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2"/>
  </p:notesMasterIdLst>
  <p:sldIdLst>
    <p:sldId id="256" r:id="rId2"/>
    <p:sldId id="264" r:id="rId3"/>
    <p:sldId id="257" r:id="rId4"/>
    <p:sldId id="258" r:id="rId5"/>
    <p:sldId id="259" r:id="rId6"/>
    <p:sldId id="263" r:id="rId7"/>
    <p:sldId id="266" r:id="rId8"/>
    <p:sldId id="262" r:id="rId9"/>
    <p:sldId id="260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C1E9"/>
    <a:srgbClr val="9CDD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5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jn\Desktop\Madagascar%20Masters\HeftyModelling\NT_J\NT_J_Trial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jn\Desktop\Madagascar%20Masters\HeftyModelling\NT_C\NT_C_Trial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jn\Desktop\Madagascar%20Masters\HeftyModelling\ST_C\ST_C_Trial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jn\Desktop\Madagascar%20Masters\HeftyModelling\ST_J\Archive\ST_J_Trial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jn\Desktop\Madagascar%20Masters\HeftyModelling\ST_C\ST_C_Trial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jn\Desktop\Madagascar%20Masters\HeftyModelling\NT_J\NT_J_Trial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jn\Desktop\Madagascar%20Masters\HeftyModelling\NT_C\NT_C_Trial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jn\Desktop\Madagascar%20Masters\HeftyModelling\ST_J\Archive\ST_J_Trial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jn\Desktop\Madagascar%20Masters\HeftyModelling\NT_J\NT_J_Trial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jn\Desktop\Madagascar%20Masters\HeftyModelling\ST_C\ST_C_Trial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03742104906629"/>
          <c:y val="8.5618776355230394E-2"/>
          <c:w val="0.69484163571366853"/>
          <c:h val="0.65744155596783804"/>
        </c:manualLayout>
      </c:layout>
      <c:scatterChart>
        <c:scatterStyle val="lineMarker"/>
        <c:varyColors val="0"/>
        <c:ser>
          <c:idx val="0"/>
          <c:order val="0"/>
          <c:tx>
            <c:v>01_2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1"/>
            <c:plus>
              <c:numRef>
                <c:f>'[1]NT-J'!$K$2:$K$9</c:f>
                <c:numCache>
                  <c:formatCode>General</c:formatCode>
                  <c:ptCount val="8"/>
                  <c:pt idx="0">
                    <c:v>9.2696355810528583</c:v>
                  </c:pt>
                  <c:pt idx="1">
                    <c:v>5.5030544954910292</c:v>
                  </c:pt>
                  <c:pt idx="2">
                    <c:v>8.5698001798842061</c:v>
                  </c:pt>
                  <c:pt idx="3">
                    <c:v>21.543412412584686</c:v>
                  </c:pt>
                  <c:pt idx="4">
                    <c:v>12.040162961186597</c:v>
                  </c:pt>
                  <c:pt idx="5">
                    <c:v>7.5913422643172739</c:v>
                  </c:pt>
                  <c:pt idx="6">
                    <c:v>4.3714435346164509</c:v>
                  </c:pt>
                  <c:pt idx="7">
                    <c:v>5.7021640424179356</c:v>
                  </c:pt>
                </c:numCache>
              </c:numRef>
            </c:plus>
            <c:minus>
              <c:numRef>
                <c:f>'[1]NT-J'!$K$2:$K$9</c:f>
                <c:numCache>
                  <c:formatCode>General</c:formatCode>
                  <c:ptCount val="8"/>
                  <c:pt idx="0">
                    <c:v>9.2696355810528583</c:v>
                  </c:pt>
                  <c:pt idx="1">
                    <c:v>5.5030544954910292</c:v>
                  </c:pt>
                  <c:pt idx="2">
                    <c:v>8.5698001798842061</c:v>
                  </c:pt>
                  <c:pt idx="3">
                    <c:v>21.543412412584686</c:v>
                  </c:pt>
                  <c:pt idx="4">
                    <c:v>12.040162961186597</c:v>
                  </c:pt>
                  <c:pt idx="5">
                    <c:v>7.5913422643172739</c:v>
                  </c:pt>
                  <c:pt idx="6">
                    <c:v>4.3714435346164509</c:v>
                  </c:pt>
                  <c:pt idx="7">
                    <c:v>5.7021640424179356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'InverseForward Best Fit'!$E$2:$E$9</c:f>
              <c:numCache>
                <c:formatCode>0.0</c:formatCode>
                <c:ptCount val="8"/>
                <c:pt idx="0">
                  <c:v>149.72063477270805</c:v>
                </c:pt>
                <c:pt idx="1">
                  <c:v>163.60151833923567</c:v>
                </c:pt>
                <c:pt idx="2">
                  <c:v>97.091701798940036</c:v>
                </c:pt>
                <c:pt idx="3">
                  <c:v>193.50978551953301</c:v>
                </c:pt>
                <c:pt idx="4">
                  <c:v>78.512705407530959</c:v>
                </c:pt>
                <c:pt idx="5">
                  <c:v>734.22034456389645</c:v>
                </c:pt>
                <c:pt idx="6">
                  <c:v>1759.8622410463804</c:v>
                </c:pt>
                <c:pt idx="7">
                  <c:v>1241.0731169732426</c:v>
                </c:pt>
              </c:numCache>
            </c:numRef>
          </c:xVal>
          <c:yVal>
            <c:numRef>
              <c:f>'InverseForward Best Fit'!$J$2:$J$9</c:f>
              <c:numCache>
                <c:formatCode>0.00</c:formatCode>
                <c:ptCount val="8"/>
                <c:pt idx="0">
                  <c:v>428.76888753546791</c:v>
                </c:pt>
                <c:pt idx="1">
                  <c:v>227.5183704976302</c:v>
                </c:pt>
                <c:pt idx="2">
                  <c:v>377.74133503256814</c:v>
                </c:pt>
                <c:pt idx="3">
                  <c:v>430.40281210645907</c:v>
                </c:pt>
                <c:pt idx="4">
                  <c:v>358.79654986693606</c:v>
                </c:pt>
                <c:pt idx="5">
                  <c:v>298.15086286194719</c:v>
                </c:pt>
                <c:pt idx="6">
                  <c:v>131.81116440095758</c:v>
                </c:pt>
                <c:pt idx="7">
                  <c:v>201.41964939359607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25-45E6-BE04-3221C1693C25}"/>
            </c:ext>
          </c:extLst>
        </c:ser>
        <c:ser>
          <c:idx val="1"/>
          <c:order val="1"/>
          <c:tx>
            <c:v>41_1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errBars>
            <c:errDir val="x"/>
            <c:errBarType val="both"/>
            <c:errValType val="fixedVal"/>
            <c:noEndCap val="1"/>
            <c:val val="0.1"/>
            <c:spPr>
              <a:noFill/>
              <a:ln w="9525" cap="flat" cmpd="sng" algn="ctr">
                <a:noFill/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1"/>
            <c:plus>
              <c:numRef>
                <c:f>'[1]NT-J'!$K$10:$K$17</c:f>
                <c:numCache>
                  <c:formatCode>General</c:formatCode>
                  <c:ptCount val="8"/>
                  <c:pt idx="0">
                    <c:v>11.381576175861289</c:v>
                  </c:pt>
                  <c:pt idx="1">
                    <c:v>9.2836065030733685</c:v>
                  </c:pt>
                  <c:pt idx="2">
                    <c:v>11.109046002254619</c:v>
                  </c:pt>
                  <c:pt idx="3">
                    <c:v>11.416531828399654</c:v>
                  </c:pt>
                  <c:pt idx="4">
                    <c:v>10.080936461308971</c:v>
                  </c:pt>
                  <c:pt idx="5">
                    <c:v>9.2366393767028665</c:v>
                  </c:pt>
                  <c:pt idx="6">
                    <c:v>8.8119600709530399</c:v>
                  </c:pt>
                  <c:pt idx="7">
                    <c:v>7.839995900299245</c:v>
                  </c:pt>
                </c:numCache>
              </c:numRef>
            </c:plus>
            <c:minus>
              <c:numRef>
                <c:f>'[1]NT-J'!$K$10:$K$17</c:f>
                <c:numCache>
                  <c:formatCode>General</c:formatCode>
                  <c:ptCount val="8"/>
                  <c:pt idx="0">
                    <c:v>11.381576175861289</c:v>
                  </c:pt>
                  <c:pt idx="1">
                    <c:v>9.2836065030733685</c:v>
                  </c:pt>
                  <c:pt idx="2">
                    <c:v>11.109046002254619</c:v>
                  </c:pt>
                  <c:pt idx="3">
                    <c:v>11.416531828399654</c:v>
                  </c:pt>
                  <c:pt idx="4">
                    <c:v>10.080936461308971</c:v>
                  </c:pt>
                  <c:pt idx="5">
                    <c:v>9.2366393767028665</c:v>
                  </c:pt>
                  <c:pt idx="6">
                    <c:v>8.8119600709530399</c:v>
                  </c:pt>
                  <c:pt idx="7">
                    <c:v>7.839995900299245</c:v>
                  </c:pt>
                </c:numCache>
              </c:numRef>
            </c:minus>
            <c:spPr>
              <a:noFill/>
              <a:ln w="9525" cap="flat" cmpd="sng" algn="ctr">
                <a:noFill/>
                <a:round/>
              </a:ln>
              <a:effectLst/>
            </c:spPr>
          </c:errBars>
          <c:xVal>
            <c:numRef>
              <c:f>'InverseForward Best Fit'!$E$10:$E$17</c:f>
              <c:numCache>
                <c:formatCode>0.0</c:formatCode>
                <c:ptCount val="8"/>
                <c:pt idx="0">
                  <c:v>132.16050538834671</c:v>
                </c:pt>
                <c:pt idx="1">
                  <c:v>34.647565448726432</c:v>
                </c:pt>
                <c:pt idx="2">
                  <c:v>159.89864177811017</c:v>
                </c:pt>
                <c:pt idx="3">
                  <c:v>144.63872536464314</c:v>
                </c:pt>
                <c:pt idx="4">
                  <c:v>173.70792246182538</c:v>
                </c:pt>
                <c:pt idx="5">
                  <c:v>84.640289237535299</c:v>
                </c:pt>
                <c:pt idx="6">
                  <c:v>210.68747938719213</c:v>
                </c:pt>
                <c:pt idx="7">
                  <c:v>354.61697706930039</c:v>
                </c:pt>
              </c:numCache>
            </c:numRef>
          </c:xVal>
          <c:yVal>
            <c:numRef>
              <c:f>'InverseForward Best Fit'!$J$10:$J$17</c:f>
              <c:numCache>
                <c:formatCode>0.00</c:formatCode>
                <c:ptCount val="8"/>
                <c:pt idx="0">
                  <c:v>475.95827085327045</c:v>
                </c:pt>
                <c:pt idx="1">
                  <c:v>403.08316968834009</c:v>
                </c:pt>
                <c:pt idx="2">
                  <c:v>458.52276025893718</c:v>
                </c:pt>
                <c:pt idx="3">
                  <c:v>449.33354890565698</c:v>
                </c:pt>
                <c:pt idx="4">
                  <c:v>456.09450570311492</c:v>
                </c:pt>
                <c:pt idx="5">
                  <c:v>433.65163010703907</c:v>
                </c:pt>
                <c:pt idx="6">
                  <c:v>423.67137275665675</c:v>
                </c:pt>
                <c:pt idx="7">
                  <c:v>407.20234556312158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225-45E6-BE04-3221C1693C25}"/>
            </c:ext>
          </c:extLst>
        </c:ser>
        <c:ser>
          <c:idx val="2"/>
          <c:order val="2"/>
          <c:tx>
            <c:strRef>
              <c:f>'InverseForward Best Fit'!$B$20</c:f>
              <c:strCache>
                <c:ptCount val="1"/>
                <c:pt idx="0">
                  <c:v>Min Gr. Size</c:v>
                </c:pt>
              </c:strCache>
            </c:strRef>
          </c:tx>
          <c:spPr>
            <a:ln w="254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'InverseForward Best Fit'!$A$22:$A$42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'InverseForward Best Fit'!$B$22:$B$42</c:f>
              <c:numCache>
                <c:formatCode>General</c:formatCode>
                <c:ptCount val="21"/>
                <c:pt idx="0">
                  <c:v>263.60000000000002</c:v>
                </c:pt>
                <c:pt idx="1">
                  <c:v>349.5</c:v>
                </c:pt>
                <c:pt idx="2">
                  <c:v>405</c:v>
                </c:pt>
                <c:pt idx="3">
                  <c:v>418</c:v>
                </c:pt>
                <c:pt idx="4">
                  <c:v>411.7</c:v>
                </c:pt>
                <c:pt idx="5">
                  <c:v>391</c:v>
                </c:pt>
                <c:pt idx="6">
                  <c:v>357</c:v>
                </c:pt>
                <c:pt idx="7">
                  <c:v>310.89999999999998</c:v>
                </c:pt>
                <c:pt idx="8">
                  <c:v>256.89999999999998</c:v>
                </c:pt>
                <c:pt idx="9">
                  <c:v>206.3</c:v>
                </c:pt>
                <c:pt idx="10">
                  <c:v>174.8</c:v>
                </c:pt>
                <c:pt idx="11">
                  <c:v>163.5</c:v>
                </c:pt>
                <c:pt idx="12">
                  <c:v>158.5</c:v>
                </c:pt>
                <c:pt idx="13">
                  <c:v>153.69999999999999</c:v>
                </c:pt>
                <c:pt idx="14">
                  <c:v>148.5</c:v>
                </c:pt>
                <c:pt idx="15">
                  <c:v>142.9</c:v>
                </c:pt>
                <c:pt idx="16">
                  <c:v>136.69999999999999</c:v>
                </c:pt>
                <c:pt idx="17">
                  <c:v>129.69999999999999</c:v>
                </c:pt>
                <c:pt idx="18">
                  <c:v>121.6</c:v>
                </c:pt>
                <c:pt idx="19">
                  <c:v>111.9</c:v>
                </c:pt>
                <c:pt idx="20">
                  <c:v>99.9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225-45E6-BE04-3221C1693C25}"/>
            </c:ext>
          </c:extLst>
        </c:ser>
        <c:ser>
          <c:idx val="3"/>
          <c:order val="3"/>
          <c:tx>
            <c:strRef>
              <c:f>'InverseForward Best Fit'!$C$20</c:f>
              <c:strCache>
                <c:ptCount val="1"/>
                <c:pt idx="0">
                  <c:v>Max Gr. Size</c:v>
                </c:pt>
              </c:strCache>
            </c:strRef>
          </c:tx>
          <c:spPr>
            <a:ln w="254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'InverseForward Best Fit'!$A$22:$A$42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'InverseForward Best Fit'!$C$22:$C$42</c:f>
              <c:numCache>
                <c:formatCode>General</c:formatCode>
                <c:ptCount val="21"/>
                <c:pt idx="0">
                  <c:v>318.2</c:v>
                </c:pt>
                <c:pt idx="1">
                  <c:v>398</c:v>
                </c:pt>
                <c:pt idx="2">
                  <c:v>451.1</c:v>
                </c:pt>
                <c:pt idx="3">
                  <c:v>465.4</c:v>
                </c:pt>
                <c:pt idx="4">
                  <c:v>462.8</c:v>
                </c:pt>
                <c:pt idx="5">
                  <c:v>448.2</c:v>
                </c:pt>
                <c:pt idx="6">
                  <c:v>422.2</c:v>
                </c:pt>
                <c:pt idx="7">
                  <c:v>384.2</c:v>
                </c:pt>
                <c:pt idx="8">
                  <c:v>334.3</c:v>
                </c:pt>
                <c:pt idx="9">
                  <c:v>275.5</c:v>
                </c:pt>
                <c:pt idx="10">
                  <c:v>217.9</c:v>
                </c:pt>
                <c:pt idx="11">
                  <c:v>178.8</c:v>
                </c:pt>
                <c:pt idx="12">
                  <c:v>164</c:v>
                </c:pt>
                <c:pt idx="13">
                  <c:v>158.5</c:v>
                </c:pt>
                <c:pt idx="14">
                  <c:v>153.5</c:v>
                </c:pt>
                <c:pt idx="15">
                  <c:v>148.19999999999999</c:v>
                </c:pt>
                <c:pt idx="16">
                  <c:v>142.5</c:v>
                </c:pt>
                <c:pt idx="17">
                  <c:v>136</c:v>
                </c:pt>
                <c:pt idx="18">
                  <c:v>128.69999999999999</c:v>
                </c:pt>
                <c:pt idx="19">
                  <c:v>120.1</c:v>
                </c:pt>
                <c:pt idx="20">
                  <c:v>109.8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225-45E6-BE04-3221C1693C25}"/>
            </c:ext>
          </c:extLst>
        </c:ser>
        <c:ser>
          <c:idx val="4"/>
          <c:order val="4"/>
          <c:tx>
            <c:strRef>
              <c:f>'InverseForward Best Fit'!$D$20</c:f>
              <c:strCache>
                <c:ptCount val="1"/>
                <c:pt idx="0">
                  <c:v>Avg. Gr. Size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'InverseForward Best Fit'!$A$22:$A$42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'InverseForward Best Fit'!$D$22:$D$42</c:f>
              <c:numCache>
                <c:formatCode>General</c:formatCode>
                <c:ptCount val="21"/>
                <c:pt idx="0">
                  <c:v>297.3</c:v>
                </c:pt>
                <c:pt idx="1">
                  <c:v>379.8</c:v>
                </c:pt>
                <c:pt idx="2">
                  <c:v>433.9</c:v>
                </c:pt>
                <c:pt idx="3">
                  <c:v>448</c:v>
                </c:pt>
                <c:pt idx="4">
                  <c:v>444.2</c:v>
                </c:pt>
                <c:pt idx="5">
                  <c:v>427.3</c:v>
                </c:pt>
                <c:pt idx="6">
                  <c:v>398.3</c:v>
                </c:pt>
                <c:pt idx="7">
                  <c:v>356.8</c:v>
                </c:pt>
                <c:pt idx="8">
                  <c:v>304</c:v>
                </c:pt>
                <c:pt idx="9">
                  <c:v>256</c:v>
                </c:pt>
                <c:pt idx="10">
                  <c:v>196.2</c:v>
                </c:pt>
                <c:pt idx="11">
                  <c:v>169.9</c:v>
                </c:pt>
                <c:pt idx="12">
                  <c:v>161.5</c:v>
                </c:pt>
                <c:pt idx="13">
                  <c:v>156.6</c:v>
                </c:pt>
                <c:pt idx="14">
                  <c:v>151.6</c:v>
                </c:pt>
                <c:pt idx="15">
                  <c:v>146.19999999999999</c:v>
                </c:pt>
                <c:pt idx="16">
                  <c:v>140.30000000000001</c:v>
                </c:pt>
                <c:pt idx="17">
                  <c:v>133.6</c:v>
                </c:pt>
                <c:pt idx="18">
                  <c:v>126</c:v>
                </c:pt>
                <c:pt idx="19">
                  <c:v>117</c:v>
                </c:pt>
                <c:pt idx="20">
                  <c:v>106.1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225-45E6-BE04-3221C1693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573920"/>
        <c:axId val="742571296"/>
      </c:scatterChart>
      <c:valAx>
        <c:axId val="742573920"/>
        <c:scaling>
          <c:orientation val="minMax"/>
          <c:max val="2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eU (ppm)</a:t>
                </a:r>
              </a:p>
            </c:rich>
          </c:tx>
          <c:layout>
            <c:manualLayout>
              <c:xMode val="edge"/>
              <c:yMode val="edge"/>
              <c:x val="0.44452729969054167"/>
              <c:y val="0.863032154295135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1296"/>
        <c:crosses val="autoZero"/>
        <c:crossBetween val="midCat"/>
      </c:valAx>
      <c:valAx>
        <c:axId val="742571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dirty="0" err="1"/>
                  <a:t>ZHe</a:t>
                </a:r>
                <a:r>
                  <a:rPr lang="en-CA" baseline="0" dirty="0"/>
                  <a:t> dates (Ma)</a:t>
                </a:r>
                <a:endParaRPr lang="en-CA" dirty="0"/>
              </a:p>
            </c:rich>
          </c:tx>
          <c:layout>
            <c:manualLayout>
              <c:xMode val="edge"/>
              <c:yMode val="edge"/>
              <c:x val="2.6783791161876236E-2"/>
              <c:y val="0.154800874275087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3920"/>
        <c:crosses val="autoZero"/>
        <c:crossBetween val="midCat"/>
        <c:majorUnit val="2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83515968306329"/>
          <c:y val="7.7316470828810976E-2"/>
          <c:w val="0.75573100292115214"/>
          <c:h val="0.73263869881868093"/>
        </c:manualLayout>
      </c:layout>
      <c:scatterChart>
        <c:scatterStyle val="lineMarker"/>
        <c:varyColors val="0"/>
        <c:ser>
          <c:idx val="0"/>
          <c:order val="0"/>
          <c:tx>
            <c:v>09_2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1"/>
            <c:plus>
              <c:numRef>
                <c:f>'[1]NT-C'!$K$2:$K$9</c:f>
                <c:numCache>
                  <c:formatCode>General</c:formatCode>
                  <c:ptCount val="8"/>
                  <c:pt idx="0">
                    <c:v>15.40099977730944</c:v>
                  </c:pt>
                  <c:pt idx="1">
                    <c:v>8.1560982352212399</c:v>
                  </c:pt>
                  <c:pt idx="2">
                    <c:v>12.523570018587428</c:v>
                  </c:pt>
                  <c:pt idx="3">
                    <c:v>10.254718693758546</c:v>
                  </c:pt>
                  <c:pt idx="4">
                    <c:v>17.693087538368189</c:v>
                  </c:pt>
                  <c:pt idx="5">
                    <c:v>13.447011873240493</c:v>
                  </c:pt>
                  <c:pt idx="6">
                    <c:v>1.4292268370750898</c:v>
                  </c:pt>
                  <c:pt idx="7">
                    <c:v>7.3778137824515602</c:v>
                  </c:pt>
                </c:numCache>
              </c:numRef>
            </c:plus>
            <c:minus>
              <c:numRef>
                <c:f>'[1]NT-C'!$K$2:$K$9</c:f>
                <c:numCache>
                  <c:formatCode>General</c:formatCode>
                  <c:ptCount val="8"/>
                  <c:pt idx="0">
                    <c:v>15.40099977730944</c:v>
                  </c:pt>
                  <c:pt idx="1">
                    <c:v>8.1560982352212399</c:v>
                  </c:pt>
                  <c:pt idx="2">
                    <c:v>12.523570018587428</c:v>
                  </c:pt>
                  <c:pt idx="3">
                    <c:v>10.254718693758546</c:v>
                  </c:pt>
                  <c:pt idx="4">
                    <c:v>17.693087538368189</c:v>
                  </c:pt>
                  <c:pt idx="5">
                    <c:v>13.447011873240493</c:v>
                  </c:pt>
                  <c:pt idx="6">
                    <c:v>1.4292268370750898</c:v>
                  </c:pt>
                  <c:pt idx="7">
                    <c:v>7.3778137824515602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InverseForward!$E$2:$E$9</c:f>
              <c:numCache>
                <c:formatCode>0.0</c:formatCode>
                <c:ptCount val="8"/>
                <c:pt idx="0">
                  <c:v>140.22429347875823</c:v>
                </c:pt>
                <c:pt idx="1">
                  <c:v>189.61245683868003</c:v>
                </c:pt>
                <c:pt idx="2">
                  <c:v>101.5539261093231</c:v>
                </c:pt>
                <c:pt idx="3">
                  <c:v>592.41548893838433</c:v>
                </c:pt>
                <c:pt idx="4">
                  <c:v>587.70952109359064</c:v>
                </c:pt>
                <c:pt idx="5">
                  <c:v>655.5355707433356</c:v>
                </c:pt>
                <c:pt idx="6">
                  <c:v>1157.0116699595569</c:v>
                </c:pt>
                <c:pt idx="7">
                  <c:v>835.24357807705576</c:v>
                </c:pt>
              </c:numCache>
            </c:numRef>
          </c:xVal>
          <c:yVal>
            <c:numRef>
              <c:f>InverseForward!$J$2:$J$9</c:f>
              <c:numCache>
                <c:formatCode>0.00</c:formatCode>
                <c:ptCount val="8"/>
                <c:pt idx="0">
                  <c:v>379.05830591835223</c:v>
                </c:pt>
                <c:pt idx="1">
                  <c:v>388.7781104497123</c:v>
                </c:pt>
                <c:pt idx="2">
                  <c:v>449.4559716735223</c:v>
                </c:pt>
                <c:pt idx="3">
                  <c:v>244.24207514486977</c:v>
                </c:pt>
                <c:pt idx="4">
                  <c:v>503.19538191221176</c:v>
                </c:pt>
                <c:pt idx="5">
                  <c:v>389.06452633136104</c:v>
                </c:pt>
                <c:pt idx="6">
                  <c:v>39.538645672920744</c:v>
                </c:pt>
                <c:pt idx="7">
                  <c:v>310.68512197083015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0C-403E-9497-3F9760301AA0}"/>
            </c:ext>
          </c:extLst>
        </c:ser>
        <c:ser>
          <c:idx val="1"/>
          <c:order val="1"/>
          <c:tx>
            <c:v>17_1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1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1"/>
            <c:plus>
              <c:numRef>
                <c:f>'[1]NT-C'!$K$10:$K$17</c:f>
                <c:numCache>
                  <c:formatCode>General</c:formatCode>
                  <c:ptCount val="8"/>
                  <c:pt idx="0">
                    <c:v>12.425257094833286</c:v>
                  </c:pt>
                  <c:pt idx="1">
                    <c:v>12.16963683375671</c:v>
                  </c:pt>
                  <c:pt idx="2">
                    <c:v>15.296621192370925</c:v>
                  </c:pt>
                  <c:pt idx="3">
                    <c:v>10.213353818352482</c:v>
                  </c:pt>
                  <c:pt idx="4">
                    <c:v>8.6329071793943761</c:v>
                  </c:pt>
                  <c:pt idx="5">
                    <c:v>6.3771763176776002</c:v>
                  </c:pt>
                  <c:pt idx="6">
                    <c:v>4.5495208139284706</c:v>
                  </c:pt>
                  <c:pt idx="7">
                    <c:v>10.20192464542219</c:v>
                  </c:pt>
                </c:numCache>
              </c:numRef>
            </c:plus>
            <c:minus>
              <c:numRef>
                <c:f>'[1]NT-C'!$K$10:$K$17</c:f>
                <c:numCache>
                  <c:formatCode>General</c:formatCode>
                  <c:ptCount val="8"/>
                  <c:pt idx="0">
                    <c:v>12.425257094833286</c:v>
                  </c:pt>
                  <c:pt idx="1">
                    <c:v>12.16963683375671</c:v>
                  </c:pt>
                  <c:pt idx="2">
                    <c:v>15.296621192370925</c:v>
                  </c:pt>
                  <c:pt idx="3">
                    <c:v>10.213353818352482</c:v>
                  </c:pt>
                  <c:pt idx="4">
                    <c:v>8.6329071793943761</c:v>
                  </c:pt>
                  <c:pt idx="5">
                    <c:v>6.3771763176776002</c:v>
                  </c:pt>
                  <c:pt idx="6">
                    <c:v>4.5495208139284706</c:v>
                  </c:pt>
                  <c:pt idx="7">
                    <c:v>10.20192464542219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InverseForward!$E$10:$E$17</c:f>
              <c:numCache>
                <c:formatCode>0.0</c:formatCode>
                <c:ptCount val="8"/>
                <c:pt idx="0">
                  <c:v>229.09991935275656</c:v>
                </c:pt>
                <c:pt idx="1">
                  <c:v>122.39678678306018</c:v>
                </c:pt>
                <c:pt idx="2">
                  <c:v>65.987709992325023</c:v>
                </c:pt>
                <c:pt idx="3">
                  <c:v>331.23018941691299</c:v>
                </c:pt>
                <c:pt idx="4">
                  <c:v>222.62021987739769</c:v>
                </c:pt>
                <c:pt idx="5">
                  <c:v>871.4182569181952</c:v>
                </c:pt>
                <c:pt idx="6">
                  <c:v>1626.7785239263239</c:v>
                </c:pt>
                <c:pt idx="7">
                  <c:v>902.82764737023865</c:v>
                </c:pt>
              </c:numCache>
            </c:numRef>
          </c:xVal>
          <c:yVal>
            <c:numRef>
              <c:f>InverseForward!$J$10:$J$17</c:f>
              <c:numCache>
                <c:formatCode>0.00</c:formatCode>
                <c:ptCount val="8"/>
                <c:pt idx="0">
                  <c:v>338.87697838402573</c:v>
                </c:pt>
                <c:pt idx="1">
                  <c:v>408.10975939455972</c:v>
                </c:pt>
                <c:pt idx="2">
                  <c:v>376.91321800122512</c:v>
                </c:pt>
                <c:pt idx="3">
                  <c:v>421.40710478626119</c:v>
                </c:pt>
                <c:pt idx="4">
                  <c:v>394.24543806974918</c:v>
                </c:pt>
                <c:pt idx="5">
                  <c:v>301.2877288439949</c:v>
                </c:pt>
                <c:pt idx="6">
                  <c:v>121.0787229760201</c:v>
                </c:pt>
                <c:pt idx="7">
                  <c:v>275.64667536523632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0C-403E-9497-3F9760301AA0}"/>
            </c:ext>
          </c:extLst>
        </c:ser>
        <c:ser>
          <c:idx val="2"/>
          <c:order val="2"/>
          <c:tx>
            <c:strRef>
              <c:f>InverseForward!$B$20</c:f>
              <c:strCache>
                <c:ptCount val="1"/>
                <c:pt idx="0">
                  <c:v>Min Gr. Size</c:v>
                </c:pt>
              </c:strCache>
            </c:strRef>
          </c:tx>
          <c:spPr>
            <a:ln w="254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InverseForward!$A$22:$A$42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InverseForward!$B$22:$B$42</c:f>
              <c:numCache>
                <c:formatCode>General</c:formatCode>
                <c:ptCount val="21"/>
                <c:pt idx="0">
                  <c:v>184.4</c:v>
                </c:pt>
                <c:pt idx="1">
                  <c:v>318.10000000000002</c:v>
                </c:pt>
                <c:pt idx="2">
                  <c:v>397.7</c:v>
                </c:pt>
                <c:pt idx="3">
                  <c:v>409.8</c:v>
                </c:pt>
                <c:pt idx="4">
                  <c:v>398.8</c:v>
                </c:pt>
                <c:pt idx="5">
                  <c:v>373.1</c:v>
                </c:pt>
                <c:pt idx="6">
                  <c:v>334.8</c:v>
                </c:pt>
                <c:pt idx="7">
                  <c:v>285.5</c:v>
                </c:pt>
                <c:pt idx="8">
                  <c:v>228.8</c:v>
                </c:pt>
                <c:pt idx="9">
                  <c:v>173.5</c:v>
                </c:pt>
                <c:pt idx="10">
                  <c:v>133.5</c:v>
                </c:pt>
                <c:pt idx="11">
                  <c:v>116.2</c:v>
                </c:pt>
                <c:pt idx="12">
                  <c:v>112.8</c:v>
                </c:pt>
                <c:pt idx="13">
                  <c:v>112.2</c:v>
                </c:pt>
                <c:pt idx="14">
                  <c:v>111.8</c:v>
                </c:pt>
                <c:pt idx="15">
                  <c:v>111.3</c:v>
                </c:pt>
                <c:pt idx="16">
                  <c:v>110.7</c:v>
                </c:pt>
                <c:pt idx="17">
                  <c:v>110.1</c:v>
                </c:pt>
                <c:pt idx="18">
                  <c:v>109.4</c:v>
                </c:pt>
                <c:pt idx="19">
                  <c:v>108.6</c:v>
                </c:pt>
                <c:pt idx="20">
                  <c:v>107.7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00C-403E-9497-3F9760301AA0}"/>
            </c:ext>
          </c:extLst>
        </c:ser>
        <c:ser>
          <c:idx val="3"/>
          <c:order val="3"/>
          <c:tx>
            <c:strRef>
              <c:f>InverseForward!$C$20</c:f>
              <c:strCache>
                <c:ptCount val="1"/>
                <c:pt idx="0">
                  <c:v>Max Gr. Size</c:v>
                </c:pt>
              </c:strCache>
            </c:strRef>
          </c:tx>
          <c:spPr>
            <a:ln w="254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InverseForward!$A$22:$A$42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InverseForward!$C$22:$C$42</c:f>
              <c:numCache>
                <c:formatCode>General</c:formatCode>
                <c:ptCount val="21"/>
                <c:pt idx="0">
                  <c:v>284.89999999999998</c:v>
                </c:pt>
                <c:pt idx="1">
                  <c:v>402.8</c:v>
                </c:pt>
                <c:pt idx="2">
                  <c:v>461.1</c:v>
                </c:pt>
                <c:pt idx="3">
                  <c:v>470</c:v>
                </c:pt>
                <c:pt idx="4">
                  <c:v>462.6</c:v>
                </c:pt>
                <c:pt idx="5">
                  <c:v>444.8</c:v>
                </c:pt>
                <c:pt idx="6">
                  <c:v>417.2</c:v>
                </c:pt>
                <c:pt idx="7">
                  <c:v>379.5</c:v>
                </c:pt>
                <c:pt idx="8">
                  <c:v>331.4</c:v>
                </c:pt>
                <c:pt idx="9">
                  <c:v>274.3</c:v>
                </c:pt>
                <c:pt idx="10">
                  <c:v>212.7</c:v>
                </c:pt>
                <c:pt idx="11">
                  <c:v>158</c:v>
                </c:pt>
                <c:pt idx="12">
                  <c:v>124.6</c:v>
                </c:pt>
                <c:pt idx="13">
                  <c:v>114</c:v>
                </c:pt>
                <c:pt idx="14">
                  <c:v>112.5</c:v>
                </c:pt>
                <c:pt idx="15">
                  <c:v>112</c:v>
                </c:pt>
                <c:pt idx="16">
                  <c:v>111.5</c:v>
                </c:pt>
                <c:pt idx="17">
                  <c:v>110.9</c:v>
                </c:pt>
                <c:pt idx="18">
                  <c:v>110.4</c:v>
                </c:pt>
                <c:pt idx="19">
                  <c:v>109.7</c:v>
                </c:pt>
                <c:pt idx="20">
                  <c:v>108.96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00C-403E-9497-3F9760301AA0}"/>
            </c:ext>
          </c:extLst>
        </c:ser>
        <c:ser>
          <c:idx val="4"/>
          <c:order val="4"/>
          <c:tx>
            <c:strRef>
              <c:f>InverseForward!$D$20</c:f>
              <c:strCache>
                <c:ptCount val="1"/>
                <c:pt idx="0">
                  <c:v>Avg. Gr. Size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InverseForward!$A$22:$A$42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InverseForward!$D$22:$D$42</c:f>
              <c:numCache>
                <c:formatCode>General</c:formatCode>
                <c:ptCount val="21"/>
                <c:pt idx="0">
                  <c:v>231.6</c:v>
                </c:pt>
                <c:pt idx="1">
                  <c:v>361.9</c:v>
                </c:pt>
                <c:pt idx="2">
                  <c:v>431.1</c:v>
                </c:pt>
                <c:pt idx="3">
                  <c:v>441.5</c:v>
                </c:pt>
                <c:pt idx="4">
                  <c:v>432.4</c:v>
                </c:pt>
                <c:pt idx="5">
                  <c:v>410.6</c:v>
                </c:pt>
                <c:pt idx="6">
                  <c:v>377.5</c:v>
                </c:pt>
                <c:pt idx="7">
                  <c:v>333.4</c:v>
                </c:pt>
                <c:pt idx="8">
                  <c:v>279.39999999999998</c:v>
                </c:pt>
                <c:pt idx="9">
                  <c:v>219.7</c:v>
                </c:pt>
                <c:pt idx="10">
                  <c:v>164.5</c:v>
                </c:pt>
                <c:pt idx="11">
                  <c:v>128.1</c:v>
                </c:pt>
                <c:pt idx="12">
                  <c:v>114.7</c:v>
                </c:pt>
                <c:pt idx="13">
                  <c:v>112.6</c:v>
                </c:pt>
                <c:pt idx="14">
                  <c:v>112.1</c:v>
                </c:pt>
                <c:pt idx="15">
                  <c:v>111.6</c:v>
                </c:pt>
                <c:pt idx="16">
                  <c:v>111.1</c:v>
                </c:pt>
                <c:pt idx="17">
                  <c:v>110.5</c:v>
                </c:pt>
                <c:pt idx="18">
                  <c:v>109.9</c:v>
                </c:pt>
                <c:pt idx="19">
                  <c:v>109.2</c:v>
                </c:pt>
                <c:pt idx="20">
                  <c:v>108.3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00C-403E-9497-3F9760301A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573920"/>
        <c:axId val="742571296"/>
      </c:scatterChart>
      <c:valAx>
        <c:axId val="742573920"/>
        <c:scaling>
          <c:orientation val="minMax"/>
          <c:max val="2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800" dirty="0" err="1"/>
                  <a:t>eU</a:t>
                </a:r>
                <a:r>
                  <a:rPr lang="en-CA" sz="800" dirty="0"/>
                  <a:t>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1296"/>
        <c:crosses val="autoZero"/>
        <c:crossBetween val="midCat"/>
      </c:valAx>
      <c:valAx>
        <c:axId val="742571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800" dirty="0" err="1"/>
                  <a:t>ZHe</a:t>
                </a:r>
                <a:r>
                  <a:rPr lang="en-CA" sz="800" baseline="0" dirty="0"/>
                  <a:t> dates (Ma)</a:t>
                </a:r>
                <a:endParaRPr lang="en-CA" sz="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39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32675537961186"/>
          <c:y val="7.1960950067353924E-2"/>
          <c:w val="0.6949237927255163"/>
          <c:h val="0.68146429241012296"/>
        </c:manualLayout>
      </c:layout>
      <c:scatterChart>
        <c:scatterStyle val="lineMarker"/>
        <c:varyColors val="0"/>
        <c:ser>
          <c:idx val="0"/>
          <c:order val="0"/>
          <c:tx>
            <c:v>31_1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1"/>
            <c:plus>
              <c:numRef>
                <c:f>'[1]ST-C'!$K$2:$K$9</c:f>
                <c:numCache>
                  <c:formatCode>General</c:formatCode>
                  <c:ptCount val="8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</c:numCache>
              </c:numRef>
            </c:plus>
            <c:minus>
              <c:numRef>
                <c:f>'[1]ST-C'!$K$2:$K$9</c:f>
                <c:numCache>
                  <c:formatCode>General</c:formatCode>
                  <c:ptCount val="8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InverseForward!$E$2:$E$9</c:f>
              <c:numCache>
                <c:formatCode>0.0</c:formatCode>
                <c:ptCount val="8"/>
                <c:pt idx="0">
                  <c:v>380.96020117742273</c:v>
                </c:pt>
                <c:pt idx="1">
                  <c:v>75.331329767662496</c:v>
                </c:pt>
                <c:pt idx="2">
                  <c:v>294.48124581063053</c:v>
                </c:pt>
                <c:pt idx="3">
                  <c:v>244.02579216885445</c:v>
                </c:pt>
                <c:pt idx="4">
                  <c:v>331.36065858607958</c:v>
                </c:pt>
                <c:pt idx="5">
                  <c:v>689.70221779135215</c:v>
                </c:pt>
                <c:pt idx="6">
                  <c:v>1195.8646982490097</c:v>
                </c:pt>
                <c:pt idx="7">
                  <c:v>739.06379788823915</c:v>
                </c:pt>
              </c:numCache>
            </c:numRef>
          </c:xVal>
          <c:yVal>
            <c:numRef>
              <c:f>InverseForward!$J$2:$J$9</c:f>
              <c:numCache>
                <c:formatCode>0.00</c:formatCode>
                <c:ptCount val="8"/>
                <c:pt idx="0">
                  <c:v>396.25678886838</c:v>
                </c:pt>
                <c:pt idx="1">
                  <c:v>484.9846474554808</c:v>
                </c:pt>
                <c:pt idx="2">
                  <c:v>444.20721675834648</c:v>
                </c:pt>
                <c:pt idx="3">
                  <c:v>446.83920459476894</c:v>
                </c:pt>
                <c:pt idx="4">
                  <c:v>372.87617814209398</c:v>
                </c:pt>
                <c:pt idx="5">
                  <c:v>330.61059108509289</c:v>
                </c:pt>
                <c:pt idx="6">
                  <c:v>229.41286672397817</c:v>
                </c:pt>
                <c:pt idx="7">
                  <c:v>276.79046087838481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6A7-4C29-A1DA-9399592E3ECF}"/>
            </c:ext>
          </c:extLst>
        </c:ser>
        <c:ser>
          <c:idx val="1"/>
          <c:order val="1"/>
          <c:tx>
            <c:v>34_1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errBars>
            <c:errDir val="x"/>
            <c:errBarType val="both"/>
            <c:errValType val="cust"/>
            <c:noEndCap val="1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noFill/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1"/>
            <c:plus>
              <c:numRef>
                <c:f>'[1]ST-C'!$K$2:$K$9</c:f>
                <c:numCache>
                  <c:formatCode>General</c:formatCode>
                  <c:ptCount val="8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</c:numCache>
              </c:numRef>
            </c:plus>
            <c:minus>
              <c:numRef>
                <c:f>'[1]ST-C'!$K$10:$K$17</c:f>
                <c:numCache>
                  <c:formatCode>General</c:formatCode>
                  <c:ptCount val="8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</c:numCache>
              </c:numRef>
            </c:minus>
            <c:spPr>
              <a:noFill/>
              <a:ln w="9525" cap="flat" cmpd="sng" algn="ctr">
                <a:noFill/>
                <a:round/>
              </a:ln>
              <a:effectLst/>
            </c:spPr>
          </c:errBars>
          <c:xVal>
            <c:numRef>
              <c:f>InverseForward!$E$10:$E$17</c:f>
              <c:numCache>
                <c:formatCode>0.0</c:formatCode>
                <c:ptCount val="8"/>
                <c:pt idx="0">
                  <c:v>224.52116804048984</c:v>
                </c:pt>
                <c:pt idx="1">
                  <c:v>199.5885544347868</c:v>
                </c:pt>
                <c:pt idx="2">
                  <c:v>401.40933882472825</c:v>
                </c:pt>
                <c:pt idx="3">
                  <c:v>359.0499756846998</c:v>
                </c:pt>
                <c:pt idx="4">
                  <c:v>583.68441471931158</c:v>
                </c:pt>
                <c:pt idx="5">
                  <c:v>907.22377897032914</c:v>
                </c:pt>
                <c:pt idx="6">
                  <c:v>2675.1866304452101</c:v>
                </c:pt>
                <c:pt idx="7">
                  <c:v>1612.3927889628276</c:v>
                </c:pt>
              </c:numCache>
            </c:numRef>
          </c:xVal>
          <c:yVal>
            <c:numRef>
              <c:f>InverseForward!$J$10:$J$17</c:f>
              <c:numCache>
                <c:formatCode>0.00</c:formatCode>
                <c:ptCount val="8"/>
                <c:pt idx="0">
                  <c:v>289.79469684934759</c:v>
                </c:pt>
                <c:pt idx="1">
                  <c:v>332.25485191105844</c:v>
                </c:pt>
                <c:pt idx="2">
                  <c:v>349.50366182336342</c:v>
                </c:pt>
                <c:pt idx="3">
                  <c:v>350.03662951319143</c:v>
                </c:pt>
                <c:pt idx="4">
                  <c:v>308.47326686583096</c:v>
                </c:pt>
                <c:pt idx="5">
                  <c:v>247.06628465029831</c:v>
                </c:pt>
                <c:pt idx="6">
                  <c:v>7.7285753808847071</c:v>
                </c:pt>
                <c:pt idx="7">
                  <c:v>70.636892410831649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6A7-4C29-A1DA-9399592E3ECF}"/>
            </c:ext>
          </c:extLst>
        </c:ser>
        <c:ser>
          <c:idx val="2"/>
          <c:order val="2"/>
          <c:tx>
            <c:strRef>
              <c:f>InverseForward!$B$20</c:f>
              <c:strCache>
                <c:ptCount val="1"/>
                <c:pt idx="0">
                  <c:v>Min Gr. Size</c:v>
                </c:pt>
              </c:strCache>
            </c:strRef>
          </c:tx>
          <c:spPr>
            <a:ln w="254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InverseForward!$A$22:$A$42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InverseForward!$B$22:$B$42</c:f>
              <c:numCache>
                <c:formatCode>General</c:formatCode>
                <c:ptCount val="21"/>
                <c:pt idx="0">
                  <c:v>283.8</c:v>
                </c:pt>
                <c:pt idx="1">
                  <c:v>311.39999999999998</c:v>
                </c:pt>
                <c:pt idx="2">
                  <c:v>344.8</c:v>
                </c:pt>
                <c:pt idx="3">
                  <c:v>353.5</c:v>
                </c:pt>
                <c:pt idx="4">
                  <c:v>345.7</c:v>
                </c:pt>
                <c:pt idx="5">
                  <c:v>328.4</c:v>
                </c:pt>
                <c:pt idx="6">
                  <c:v>307.89999999999998</c:v>
                </c:pt>
                <c:pt idx="7">
                  <c:v>289</c:v>
                </c:pt>
                <c:pt idx="8">
                  <c:v>273.39999999999998</c:v>
                </c:pt>
                <c:pt idx="9">
                  <c:v>259.5</c:v>
                </c:pt>
                <c:pt idx="10">
                  <c:v>244.2</c:v>
                </c:pt>
                <c:pt idx="11">
                  <c:v>223.8</c:v>
                </c:pt>
                <c:pt idx="12">
                  <c:v>195</c:v>
                </c:pt>
                <c:pt idx="13">
                  <c:v>155.5</c:v>
                </c:pt>
                <c:pt idx="14">
                  <c:v>109</c:v>
                </c:pt>
                <c:pt idx="15">
                  <c:v>68.099999999999994</c:v>
                </c:pt>
                <c:pt idx="16">
                  <c:v>48.9</c:v>
                </c:pt>
                <c:pt idx="17">
                  <c:v>45.8</c:v>
                </c:pt>
                <c:pt idx="18">
                  <c:v>45</c:v>
                </c:pt>
                <c:pt idx="19">
                  <c:v>44</c:v>
                </c:pt>
                <c:pt idx="20">
                  <c:v>42.6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6A7-4C29-A1DA-9399592E3ECF}"/>
            </c:ext>
          </c:extLst>
        </c:ser>
        <c:ser>
          <c:idx val="3"/>
          <c:order val="3"/>
          <c:tx>
            <c:strRef>
              <c:f>InverseForward!$C$20</c:f>
              <c:strCache>
                <c:ptCount val="1"/>
                <c:pt idx="0">
                  <c:v>Max Gr. Size</c:v>
                </c:pt>
              </c:strCache>
            </c:strRef>
          </c:tx>
          <c:spPr>
            <a:ln w="254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InverseForward!$A$22:$A$41</c:f>
              <c:numCache>
                <c:formatCode>General</c:formatCode>
                <c:ptCount val="20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</c:numCache>
            </c:numRef>
          </c:xVal>
          <c:yVal>
            <c:numRef>
              <c:f>InverseForward!$C$22:$C$42</c:f>
              <c:numCache>
                <c:formatCode>General</c:formatCode>
                <c:ptCount val="21"/>
                <c:pt idx="0">
                  <c:v>313.2</c:v>
                </c:pt>
                <c:pt idx="1">
                  <c:v>368.8</c:v>
                </c:pt>
                <c:pt idx="2">
                  <c:v>433.7</c:v>
                </c:pt>
                <c:pt idx="3">
                  <c:v>456.4</c:v>
                </c:pt>
                <c:pt idx="4">
                  <c:v>453.8</c:v>
                </c:pt>
                <c:pt idx="5">
                  <c:v>433.9</c:v>
                </c:pt>
                <c:pt idx="6">
                  <c:v>401.8</c:v>
                </c:pt>
                <c:pt idx="7">
                  <c:v>362.7</c:v>
                </c:pt>
                <c:pt idx="8">
                  <c:v>323.8</c:v>
                </c:pt>
                <c:pt idx="9">
                  <c:v>292.39999999999998</c:v>
                </c:pt>
                <c:pt idx="10">
                  <c:v>270.2</c:v>
                </c:pt>
                <c:pt idx="11">
                  <c:v>252</c:v>
                </c:pt>
                <c:pt idx="12">
                  <c:v>231.2</c:v>
                </c:pt>
                <c:pt idx="13">
                  <c:v>203</c:v>
                </c:pt>
                <c:pt idx="14">
                  <c:v>164.5</c:v>
                </c:pt>
                <c:pt idx="15">
                  <c:v>117.8</c:v>
                </c:pt>
                <c:pt idx="16">
                  <c:v>74</c:v>
                </c:pt>
                <c:pt idx="17">
                  <c:v>50.4</c:v>
                </c:pt>
                <c:pt idx="18">
                  <c:v>45.9</c:v>
                </c:pt>
                <c:pt idx="19">
                  <c:v>45.1</c:v>
                </c:pt>
                <c:pt idx="20">
                  <c:v>44.1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6A7-4C29-A1DA-9399592E3ECF}"/>
            </c:ext>
          </c:extLst>
        </c:ser>
        <c:ser>
          <c:idx val="4"/>
          <c:order val="4"/>
          <c:tx>
            <c:strRef>
              <c:f>InverseForward!$D$20</c:f>
              <c:strCache>
                <c:ptCount val="1"/>
                <c:pt idx="0">
                  <c:v>Avg. Gr. Size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InverseForward!$A$22:$A$42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InverseForward!$D$22:$D$42</c:f>
              <c:numCache>
                <c:formatCode>General</c:formatCode>
                <c:ptCount val="21"/>
                <c:pt idx="0">
                  <c:v>296.2</c:v>
                </c:pt>
                <c:pt idx="1">
                  <c:v>336.2</c:v>
                </c:pt>
                <c:pt idx="2">
                  <c:v>385</c:v>
                </c:pt>
                <c:pt idx="3">
                  <c:v>400.7</c:v>
                </c:pt>
                <c:pt idx="4">
                  <c:v>394.7</c:v>
                </c:pt>
                <c:pt idx="5">
                  <c:v>374.4</c:v>
                </c:pt>
                <c:pt idx="6">
                  <c:v>346</c:v>
                </c:pt>
                <c:pt idx="7">
                  <c:v>316.3</c:v>
                </c:pt>
                <c:pt idx="8">
                  <c:v>291.3</c:v>
                </c:pt>
                <c:pt idx="9">
                  <c:v>272.60000000000002</c:v>
                </c:pt>
                <c:pt idx="10">
                  <c:v>256.7</c:v>
                </c:pt>
                <c:pt idx="11">
                  <c:v>238.9</c:v>
                </c:pt>
                <c:pt idx="12">
                  <c:v>215.1</c:v>
                </c:pt>
                <c:pt idx="13">
                  <c:v>181.5</c:v>
                </c:pt>
                <c:pt idx="14">
                  <c:v>137.6</c:v>
                </c:pt>
                <c:pt idx="15">
                  <c:v>90.9</c:v>
                </c:pt>
                <c:pt idx="16">
                  <c:v>57.3</c:v>
                </c:pt>
                <c:pt idx="17">
                  <c:v>46.7</c:v>
                </c:pt>
                <c:pt idx="18">
                  <c:v>45.4</c:v>
                </c:pt>
                <c:pt idx="19">
                  <c:v>44.6</c:v>
                </c:pt>
                <c:pt idx="20">
                  <c:v>43.5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6A7-4C29-A1DA-9399592E3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573920"/>
        <c:axId val="742571296"/>
      </c:scatterChart>
      <c:valAx>
        <c:axId val="742573920"/>
        <c:scaling>
          <c:orientation val="minMax"/>
          <c:max val="20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eU (ppm)</a:t>
                </a:r>
              </a:p>
            </c:rich>
          </c:tx>
          <c:layout>
            <c:manualLayout>
              <c:xMode val="edge"/>
              <c:yMode val="edge"/>
              <c:x val="0.45821815757399492"/>
              <c:y val="0.856373885797029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1296"/>
        <c:crosses val="autoZero"/>
        <c:crossBetween val="midCat"/>
      </c:valAx>
      <c:valAx>
        <c:axId val="742571296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ZHe</a:t>
                </a:r>
                <a:r>
                  <a:rPr lang="en-CA" baseline="0"/>
                  <a:t> dates (Ma)</a:t>
                </a:r>
                <a:endParaRPr lang="en-CA"/>
              </a:p>
            </c:rich>
          </c:tx>
          <c:layout>
            <c:manualLayout>
              <c:xMode val="edge"/>
              <c:yMode val="edge"/>
              <c:x val="2.6372173245658662E-2"/>
              <c:y val="0.153116595354013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3920"/>
        <c:crosses val="autoZero"/>
        <c:crossBetween val="midCat"/>
        <c:majorUnit val="2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/>
              <a:t>South Transect -</a:t>
            </a:r>
            <a:r>
              <a:rPr lang="en-CA" baseline="0"/>
              <a:t> Jurassic</a:t>
            </a:r>
            <a:endParaRPr lang="en-CA"/>
          </a:p>
        </c:rich>
      </c:tx>
      <c:layout>
        <c:manualLayout>
          <c:xMode val="edge"/>
          <c:yMode val="edge"/>
          <c:x val="0.3994904856778414"/>
          <c:y val="6.414284055080748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555204924991761"/>
          <c:y val="5.6534374073020394E-2"/>
          <c:w val="0.75803710077420094"/>
          <c:h val="0.7152553374802666"/>
        </c:manualLayout>
      </c:layout>
      <c:scatterChart>
        <c:scatterStyle val="lineMarker"/>
        <c:varyColors val="0"/>
        <c:ser>
          <c:idx val="0"/>
          <c:order val="0"/>
          <c:tx>
            <c:v>39_3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1"/>
            <c:plus>
              <c:numRef>
                <c:f>'[1]ST-J'!$K$2:$K$10</c:f>
                <c:numCache>
                  <c:formatCode>General</c:formatCode>
                  <c:ptCount val="9"/>
                  <c:pt idx="0">
                    <c:v>21.56024549063066</c:v>
                  </c:pt>
                  <c:pt idx="1">
                    <c:v>10.833688020245704</c:v>
                  </c:pt>
                  <c:pt idx="2">
                    <c:v>17.615225380004624</c:v>
                  </c:pt>
                  <c:pt idx="3">
                    <c:v>17.01127094297502</c:v>
                  </c:pt>
                  <c:pt idx="4">
                    <c:v>6.2806079993658752</c:v>
                  </c:pt>
                  <c:pt idx="5">
                    <c:v>6.6795407205358108</c:v>
                  </c:pt>
                  <c:pt idx="6">
                    <c:v>10.312320371261498</c:v>
                  </c:pt>
                  <c:pt idx="7">
                    <c:v>3.9577192776477501</c:v>
                  </c:pt>
                  <c:pt idx="8">
                    <c:v>1.2590812178709974</c:v>
                  </c:pt>
                </c:numCache>
              </c:numRef>
            </c:plus>
            <c:minus>
              <c:numRef>
                <c:f>'[1]ST-J'!$K$2:$K$10</c:f>
                <c:numCache>
                  <c:formatCode>General</c:formatCode>
                  <c:ptCount val="9"/>
                  <c:pt idx="0">
                    <c:v>21.56024549063066</c:v>
                  </c:pt>
                  <c:pt idx="1">
                    <c:v>10.833688020245704</c:v>
                  </c:pt>
                  <c:pt idx="2">
                    <c:v>17.615225380004624</c:v>
                  </c:pt>
                  <c:pt idx="3">
                    <c:v>17.01127094297502</c:v>
                  </c:pt>
                  <c:pt idx="4">
                    <c:v>6.2806079993658752</c:v>
                  </c:pt>
                  <c:pt idx="5">
                    <c:v>6.6795407205358108</c:v>
                  </c:pt>
                  <c:pt idx="6">
                    <c:v>10.312320371261498</c:v>
                  </c:pt>
                  <c:pt idx="7">
                    <c:v>3.9577192776477501</c:v>
                  </c:pt>
                  <c:pt idx="8">
                    <c:v>1.2590812178709974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.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InverseForward!$E$2:$E$10</c:f>
              <c:numCache>
                <c:formatCode>0.0</c:formatCode>
                <c:ptCount val="9"/>
                <c:pt idx="0">
                  <c:v>44.887944200943814</c:v>
                </c:pt>
                <c:pt idx="1">
                  <c:v>70.020025832307525</c:v>
                </c:pt>
                <c:pt idx="2">
                  <c:v>295.162691507114</c:v>
                </c:pt>
                <c:pt idx="3">
                  <c:v>545.44158642686148</c:v>
                </c:pt>
                <c:pt idx="4">
                  <c:v>1092.8465321294807</c:v>
                </c:pt>
                <c:pt idx="5">
                  <c:v>809.00111966493012</c:v>
                </c:pt>
                <c:pt idx="6">
                  <c:v>509.94515395127939</c:v>
                </c:pt>
                <c:pt idx="7">
                  <c:v>1471.8784265232439</c:v>
                </c:pt>
                <c:pt idx="8">
                  <c:v>813.93653799668527</c:v>
                </c:pt>
              </c:numCache>
            </c:numRef>
          </c:xVal>
          <c:yVal>
            <c:numRef>
              <c:f>InverseForward!$J$2:$J$10</c:f>
              <c:numCache>
                <c:formatCode>0.00</c:formatCode>
                <c:ptCount val="9"/>
                <c:pt idx="0">
                  <c:v>421.283762456582</c:v>
                </c:pt>
                <c:pt idx="1">
                  <c:v>452.96419251811523</c:v>
                </c:pt>
                <c:pt idx="2">
                  <c:v>424.76253832844327</c:v>
                </c:pt>
                <c:pt idx="3">
                  <c:v>344.04899765957578</c:v>
                </c:pt>
                <c:pt idx="4">
                  <c:v>198.02556921214909</c:v>
                </c:pt>
                <c:pt idx="5">
                  <c:v>245.50214172581263</c:v>
                </c:pt>
                <c:pt idx="6">
                  <c:v>353.7900129218263</c:v>
                </c:pt>
                <c:pt idx="7">
                  <c:v>79.865188470554656</c:v>
                </c:pt>
                <c:pt idx="8">
                  <c:v>42.334635352192407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772-475B-BF26-120FE0947B08}"/>
            </c:ext>
          </c:extLst>
        </c:ser>
        <c:ser>
          <c:idx val="1"/>
          <c:order val="1"/>
          <c:tx>
            <c:v>40_3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1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1"/>
            <c:plus>
              <c:numRef>
                <c:f>'[1]ST-J'!$K$12:$K$19</c:f>
                <c:numCache>
                  <c:formatCode>General</c:formatCode>
                  <c:ptCount val="8"/>
                  <c:pt idx="0">
                    <c:v>15.085382229893787</c:v>
                  </c:pt>
                  <c:pt idx="1">
                    <c:v>17.427044938550139</c:v>
                  </c:pt>
                  <c:pt idx="2">
                    <c:v>9.6859857544505132</c:v>
                  </c:pt>
                  <c:pt idx="3">
                    <c:v>14.064993950265436</c:v>
                  </c:pt>
                  <c:pt idx="4">
                    <c:v>13.462267380630861</c:v>
                  </c:pt>
                  <c:pt idx="5">
                    <c:v>6.3024059970032633</c:v>
                  </c:pt>
                  <c:pt idx="6">
                    <c:v>3.9715670639274716</c:v>
                  </c:pt>
                  <c:pt idx="7">
                    <c:v>14.925013781786728</c:v>
                  </c:pt>
                </c:numCache>
              </c:numRef>
            </c:plus>
            <c:minus>
              <c:numRef>
                <c:f>'[1]ST-J'!$K$12:$K$19</c:f>
                <c:numCache>
                  <c:formatCode>General</c:formatCode>
                  <c:ptCount val="8"/>
                  <c:pt idx="0">
                    <c:v>15.085382229893787</c:v>
                  </c:pt>
                  <c:pt idx="1">
                    <c:v>17.427044938550139</c:v>
                  </c:pt>
                  <c:pt idx="2">
                    <c:v>9.6859857544505132</c:v>
                  </c:pt>
                  <c:pt idx="3">
                    <c:v>14.064993950265436</c:v>
                  </c:pt>
                  <c:pt idx="4">
                    <c:v>13.462267380630861</c:v>
                  </c:pt>
                  <c:pt idx="5">
                    <c:v>6.3024059970032633</c:v>
                  </c:pt>
                  <c:pt idx="6">
                    <c:v>3.9715670639274716</c:v>
                  </c:pt>
                  <c:pt idx="7">
                    <c:v>14.925013781786728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'[1]ST-J'!$E$11:$E$19</c:f>
              <c:numCache>
                <c:formatCode>0.0</c:formatCode>
                <c:ptCount val="9"/>
                <c:pt idx="0">
                  <c:v>396.66352686943725</c:v>
                </c:pt>
                <c:pt idx="1">
                  <c:v>105.08147487497638</c:v>
                </c:pt>
                <c:pt idx="2">
                  <c:v>368.80461919330656</c:v>
                </c:pt>
                <c:pt idx="3">
                  <c:v>372.92744896822023</c:v>
                </c:pt>
                <c:pt idx="4">
                  <c:v>443.97490510525017</c:v>
                </c:pt>
                <c:pt idx="5">
                  <c:v>781.41441957044458</c:v>
                </c:pt>
                <c:pt idx="6">
                  <c:v>1045.2825621533875</c:v>
                </c:pt>
                <c:pt idx="7">
                  <c:v>999.71007790212172</c:v>
                </c:pt>
                <c:pt idx="8">
                  <c:v>769.27222218802149</c:v>
                </c:pt>
              </c:numCache>
            </c:numRef>
          </c:xVal>
          <c:yVal>
            <c:numRef>
              <c:f>InverseForward!$J$11:$J$19</c:f>
              <c:numCache>
                <c:formatCode>0.00</c:formatCode>
                <c:ptCount val="9"/>
                <c:pt idx="0">
                  <c:v>421.3003798993762</c:v>
                </c:pt>
                <c:pt idx="1">
                  <c:v>449.42555958555425</c:v>
                </c:pt>
                <c:pt idx="2">
                  <c:v>329.42214648454529</c:v>
                </c:pt>
                <c:pt idx="3">
                  <c:v>470.96115850838419</c:v>
                </c:pt>
                <c:pt idx="4">
                  <c:v>407.59652486783978</c:v>
                </c:pt>
                <c:pt idx="5">
                  <c:v>394.55449611670275</c:v>
                </c:pt>
                <c:pt idx="6">
                  <c:v>266.59571022432851</c:v>
                </c:pt>
                <c:pt idx="7">
                  <c:v>171.63154416227766</c:v>
                </c:pt>
                <c:pt idx="8">
                  <c:v>280.25843765786789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772-475B-BF26-120FE0947B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573920"/>
        <c:axId val="742571296"/>
      </c:scatterChart>
      <c:valAx>
        <c:axId val="742573920"/>
        <c:scaling>
          <c:orientation val="minMax"/>
          <c:max val="2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eU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1296"/>
        <c:crosses val="autoZero"/>
        <c:crossBetween val="midCat"/>
      </c:valAx>
      <c:valAx>
        <c:axId val="742571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ZHe</a:t>
                </a:r>
                <a:r>
                  <a:rPr lang="en-CA" baseline="0"/>
                  <a:t> dates (Ma)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39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006378329660232"/>
          <c:y val="0.18549749642158048"/>
          <c:w val="0.11987922536431862"/>
          <c:h val="0.178004120568041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/>
              <a:t>South Transect -</a:t>
            </a:r>
            <a:r>
              <a:rPr lang="en-CA" baseline="0"/>
              <a:t> Cretaceous</a:t>
            </a:r>
            <a:endParaRPr lang="en-CA"/>
          </a:p>
        </c:rich>
      </c:tx>
      <c:layout>
        <c:manualLayout>
          <c:xMode val="edge"/>
          <c:yMode val="edge"/>
          <c:x val="0.32833033590225219"/>
          <c:y val="5.877652215023768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555204924991761"/>
          <c:y val="5.7783408592396994E-2"/>
          <c:w val="0.75786348282886207"/>
          <c:h val="0.70896436993128453"/>
        </c:manualLayout>
      </c:layout>
      <c:scatterChart>
        <c:scatterStyle val="lineMarker"/>
        <c:varyColors val="0"/>
        <c:ser>
          <c:idx val="0"/>
          <c:order val="0"/>
          <c:tx>
            <c:v>31_1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1"/>
            <c:plus>
              <c:numRef>
                <c:f>'[1]ST-C'!$K$2:$K$9</c:f>
                <c:numCache>
                  <c:formatCode>General</c:formatCode>
                  <c:ptCount val="8"/>
                  <c:pt idx="0">
                    <c:v>9.0239663585767644</c:v>
                  </c:pt>
                  <c:pt idx="1">
                    <c:v>12.73655101276092</c:v>
                  </c:pt>
                  <c:pt idx="2">
                    <c:v>15.689630255796443</c:v>
                  </c:pt>
                  <c:pt idx="3">
                    <c:v>11.344163595422824</c:v>
                  </c:pt>
                  <c:pt idx="4">
                    <c:v>12.258662338290229</c:v>
                  </c:pt>
                  <c:pt idx="5">
                    <c:v>6.8353747456425387</c:v>
                  </c:pt>
                  <c:pt idx="6">
                    <c:v>6.3352164007906104</c:v>
                  </c:pt>
                  <c:pt idx="7">
                    <c:v>5.5906726883605344</c:v>
                  </c:pt>
                </c:numCache>
              </c:numRef>
            </c:plus>
            <c:minus>
              <c:numRef>
                <c:f>'[1]ST-C'!$K$2:$K$9</c:f>
                <c:numCache>
                  <c:formatCode>General</c:formatCode>
                  <c:ptCount val="8"/>
                  <c:pt idx="0">
                    <c:v>9.0239663585767644</c:v>
                  </c:pt>
                  <c:pt idx="1">
                    <c:v>12.73655101276092</c:v>
                  </c:pt>
                  <c:pt idx="2">
                    <c:v>15.689630255796443</c:v>
                  </c:pt>
                  <c:pt idx="3">
                    <c:v>11.344163595422824</c:v>
                  </c:pt>
                  <c:pt idx="4">
                    <c:v>12.258662338290229</c:v>
                  </c:pt>
                  <c:pt idx="5">
                    <c:v>6.8353747456425387</c:v>
                  </c:pt>
                  <c:pt idx="6">
                    <c:v>6.3352164007906104</c:v>
                  </c:pt>
                  <c:pt idx="7">
                    <c:v>5.5906726883605344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InverseForward!$E$2:$E$9</c:f>
              <c:numCache>
                <c:formatCode>0.0</c:formatCode>
                <c:ptCount val="8"/>
                <c:pt idx="0">
                  <c:v>380.96020117742273</c:v>
                </c:pt>
                <c:pt idx="1">
                  <c:v>75.331329767662496</c:v>
                </c:pt>
                <c:pt idx="2">
                  <c:v>294.48124581063053</c:v>
                </c:pt>
                <c:pt idx="3">
                  <c:v>244.02579216885445</c:v>
                </c:pt>
                <c:pt idx="4">
                  <c:v>331.36065858607958</c:v>
                </c:pt>
                <c:pt idx="5">
                  <c:v>689.70221779135215</c:v>
                </c:pt>
                <c:pt idx="6">
                  <c:v>1195.8646982490097</c:v>
                </c:pt>
                <c:pt idx="7">
                  <c:v>739.06379788823915</c:v>
                </c:pt>
              </c:numCache>
            </c:numRef>
          </c:xVal>
          <c:yVal>
            <c:numRef>
              <c:f>InverseForward!$J$2:$J$9</c:f>
              <c:numCache>
                <c:formatCode>0.00</c:formatCode>
                <c:ptCount val="8"/>
                <c:pt idx="0">
                  <c:v>396.25678886838</c:v>
                </c:pt>
                <c:pt idx="1">
                  <c:v>484.9846474554808</c:v>
                </c:pt>
                <c:pt idx="2">
                  <c:v>444.20721675834648</c:v>
                </c:pt>
                <c:pt idx="3">
                  <c:v>446.83920459476894</c:v>
                </c:pt>
                <c:pt idx="4">
                  <c:v>372.87617814209398</c:v>
                </c:pt>
                <c:pt idx="5">
                  <c:v>330.61059108509289</c:v>
                </c:pt>
                <c:pt idx="6">
                  <c:v>229.41286672397817</c:v>
                </c:pt>
                <c:pt idx="7">
                  <c:v>276.79046087838481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B3-46AC-AF05-B5BC258D37BA}"/>
            </c:ext>
          </c:extLst>
        </c:ser>
        <c:ser>
          <c:idx val="1"/>
          <c:order val="1"/>
          <c:tx>
            <c:v>34_1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1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1"/>
            <c:plus>
              <c:numRef>
                <c:f>'[1]ST-C'!$K$2:$K$9</c:f>
                <c:numCache>
                  <c:formatCode>General</c:formatCode>
                  <c:ptCount val="8"/>
                  <c:pt idx="0">
                    <c:v>9.0239663585767644</c:v>
                  </c:pt>
                  <c:pt idx="1">
                    <c:v>12.73655101276092</c:v>
                  </c:pt>
                  <c:pt idx="2">
                    <c:v>15.689630255796443</c:v>
                  </c:pt>
                  <c:pt idx="3">
                    <c:v>11.344163595422824</c:v>
                  </c:pt>
                  <c:pt idx="4">
                    <c:v>12.258662338290229</c:v>
                  </c:pt>
                  <c:pt idx="5">
                    <c:v>6.8353747456425387</c:v>
                  </c:pt>
                  <c:pt idx="6">
                    <c:v>6.3352164007906104</c:v>
                  </c:pt>
                  <c:pt idx="7">
                    <c:v>5.5906726883605344</c:v>
                  </c:pt>
                </c:numCache>
              </c:numRef>
            </c:plus>
            <c:minus>
              <c:numRef>
                <c:f>'[1]ST-C'!$K$10:$K$17</c:f>
                <c:numCache>
                  <c:formatCode>General</c:formatCode>
                  <c:ptCount val="8"/>
                  <c:pt idx="0">
                    <c:v>8.339080366988803</c:v>
                  </c:pt>
                  <c:pt idx="1">
                    <c:v>11.858758038801575</c:v>
                  </c:pt>
                  <c:pt idx="2">
                    <c:v>7.8099056311452069</c:v>
                  </c:pt>
                  <c:pt idx="3">
                    <c:v>6.146560806980256</c:v>
                  </c:pt>
                  <c:pt idx="4">
                    <c:v>6.4209254139221823</c:v>
                  </c:pt>
                  <c:pt idx="5">
                    <c:v>7.3657372526780662</c:v>
                  </c:pt>
                  <c:pt idx="6">
                    <c:v>0.17337396446303205</c:v>
                  </c:pt>
                  <c:pt idx="7">
                    <c:v>1.7827747996531345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InverseForward!$E$10:$E$17</c:f>
              <c:numCache>
                <c:formatCode>0.0</c:formatCode>
                <c:ptCount val="8"/>
                <c:pt idx="0">
                  <c:v>224.52116804048984</c:v>
                </c:pt>
                <c:pt idx="1">
                  <c:v>199.5885544347868</c:v>
                </c:pt>
                <c:pt idx="2">
                  <c:v>401.40933882472825</c:v>
                </c:pt>
                <c:pt idx="3">
                  <c:v>359.0499756846998</c:v>
                </c:pt>
                <c:pt idx="4">
                  <c:v>583.68441471931158</c:v>
                </c:pt>
                <c:pt idx="5">
                  <c:v>907.22377897032914</c:v>
                </c:pt>
                <c:pt idx="6">
                  <c:v>2675.1866304452101</c:v>
                </c:pt>
                <c:pt idx="7">
                  <c:v>1612.3927889628276</c:v>
                </c:pt>
              </c:numCache>
            </c:numRef>
          </c:xVal>
          <c:yVal>
            <c:numRef>
              <c:f>InverseForward!$J$10:$J$17</c:f>
              <c:numCache>
                <c:formatCode>0.00</c:formatCode>
                <c:ptCount val="8"/>
                <c:pt idx="0">
                  <c:v>289.79469684934759</c:v>
                </c:pt>
                <c:pt idx="1">
                  <c:v>332.25485191105844</c:v>
                </c:pt>
                <c:pt idx="2">
                  <c:v>349.50366182336342</c:v>
                </c:pt>
                <c:pt idx="3">
                  <c:v>350.03662951319143</c:v>
                </c:pt>
                <c:pt idx="4">
                  <c:v>308.47326686583096</c:v>
                </c:pt>
                <c:pt idx="5">
                  <c:v>247.06628465029831</c:v>
                </c:pt>
                <c:pt idx="6">
                  <c:v>7.7285753808847071</c:v>
                </c:pt>
                <c:pt idx="7">
                  <c:v>70.636892410831649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7B3-46AC-AF05-B5BC258D37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573920"/>
        <c:axId val="742571296"/>
      </c:scatterChart>
      <c:valAx>
        <c:axId val="742573920"/>
        <c:scaling>
          <c:orientation val="minMax"/>
          <c:max val="2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eU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1296"/>
        <c:crosses val="autoZero"/>
        <c:crossBetween val="midCat"/>
      </c:valAx>
      <c:valAx>
        <c:axId val="742571296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ZHe</a:t>
                </a:r>
                <a:r>
                  <a:rPr lang="en-CA" baseline="0"/>
                  <a:t> dates (Ma)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39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79299247420554364"/>
          <c:y val="0.18827464201792732"/>
          <c:w val="0.13694813141850268"/>
          <c:h val="0.176160807462125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/>
              <a:t>North Transect -</a:t>
            </a:r>
            <a:r>
              <a:rPr lang="en-CA" baseline="0"/>
              <a:t> Jurassic</a:t>
            </a:r>
            <a:endParaRPr lang="en-CA"/>
          </a:p>
        </c:rich>
      </c:tx>
      <c:layout>
        <c:manualLayout>
          <c:xMode val="edge"/>
          <c:yMode val="edge"/>
          <c:x val="0.40707458734449031"/>
          <c:y val="6.928259643976442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500171342824828"/>
          <c:y val="5.7783408592396994E-2"/>
          <c:w val="0.75649670004245562"/>
          <c:h val="0.70896436993128453"/>
        </c:manualLayout>
      </c:layout>
      <c:scatterChart>
        <c:scatterStyle val="lineMarker"/>
        <c:varyColors val="0"/>
        <c:ser>
          <c:idx val="0"/>
          <c:order val="0"/>
          <c:tx>
            <c:v>01_2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1"/>
            <c:plus>
              <c:numRef>
                <c:f>'[1]NT-J'!$K$2:$K$9</c:f>
                <c:numCache>
                  <c:formatCode>General</c:formatCode>
                  <c:ptCount val="8"/>
                  <c:pt idx="0">
                    <c:v>9.2696355810528583</c:v>
                  </c:pt>
                  <c:pt idx="1">
                    <c:v>5.5030544954910292</c:v>
                  </c:pt>
                  <c:pt idx="2">
                    <c:v>8.5698001798842061</c:v>
                  </c:pt>
                  <c:pt idx="3">
                    <c:v>21.543412412584686</c:v>
                  </c:pt>
                  <c:pt idx="4">
                    <c:v>12.040162961186597</c:v>
                  </c:pt>
                  <c:pt idx="5">
                    <c:v>7.5913422643172739</c:v>
                  </c:pt>
                  <c:pt idx="6">
                    <c:v>4.3714435346164509</c:v>
                  </c:pt>
                  <c:pt idx="7">
                    <c:v>5.7021640424179356</c:v>
                  </c:pt>
                </c:numCache>
              </c:numRef>
            </c:plus>
            <c:minus>
              <c:numRef>
                <c:f>'[1]NT-J'!$K$2:$K$9</c:f>
                <c:numCache>
                  <c:formatCode>General</c:formatCode>
                  <c:ptCount val="8"/>
                  <c:pt idx="0">
                    <c:v>9.2696355810528583</c:v>
                  </c:pt>
                  <c:pt idx="1">
                    <c:v>5.5030544954910292</c:v>
                  </c:pt>
                  <c:pt idx="2">
                    <c:v>8.5698001798842061</c:v>
                  </c:pt>
                  <c:pt idx="3">
                    <c:v>21.543412412584686</c:v>
                  </c:pt>
                  <c:pt idx="4">
                    <c:v>12.040162961186597</c:v>
                  </c:pt>
                  <c:pt idx="5">
                    <c:v>7.5913422643172739</c:v>
                  </c:pt>
                  <c:pt idx="6">
                    <c:v>4.3714435346164509</c:v>
                  </c:pt>
                  <c:pt idx="7">
                    <c:v>5.7021640424179356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'InverseForward Best Fit'!$E$2:$E$9</c:f>
              <c:numCache>
                <c:formatCode>0.0</c:formatCode>
                <c:ptCount val="8"/>
                <c:pt idx="0">
                  <c:v>149.72063477270805</c:v>
                </c:pt>
                <c:pt idx="1">
                  <c:v>163.60151833923567</c:v>
                </c:pt>
                <c:pt idx="2">
                  <c:v>97.091701798940036</c:v>
                </c:pt>
                <c:pt idx="3">
                  <c:v>193.50978551953301</c:v>
                </c:pt>
                <c:pt idx="4">
                  <c:v>78.512705407530959</c:v>
                </c:pt>
                <c:pt idx="5">
                  <c:v>734.22034456389645</c:v>
                </c:pt>
                <c:pt idx="6">
                  <c:v>1759.8622410463804</c:v>
                </c:pt>
                <c:pt idx="7">
                  <c:v>1241.0731169732426</c:v>
                </c:pt>
              </c:numCache>
            </c:numRef>
          </c:xVal>
          <c:yVal>
            <c:numRef>
              <c:f>'InverseForward Best Fit'!$J$2:$J$9</c:f>
              <c:numCache>
                <c:formatCode>0.00</c:formatCode>
                <c:ptCount val="8"/>
                <c:pt idx="0">
                  <c:v>428.76888753546791</c:v>
                </c:pt>
                <c:pt idx="1">
                  <c:v>227.5183704976302</c:v>
                </c:pt>
                <c:pt idx="2">
                  <c:v>377.74133503256814</c:v>
                </c:pt>
                <c:pt idx="3">
                  <c:v>430.40281210645907</c:v>
                </c:pt>
                <c:pt idx="4">
                  <c:v>358.79654986693606</c:v>
                </c:pt>
                <c:pt idx="5">
                  <c:v>298.15086286194719</c:v>
                </c:pt>
                <c:pt idx="6">
                  <c:v>131.81116440095758</c:v>
                </c:pt>
                <c:pt idx="7">
                  <c:v>201.41964939359607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66D-4AA8-B9F7-8303A5EB37CC}"/>
            </c:ext>
          </c:extLst>
        </c:ser>
        <c:ser>
          <c:idx val="1"/>
          <c:order val="1"/>
          <c:tx>
            <c:v>41_1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1"/>
            <c:val val="0.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1"/>
            <c:plus>
              <c:numRef>
                <c:f>'[1]NT-J'!$K$10:$K$17</c:f>
                <c:numCache>
                  <c:formatCode>General</c:formatCode>
                  <c:ptCount val="8"/>
                  <c:pt idx="0">
                    <c:v>11.381576175861289</c:v>
                  </c:pt>
                  <c:pt idx="1">
                    <c:v>9.2836065030733685</c:v>
                  </c:pt>
                  <c:pt idx="2">
                    <c:v>11.109046002254619</c:v>
                  </c:pt>
                  <c:pt idx="3">
                    <c:v>11.416531828399654</c:v>
                  </c:pt>
                  <c:pt idx="4">
                    <c:v>10.080936461308971</c:v>
                  </c:pt>
                  <c:pt idx="5">
                    <c:v>9.2366393767028665</c:v>
                  </c:pt>
                  <c:pt idx="6">
                    <c:v>8.8119600709530399</c:v>
                  </c:pt>
                  <c:pt idx="7">
                    <c:v>7.839995900299245</c:v>
                  </c:pt>
                </c:numCache>
              </c:numRef>
            </c:plus>
            <c:minus>
              <c:numRef>
                <c:f>'[1]NT-J'!$K$10:$K$17</c:f>
                <c:numCache>
                  <c:formatCode>General</c:formatCode>
                  <c:ptCount val="8"/>
                  <c:pt idx="0">
                    <c:v>11.381576175861289</c:v>
                  </c:pt>
                  <c:pt idx="1">
                    <c:v>9.2836065030733685</c:v>
                  </c:pt>
                  <c:pt idx="2">
                    <c:v>11.109046002254619</c:v>
                  </c:pt>
                  <c:pt idx="3">
                    <c:v>11.416531828399654</c:v>
                  </c:pt>
                  <c:pt idx="4">
                    <c:v>10.080936461308971</c:v>
                  </c:pt>
                  <c:pt idx="5">
                    <c:v>9.2366393767028665</c:v>
                  </c:pt>
                  <c:pt idx="6">
                    <c:v>8.8119600709530399</c:v>
                  </c:pt>
                  <c:pt idx="7">
                    <c:v>7.839995900299245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'InverseForward Best Fit'!$E$10:$E$17</c:f>
              <c:numCache>
                <c:formatCode>0.0</c:formatCode>
                <c:ptCount val="8"/>
                <c:pt idx="0">
                  <c:v>132.16050538834671</c:v>
                </c:pt>
                <c:pt idx="1">
                  <c:v>34.647565448726432</c:v>
                </c:pt>
                <c:pt idx="2">
                  <c:v>159.89864177811017</c:v>
                </c:pt>
                <c:pt idx="3">
                  <c:v>144.63872536464314</c:v>
                </c:pt>
                <c:pt idx="4">
                  <c:v>173.70792246182538</c:v>
                </c:pt>
                <c:pt idx="5">
                  <c:v>84.640289237535299</c:v>
                </c:pt>
                <c:pt idx="6">
                  <c:v>210.68747938719213</c:v>
                </c:pt>
                <c:pt idx="7">
                  <c:v>354.61697706930039</c:v>
                </c:pt>
              </c:numCache>
            </c:numRef>
          </c:xVal>
          <c:yVal>
            <c:numRef>
              <c:f>'InverseForward Best Fit'!$J$10:$J$17</c:f>
              <c:numCache>
                <c:formatCode>0.00</c:formatCode>
                <c:ptCount val="8"/>
                <c:pt idx="0">
                  <c:v>475.95827085327045</c:v>
                </c:pt>
                <c:pt idx="1">
                  <c:v>403.08316968834009</c:v>
                </c:pt>
                <c:pt idx="2">
                  <c:v>458.52276025893718</c:v>
                </c:pt>
                <c:pt idx="3">
                  <c:v>449.33354890565698</c:v>
                </c:pt>
                <c:pt idx="4">
                  <c:v>456.09450570311492</c:v>
                </c:pt>
                <c:pt idx="5">
                  <c:v>433.65163010703907</c:v>
                </c:pt>
                <c:pt idx="6">
                  <c:v>423.67137275665675</c:v>
                </c:pt>
                <c:pt idx="7">
                  <c:v>407.20234556312158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66D-4AA8-B9F7-8303A5EB3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573920"/>
        <c:axId val="742571296"/>
      </c:scatterChart>
      <c:valAx>
        <c:axId val="742573920"/>
        <c:scaling>
          <c:orientation val="minMax"/>
          <c:max val="2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eU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1296"/>
        <c:crosses val="autoZero"/>
        <c:crossBetween val="midCat"/>
      </c:valAx>
      <c:valAx>
        <c:axId val="742571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ZHe</a:t>
                </a:r>
                <a:r>
                  <a:rPr lang="en-CA" baseline="0"/>
                  <a:t> dates (Ma)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39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0907964926767029"/>
          <c:y val="0.2044511010489943"/>
          <c:w val="0.10996466712124171"/>
          <c:h val="0.172433219214203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/>
              <a:t>North Transect -</a:t>
            </a:r>
            <a:r>
              <a:rPr lang="en-CA" baseline="0"/>
              <a:t> Cretaceous</a:t>
            </a:r>
            <a:endParaRPr lang="en-CA"/>
          </a:p>
        </c:rich>
      </c:tx>
      <c:layout>
        <c:manualLayout>
          <c:xMode val="edge"/>
          <c:yMode val="edge"/>
          <c:x val="0.32358501820444413"/>
          <c:y val="5.877652215023768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468300407831009"/>
          <c:y val="5.7783408592396994E-2"/>
          <c:w val="0.75917034985514809"/>
          <c:h val="0.70896436993128453"/>
        </c:manualLayout>
      </c:layout>
      <c:scatterChart>
        <c:scatterStyle val="lineMarker"/>
        <c:varyColors val="0"/>
        <c:ser>
          <c:idx val="0"/>
          <c:order val="0"/>
          <c:tx>
            <c:v>09_2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1"/>
            <c:plus>
              <c:numRef>
                <c:f>'[1]NT-C'!$K$2:$K$9</c:f>
                <c:numCache>
                  <c:formatCode>General</c:formatCode>
                  <c:ptCount val="8"/>
                  <c:pt idx="0">
                    <c:v>15.40099977730944</c:v>
                  </c:pt>
                  <c:pt idx="1">
                    <c:v>8.1560982352212399</c:v>
                  </c:pt>
                  <c:pt idx="2">
                    <c:v>12.523570018587428</c:v>
                  </c:pt>
                  <c:pt idx="3">
                    <c:v>10.254718693758546</c:v>
                  </c:pt>
                  <c:pt idx="4">
                    <c:v>17.693087538368189</c:v>
                  </c:pt>
                  <c:pt idx="5">
                    <c:v>13.447011873240493</c:v>
                  </c:pt>
                  <c:pt idx="6">
                    <c:v>1.4292268370750898</c:v>
                  </c:pt>
                  <c:pt idx="7">
                    <c:v>7.3778137824515602</c:v>
                  </c:pt>
                </c:numCache>
              </c:numRef>
            </c:plus>
            <c:minus>
              <c:numRef>
                <c:f>'[1]NT-C'!$K$2:$K$9</c:f>
                <c:numCache>
                  <c:formatCode>General</c:formatCode>
                  <c:ptCount val="8"/>
                  <c:pt idx="0">
                    <c:v>15.40099977730944</c:v>
                  </c:pt>
                  <c:pt idx="1">
                    <c:v>8.1560982352212399</c:v>
                  </c:pt>
                  <c:pt idx="2">
                    <c:v>12.523570018587428</c:v>
                  </c:pt>
                  <c:pt idx="3">
                    <c:v>10.254718693758546</c:v>
                  </c:pt>
                  <c:pt idx="4">
                    <c:v>17.693087538368189</c:v>
                  </c:pt>
                  <c:pt idx="5">
                    <c:v>13.447011873240493</c:v>
                  </c:pt>
                  <c:pt idx="6">
                    <c:v>1.4292268370750898</c:v>
                  </c:pt>
                  <c:pt idx="7">
                    <c:v>7.3778137824515602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InverseForward!$E$2:$E$9</c:f>
              <c:numCache>
                <c:formatCode>0.0</c:formatCode>
                <c:ptCount val="8"/>
                <c:pt idx="0">
                  <c:v>140.22429347875823</c:v>
                </c:pt>
                <c:pt idx="1">
                  <c:v>189.61245683868003</c:v>
                </c:pt>
                <c:pt idx="2">
                  <c:v>101.5539261093231</c:v>
                </c:pt>
                <c:pt idx="3">
                  <c:v>592.41548893838433</c:v>
                </c:pt>
                <c:pt idx="4">
                  <c:v>587.70952109359064</c:v>
                </c:pt>
                <c:pt idx="5">
                  <c:v>655.5355707433356</c:v>
                </c:pt>
                <c:pt idx="6">
                  <c:v>1157.0116699595569</c:v>
                </c:pt>
                <c:pt idx="7">
                  <c:v>835.24357807705576</c:v>
                </c:pt>
              </c:numCache>
            </c:numRef>
          </c:xVal>
          <c:yVal>
            <c:numRef>
              <c:f>InverseForward!$J$2:$J$9</c:f>
              <c:numCache>
                <c:formatCode>0.00</c:formatCode>
                <c:ptCount val="8"/>
                <c:pt idx="0">
                  <c:v>379.05830591835223</c:v>
                </c:pt>
                <c:pt idx="1">
                  <c:v>388.7781104497123</c:v>
                </c:pt>
                <c:pt idx="2">
                  <c:v>449.4559716735223</c:v>
                </c:pt>
                <c:pt idx="3">
                  <c:v>244.24207514486977</c:v>
                </c:pt>
                <c:pt idx="4">
                  <c:v>503.19538191221176</c:v>
                </c:pt>
                <c:pt idx="5">
                  <c:v>389.06452633136104</c:v>
                </c:pt>
                <c:pt idx="6">
                  <c:v>39.538645672920744</c:v>
                </c:pt>
                <c:pt idx="7">
                  <c:v>310.68512197083015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F1B-47A7-80A5-56F4FD1415BA}"/>
            </c:ext>
          </c:extLst>
        </c:ser>
        <c:ser>
          <c:idx val="1"/>
          <c:order val="1"/>
          <c:tx>
            <c:v>17_1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1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1"/>
            <c:plus>
              <c:numRef>
                <c:f>'[1]NT-C'!$K$10:$K$17</c:f>
                <c:numCache>
                  <c:formatCode>General</c:formatCode>
                  <c:ptCount val="8"/>
                  <c:pt idx="0">
                    <c:v>12.425257094833286</c:v>
                  </c:pt>
                  <c:pt idx="1">
                    <c:v>12.16963683375671</c:v>
                  </c:pt>
                  <c:pt idx="2">
                    <c:v>15.296621192370925</c:v>
                  </c:pt>
                  <c:pt idx="3">
                    <c:v>10.213353818352482</c:v>
                  </c:pt>
                  <c:pt idx="4">
                    <c:v>8.6329071793943761</c:v>
                  </c:pt>
                  <c:pt idx="5">
                    <c:v>6.3771763176776002</c:v>
                  </c:pt>
                  <c:pt idx="6">
                    <c:v>4.5495208139284706</c:v>
                  </c:pt>
                  <c:pt idx="7">
                    <c:v>10.20192464542219</c:v>
                  </c:pt>
                </c:numCache>
              </c:numRef>
            </c:plus>
            <c:minus>
              <c:numRef>
                <c:f>'[1]NT-C'!$K$10:$K$17</c:f>
                <c:numCache>
                  <c:formatCode>General</c:formatCode>
                  <c:ptCount val="8"/>
                  <c:pt idx="0">
                    <c:v>12.425257094833286</c:v>
                  </c:pt>
                  <c:pt idx="1">
                    <c:v>12.16963683375671</c:v>
                  </c:pt>
                  <c:pt idx="2">
                    <c:v>15.296621192370925</c:v>
                  </c:pt>
                  <c:pt idx="3">
                    <c:v>10.213353818352482</c:v>
                  </c:pt>
                  <c:pt idx="4">
                    <c:v>8.6329071793943761</c:v>
                  </c:pt>
                  <c:pt idx="5">
                    <c:v>6.3771763176776002</c:v>
                  </c:pt>
                  <c:pt idx="6">
                    <c:v>4.5495208139284706</c:v>
                  </c:pt>
                  <c:pt idx="7">
                    <c:v>10.20192464542219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InverseForward!$E$10:$E$17</c:f>
              <c:numCache>
                <c:formatCode>0.0</c:formatCode>
                <c:ptCount val="8"/>
                <c:pt idx="0">
                  <c:v>229.09991935275656</c:v>
                </c:pt>
                <c:pt idx="1">
                  <c:v>122.39678678306018</c:v>
                </c:pt>
                <c:pt idx="2">
                  <c:v>65.987709992325023</c:v>
                </c:pt>
                <c:pt idx="3">
                  <c:v>331.23018941691299</c:v>
                </c:pt>
                <c:pt idx="4">
                  <c:v>222.62021987739769</c:v>
                </c:pt>
                <c:pt idx="5">
                  <c:v>871.4182569181952</c:v>
                </c:pt>
                <c:pt idx="6">
                  <c:v>1626.7785239263239</c:v>
                </c:pt>
                <c:pt idx="7">
                  <c:v>902.82764737023865</c:v>
                </c:pt>
              </c:numCache>
            </c:numRef>
          </c:xVal>
          <c:yVal>
            <c:numRef>
              <c:f>InverseForward!$J$10:$J$17</c:f>
              <c:numCache>
                <c:formatCode>0.00</c:formatCode>
                <c:ptCount val="8"/>
                <c:pt idx="0">
                  <c:v>338.87697838402573</c:v>
                </c:pt>
                <c:pt idx="1">
                  <c:v>408.10975939455972</c:v>
                </c:pt>
                <c:pt idx="2">
                  <c:v>376.91321800122512</c:v>
                </c:pt>
                <c:pt idx="3">
                  <c:v>421.40710478626119</c:v>
                </c:pt>
                <c:pt idx="4">
                  <c:v>394.24543806974918</c:v>
                </c:pt>
                <c:pt idx="5">
                  <c:v>301.2877288439949</c:v>
                </c:pt>
                <c:pt idx="6">
                  <c:v>121.0787229760201</c:v>
                </c:pt>
                <c:pt idx="7">
                  <c:v>275.64667536523632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F1B-47A7-80A5-56F4FD1415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573920"/>
        <c:axId val="742571296"/>
      </c:scatterChart>
      <c:valAx>
        <c:axId val="742573920"/>
        <c:scaling>
          <c:orientation val="minMax"/>
          <c:max val="2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eU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1296"/>
        <c:crosses val="autoZero"/>
        <c:crossBetween val="midCat"/>
      </c:valAx>
      <c:valAx>
        <c:axId val="742571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ZHe</a:t>
                </a:r>
                <a:r>
                  <a:rPr lang="en-CA" baseline="0"/>
                  <a:t> dates (Ma)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39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0237915067759358"/>
          <c:y val="0.20759010096171943"/>
          <c:w val="0.12103762407735105"/>
          <c:h val="0.176160807462125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41914561627631"/>
          <c:y val="8.7898950812451832E-2"/>
          <c:w val="0.75414701698793918"/>
          <c:h val="0.6954958866185329"/>
        </c:manualLayout>
      </c:layout>
      <c:scatterChart>
        <c:scatterStyle val="lineMarker"/>
        <c:varyColors val="0"/>
        <c:ser>
          <c:idx val="0"/>
          <c:order val="0"/>
          <c:tx>
            <c:v>39_3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1"/>
            <c:plus>
              <c:numRef>
                <c:f>'[1]ST-J'!$K$2:$K$10</c:f>
                <c:numCache>
                  <c:formatCode>General</c:formatCode>
                  <c:ptCount val="9"/>
                  <c:pt idx="0">
                    <c:v>21.56024549063066</c:v>
                  </c:pt>
                  <c:pt idx="1">
                    <c:v>10.833688020245704</c:v>
                  </c:pt>
                  <c:pt idx="2">
                    <c:v>17.615225380004624</c:v>
                  </c:pt>
                  <c:pt idx="3">
                    <c:v>17.01127094297502</c:v>
                  </c:pt>
                  <c:pt idx="4">
                    <c:v>6.2806079993658752</c:v>
                  </c:pt>
                  <c:pt idx="5">
                    <c:v>6.6795407205358108</c:v>
                  </c:pt>
                  <c:pt idx="6">
                    <c:v>10.312320371261498</c:v>
                  </c:pt>
                  <c:pt idx="7">
                    <c:v>3.9577192776477501</c:v>
                  </c:pt>
                  <c:pt idx="8">
                    <c:v>1.2590812178709974</c:v>
                  </c:pt>
                </c:numCache>
              </c:numRef>
            </c:plus>
            <c:minus>
              <c:numRef>
                <c:f>'[1]ST-J'!$K$2:$K$10</c:f>
                <c:numCache>
                  <c:formatCode>General</c:formatCode>
                  <c:ptCount val="9"/>
                  <c:pt idx="0">
                    <c:v>21.56024549063066</c:v>
                  </c:pt>
                  <c:pt idx="1">
                    <c:v>10.833688020245704</c:v>
                  </c:pt>
                  <c:pt idx="2">
                    <c:v>17.615225380004624</c:v>
                  </c:pt>
                  <c:pt idx="3">
                    <c:v>17.01127094297502</c:v>
                  </c:pt>
                  <c:pt idx="4">
                    <c:v>6.2806079993658752</c:v>
                  </c:pt>
                  <c:pt idx="5">
                    <c:v>6.6795407205358108</c:v>
                  </c:pt>
                  <c:pt idx="6">
                    <c:v>10.312320371261498</c:v>
                  </c:pt>
                  <c:pt idx="7">
                    <c:v>3.9577192776477501</c:v>
                  </c:pt>
                  <c:pt idx="8">
                    <c:v>1.2590812178709974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.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InverseForward!$E$2:$E$10</c:f>
              <c:numCache>
                <c:formatCode>0.0</c:formatCode>
                <c:ptCount val="9"/>
                <c:pt idx="0">
                  <c:v>44.887944200943814</c:v>
                </c:pt>
                <c:pt idx="1">
                  <c:v>70.020025832307525</c:v>
                </c:pt>
                <c:pt idx="2">
                  <c:v>295.162691507114</c:v>
                </c:pt>
                <c:pt idx="3">
                  <c:v>545.44158642686148</c:v>
                </c:pt>
                <c:pt idx="4">
                  <c:v>1092.8465321294807</c:v>
                </c:pt>
                <c:pt idx="5">
                  <c:v>809.00111966493012</c:v>
                </c:pt>
                <c:pt idx="6">
                  <c:v>509.94515395127939</c:v>
                </c:pt>
                <c:pt idx="7">
                  <c:v>1471.8784265232439</c:v>
                </c:pt>
                <c:pt idx="8">
                  <c:v>813.93653799668527</c:v>
                </c:pt>
              </c:numCache>
            </c:numRef>
          </c:xVal>
          <c:yVal>
            <c:numRef>
              <c:f>InverseForward!$J$2:$J$10</c:f>
              <c:numCache>
                <c:formatCode>0.00</c:formatCode>
                <c:ptCount val="9"/>
                <c:pt idx="0">
                  <c:v>421.283762456582</c:v>
                </c:pt>
                <c:pt idx="1">
                  <c:v>452.96419251811523</c:v>
                </c:pt>
                <c:pt idx="2">
                  <c:v>424.76253832844327</c:v>
                </c:pt>
                <c:pt idx="3">
                  <c:v>344.04899765957578</c:v>
                </c:pt>
                <c:pt idx="4">
                  <c:v>198.02556921214909</c:v>
                </c:pt>
                <c:pt idx="5">
                  <c:v>245.50214172581263</c:v>
                </c:pt>
                <c:pt idx="6">
                  <c:v>353.7900129218263</c:v>
                </c:pt>
                <c:pt idx="7">
                  <c:v>79.865188470554656</c:v>
                </c:pt>
                <c:pt idx="8">
                  <c:v>42.334635352192407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D21-4F6D-ADB2-64A63B398810}"/>
            </c:ext>
          </c:extLst>
        </c:ser>
        <c:ser>
          <c:idx val="1"/>
          <c:order val="1"/>
          <c:tx>
            <c:strRef>
              <c:f>InverseForward!$E$11:$E$19</c:f>
              <c:strCache>
                <c:ptCount val="9"/>
                <c:pt idx="0">
                  <c:v>396.7</c:v>
                </c:pt>
                <c:pt idx="1">
                  <c:v>105.1</c:v>
                </c:pt>
                <c:pt idx="2">
                  <c:v>368.8</c:v>
                </c:pt>
                <c:pt idx="3">
                  <c:v>372.9</c:v>
                </c:pt>
                <c:pt idx="4">
                  <c:v>444.0</c:v>
                </c:pt>
                <c:pt idx="5">
                  <c:v>781.4</c:v>
                </c:pt>
                <c:pt idx="6">
                  <c:v>1045.3</c:v>
                </c:pt>
                <c:pt idx="7">
                  <c:v>999.7</c:v>
                </c:pt>
                <c:pt idx="8">
                  <c:v>769.3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1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1"/>
            <c:plus>
              <c:numRef>
                <c:f>'[1]ST-J'!$K$12:$K$19</c:f>
                <c:numCache>
                  <c:formatCode>General</c:formatCode>
                  <c:ptCount val="8"/>
                  <c:pt idx="0">
                    <c:v>15.085382229893787</c:v>
                  </c:pt>
                  <c:pt idx="1">
                    <c:v>17.427044938550139</c:v>
                  </c:pt>
                  <c:pt idx="2">
                    <c:v>9.6859857544505132</c:v>
                  </c:pt>
                  <c:pt idx="3">
                    <c:v>14.064993950265436</c:v>
                  </c:pt>
                  <c:pt idx="4">
                    <c:v>13.462267380630861</c:v>
                  </c:pt>
                  <c:pt idx="5">
                    <c:v>6.3024059970032633</c:v>
                  </c:pt>
                  <c:pt idx="6">
                    <c:v>3.9715670639274716</c:v>
                  </c:pt>
                  <c:pt idx="7">
                    <c:v>14.925013781786728</c:v>
                  </c:pt>
                </c:numCache>
              </c:numRef>
            </c:plus>
            <c:minus>
              <c:numRef>
                <c:f>'[1]ST-J'!$K$12:$K$19</c:f>
                <c:numCache>
                  <c:formatCode>General</c:formatCode>
                  <c:ptCount val="8"/>
                  <c:pt idx="0">
                    <c:v>15.085382229893787</c:v>
                  </c:pt>
                  <c:pt idx="1">
                    <c:v>17.427044938550139</c:v>
                  </c:pt>
                  <c:pt idx="2">
                    <c:v>9.6859857544505132</c:v>
                  </c:pt>
                  <c:pt idx="3">
                    <c:v>14.064993950265436</c:v>
                  </c:pt>
                  <c:pt idx="4">
                    <c:v>13.462267380630861</c:v>
                  </c:pt>
                  <c:pt idx="5">
                    <c:v>6.3024059970032633</c:v>
                  </c:pt>
                  <c:pt idx="6">
                    <c:v>3.9715670639274716</c:v>
                  </c:pt>
                  <c:pt idx="7">
                    <c:v>14.925013781786728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'[1]ST-J'!$E$11:$E$19</c:f>
              <c:numCache>
                <c:formatCode>General</c:formatCode>
                <c:ptCount val="9"/>
                <c:pt idx="0">
                  <c:v>396.66352686943725</c:v>
                </c:pt>
                <c:pt idx="1">
                  <c:v>105.08147487497638</c:v>
                </c:pt>
                <c:pt idx="2">
                  <c:v>368.80461919330656</c:v>
                </c:pt>
                <c:pt idx="3">
                  <c:v>372.92744896822023</c:v>
                </c:pt>
                <c:pt idx="4">
                  <c:v>443.97490510525017</c:v>
                </c:pt>
                <c:pt idx="5">
                  <c:v>781.41441957044458</c:v>
                </c:pt>
                <c:pt idx="6">
                  <c:v>1045.2825621533875</c:v>
                </c:pt>
                <c:pt idx="7">
                  <c:v>999.71007790212172</c:v>
                </c:pt>
                <c:pt idx="8">
                  <c:v>769.27222218802149</c:v>
                </c:pt>
              </c:numCache>
            </c:numRef>
          </c:xVal>
          <c:yVal>
            <c:numRef>
              <c:f>InverseForward!$J$11:$J$19</c:f>
              <c:numCache>
                <c:formatCode>0.00</c:formatCode>
                <c:ptCount val="9"/>
                <c:pt idx="0">
                  <c:v>421.3003798993762</c:v>
                </c:pt>
                <c:pt idx="1">
                  <c:v>449.42555958555425</c:v>
                </c:pt>
                <c:pt idx="2">
                  <c:v>329.42214648454529</c:v>
                </c:pt>
                <c:pt idx="3">
                  <c:v>470.96115850838419</c:v>
                </c:pt>
                <c:pt idx="4">
                  <c:v>407.59652486783978</c:v>
                </c:pt>
                <c:pt idx="5">
                  <c:v>394.55449611670275</c:v>
                </c:pt>
                <c:pt idx="6">
                  <c:v>266.59571022432851</c:v>
                </c:pt>
                <c:pt idx="7">
                  <c:v>171.63154416227766</c:v>
                </c:pt>
                <c:pt idx="8">
                  <c:v>280.25843765786789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D21-4F6D-ADB2-64A63B398810}"/>
            </c:ext>
          </c:extLst>
        </c:ser>
        <c:ser>
          <c:idx val="2"/>
          <c:order val="2"/>
          <c:tx>
            <c:strRef>
              <c:f>InverseForward!$B$22</c:f>
              <c:strCache>
                <c:ptCount val="1"/>
                <c:pt idx="0">
                  <c:v>Min Gr. Size</c:v>
                </c:pt>
              </c:strCache>
            </c:strRef>
          </c:tx>
          <c:spPr>
            <a:ln w="254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InverseForward!$A$24:$A$44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InverseForward!$B$24:$B$44</c:f>
              <c:numCache>
                <c:formatCode>General</c:formatCode>
                <c:ptCount val="21"/>
                <c:pt idx="0">
                  <c:v>326.60000000000002</c:v>
                </c:pt>
                <c:pt idx="1">
                  <c:v>383.5</c:v>
                </c:pt>
                <c:pt idx="2">
                  <c:v>417.4</c:v>
                </c:pt>
                <c:pt idx="3">
                  <c:v>414.1</c:v>
                </c:pt>
                <c:pt idx="4">
                  <c:v>388.6</c:v>
                </c:pt>
                <c:pt idx="5">
                  <c:v>344.1</c:v>
                </c:pt>
                <c:pt idx="6">
                  <c:v>284.10000000000002</c:v>
                </c:pt>
                <c:pt idx="7">
                  <c:v>220.4</c:v>
                </c:pt>
                <c:pt idx="8">
                  <c:v>187.7</c:v>
                </c:pt>
                <c:pt idx="9">
                  <c:v>166.6</c:v>
                </c:pt>
                <c:pt idx="10">
                  <c:v>159.6</c:v>
                </c:pt>
                <c:pt idx="11">
                  <c:v>149.69999999999999</c:v>
                </c:pt>
                <c:pt idx="12">
                  <c:v>134.1</c:v>
                </c:pt>
                <c:pt idx="13">
                  <c:v>109.6</c:v>
                </c:pt>
                <c:pt idx="14">
                  <c:v>77.2</c:v>
                </c:pt>
                <c:pt idx="15">
                  <c:v>52.2</c:v>
                </c:pt>
                <c:pt idx="16">
                  <c:v>39.4</c:v>
                </c:pt>
                <c:pt idx="17">
                  <c:v>27.7</c:v>
                </c:pt>
                <c:pt idx="18">
                  <c:v>18</c:v>
                </c:pt>
                <c:pt idx="19">
                  <c:v>12.1</c:v>
                </c:pt>
                <c:pt idx="20">
                  <c:v>8.67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D21-4F6D-ADB2-64A63B398810}"/>
            </c:ext>
          </c:extLst>
        </c:ser>
        <c:ser>
          <c:idx val="3"/>
          <c:order val="3"/>
          <c:tx>
            <c:strRef>
              <c:f>InverseForward!$C$22</c:f>
              <c:strCache>
                <c:ptCount val="1"/>
                <c:pt idx="0">
                  <c:v>Max Gr. Size</c:v>
                </c:pt>
              </c:strCache>
            </c:strRef>
          </c:tx>
          <c:spPr>
            <a:ln w="254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InverseForward!$A$24:$A$44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InverseForward!$C$24:$C$44</c:f>
              <c:numCache>
                <c:formatCode>General</c:formatCode>
                <c:ptCount val="21"/>
                <c:pt idx="0">
                  <c:v>423.5</c:v>
                </c:pt>
                <c:pt idx="1">
                  <c:v>488</c:v>
                </c:pt>
                <c:pt idx="2">
                  <c:v>537.70000000000005</c:v>
                </c:pt>
                <c:pt idx="3">
                  <c:v>548.79999999999995</c:v>
                </c:pt>
                <c:pt idx="4">
                  <c:v>538.79999999999995</c:v>
                </c:pt>
                <c:pt idx="5">
                  <c:v>510.8</c:v>
                </c:pt>
                <c:pt idx="6">
                  <c:v>464.2</c:v>
                </c:pt>
                <c:pt idx="7">
                  <c:v>397.9</c:v>
                </c:pt>
                <c:pt idx="8">
                  <c:v>315.2</c:v>
                </c:pt>
                <c:pt idx="9">
                  <c:v>231.7</c:v>
                </c:pt>
                <c:pt idx="10">
                  <c:v>179.4</c:v>
                </c:pt>
                <c:pt idx="11">
                  <c:v>165.1</c:v>
                </c:pt>
                <c:pt idx="12">
                  <c:v>156.5</c:v>
                </c:pt>
                <c:pt idx="13">
                  <c:v>143.30000000000001</c:v>
                </c:pt>
                <c:pt idx="14">
                  <c:v>122.8</c:v>
                </c:pt>
                <c:pt idx="15">
                  <c:v>94.2</c:v>
                </c:pt>
                <c:pt idx="16">
                  <c:v>63</c:v>
                </c:pt>
                <c:pt idx="17">
                  <c:v>44.4</c:v>
                </c:pt>
                <c:pt idx="18">
                  <c:v>32.299999999999997</c:v>
                </c:pt>
                <c:pt idx="19">
                  <c:v>21.4</c:v>
                </c:pt>
                <c:pt idx="20">
                  <c:v>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D21-4F6D-ADB2-64A63B398810}"/>
            </c:ext>
          </c:extLst>
        </c:ser>
        <c:ser>
          <c:idx val="4"/>
          <c:order val="4"/>
          <c:tx>
            <c:strRef>
              <c:f>InverseForward!$D$22</c:f>
              <c:strCache>
                <c:ptCount val="1"/>
                <c:pt idx="0">
                  <c:v>Avg. Gr. Size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InverseForward!$A$24:$A$44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InverseForward!$D$24:$D$44</c:f>
              <c:numCache>
                <c:formatCode>General</c:formatCode>
                <c:ptCount val="21"/>
                <c:pt idx="0">
                  <c:v>369.6</c:v>
                </c:pt>
                <c:pt idx="1">
                  <c:v>428.5</c:v>
                </c:pt>
                <c:pt idx="2">
                  <c:v>469.1</c:v>
                </c:pt>
                <c:pt idx="3">
                  <c:v>472.2</c:v>
                </c:pt>
                <c:pt idx="4">
                  <c:v>453.2</c:v>
                </c:pt>
                <c:pt idx="5">
                  <c:v>415.1</c:v>
                </c:pt>
                <c:pt idx="6">
                  <c:v>358.4</c:v>
                </c:pt>
                <c:pt idx="7">
                  <c:v>287.5</c:v>
                </c:pt>
                <c:pt idx="8">
                  <c:v>217.5</c:v>
                </c:pt>
                <c:pt idx="9">
                  <c:v>176.3</c:v>
                </c:pt>
                <c:pt idx="10">
                  <c:v>165.3</c:v>
                </c:pt>
                <c:pt idx="11">
                  <c:v>157.5</c:v>
                </c:pt>
                <c:pt idx="12">
                  <c:v>145.69999999999999</c:v>
                </c:pt>
                <c:pt idx="13">
                  <c:v>127</c:v>
                </c:pt>
                <c:pt idx="14">
                  <c:v>99.1</c:v>
                </c:pt>
                <c:pt idx="15">
                  <c:v>67.099999999999994</c:v>
                </c:pt>
                <c:pt idx="16">
                  <c:v>47</c:v>
                </c:pt>
                <c:pt idx="17">
                  <c:v>34.9</c:v>
                </c:pt>
                <c:pt idx="18">
                  <c:v>23.6</c:v>
                </c:pt>
                <c:pt idx="19">
                  <c:v>15.3</c:v>
                </c:pt>
                <c:pt idx="20">
                  <c:v>10.5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D21-4F6D-ADB2-64A63B3988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573920"/>
        <c:axId val="742571296"/>
      </c:scatterChart>
      <c:valAx>
        <c:axId val="742573920"/>
        <c:scaling>
          <c:orientation val="minMax"/>
          <c:max val="2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800" dirty="0" err="1"/>
                  <a:t>eU</a:t>
                </a:r>
                <a:r>
                  <a:rPr lang="en-CA" sz="800" dirty="0"/>
                  <a:t> (ppm)</a:t>
                </a:r>
              </a:p>
            </c:rich>
          </c:tx>
          <c:layout>
            <c:manualLayout>
              <c:xMode val="edge"/>
              <c:yMode val="edge"/>
              <c:x val="0.47880803243596337"/>
              <c:y val="0.93230881005121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1296"/>
        <c:crosses val="autoZero"/>
        <c:crossBetween val="midCat"/>
      </c:valAx>
      <c:valAx>
        <c:axId val="742571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800" dirty="0" err="1"/>
                  <a:t>ZHe</a:t>
                </a:r>
                <a:r>
                  <a:rPr lang="en-CA" sz="800" baseline="0" dirty="0"/>
                  <a:t> dates (Ma)</a:t>
                </a:r>
                <a:endParaRPr lang="en-CA" sz="800" dirty="0"/>
              </a:p>
            </c:rich>
          </c:tx>
          <c:layout>
            <c:manualLayout>
              <c:xMode val="edge"/>
              <c:yMode val="edge"/>
              <c:x val="1.7205109836337409E-2"/>
              <c:y val="0.280509909454745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39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83515968306332"/>
          <c:y val="8.5618776355230394E-2"/>
          <c:w val="0.74584000269680584"/>
          <c:h val="0.70093907791043364"/>
        </c:manualLayout>
      </c:layout>
      <c:scatterChart>
        <c:scatterStyle val="lineMarker"/>
        <c:varyColors val="0"/>
        <c:ser>
          <c:idx val="0"/>
          <c:order val="0"/>
          <c:tx>
            <c:v>01_2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1"/>
            <c:plus>
              <c:numRef>
                <c:f>'[1]NT-J'!$K$2:$K$9</c:f>
                <c:numCache>
                  <c:formatCode>General</c:formatCode>
                  <c:ptCount val="8"/>
                  <c:pt idx="0">
                    <c:v>9.2696355810528583</c:v>
                  </c:pt>
                  <c:pt idx="1">
                    <c:v>5.5030544954910292</c:v>
                  </c:pt>
                  <c:pt idx="2">
                    <c:v>8.5698001798842061</c:v>
                  </c:pt>
                  <c:pt idx="3">
                    <c:v>21.543412412584686</c:v>
                  </c:pt>
                  <c:pt idx="4">
                    <c:v>12.040162961186597</c:v>
                  </c:pt>
                  <c:pt idx="5">
                    <c:v>7.5913422643172739</c:v>
                  </c:pt>
                  <c:pt idx="6">
                    <c:v>4.3714435346164509</c:v>
                  </c:pt>
                  <c:pt idx="7">
                    <c:v>5.7021640424179356</c:v>
                  </c:pt>
                </c:numCache>
              </c:numRef>
            </c:plus>
            <c:minus>
              <c:numRef>
                <c:f>'[1]NT-J'!$K$2:$K$9</c:f>
                <c:numCache>
                  <c:formatCode>General</c:formatCode>
                  <c:ptCount val="8"/>
                  <c:pt idx="0">
                    <c:v>9.2696355810528583</c:v>
                  </c:pt>
                  <c:pt idx="1">
                    <c:v>5.5030544954910292</c:v>
                  </c:pt>
                  <c:pt idx="2">
                    <c:v>8.5698001798842061</c:v>
                  </c:pt>
                  <c:pt idx="3">
                    <c:v>21.543412412584686</c:v>
                  </c:pt>
                  <c:pt idx="4">
                    <c:v>12.040162961186597</c:v>
                  </c:pt>
                  <c:pt idx="5">
                    <c:v>7.5913422643172739</c:v>
                  </c:pt>
                  <c:pt idx="6">
                    <c:v>4.3714435346164509</c:v>
                  </c:pt>
                  <c:pt idx="7">
                    <c:v>5.7021640424179356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'InverseForward Best Fit'!$E$2:$E$9</c:f>
              <c:numCache>
                <c:formatCode>0.0</c:formatCode>
                <c:ptCount val="8"/>
                <c:pt idx="0">
                  <c:v>149.72063477270805</c:v>
                </c:pt>
                <c:pt idx="1">
                  <c:v>163.60151833923567</c:v>
                </c:pt>
                <c:pt idx="2">
                  <c:v>97.091701798940036</c:v>
                </c:pt>
                <c:pt idx="3">
                  <c:v>193.50978551953301</c:v>
                </c:pt>
                <c:pt idx="4">
                  <c:v>78.512705407530959</c:v>
                </c:pt>
                <c:pt idx="5">
                  <c:v>734.22034456389645</c:v>
                </c:pt>
                <c:pt idx="6">
                  <c:v>1759.8622410463804</c:v>
                </c:pt>
                <c:pt idx="7">
                  <c:v>1241.0731169732426</c:v>
                </c:pt>
              </c:numCache>
            </c:numRef>
          </c:xVal>
          <c:yVal>
            <c:numRef>
              <c:f>'InverseForward Best Fit'!$J$2:$J$9</c:f>
              <c:numCache>
                <c:formatCode>0.00</c:formatCode>
                <c:ptCount val="8"/>
                <c:pt idx="0">
                  <c:v>428.76888753546791</c:v>
                </c:pt>
                <c:pt idx="1">
                  <c:v>227.5183704976302</c:v>
                </c:pt>
                <c:pt idx="2">
                  <c:v>377.74133503256814</c:v>
                </c:pt>
                <c:pt idx="3">
                  <c:v>430.40281210645907</c:v>
                </c:pt>
                <c:pt idx="4">
                  <c:v>358.79654986693606</c:v>
                </c:pt>
                <c:pt idx="5">
                  <c:v>298.15086286194719</c:v>
                </c:pt>
                <c:pt idx="6">
                  <c:v>131.81116440095758</c:v>
                </c:pt>
                <c:pt idx="7">
                  <c:v>201.41964939359607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F3-4AC0-8CD6-A730B47B8861}"/>
            </c:ext>
          </c:extLst>
        </c:ser>
        <c:ser>
          <c:idx val="1"/>
          <c:order val="1"/>
          <c:tx>
            <c:v>41_1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1"/>
            <c:val val="0.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1"/>
            <c:plus>
              <c:numRef>
                <c:f>'[1]NT-J'!$K$10:$K$17</c:f>
                <c:numCache>
                  <c:formatCode>General</c:formatCode>
                  <c:ptCount val="8"/>
                  <c:pt idx="0">
                    <c:v>11.381576175861289</c:v>
                  </c:pt>
                  <c:pt idx="1">
                    <c:v>9.2836065030733685</c:v>
                  </c:pt>
                  <c:pt idx="2">
                    <c:v>11.109046002254619</c:v>
                  </c:pt>
                  <c:pt idx="3">
                    <c:v>11.416531828399654</c:v>
                  </c:pt>
                  <c:pt idx="4">
                    <c:v>10.080936461308971</c:v>
                  </c:pt>
                  <c:pt idx="5">
                    <c:v>9.2366393767028665</c:v>
                  </c:pt>
                  <c:pt idx="6">
                    <c:v>8.8119600709530399</c:v>
                  </c:pt>
                  <c:pt idx="7">
                    <c:v>7.839995900299245</c:v>
                  </c:pt>
                </c:numCache>
              </c:numRef>
            </c:plus>
            <c:minus>
              <c:numRef>
                <c:f>'[1]NT-J'!$K$10:$K$17</c:f>
                <c:numCache>
                  <c:formatCode>General</c:formatCode>
                  <c:ptCount val="8"/>
                  <c:pt idx="0">
                    <c:v>11.381576175861289</c:v>
                  </c:pt>
                  <c:pt idx="1">
                    <c:v>9.2836065030733685</c:v>
                  </c:pt>
                  <c:pt idx="2">
                    <c:v>11.109046002254619</c:v>
                  </c:pt>
                  <c:pt idx="3">
                    <c:v>11.416531828399654</c:v>
                  </c:pt>
                  <c:pt idx="4">
                    <c:v>10.080936461308971</c:v>
                  </c:pt>
                  <c:pt idx="5">
                    <c:v>9.2366393767028665</c:v>
                  </c:pt>
                  <c:pt idx="6">
                    <c:v>8.8119600709530399</c:v>
                  </c:pt>
                  <c:pt idx="7">
                    <c:v>7.839995900299245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'InverseForward Best Fit'!$E$10:$E$17</c:f>
              <c:numCache>
                <c:formatCode>0.0</c:formatCode>
                <c:ptCount val="8"/>
                <c:pt idx="0">
                  <c:v>132.16050538834671</c:v>
                </c:pt>
                <c:pt idx="1">
                  <c:v>34.647565448726432</c:v>
                </c:pt>
                <c:pt idx="2">
                  <c:v>159.89864177811017</c:v>
                </c:pt>
                <c:pt idx="3">
                  <c:v>144.63872536464314</c:v>
                </c:pt>
                <c:pt idx="4">
                  <c:v>173.70792246182538</c:v>
                </c:pt>
                <c:pt idx="5">
                  <c:v>84.640289237535299</c:v>
                </c:pt>
                <c:pt idx="6">
                  <c:v>210.68747938719213</c:v>
                </c:pt>
                <c:pt idx="7">
                  <c:v>354.61697706930039</c:v>
                </c:pt>
              </c:numCache>
            </c:numRef>
          </c:xVal>
          <c:yVal>
            <c:numRef>
              <c:f>'InverseForward Best Fit'!$J$10:$J$17</c:f>
              <c:numCache>
                <c:formatCode>0.00</c:formatCode>
                <c:ptCount val="8"/>
                <c:pt idx="0">
                  <c:v>475.95827085327045</c:v>
                </c:pt>
                <c:pt idx="1">
                  <c:v>403.08316968834009</c:v>
                </c:pt>
                <c:pt idx="2">
                  <c:v>458.52276025893718</c:v>
                </c:pt>
                <c:pt idx="3">
                  <c:v>449.33354890565698</c:v>
                </c:pt>
                <c:pt idx="4">
                  <c:v>456.09450570311492</c:v>
                </c:pt>
                <c:pt idx="5">
                  <c:v>433.65163010703907</c:v>
                </c:pt>
                <c:pt idx="6">
                  <c:v>423.67137275665675</c:v>
                </c:pt>
                <c:pt idx="7">
                  <c:v>407.20234556312158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FF3-4AC0-8CD6-A730B47B8861}"/>
            </c:ext>
          </c:extLst>
        </c:ser>
        <c:ser>
          <c:idx val="2"/>
          <c:order val="2"/>
          <c:tx>
            <c:strRef>
              <c:f>'InverseForward Best Fit'!$B$20</c:f>
              <c:strCache>
                <c:ptCount val="1"/>
                <c:pt idx="0">
                  <c:v>Min Gr. Size</c:v>
                </c:pt>
              </c:strCache>
            </c:strRef>
          </c:tx>
          <c:spPr>
            <a:ln w="254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'InverseForward Best Fit'!$A$22:$A$42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'InverseForward Best Fit'!$B$22:$B$42</c:f>
              <c:numCache>
                <c:formatCode>General</c:formatCode>
                <c:ptCount val="21"/>
                <c:pt idx="0">
                  <c:v>263.60000000000002</c:v>
                </c:pt>
                <c:pt idx="1">
                  <c:v>349.5</c:v>
                </c:pt>
                <c:pt idx="2">
                  <c:v>405</c:v>
                </c:pt>
                <c:pt idx="3">
                  <c:v>418</c:v>
                </c:pt>
                <c:pt idx="4">
                  <c:v>411.7</c:v>
                </c:pt>
                <c:pt idx="5">
                  <c:v>391</c:v>
                </c:pt>
                <c:pt idx="6">
                  <c:v>357</c:v>
                </c:pt>
                <c:pt idx="7">
                  <c:v>310.89999999999998</c:v>
                </c:pt>
                <c:pt idx="8">
                  <c:v>256.89999999999998</c:v>
                </c:pt>
                <c:pt idx="9">
                  <c:v>206.3</c:v>
                </c:pt>
                <c:pt idx="10">
                  <c:v>174.8</c:v>
                </c:pt>
                <c:pt idx="11">
                  <c:v>163.5</c:v>
                </c:pt>
                <c:pt idx="12">
                  <c:v>158.5</c:v>
                </c:pt>
                <c:pt idx="13">
                  <c:v>153.69999999999999</c:v>
                </c:pt>
                <c:pt idx="14">
                  <c:v>148.5</c:v>
                </c:pt>
                <c:pt idx="15">
                  <c:v>142.9</c:v>
                </c:pt>
                <c:pt idx="16">
                  <c:v>136.69999999999999</c:v>
                </c:pt>
                <c:pt idx="17">
                  <c:v>129.69999999999999</c:v>
                </c:pt>
                <c:pt idx="18">
                  <c:v>121.6</c:v>
                </c:pt>
                <c:pt idx="19">
                  <c:v>111.9</c:v>
                </c:pt>
                <c:pt idx="20">
                  <c:v>99.9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FF3-4AC0-8CD6-A730B47B8861}"/>
            </c:ext>
          </c:extLst>
        </c:ser>
        <c:ser>
          <c:idx val="3"/>
          <c:order val="3"/>
          <c:tx>
            <c:strRef>
              <c:f>'InverseForward Best Fit'!$C$20</c:f>
              <c:strCache>
                <c:ptCount val="1"/>
                <c:pt idx="0">
                  <c:v>Max Gr. Size</c:v>
                </c:pt>
              </c:strCache>
            </c:strRef>
          </c:tx>
          <c:spPr>
            <a:ln w="254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'InverseForward Best Fit'!$A$22:$A$42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'InverseForward Best Fit'!$C$22:$C$42</c:f>
              <c:numCache>
                <c:formatCode>General</c:formatCode>
                <c:ptCount val="21"/>
                <c:pt idx="0">
                  <c:v>318.2</c:v>
                </c:pt>
                <c:pt idx="1">
                  <c:v>398</c:v>
                </c:pt>
                <c:pt idx="2">
                  <c:v>451.1</c:v>
                </c:pt>
                <c:pt idx="3">
                  <c:v>465.4</c:v>
                </c:pt>
                <c:pt idx="4">
                  <c:v>462.8</c:v>
                </c:pt>
                <c:pt idx="5">
                  <c:v>448.2</c:v>
                </c:pt>
                <c:pt idx="6">
                  <c:v>422.2</c:v>
                </c:pt>
                <c:pt idx="7">
                  <c:v>384.2</c:v>
                </c:pt>
                <c:pt idx="8">
                  <c:v>334.3</c:v>
                </c:pt>
                <c:pt idx="9">
                  <c:v>275.5</c:v>
                </c:pt>
                <c:pt idx="10">
                  <c:v>217.9</c:v>
                </c:pt>
                <c:pt idx="11">
                  <c:v>178.8</c:v>
                </c:pt>
                <c:pt idx="12">
                  <c:v>164</c:v>
                </c:pt>
                <c:pt idx="13">
                  <c:v>158.5</c:v>
                </c:pt>
                <c:pt idx="14">
                  <c:v>153.5</c:v>
                </c:pt>
                <c:pt idx="15">
                  <c:v>148.19999999999999</c:v>
                </c:pt>
                <c:pt idx="16">
                  <c:v>142.5</c:v>
                </c:pt>
                <c:pt idx="17">
                  <c:v>136</c:v>
                </c:pt>
                <c:pt idx="18">
                  <c:v>128.69999999999999</c:v>
                </c:pt>
                <c:pt idx="19">
                  <c:v>120.1</c:v>
                </c:pt>
                <c:pt idx="20">
                  <c:v>109.8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FF3-4AC0-8CD6-A730B47B8861}"/>
            </c:ext>
          </c:extLst>
        </c:ser>
        <c:ser>
          <c:idx val="4"/>
          <c:order val="4"/>
          <c:tx>
            <c:strRef>
              <c:f>'InverseForward Best Fit'!$D$20</c:f>
              <c:strCache>
                <c:ptCount val="1"/>
                <c:pt idx="0">
                  <c:v>Avg. Gr. Size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'InverseForward Best Fit'!$A$22:$A$42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'InverseForward Best Fit'!$D$22:$D$42</c:f>
              <c:numCache>
                <c:formatCode>General</c:formatCode>
                <c:ptCount val="21"/>
                <c:pt idx="0">
                  <c:v>297.3</c:v>
                </c:pt>
                <c:pt idx="1">
                  <c:v>379.8</c:v>
                </c:pt>
                <c:pt idx="2">
                  <c:v>433.9</c:v>
                </c:pt>
                <c:pt idx="3">
                  <c:v>448</c:v>
                </c:pt>
                <c:pt idx="4">
                  <c:v>444.2</c:v>
                </c:pt>
                <c:pt idx="5">
                  <c:v>427.3</c:v>
                </c:pt>
                <c:pt idx="6">
                  <c:v>398.3</c:v>
                </c:pt>
                <c:pt idx="7">
                  <c:v>356.8</c:v>
                </c:pt>
                <c:pt idx="8">
                  <c:v>304</c:v>
                </c:pt>
                <c:pt idx="9">
                  <c:v>256</c:v>
                </c:pt>
                <c:pt idx="10">
                  <c:v>196.2</c:v>
                </c:pt>
                <c:pt idx="11">
                  <c:v>169.9</c:v>
                </c:pt>
                <c:pt idx="12">
                  <c:v>161.5</c:v>
                </c:pt>
                <c:pt idx="13">
                  <c:v>156.6</c:v>
                </c:pt>
                <c:pt idx="14">
                  <c:v>151.6</c:v>
                </c:pt>
                <c:pt idx="15">
                  <c:v>146.19999999999999</c:v>
                </c:pt>
                <c:pt idx="16">
                  <c:v>140.30000000000001</c:v>
                </c:pt>
                <c:pt idx="17">
                  <c:v>133.6</c:v>
                </c:pt>
                <c:pt idx="18">
                  <c:v>126</c:v>
                </c:pt>
                <c:pt idx="19">
                  <c:v>117</c:v>
                </c:pt>
                <c:pt idx="20">
                  <c:v>106.1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FF3-4AC0-8CD6-A730B47B88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573920"/>
        <c:axId val="742571296"/>
      </c:scatterChart>
      <c:valAx>
        <c:axId val="742573920"/>
        <c:scaling>
          <c:orientation val="minMax"/>
          <c:max val="2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800" dirty="0" err="1"/>
                  <a:t>eU</a:t>
                </a:r>
                <a:r>
                  <a:rPr lang="en-CA" sz="800" dirty="0"/>
                  <a:t> (ppm)</a:t>
                </a:r>
              </a:p>
            </c:rich>
          </c:tx>
          <c:layout>
            <c:manualLayout>
              <c:xMode val="edge"/>
              <c:yMode val="edge"/>
              <c:x val="0.44452737182275487"/>
              <c:y val="0.891947930517355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1296"/>
        <c:crosses val="autoZero"/>
        <c:crossBetween val="midCat"/>
      </c:valAx>
      <c:valAx>
        <c:axId val="742571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800" dirty="0" err="1"/>
                  <a:t>ZHe</a:t>
                </a:r>
                <a:r>
                  <a:rPr lang="en-CA" sz="800" baseline="0" dirty="0"/>
                  <a:t> dates (Ma)</a:t>
                </a:r>
                <a:endParaRPr lang="en-CA" sz="800" dirty="0"/>
              </a:p>
            </c:rich>
          </c:tx>
          <c:layout>
            <c:manualLayout>
              <c:xMode val="edge"/>
              <c:yMode val="edge"/>
              <c:x val="9.8417912680063124E-3"/>
              <c:y val="0.224290815283217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3920"/>
        <c:crosses val="autoZero"/>
        <c:crossBetween val="midCat"/>
        <c:majorUnit val="1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67695095106965"/>
          <c:y val="7.1960950067353924E-2"/>
          <c:w val="0.74588921165314581"/>
          <c:h val="0.72979535337328738"/>
        </c:manualLayout>
      </c:layout>
      <c:scatterChart>
        <c:scatterStyle val="lineMarker"/>
        <c:varyColors val="0"/>
        <c:ser>
          <c:idx val="0"/>
          <c:order val="0"/>
          <c:tx>
            <c:v>31_1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1"/>
            <c:plus>
              <c:numRef>
                <c:f>'[1]ST-C'!$K$2:$K$9</c:f>
                <c:numCache>
                  <c:formatCode>General</c:formatCode>
                  <c:ptCount val="8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</c:numCache>
              </c:numRef>
            </c:plus>
            <c:minus>
              <c:numRef>
                <c:f>'[1]ST-C'!$K$2:$K$9</c:f>
                <c:numCache>
                  <c:formatCode>General</c:formatCode>
                  <c:ptCount val="8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InverseForward!$E$2:$E$9</c:f>
              <c:numCache>
                <c:formatCode>0.0</c:formatCode>
                <c:ptCount val="8"/>
                <c:pt idx="0">
                  <c:v>380.96020117742273</c:v>
                </c:pt>
                <c:pt idx="1">
                  <c:v>75.331329767662496</c:v>
                </c:pt>
                <c:pt idx="2">
                  <c:v>294.48124581063053</c:v>
                </c:pt>
                <c:pt idx="3">
                  <c:v>244.02579216885445</c:v>
                </c:pt>
                <c:pt idx="4">
                  <c:v>331.36065858607958</c:v>
                </c:pt>
                <c:pt idx="5">
                  <c:v>689.70221779135215</c:v>
                </c:pt>
                <c:pt idx="6">
                  <c:v>1195.8646982490097</c:v>
                </c:pt>
                <c:pt idx="7">
                  <c:v>739.06379788823915</c:v>
                </c:pt>
              </c:numCache>
            </c:numRef>
          </c:xVal>
          <c:yVal>
            <c:numRef>
              <c:f>InverseForward!$J$2:$J$9</c:f>
              <c:numCache>
                <c:formatCode>0.00</c:formatCode>
                <c:ptCount val="8"/>
                <c:pt idx="0">
                  <c:v>396.25678886838</c:v>
                </c:pt>
                <c:pt idx="1">
                  <c:v>484.9846474554808</c:v>
                </c:pt>
                <c:pt idx="2">
                  <c:v>444.20721675834648</c:v>
                </c:pt>
                <c:pt idx="3">
                  <c:v>446.83920459476894</c:v>
                </c:pt>
                <c:pt idx="4">
                  <c:v>372.87617814209398</c:v>
                </c:pt>
                <c:pt idx="5">
                  <c:v>330.61059108509289</c:v>
                </c:pt>
                <c:pt idx="6">
                  <c:v>229.41286672397817</c:v>
                </c:pt>
                <c:pt idx="7">
                  <c:v>276.79046087838481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C60-4E0F-8585-CA70F11441FA}"/>
            </c:ext>
          </c:extLst>
        </c:ser>
        <c:ser>
          <c:idx val="1"/>
          <c:order val="1"/>
          <c:tx>
            <c:v>34_1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1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1"/>
            <c:plus>
              <c:numRef>
                <c:f>'[1]ST-C'!$K$2:$K$9</c:f>
                <c:numCache>
                  <c:formatCode>General</c:formatCode>
                  <c:ptCount val="8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</c:numCache>
              </c:numRef>
            </c:plus>
            <c:minus>
              <c:numRef>
                <c:f>'[1]ST-C'!$K$10:$K$17</c:f>
                <c:numCache>
                  <c:formatCode>General</c:formatCode>
                  <c:ptCount val="8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InverseForward!$E$10:$E$17</c:f>
              <c:numCache>
                <c:formatCode>0.0</c:formatCode>
                <c:ptCount val="8"/>
                <c:pt idx="0">
                  <c:v>224.52116804048984</c:v>
                </c:pt>
                <c:pt idx="1">
                  <c:v>199.5885544347868</c:v>
                </c:pt>
                <c:pt idx="2">
                  <c:v>401.40933882472825</c:v>
                </c:pt>
                <c:pt idx="3">
                  <c:v>359.0499756846998</c:v>
                </c:pt>
                <c:pt idx="4">
                  <c:v>583.68441471931158</c:v>
                </c:pt>
                <c:pt idx="5">
                  <c:v>907.22377897032914</c:v>
                </c:pt>
                <c:pt idx="6">
                  <c:v>2675.1866304452101</c:v>
                </c:pt>
                <c:pt idx="7">
                  <c:v>1612.3927889628276</c:v>
                </c:pt>
              </c:numCache>
            </c:numRef>
          </c:xVal>
          <c:yVal>
            <c:numRef>
              <c:f>InverseForward!$J$10:$J$17</c:f>
              <c:numCache>
                <c:formatCode>0.00</c:formatCode>
                <c:ptCount val="8"/>
                <c:pt idx="0">
                  <c:v>289.79469684934759</c:v>
                </c:pt>
                <c:pt idx="1">
                  <c:v>332.25485191105844</c:v>
                </c:pt>
                <c:pt idx="2">
                  <c:v>349.50366182336342</c:v>
                </c:pt>
                <c:pt idx="3">
                  <c:v>350.03662951319143</c:v>
                </c:pt>
                <c:pt idx="4">
                  <c:v>308.47326686583096</c:v>
                </c:pt>
                <c:pt idx="5">
                  <c:v>247.06628465029831</c:v>
                </c:pt>
                <c:pt idx="6">
                  <c:v>7.7285753808847071</c:v>
                </c:pt>
                <c:pt idx="7">
                  <c:v>70.636892410831649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C60-4E0F-8585-CA70F11441FA}"/>
            </c:ext>
          </c:extLst>
        </c:ser>
        <c:ser>
          <c:idx val="2"/>
          <c:order val="2"/>
          <c:tx>
            <c:strRef>
              <c:f>InverseForward!$B$20</c:f>
              <c:strCache>
                <c:ptCount val="1"/>
                <c:pt idx="0">
                  <c:v>Min Gr. Size</c:v>
                </c:pt>
              </c:strCache>
            </c:strRef>
          </c:tx>
          <c:spPr>
            <a:ln w="254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InverseForward!$A$22:$A$42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InverseForward!$B$22:$B$42</c:f>
              <c:numCache>
                <c:formatCode>General</c:formatCode>
                <c:ptCount val="21"/>
                <c:pt idx="0">
                  <c:v>283.8</c:v>
                </c:pt>
                <c:pt idx="1">
                  <c:v>311.39999999999998</c:v>
                </c:pt>
                <c:pt idx="2">
                  <c:v>344.8</c:v>
                </c:pt>
                <c:pt idx="3">
                  <c:v>353.5</c:v>
                </c:pt>
                <c:pt idx="4">
                  <c:v>345.7</c:v>
                </c:pt>
                <c:pt idx="5">
                  <c:v>328.4</c:v>
                </c:pt>
                <c:pt idx="6">
                  <c:v>307.89999999999998</c:v>
                </c:pt>
                <c:pt idx="7">
                  <c:v>289</c:v>
                </c:pt>
                <c:pt idx="8">
                  <c:v>273.39999999999998</c:v>
                </c:pt>
                <c:pt idx="9">
                  <c:v>259.5</c:v>
                </c:pt>
                <c:pt idx="10">
                  <c:v>244.2</c:v>
                </c:pt>
                <c:pt idx="11">
                  <c:v>223.8</c:v>
                </c:pt>
                <c:pt idx="12">
                  <c:v>195</c:v>
                </c:pt>
                <c:pt idx="13">
                  <c:v>155.5</c:v>
                </c:pt>
                <c:pt idx="14">
                  <c:v>109</c:v>
                </c:pt>
                <c:pt idx="15">
                  <c:v>68.099999999999994</c:v>
                </c:pt>
                <c:pt idx="16">
                  <c:v>48.9</c:v>
                </c:pt>
                <c:pt idx="17">
                  <c:v>45.8</c:v>
                </c:pt>
                <c:pt idx="18">
                  <c:v>45</c:v>
                </c:pt>
                <c:pt idx="19">
                  <c:v>44</c:v>
                </c:pt>
                <c:pt idx="20">
                  <c:v>42.6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C60-4E0F-8585-CA70F11441FA}"/>
            </c:ext>
          </c:extLst>
        </c:ser>
        <c:ser>
          <c:idx val="3"/>
          <c:order val="3"/>
          <c:tx>
            <c:strRef>
              <c:f>InverseForward!$C$20</c:f>
              <c:strCache>
                <c:ptCount val="1"/>
                <c:pt idx="0">
                  <c:v>Max Gr. Size</c:v>
                </c:pt>
              </c:strCache>
            </c:strRef>
          </c:tx>
          <c:spPr>
            <a:ln w="254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InverseForward!$A$22:$A$41</c:f>
              <c:numCache>
                <c:formatCode>General</c:formatCode>
                <c:ptCount val="20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</c:numCache>
            </c:numRef>
          </c:xVal>
          <c:yVal>
            <c:numRef>
              <c:f>InverseForward!$C$22:$C$42</c:f>
              <c:numCache>
                <c:formatCode>General</c:formatCode>
                <c:ptCount val="21"/>
                <c:pt idx="0">
                  <c:v>313.2</c:v>
                </c:pt>
                <c:pt idx="1">
                  <c:v>368.8</c:v>
                </c:pt>
                <c:pt idx="2">
                  <c:v>433.7</c:v>
                </c:pt>
                <c:pt idx="3">
                  <c:v>456.4</c:v>
                </c:pt>
                <c:pt idx="4">
                  <c:v>453.8</c:v>
                </c:pt>
                <c:pt idx="5">
                  <c:v>433.9</c:v>
                </c:pt>
                <c:pt idx="6">
                  <c:v>401.8</c:v>
                </c:pt>
                <c:pt idx="7">
                  <c:v>362.7</c:v>
                </c:pt>
                <c:pt idx="8">
                  <c:v>323.8</c:v>
                </c:pt>
                <c:pt idx="9">
                  <c:v>292.39999999999998</c:v>
                </c:pt>
                <c:pt idx="10">
                  <c:v>270.2</c:v>
                </c:pt>
                <c:pt idx="11">
                  <c:v>252</c:v>
                </c:pt>
                <c:pt idx="12">
                  <c:v>231.2</c:v>
                </c:pt>
                <c:pt idx="13">
                  <c:v>203</c:v>
                </c:pt>
                <c:pt idx="14">
                  <c:v>164.5</c:v>
                </c:pt>
                <c:pt idx="15">
                  <c:v>117.8</c:v>
                </c:pt>
                <c:pt idx="16">
                  <c:v>74</c:v>
                </c:pt>
                <c:pt idx="17">
                  <c:v>50.4</c:v>
                </c:pt>
                <c:pt idx="18">
                  <c:v>45.9</c:v>
                </c:pt>
                <c:pt idx="19">
                  <c:v>45.1</c:v>
                </c:pt>
                <c:pt idx="20">
                  <c:v>44.1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C60-4E0F-8585-CA70F11441FA}"/>
            </c:ext>
          </c:extLst>
        </c:ser>
        <c:ser>
          <c:idx val="4"/>
          <c:order val="4"/>
          <c:tx>
            <c:strRef>
              <c:f>InverseForward!$D$20</c:f>
              <c:strCache>
                <c:ptCount val="1"/>
                <c:pt idx="0">
                  <c:v>Avg. Gr. Size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InverseForward!$A$22:$A$42</c:f>
              <c:numCache>
                <c:formatCode>General</c:formatCode>
                <c:ptCount val="21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</c:numCache>
            </c:numRef>
          </c:xVal>
          <c:yVal>
            <c:numRef>
              <c:f>InverseForward!$D$22:$D$42</c:f>
              <c:numCache>
                <c:formatCode>General</c:formatCode>
                <c:ptCount val="21"/>
                <c:pt idx="0">
                  <c:v>296.2</c:v>
                </c:pt>
                <c:pt idx="1">
                  <c:v>336.2</c:v>
                </c:pt>
                <c:pt idx="2">
                  <c:v>385</c:v>
                </c:pt>
                <c:pt idx="3">
                  <c:v>400.7</c:v>
                </c:pt>
                <c:pt idx="4">
                  <c:v>394.7</c:v>
                </c:pt>
                <c:pt idx="5">
                  <c:v>374.4</c:v>
                </c:pt>
                <c:pt idx="6">
                  <c:v>346</c:v>
                </c:pt>
                <c:pt idx="7">
                  <c:v>316.3</c:v>
                </c:pt>
                <c:pt idx="8">
                  <c:v>291.3</c:v>
                </c:pt>
                <c:pt idx="9">
                  <c:v>272.60000000000002</c:v>
                </c:pt>
                <c:pt idx="10">
                  <c:v>256.7</c:v>
                </c:pt>
                <c:pt idx="11">
                  <c:v>238.9</c:v>
                </c:pt>
                <c:pt idx="12">
                  <c:v>215.1</c:v>
                </c:pt>
                <c:pt idx="13">
                  <c:v>181.5</c:v>
                </c:pt>
                <c:pt idx="14">
                  <c:v>137.6</c:v>
                </c:pt>
                <c:pt idx="15">
                  <c:v>90.9</c:v>
                </c:pt>
                <c:pt idx="16">
                  <c:v>57.3</c:v>
                </c:pt>
                <c:pt idx="17">
                  <c:v>46.7</c:v>
                </c:pt>
                <c:pt idx="18">
                  <c:v>45.4</c:v>
                </c:pt>
                <c:pt idx="19">
                  <c:v>44.6</c:v>
                </c:pt>
                <c:pt idx="20">
                  <c:v>43.5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C60-4E0F-8585-CA70F11441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573920"/>
        <c:axId val="742571296"/>
      </c:scatterChart>
      <c:valAx>
        <c:axId val="742573920"/>
        <c:scaling>
          <c:orientation val="minMax"/>
          <c:max val="20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800" dirty="0" err="1"/>
                  <a:t>eU</a:t>
                </a:r>
                <a:r>
                  <a:rPr lang="en-CA" sz="800" dirty="0"/>
                  <a:t> (ppm)</a:t>
                </a:r>
              </a:p>
            </c:rich>
          </c:tx>
          <c:layout>
            <c:manualLayout>
              <c:xMode val="edge"/>
              <c:yMode val="edge"/>
              <c:x val="0.45821817209557991"/>
              <c:y val="0.909903397677511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1296"/>
        <c:crosses val="autoZero"/>
        <c:crossBetween val="midCat"/>
      </c:valAx>
      <c:valAx>
        <c:axId val="742571296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800" dirty="0" err="1"/>
                  <a:t>ZHe</a:t>
                </a:r>
                <a:r>
                  <a:rPr lang="en-CA" sz="800" baseline="0" dirty="0"/>
                  <a:t> dates (Ma)</a:t>
                </a:r>
                <a:endParaRPr lang="en-CA" sz="800" dirty="0"/>
              </a:p>
            </c:rich>
          </c:tx>
          <c:layout>
            <c:manualLayout>
              <c:xMode val="edge"/>
              <c:yMode val="edge"/>
              <c:x val="1.5467886118850867E-2"/>
              <c:y val="0.174138077485725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573920"/>
        <c:crosses val="autoZero"/>
        <c:crossBetween val="midCat"/>
        <c:majorUnit val="1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8EECB-D978-4063-BE5D-A9C2FA32BF9F}" type="datetimeFigureOut">
              <a:rPr lang="en-CA" smtClean="0"/>
              <a:t>2021-04-24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326C5-D31A-4F20-B619-A9AE7598A0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964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6C23A-55E7-4E08-BB1A-37B27410FB7A}" type="datetime1">
              <a:rPr lang="en-CA" smtClean="0"/>
              <a:t>2021-04-24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934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319A4-2DEB-43DB-B27E-6B7EFC7F50D1}" type="datetime1">
              <a:rPr lang="en-CA" smtClean="0"/>
              <a:t>2021-04-24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8965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45FB9-25EB-41DC-997C-BAB7396DDEC8}" type="datetime1">
              <a:rPr lang="en-CA" smtClean="0"/>
              <a:t>2021-04-24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1970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6601-0B6F-4480-BB03-9F9656B47394}" type="datetime1">
              <a:rPr lang="en-CA" smtClean="0"/>
              <a:t>2021-04-24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10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4A0B-43EE-4196-A96B-85D309FA45AE}" type="datetime1">
              <a:rPr lang="en-CA" smtClean="0"/>
              <a:t>2021-04-24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020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B00-B9A6-4FC8-B33C-3F7F6E1B6A7A}" type="datetime1">
              <a:rPr lang="en-CA" smtClean="0"/>
              <a:t>2021-04-24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565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A2E3F-1493-45CC-B89F-D29505482978}" type="datetime1">
              <a:rPr lang="en-CA" smtClean="0"/>
              <a:t>2021-04-24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9811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9036-9B8A-4A0C-B220-3EEEB38852B0}" type="datetime1">
              <a:rPr lang="en-CA" smtClean="0"/>
              <a:t>2021-04-24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047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7123D-76AD-491A-9767-736E5A81943B}" type="datetime1">
              <a:rPr lang="en-CA" smtClean="0"/>
              <a:t>2021-04-24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438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DFFFD-0467-4952-AEB9-2AB9A98C52E3}" type="datetime1">
              <a:rPr lang="en-CA" smtClean="0"/>
              <a:t>2021-04-24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402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C83B-3F2A-4C7D-93A8-E395345A7D0E}" type="datetime1">
              <a:rPr lang="en-CA" smtClean="0"/>
              <a:t>2021-04-24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078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5049C-39AA-499E-947E-0F349858CBFA}" type="datetime1">
              <a:rPr lang="en-CA" smtClean="0"/>
              <a:t>2021-04-24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D9635-BA0B-4795-B9EB-0CE83AC746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12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chart" Target="../charts/chart1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2.tiff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chart" Target="../charts/char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chart" Target="../charts/chart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chart" Target="../charts/chart7.xml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chart" Target="../charts/chart10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52F7F-3EAF-4E2B-8A8F-334CB336C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4" r="3322" b="32599"/>
          <a:stretch/>
        </p:blipFill>
        <p:spPr>
          <a:xfrm>
            <a:off x="28334" y="1572510"/>
            <a:ext cx="6480634" cy="519817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4E2B0B6-D227-4354-B092-CE1CAE83E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3626" y="4502607"/>
            <a:ext cx="5603275" cy="231848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28E2BFC-FD18-4B12-8904-4F8E5931B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7121" y="1827372"/>
            <a:ext cx="5603275" cy="228087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381FB6D-F31F-4E13-9F42-9961CD898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144" y="83110"/>
            <a:ext cx="12027712" cy="13074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F3F8BB1-5A92-4AAB-9FB9-27161587F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21670" y="270220"/>
            <a:ext cx="1206749" cy="92905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0F677E6-69DE-4DE6-85BC-6D70188237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49746" y="214635"/>
            <a:ext cx="1189338" cy="10066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1AAD2F-D2BD-4FC3-BB66-EE2FEE6B38CD}"/>
              </a:ext>
            </a:extLst>
          </p:cNvPr>
          <p:cNvSpPr txBox="1"/>
          <p:nvPr/>
        </p:nvSpPr>
        <p:spPr>
          <a:xfrm>
            <a:off x="110719" y="87500"/>
            <a:ext cx="9281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Detrital zircon U-Pb and (U-Th)/He geochronology</a:t>
            </a:r>
          </a:p>
          <a:p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central </a:t>
            </a:r>
            <a:r>
              <a:rPr lang="en-CA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Morondava</a:t>
            </a: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Basin, Madagascar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892F86-57FE-4C5B-AC91-481B583A5B64}"/>
              </a:ext>
            </a:extLst>
          </p:cNvPr>
          <p:cNvSpPr txBox="1"/>
          <p:nvPr/>
        </p:nvSpPr>
        <p:spPr>
          <a:xfrm>
            <a:off x="120244" y="864869"/>
            <a:ext cx="8900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W.M. Schetselaar</a:t>
            </a:r>
            <a:r>
              <a:rPr lang="it-IT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D.A. Schneider</a:t>
            </a:r>
            <a:r>
              <a:rPr lang="it-IT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Tari</a:t>
            </a:r>
            <a:r>
              <a:rPr lang="it-IT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H. Raharisolofo</a:t>
            </a:r>
            <a:r>
              <a:rPr lang="it-IT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Rahajarivelo</a:t>
            </a:r>
            <a:r>
              <a:rPr lang="it-IT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F. Ramboasalama</a:t>
            </a:r>
            <a:r>
              <a:rPr lang="it-IT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0D2DC7-0DB5-41AA-9512-9D483E6B3B69}"/>
              </a:ext>
            </a:extLst>
          </p:cNvPr>
          <p:cNvGrpSpPr/>
          <p:nvPr/>
        </p:nvGrpSpPr>
        <p:grpSpPr>
          <a:xfrm>
            <a:off x="6920075" y="4151034"/>
            <a:ext cx="2465297" cy="1472764"/>
            <a:chOff x="5406499" y="2097122"/>
            <a:chExt cx="2136245" cy="133187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D520322-6D2E-4062-B051-17B31EE5FD94}"/>
                </a:ext>
              </a:extLst>
            </p:cNvPr>
            <p:cNvSpPr/>
            <p:nvPr/>
          </p:nvSpPr>
          <p:spPr>
            <a:xfrm>
              <a:off x="5406499" y="2097123"/>
              <a:ext cx="2083748" cy="13318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aphicFrame>
          <p:nvGraphicFramePr>
            <p:cNvPr id="37" name="Chart 36">
              <a:extLst>
                <a:ext uri="{FF2B5EF4-FFF2-40B4-BE49-F238E27FC236}">
                  <a16:creationId xmlns:a16="http://schemas.microsoft.com/office/drawing/2014/main" id="{8F0E173C-7E78-4FE2-BF62-825FB2C81F9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90241465"/>
                </p:ext>
              </p:extLst>
            </p:nvPr>
          </p:nvGraphicFramePr>
          <p:xfrm>
            <a:off x="5406499" y="2097122"/>
            <a:ext cx="2136245" cy="13318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22EFE8-903D-45AA-8ABE-C102D9D2D540}"/>
              </a:ext>
            </a:extLst>
          </p:cNvPr>
          <p:cNvGrpSpPr/>
          <p:nvPr/>
        </p:nvGrpSpPr>
        <p:grpSpPr>
          <a:xfrm>
            <a:off x="6904200" y="1499211"/>
            <a:ext cx="2407842" cy="1498799"/>
            <a:chOff x="6910783" y="4190442"/>
            <a:chExt cx="2434324" cy="169818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50F4B3C-8D9F-4375-A388-D4289D7C570F}"/>
                </a:ext>
              </a:extLst>
            </p:cNvPr>
            <p:cNvSpPr/>
            <p:nvPr/>
          </p:nvSpPr>
          <p:spPr>
            <a:xfrm>
              <a:off x="6910784" y="4190442"/>
              <a:ext cx="2434323" cy="16744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0DEC674C-FBF5-4F35-AF52-9997E1DBE3F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33859300"/>
                </p:ext>
              </p:extLst>
            </p:nvPr>
          </p:nvGraphicFramePr>
          <p:xfrm>
            <a:off x="6910783" y="4190442"/>
            <a:ext cx="2434323" cy="16981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B517594-935E-439D-9439-AEC28C5004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3" y="1470253"/>
            <a:ext cx="1528942" cy="25182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FF0B0E-A2D6-44A9-8783-3A07B34C78A9}"/>
              </a:ext>
            </a:extLst>
          </p:cNvPr>
          <p:cNvSpPr/>
          <p:nvPr/>
        </p:nvSpPr>
        <p:spPr>
          <a:xfrm>
            <a:off x="268971" y="2747742"/>
            <a:ext cx="514351" cy="3786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8E29C9-593C-4BB6-91B7-90DFE52382DC}"/>
              </a:ext>
            </a:extLst>
          </p:cNvPr>
          <p:cNvSpPr/>
          <p:nvPr/>
        </p:nvSpPr>
        <p:spPr>
          <a:xfrm>
            <a:off x="8099574" y="1631076"/>
            <a:ext cx="989901" cy="310393"/>
          </a:xfrm>
          <a:prstGeom prst="rect">
            <a:avLst/>
          </a:prstGeom>
          <a:solidFill>
            <a:srgbClr val="9CDD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D068B-311B-4C19-8ADD-4256A7783CEC}"/>
              </a:ext>
            </a:extLst>
          </p:cNvPr>
          <p:cNvSpPr txBox="1"/>
          <p:nvPr/>
        </p:nvSpPr>
        <p:spPr>
          <a:xfrm>
            <a:off x="8099573" y="1622153"/>
            <a:ext cx="1075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Cretaceous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05EAF4-6710-45A1-B9AD-E59BBB8CCE38}"/>
              </a:ext>
            </a:extLst>
          </p:cNvPr>
          <p:cNvSpPr/>
          <p:nvPr/>
        </p:nvSpPr>
        <p:spPr>
          <a:xfrm>
            <a:off x="8151808" y="4299794"/>
            <a:ext cx="989901" cy="310393"/>
          </a:xfrm>
          <a:prstGeom prst="rect">
            <a:avLst/>
          </a:prstGeom>
          <a:solidFill>
            <a:srgbClr val="B5C1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35975D-018A-44FA-B5D3-757FB9A675E6}"/>
              </a:ext>
            </a:extLst>
          </p:cNvPr>
          <p:cNvSpPr txBox="1"/>
          <p:nvPr/>
        </p:nvSpPr>
        <p:spPr>
          <a:xfrm>
            <a:off x="8151808" y="4296640"/>
            <a:ext cx="989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Jurassic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E60208-A439-4FDF-B88A-5FA71A8B2ECA}"/>
              </a:ext>
            </a:extLst>
          </p:cNvPr>
          <p:cNvSpPr txBox="1"/>
          <p:nvPr/>
        </p:nvSpPr>
        <p:spPr>
          <a:xfrm>
            <a:off x="129769" y="1113546"/>
            <a:ext cx="8900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University of Ottawa, Canada 2. OMV, Austria 3. OMNIS Hydrocarbon Division, Madagascar 4. Consultant, Madagascar</a:t>
            </a:r>
            <a:endParaRPr lang="it-IT" sz="1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24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5AB64-7787-4BBE-93BB-1FDE2A28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10</a:t>
            </a:fld>
            <a:endParaRPr lang="en-CA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AB711CA-2EA7-47BD-8945-881A79417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145" y="83111"/>
            <a:ext cx="6013856" cy="9201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905CDA-716B-40B7-9D2E-B38F014BE553}"/>
              </a:ext>
            </a:extLst>
          </p:cNvPr>
          <p:cNvSpPr txBox="1">
            <a:spLocks/>
          </p:cNvSpPr>
          <p:nvPr/>
        </p:nvSpPr>
        <p:spPr>
          <a:xfrm>
            <a:off x="82143" y="83111"/>
            <a:ext cx="6013855" cy="920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BEAA7A-1CF9-4E12-90C8-96FB913B0B04}"/>
              </a:ext>
            </a:extLst>
          </p:cNvPr>
          <p:cNvSpPr txBox="1">
            <a:spLocks/>
          </p:cNvSpPr>
          <p:nvPr/>
        </p:nvSpPr>
        <p:spPr>
          <a:xfrm>
            <a:off x="264836" y="1674086"/>
            <a:ext cx="5648468" cy="5656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5118BF-97DC-4540-BDEE-542C59C37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836" y="1218431"/>
            <a:ext cx="6584697" cy="5320481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Sedimentation patterns </a:t>
            </a:r>
          </a:p>
          <a:p>
            <a:pPr lvl="1"/>
            <a:r>
              <a:rPr lang="en-CA" dirty="0"/>
              <a:t>Northeast basin sourced by Central Madagascar Terranes</a:t>
            </a:r>
          </a:p>
          <a:p>
            <a:pPr lvl="1"/>
            <a:r>
              <a:rPr lang="en-CA" dirty="0"/>
              <a:t>Southwest basin sourced by Southern Terranes</a:t>
            </a:r>
          </a:p>
          <a:p>
            <a:pPr lvl="2"/>
            <a:r>
              <a:rPr lang="en-CA" sz="2400" dirty="0"/>
              <a:t>Metamorphic 500 Ma and 3000 Ma recycled sedimentations</a:t>
            </a:r>
          </a:p>
          <a:p>
            <a:r>
              <a:rPr lang="en-CA" dirty="0"/>
              <a:t>Thermal models of </a:t>
            </a:r>
            <a:r>
              <a:rPr lang="en-CA" dirty="0" err="1"/>
              <a:t>Morondava</a:t>
            </a:r>
            <a:r>
              <a:rPr lang="en-CA" dirty="0"/>
              <a:t> basin</a:t>
            </a:r>
          </a:p>
          <a:p>
            <a:pPr lvl="1"/>
            <a:r>
              <a:rPr lang="en-CA" dirty="0"/>
              <a:t>Basin shoulder uplifted during Turonian rifting with minimal heating in late Cretaceous </a:t>
            </a:r>
          </a:p>
          <a:p>
            <a:pPr lvl="2"/>
            <a:r>
              <a:rPr lang="en-CA" sz="2400" dirty="0"/>
              <a:t>Middle-Jurassic rifting resulting in shoulder uplift?</a:t>
            </a:r>
          </a:p>
          <a:p>
            <a:pPr lvl="1"/>
            <a:r>
              <a:rPr lang="en-CA" dirty="0"/>
              <a:t>Passive margin overlying tilted fault blocks uplifted during Turonian rifting, continued deposition in late Cretaceous</a:t>
            </a:r>
          </a:p>
          <a:p>
            <a:pPr lvl="2"/>
            <a:r>
              <a:rPr lang="en-CA" sz="2400" dirty="0"/>
              <a:t>Middle-Jurassic rifting; creation of accommodation space </a:t>
            </a:r>
          </a:p>
          <a:p>
            <a:pPr marL="0" indent="0">
              <a:buNone/>
            </a:pPr>
            <a:endParaRPr lang="en-CA" dirty="0"/>
          </a:p>
          <a:p>
            <a:pPr marL="457200" lvl="1" indent="0">
              <a:buNone/>
            </a:pPr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E5EC678-6951-4EC6-90E8-005835DBBB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5713"/>
          <a:stretch/>
        </p:blipFill>
        <p:spPr>
          <a:xfrm>
            <a:off x="6996613" y="543210"/>
            <a:ext cx="4556144" cy="288579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3348E4B-767C-40FE-AE47-7936047FD3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7139" b="24343"/>
          <a:stretch/>
        </p:blipFill>
        <p:spPr>
          <a:xfrm>
            <a:off x="6996614" y="3429004"/>
            <a:ext cx="4556143" cy="28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42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72672-FDA1-4D8E-810B-603EE651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2</a:t>
            </a:fld>
            <a:endParaRPr lang="en-CA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808822-62BE-40F0-8798-3041C0E22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145" y="83111"/>
            <a:ext cx="6013856" cy="9201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BADF30E-859D-43E4-9E6E-BBAD827F30E3}"/>
              </a:ext>
            </a:extLst>
          </p:cNvPr>
          <p:cNvSpPr txBox="1">
            <a:spLocks/>
          </p:cNvSpPr>
          <p:nvPr/>
        </p:nvSpPr>
        <p:spPr>
          <a:xfrm>
            <a:off x="82143" y="83111"/>
            <a:ext cx="6013855" cy="920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D65D63-4746-4F43-90FC-4B8BB9408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76" y="1473323"/>
            <a:ext cx="6932553" cy="5275928"/>
          </a:xfrm>
        </p:spPr>
        <p:txBody>
          <a:bodyPr/>
          <a:lstStyle/>
          <a:p>
            <a:r>
              <a:rPr lang="en-CA" dirty="0"/>
              <a:t>Understanding the deposition and tectonics of the </a:t>
            </a:r>
            <a:r>
              <a:rPr lang="en-CA" dirty="0" err="1"/>
              <a:t>Morondava</a:t>
            </a:r>
            <a:r>
              <a:rPr lang="en-CA" dirty="0"/>
              <a:t> Basin, Madagascar in context of post-Gondwana rifting</a:t>
            </a:r>
          </a:p>
          <a:p>
            <a:pPr lvl="1"/>
            <a:r>
              <a:rPr lang="en-CA" sz="2800" dirty="0"/>
              <a:t>Depositional patterns by U-Pb detrital zircon geochronology</a:t>
            </a:r>
          </a:p>
          <a:p>
            <a:pPr lvl="1"/>
            <a:r>
              <a:rPr lang="en-CA" sz="2800" dirty="0"/>
              <a:t>Heating and cooling of the basin by zircon (U-Th)/He thermochronology</a:t>
            </a:r>
          </a:p>
          <a:p>
            <a:pPr lvl="1"/>
            <a:r>
              <a:rPr lang="en-CA" sz="2800" dirty="0"/>
              <a:t>Heating and cooling during rifting of Madagascar from Africa, and later India/Antarctica</a:t>
            </a:r>
          </a:p>
          <a:p>
            <a:pPr lvl="1"/>
            <a:r>
              <a:rPr lang="en-CA" sz="2800" dirty="0"/>
              <a:t>Uplift of the basin shoulder independent of passive margin</a:t>
            </a:r>
            <a:endParaRPr lang="en-CA" dirty="0"/>
          </a:p>
          <a:p>
            <a:endParaRPr lang="en-CA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6732EEA-7FFE-4E09-8C88-24BCDA085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3803" y="1011973"/>
            <a:ext cx="4588642" cy="52759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3FCBF1-670E-497F-8AC5-69C2448D1A7E}"/>
              </a:ext>
            </a:extLst>
          </p:cNvPr>
          <p:cNvSpPr/>
          <p:nvPr/>
        </p:nvSpPr>
        <p:spPr>
          <a:xfrm rot="3110404">
            <a:off x="8735680" y="3215221"/>
            <a:ext cx="650054" cy="5212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08DC80-44DE-4104-8D22-979417A64D6C}"/>
              </a:ext>
            </a:extLst>
          </p:cNvPr>
          <p:cNvSpPr txBox="1"/>
          <p:nvPr/>
        </p:nvSpPr>
        <p:spPr>
          <a:xfrm>
            <a:off x="7348636" y="6287900"/>
            <a:ext cx="3723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Geiger et al. 2004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901C5B-06C8-483B-9E75-D36E44000E06}"/>
              </a:ext>
            </a:extLst>
          </p:cNvPr>
          <p:cNvSpPr txBox="1"/>
          <p:nvPr/>
        </p:nvSpPr>
        <p:spPr>
          <a:xfrm>
            <a:off x="11062724" y="734975"/>
            <a:ext cx="1225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cs typeface="Arial" panose="020B0604020202020204" pitchFamily="34" charset="0"/>
              </a:rPr>
              <a:t>500 </a:t>
            </a:r>
            <a:r>
              <a:rPr lang="en-CA" sz="1600" dirty="0" err="1">
                <a:cs typeface="Arial" panose="020B0604020202020204" pitchFamily="34" charset="0"/>
              </a:rPr>
              <a:t>m.y.a</a:t>
            </a:r>
            <a:endParaRPr lang="en-CA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81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58978AC-F5B9-4349-83A4-D265FA777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145" y="83111"/>
            <a:ext cx="6013856" cy="920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6D05D-C7B8-4E6B-AF5F-C9A2EAC5A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3" y="83111"/>
            <a:ext cx="6013855" cy="920190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Madagascar terranes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3D4CC-F80C-48FD-82EA-7799B9064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614" y="125506"/>
            <a:ext cx="4004696" cy="659596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518F8-3E30-4DEF-B009-2E7C01F8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3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AB9672-336B-4355-A9F2-7EA21B7B1896}"/>
              </a:ext>
            </a:extLst>
          </p:cNvPr>
          <p:cNvSpPr txBox="1"/>
          <p:nvPr/>
        </p:nvSpPr>
        <p:spPr>
          <a:xfrm>
            <a:off x="7418611" y="83111"/>
            <a:ext cx="1643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CA" sz="1200" dirty="0" err="1">
                <a:latin typeface="Arial" panose="020B0604020202020204" pitchFamily="34" charset="0"/>
                <a:cs typeface="Arial" panose="020B0604020202020204" pitchFamily="34" charset="0"/>
              </a:rPr>
              <a:t>Roig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 et al.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AD1FAD-1C14-44E2-90D4-FD4E0EFFFBB5}"/>
              </a:ext>
            </a:extLst>
          </p:cNvPr>
          <p:cNvSpPr/>
          <p:nvPr/>
        </p:nvSpPr>
        <p:spPr>
          <a:xfrm>
            <a:off x="7552266" y="3361267"/>
            <a:ext cx="1219199" cy="8678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FFFA71-522F-41EA-859E-371006527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98" y="1400994"/>
            <a:ext cx="6377380" cy="5089258"/>
          </a:xfrm>
        </p:spPr>
        <p:txBody>
          <a:bodyPr/>
          <a:lstStyle/>
          <a:p>
            <a:r>
              <a:rPr lang="en-CA" dirty="0"/>
              <a:t>Central highlands made up of Precambrian basement terranes</a:t>
            </a:r>
          </a:p>
          <a:p>
            <a:r>
              <a:rPr lang="en-CA" dirty="0"/>
              <a:t>Surrounded by Phanerozoic sedimentary basins formed during </a:t>
            </a:r>
            <a:r>
              <a:rPr lang="en-CA" dirty="0" err="1"/>
              <a:t>Permo</a:t>
            </a:r>
            <a:r>
              <a:rPr lang="en-CA" dirty="0"/>
              <a:t>-Triassic rifting</a:t>
            </a:r>
          </a:p>
          <a:p>
            <a:r>
              <a:rPr lang="en-CA" dirty="0"/>
              <a:t>Southwestern basement terranes record 500 Ma metamorphism in zircon during Gondwana amalgamation</a:t>
            </a:r>
          </a:p>
          <a:p>
            <a:r>
              <a:rPr lang="en-CA" dirty="0"/>
              <a:t>Central Antananarivo basement terrane records relatively little metamorphism in zircon</a:t>
            </a:r>
          </a:p>
        </p:txBody>
      </p:sp>
    </p:spTree>
    <p:extLst>
      <p:ext uri="{BB962C8B-B14F-4D97-AF65-F5344CB8AC3E}">
        <p14:creationId xmlns:p14="http://schemas.microsoft.com/office/powerpoint/2010/main" val="3360277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58978AC-F5B9-4349-83A4-D265FA777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145" y="83111"/>
            <a:ext cx="6013856" cy="920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6D05D-C7B8-4E6B-AF5F-C9A2EAC5A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3" y="83111"/>
            <a:ext cx="6013855" cy="920190"/>
          </a:xfrm>
        </p:spPr>
        <p:txBody>
          <a:bodyPr>
            <a:normAutofit/>
          </a:bodyPr>
          <a:lstStyle/>
          <a:p>
            <a:r>
              <a:rPr lang="en-CA" sz="4000" dirty="0" err="1">
                <a:solidFill>
                  <a:schemeClr val="bg1"/>
                </a:solidFill>
              </a:rPr>
              <a:t>Morondava</a:t>
            </a:r>
            <a:r>
              <a:rPr lang="en-CA" sz="4000" dirty="0">
                <a:solidFill>
                  <a:schemeClr val="bg1"/>
                </a:solidFill>
              </a:rPr>
              <a:t> basin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518F8-3E30-4DEF-B009-2E7C01F8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4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7BA204-27A3-4567-AF11-AA020B0522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4" r="3322" b="32599"/>
          <a:stretch/>
        </p:blipFill>
        <p:spPr>
          <a:xfrm>
            <a:off x="-1747" y="1132514"/>
            <a:ext cx="6830468" cy="547877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0A5D057-0EBD-4307-8816-A329425AB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6432" y="1145914"/>
            <a:ext cx="5265568" cy="5210436"/>
          </a:xfrm>
        </p:spPr>
        <p:txBody>
          <a:bodyPr>
            <a:noAutofit/>
          </a:bodyPr>
          <a:lstStyle/>
          <a:p>
            <a:r>
              <a:rPr lang="en-CA" dirty="0"/>
              <a:t>Coarse-grained sedimentary rocks sampled along two transects</a:t>
            </a:r>
          </a:p>
          <a:p>
            <a:r>
              <a:rPr lang="en-CA" dirty="0"/>
              <a:t>9 samples for detrital zircon U-Pb geochronology</a:t>
            </a:r>
          </a:p>
          <a:p>
            <a:r>
              <a:rPr lang="en-CA" dirty="0"/>
              <a:t>Identical 9 samples for zircon (U-Th)/He thermochronology</a:t>
            </a:r>
          </a:p>
          <a:p>
            <a:r>
              <a:rPr lang="en-CA" dirty="0"/>
              <a:t>Jurassic samples on flat-lying basement shoulder</a:t>
            </a:r>
          </a:p>
          <a:p>
            <a:r>
              <a:rPr lang="en-CA" dirty="0"/>
              <a:t>Cretaceous samples lie on top of fault blocks tilted during middle-Jurassic rifting</a:t>
            </a:r>
          </a:p>
        </p:txBody>
      </p:sp>
    </p:spTree>
    <p:extLst>
      <p:ext uri="{BB962C8B-B14F-4D97-AF65-F5344CB8AC3E}">
        <p14:creationId xmlns:p14="http://schemas.microsoft.com/office/powerpoint/2010/main" val="1697377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27A401-93C5-486C-9153-027CF3E5D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4" b="6249"/>
          <a:stretch/>
        </p:blipFill>
        <p:spPr>
          <a:xfrm>
            <a:off x="6504955" y="289530"/>
            <a:ext cx="5071851" cy="63962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34F0A8-6160-4E0C-9CD1-632E5E7D2FF7}"/>
              </a:ext>
            </a:extLst>
          </p:cNvPr>
          <p:cNvSpPr txBox="1"/>
          <p:nvPr/>
        </p:nvSpPr>
        <p:spPr>
          <a:xfrm>
            <a:off x="6768202" y="1300175"/>
            <a:ext cx="2272678" cy="373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North transect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C801B6-CD70-4FA0-AD0C-DE542036B192}"/>
              </a:ext>
            </a:extLst>
          </p:cNvPr>
          <p:cNvSpPr txBox="1"/>
          <p:nvPr/>
        </p:nvSpPr>
        <p:spPr>
          <a:xfrm>
            <a:off x="9304128" y="66921"/>
            <a:ext cx="2272678" cy="373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South transect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8978AC-F5B9-4349-83A4-D265FA777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45" y="83111"/>
            <a:ext cx="6013856" cy="920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6D05D-C7B8-4E6B-AF5F-C9A2EAC5A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3" y="83111"/>
            <a:ext cx="6013855" cy="920190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U-Pb detrital zircon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518F8-3E30-4DEF-B009-2E7C01F8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5</a:t>
            </a:fld>
            <a:endParaRPr lang="en-CA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A3D827-E27E-4F4D-94B2-EB91D8367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472" y="1503167"/>
            <a:ext cx="5871046" cy="4430494"/>
          </a:xfrm>
        </p:spPr>
        <p:txBody>
          <a:bodyPr>
            <a:normAutofit lnSpcReduction="10000"/>
          </a:bodyPr>
          <a:lstStyle/>
          <a:p>
            <a:r>
              <a:rPr lang="en-CA" sz="2400" dirty="0"/>
              <a:t>140 zircon grains per sample analyzed by LA ICP-MS methods</a:t>
            </a:r>
          </a:p>
          <a:p>
            <a:r>
              <a:rPr lang="en-CA" sz="2400" dirty="0"/>
              <a:t>Major DZ age modes at 500, 800, and 2500 Ma with minor modes at 1600 and 3000+ Ma</a:t>
            </a:r>
          </a:p>
          <a:p>
            <a:r>
              <a:rPr lang="en-CA" sz="2400" dirty="0"/>
              <a:t>800 and 2500 Ma age zircon sourced from central Madagascar terranes</a:t>
            </a:r>
          </a:p>
          <a:p>
            <a:r>
              <a:rPr lang="en-CA" sz="2400" dirty="0"/>
              <a:t>500 Ma metamorphism during Gondwana amalgamation</a:t>
            </a:r>
          </a:p>
          <a:p>
            <a:pPr lvl="1"/>
            <a:r>
              <a:rPr lang="en-CA" sz="2000" dirty="0"/>
              <a:t>Reflected by southwest basement terranes</a:t>
            </a:r>
          </a:p>
          <a:p>
            <a:r>
              <a:rPr lang="en-CA" sz="2400" dirty="0"/>
              <a:t>3000+ Ma in recycled metasedimentary terranes</a:t>
            </a:r>
          </a:p>
        </p:txBody>
      </p:sp>
    </p:spTree>
    <p:extLst>
      <p:ext uri="{BB962C8B-B14F-4D97-AF65-F5344CB8AC3E}">
        <p14:creationId xmlns:p14="http://schemas.microsoft.com/office/powerpoint/2010/main" val="2182902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74B7F-B3F6-4EB3-932C-23692878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6</a:t>
            </a:fld>
            <a:endParaRPr lang="en-CA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5F29D9E-D0A1-4420-A4AE-E9997E098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145" y="83111"/>
            <a:ext cx="6013856" cy="9201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271A101-C421-4F12-81AA-17B8E2D33683}"/>
              </a:ext>
            </a:extLst>
          </p:cNvPr>
          <p:cNvSpPr txBox="1">
            <a:spLocks/>
          </p:cNvSpPr>
          <p:nvPr/>
        </p:nvSpPr>
        <p:spPr>
          <a:xfrm>
            <a:off x="82143" y="83111"/>
            <a:ext cx="6013855" cy="920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chemeClr val="bg1"/>
                </a:solidFill>
              </a:rPr>
              <a:t>(U-Th)/He thermochronology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C875B548-BC6E-3F4E-813B-BD1A3FC02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020" y="1605717"/>
            <a:ext cx="4907554" cy="4676549"/>
          </a:xfrm>
        </p:spPr>
        <p:txBody>
          <a:bodyPr>
            <a:normAutofit/>
          </a:bodyPr>
          <a:lstStyle/>
          <a:p>
            <a:r>
              <a:rPr lang="en-CA" sz="2400" dirty="0"/>
              <a:t>Cooling date corresponds to ~180°C, and is a function of grain size and effective U, which is a proxy for radiation damage</a:t>
            </a:r>
          </a:p>
          <a:p>
            <a:r>
              <a:rPr lang="en-CA" sz="2400" dirty="0"/>
              <a:t>8-9 zircon per sample were analyzed</a:t>
            </a:r>
          </a:p>
          <a:p>
            <a:r>
              <a:rPr lang="en-CA" sz="2400" dirty="0"/>
              <a:t>Wide range of effective U values from 34 to 2000 ppm</a:t>
            </a:r>
            <a:endParaRPr lang="en-CA" sz="2400" dirty="0">
              <a:highlight>
                <a:srgbClr val="FFFF00"/>
              </a:highlight>
            </a:endParaRPr>
          </a:p>
          <a:p>
            <a:r>
              <a:rPr lang="en-CA" sz="2400" dirty="0"/>
              <a:t>(U-Th)/He ages range from 500 to 60 Ma, indicating partial resetting</a:t>
            </a:r>
          </a:p>
          <a:p>
            <a:endParaRPr lang="en-CA" sz="24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3706042-5A04-4ED7-8F8E-B9B6AF3371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0012394"/>
              </p:ext>
            </p:extLst>
          </p:nvPr>
        </p:nvGraphicFramePr>
        <p:xfrm>
          <a:off x="8624421" y="3842946"/>
          <a:ext cx="3404026" cy="2471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2222224-AD45-40EE-AACB-74EA62EF95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258886"/>
              </p:ext>
            </p:extLst>
          </p:nvPr>
        </p:nvGraphicFramePr>
        <p:xfrm>
          <a:off x="5442909" y="3842946"/>
          <a:ext cx="3404026" cy="246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649761B-A5F0-494E-8CD3-07832E75F3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3951143"/>
              </p:ext>
            </p:extLst>
          </p:nvPr>
        </p:nvGraphicFramePr>
        <p:xfrm>
          <a:off x="8616412" y="1447747"/>
          <a:ext cx="3420044" cy="2417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82CA6BE-BE65-4292-9635-8B695C0894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4482710"/>
              </p:ext>
            </p:extLst>
          </p:nvPr>
        </p:nvGraphicFramePr>
        <p:xfrm>
          <a:off x="5426891" y="1439281"/>
          <a:ext cx="3420044" cy="2417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108596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74B7F-B3F6-4EB3-932C-23692878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7</a:t>
            </a:fld>
            <a:endParaRPr lang="en-CA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5F29D9E-D0A1-4420-A4AE-E9997E098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145" y="83111"/>
            <a:ext cx="6013856" cy="9201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271A101-C421-4F12-81AA-17B8E2D33683}"/>
              </a:ext>
            </a:extLst>
          </p:cNvPr>
          <p:cNvSpPr txBox="1">
            <a:spLocks/>
          </p:cNvSpPr>
          <p:nvPr/>
        </p:nvSpPr>
        <p:spPr>
          <a:xfrm>
            <a:off x="82143" y="83111"/>
            <a:ext cx="6013855" cy="920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chemeClr val="bg1"/>
                </a:solidFill>
              </a:rPr>
              <a:t>Model constraints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390D99-3802-4FA9-A2DB-70CE8E2039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1" t="15290" r="63699" b="7768"/>
          <a:stretch/>
        </p:blipFill>
        <p:spPr>
          <a:xfrm>
            <a:off x="10200571" y="460148"/>
            <a:ext cx="1410946" cy="593770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5F970C4-D8C2-4E11-8F68-2963B80160F0}"/>
              </a:ext>
            </a:extLst>
          </p:cNvPr>
          <p:cNvSpPr/>
          <p:nvPr/>
        </p:nvSpPr>
        <p:spPr>
          <a:xfrm>
            <a:off x="8852795" y="5961306"/>
            <a:ext cx="1489178" cy="43654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57E84-836A-4245-9EF9-BA29207401DC}"/>
              </a:ext>
            </a:extLst>
          </p:cNvPr>
          <p:cNvSpPr txBox="1"/>
          <p:nvPr/>
        </p:nvSpPr>
        <p:spPr>
          <a:xfrm>
            <a:off x="8797282" y="6011126"/>
            <a:ext cx="15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Failed Rifting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ED33B5C-E901-4150-911C-BF8DF43DECA7}"/>
              </a:ext>
            </a:extLst>
          </p:cNvPr>
          <p:cNvSpPr/>
          <p:nvPr/>
        </p:nvSpPr>
        <p:spPr>
          <a:xfrm>
            <a:off x="9077806" y="3777291"/>
            <a:ext cx="1223637" cy="43654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24D04C-75C2-4F49-8589-258A5805511C}"/>
              </a:ext>
            </a:extLst>
          </p:cNvPr>
          <p:cNvSpPr txBox="1"/>
          <p:nvPr/>
        </p:nvSpPr>
        <p:spPr>
          <a:xfrm>
            <a:off x="9178006" y="3818929"/>
            <a:ext cx="860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Rifting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280142D-4235-42DD-A31F-FD47F2AC6863}"/>
              </a:ext>
            </a:extLst>
          </p:cNvPr>
          <p:cNvSpPr/>
          <p:nvPr/>
        </p:nvSpPr>
        <p:spPr>
          <a:xfrm>
            <a:off x="9077837" y="2164196"/>
            <a:ext cx="1223637" cy="43654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5575EA-FC57-4BF8-9235-1A95BFBA0F55}"/>
              </a:ext>
            </a:extLst>
          </p:cNvPr>
          <p:cNvSpPr txBox="1"/>
          <p:nvPr/>
        </p:nvSpPr>
        <p:spPr>
          <a:xfrm>
            <a:off x="9232535" y="2199361"/>
            <a:ext cx="850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Rifting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64991A3-8B6D-4F95-90E9-E2596C1544A7}"/>
              </a:ext>
            </a:extLst>
          </p:cNvPr>
          <p:cNvSpPr/>
          <p:nvPr/>
        </p:nvSpPr>
        <p:spPr>
          <a:xfrm>
            <a:off x="9077806" y="1289720"/>
            <a:ext cx="1223637" cy="43654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E6A5AD-DA00-4D2A-9FC8-922D24621846}"/>
              </a:ext>
            </a:extLst>
          </p:cNvPr>
          <p:cNvSpPr txBox="1"/>
          <p:nvPr/>
        </p:nvSpPr>
        <p:spPr>
          <a:xfrm>
            <a:off x="9232536" y="1094652"/>
            <a:ext cx="732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Uplift</a:t>
            </a:r>
          </a:p>
          <a:p>
            <a:pPr algn="ctr"/>
            <a:endParaRPr lang="en-CA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3C5875D-FD59-47BC-AD96-03AEF5DE6EE2}"/>
              </a:ext>
            </a:extLst>
          </p:cNvPr>
          <p:cNvSpPr/>
          <p:nvPr/>
        </p:nvSpPr>
        <p:spPr>
          <a:xfrm>
            <a:off x="8694490" y="3547211"/>
            <a:ext cx="1648091" cy="43654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1E74A4-8B98-4CC8-99EC-639008D90DA6}"/>
              </a:ext>
            </a:extLst>
          </p:cNvPr>
          <p:cNvSpPr txBox="1"/>
          <p:nvPr/>
        </p:nvSpPr>
        <p:spPr>
          <a:xfrm>
            <a:off x="8610600" y="3600156"/>
            <a:ext cx="1797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Margin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E6041C3-1FF8-49B7-98EE-3308050C8508}"/>
              </a:ext>
            </a:extLst>
          </p:cNvPr>
          <p:cNvSpPr/>
          <p:nvPr/>
        </p:nvSpPr>
        <p:spPr>
          <a:xfrm>
            <a:off x="9048697" y="4691484"/>
            <a:ext cx="1223637" cy="43654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E04686-3726-4A44-8C7A-EA6B7ED077B7}"/>
              </a:ext>
            </a:extLst>
          </p:cNvPr>
          <p:cNvSpPr txBox="1"/>
          <p:nvPr/>
        </p:nvSpPr>
        <p:spPr>
          <a:xfrm>
            <a:off x="9203395" y="4726649"/>
            <a:ext cx="732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Uplift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F1CD3CC-C9C7-44B3-99F7-2E7A35380B67}"/>
              </a:ext>
            </a:extLst>
          </p:cNvPr>
          <p:cNvSpPr/>
          <p:nvPr/>
        </p:nvSpPr>
        <p:spPr>
          <a:xfrm>
            <a:off x="9047610" y="4281226"/>
            <a:ext cx="1223637" cy="43654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F79BC6-5523-4919-9746-0BBA7494C326}"/>
              </a:ext>
            </a:extLst>
          </p:cNvPr>
          <p:cNvSpPr txBox="1"/>
          <p:nvPr/>
        </p:nvSpPr>
        <p:spPr>
          <a:xfrm>
            <a:off x="8994426" y="4317939"/>
            <a:ext cx="1219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Basin sag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FD594B6-2696-4C1F-B8DF-34E4FDC9C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3" y="1597791"/>
            <a:ext cx="8201025" cy="4495800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2B889A65-31F3-4F63-BE03-6119B8B93DDE}"/>
              </a:ext>
            </a:extLst>
          </p:cNvPr>
          <p:cNvSpPr/>
          <p:nvPr/>
        </p:nvSpPr>
        <p:spPr>
          <a:xfrm rot="14898185">
            <a:off x="1200108" y="4342507"/>
            <a:ext cx="1062280" cy="2660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76644A4-62C1-4C67-8B6F-6D19FB98BBCB}"/>
              </a:ext>
            </a:extLst>
          </p:cNvPr>
          <p:cNvSpPr/>
          <p:nvPr/>
        </p:nvSpPr>
        <p:spPr>
          <a:xfrm rot="18550270">
            <a:off x="3875575" y="2800207"/>
            <a:ext cx="1062280" cy="2660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177B583B-A735-48DA-8813-F11AAAE712CC}"/>
              </a:ext>
            </a:extLst>
          </p:cNvPr>
          <p:cNvSpPr/>
          <p:nvPr/>
        </p:nvSpPr>
        <p:spPr>
          <a:xfrm rot="18550270">
            <a:off x="4197435" y="4713730"/>
            <a:ext cx="1062280" cy="2660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2896192-B682-41D5-B423-222B3A8BCA5B}"/>
              </a:ext>
            </a:extLst>
          </p:cNvPr>
          <p:cNvSpPr/>
          <p:nvPr/>
        </p:nvSpPr>
        <p:spPr>
          <a:xfrm rot="14726558">
            <a:off x="6423556" y="4808387"/>
            <a:ext cx="1062280" cy="2660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19F23CFC-3B15-4551-A338-1874EE595A9B}"/>
              </a:ext>
            </a:extLst>
          </p:cNvPr>
          <p:cNvSpPr/>
          <p:nvPr/>
        </p:nvSpPr>
        <p:spPr>
          <a:xfrm rot="8176738">
            <a:off x="7393901" y="1595705"/>
            <a:ext cx="1062280" cy="2660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625B0C-5193-4786-91F6-95F10F90E227}"/>
              </a:ext>
            </a:extLst>
          </p:cNvPr>
          <p:cNvSpPr txBox="1"/>
          <p:nvPr/>
        </p:nvSpPr>
        <p:spPr>
          <a:xfrm>
            <a:off x="6948215" y="4972184"/>
            <a:ext cx="90025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African rifting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3B809F-3B12-422D-8E41-5A82E3ABBF8A}"/>
              </a:ext>
            </a:extLst>
          </p:cNvPr>
          <p:cNvSpPr txBox="1"/>
          <p:nvPr/>
        </p:nvSpPr>
        <p:spPr>
          <a:xfrm>
            <a:off x="3018742" y="3146415"/>
            <a:ext cx="119473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Jurassic deposition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5FC701-DA56-4717-8AD8-47345F9D57CF}"/>
              </a:ext>
            </a:extLst>
          </p:cNvPr>
          <p:cNvSpPr txBox="1"/>
          <p:nvPr/>
        </p:nvSpPr>
        <p:spPr>
          <a:xfrm>
            <a:off x="3791809" y="4900743"/>
            <a:ext cx="91470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Jurassic burial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044DE2-7F2F-44B3-9450-B6E925886599}"/>
              </a:ext>
            </a:extLst>
          </p:cNvPr>
          <p:cNvSpPr txBox="1"/>
          <p:nvPr/>
        </p:nvSpPr>
        <p:spPr>
          <a:xfrm>
            <a:off x="8040965" y="968019"/>
            <a:ext cx="87706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Eocene cooling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B8D2259-0C9A-46AC-A65D-3D7453B05E33}"/>
              </a:ext>
            </a:extLst>
          </p:cNvPr>
          <p:cNvSpPr txBox="1"/>
          <p:nvPr/>
        </p:nvSpPr>
        <p:spPr>
          <a:xfrm>
            <a:off x="1815792" y="4707544"/>
            <a:ext cx="11135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Basement uplift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DAE1D0-F734-6B4E-9913-DC2393E6330E}"/>
              </a:ext>
            </a:extLst>
          </p:cNvPr>
          <p:cNvSpPr txBox="1"/>
          <p:nvPr/>
        </p:nvSpPr>
        <p:spPr>
          <a:xfrm>
            <a:off x="657154" y="1610123"/>
            <a:ext cx="1508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Inverse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8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D428AB-E7A1-41D3-A946-2CC40097E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64" y="3932400"/>
            <a:ext cx="5894636" cy="263524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58978AC-F5B9-4349-83A4-D265FA777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45" y="83111"/>
            <a:ext cx="6013856" cy="920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6D05D-C7B8-4E6B-AF5F-C9A2EAC5A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3" y="83111"/>
            <a:ext cx="6013855" cy="920190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Jurassic thermal model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518F8-3E30-4DEF-B009-2E7C01F8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8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D40F9C-3804-4917-B7A7-70DCE222C25E}"/>
              </a:ext>
            </a:extLst>
          </p:cNvPr>
          <p:cNvSpPr/>
          <p:nvPr/>
        </p:nvSpPr>
        <p:spPr>
          <a:xfrm>
            <a:off x="6640082" y="3606325"/>
            <a:ext cx="2580831" cy="1589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01312B5-6D47-4E2A-BB90-A365F223BC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008164"/>
              </p:ext>
            </p:extLst>
          </p:nvPr>
        </p:nvGraphicFramePr>
        <p:xfrm>
          <a:off x="6640082" y="3606325"/>
          <a:ext cx="2580831" cy="1589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2E89622-5A74-4A0B-AF26-867CA9B5E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48" y="962532"/>
            <a:ext cx="5872152" cy="26352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2A9640-CC26-4003-9683-8066D554CFA6}"/>
              </a:ext>
            </a:extLst>
          </p:cNvPr>
          <p:cNvSpPr/>
          <p:nvPr/>
        </p:nvSpPr>
        <p:spPr>
          <a:xfrm>
            <a:off x="6663851" y="632346"/>
            <a:ext cx="2580831" cy="1589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84FC2F3-AAA0-4663-B935-91B317F782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4271620"/>
              </p:ext>
            </p:extLst>
          </p:nvPr>
        </p:nvGraphicFramePr>
        <p:xfrm>
          <a:off x="6663851" y="632346"/>
          <a:ext cx="2580831" cy="1589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BA9ABB7-71E8-4427-8AEA-8A439632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020" y="1605717"/>
            <a:ext cx="5648468" cy="4504526"/>
          </a:xfrm>
        </p:spPr>
        <p:txBody>
          <a:bodyPr>
            <a:normAutofit lnSpcReduction="10000"/>
          </a:bodyPr>
          <a:lstStyle/>
          <a:p>
            <a:r>
              <a:rPr lang="en-CA" sz="2400" dirty="0"/>
              <a:t>Inverse model uses 4 zircon for model; forward model used to assess viable path for all zircon</a:t>
            </a:r>
          </a:p>
          <a:p>
            <a:r>
              <a:rPr lang="en-CA" sz="2400" dirty="0"/>
              <a:t>Heating to 140°C</a:t>
            </a:r>
            <a:r>
              <a:rPr lang="en-CA" sz="2400" dirty="0">
                <a:effectLst/>
                <a:ea typeface="Calibri" panose="020F0502020204030204" pitchFamily="34" charset="0"/>
                <a:cs typeface="Cambria Math" panose="02040503050406030204" pitchFamily="18" charset="0"/>
              </a:rPr>
              <a:t> during early-middle Jurassic – Rifting from Africa</a:t>
            </a:r>
          </a:p>
          <a:p>
            <a:r>
              <a:rPr lang="en-CA" sz="2400" dirty="0"/>
              <a:t>Middle Cretaceous cooling </a:t>
            </a:r>
            <a:r>
              <a:rPr lang="en-CA" sz="2400" dirty="0">
                <a:ea typeface="Calibri" panose="020F0502020204030204" pitchFamily="34" charset="0"/>
                <a:cs typeface="Cambria Math" panose="02040503050406030204" pitchFamily="18" charset="0"/>
              </a:rPr>
              <a:t>–</a:t>
            </a:r>
            <a:r>
              <a:rPr lang="en-CA" sz="2400" dirty="0"/>
              <a:t> Separation from India</a:t>
            </a:r>
          </a:p>
          <a:p>
            <a:r>
              <a:rPr lang="en-CA" sz="2400" dirty="0"/>
              <a:t>Final cooling in Eocene</a:t>
            </a:r>
          </a:p>
          <a:p>
            <a:r>
              <a:rPr lang="en-CA" sz="2400" dirty="0"/>
              <a:t>Pre-Deposition cooling between 600 and 400 Ma</a:t>
            </a:r>
          </a:p>
          <a:p>
            <a:r>
              <a:rPr lang="en-CA" sz="2400" dirty="0"/>
              <a:t>Good agreement between North and South transect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1ABB8-E005-4852-9ACA-017619BB2746}"/>
              </a:ext>
            </a:extLst>
          </p:cNvPr>
          <p:cNvSpPr txBox="1"/>
          <p:nvPr/>
        </p:nvSpPr>
        <p:spPr>
          <a:xfrm>
            <a:off x="9427925" y="777868"/>
            <a:ext cx="258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North Transect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3B9FCE-BE4B-4391-BF98-834ABC3B7512}"/>
              </a:ext>
            </a:extLst>
          </p:cNvPr>
          <p:cNvSpPr txBox="1"/>
          <p:nvPr/>
        </p:nvSpPr>
        <p:spPr>
          <a:xfrm>
            <a:off x="9427925" y="3757008"/>
            <a:ext cx="258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South Transect</a:t>
            </a:r>
          </a:p>
        </p:txBody>
      </p:sp>
    </p:spTree>
    <p:extLst>
      <p:ext uri="{BB962C8B-B14F-4D97-AF65-F5344CB8AC3E}">
        <p14:creationId xmlns:p14="http://schemas.microsoft.com/office/powerpoint/2010/main" val="3444950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B7FB01A-493A-4AE0-A332-06EAC9D28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217" y="1000739"/>
            <a:ext cx="6201783" cy="27403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55DC89-151C-4C4F-9166-BE60074A0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213" y="3917428"/>
            <a:ext cx="6201783" cy="2780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58978AC-F5B9-4349-83A4-D265FA777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45" y="83111"/>
            <a:ext cx="6013856" cy="920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6D05D-C7B8-4E6B-AF5F-C9A2EAC5A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3" y="83111"/>
            <a:ext cx="6013855" cy="920190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chemeClr val="bg1"/>
                </a:solidFill>
              </a:rPr>
              <a:t>Cretaceous thermal model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518F8-3E30-4DEF-B009-2E7C01F8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9635-BA0B-4795-B9EB-0CE83AC746F1}" type="slidenum">
              <a:rPr lang="en-CA" smtClean="0"/>
              <a:t>9</a:t>
            </a:fld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E71017-1F6E-41DB-A486-B187ED842DC6}"/>
              </a:ext>
            </a:extLst>
          </p:cNvPr>
          <p:cNvSpPr/>
          <p:nvPr/>
        </p:nvSpPr>
        <p:spPr>
          <a:xfrm>
            <a:off x="6458754" y="3694394"/>
            <a:ext cx="2580831" cy="1589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5516EFBA-D792-40A2-952C-7B70505121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341686"/>
              </p:ext>
            </p:extLst>
          </p:nvPr>
        </p:nvGraphicFramePr>
        <p:xfrm>
          <a:off x="6458753" y="3694394"/>
          <a:ext cx="2580831" cy="1589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01564FC6-4391-452D-9108-992CB488509C}"/>
              </a:ext>
            </a:extLst>
          </p:cNvPr>
          <p:cNvSpPr/>
          <p:nvPr/>
        </p:nvSpPr>
        <p:spPr>
          <a:xfrm>
            <a:off x="6448783" y="654304"/>
            <a:ext cx="2580831" cy="1589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D4F6E55-1182-4BDE-B104-16E8B4B727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67110"/>
              </p:ext>
            </p:extLst>
          </p:nvPr>
        </p:nvGraphicFramePr>
        <p:xfrm>
          <a:off x="6457172" y="654304"/>
          <a:ext cx="2580831" cy="1589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EA07D8A-0022-4586-AE87-EE3EF8CE8F08}"/>
              </a:ext>
            </a:extLst>
          </p:cNvPr>
          <p:cNvSpPr txBox="1"/>
          <p:nvPr/>
        </p:nvSpPr>
        <p:spPr>
          <a:xfrm>
            <a:off x="9382396" y="830527"/>
            <a:ext cx="258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North Transect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FF4BA7-8923-4CB5-B224-53419442A60C}"/>
              </a:ext>
            </a:extLst>
          </p:cNvPr>
          <p:cNvSpPr txBox="1"/>
          <p:nvPr/>
        </p:nvSpPr>
        <p:spPr>
          <a:xfrm>
            <a:off x="9382396" y="3737124"/>
            <a:ext cx="258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South Transect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3DAD2A8-02E0-4B98-B02E-D755BC49F873}"/>
              </a:ext>
            </a:extLst>
          </p:cNvPr>
          <p:cNvSpPr txBox="1">
            <a:spLocks/>
          </p:cNvSpPr>
          <p:nvPr/>
        </p:nvSpPr>
        <p:spPr>
          <a:xfrm>
            <a:off x="341749" y="1511715"/>
            <a:ext cx="5648468" cy="4501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/>
              <a:t>Inverse model uses 4 zircon for model; forward model used to assess viable path for all zircon</a:t>
            </a:r>
          </a:p>
          <a:p>
            <a:r>
              <a:rPr lang="en-CA" sz="2400" dirty="0"/>
              <a:t>Heating to 160°C</a:t>
            </a:r>
            <a:r>
              <a:rPr lang="en-CA" sz="2400" dirty="0">
                <a:ea typeface="Calibri" panose="020F0502020204030204" pitchFamily="34" charset="0"/>
                <a:cs typeface="Cambria Math" panose="02040503050406030204" pitchFamily="18" charset="0"/>
              </a:rPr>
              <a:t> during middle Cretaceous – Passive margin formation</a:t>
            </a:r>
          </a:p>
          <a:p>
            <a:r>
              <a:rPr lang="en-CA" sz="2400" dirty="0"/>
              <a:t>Middle Cretaceous cooling </a:t>
            </a:r>
            <a:r>
              <a:rPr lang="en-CA" sz="2400" dirty="0">
                <a:ea typeface="Calibri" panose="020F0502020204030204" pitchFamily="34" charset="0"/>
                <a:cs typeface="Cambria Math" panose="02040503050406030204" pitchFamily="18" charset="0"/>
              </a:rPr>
              <a:t>– </a:t>
            </a:r>
            <a:r>
              <a:rPr lang="en-CA" sz="2400" dirty="0"/>
              <a:t>Separation from India</a:t>
            </a:r>
          </a:p>
          <a:p>
            <a:r>
              <a:rPr lang="en-CA" sz="2400" dirty="0"/>
              <a:t>Final cooling in Eocene</a:t>
            </a:r>
          </a:p>
          <a:p>
            <a:r>
              <a:rPr lang="en-CA" sz="2400" dirty="0"/>
              <a:t>South transect shows reheating in Late Cretaceous</a:t>
            </a:r>
          </a:p>
          <a:p>
            <a:r>
              <a:rPr lang="en-CA" sz="2400" dirty="0"/>
              <a:t>North transect similar to Jurassic samples</a:t>
            </a:r>
          </a:p>
        </p:txBody>
      </p:sp>
    </p:spTree>
    <p:extLst>
      <p:ext uri="{BB962C8B-B14F-4D97-AF65-F5344CB8AC3E}">
        <p14:creationId xmlns:p14="http://schemas.microsoft.com/office/powerpoint/2010/main" val="2671222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2835</TotalTime>
  <Words>696</Words>
  <Application>Microsoft Office PowerPoint</Application>
  <PresentationFormat>Widescreen</PresentationFormat>
  <Paragraphs>118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Madagascar terranes</vt:lpstr>
      <vt:lpstr>Morondava basin</vt:lpstr>
      <vt:lpstr>U-Pb detrital zircon</vt:lpstr>
      <vt:lpstr>PowerPoint Presentation</vt:lpstr>
      <vt:lpstr>PowerPoint Presentation</vt:lpstr>
      <vt:lpstr>Jurassic thermal model</vt:lpstr>
      <vt:lpstr>Cretaceous thermal model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Martijn</dc:creator>
  <cp:lastModifiedBy>Martijn</cp:lastModifiedBy>
  <cp:revision>66</cp:revision>
  <dcterms:created xsi:type="dcterms:W3CDTF">2021-04-14T04:43:49Z</dcterms:created>
  <dcterms:modified xsi:type="dcterms:W3CDTF">2021-04-24T04:26:27Z</dcterms:modified>
</cp:coreProperties>
</file>