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8" r:id="rId4"/>
    <p:sldId id="270" r:id="rId5"/>
    <p:sldId id="274" r:id="rId6"/>
    <p:sldId id="286" r:id="rId7"/>
    <p:sldId id="281" r:id="rId8"/>
    <p:sldId id="282" r:id="rId9"/>
    <p:sldId id="283" r:id="rId10"/>
    <p:sldId id="28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uiz Oliveira" initials="LO" lastIdx="1" clrIdx="0">
    <p:extLst>
      <p:ext uri="{19B8F6BF-5375-455C-9EA6-DF929625EA0E}">
        <p15:presenceInfo xmlns:p15="http://schemas.microsoft.com/office/powerpoint/2012/main" userId="8725147a789ce11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25252"/>
    <a:srgbClr val="7C7C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624C67-3E4B-4ADB-9054-ABF57C572C28}" v="4" dt="2021-04-21T19:12:02.905"/>
    <p1510:client id="{0B7F5F7A-D6B2-4959-BB7C-8B9FAF9A3292}" v="1" dt="2021-04-21T19:13:20.01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Estilo Claro 1 - Ênfase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52" autoAdjust="0"/>
    <p:restoredTop sz="83176" autoAdjust="0"/>
  </p:normalViewPr>
  <p:slideViewPr>
    <p:cSldViewPr snapToGrid="0">
      <p:cViewPr varScale="1">
        <p:scale>
          <a:sx n="63" d="100"/>
          <a:sy n="63" d="100"/>
        </p:scale>
        <p:origin x="1194" y="66"/>
      </p:cViewPr>
      <p:guideLst/>
    </p:cSldViewPr>
  </p:slideViewPr>
  <p:outlineViewPr>
    <p:cViewPr>
      <p:scale>
        <a:sx n="33" d="100"/>
        <a:sy n="33" d="100"/>
      </p:scale>
      <p:origin x="0" y="-10608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iz Oliveira" userId="8725147a789ce117" providerId="LiveId" clId="{0B7F5F7A-D6B2-4959-BB7C-8B9FAF9A3292}"/>
    <pc:docChg chg="modSld">
      <pc:chgData name="Luiz Oliveira" userId="8725147a789ce117" providerId="LiveId" clId="{0B7F5F7A-D6B2-4959-BB7C-8B9FAF9A3292}" dt="2021-04-21T19:13:18.378" v="1" actId="6549"/>
      <pc:docMkLst>
        <pc:docMk/>
      </pc:docMkLst>
      <pc:sldChg chg="modNotesTx">
        <pc:chgData name="Luiz Oliveira" userId="8725147a789ce117" providerId="LiveId" clId="{0B7F5F7A-D6B2-4959-BB7C-8B9FAF9A3292}" dt="2021-04-21T19:13:18.378" v="1" actId="6549"/>
        <pc:sldMkLst>
          <pc:docMk/>
          <pc:sldMk cId="296349309" sldId="270"/>
        </pc:sldMkLst>
      </pc:sldChg>
      <pc:sldChg chg="modNotesTx">
        <pc:chgData name="Luiz Oliveira" userId="8725147a789ce117" providerId="LiveId" clId="{0B7F5F7A-D6B2-4959-BB7C-8B9FAF9A3292}" dt="2021-04-21T19:13:13.573" v="0" actId="20577"/>
        <pc:sldMkLst>
          <pc:docMk/>
          <pc:sldMk cId="3675880525" sldId="28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898F83-21DD-487D-9C3A-B4578631A34A}" type="datetimeFigureOut">
              <a:rPr lang="pt-BR" smtClean="0"/>
              <a:t>21/04/2021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7FD21-DE44-402C-BD1C-820EB6446362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7244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7FD21-DE44-402C-BD1C-820EB6446362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594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7FD21-DE44-402C-BD1C-820EB6446362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24526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dirty="0"/>
              <a:t>U = 0.101 m/s</a:t>
            </a:r>
          </a:p>
          <a:p>
            <a:r>
              <a:rPr lang="pt-BR" dirty="0"/>
              <a:t>Re = 9000</a:t>
            </a:r>
          </a:p>
          <a:p>
            <a:r>
              <a:rPr lang="pt-BR" dirty="0"/>
              <a:t>W/L = 0.6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7FD21-DE44-402C-BD1C-820EB6446362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5877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Espaço Reservado para Anotações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endParaRPr lang="pt-BR" dirty="0"/>
              </a:p>
            </p:txBody>
          </p:sp>
        </mc:Choice>
        <mc:Fallback xmlns="">
          <p:sp>
            <p:nvSpPr>
              <p:cNvPr id="3" name="Espaço Reservado para Anotações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pt-BR" dirty="0"/>
                  <a:t>Destacar:</a:t>
                </a:r>
              </a:p>
              <a:p>
                <a:r>
                  <a:rPr lang="en-US" i="0" dirty="0">
                    <a:latin typeface="Cambria Math" panose="02040503050406030204" pitchFamily="18" charset="0"/>
                  </a:rPr>
                  <a:t>𝑑</a:t>
                </a:r>
                <a:r>
                  <a:rPr lang="en-US" dirty="0"/>
                  <a:t> is the viscosity drag coefficient</a:t>
                </a:r>
              </a:p>
              <a:p>
                <a:r>
                  <a:rPr lang="pt-BR" b="0" i="0">
                    <a:latin typeface="Cambria Math" panose="02040503050406030204" pitchFamily="18" charset="0"/>
                  </a:rPr>
                  <a:t>𝑓</a:t>
                </a:r>
                <a:r>
                  <a:rPr lang="en-US" dirty="0"/>
                  <a:t> is the inertial drag coefficient</a:t>
                </a:r>
                <a:endParaRPr lang="pt-BR" dirty="0"/>
              </a:p>
            </p:txBody>
          </p:sp>
        </mc:Fallback>
      </mc:AlternateContent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7FD21-DE44-402C-BD1C-820EB6446362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09755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7FD21-DE44-402C-BD1C-820EB6446362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30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0000"/>
                </a:solidFill>
                <a:latin typeface="LMRoman12-Regular"/>
              </a:rPr>
              <a:t>0.1 s of the mean retention time variation (vegetated)</a:t>
            </a:r>
          </a:p>
          <a:p>
            <a:r>
              <a:rPr lang="en-US" dirty="0">
                <a:solidFill>
                  <a:srgbClr val="000000"/>
                </a:solidFill>
                <a:latin typeface="LMRoman12-Regular"/>
              </a:rPr>
              <a:t>0.2 s of the mean retention time variation (non-vegetated)</a:t>
            </a:r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7FD21-DE44-402C-BD1C-820EB6446362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0883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7FD21-DE44-402C-BD1C-820EB6446362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44221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7FD21-DE44-402C-BD1C-820EB6446362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4318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7FD21-DE44-402C-BD1C-820EB6446362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6450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78317F5-4855-489B-A986-33893FDE33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BE6976-D703-4E74-9417-54B56B8582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3E0CBD5-6D00-41C9-BAA7-EA7FE7B8D7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CEF3-7D51-4323-AAEB-E713908DC875}" type="datetimeFigureOut">
              <a:rPr lang="pt-BR" smtClean="0"/>
              <a:t>21/04/2021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5F567B8-7A62-4AFB-AEFC-45A0E3C327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91EE34F-F4EA-4885-A30B-950CA2F6A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237E-3337-41C2-ADC5-105C09C332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3212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A6449-4B2C-4F2D-8C6B-6972BBBA3D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843D33-5E9D-4DC0-8F80-5778DBB49E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B7B9EAB-6C1A-40EE-8DCF-4C8C8AA2F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CEF3-7D51-4323-AAEB-E713908DC875}" type="datetimeFigureOut">
              <a:rPr lang="pt-BR" smtClean="0"/>
              <a:t>21/04/2021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2589CF-407E-4C96-B62C-2A0B855EB9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0CFAED9-C0B7-43B8-A797-D61398AD1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237E-3337-41C2-ADC5-105C09C332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6868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6A2EC42-47C2-4FB9-9AE2-AC245B938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F43DFFD-BB9A-4661-8683-4F3FB97537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99AB399-16DD-4EC5-8CD7-EA129D97DF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CEF3-7D51-4323-AAEB-E713908DC875}" type="datetimeFigureOut">
              <a:rPr lang="pt-BR" smtClean="0"/>
              <a:t>21/04/2021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3922B96-BB2B-4FEB-A9DD-C32567DAC1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05049C1-F2DA-42E3-9B0C-1556B5E33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237E-3337-41C2-ADC5-105C09C332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8914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60E627-DD44-4A31-9A72-C732A1D91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18429C2-3A22-431E-A8D1-CD15213CAF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B979965-6D43-484F-B631-03EEA76DC5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D852CD8-6B5D-4924-988B-94B1C047C8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CEF3-7D51-4323-AAEB-E713908DC875}" type="datetimeFigureOut">
              <a:rPr lang="pt-BR" smtClean="0"/>
              <a:t>21/04/2021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95F2877-5B55-4A54-B01E-7CB826CAC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F34A25D-1D73-46BF-9BBA-8FD38F842F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237E-3337-41C2-ADC5-105C09C332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2851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E76685-7F21-45C3-87E5-C57D14CDD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8E316288-C343-427E-8602-74E80525D5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80FEBBD-A183-4B58-B2FA-4355A55C5A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0CD224A-4A80-4499-9E6A-043BEBD074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279B600-8EB9-4689-B93E-9E83A96708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55AB3769-AEB8-40DA-A426-ECAB3A858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CEF3-7D51-4323-AAEB-E713908DC875}" type="datetimeFigureOut">
              <a:rPr lang="pt-BR" smtClean="0"/>
              <a:t>21/04/2021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07D5787-940E-48CE-B533-419067BB8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6FD368B6-D2AC-47B3-BB31-6FB2A16E9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237E-3337-41C2-ADC5-105C09C332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7931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8138CB-62A1-4D47-AD77-7336E51B6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D11991E6-C951-4772-AE50-E857650ED1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CEF3-7D51-4323-AAEB-E713908DC875}" type="datetimeFigureOut">
              <a:rPr lang="pt-BR" smtClean="0"/>
              <a:t>21/04/2021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5A03A86-8ECD-414B-BF14-BA93B0C54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89E1733B-CD02-46B7-8A70-8479A87DB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237E-3337-41C2-ADC5-105C09C332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915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AAD99476-9B45-43CA-94E1-FB8D5479D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CEF3-7D51-4323-AAEB-E713908DC875}" type="datetimeFigureOut">
              <a:rPr lang="pt-BR" smtClean="0"/>
              <a:t>21/04/2021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5E6603E9-FA2C-41F4-A38B-35106FEE17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356CC03-BF56-406C-B56B-243A2ED20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237E-3337-41C2-ADC5-105C09C332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9697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DF2F61-FFFD-4722-9702-C8ED38B0D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3D9D57F-4352-4E45-949A-7966FA8908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A62578C-95CB-4E6F-BEE3-08CEE7268F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7E8981-F99E-45C4-B0A2-E9327A7441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CEF3-7D51-4323-AAEB-E713908DC875}" type="datetimeFigureOut">
              <a:rPr lang="pt-BR" smtClean="0"/>
              <a:t>21/04/2021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0ADB71F-B0DE-4089-88F1-7842B57C4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90385DA-0EB8-41CE-B650-6A31AC702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237E-3337-41C2-ADC5-105C09C332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47577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85A9F1-A592-43BB-901A-479E85B21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08BC385-5C53-4703-B8F8-1B863F03DA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4B4F9C8-E9FA-4387-95C4-3CAC9005F9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B587D95-4C06-4240-80AF-77F6FDA701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CEF3-7D51-4323-AAEB-E713908DC875}" type="datetimeFigureOut">
              <a:rPr lang="pt-BR" smtClean="0"/>
              <a:t>21/04/2021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0A586059-2307-4E44-835B-CC5EF4F302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46EDADD-6D29-487B-B74F-A5CF0CABB5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237E-3337-41C2-ADC5-105C09C332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95819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497218-85C3-4C15-A264-08F8FDB11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FC2D2980-5DB3-4485-B5D5-FEC7163D2A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E11A6D-FE2B-4027-9C66-A5FED081FB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CEF3-7D51-4323-AAEB-E713908DC875}" type="datetimeFigureOut">
              <a:rPr lang="pt-BR" smtClean="0"/>
              <a:t>21/04/2021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AEFCC72-2E13-4750-A561-BDD2E1E172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91511A5-0A15-41F8-BFB7-363D16E71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237E-3337-41C2-ADC5-105C09C332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6647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30FE540-23C1-4697-9907-9C86286CC87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B94A9A25-A360-448A-9D1D-FE362A6AF9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FD6B121-6724-4BAA-BBA0-95CDBB079E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E9CEF3-7D51-4323-AAEB-E713908DC875}" type="datetimeFigureOut">
              <a:rPr lang="pt-BR" smtClean="0"/>
              <a:t>21/04/2021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509D4CB-019D-40E8-BCCC-DD24A0DA2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B16D0F-473A-46C9-BE8A-BBC6FDA17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D237E-3337-41C2-ADC5-105C09C332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0690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8878DAC-030C-4792-843A-E3D453FFDC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AE7B3E1-3D48-46A3-ACC7-735ECB4C1D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A532A91-7858-44F8-9F5A-C5115D70F7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9CEF3-7D51-4323-AAEB-E713908DC875}" type="datetimeFigureOut">
              <a:rPr lang="pt-BR" smtClean="0"/>
              <a:t>21/04/2021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A27248E-29DF-4D87-B183-0B7C2C9914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56F4B6F-C582-493B-8C6F-AFCDCA466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D237E-3337-41C2-ADC5-105C09C332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010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gif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jp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Down by the River">
            <a:hlinkClick r:id="" action="ppaction://media"/>
            <a:extLst>
              <a:ext uri="{FF2B5EF4-FFF2-40B4-BE49-F238E27FC236}">
                <a16:creationId xmlns:a16="http://schemas.microsoft.com/office/drawing/2014/main" id="{CDD3CB90-04E6-4740-B2D0-4EE5C932C38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D09500D6-749F-4C37-B96D-64145048A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05782"/>
            <a:ext cx="12192000" cy="1095237"/>
          </a:xfrm>
          <a:solidFill>
            <a:srgbClr val="525252">
              <a:alpha val="69804"/>
            </a:srgbClr>
          </a:solidFill>
        </p:spPr>
        <p:txBody>
          <a:bodyPr>
            <a:normAutofit fontScale="90000"/>
          </a:bodyPr>
          <a:lstStyle/>
          <a:p>
            <a:r>
              <a:rPr lang="en-US" sz="3600" cap="all" dirty="0"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Effects of the Turbulent Schmidt Number on the Mass Exchange of a Vegetated Lateral Cavity</a:t>
            </a:r>
            <a:endParaRPr lang="pt-BR" sz="3600" cap="all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497A603-E543-4994-BF7A-3697EA841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69768" y="2215197"/>
            <a:ext cx="5422231" cy="2485140"/>
          </a:xfrm>
          <a:solidFill>
            <a:srgbClr val="7C7C7C">
              <a:alpha val="74902"/>
            </a:srgbClr>
          </a:solidFill>
        </p:spPr>
        <p:txBody>
          <a:bodyPr>
            <a:normAutofit/>
          </a:bodyPr>
          <a:lstStyle/>
          <a:p>
            <a:pPr algn="r"/>
            <a:r>
              <a:rPr lang="pt-BR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Luiz Oliveira¹</a:t>
            </a:r>
          </a:p>
          <a:p>
            <a:pPr algn="r"/>
            <a:r>
              <a:rPr lang="pt-BR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Taís Natsumi¹</a:t>
            </a:r>
          </a:p>
          <a:p>
            <a:pPr algn="r"/>
            <a:r>
              <a:rPr lang="pt-BR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Filipe Queiroz¹</a:t>
            </a:r>
          </a:p>
          <a:p>
            <a:pPr algn="r"/>
            <a:r>
              <a:rPr lang="pt-BR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Johannes Janzen¹</a:t>
            </a:r>
          </a:p>
          <a:p>
            <a:pPr algn="r"/>
            <a:r>
              <a:rPr lang="pt-BR" dirty="0">
                <a:solidFill>
                  <a:schemeClr val="bg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Carlo Gualtieri²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9F35B2C-01B9-42D9-8CF3-3728EEEE716E}"/>
              </a:ext>
            </a:extLst>
          </p:cNvPr>
          <p:cNvSpPr txBox="1"/>
          <p:nvPr/>
        </p:nvSpPr>
        <p:spPr>
          <a:xfrm>
            <a:off x="11425561" y="6488668"/>
            <a:ext cx="766440" cy="369332"/>
          </a:xfrm>
          <a:prstGeom prst="rect">
            <a:avLst/>
          </a:prstGeom>
          <a:solidFill>
            <a:srgbClr val="525252"/>
          </a:solidFill>
        </p:spPr>
        <p:txBody>
          <a:bodyPr wrap="square">
            <a:spAutoFit/>
          </a:bodyPr>
          <a:lstStyle/>
          <a:p>
            <a:r>
              <a:rPr lang="en-US" sz="1800" b="1" i="0" dirty="0">
                <a:solidFill>
                  <a:schemeClr val="bg1"/>
                </a:solidFill>
                <a:effectLst/>
                <a:latin typeface="Courier New" panose="02070309020205020404" pitchFamily="49" charset="0"/>
                <a:cs typeface="Courier New" panose="02070309020205020404" pitchFamily="49" charset="0"/>
              </a:rPr>
              <a:t>2021</a:t>
            </a:r>
            <a:endParaRPr lang="pt-BR" b="1" dirty="0">
              <a:solidFill>
                <a:schemeClr val="bg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  <p:pic>
        <p:nvPicPr>
          <p:cNvPr id="10" name="Imagem 9" descr="Logotipo, nome da empresa&#10;&#10;Descrição gerada automaticamente">
            <a:extLst>
              <a:ext uri="{FF2B5EF4-FFF2-40B4-BE49-F238E27FC236}">
                <a16:creationId xmlns:a16="http://schemas.microsoft.com/office/drawing/2014/main" id="{91240561-785B-4885-8035-E380526710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4" y="5243843"/>
            <a:ext cx="898978" cy="1244825"/>
          </a:xfrm>
          <a:prstGeom prst="rect">
            <a:avLst/>
          </a:prstGeom>
        </p:spPr>
      </p:pic>
      <p:pic>
        <p:nvPicPr>
          <p:cNvPr id="12" name="Imagem 11" descr="Logotipo, nome da empresa&#10;&#10;Descrição gerada automaticamente">
            <a:extLst>
              <a:ext uri="{FF2B5EF4-FFF2-40B4-BE49-F238E27FC236}">
                <a16:creationId xmlns:a16="http://schemas.microsoft.com/office/drawing/2014/main" id="{752F0E61-5FF0-4755-9B71-328374AD65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899" y="5243842"/>
            <a:ext cx="1247063" cy="1244129"/>
          </a:xfrm>
          <a:prstGeom prst="rect">
            <a:avLst/>
          </a:prstGeom>
        </p:spPr>
      </p:pic>
      <p:pic>
        <p:nvPicPr>
          <p:cNvPr id="7" name="Imagem 6" descr="Logotipo&#10;&#10;Descrição gerada automaticamente">
            <a:extLst>
              <a:ext uri="{FF2B5EF4-FFF2-40B4-BE49-F238E27FC236}">
                <a16:creationId xmlns:a16="http://schemas.microsoft.com/office/drawing/2014/main" id="{FE55B9B6-792A-40CE-9429-5391047B86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594" y="5240908"/>
            <a:ext cx="1247063" cy="1247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254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3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E1DA1-CA20-4843-AAB9-B83C7A27B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cap="all" dirty="0">
                <a:latin typeface="Courier New" panose="02070309020205020404" pitchFamily="49" charset="0"/>
                <a:cs typeface="Courier New" panose="02070309020205020404" pitchFamily="49" charset="0"/>
              </a:rPr>
              <a:t>Lateral Cavity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907A316-D100-4431-BE71-2EEA7F9BE6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Region connected to the main flux with close to zero net flux.</a:t>
            </a:r>
          </a:p>
          <a:p>
            <a:pPr algn="just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en-GB" sz="3200" b="1" dirty="0">
                <a:latin typeface="Arial" panose="020B0604020202020204" pitchFamily="34" charset="0"/>
                <a:cs typeface="Arial" panose="020B0604020202020204" pitchFamily="34" charset="0"/>
              </a:rPr>
              <a:t>Main Characteristics</a:t>
            </a:r>
          </a:p>
          <a:p>
            <a:pPr algn="just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Slow motion;</a:t>
            </a:r>
          </a:p>
          <a:p>
            <a:pPr algn="just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Presence of vortexes;</a:t>
            </a:r>
          </a:p>
          <a:p>
            <a:pPr algn="just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Transient storage;</a:t>
            </a:r>
          </a:p>
          <a:p>
            <a:pPr algn="just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Enhance the biodiversity.</a:t>
            </a:r>
          </a:p>
          <a:p>
            <a:pPr algn="just"/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9846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DB6540-0153-495C-9328-A821B0F0A7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9083"/>
            <a:ext cx="10515600" cy="1325563"/>
          </a:xfrm>
        </p:spPr>
        <p:txBody>
          <a:bodyPr/>
          <a:lstStyle/>
          <a:p>
            <a:r>
              <a:rPr lang="en-GB" sz="4400" b="1" cap="all" dirty="0">
                <a:latin typeface="Courier New" panose="02070309020205020404" pitchFamily="49" charset="0"/>
                <a:cs typeface="Courier New" panose="02070309020205020404" pitchFamily="49" charset="0"/>
              </a:rPr>
              <a:t>Geometry</a:t>
            </a:r>
            <a:endParaRPr lang="pt-BR" dirty="0"/>
          </a:p>
        </p:txBody>
      </p:sp>
      <p:pic>
        <p:nvPicPr>
          <p:cNvPr id="6" name="Imagem 5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BBF71941-2534-4770-876F-63C0680F71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9853" y="1674646"/>
            <a:ext cx="8172293" cy="4827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356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E1DA1-CA20-4843-AAB9-B83C7A27B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cap="all" dirty="0">
                <a:latin typeface="Courier New" panose="02070309020205020404" pitchFamily="49" charset="0"/>
                <a:cs typeface="Courier New" panose="02070309020205020404" pitchFamily="49" charset="0"/>
              </a:rPr>
              <a:t>Model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Espaço Reservado para Conteúdo 6">
                <a:extLst>
                  <a:ext uri="{FF2B5EF4-FFF2-40B4-BE49-F238E27FC236}">
                    <a16:creationId xmlns:a16="http://schemas.microsoft.com/office/drawing/2014/main" id="{55F5CA17-ABE2-4E64-865A-A0275A41EDC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85000" lnSpcReduction="20000"/>
              </a:bodyPr>
              <a:lstStyle/>
              <a:p>
                <a:r>
                  <a:rPr lang="en-US" b="0" i="0" dirty="0">
                    <a:solidFill>
                      <a:srgbClr val="000000"/>
                    </a:solidFill>
                    <a:effectLst/>
                    <a:latin typeface="Arial" panose="020B0604020202020204" pitchFamily="34" charset="0"/>
                    <a:cs typeface="Arial" panose="020B0604020202020204" pitchFamily="34" charset="0"/>
                  </a:rPr>
                  <a:t>Wall Modelled Large Eddy Simulation (WMLES);</a:t>
                </a:r>
              </a:p>
              <a:p>
                <a:pPr lvl="1"/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Wall-Adapting Local Eddy-viscosity (WALE);</a:t>
                </a:r>
              </a:p>
              <a:p>
                <a:pPr marL="457200" lvl="1" indent="0">
                  <a:buNone/>
                </a:pP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Vegetated cases with an anisotropic Darcy-</a:t>
                </a:r>
                <a:r>
                  <a:rPr lang="en-US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Forchheimmer</a:t>
                </a:r>
                <a: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  <a:t> porous media model;</a:t>
                </a:r>
              </a:p>
              <a:p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̅"/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𝑀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𝜇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  <m:d>
                                <m:dPr>
                                  <m:begChr m:val="|"/>
                                  <m:endChr m:val="|"/>
                                  <m:ctrlPr>
                                    <a:rPr lang="pt-B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  <m:sub>
                                      <m:r>
                                        <a:rPr lang="pt-BR" b="0" i="1" smtClean="0">
                                          <a:latin typeface="Cambria Math" panose="02040503050406030204" pitchFamily="18" charset="0"/>
                                        </a:rPr>
                                        <m:t>𝑗𝑗</m:t>
                                      </m:r>
                                    </m:sub>
                                  </m:sSub>
                                </m:e>
                              </m:d>
                            </m:num>
                            <m:den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d>
                      <m:sSub>
                        <m:sSub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n-US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where,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the kinematic viscosity, </a:t>
                </a:r>
                <a14:m>
                  <m:oMath xmlns:m="http://schemas.openxmlformats.org/officeDocument/2006/math">
                    <m:r>
                      <a:rPr lang="en-US" sz="2200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the viscosity drag coefficient,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𝜌</m:t>
                    </m:r>
                  </m:oMath>
                </a14:m>
                <a:r>
                  <a:rPr 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the mass density,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𝑢</m:t>
                    </m:r>
                  </m:oMath>
                </a14:m>
                <a:r>
                  <a:rPr 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the velocity component and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US" sz="2200" dirty="0">
                    <a:latin typeface="Arial" panose="020B0604020202020204" pitchFamily="34" charset="0"/>
                    <a:cs typeface="Arial" panose="020B0604020202020204" pitchFamily="34" charset="0"/>
                  </a:rPr>
                  <a:t> is the inertial drag coefficient.</a:t>
                </a:r>
                <a:br>
                  <a:rPr lang="en-US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br>
                  <a:rPr lang="en-US" dirty="0"/>
                </a:br>
                <a:endParaRPr lang="pt-BR" dirty="0"/>
              </a:p>
            </p:txBody>
          </p:sp>
        </mc:Choice>
        <mc:Fallback xmlns="">
          <p:sp>
            <p:nvSpPr>
              <p:cNvPr id="7" name="Espaço Reservado para Conteúdo 6">
                <a:extLst>
                  <a:ext uri="{FF2B5EF4-FFF2-40B4-BE49-F238E27FC236}">
                    <a16:creationId xmlns:a16="http://schemas.microsoft.com/office/drawing/2014/main" id="{55F5CA17-ABE2-4E64-865A-A0275A41EDC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812" t="-33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63493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E1DA1-CA20-4843-AAB9-B83C7A27B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cap="all" dirty="0">
                <a:latin typeface="Courier New" panose="02070309020205020404" pitchFamily="49" charset="0"/>
                <a:cs typeface="Courier New" panose="02070309020205020404" pitchFamily="49" charset="0"/>
              </a:rPr>
              <a:t>Validation</a:t>
            </a:r>
          </a:p>
        </p:txBody>
      </p:sp>
      <p:pic>
        <p:nvPicPr>
          <p:cNvPr id="6" name="Espaço Reservado para Conteúdo 5" descr="Gráfico&#10;&#10;Descrição gerada automaticamente">
            <a:extLst>
              <a:ext uri="{FF2B5EF4-FFF2-40B4-BE49-F238E27FC236}">
                <a16:creationId xmlns:a16="http://schemas.microsoft.com/office/drawing/2014/main" id="{E65F90BD-E24F-4DB1-BDC6-9CD1ADACE9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444" y="1825625"/>
            <a:ext cx="6445112" cy="4351338"/>
          </a:xfrm>
        </p:spPr>
      </p:pic>
    </p:spTree>
    <p:extLst>
      <p:ext uri="{BB962C8B-B14F-4D97-AF65-F5344CB8AC3E}">
        <p14:creationId xmlns:p14="http://schemas.microsoft.com/office/powerpoint/2010/main" val="25550034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 descr="Tela de computador com texto preto sobre fundo branco&#10;&#10;Descrição gerada automaticamente com confiança média">
            <a:extLst>
              <a:ext uri="{FF2B5EF4-FFF2-40B4-BE49-F238E27FC236}">
                <a16:creationId xmlns:a16="http://schemas.microsoft.com/office/drawing/2014/main" id="{7F94BC00-4372-44F6-BFB0-46BB2D3BE7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40" y="2087089"/>
            <a:ext cx="11543320" cy="2683822"/>
          </a:xfrm>
          <a:prstGeom prst="rect">
            <a:avLst/>
          </a:prstGeom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6BF52C65-D717-4BF3-B901-7DECFE555D0D}"/>
              </a:ext>
            </a:extLst>
          </p:cNvPr>
          <p:cNvSpPr txBox="1"/>
          <p:nvPr/>
        </p:nvSpPr>
        <p:spPr>
          <a:xfrm>
            <a:off x="324340" y="5134707"/>
            <a:ext cx="4740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a) Non-</a:t>
            </a:r>
            <a:r>
              <a:rPr lang="pt-BR" dirty="0" err="1"/>
              <a:t>vegetated</a:t>
            </a:r>
            <a:r>
              <a:rPr lang="pt-BR" dirty="0"/>
              <a:t> and b) </a:t>
            </a:r>
            <a:r>
              <a:rPr lang="pt-BR" dirty="0" err="1"/>
              <a:t>Vegetated</a:t>
            </a:r>
            <a:r>
              <a:rPr lang="pt-BR" dirty="0"/>
              <a:t> (a = 0.132 %)</a:t>
            </a:r>
          </a:p>
        </p:txBody>
      </p:sp>
    </p:spTree>
    <p:extLst>
      <p:ext uri="{BB962C8B-B14F-4D97-AF65-F5344CB8AC3E}">
        <p14:creationId xmlns:p14="http://schemas.microsoft.com/office/powerpoint/2010/main" val="30861823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E1DA1-CA20-4843-AAB9-B83C7A27B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cap="all" dirty="0">
                <a:latin typeface="Courier New" panose="02070309020205020404" pitchFamily="49" charset="0"/>
                <a:cs typeface="Courier New" panose="02070309020205020404" pitchFamily="49" charset="0"/>
              </a:rPr>
              <a:t>Mass Exchange Rate (k)</a:t>
            </a:r>
          </a:p>
        </p:txBody>
      </p:sp>
      <p:pic>
        <p:nvPicPr>
          <p:cNvPr id="5" name="Espaço Reservado para Conteúdo 4" descr="Gráfico, Gráfico de dispersão&#10;&#10;Descrição gerada automaticamente">
            <a:extLst>
              <a:ext uri="{FF2B5EF4-FFF2-40B4-BE49-F238E27FC236}">
                <a16:creationId xmlns:a16="http://schemas.microsoft.com/office/drawing/2014/main" id="{78012B9B-5B6C-43BA-85CC-E4FE8BD15D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05529"/>
            <a:ext cx="7449687" cy="4351338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FB5E96B8-61D4-44C3-8723-0BC772D9B789}"/>
                  </a:ext>
                </a:extLst>
              </p:cNvPr>
              <p:cNvSpPr txBox="1"/>
              <p:nvPr/>
            </p:nvSpPr>
            <p:spPr>
              <a:xfrm>
                <a:off x="8721969" y="2863268"/>
                <a:ext cx="734560" cy="5657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pt-B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</m:e>
                            <m:sub>
                              <m:r>
                                <a:rPr lang="pt-BR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pt-BR" dirty="0"/>
              </a:p>
            </p:txBody>
          </p:sp>
        </mc:Choice>
        <mc:Fallback xmlns="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FB5E96B8-61D4-44C3-8723-0BC772D9B7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1969" y="2863268"/>
                <a:ext cx="734560" cy="5657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CaixaDeTexto 6">
            <a:extLst>
              <a:ext uri="{FF2B5EF4-FFF2-40B4-BE49-F238E27FC236}">
                <a16:creationId xmlns:a16="http://schemas.microsoft.com/office/drawing/2014/main" id="{98BFF312-E8B3-4BDC-BC53-81962820B087}"/>
              </a:ext>
            </a:extLst>
          </p:cNvPr>
          <p:cNvSpPr txBox="1"/>
          <p:nvPr/>
        </p:nvSpPr>
        <p:spPr>
          <a:xfrm>
            <a:off x="8510954" y="3737986"/>
            <a:ext cx="34767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where, Td (s) is the mean retention time.</a:t>
            </a:r>
          </a:p>
        </p:txBody>
      </p:sp>
    </p:spTree>
    <p:extLst>
      <p:ext uri="{BB962C8B-B14F-4D97-AF65-F5344CB8AC3E}">
        <p14:creationId xmlns:p14="http://schemas.microsoft.com/office/powerpoint/2010/main" val="40150050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E1DA1-CA20-4843-AAB9-B83C7A27B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cap="all" dirty="0">
                <a:latin typeface="Courier New" panose="02070309020205020404" pitchFamily="49" charset="0"/>
                <a:cs typeface="Courier New" panose="02070309020205020404" pitchFamily="49" charset="0"/>
              </a:rPr>
              <a:t>Conclusion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3DFF6EA-23F0-456A-9FB3-27598A12E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endParaRPr lang="en-US" dirty="0">
              <a:solidFill>
                <a:srgbClr val="000000"/>
              </a:solidFill>
              <a:latin typeface="LMRoman12-Regular"/>
            </a:endParaRPr>
          </a:p>
          <a:p>
            <a:pPr algn="just"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LMRoman12-Regular"/>
              </a:rPr>
              <a:t>There is no significant variance in the mass exchange values in both scenarios.</a:t>
            </a:r>
          </a:p>
          <a:p>
            <a:pPr algn="just">
              <a:lnSpc>
                <a:spcPct val="100000"/>
              </a:lnSpc>
            </a:pPr>
            <a:endParaRPr lang="en-US" dirty="0">
              <a:solidFill>
                <a:srgbClr val="000000"/>
              </a:solidFill>
              <a:latin typeface="LMRoman12-Regular"/>
            </a:endParaRPr>
          </a:p>
          <a:p>
            <a:pPr algn="just">
              <a:lnSpc>
                <a:spcPct val="100000"/>
              </a:lnSpc>
            </a:pPr>
            <a:r>
              <a:rPr lang="en-US" dirty="0">
                <a:solidFill>
                  <a:srgbClr val="000000"/>
                </a:solidFill>
                <a:latin typeface="LMRoman12-Regular"/>
              </a:rPr>
              <a:t>The vegetated case remained with a higher mass exchange rate (k) for all turbulent Schmidt numbers.</a:t>
            </a:r>
          </a:p>
        </p:txBody>
      </p:sp>
    </p:spTree>
    <p:extLst>
      <p:ext uri="{BB962C8B-B14F-4D97-AF65-F5344CB8AC3E}">
        <p14:creationId xmlns:p14="http://schemas.microsoft.com/office/powerpoint/2010/main" val="36758805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BE1DA1-CA20-4843-AAB9-B83C7A27B8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b="1" cap="all" dirty="0">
                <a:latin typeface="Courier New" panose="02070309020205020404" pitchFamily="49" charset="0"/>
                <a:cs typeface="Courier New" panose="02070309020205020404" pitchFamily="49" charset="0"/>
              </a:rPr>
              <a:t>Funding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3DFF6EA-23F0-456A-9FB3-27598A12E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financed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part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Coordenação de Aperfeiçoamento de Pessoal de Nível Superior -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Brazil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(CAPES) -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Finance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Code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001.</a:t>
            </a:r>
          </a:p>
          <a:p>
            <a:pPr algn="just"/>
            <a:endParaRPr lang="pt-BR" b="0" i="0" dirty="0"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study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partly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conducted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Lobo Carneiro cluster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located</a:t>
            </a:r>
            <a:r>
              <a:rPr lang="pt-BR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in NACAD/Coppe - Rio de Janeiro, </a:t>
            </a:r>
            <a:r>
              <a:rPr lang="pt-BR" b="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Brazil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pt-BR" sz="1000" dirty="0"/>
            </a:br>
            <a:br>
              <a:rPr lang="en-US" sz="1200" dirty="0"/>
            </a:br>
            <a:endParaRPr lang="en-US" sz="1800" b="0" i="0" dirty="0">
              <a:solidFill>
                <a:srgbClr val="000000"/>
              </a:solidFill>
              <a:effectLst/>
              <a:latin typeface="LMRoman12-Regular"/>
            </a:endParaRPr>
          </a:p>
          <a:p>
            <a:endParaRPr lang="pt-BR" dirty="0"/>
          </a:p>
        </p:txBody>
      </p:sp>
      <p:pic>
        <p:nvPicPr>
          <p:cNvPr id="7" name="Imagem 6" descr="Logotipo, nome da empresa&#10;&#10;Descrição gerada automaticamente">
            <a:extLst>
              <a:ext uri="{FF2B5EF4-FFF2-40B4-BE49-F238E27FC236}">
                <a16:creationId xmlns:a16="http://schemas.microsoft.com/office/drawing/2014/main" id="{006B3C09-286E-49C7-90E3-70B0D3608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731" y="4799161"/>
            <a:ext cx="2063695" cy="2058839"/>
          </a:xfrm>
          <a:prstGeom prst="rect">
            <a:avLst/>
          </a:prstGeom>
        </p:spPr>
      </p:pic>
      <p:pic>
        <p:nvPicPr>
          <p:cNvPr id="9" name="Imagem 8" descr="Logotipo&#10;&#10;Descrição gerada automaticamente com confiança baixa">
            <a:extLst>
              <a:ext uri="{FF2B5EF4-FFF2-40B4-BE49-F238E27FC236}">
                <a16:creationId xmlns:a16="http://schemas.microsoft.com/office/drawing/2014/main" id="{94590434-ED74-4074-9448-CEF90A5FBC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2009" y="5186363"/>
            <a:ext cx="48768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256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Espaço Reservado para Conteúdo 4" descr="Logotipo&#10;&#10;Descrição gerada automaticamente">
            <a:extLst>
              <a:ext uri="{FF2B5EF4-FFF2-40B4-BE49-F238E27FC236}">
                <a16:creationId xmlns:a16="http://schemas.microsoft.com/office/drawing/2014/main" id="{594E4A0B-1623-4CD8-9945-C402BCCA03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0467" y="643467"/>
            <a:ext cx="5571065" cy="5571065"/>
          </a:xfrm>
          <a:prstGeom prst="rect">
            <a:avLst/>
          </a:prstGeom>
          <a:ln>
            <a:noFill/>
          </a:ln>
        </p:spPr>
      </p:pic>
      <p:sp>
        <p:nvSpPr>
          <p:cNvPr id="22" name="Isosceles Triangle 21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123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2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E371654-3416-4F2E-9CB1-2E977CC83EE8}">
  <we:reference id="wa104381335" version="1.0.0.1" store="pt-BR" storeType="OMEX"/>
  <we:alternateReferences>
    <we:reference id="wa104381335" version="1.0.0.1" store="wa104381335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725</TotalTime>
  <Words>285</Words>
  <Application>Microsoft Office PowerPoint</Application>
  <PresentationFormat>Widescreen</PresentationFormat>
  <Paragraphs>53</Paragraphs>
  <Slides>10</Slides>
  <Notes>9</Notes>
  <HiddenSlides>1</HiddenSlides>
  <MMClips>1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Courier New</vt:lpstr>
      <vt:lpstr>LMRoman12-Regular</vt:lpstr>
      <vt:lpstr>Tema do Office</vt:lpstr>
      <vt:lpstr>Effects of the Turbulent Schmidt Number on the Mass Exchange of a Vegetated Lateral Cavity</vt:lpstr>
      <vt:lpstr>Lateral Cavity</vt:lpstr>
      <vt:lpstr>Geometry</vt:lpstr>
      <vt:lpstr>Model</vt:lpstr>
      <vt:lpstr>Validation</vt:lpstr>
      <vt:lpstr>Apresentação do PowerPoint</vt:lpstr>
      <vt:lpstr>Mass Exchange Rate (k)</vt:lpstr>
      <vt:lpstr>Conclusion</vt:lpstr>
      <vt:lpstr>Funding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Effects of the Turbulent Schmidt Number on the Mass Exchange of a Vegetated Lateral Cavity</dc:title>
  <dc:creator>Luiz Oliveira</dc:creator>
  <cp:lastModifiedBy>Luiz Oliveira</cp:lastModifiedBy>
  <cp:revision>3</cp:revision>
  <dcterms:created xsi:type="dcterms:W3CDTF">2021-02-15T18:03:26Z</dcterms:created>
  <dcterms:modified xsi:type="dcterms:W3CDTF">2021-04-21T19:13:25Z</dcterms:modified>
</cp:coreProperties>
</file>