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00" r:id="rId3"/>
    <p:sldId id="260" r:id="rId4"/>
    <p:sldId id="326" r:id="rId5"/>
    <p:sldId id="404" r:id="rId6"/>
    <p:sldId id="405" r:id="rId7"/>
    <p:sldId id="406" r:id="rId8"/>
    <p:sldId id="411" r:id="rId9"/>
    <p:sldId id="292" r:id="rId10"/>
    <p:sldId id="293" r:id="rId11"/>
    <p:sldId id="295" r:id="rId12"/>
    <p:sldId id="294" r:id="rId13"/>
    <p:sldId id="325" r:id="rId14"/>
    <p:sldId id="306" r:id="rId15"/>
    <p:sldId id="318" r:id="rId16"/>
    <p:sldId id="319" r:id="rId17"/>
    <p:sldId id="317" r:id="rId18"/>
    <p:sldId id="322" r:id="rId19"/>
    <p:sldId id="323" r:id="rId20"/>
    <p:sldId id="324" r:id="rId21"/>
    <p:sldId id="327" r:id="rId22"/>
    <p:sldId id="328" r:id="rId23"/>
    <p:sldId id="298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EC8D0E"/>
    <a:srgbClr val="FF9933"/>
    <a:srgbClr val="D25500"/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899" autoAdjust="0"/>
    <p:restoredTop sz="93554" autoAdjust="0"/>
  </p:normalViewPr>
  <p:slideViewPr>
    <p:cSldViewPr snapToGrid="0">
      <p:cViewPr varScale="1">
        <p:scale>
          <a:sx n="57" d="100"/>
          <a:sy n="57" d="100"/>
        </p:scale>
        <p:origin x="42" y="9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K_wv</a:t>
            </a:r>
            <a:r>
              <a:rPr lang="de-DE" dirty="0"/>
              <a:t> 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300 K, </a:t>
            </a:r>
            <a:r>
              <a:rPr lang="de-DE" dirty="0" err="1"/>
              <a:t>atmospheric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220 K, and RH </a:t>
            </a:r>
            <a:r>
              <a:rPr lang="de-DE" dirty="0" err="1"/>
              <a:t>of</a:t>
            </a:r>
            <a:r>
              <a:rPr lang="de-DE" dirty="0"/>
              <a:t> 75%</a:t>
            </a:r>
          </a:p>
          <a:p>
            <a:r>
              <a:rPr lang="de-DE" dirty="0"/>
              <a:t>Warren and Brandt JGR 2008</a:t>
            </a:r>
          </a:p>
          <a:p>
            <a:r>
              <a:rPr lang="de-DE" dirty="0"/>
              <a:t>Absorption </a:t>
            </a:r>
            <a:r>
              <a:rPr lang="de-DE" dirty="0" err="1"/>
              <a:t>coefficient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effective</a:t>
            </a:r>
            <a:r>
              <a:rPr lang="de-DE" dirty="0"/>
              <a:t> </a:t>
            </a:r>
            <a:r>
              <a:rPr lang="de-DE" dirty="0" err="1"/>
              <a:t>cross-sectional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per </a:t>
            </a:r>
            <a:r>
              <a:rPr lang="de-DE" dirty="0" err="1"/>
              <a:t>mass</a:t>
            </a:r>
            <a:r>
              <a:rPr lang="de-DE" dirty="0"/>
              <a:t> and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multiply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absorbers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obtain</a:t>
            </a:r>
            <a:r>
              <a:rPr lang="de-DE" dirty="0"/>
              <a:t>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depth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96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39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simulation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vertical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 </a:t>
            </a:r>
            <a:r>
              <a:rPr lang="de-DE" dirty="0" err="1"/>
              <a:t>puts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qi</a:t>
            </a:r>
            <a:r>
              <a:rPr lang="de-DE" dirty="0"/>
              <a:t> at a larger </a:t>
            </a:r>
            <a:r>
              <a:rPr lang="de-DE" dirty="0" err="1"/>
              <a:t>value</a:t>
            </a:r>
            <a:r>
              <a:rPr lang="de-DE" dirty="0"/>
              <a:t> and </a:t>
            </a:r>
            <a:r>
              <a:rPr lang="de-DE" dirty="0" err="1"/>
              <a:t>lower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atmosphere</a:t>
            </a:r>
            <a:r>
              <a:rPr lang="de-D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820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370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During</a:t>
            </a:r>
            <a:r>
              <a:rPr lang="de-DE" dirty="0"/>
              <a:t> Flight 7,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a „</a:t>
            </a:r>
            <a:r>
              <a:rPr lang="de-DE" dirty="0" err="1"/>
              <a:t>moist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“ and an „</a:t>
            </a:r>
            <a:r>
              <a:rPr lang="de-DE" dirty="0" err="1"/>
              <a:t>ice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“. These were attributed to convective overshooting in the Sichuan basin 1.5 days earlier.</a:t>
            </a:r>
          </a:p>
          <a:p>
            <a:r>
              <a:rPr lang="de-DE" dirty="0"/>
              <a:t>The paper from Khaykin et al. Is entitled „Persistence of moist plumes from overshooting convection in the Asian monsoon anticyclone“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9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13806AD6-F1FF-43F6-8B93-68100F2DB2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14000" contrast="-4000"/>
            <a:grayscl/>
          </a:blip>
          <a:srcRect t="20958" b="21313"/>
          <a:stretch>
            <a:fillRect/>
          </a:stretch>
        </p:blipFill>
        <p:spPr bwMode="auto">
          <a:xfrm>
            <a:off x="116418" y="2802263"/>
            <a:ext cx="12075583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4A4FA1F-572C-4F3C-AB2C-552C89D6A7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Box 21">
            <a:extLst>
              <a:ext uri="{FF2B5EF4-FFF2-40B4-BE49-F238E27FC236}">
                <a16:creationId xmlns:a16="http://schemas.microsoft.com/office/drawing/2014/main" id="{06FC442B-9238-4D7D-AE83-C3F29F1B7A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582" y="3344207"/>
            <a:ext cx="9555517" cy="20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1340" noProof="0" dirty="0">
                <a:solidFill>
                  <a:schemeClr val="bg1"/>
                </a:solidFill>
              </a:rPr>
              <a:t>Tropospheric Division, Institute for Meteorology and Climate Research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8B90B0AC-C3A4-45BF-ABCA-1F7E06B019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581" y="6525686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F16E5C71-17DC-4E14-A36D-AE67CD44D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71099" y="6417776"/>
            <a:ext cx="20066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2300" b="1" noProof="0" dirty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E7FAE6E8-CB82-46A3-9770-79BEAA8CB8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1" y="458359"/>
            <a:ext cx="2162066" cy="1001397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E7B84B2F-1CC0-48C3-BED6-A865F7650A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74919" y="361159"/>
            <a:ext cx="6596180" cy="10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B7589AA-B3A0-4890-91C0-EB54B76C81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5581" y="2048938"/>
            <a:ext cx="9225970" cy="100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900" b="1" dirty="0">
                <a:solidFill>
                  <a:srgbClr val="000000"/>
                </a:solidFill>
              </a:rPr>
              <a:t>Sylvia Sullivan and Aiko Voigt, Karlsruhe Institute for Technology</a:t>
            </a:r>
          </a:p>
          <a:p>
            <a:r>
              <a:rPr lang="en-US" sz="1900" b="1" dirty="0">
                <a:solidFill>
                  <a:srgbClr val="000000"/>
                </a:solidFill>
              </a:rPr>
              <a:t>Annette Miltenberger, University of Mainz</a:t>
            </a:r>
          </a:p>
          <a:p>
            <a:r>
              <a:rPr lang="en-US" sz="1900" b="1" dirty="0">
                <a:solidFill>
                  <a:srgbClr val="000000"/>
                </a:solidFill>
              </a:rPr>
              <a:t>Christian Rolf and Martin Kr</a:t>
            </a:r>
            <a:r>
              <a:rPr lang="de-DE" sz="1900" b="1" dirty="0" err="1">
                <a:solidFill>
                  <a:srgbClr val="000000"/>
                </a:solidFill>
              </a:rPr>
              <a:t>ämer</a:t>
            </a:r>
            <a:r>
              <a:rPr lang="de-DE" sz="1900" b="1" dirty="0">
                <a:solidFill>
                  <a:srgbClr val="000000"/>
                </a:solidFill>
              </a:rPr>
              <a:t>, Forschungszentrum Jülich</a:t>
            </a:r>
            <a:endParaRPr lang="en-US" sz="1900" b="1" dirty="0">
              <a:solidFill>
                <a:srgbClr val="000000"/>
              </a:solidFill>
            </a:endParaRPr>
          </a:p>
          <a:p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FFC2DB-A0E3-490B-B975-B81392AEC8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418" y="3639517"/>
            <a:ext cx="11959164" cy="27720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A5BE7C-C51C-45E2-A21F-0BBB54ED7CD7}"/>
              </a:ext>
            </a:extLst>
          </p:cNvPr>
          <p:cNvSpPr txBox="1"/>
          <p:nvPr userDrawn="1"/>
        </p:nvSpPr>
        <p:spPr>
          <a:xfrm>
            <a:off x="3016469" y="279485"/>
            <a:ext cx="8734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Controlling for microphysical-dynamic feedbacks in upper-tropospheric cloud-radiative heating </a:t>
            </a:r>
          </a:p>
        </p:txBody>
      </p:sp>
    </p:spTree>
    <p:extLst>
      <p:ext uri="{BB962C8B-B14F-4D97-AF65-F5344CB8AC3E}">
        <p14:creationId xmlns:p14="http://schemas.microsoft.com/office/powerpoint/2010/main" val="287372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EED28-0813-48F9-AD7B-C3F474617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66842F-36EC-49E9-AC66-9EB00725234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520D94-8011-4067-9EDC-3FAEFF22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14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B59FA6F-E1AA-4777-A938-29505698E50D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9029700" y="323850"/>
            <a:ext cx="2628900" cy="585311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89F0E4A-734C-478B-A5C1-DC36FE4AD36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323850"/>
            <a:ext cx="8343900" cy="585311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7B5C8F-8341-4F40-8C12-2C5925AD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01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FAF4A-98FA-4066-8B9E-CA0D85F230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C87942-EC3B-41F9-B423-824D3C3745B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3DED0A-B994-4DFB-A110-A8E07CC6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477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38482-A4C7-42DF-9634-E3B98975D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05314"/>
            <a:ext cx="10515600" cy="1757362"/>
          </a:xfrm>
        </p:spPr>
        <p:txBody>
          <a:bodyPr anchor="t"/>
          <a:lstStyle>
            <a:lvl1pPr>
              <a:defRPr sz="5500" cap="all" baseline="0"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CEB0C6-0D9E-4ADD-B029-512526865D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4550" y="2843213"/>
            <a:ext cx="105156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3AEFB2-DB19-4BB5-8BB0-51D8053E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614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14A50-2840-4153-8ACA-21DDA7417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C76C89-8E8C-4A66-8B31-797AD51435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4664" y="1266825"/>
            <a:ext cx="5495136" cy="48291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0CBC72-16DA-4743-A938-06A0A3121E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66825"/>
            <a:ext cx="5495136" cy="48291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CD4877-D48C-495B-8B04-F622FC22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757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6C1A6E-EDD8-422C-9528-06F9CBF8D5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4664" y="1250546"/>
            <a:ext cx="547291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7BC53E-907B-434C-B849-6EB9897B4BA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664" y="2152650"/>
            <a:ext cx="5472911" cy="40370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79D9E-3156-4950-B7AC-7F88AF33311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50546"/>
            <a:ext cx="549513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FEC748-198E-476C-A61F-8533DBE171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152650"/>
            <a:ext cx="5495136" cy="40370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D3C1AA5-42FD-4D92-B65E-F992356A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04BAF94-C42F-462E-82C0-763E495FC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664" y="435984"/>
            <a:ext cx="9178008" cy="62782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04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6C626-8132-477C-94F0-A8B5D6D3A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3A87BF-61DB-4C5B-BDC1-0B1DEC74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863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F3F036-A58A-460E-A412-F0755713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78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224A74-2B50-4671-B7C8-F6B84532D1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58887"/>
            <a:ext cx="648414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ABDF8E-853E-40DA-9E40-4DF3ECF0803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4664" y="1266825"/>
            <a:ext cx="4247361" cy="48466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0E594F-F0BE-4E57-97AE-D237D023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3977C42-FB14-40A6-80E5-05347C2E8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664" y="435984"/>
            <a:ext cx="9178008" cy="62782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1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E6374B-9795-430B-A495-F423F92A5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073" y="4633573"/>
            <a:ext cx="7191375" cy="67963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6DF784-93EB-4084-94D8-502B41B5902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05074" y="635000"/>
            <a:ext cx="7191376" cy="3852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41D6B1-CAC9-43B5-8288-F21476CE2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505074" y="5386184"/>
            <a:ext cx="7191374" cy="920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3ED597-52C7-4BAE-989E-C3C6448F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03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A379F1C-2660-4789-9972-53B64D55CC3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EB8BAE8-97B4-4801-B1D8-A8524D74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64" y="444005"/>
            <a:ext cx="9178008" cy="6278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altLang="de-DE" dirty="0"/>
              <a:t>Click to add title</a:t>
            </a:r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E77A8F-6878-4E61-BC0E-2E4E240C9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664" y="1269206"/>
            <a:ext cx="11142672" cy="48502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3F00E4-276F-4732-91E8-B5F61756D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9993" y="6452596"/>
            <a:ext cx="435385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78C3E26-950C-419E-9861-927999F4FC2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336" y="327823"/>
            <a:ext cx="1439999" cy="666960"/>
          </a:xfrm>
          <a:prstGeom prst="rect">
            <a:avLst/>
          </a:prstGeom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657E246-BA60-47BA-8C51-9E3FA888CD8A}"/>
              </a:ext>
            </a:extLst>
          </p:cNvPr>
          <p:cNvSpPr txBox="1">
            <a:spLocks/>
          </p:cNvSpPr>
          <p:nvPr userDrawn="1"/>
        </p:nvSpPr>
        <p:spPr>
          <a:xfrm>
            <a:off x="10662864" y="6492875"/>
            <a:ext cx="5409692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noProof="0" dirty="0"/>
              <a:t>S Sullivan, IMK-TRO</a:t>
            </a:r>
          </a:p>
        </p:txBody>
      </p:sp>
    </p:spTree>
    <p:extLst>
      <p:ext uri="{BB962C8B-B14F-4D97-AF65-F5344CB8AC3E}">
        <p14:creationId xmlns:p14="http://schemas.microsoft.com/office/powerpoint/2010/main" val="274606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04975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2650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00.png"/><Relationship Id="rId7" Type="http://schemas.openxmlformats.org/officeDocument/2006/relationships/image" Target="../media/image3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211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36.png"/><Relationship Id="rId3" Type="http://schemas.openxmlformats.org/officeDocument/2006/relationships/image" Target="../media/image200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210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C53E2F-419D-4714-A4DC-47A2BCB72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553" y="1416423"/>
            <a:ext cx="1766047" cy="17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1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8AB88C3-D7C3-41A3-9BC0-F6697268C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71" y="967452"/>
            <a:ext cx="5128562" cy="50224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5ECA32-F948-4DF2-A4F7-9C8B442B9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47" y="923687"/>
            <a:ext cx="5179286" cy="504745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D43154-7EBA-4FD3-A725-E277BB99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10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9805B-53EA-406A-A930-A7028E145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478" y="1321122"/>
            <a:ext cx="3715675" cy="7063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0CADF5-4BF5-4C06-9C36-29C72F3802BB}"/>
              </a:ext>
            </a:extLst>
          </p:cNvPr>
          <p:cNvSpPr txBox="1"/>
          <p:nvPr/>
        </p:nvSpPr>
        <p:spPr>
          <a:xfrm>
            <a:off x="6096000" y="5197253"/>
            <a:ext cx="2634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err="1">
                <a:solidFill>
                  <a:srgbClr val="0070C0"/>
                </a:solidFill>
              </a:rPr>
              <a:t>T</a:t>
            </a:r>
            <a:r>
              <a:rPr lang="en-US" sz="2200" b="1" i="1" baseline="-25000" dirty="0" err="1">
                <a:solidFill>
                  <a:srgbClr val="0070C0"/>
                </a:solidFill>
              </a:rPr>
              <a:t>min</a:t>
            </a:r>
            <a:r>
              <a:rPr lang="en-US" sz="2200" b="1" i="1" dirty="0">
                <a:solidFill>
                  <a:srgbClr val="0070C0"/>
                </a:solidFill>
              </a:rPr>
              <a:t>= </a:t>
            </a:r>
            <a:r>
              <a:rPr lang="en-US" sz="2200" b="1" dirty="0">
                <a:solidFill>
                  <a:srgbClr val="0070C0"/>
                </a:solidFill>
              </a:rPr>
              <a:t>237 K</a:t>
            </a:r>
            <a:endParaRPr lang="en-US" sz="2200" b="1" i="1" dirty="0">
              <a:solidFill>
                <a:srgbClr val="0070C0"/>
              </a:solidFill>
            </a:endParaRPr>
          </a:p>
          <a:p>
            <a:r>
              <a:rPr lang="en-US" sz="2200" b="1" i="1" dirty="0">
                <a:solidFill>
                  <a:srgbClr val="0070C0"/>
                </a:solidFill>
              </a:rPr>
              <a:t>A </a:t>
            </a:r>
            <a:r>
              <a:rPr lang="en-US" sz="2200" b="1" dirty="0">
                <a:solidFill>
                  <a:srgbClr val="0070C0"/>
                </a:solidFill>
              </a:rPr>
              <a:t>= 2.969 x 10</a:t>
            </a:r>
            <a:r>
              <a:rPr lang="en-US" sz="2200" b="1" baseline="30000" dirty="0">
                <a:solidFill>
                  <a:srgbClr val="0070C0"/>
                </a:solidFill>
              </a:rPr>
              <a:t>4</a:t>
            </a:r>
            <a:r>
              <a:rPr lang="en-US" sz="2200" b="1" dirty="0">
                <a:solidFill>
                  <a:srgbClr val="0070C0"/>
                </a:solidFill>
              </a:rPr>
              <a:t> m</a:t>
            </a:r>
            <a:r>
              <a:rPr lang="en-US" sz="2200" b="1" baseline="30000" dirty="0">
                <a:solidFill>
                  <a:srgbClr val="0070C0"/>
                </a:solidFill>
              </a:rPr>
              <a:t>-3</a:t>
            </a:r>
            <a:endParaRPr lang="en-US" sz="2200" b="1" i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36272-394B-457D-8A8B-38AFA1EE0499}"/>
              </a:ext>
            </a:extLst>
          </p:cNvPr>
          <p:cNvSpPr txBox="1"/>
          <p:nvPr/>
        </p:nvSpPr>
        <p:spPr>
          <a:xfrm>
            <a:off x="9131896" y="5197254"/>
            <a:ext cx="23206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err="1">
                <a:solidFill>
                  <a:srgbClr val="FF0000"/>
                </a:solidFill>
              </a:rPr>
              <a:t>T</a:t>
            </a:r>
            <a:r>
              <a:rPr lang="en-US" sz="2200" b="1" i="1" baseline="-25000" dirty="0" err="1">
                <a:solidFill>
                  <a:srgbClr val="FF0000"/>
                </a:solidFill>
              </a:rPr>
              <a:t>min</a:t>
            </a:r>
            <a:r>
              <a:rPr lang="en-US" sz="2200" b="1" i="1" dirty="0">
                <a:solidFill>
                  <a:srgbClr val="FF0000"/>
                </a:solidFill>
              </a:rPr>
              <a:t>= </a:t>
            </a:r>
            <a:r>
              <a:rPr lang="en-US" sz="2200" b="1" dirty="0">
                <a:solidFill>
                  <a:srgbClr val="FF0000"/>
                </a:solidFill>
              </a:rPr>
              <a:t>237 K</a:t>
            </a:r>
            <a:endParaRPr lang="en-US" sz="2200" b="1" i="1" dirty="0">
              <a:solidFill>
                <a:srgbClr val="FF0000"/>
              </a:solidFill>
            </a:endParaRPr>
          </a:p>
          <a:p>
            <a:r>
              <a:rPr lang="en-US" sz="2200" b="1" i="1" dirty="0">
                <a:solidFill>
                  <a:srgbClr val="FF0000"/>
                </a:solidFill>
              </a:rPr>
              <a:t>A </a:t>
            </a:r>
            <a:r>
              <a:rPr lang="en-US" sz="2200" b="1" dirty="0">
                <a:solidFill>
                  <a:srgbClr val="FF0000"/>
                </a:solidFill>
              </a:rPr>
              <a:t>= 1.0 x 10</a:t>
            </a:r>
            <a:r>
              <a:rPr lang="en-US" sz="2200" b="1" baseline="30000" dirty="0">
                <a:solidFill>
                  <a:srgbClr val="FF0000"/>
                </a:solidFill>
              </a:rPr>
              <a:t>2</a:t>
            </a:r>
            <a:r>
              <a:rPr lang="en-US" sz="2200" b="1" dirty="0">
                <a:solidFill>
                  <a:srgbClr val="FF0000"/>
                </a:solidFill>
              </a:rPr>
              <a:t> m</a:t>
            </a:r>
            <a:r>
              <a:rPr lang="en-US" sz="2200" b="1" baseline="30000" dirty="0">
                <a:solidFill>
                  <a:srgbClr val="FF0000"/>
                </a:solidFill>
              </a:rPr>
              <a:t>-3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094055-49C6-41A9-A57B-AC55B484C48C}"/>
              </a:ext>
            </a:extLst>
          </p:cNvPr>
          <p:cNvSpPr txBox="1"/>
          <p:nvPr/>
        </p:nvSpPr>
        <p:spPr>
          <a:xfrm>
            <a:off x="4869855" y="5989922"/>
            <a:ext cx="4025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Parameters </a:t>
            </a:r>
            <a:r>
              <a:rPr lang="de-DE" sz="1100" dirty="0" err="1"/>
              <a:t>from</a:t>
            </a:r>
            <a:r>
              <a:rPr lang="de-DE" sz="1100" dirty="0"/>
              <a:t> </a:t>
            </a:r>
            <a:r>
              <a:rPr lang="de-DE" sz="1100" dirty="0" err="1"/>
              <a:t>Hande</a:t>
            </a:r>
            <a:r>
              <a:rPr lang="de-DE" sz="1100" dirty="0"/>
              <a:t> et al. 2015 </a:t>
            </a:r>
            <a:r>
              <a:rPr lang="de-DE" sz="1100" i="1" dirty="0"/>
              <a:t>ACP</a:t>
            </a:r>
            <a:r>
              <a:rPr lang="de-DE" sz="1100" dirty="0"/>
              <a:t> &amp; Doms et al. 2005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5AD606-4961-4DD7-8E69-FBB9A431A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616" y="1908407"/>
            <a:ext cx="4524550" cy="30547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C982D6-3CAE-4F36-9CA6-81126B3E48C1}"/>
              </a:ext>
            </a:extLst>
          </p:cNvPr>
          <p:cNvSpPr txBox="1"/>
          <p:nvPr/>
        </p:nvSpPr>
        <p:spPr>
          <a:xfrm>
            <a:off x="9419955" y="5989922"/>
            <a:ext cx="2351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Fig </a:t>
            </a:r>
            <a:r>
              <a:rPr lang="de-DE" sz="1100" dirty="0" err="1"/>
              <a:t>from</a:t>
            </a:r>
            <a:r>
              <a:rPr lang="de-DE" sz="1100" dirty="0"/>
              <a:t> </a:t>
            </a:r>
            <a:r>
              <a:rPr lang="de-DE" sz="1100" dirty="0" err="1"/>
              <a:t>DeMott</a:t>
            </a:r>
            <a:r>
              <a:rPr lang="de-DE" sz="1100" dirty="0"/>
              <a:t> et al. 2010 </a:t>
            </a:r>
            <a:r>
              <a:rPr lang="de-DE" sz="1100" i="1" dirty="0"/>
              <a:t>PNAS</a:t>
            </a:r>
            <a:r>
              <a:rPr lang="de-DE" sz="11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108F95-2C39-4428-ACB6-B1FE8105158E}"/>
              </a:ext>
            </a:extLst>
          </p:cNvPr>
          <p:cNvSpPr/>
          <p:nvPr/>
        </p:nvSpPr>
        <p:spPr>
          <a:xfrm>
            <a:off x="1436129" y="3700748"/>
            <a:ext cx="1304892" cy="705572"/>
          </a:xfrm>
          <a:prstGeom prst="rect">
            <a:avLst/>
          </a:prstGeom>
          <a:noFill/>
          <a:ln w="53975">
            <a:solidFill>
              <a:srgbClr val="7030A0">
                <a:alpha val="59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39EFE6A-7493-43F0-AD5D-DF1DE795169A}"/>
              </a:ext>
            </a:extLst>
          </p:cNvPr>
          <p:cNvSpPr txBox="1">
            <a:spLocks noChangeArrowheads="1"/>
          </p:cNvSpPr>
          <p:nvPr/>
        </p:nvSpPr>
        <p:spPr>
          <a:xfrm>
            <a:off x="279993" y="224134"/>
            <a:ext cx="9281102" cy="511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0070C0"/>
                </a:solidFill>
              </a:rPr>
              <a:t>Why does 2M generate &gt;4 times more ice? </a:t>
            </a:r>
            <a:r>
              <a:rPr lang="de-DE" sz="2600" i="1" dirty="0">
                <a:solidFill>
                  <a:srgbClr val="0070C0"/>
                </a:solidFill>
              </a:rPr>
              <a:t>low</a:t>
            </a:r>
            <a:endParaRPr lang="de-DE" sz="2600" dirty="0">
              <a:solidFill>
                <a:srgbClr val="0070C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4AD060-F7A2-4DF6-813F-4EB1920AAC45}"/>
              </a:ext>
            </a:extLst>
          </p:cNvPr>
          <p:cNvGrpSpPr/>
          <p:nvPr/>
        </p:nvGrpSpPr>
        <p:grpSpPr>
          <a:xfrm>
            <a:off x="7290589" y="668024"/>
            <a:ext cx="2434039" cy="511325"/>
            <a:chOff x="804726" y="2091853"/>
            <a:chExt cx="4230289" cy="889285"/>
          </a:xfrm>
        </p:grpSpPr>
        <p:sp>
          <p:nvSpPr>
            <p:cNvPr id="19" name="Explosion 2 3">
              <a:extLst>
                <a:ext uri="{FF2B5EF4-FFF2-40B4-BE49-F238E27FC236}">
                  <a16:creationId xmlns:a16="http://schemas.microsoft.com/office/drawing/2014/main" id="{EB7C5205-2850-4ADD-98F7-C38BB38AAAED}"/>
                </a:ext>
              </a:extLst>
            </p:cNvPr>
            <p:cNvSpPr/>
            <p:nvPr/>
          </p:nvSpPr>
          <p:spPr>
            <a:xfrm>
              <a:off x="804726" y="2473724"/>
              <a:ext cx="248735" cy="170501"/>
            </a:xfrm>
            <a:prstGeom prst="irregularSeal2">
              <a:avLst/>
            </a:prstGeom>
            <a:solidFill>
              <a:srgbClr val="FF66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FA4CBE9-213B-4EC2-8A11-8C71BED2FF97}"/>
                </a:ext>
              </a:extLst>
            </p:cNvPr>
            <p:cNvCxnSpPr/>
            <p:nvPr/>
          </p:nvCxnSpPr>
          <p:spPr>
            <a:xfrm>
              <a:off x="1169826" y="2532927"/>
              <a:ext cx="97961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xplosion 2 133">
              <a:extLst>
                <a:ext uri="{FF2B5EF4-FFF2-40B4-BE49-F238E27FC236}">
                  <a16:creationId xmlns:a16="http://schemas.microsoft.com/office/drawing/2014/main" id="{C8DB0D12-2405-4CA0-9BFA-F7EFAC8B7686}"/>
                </a:ext>
              </a:extLst>
            </p:cNvPr>
            <p:cNvSpPr/>
            <p:nvPr/>
          </p:nvSpPr>
          <p:spPr>
            <a:xfrm>
              <a:off x="2434178" y="2473496"/>
              <a:ext cx="248735" cy="170501"/>
            </a:xfrm>
            <a:prstGeom prst="irregularSeal2">
              <a:avLst/>
            </a:prstGeom>
            <a:solidFill>
              <a:srgbClr val="FF66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Hexagon 39">
              <a:extLst>
                <a:ext uri="{FF2B5EF4-FFF2-40B4-BE49-F238E27FC236}">
                  <a16:creationId xmlns:a16="http://schemas.microsoft.com/office/drawing/2014/main" id="{C2FD9A8D-179D-4F6C-A316-4B6DF773D661}"/>
                </a:ext>
              </a:extLst>
            </p:cNvPr>
            <p:cNvSpPr/>
            <p:nvPr/>
          </p:nvSpPr>
          <p:spPr>
            <a:xfrm>
              <a:off x="2468713" y="2336924"/>
              <a:ext cx="155784" cy="144866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AA48C05-9B6E-4057-8238-1BC9E04418EE}"/>
                </a:ext>
              </a:extLst>
            </p:cNvPr>
            <p:cNvCxnSpPr/>
            <p:nvPr/>
          </p:nvCxnSpPr>
          <p:spPr>
            <a:xfrm>
              <a:off x="2854890" y="2558746"/>
              <a:ext cx="97961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Hexagon 10">
              <a:extLst>
                <a:ext uri="{FF2B5EF4-FFF2-40B4-BE49-F238E27FC236}">
                  <a16:creationId xmlns:a16="http://schemas.microsoft.com/office/drawing/2014/main" id="{08C82B2F-3373-4430-AE0A-FEC4E6754605}"/>
                </a:ext>
              </a:extLst>
            </p:cNvPr>
            <p:cNvSpPr/>
            <p:nvPr/>
          </p:nvSpPr>
          <p:spPr>
            <a:xfrm>
              <a:off x="4006478" y="2091853"/>
              <a:ext cx="1028537" cy="889285"/>
            </a:xfrm>
            <a:prstGeom prst="hexagon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2000"/>
            </a:p>
          </p:txBody>
        </p:sp>
        <p:sp>
          <p:nvSpPr>
            <p:cNvPr id="26" name="Explosion 2 137">
              <a:extLst>
                <a:ext uri="{FF2B5EF4-FFF2-40B4-BE49-F238E27FC236}">
                  <a16:creationId xmlns:a16="http://schemas.microsoft.com/office/drawing/2014/main" id="{233129C6-CC24-4B9C-8B3F-33753368513C}"/>
                </a:ext>
              </a:extLst>
            </p:cNvPr>
            <p:cNvSpPr/>
            <p:nvPr/>
          </p:nvSpPr>
          <p:spPr>
            <a:xfrm>
              <a:off x="4378950" y="2457850"/>
              <a:ext cx="248735" cy="170501"/>
            </a:xfrm>
            <a:prstGeom prst="irregularSeal2">
              <a:avLst/>
            </a:prstGeom>
            <a:solidFill>
              <a:srgbClr val="FF66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77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D43154-7EBA-4FD3-A725-E277BB99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11</a:t>
            </a:fld>
            <a:endParaRPr lang="de-D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7E6A52-038C-427F-ADC9-39EC67A4E5D4}"/>
              </a:ext>
            </a:extLst>
          </p:cNvPr>
          <p:cNvSpPr txBox="1"/>
          <p:nvPr/>
        </p:nvSpPr>
        <p:spPr>
          <a:xfrm>
            <a:off x="615892" y="4996412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ice</a:t>
            </a:r>
            <a:r>
              <a:rPr lang="de-DE" dirty="0"/>
              <a:t>-</a:t>
            </a:r>
            <a:r>
              <a:rPr lang="de-DE" dirty="0" err="1"/>
              <a:t>to</a:t>
            </a:r>
            <a:r>
              <a:rPr lang="de-DE" dirty="0"/>
              <a:t>-snow </a:t>
            </a:r>
            <a:r>
              <a:rPr lang="de-DE" dirty="0" err="1"/>
              <a:t>conversion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4A7DA4-DA64-44D9-9F9D-E88DA2C4411D}"/>
              </a:ext>
            </a:extLst>
          </p:cNvPr>
          <p:cNvSpPr txBox="1"/>
          <p:nvPr/>
        </p:nvSpPr>
        <p:spPr>
          <a:xfrm>
            <a:off x="1083867" y="5365744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 + i = s (</a:t>
            </a:r>
            <a:r>
              <a:rPr lang="de-DE" dirty="0" err="1"/>
              <a:t>aggregation</a:t>
            </a:r>
            <a:r>
              <a:rPr lang="de-DE" dirty="0"/>
              <a:t>)</a:t>
            </a:r>
          </a:p>
          <a:p>
            <a:r>
              <a:rPr lang="de-DE" dirty="0"/>
              <a:t>s + c = i (</a:t>
            </a:r>
            <a:r>
              <a:rPr lang="de-DE" dirty="0" err="1"/>
              <a:t>riming</a:t>
            </a:r>
            <a:r>
              <a:rPr lang="de-DE" dirty="0"/>
              <a:t>)</a:t>
            </a:r>
          </a:p>
          <a:p>
            <a:r>
              <a:rPr lang="de-DE" dirty="0"/>
              <a:t>i + s = s (</a:t>
            </a:r>
            <a:r>
              <a:rPr lang="de-DE" dirty="0" err="1"/>
              <a:t>aggregation</a:t>
            </a:r>
            <a:r>
              <a:rPr lang="de-DE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94692F-98F6-4494-9FFD-92F8CAB44852}"/>
              </a:ext>
            </a:extLst>
          </p:cNvPr>
          <p:cNvSpPr txBox="1"/>
          <p:nvPr/>
        </p:nvSpPr>
        <p:spPr>
          <a:xfrm>
            <a:off x="1008805" y="5365744"/>
            <a:ext cx="473719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i + i = s (</a:t>
            </a:r>
            <a:r>
              <a:rPr lang="de-DE" b="1" dirty="0" err="1"/>
              <a:t>aggregation</a:t>
            </a:r>
            <a:r>
              <a:rPr lang="de-DE" b="1" dirty="0"/>
              <a:t>, </a:t>
            </a:r>
            <a:r>
              <a:rPr lang="de-DE" b="1" dirty="0" err="1"/>
              <a:t>ice</a:t>
            </a:r>
            <a:r>
              <a:rPr lang="de-DE" b="1" dirty="0"/>
              <a:t> </a:t>
            </a:r>
            <a:r>
              <a:rPr lang="de-DE" b="1" dirty="0" err="1"/>
              <a:t>autoconversion</a:t>
            </a:r>
            <a:r>
              <a:rPr lang="de-DE" b="1" dirty="0"/>
              <a:t>)</a:t>
            </a: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s + c = i (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riming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i + s = s (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aggregation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E24726A-D19B-48C8-8F4F-7D910255D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258" y="4533427"/>
            <a:ext cx="2371238" cy="4629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DCAC4F5-787B-4FD4-BA16-E2F0F9641DF3}"/>
              </a:ext>
            </a:extLst>
          </p:cNvPr>
          <p:cNvSpPr txBox="1"/>
          <p:nvPr/>
        </p:nvSpPr>
        <p:spPr>
          <a:xfrm>
            <a:off x="10125186" y="4999125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 </a:t>
            </a:r>
            <a:r>
              <a:rPr lang="en-US" b="1" dirty="0">
                <a:solidFill>
                  <a:srgbClr val="FF0000"/>
                </a:solidFill>
              </a:rPr>
              <a:t>=10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 s</a:t>
            </a:r>
            <a:r>
              <a:rPr lang="en-US" b="1" baseline="30000" dirty="0">
                <a:solidFill>
                  <a:srgbClr val="FF0000"/>
                </a:solidFill>
              </a:rPr>
              <a:t>-1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3F46CC7-FC8A-431C-8832-1E2994694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385" y="4533427"/>
            <a:ext cx="3724097" cy="18108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C761DA-5C16-431E-B093-5B3AC7485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92" y="969874"/>
            <a:ext cx="4060221" cy="38418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EEED3FA-1B2C-46BD-890E-C76EA217017D}"/>
              </a:ext>
            </a:extLst>
          </p:cNvPr>
          <p:cNvSpPr/>
          <p:nvPr/>
        </p:nvSpPr>
        <p:spPr>
          <a:xfrm>
            <a:off x="1173047" y="2284454"/>
            <a:ext cx="2784097" cy="705572"/>
          </a:xfrm>
          <a:prstGeom prst="rect">
            <a:avLst/>
          </a:prstGeom>
          <a:noFill/>
          <a:ln w="53975">
            <a:solidFill>
              <a:schemeClr val="tx1">
                <a:lumMod val="95000"/>
                <a:lumOff val="5000"/>
                <a:alpha val="57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F6D69BD7-39B9-4FDF-9287-2A806D0728CF}"/>
              </a:ext>
            </a:extLst>
          </p:cNvPr>
          <p:cNvSpPr txBox="1">
            <a:spLocks noChangeArrowheads="1"/>
          </p:cNvSpPr>
          <p:nvPr/>
        </p:nvSpPr>
        <p:spPr>
          <a:xfrm>
            <a:off x="279993" y="224134"/>
            <a:ext cx="9281102" cy="511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0070C0"/>
                </a:solidFill>
              </a:rPr>
              <a:t>Why does 2M generate &gt;4 times more ice? </a:t>
            </a:r>
            <a:r>
              <a:rPr lang="de-DE" sz="2600" i="1" dirty="0">
                <a:solidFill>
                  <a:srgbClr val="0070C0"/>
                </a:solidFill>
              </a:rPr>
              <a:t>middle</a:t>
            </a:r>
            <a:endParaRPr lang="de-DE" sz="26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AB4218-51A4-4261-A9FB-8CFE81C02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2214" y="713507"/>
            <a:ext cx="3741711" cy="3841872"/>
          </a:xfrm>
          <a:prstGeom prst="rect">
            <a:avLst/>
          </a:prstGeom>
        </p:spPr>
      </p:pic>
      <p:pic>
        <p:nvPicPr>
          <p:cNvPr id="22" name="Picture 21" descr="A group of musical instruments&#10;&#10;Description automatically generated with low confidence">
            <a:extLst>
              <a:ext uri="{FF2B5EF4-FFF2-40B4-BE49-F238E27FC236}">
                <a16:creationId xmlns:a16="http://schemas.microsoft.com/office/drawing/2014/main" id="{1A9D55C8-8AE6-4EA6-A3F2-728581B168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44" y="769112"/>
            <a:ext cx="2586408" cy="13794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8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1FA13E-FE09-4D12-B3C1-C91770E43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149" y="1221321"/>
            <a:ext cx="3147188" cy="51521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D43154-7EBA-4FD3-A725-E277BB99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12</a:t>
            </a:fld>
            <a:endParaRPr lang="de-D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3964EE-FCCD-448E-A992-77531019DF89}"/>
              </a:ext>
            </a:extLst>
          </p:cNvPr>
          <p:cNvSpPr txBox="1"/>
          <p:nvPr/>
        </p:nvSpPr>
        <p:spPr>
          <a:xfrm>
            <a:off x="6645304" y="981197"/>
            <a:ext cx="44053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2 times larger UT mean updrafts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3663262-5CC3-4CCA-A61A-FA0A37930D0F}"/>
              </a:ext>
            </a:extLst>
          </p:cNvPr>
          <p:cNvSpPr txBox="1">
            <a:spLocks noChangeArrowheads="1"/>
          </p:cNvSpPr>
          <p:nvPr/>
        </p:nvSpPr>
        <p:spPr>
          <a:xfrm>
            <a:off x="279993" y="224134"/>
            <a:ext cx="9281102" cy="511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0070C0"/>
                </a:solidFill>
              </a:rPr>
              <a:t>Why does 2M generate &gt;4 times more ice? </a:t>
            </a:r>
            <a:r>
              <a:rPr lang="de-DE" sz="2600" i="1" dirty="0">
                <a:solidFill>
                  <a:srgbClr val="0070C0"/>
                </a:solidFill>
              </a:rPr>
              <a:t>high</a:t>
            </a:r>
            <a:endParaRPr lang="de-DE" sz="2600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94FE17-1627-4122-A75D-D2BD1893E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16" y="1894325"/>
            <a:ext cx="4060221" cy="38418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0E474DD-760C-4C9C-98BB-AF4963EF4D4A}"/>
              </a:ext>
            </a:extLst>
          </p:cNvPr>
          <p:cNvSpPr/>
          <p:nvPr/>
        </p:nvSpPr>
        <p:spPr>
          <a:xfrm>
            <a:off x="898929" y="2597362"/>
            <a:ext cx="2784097" cy="705572"/>
          </a:xfrm>
          <a:prstGeom prst="rect">
            <a:avLst/>
          </a:prstGeom>
          <a:noFill/>
          <a:ln w="53975">
            <a:solidFill>
              <a:schemeClr val="tx1">
                <a:lumMod val="95000"/>
                <a:lumOff val="5000"/>
                <a:alpha val="57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9DDBE5-8473-4B4D-AAB4-1C941181CF05}"/>
              </a:ext>
            </a:extLst>
          </p:cNvPr>
          <p:cNvSpPr/>
          <p:nvPr/>
        </p:nvSpPr>
        <p:spPr>
          <a:xfrm>
            <a:off x="7456779" y="2153295"/>
            <a:ext cx="1391184" cy="1207977"/>
          </a:xfrm>
          <a:prstGeom prst="rect">
            <a:avLst/>
          </a:prstGeom>
          <a:noFill/>
          <a:ln w="57150">
            <a:solidFill>
              <a:schemeClr val="tx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D6F752-EC67-4E97-9489-6AD5D1CA8739}"/>
              </a:ext>
            </a:extLst>
          </p:cNvPr>
          <p:cNvGrpSpPr/>
          <p:nvPr/>
        </p:nvGrpSpPr>
        <p:grpSpPr>
          <a:xfrm>
            <a:off x="1321708" y="964027"/>
            <a:ext cx="2608608" cy="624142"/>
            <a:chOff x="477932" y="811277"/>
            <a:chExt cx="4512772" cy="1017962"/>
          </a:xfrm>
        </p:grpSpPr>
        <p:sp>
          <p:nvSpPr>
            <p:cNvPr id="25" name="Ellipse 38">
              <a:extLst>
                <a:ext uri="{FF2B5EF4-FFF2-40B4-BE49-F238E27FC236}">
                  <a16:creationId xmlns:a16="http://schemas.microsoft.com/office/drawing/2014/main" id="{FFCE1DC6-6888-471C-9B0D-BE6A6A140616}"/>
                </a:ext>
              </a:extLst>
            </p:cNvPr>
            <p:cNvSpPr/>
            <p:nvPr/>
          </p:nvSpPr>
          <p:spPr>
            <a:xfrm>
              <a:off x="477932" y="811277"/>
              <a:ext cx="914400" cy="914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3950FB6-6593-478C-A2D6-C4A5CDBC4C57}"/>
                </a:ext>
              </a:extLst>
            </p:cNvPr>
            <p:cNvCxnSpPr/>
            <p:nvPr/>
          </p:nvCxnSpPr>
          <p:spPr>
            <a:xfrm>
              <a:off x="1565825" y="1335832"/>
              <a:ext cx="37551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38">
              <a:extLst>
                <a:ext uri="{FF2B5EF4-FFF2-40B4-BE49-F238E27FC236}">
                  <a16:creationId xmlns:a16="http://schemas.microsoft.com/office/drawing/2014/main" id="{37F5E427-430A-4FCE-8520-B817966F9B04}"/>
                </a:ext>
              </a:extLst>
            </p:cNvPr>
            <p:cNvSpPr/>
            <p:nvPr/>
          </p:nvSpPr>
          <p:spPr>
            <a:xfrm>
              <a:off x="2149437" y="846151"/>
              <a:ext cx="914400" cy="914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Hexagon 39">
              <a:extLst>
                <a:ext uri="{FF2B5EF4-FFF2-40B4-BE49-F238E27FC236}">
                  <a16:creationId xmlns:a16="http://schemas.microsoft.com/office/drawing/2014/main" id="{A035B8F4-5776-4207-91C4-F62E61A690AB}"/>
                </a:ext>
              </a:extLst>
            </p:cNvPr>
            <p:cNvSpPr/>
            <p:nvPr/>
          </p:nvSpPr>
          <p:spPr>
            <a:xfrm>
              <a:off x="2528745" y="1230918"/>
              <a:ext cx="155784" cy="144866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5A78E50-12CD-4408-B1A9-6EE4C3DF53B6}"/>
                </a:ext>
              </a:extLst>
            </p:cNvPr>
            <p:cNvCxnSpPr/>
            <p:nvPr/>
          </p:nvCxnSpPr>
          <p:spPr>
            <a:xfrm>
              <a:off x="3305193" y="1375784"/>
              <a:ext cx="37551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Hexagon 10">
              <a:extLst>
                <a:ext uri="{FF2B5EF4-FFF2-40B4-BE49-F238E27FC236}">
                  <a16:creationId xmlns:a16="http://schemas.microsoft.com/office/drawing/2014/main" id="{C6B642A7-5A1C-44D0-988F-5122ED6B80DD}"/>
                </a:ext>
              </a:extLst>
            </p:cNvPr>
            <p:cNvSpPr/>
            <p:nvPr/>
          </p:nvSpPr>
          <p:spPr>
            <a:xfrm>
              <a:off x="3962167" y="939954"/>
              <a:ext cx="1028537" cy="889285"/>
            </a:xfrm>
            <a:prstGeom prst="hexagon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20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004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701D0-F590-4B31-B67D-4198625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13</a:t>
            </a:fld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CE075C-C8FE-4D2F-B2D8-6CA7CA2EFE93}"/>
              </a:ext>
            </a:extLst>
          </p:cNvPr>
          <p:cNvSpPr txBox="1"/>
          <p:nvPr/>
        </p:nvSpPr>
        <p:spPr>
          <a:xfrm>
            <a:off x="497685" y="1422399"/>
            <a:ext cx="107051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Part II: Online trajectories and a microphysical box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91F10-2FA2-46A3-8B5B-01E9AE7EA469}"/>
              </a:ext>
            </a:extLst>
          </p:cNvPr>
          <p:cNvSpPr txBox="1"/>
          <p:nvPr/>
        </p:nvSpPr>
        <p:spPr>
          <a:xfrm>
            <a:off x="2211260" y="2921168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Lagrangian</a:t>
            </a:r>
            <a:r>
              <a:rPr lang="en-US" sz="3000" b="1" dirty="0"/>
              <a:t> analysis allows us to turn off microphysical-dynamical feedbacks.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95961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6F4C0F-9FA7-4231-8984-D4B9CCE7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14</a:t>
            </a:fld>
            <a:endParaRPr lang="de-DE" dirty="0"/>
          </a:p>
        </p:txBody>
      </p:sp>
      <p:sp>
        <p:nvSpPr>
          <p:cNvPr id="3" name="Title 18">
            <a:extLst>
              <a:ext uri="{FF2B5EF4-FFF2-40B4-BE49-F238E27FC236}">
                <a16:creationId xmlns:a16="http://schemas.microsoft.com/office/drawing/2014/main" id="{0D6FDFE4-2577-4B42-9D90-0A0562B31945}"/>
              </a:ext>
            </a:extLst>
          </p:cNvPr>
          <p:cNvSpPr txBox="1">
            <a:spLocks/>
          </p:cNvSpPr>
          <p:nvPr/>
        </p:nvSpPr>
        <p:spPr>
          <a:xfrm>
            <a:off x="176754" y="251462"/>
            <a:ext cx="10161865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/>
              <a:t>Part of this variation could be due to microphysical-dynamic feedbacks.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94441-2947-4BA8-B83A-8EEA13986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80" y="832507"/>
            <a:ext cx="5514820" cy="5449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73886F-2C0D-4EA5-8F59-1436E7E34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591" y="1059770"/>
            <a:ext cx="5058229" cy="4982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5DE29A-E56B-4736-85B6-D52A2B9E2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78" y="832507"/>
            <a:ext cx="5514821" cy="54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03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D213CC4B-5C11-4ACA-BFA0-335285B0DEB6}"/>
              </a:ext>
            </a:extLst>
          </p:cNvPr>
          <p:cNvSpPr txBox="1"/>
          <p:nvPr/>
        </p:nvSpPr>
        <p:spPr>
          <a:xfrm>
            <a:off x="6014942" y="4780877"/>
            <a:ext cx="2900135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300" dirty="0" err="1">
                <a:solidFill>
                  <a:srgbClr val="FF0000"/>
                </a:solidFill>
              </a:rPr>
              <a:t>Diabatic</a:t>
            </a:r>
            <a:r>
              <a:rPr lang="de-DE" sz="2300" dirty="0">
                <a:solidFill>
                  <a:srgbClr val="FF0000"/>
                </a:solidFill>
              </a:rPr>
              <a:t> </a:t>
            </a:r>
            <a:r>
              <a:rPr lang="de-DE" sz="2300" dirty="0" err="1">
                <a:solidFill>
                  <a:srgbClr val="FF0000"/>
                </a:solidFill>
              </a:rPr>
              <a:t>heating</a:t>
            </a:r>
            <a:r>
              <a:rPr lang="de-DE" sz="2300" dirty="0">
                <a:solidFill>
                  <a:srgbClr val="FF0000"/>
                </a:solidFill>
              </a:rPr>
              <a:t> </a:t>
            </a:r>
            <a:r>
              <a:rPr lang="de-DE" sz="2300" dirty="0" err="1">
                <a:solidFill>
                  <a:srgbClr val="FF0000"/>
                </a:solidFill>
              </a:rPr>
              <a:t>generates</a:t>
            </a:r>
            <a:r>
              <a:rPr lang="de-DE" sz="2300" dirty="0">
                <a:solidFill>
                  <a:srgbClr val="FF0000"/>
                </a:solidFill>
              </a:rPr>
              <a:t> </a:t>
            </a:r>
            <a:r>
              <a:rPr lang="de-DE" sz="2300" dirty="0" err="1">
                <a:solidFill>
                  <a:srgbClr val="FF0000"/>
                </a:solidFill>
              </a:rPr>
              <a:t>ascent</a:t>
            </a:r>
            <a:endParaRPr lang="de-DE" sz="23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D9964A-D574-4EFA-99DE-9E1613E5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E7378-9852-43BA-85D0-E83F85F802A0}"/>
                  </a:ext>
                </a:extLst>
              </p:cNvPr>
              <p:cNvSpPr txBox="1"/>
              <p:nvPr/>
            </p:nvSpPr>
            <p:spPr>
              <a:xfrm>
                <a:off x="715378" y="1106046"/>
                <a:ext cx="7766100" cy="569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37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de-DE" sz="37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3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7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3700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de-DE" sz="37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de-DE" sz="37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E7378-9852-43BA-85D0-E83F85F80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78" y="1106046"/>
                <a:ext cx="7766100" cy="5693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D0481E-AE4A-4A2E-AE7F-6F6576360BDC}"/>
                  </a:ext>
                </a:extLst>
              </p:cNvPr>
              <p:cNvSpPr txBox="1"/>
              <p:nvPr/>
            </p:nvSpPr>
            <p:spPr>
              <a:xfrm>
                <a:off x="1540317" y="3439290"/>
                <a:ext cx="4255204" cy="1239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de-DE" sz="37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D0481E-AE4A-4A2E-AE7F-6F6576360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317" y="3439290"/>
                <a:ext cx="4255204" cy="12398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FB22F2-85B7-404E-B473-B0F3E66AB236}"/>
                  </a:ext>
                </a:extLst>
              </p:cNvPr>
              <p:cNvSpPr txBox="1"/>
              <p:nvPr/>
            </p:nvSpPr>
            <p:spPr>
              <a:xfrm>
                <a:off x="6201758" y="3391567"/>
                <a:ext cx="2843599" cy="1324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37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700" b="0" i="1" smtClean="0">
                          <a:latin typeface="Cambria Math" panose="02040503050406030204" pitchFamily="18" charset="0"/>
                        </a:rPr>
                        <m:t> ∝</m:t>
                      </m:r>
                      <m:f>
                        <m:fPr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37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de-DE" sz="37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FB22F2-85B7-404E-B473-B0F3E66AB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758" y="3391567"/>
                <a:ext cx="2843599" cy="13245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Line arrow Clockwise curve">
            <a:extLst>
              <a:ext uri="{FF2B5EF4-FFF2-40B4-BE49-F238E27FC236}">
                <a16:creationId xmlns:a16="http://schemas.microsoft.com/office/drawing/2014/main" id="{5C732CC4-6726-46F3-81B2-FD7E1A50B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24729">
            <a:off x="-653668" y="1411725"/>
            <a:ext cx="2465477" cy="2580189"/>
          </a:xfrm>
          <a:prstGeom prst="rect">
            <a:avLst/>
          </a:prstGeom>
        </p:spPr>
      </p:pic>
      <p:pic>
        <p:nvPicPr>
          <p:cNvPr id="11" name="Graphic 10" descr="Line arrow Clockwise curve">
            <a:extLst>
              <a:ext uri="{FF2B5EF4-FFF2-40B4-BE49-F238E27FC236}">
                <a16:creationId xmlns:a16="http://schemas.microsoft.com/office/drawing/2014/main" id="{4CC1BA0B-F8F3-40E5-89A6-F4CC40C8CF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746295">
            <a:off x="5281949" y="2042969"/>
            <a:ext cx="1713208" cy="15606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6A50C4-BE61-40E6-BF0E-2CEBD51025AF}"/>
              </a:ext>
            </a:extLst>
          </p:cNvPr>
          <p:cNvSpPr txBox="1"/>
          <p:nvPr/>
        </p:nvSpPr>
        <p:spPr>
          <a:xfrm>
            <a:off x="3245099" y="2027779"/>
            <a:ext cx="2900135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300" dirty="0">
                <a:solidFill>
                  <a:srgbClr val="0070C0"/>
                </a:solidFill>
              </a:rPr>
              <a:t>Ice </a:t>
            </a:r>
            <a:r>
              <a:rPr lang="de-DE" sz="2300" dirty="0" err="1">
                <a:solidFill>
                  <a:srgbClr val="0070C0"/>
                </a:solidFill>
              </a:rPr>
              <a:t>crystals</a:t>
            </a:r>
            <a:r>
              <a:rPr lang="de-DE" sz="2300" dirty="0">
                <a:solidFill>
                  <a:srgbClr val="0070C0"/>
                </a:solidFill>
              </a:rPr>
              <a:t> </a:t>
            </a:r>
            <a:r>
              <a:rPr lang="de-DE" sz="2300" dirty="0" err="1">
                <a:solidFill>
                  <a:srgbClr val="0070C0"/>
                </a:solidFill>
              </a:rPr>
              <a:t>generate</a:t>
            </a:r>
            <a:r>
              <a:rPr lang="de-DE" sz="2300" dirty="0">
                <a:solidFill>
                  <a:srgbClr val="0070C0"/>
                </a:solidFill>
              </a:rPr>
              <a:t> </a:t>
            </a:r>
            <a:r>
              <a:rPr lang="de-DE" sz="2300" dirty="0" err="1">
                <a:solidFill>
                  <a:srgbClr val="0070C0"/>
                </a:solidFill>
              </a:rPr>
              <a:t>diabatic</a:t>
            </a:r>
            <a:r>
              <a:rPr lang="de-DE" sz="2300" dirty="0">
                <a:solidFill>
                  <a:srgbClr val="0070C0"/>
                </a:solidFill>
              </a:rPr>
              <a:t> </a:t>
            </a:r>
            <a:r>
              <a:rPr lang="de-DE" sz="2300" dirty="0" err="1">
                <a:solidFill>
                  <a:srgbClr val="0070C0"/>
                </a:solidFill>
              </a:rPr>
              <a:t>heating</a:t>
            </a:r>
            <a:endParaRPr lang="de-DE" sz="2300" dirty="0">
              <a:solidFill>
                <a:srgbClr val="0070C0"/>
              </a:solidFill>
            </a:endParaRPr>
          </a:p>
        </p:txBody>
      </p:sp>
      <p:pic>
        <p:nvPicPr>
          <p:cNvPr id="13" name="Graphic 12" descr="Line arrow Clockwise curve">
            <a:extLst>
              <a:ext uri="{FF2B5EF4-FFF2-40B4-BE49-F238E27FC236}">
                <a16:creationId xmlns:a16="http://schemas.microsoft.com/office/drawing/2014/main" id="{C34EF2FE-E2E7-443B-8EDA-7FBFCFB1C8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928690">
            <a:off x="2007683" y="4120206"/>
            <a:ext cx="2359225" cy="28358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C3DF2C-A7B4-4B51-B83D-23F7F6C3BB71}"/>
              </a:ext>
            </a:extLst>
          </p:cNvPr>
          <p:cNvSpPr txBox="1"/>
          <p:nvPr/>
        </p:nvSpPr>
        <p:spPr>
          <a:xfrm>
            <a:off x="2985624" y="5249373"/>
            <a:ext cx="4632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D8D973-8936-4987-8646-AAA6893AAC14}"/>
              </a:ext>
            </a:extLst>
          </p:cNvPr>
          <p:cNvSpPr txBox="1"/>
          <p:nvPr/>
        </p:nvSpPr>
        <p:spPr>
          <a:xfrm>
            <a:off x="4867041" y="274882"/>
            <a:ext cx="37818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>
                <a:solidFill>
                  <a:srgbClr val="FF0000"/>
                </a:solidFill>
              </a:rPr>
              <a:t>positive </a:t>
            </a:r>
            <a:r>
              <a:rPr lang="de-DE" sz="2500" dirty="0" err="1">
                <a:solidFill>
                  <a:srgbClr val="FF0000"/>
                </a:solidFill>
              </a:rPr>
              <a:t>indirect</a:t>
            </a:r>
            <a:r>
              <a:rPr lang="de-DE" sz="2500" dirty="0">
                <a:solidFill>
                  <a:srgbClr val="FF0000"/>
                </a:solidFill>
              </a:rPr>
              <a:t> </a:t>
            </a:r>
            <a:r>
              <a:rPr lang="de-DE" sz="2500" dirty="0" err="1">
                <a:solidFill>
                  <a:srgbClr val="FF0000"/>
                </a:solidFill>
              </a:rPr>
              <a:t>feedback</a:t>
            </a:r>
            <a:endParaRPr lang="de-DE" sz="25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EB3C1-A40C-4609-A6CE-7DA5CF88F8B9}"/>
              </a:ext>
            </a:extLst>
          </p:cNvPr>
          <p:cNvSpPr/>
          <p:nvPr/>
        </p:nvSpPr>
        <p:spPr>
          <a:xfrm>
            <a:off x="584580" y="263369"/>
            <a:ext cx="365837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500" dirty="0">
                <a:solidFill>
                  <a:srgbClr val="0070C0"/>
                </a:solidFill>
              </a:rPr>
              <a:t>negative </a:t>
            </a:r>
            <a:r>
              <a:rPr lang="de-DE" sz="2500" dirty="0" err="1">
                <a:solidFill>
                  <a:srgbClr val="0070C0"/>
                </a:solidFill>
              </a:rPr>
              <a:t>direct</a:t>
            </a:r>
            <a:r>
              <a:rPr lang="de-DE" sz="2500" dirty="0">
                <a:solidFill>
                  <a:srgbClr val="0070C0"/>
                </a:solidFill>
              </a:rPr>
              <a:t> </a:t>
            </a:r>
            <a:r>
              <a:rPr lang="de-DE" sz="2500" dirty="0" err="1">
                <a:solidFill>
                  <a:srgbClr val="0070C0"/>
                </a:solidFill>
              </a:rPr>
              <a:t>feedback</a:t>
            </a:r>
            <a:endParaRPr lang="de-DE" sz="2500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D5EDD0-C5E5-4B8E-8505-E519C9E5AE6E}"/>
              </a:ext>
            </a:extLst>
          </p:cNvPr>
          <p:cNvSpPr/>
          <p:nvPr/>
        </p:nvSpPr>
        <p:spPr>
          <a:xfrm>
            <a:off x="253947" y="250889"/>
            <a:ext cx="3978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500" dirty="0"/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DB093F-658E-49C3-BFA2-90DB11E67012}"/>
              </a:ext>
            </a:extLst>
          </p:cNvPr>
          <p:cNvSpPr/>
          <p:nvPr/>
        </p:nvSpPr>
        <p:spPr>
          <a:xfrm>
            <a:off x="4171895" y="275849"/>
            <a:ext cx="7184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500" dirty="0"/>
              <a:t>and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4DA5C1-C911-41EA-BF90-2F5A4EF30D41}"/>
              </a:ext>
            </a:extLst>
          </p:cNvPr>
          <p:cNvSpPr/>
          <p:nvPr/>
        </p:nvSpPr>
        <p:spPr>
          <a:xfrm>
            <a:off x="8584635" y="274882"/>
            <a:ext cx="9685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500" dirty="0" err="1"/>
              <a:t>exist</a:t>
            </a:r>
            <a:r>
              <a:rPr lang="de-DE" sz="2500" dirty="0"/>
              <a:t>.</a:t>
            </a:r>
          </a:p>
        </p:txBody>
      </p:sp>
      <p:pic>
        <p:nvPicPr>
          <p:cNvPr id="23" name="Graphic 22" descr="Line arrow Counter clockwise curve">
            <a:extLst>
              <a:ext uri="{FF2B5EF4-FFF2-40B4-BE49-F238E27FC236}">
                <a16:creationId xmlns:a16="http://schemas.microsoft.com/office/drawing/2014/main" id="{A9804BB9-56E4-43F6-82AF-E4F04AFA58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1270402">
            <a:off x="6123353" y="1950941"/>
            <a:ext cx="1631957" cy="1590999"/>
          </a:xfrm>
          <a:prstGeom prst="rect">
            <a:avLst/>
          </a:prstGeom>
        </p:spPr>
      </p:pic>
      <p:pic>
        <p:nvPicPr>
          <p:cNvPr id="25" name="Graphic 24" descr="Line arrow Clockwise curve">
            <a:extLst>
              <a:ext uri="{FF2B5EF4-FFF2-40B4-BE49-F238E27FC236}">
                <a16:creationId xmlns:a16="http://schemas.microsoft.com/office/drawing/2014/main" id="{32E9CFE0-EDC8-45C5-8D8E-267CD9C1F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789658">
            <a:off x="3867295" y="3314561"/>
            <a:ext cx="2644345" cy="29559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2E6C2C5-474B-4B60-8182-44B00C6466CC}"/>
              </a:ext>
            </a:extLst>
          </p:cNvPr>
          <p:cNvSpPr txBox="1"/>
          <p:nvPr/>
        </p:nvSpPr>
        <p:spPr>
          <a:xfrm>
            <a:off x="3195865" y="2083895"/>
            <a:ext cx="2900135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300" dirty="0">
                <a:solidFill>
                  <a:srgbClr val="FF0000"/>
                </a:solidFill>
              </a:rPr>
              <a:t>Ice </a:t>
            </a:r>
            <a:r>
              <a:rPr lang="de-DE" sz="2300" dirty="0" err="1">
                <a:solidFill>
                  <a:srgbClr val="FF0000"/>
                </a:solidFill>
              </a:rPr>
              <a:t>crystals</a:t>
            </a:r>
            <a:r>
              <a:rPr lang="de-DE" sz="2300" dirty="0">
                <a:solidFill>
                  <a:srgbClr val="FF0000"/>
                </a:solidFill>
              </a:rPr>
              <a:t> </a:t>
            </a:r>
            <a:r>
              <a:rPr lang="de-DE" sz="2300" dirty="0" err="1">
                <a:solidFill>
                  <a:srgbClr val="FF0000"/>
                </a:solidFill>
              </a:rPr>
              <a:t>generate</a:t>
            </a:r>
            <a:r>
              <a:rPr lang="de-DE" sz="2300" dirty="0">
                <a:solidFill>
                  <a:srgbClr val="FF0000"/>
                </a:solidFill>
              </a:rPr>
              <a:t> </a:t>
            </a:r>
            <a:r>
              <a:rPr lang="de-DE" sz="2300" dirty="0" err="1">
                <a:solidFill>
                  <a:srgbClr val="FF0000"/>
                </a:solidFill>
              </a:rPr>
              <a:t>diabatic</a:t>
            </a:r>
            <a:r>
              <a:rPr lang="de-DE" sz="2300" dirty="0">
                <a:solidFill>
                  <a:srgbClr val="FF0000"/>
                </a:solidFill>
              </a:rPr>
              <a:t> </a:t>
            </a:r>
            <a:r>
              <a:rPr lang="de-DE" sz="2300" dirty="0" err="1">
                <a:solidFill>
                  <a:srgbClr val="FF0000"/>
                </a:solidFill>
              </a:rPr>
              <a:t>heating</a:t>
            </a:r>
            <a:endParaRPr lang="de-DE" sz="23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4FAEEF-D5C9-41C9-A754-2477488482BD}"/>
              </a:ext>
            </a:extLst>
          </p:cNvPr>
          <p:cNvSpPr txBox="1"/>
          <p:nvPr/>
        </p:nvSpPr>
        <p:spPr>
          <a:xfrm>
            <a:off x="1218994" y="2634134"/>
            <a:ext cx="26150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dirty="0" err="1">
                <a:solidFill>
                  <a:srgbClr val="0070C0"/>
                </a:solidFill>
              </a:rPr>
              <a:t>Ascent</a:t>
            </a:r>
            <a:r>
              <a:rPr lang="de-DE" sz="2300" dirty="0">
                <a:solidFill>
                  <a:srgbClr val="0070C0"/>
                </a:solidFill>
              </a:rPr>
              <a:t> </a:t>
            </a:r>
            <a:r>
              <a:rPr lang="de-DE" sz="2300" dirty="0" err="1">
                <a:solidFill>
                  <a:srgbClr val="0070C0"/>
                </a:solidFill>
              </a:rPr>
              <a:t>generates</a:t>
            </a:r>
            <a:r>
              <a:rPr lang="de-DE" sz="2300" dirty="0">
                <a:solidFill>
                  <a:srgbClr val="0070C0"/>
                </a:solidFill>
              </a:rPr>
              <a:t> </a:t>
            </a:r>
            <a:r>
              <a:rPr lang="de-DE" sz="2300" dirty="0" err="1">
                <a:solidFill>
                  <a:srgbClr val="0070C0"/>
                </a:solidFill>
              </a:rPr>
              <a:t>ice</a:t>
            </a:r>
            <a:r>
              <a:rPr lang="de-DE" sz="2300" dirty="0">
                <a:solidFill>
                  <a:srgbClr val="0070C0"/>
                </a:solidFill>
              </a:rPr>
              <a:t> </a:t>
            </a:r>
            <a:r>
              <a:rPr lang="de-DE" sz="2300" dirty="0" err="1">
                <a:solidFill>
                  <a:srgbClr val="0070C0"/>
                </a:solidFill>
              </a:rPr>
              <a:t>crystals</a:t>
            </a:r>
            <a:endParaRPr lang="de-DE" sz="2300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40B933-FD33-4BCD-8B03-79194B91B284}"/>
              </a:ext>
            </a:extLst>
          </p:cNvPr>
          <p:cNvSpPr txBox="1"/>
          <p:nvPr/>
        </p:nvSpPr>
        <p:spPr>
          <a:xfrm>
            <a:off x="1287569" y="2655912"/>
            <a:ext cx="2615066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300" dirty="0" err="1">
                <a:solidFill>
                  <a:srgbClr val="FF0000"/>
                </a:solidFill>
              </a:rPr>
              <a:t>Ascent</a:t>
            </a:r>
            <a:r>
              <a:rPr lang="de-DE" sz="2300" dirty="0">
                <a:solidFill>
                  <a:srgbClr val="FF0000"/>
                </a:solidFill>
              </a:rPr>
              <a:t> </a:t>
            </a:r>
            <a:r>
              <a:rPr lang="de-DE" sz="2300" dirty="0" err="1">
                <a:solidFill>
                  <a:srgbClr val="FF0000"/>
                </a:solidFill>
              </a:rPr>
              <a:t>generates</a:t>
            </a:r>
            <a:r>
              <a:rPr lang="de-DE" sz="2300" dirty="0">
                <a:solidFill>
                  <a:srgbClr val="FF0000"/>
                </a:solidFill>
              </a:rPr>
              <a:t> </a:t>
            </a:r>
            <a:r>
              <a:rPr lang="de-DE" sz="2300" dirty="0" err="1">
                <a:solidFill>
                  <a:srgbClr val="FF0000"/>
                </a:solidFill>
              </a:rPr>
              <a:t>ice</a:t>
            </a:r>
            <a:r>
              <a:rPr lang="de-DE" sz="2300" dirty="0">
                <a:solidFill>
                  <a:srgbClr val="FF0000"/>
                </a:solidFill>
              </a:rPr>
              <a:t> </a:t>
            </a:r>
            <a:r>
              <a:rPr lang="de-DE" sz="2300" dirty="0" err="1">
                <a:solidFill>
                  <a:srgbClr val="FF0000"/>
                </a:solidFill>
              </a:rPr>
              <a:t>crystals</a:t>
            </a:r>
            <a:endParaRPr lang="de-DE" sz="2300" dirty="0">
              <a:solidFill>
                <a:srgbClr val="FF0000"/>
              </a:solidFill>
            </a:endParaRPr>
          </a:p>
        </p:txBody>
      </p:sp>
      <p:pic>
        <p:nvPicPr>
          <p:cNvPr id="28" name="Graphic 27" descr="Line arrow Clockwise curve">
            <a:extLst>
              <a:ext uri="{FF2B5EF4-FFF2-40B4-BE49-F238E27FC236}">
                <a16:creationId xmlns:a16="http://schemas.microsoft.com/office/drawing/2014/main" id="{FDA77660-A3AF-4019-A28D-6E109DE8AA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24729">
            <a:off x="189283" y="2287043"/>
            <a:ext cx="1713208" cy="15606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9ECAD80-B41B-4A61-A1C8-8E96D5813A6D}"/>
              </a:ext>
            </a:extLst>
          </p:cNvPr>
          <p:cNvSpPr txBox="1"/>
          <p:nvPr/>
        </p:nvSpPr>
        <p:spPr>
          <a:xfrm>
            <a:off x="4984409" y="4800988"/>
            <a:ext cx="4632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1" name="Title 18">
            <a:extLst>
              <a:ext uri="{FF2B5EF4-FFF2-40B4-BE49-F238E27FC236}">
                <a16:creationId xmlns:a16="http://schemas.microsoft.com/office/drawing/2014/main" id="{F7B6FD3E-E63B-47A1-B360-F8709A691ECF}"/>
              </a:ext>
            </a:extLst>
          </p:cNvPr>
          <p:cNvSpPr txBox="1">
            <a:spLocks/>
          </p:cNvSpPr>
          <p:nvPr/>
        </p:nvSpPr>
        <p:spPr>
          <a:xfrm>
            <a:off x="6547545" y="5732382"/>
            <a:ext cx="54898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What if we fix the dynamics?</a:t>
            </a:r>
          </a:p>
        </p:txBody>
      </p:sp>
    </p:spTree>
    <p:extLst>
      <p:ext uri="{BB962C8B-B14F-4D97-AF65-F5344CB8AC3E}">
        <p14:creationId xmlns:p14="http://schemas.microsoft.com/office/powerpoint/2010/main" val="275492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D213CC4B-5C11-4ACA-BFA0-335285B0DEB6}"/>
              </a:ext>
            </a:extLst>
          </p:cNvPr>
          <p:cNvSpPr txBox="1"/>
          <p:nvPr/>
        </p:nvSpPr>
        <p:spPr>
          <a:xfrm>
            <a:off x="6014942" y="4780877"/>
            <a:ext cx="2900135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300" dirty="0" err="1">
                <a:solidFill>
                  <a:srgbClr val="FFC9C9"/>
                </a:solidFill>
              </a:rPr>
              <a:t>Diabatic</a:t>
            </a:r>
            <a:r>
              <a:rPr lang="de-DE" sz="2300" dirty="0">
                <a:solidFill>
                  <a:srgbClr val="FFC9C9"/>
                </a:solidFill>
              </a:rPr>
              <a:t> </a:t>
            </a:r>
            <a:r>
              <a:rPr lang="de-DE" sz="2300" dirty="0" err="1">
                <a:solidFill>
                  <a:srgbClr val="FFC9C9"/>
                </a:solidFill>
              </a:rPr>
              <a:t>heating</a:t>
            </a:r>
            <a:r>
              <a:rPr lang="de-DE" sz="2300" dirty="0">
                <a:solidFill>
                  <a:srgbClr val="FFC9C9"/>
                </a:solidFill>
              </a:rPr>
              <a:t> </a:t>
            </a:r>
            <a:r>
              <a:rPr lang="de-DE" sz="2300" dirty="0" err="1">
                <a:solidFill>
                  <a:srgbClr val="FFC9C9"/>
                </a:solidFill>
              </a:rPr>
              <a:t>generates</a:t>
            </a:r>
            <a:r>
              <a:rPr lang="de-DE" sz="2300" dirty="0">
                <a:solidFill>
                  <a:srgbClr val="FFC9C9"/>
                </a:solidFill>
              </a:rPr>
              <a:t> </a:t>
            </a:r>
            <a:r>
              <a:rPr lang="de-DE" sz="2300" dirty="0" err="1">
                <a:solidFill>
                  <a:srgbClr val="FFC9C9"/>
                </a:solidFill>
              </a:rPr>
              <a:t>ascent</a:t>
            </a:r>
            <a:endParaRPr lang="de-DE" sz="2300" dirty="0">
              <a:solidFill>
                <a:srgbClr val="FFC9C9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D9964A-D574-4EFA-99DE-9E1613E5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16</a:t>
            </a:fld>
            <a:endParaRPr lang="de-DE" dirty="0"/>
          </a:p>
        </p:txBody>
      </p:sp>
      <p:sp>
        <p:nvSpPr>
          <p:cNvPr id="3" name="Title 18">
            <a:extLst>
              <a:ext uri="{FF2B5EF4-FFF2-40B4-BE49-F238E27FC236}">
                <a16:creationId xmlns:a16="http://schemas.microsoft.com/office/drawing/2014/main" id="{9D550F1B-417F-4370-B4DD-446255BBEC1D}"/>
              </a:ext>
            </a:extLst>
          </p:cNvPr>
          <p:cNvSpPr txBox="1">
            <a:spLocks/>
          </p:cNvSpPr>
          <p:nvPr/>
        </p:nvSpPr>
        <p:spPr>
          <a:xfrm>
            <a:off x="6547545" y="5732382"/>
            <a:ext cx="54898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What if we fix the dynamics?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E7378-9852-43BA-85D0-E83F85F802A0}"/>
                  </a:ext>
                </a:extLst>
              </p:cNvPr>
              <p:cNvSpPr txBox="1"/>
              <p:nvPr/>
            </p:nvSpPr>
            <p:spPr>
              <a:xfrm>
                <a:off x="715378" y="1106046"/>
                <a:ext cx="7766100" cy="569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37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de-DE" sz="37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3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37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3700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de-DE" sz="37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de-DE" sz="37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E7378-9852-43BA-85D0-E83F85F80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78" y="1106046"/>
                <a:ext cx="7766100" cy="5693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D0481E-AE4A-4A2E-AE7F-6F6576360BDC}"/>
                  </a:ext>
                </a:extLst>
              </p:cNvPr>
              <p:cNvSpPr txBox="1"/>
              <p:nvPr/>
            </p:nvSpPr>
            <p:spPr>
              <a:xfrm>
                <a:off x="1540317" y="3439290"/>
                <a:ext cx="4255204" cy="1239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de-DE" sz="37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D0481E-AE4A-4A2E-AE7F-6F6576360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317" y="3439290"/>
                <a:ext cx="4255204" cy="12398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FB22F2-85B7-404E-B473-B0F3E66AB236}"/>
                  </a:ext>
                </a:extLst>
              </p:cNvPr>
              <p:cNvSpPr txBox="1"/>
              <p:nvPr/>
            </p:nvSpPr>
            <p:spPr>
              <a:xfrm>
                <a:off x="6201758" y="3391567"/>
                <a:ext cx="2760243" cy="1324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37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de-DE" sz="3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37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37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de-DE" sz="37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FB22F2-85B7-404E-B473-B0F3E66AB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758" y="3391567"/>
                <a:ext cx="2760243" cy="13245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Line arrow Clockwise curve">
            <a:extLst>
              <a:ext uri="{FF2B5EF4-FFF2-40B4-BE49-F238E27FC236}">
                <a16:creationId xmlns:a16="http://schemas.microsoft.com/office/drawing/2014/main" id="{5C732CC4-6726-46F3-81B2-FD7E1A50B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24729">
            <a:off x="-653668" y="1411725"/>
            <a:ext cx="2465477" cy="2580189"/>
          </a:xfrm>
          <a:prstGeom prst="rect">
            <a:avLst/>
          </a:prstGeom>
        </p:spPr>
      </p:pic>
      <p:pic>
        <p:nvPicPr>
          <p:cNvPr id="11" name="Graphic 10" descr="Line arrow Clockwise curve">
            <a:extLst>
              <a:ext uri="{FF2B5EF4-FFF2-40B4-BE49-F238E27FC236}">
                <a16:creationId xmlns:a16="http://schemas.microsoft.com/office/drawing/2014/main" id="{4CC1BA0B-F8F3-40E5-89A6-F4CC40C8CF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746295">
            <a:off x="5281949" y="2042969"/>
            <a:ext cx="1713208" cy="15606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6A50C4-BE61-40E6-BF0E-2CEBD51025AF}"/>
              </a:ext>
            </a:extLst>
          </p:cNvPr>
          <p:cNvSpPr txBox="1"/>
          <p:nvPr/>
        </p:nvSpPr>
        <p:spPr>
          <a:xfrm>
            <a:off x="3245099" y="2027779"/>
            <a:ext cx="2900135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300" dirty="0">
                <a:solidFill>
                  <a:srgbClr val="D9D9D9"/>
                </a:solidFill>
              </a:rPr>
              <a:t>Ice </a:t>
            </a:r>
            <a:r>
              <a:rPr lang="de-DE" sz="2300" dirty="0" err="1">
                <a:solidFill>
                  <a:srgbClr val="D9D9D9"/>
                </a:solidFill>
              </a:rPr>
              <a:t>crystals</a:t>
            </a:r>
            <a:r>
              <a:rPr lang="de-DE" sz="2300" dirty="0">
                <a:solidFill>
                  <a:srgbClr val="D9D9D9"/>
                </a:solidFill>
              </a:rPr>
              <a:t> </a:t>
            </a:r>
            <a:r>
              <a:rPr lang="de-DE" sz="2300" dirty="0" err="1">
                <a:solidFill>
                  <a:srgbClr val="D9D9D9"/>
                </a:solidFill>
              </a:rPr>
              <a:t>generate</a:t>
            </a:r>
            <a:r>
              <a:rPr lang="de-DE" sz="2300" dirty="0">
                <a:solidFill>
                  <a:srgbClr val="D9D9D9"/>
                </a:solidFill>
              </a:rPr>
              <a:t> </a:t>
            </a:r>
            <a:r>
              <a:rPr lang="de-DE" sz="2300" dirty="0" err="1">
                <a:solidFill>
                  <a:srgbClr val="D9D9D9"/>
                </a:solidFill>
              </a:rPr>
              <a:t>diabatic</a:t>
            </a:r>
            <a:r>
              <a:rPr lang="de-DE" sz="2300" dirty="0">
                <a:solidFill>
                  <a:srgbClr val="D9D9D9"/>
                </a:solidFill>
              </a:rPr>
              <a:t> </a:t>
            </a:r>
            <a:r>
              <a:rPr lang="de-DE" sz="2300" dirty="0" err="1">
                <a:solidFill>
                  <a:srgbClr val="D9D9D9"/>
                </a:solidFill>
              </a:rPr>
              <a:t>heating</a:t>
            </a:r>
            <a:endParaRPr lang="de-DE" sz="2300" dirty="0">
              <a:solidFill>
                <a:srgbClr val="D9D9D9"/>
              </a:solidFill>
            </a:endParaRPr>
          </a:p>
        </p:txBody>
      </p:sp>
      <p:pic>
        <p:nvPicPr>
          <p:cNvPr id="13" name="Graphic 12" descr="Line arrow Clockwise curve">
            <a:extLst>
              <a:ext uri="{FF2B5EF4-FFF2-40B4-BE49-F238E27FC236}">
                <a16:creationId xmlns:a16="http://schemas.microsoft.com/office/drawing/2014/main" id="{C34EF2FE-E2E7-443B-8EDA-7FBFCFB1C8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928690">
            <a:off x="2007683" y="4120206"/>
            <a:ext cx="2359225" cy="28358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C3DF2C-A7B4-4B51-B83D-23F7F6C3BB71}"/>
              </a:ext>
            </a:extLst>
          </p:cNvPr>
          <p:cNvSpPr txBox="1"/>
          <p:nvPr/>
        </p:nvSpPr>
        <p:spPr>
          <a:xfrm>
            <a:off x="2985624" y="5249373"/>
            <a:ext cx="4632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dirty="0">
                <a:solidFill>
                  <a:srgbClr val="D9D9D9"/>
                </a:solidFill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D8D973-8936-4987-8646-AAA6893AAC14}"/>
              </a:ext>
            </a:extLst>
          </p:cNvPr>
          <p:cNvSpPr txBox="1"/>
          <p:nvPr/>
        </p:nvSpPr>
        <p:spPr>
          <a:xfrm>
            <a:off x="4867041" y="274882"/>
            <a:ext cx="37818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strike="sngStrike" dirty="0">
                <a:solidFill>
                  <a:srgbClr val="FFC9C9"/>
                </a:solidFill>
              </a:rPr>
              <a:t>positive </a:t>
            </a:r>
            <a:r>
              <a:rPr lang="de-DE" sz="2500" strike="sngStrike" dirty="0" err="1">
                <a:solidFill>
                  <a:srgbClr val="FFC9C9"/>
                </a:solidFill>
              </a:rPr>
              <a:t>indirect</a:t>
            </a:r>
            <a:r>
              <a:rPr lang="de-DE" sz="2500" strike="sngStrike" dirty="0">
                <a:solidFill>
                  <a:srgbClr val="FFC9C9"/>
                </a:solidFill>
              </a:rPr>
              <a:t> </a:t>
            </a:r>
            <a:r>
              <a:rPr lang="de-DE" sz="2500" strike="sngStrike" dirty="0" err="1">
                <a:solidFill>
                  <a:srgbClr val="FFC9C9"/>
                </a:solidFill>
              </a:rPr>
              <a:t>feedback</a:t>
            </a:r>
            <a:endParaRPr lang="de-DE" sz="2500" strike="sngStrike" dirty="0">
              <a:solidFill>
                <a:srgbClr val="FFC9C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EB3C1-A40C-4609-A6CE-7DA5CF88F8B9}"/>
              </a:ext>
            </a:extLst>
          </p:cNvPr>
          <p:cNvSpPr/>
          <p:nvPr/>
        </p:nvSpPr>
        <p:spPr>
          <a:xfrm>
            <a:off x="584580" y="263369"/>
            <a:ext cx="365837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500" strike="sngStrike" dirty="0">
                <a:solidFill>
                  <a:srgbClr val="D9D9D9"/>
                </a:solidFill>
              </a:rPr>
              <a:t>negative </a:t>
            </a:r>
            <a:r>
              <a:rPr lang="de-DE" sz="2500" strike="sngStrike" dirty="0" err="1">
                <a:solidFill>
                  <a:srgbClr val="D9D9D9"/>
                </a:solidFill>
              </a:rPr>
              <a:t>direct</a:t>
            </a:r>
            <a:r>
              <a:rPr lang="de-DE" sz="2500" strike="sngStrike" dirty="0">
                <a:solidFill>
                  <a:srgbClr val="D9D9D9"/>
                </a:solidFill>
              </a:rPr>
              <a:t> </a:t>
            </a:r>
            <a:r>
              <a:rPr lang="de-DE" sz="2500" strike="sngStrike" dirty="0" err="1">
                <a:solidFill>
                  <a:srgbClr val="D9D9D9"/>
                </a:solidFill>
              </a:rPr>
              <a:t>feedback</a:t>
            </a:r>
            <a:endParaRPr lang="de-DE" sz="2500" strike="sngStrike" dirty="0">
              <a:solidFill>
                <a:srgbClr val="D9D9D9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D5EDD0-C5E5-4B8E-8505-E519C9E5AE6E}"/>
              </a:ext>
            </a:extLst>
          </p:cNvPr>
          <p:cNvSpPr/>
          <p:nvPr/>
        </p:nvSpPr>
        <p:spPr>
          <a:xfrm>
            <a:off x="253947" y="250889"/>
            <a:ext cx="3978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500" dirty="0"/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DB093F-658E-49C3-BFA2-90DB11E67012}"/>
              </a:ext>
            </a:extLst>
          </p:cNvPr>
          <p:cNvSpPr/>
          <p:nvPr/>
        </p:nvSpPr>
        <p:spPr>
          <a:xfrm>
            <a:off x="4171895" y="275849"/>
            <a:ext cx="7184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500" strike="sngStrike" dirty="0">
                <a:solidFill>
                  <a:srgbClr val="D9D9D9"/>
                </a:solidFill>
              </a:rPr>
              <a:t>and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4DA5C1-C911-41EA-BF90-2F5A4EF30D41}"/>
              </a:ext>
            </a:extLst>
          </p:cNvPr>
          <p:cNvSpPr/>
          <p:nvPr/>
        </p:nvSpPr>
        <p:spPr>
          <a:xfrm>
            <a:off x="8584635" y="274882"/>
            <a:ext cx="10935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500" dirty="0" err="1"/>
              <a:t>exists</a:t>
            </a:r>
            <a:r>
              <a:rPr lang="de-DE" sz="2500" dirty="0"/>
              <a:t>.</a:t>
            </a:r>
          </a:p>
        </p:txBody>
      </p:sp>
      <p:pic>
        <p:nvPicPr>
          <p:cNvPr id="23" name="Graphic 22" descr="Line arrow Counter clockwise curve">
            <a:extLst>
              <a:ext uri="{FF2B5EF4-FFF2-40B4-BE49-F238E27FC236}">
                <a16:creationId xmlns:a16="http://schemas.microsoft.com/office/drawing/2014/main" id="{A9804BB9-56E4-43F6-82AF-E4F04AFA58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1270402">
            <a:off x="6123353" y="1950941"/>
            <a:ext cx="1631957" cy="1590999"/>
          </a:xfrm>
          <a:prstGeom prst="rect">
            <a:avLst/>
          </a:prstGeom>
        </p:spPr>
      </p:pic>
      <p:pic>
        <p:nvPicPr>
          <p:cNvPr id="25" name="Graphic 24" descr="Line arrow Clockwise curve">
            <a:extLst>
              <a:ext uri="{FF2B5EF4-FFF2-40B4-BE49-F238E27FC236}">
                <a16:creationId xmlns:a16="http://schemas.microsoft.com/office/drawing/2014/main" id="{32E9CFE0-EDC8-45C5-8D8E-267CD9C1F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789658">
            <a:off x="3867295" y="3314561"/>
            <a:ext cx="2644345" cy="29559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4FAEEF-D5C9-41C9-A754-2477488482BD}"/>
              </a:ext>
            </a:extLst>
          </p:cNvPr>
          <p:cNvSpPr txBox="1"/>
          <p:nvPr/>
        </p:nvSpPr>
        <p:spPr>
          <a:xfrm>
            <a:off x="1218994" y="2634134"/>
            <a:ext cx="26150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dirty="0" err="1">
                <a:solidFill>
                  <a:srgbClr val="D9D9D9"/>
                </a:solidFill>
              </a:rPr>
              <a:t>Ascent</a:t>
            </a:r>
            <a:r>
              <a:rPr lang="de-DE" sz="2300" dirty="0">
                <a:solidFill>
                  <a:srgbClr val="D9D9D9"/>
                </a:solidFill>
              </a:rPr>
              <a:t> </a:t>
            </a:r>
            <a:r>
              <a:rPr lang="de-DE" sz="2300" dirty="0" err="1">
                <a:solidFill>
                  <a:srgbClr val="D9D9D9"/>
                </a:solidFill>
              </a:rPr>
              <a:t>generates</a:t>
            </a:r>
            <a:r>
              <a:rPr lang="de-DE" sz="2300" dirty="0">
                <a:solidFill>
                  <a:srgbClr val="D9D9D9"/>
                </a:solidFill>
              </a:rPr>
              <a:t> </a:t>
            </a:r>
            <a:r>
              <a:rPr lang="de-DE" sz="2300" dirty="0" err="1">
                <a:solidFill>
                  <a:srgbClr val="D9D9D9"/>
                </a:solidFill>
              </a:rPr>
              <a:t>ice</a:t>
            </a:r>
            <a:r>
              <a:rPr lang="de-DE" sz="2300" dirty="0">
                <a:solidFill>
                  <a:srgbClr val="D9D9D9"/>
                </a:solidFill>
              </a:rPr>
              <a:t> </a:t>
            </a:r>
            <a:r>
              <a:rPr lang="de-DE" sz="2300" dirty="0" err="1">
                <a:solidFill>
                  <a:srgbClr val="D9D9D9"/>
                </a:solidFill>
              </a:rPr>
              <a:t>crystals</a:t>
            </a:r>
            <a:endParaRPr lang="de-DE" sz="2300" dirty="0">
              <a:solidFill>
                <a:srgbClr val="D9D9D9"/>
              </a:solidFill>
            </a:endParaRPr>
          </a:p>
        </p:txBody>
      </p:sp>
      <p:pic>
        <p:nvPicPr>
          <p:cNvPr id="28" name="Graphic 27" descr="Line arrow Clockwise curve">
            <a:extLst>
              <a:ext uri="{FF2B5EF4-FFF2-40B4-BE49-F238E27FC236}">
                <a16:creationId xmlns:a16="http://schemas.microsoft.com/office/drawing/2014/main" id="{FDA77660-A3AF-4019-A28D-6E109DE8AA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24729">
            <a:off x="189283" y="2287043"/>
            <a:ext cx="1713208" cy="15606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9ECAD80-B41B-4A61-A1C8-8E96D5813A6D}"/>
              </a:ext>
            </a:extLst>
          </p:cNvPr>
          <p:cNvSpPr txBox="1"/>
          <p:nvPr/>
        </p:nvSpPr>
        <p:spPr>
          <a:xfrm>
            <a:off x="4984409" y="4800988"/>
            <a:ext cx="4632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dirty="0">
                <a:solidFill>
                  <a:srgbClr val="FFC9C9"/>
                </a:solidFill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9E855-7651-45EE-A201-D3CFADE10E67}"/>
              </a:ext>
            </a:extLst>
          </p:cNvPr>
          <p:cNvSpPr txBox="1"/>
          <p:nvPr/>
        </p:nvSpPr>
        <p:spPr>
          <a:xfrm>
            <a:off x="668770" y="276282"/>
            <a:ext cx="7930376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dirty="0"/>
              <a:t>direct generation of diabatic heating by ice		    </a:t>
            </a:r>
          </a:p>
        </p:txBody>
      </p:sp>
      <p:pic>
        <p:nvPicPr>
          <p:cNvPr id="24" name="Graphic 23" descr="Line arrow Counter clockwise curve">
            <a:extLst>
              <a:ext uri="{FF2B5EF4-FFF2-40B4-BE49-F238E27FC236}">
                <a16:creationId xmlns:a16="http://schemas.microsoft.com/office/drawing/2014/main" id="{8BC6225E-0738-4D51-B951-BB8296CB64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7278248">
            <a:off x="7261422" y="1420895"/>
            <a:ext cx="2497942" cy="2332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E5E4A28-6EAC-42F1-905A-F74F2E415922}"/>
                  </a:ext>
                </a:extLst>
              </p:cNvPr>
              <p:cNvSpPr txBox="1"/>
              <p:nvPr/>
            </p:nvSpPr>
            <p:spPr>
              <a:xfrm>
                <a:off x="8599146" y="1406848"/>
                <a:ext cx="3439313" cy="1294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DE" sz="37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37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sz="3700" b="0" i="1" smtClean="0">
                          <a:latin typeface="Cambria Math" panose="02040503050406030204" pitchFamily="18" charset="0"/>
                        </a:rPr>
                        <m:t>∝∫</m:t>
                      </m:r>
                      <m:sSub>
                        <m:sSubPr>
                          <m:ctrlPr>
                            <a:rPr lang="en-US" sz="3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37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7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3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7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7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7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3700" b="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E5E4A28-6EAC-42F1-905A-F74F2E415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146" y="1406848"/>
                <a:ext cx="3439313" cy="12949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29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5">
            <a:extLst>
              <a:ext uri="{FF2B5EF4-FFF2-40B4-BE49-F238E27FC236}">
                <a16:creationId xmlns:a16="http://schemas.microsoft.com/office/drawing/2014/main" id="{F0CB97BB-B48B-4D45-9727-DD00C11CE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7700" y="1002061"/>
            <a:ext cx="10525053" cy="48538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4EE3C3-D414-4E6C-B171-6F36B32D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17</a:t>
            </a:fld>
            <a:endParaRPr lang="de-DE" dirty="0"/>
          </a:p>
        </p:txBody>
      </p:sp>
      <p:sp>
        <p:nvSpPr>
          <p:cNvPr id="184" name="Title 18">
            <a:extLst>
              <a:ext uri="{FF2B5EF4-FFF2-40B4-BE49-F238E27FC236}">
                <a16:creationId xmlns:a16="http://schemas.microsoft.com/office/drawing/2014/main" id="{E7557189-ADC6-406A-8F5E-103BF1F2ACFF}"/>
              </a:ext>
            </a:extLst>
          </p:cNvPr>
          <p:cNvSpPr txBox="1">
            <a:spLocks/>
          </p:cNvSpPr>
          <p:nvPr/>
        </p:nvSpPr>
        <p:spPr>
          <a:xfrm>
            <a:off x="163879" y="232368"/>
            <a:ext cx="9963937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Dynamics is fixed along </a:t>
            </a:r>
            <a:r>
              <a:rPr lang="en-US" sz="2600" dirty="0" err="1"/>
              <a:t>Lagrangian</a:t>
            </a:r>
            <a:r>
              <a:rPr lang="en-US" sz="2600" dirty="0"/>
              <a:t> trajectories.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3D16DDB8-B9BE-4B36-9349-DA12DEB30FC0}"/>
              </a:ext>
            </a:extLst>
          </p:cNvPr>
          <p:cNvGrpSpPr/>
          <p:nvPr/>
        </p:nvGrpSpPr>
        <p:grpSpPr>
          <a:xfrm>
            <a:off x="5033109" y="1370110"/>
            <a:ext cx="1858384" cy="4353569"/>
            <a:chOff x="4800881" y="1088571"/>
            <a:chExt cx="1858384" cy="435356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5E31683-1829-49DF-86F2-96ACCE7A41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5771" y="1088572"/>
              <a:ext cx="0" cy="4312044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D0779A-4374-48B5-9725-1F6FA6D476A4}"/>
                </a:ext>
              </a:extLst>
            </p:cNvPr>
            <p:cNvSpPr txBox="1"/>
            <p:nvPr/>
          </p:nvSpPr>
          <p:spPr>
            <a:xfrm>
              <a:off x="4800881" y="1088571"/>
              <a:ext cx="344966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2500" b="1" i="1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EF837A-C414-42CD-820E-A59A58FF1B83}"/>
                </a:ext>
              </a:extLst>
            </p:cNvPr>
            <p:cNvSpPr txBox="1"/>
            <p:nvPr/>
          </p:nvSpPr>
          <p:spPr>
            <a:xfrm>
              <a:off x="5565696" y="1088571"/>
              <a:ext cx="109356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2500" b="1" dirty="0">
                  <a:solidFill>
                    <a:schemeClr val="bg1"/>
                  </a:solidFill>
                </a:rPr>
                <a:t>22 km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6BAB6C-906F-41AA-86FD-032E4F910235}"/>
                </a:ext>
              </a:extLst>
            </p:cNvPr>
            <p:cNvSpPr txBox="1"/>
            <p:nvPr/>
          </p:nvSpPr>
          <p:spPr>
            <a:xfrm>
              <a:off x="5654662" y="4965086"/>
              <a:ext cx="915635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2500" b="1" dirty="0">
                  <a:solidFill>
                    <a:schemeClr val="bg1"/>
                  </a:solidFill>
                </a:rPr>
                <a:t>8 km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4B69CC9-CACD-4665-B1BA-766CB584ABFD}"/>
                </a:ext>
              </a:extLst>
            </p:cNvPr>
            <p:cNvCxnSpPr/>
            <p:nvPr/>
          </p:nvCxnSpPr>
          <p:spPr>
            <a:xfrm>
              <a:off x="5174342" y="1603414"/>
              <a:ext cx="36285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C692BF-0235-4EEC-ABEF-502DB857C0C1}"/>
                </a:ext>
              </a:extLst>
            </p:cNvPr>
            <p:cNvCxnSpPr/>
            <p:nvPr/>
          </p:nvCxnSpPr>
          <p:spPr>
            <a:xfrm>
              <a:off x="5167084" y="2176728"/>
              <a:ext cx="36285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72FA1A9-70A4-4544-B157-880072A4592F}"/>
                </a:ext>
              </a:extLst>
            </p:cNvPr>
            <p:cNvCxnSpPr/>
            <p:nvPr/>
          </p:nvCxnSpPr>
          <p:spPr>
            <a:xfrm>
              <a:off x="5174342" y="2735528"/>
              <a:ext cx="36285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351DDA0-54CC-497E-9B8F-542917DEF781}"/>
                </a:ext>
              </a:extLst>
            </p:cNvPr>
            <p:cNvCxnSpPr/>
            <p:nvPr/>
          </p:nvCxnSpPr>
          <p:spPr>
            <a:xfrm>
              <a:off x="5167084" y="3062100"/>
              <a:ext cx="36285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F2CC236-8357-418C-9E54-A4921F5F28E9}"/>
                </a:ext>
              </a:extLst>
            </p:cNvPr>
            <p:cNvCxnSpPr/>
            <p:nvPr/>
          </p:nvCxnSpPr>
          <p:spPr>
            <a:xfrm>
              <a:off x="5196111" y="3421329"/>
              <a:ext cx="36285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32AEFD0-E9F7-4F60-B967-29C59F29D159}"/>
                </a:ext>
              </a:extLst>
            </p:cNvPr>
            <p:cNvCxnSpPr/>
            <p:nvPr/>
          </p:nvCxnSpPr>
          <p:spPr>
            <a:xfrm>
              <a:off x="5188853" y="3733386"/>
              <a:ext cx="36285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3144C22-9B49-4875-AD19-1FED25D5B966}"/>
                </a:ext>
              </a:extLst>
            </p:cNvPr>
            <p:cNvCxnSpPr/>
            <p:nvPr/>
          </p:nvCxnSpPr>
          <p:spPr>
            <a:xfrm>
              <a:off x="5174342" y="4074472"/>
              <a:ext cx="36285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A0BCD62-C4B4-4D3A-AB97-8BF731C68805}"/>
                </a:ext>
              </a:extLst>
            </p:cNvPr>
            <p:cNvCxnSpPr/>
            <p:nvPr/>
          </p:nvCxnSpPr>
          <p:spPr>
            <a:xfrm>
              <a:off x="5188853" y="4369142"/>
              <a:ext cx="36285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1F6539-337A-461D-A9B0-621D4F92EA0C}"/>
                </a:ext>
              </a:extLst>
            </p:cNvPr>
            <p:cNvCxnSpPr/>
            <p:nvPr/>
          </p:nvCxnSpPr>
          <p:spPr>
            <a:xfrm>
              <a:off x="5196111" y="4550571"/>
              <a:ext cx="36285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408B30C-270A-42DF-9618-0A54505427F5}"/>
                </a:ext>
              </a:extLst>
            </p:cNvPr>
            <p:cNvCxnSpPr/>
            <p:nvPr/>
          </p:nvCxnSpPr>
          <p:spPr>
            <a:xfrm>
              <a:off x="5202838" y="4731999"/>
              <a:ext cx="36285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B22FF4D-A0AA-4B53-A8DC-35175C2A9947}"/>
                </a:ext>
              </a:extLst>
            </p:cNvPr>
            <p:cNvCxnSpPr/>
            <p:nvPr/>
          </p:nvCxnSpPr>
          <p:spPr>
            <a:xfrm>
              <a:off x="5196111" y="4862287"/>
              <a:ext cx="36285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8AE0C67-4DDB-4FAB-AA92-0810C53AC221}"/>
                </a:ext>
              </a:extLst>
            </p:cNvPr>
            <p:cNvCxnSpPr/>
            <p:nvPr/>
          </p:nvCxnSpPr>
          <p:spPr>
            <a:xfrm>
              <a:off x="5202838" y="5014687"/>
              <a:ext cx="36285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4D8000D-45FC-47A0-881D-05216D9097EB}"/>
                </a:ext>
              </a:extLst>
            </p:cNvPr>
            <p:cNvCxnSpPr/>
            <p:nvPr/>
          </p:nvCxnSpPr>
          <p:spPr>
            <a:xfrm>
              <a:off x="5195577" y="5167087"/>
              <a:ext cx="36285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A0617940-ABA4-4D91-89B8-ACFB869AEF80}"/>
              </a:ext>
            </a:extLst>
          </p:cNvPr>
          <p:cNvSpPr/>
          <p:nvPr/>
        </p:nvSpPr>
        <p:spPr>
          <a:xfrm>
            <a:off x="5616495" y="3358153"/>
            <a:ext cx="3410858" cy="972457"/>
          </a:xfrm>
          <a:custGeom>
            <a:avLst/>
            <a:gdLst>
              <a:gd name="connsiteX0" fmla="*/ 0 w 3410858"/>
              <a:gd name="connsiteY0" fmla="*/ 827314 h 972457"/>
              <a:gd name="connsiteX1" fmla="*/ 116115 w 3410858"/>
              <a:gd name="connsiteY1" fmla="*/ 856342 h 972457"/>
              <a:gd name="connsiteX2" fmla="*/ 217715 w 3410858"/>
              <a:gd name="connsiteY2" fmla="*/ 899885 h 972457"/>
              <a:gd name="connsiteX3" fmla="*/ 290286 w 3410858"/>
              <a:gd name="connsiteY3" fmla="*/ 914400 h 972457"/>
              <a:gd name="connsiteX4" fmla="*/ 406400 w 3410858"/>
              <a:gd name="connsiteY4" fmla="*/ 957942 h 972457"/>
              <a:gd name="connsiteX5" fmla="*/ 537029 w 3410858"/>
              <a:gd name="connsiteY5" fmla="*/ 972457 h 972457"/>
              <a:gd name="connsiteX6" fmla="*/ 827315 w 3410858"/>
              <a:gd name="connsiteY6" fmla="*/ 943428 h 972457"/>
              <a:gd name="connsiteX7" fmla="*/ 1074058 w 3410858"/>
              <a:gd name="connsiteY7" fmla="*/ 783771 h 972457"/>
              <a:gd name="connsiteX8" fmla="*/ 1132115 w 3410858"/>
              <a:gd name="connsiteY8" fmla="*/ 754742 h 972457"/>
              <a:gd name="connsiteX9" fmla="*/ 1349829 w 3410858"/>
              <a:gd name="connsiteY9" fmla="*/ 609600 h 972457"/>
              <a:gd name="connsiteX10" fmla="*/ 1422400 w 3410858"/>
              <a:gd name="connsiteY10" fmla="*/ 551542 h 972457"/>
              <a:gd name="connsiteX11" fmla="*/ 1538515 w 3410858"/>
              <a:gd name="connsiteY11" fmla="*/ 493485 h 972457"/>
              <a:gd name="connsiteX12" fmla="*/ 1582058 w 3410858"/>
              <a:gd name="connsiteY12" fmla="*/ 478971 h 972457"/>
              <a:gd name="connsiteX13" fmla="*/ 1727200 w 3410858"/>
              <a:gd name="connsiteY13" fmla="*/ 420914 h 972457"/>
              <a:gd name="connsiteX14" fmla="*/ 1959429 w 3410858"/>
              <a:gd name="connsiteY14" fmla="*/ 333828 h 972457"/>
              <a:gd name="connsiteX15" fmla="*/ 2235200 w 3410858"/>
              <a:gd name="connsiteY15" fmla="*/ 275771 h 972457"/>
              <a:gd name="connsiteX16" fmla="*/ 2336800 w 3410858"/>
              <a:gd name="connsiteY16" fmla="*/ 246742 h 972457"/>
              <a:gd name="connsiteX17" fmla="*/ 2423886 w 3410858"/>
              <a:gd name="connsiteY17" fmla="*/ 232228 h 972457"/>
              <a:gd name="connsiteX18" fmla="*/ 2685143 w 3410858"/>
              <a:gd name="connsiteY18" fmla="*/ 174171 h 972457"/>
              <a:gd name="connsiteX19" fmla="*/ 2844800 w 3410858"/>
              <a:gd name="connsiteY19" fmla="*/ 159657 h 972457"/>
              <a:gd name="connsiteX20" fmla="*/ 3149600 w 3410858"/>
              <a:gd name="connsiteY20" fmla="*/ 116114 h 972457"/>
              <a:gd name="connsiteX21" fmla="*/ 3367315 w 3410858"/>
              <a:gd name="connsiteY21" fmla="*/ 101600 h 972457"/>
              <a:gd name="connsiteX22" fmla="*/ 3396343 w 3410858"/>
              <a:gd name="connsiteY22" fmla="*/ 43542 h 972457"/>
              <a:gd name="connsiteX23" fmla="*/ 3410858 w 3410858"/>
              <a:gd name="connsiteY23" fmla="*/ 0 h 97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10858" h="972457">
                <a:moveTo>
                  <a:pt x="0" y="827314"/>
                </a:moveTo>
                <a:cubicBezTo>
                  <a:pt x="42593" y="835832"/>
                  <a:pt x="77065" y="839606"/>
                  <a:pt x="116115" y="856342"/>
                </a:cubicBezTo>
                <a:cubicBezTo>
                  <a:pt x="174278" y="881269"/>
                  <a:pt x="163247" y="886268"/>
                  <a:pt x="217715" y="899885"/>
                </a:cubicBezTo>
                <a:cubicBezTo>
                  <a:pt x="241648" y="905868"/>
                  <a:pt x="266707" y="907145"/>
                  <a:pt x="290286" y="914400"/>
                </a:cubicBezTo>
                <a:cubicBezTo>
                  <a:pt x="329795" y="926556"/>
                  <a:pt x="366162" y="948474"/>
                  <a:pt x="406400" y="957942"/>
                </a:cubicBezTo>
                <a:cubicBezTo>
                  <a:pt x="449046" y="967976"/>
                  <a:pt x="493486" y="967619"/>
                  <a:pt x="537029" y="972457"/>
                </a:cubicBezTo>
                <a:cubicBezTo>
                  <a:pt x="633791" y="962781"/>
                  <a:pt x="733927" y="970541"/>
                  <a:pt x="827315" y="943428"/>
                </a:cubicBezTo>
                <a:cubicBezTo>
                  <a:pt x="904924" y="920896"/>
                  <a:pt x="996142" y="822730"/>
                  <a:pt x="1074058" y="783771"/>
                </a:cubicBezTo>
                <a:cubicBezTo>
                  <a:pt x="1093410" y="774095"/>
                  <a:pt x="1113201" y="765250"/>
                  <a:pt x="1132115" y="754742"/>
                </a:cubicBezTo>
                <a:cubicBezTo>
                  <a:pt x="1200047" y="717002"/>
                  <a:pt x="1297299" y="651625"/>
                  <a:pt x="1349829" y="609600"/>
                </a:cubicBezTo>
                <a:cubicBezTo>
                  <a:pt x="1374019" y="590247"/>
                  <a:pt x="1396017" y="567778"/>
                  <a:pt x="1422400" y="551542"/>
                </a:cubicBezTo>
                <a:cubicBezTo>
                  <a:pt x="1459254" y="528862"/>
                  <a:pt x="1499120" y="511392"/>
                  <a:pt x="1538515" y="493485"/>
                </a:cubicBezTo>
                <a:cubicBezTo>
                  <a:pt x="1552443" y="487154"/>
                  <a:pt x="1567778" y="484463"/>
                  <a:pt x="1582058" y="478971"/>
                </a:cubicBezTo>
                <a:cubicBezTo>
                  <a:pt x="1630692" y="460265"/>
                  <a:pt x="1679306" y="441440"/>
                  <a:pt x="1727200" y="420914"/>
                </a:cubicBezTo>
                <a:cubicBezTo>
                  <a:pt x="1838173" y="373354"/>
                  <a:pt x="1769882" y="373733"/>
                  <a:pt x="1959429" y="333828"/>
                </a:cubicBezTo>
                <a:cubicBezTo>
                  <a:pt x="2051353" y="314476"/>
                  <a:pt x="2143667" y="296894"/>
                  <a:pt x="2235200" y="275771"/>
                </a:cubicBezTo>
                <a:cubicBezTo>
                  <a:pt x="2269520" y="267851"/>
                  <a:pt x="2302480" y="254662"/>
                  <a:pt x="2336800" y="246742"/>
                </a:cubicBezTo>
                <a:cubicBezTo>
                  <a:pt x="2365475" y="240125"/>
                  <a:pt x="2395076" y="238230"/>
                  <a:pt x="2423886" y="232228"/>
                </a:cubicBezTo>
                <a:cubicBezTo>
                  <a:pt x="2511221" y="214033"/>
                  <a:pt x="2597230" y="189328"/>
                  <a:pt x="2685143" y="174171"/>
                </a:cubicBezTo>
                <a:cubicBezTo>
                  <a:pt x="2737804" y="165091"/>
                  <a:pt x="2791774" y="166285"/>
                  <a:pt x="2844800" y="159657"/>
                </a:cubicBezTo>
                <a:cubicBezTo>
                  <a:pt x="2951913" y="146268"/>
                  <a:pt x="3043974" y="125299"/>
                  <a:pt x="3149600" y="116114"/>
                </a:cubicBezTo>
                <a:cubicBezTo>
                  <a:pt x="3222059" y="109813"/>
                  <a:pt x="3294743" y="106438"/>
                  <a:pt x="3367315" y="101600"/>
                </a:cubicBezTo>
                <a:cubicBezTo>
                  <a:pt x="3376991" y="82247"/>
                  <a:pt x="3387820" y="63429"/>
                  <a:pt x="3396343" y="43542"/>
                </a:cubicBezTo>
                <a:cubicBezTo>
                  <a:pt x="3402370" y="29480"/>
                  <a:pt x="3410858" y="0"/>
                  <a:pt x="3410858" y="0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799884D9-E910-4456-863D-9C42C8BCED98}"/>
              </a:ext>
            </a:extLst>
          </p:cNvPr>
          <p:cNvSpPr/>
          <p:nvPr/>
        </p:nvSpPr>
        <p:spPr>
          <a:xfrm>
            <a:off x="5617028" y="2879596"/>
            <a:ext cx="2743200" cy="377372"/>
          </a:xfrm>
          <a:custGeom>
            <a:avLst/>
            <a:gdLst>
              <a:gd name="connsiteX0" fmla="*/ 0 w 2743200"/>
              <a:gd name="connsiteY0" fmla="*/ 319314 h 377372"/>
              <a:gd name="connsiteX1" fmla="*/ 72571 w 2743200"/>
              <a:gd name="connsiteY1" fmla="*/ 362857 h 377372"/>
              <a:gd name="connsiteX2" fmla="*/ 145143 w 2743200"/>
              <a:gd name="connsiteY2" fmla="*/ 377372 h 377372"/>
              <a:gd name="connsiteX3" fmla="*/ 638629 w 2743200"/>
              <a:gd name="connsiteY3" fmla="*/ 362857 h 377372"/>
              <a:gd name="connsiteX4" fmla="*/ 725714 w 2743200"/>
              <a:gd name="connsiteY4" fmla="*/ 348343 h 377372"/>
              <a:gd name="connsiteX5" fmla="*/ 943429 w 2743200"/>
              <a:gd name="connsiteY5" fmla="*/ 290286 h 377372"/>
              <a:gd name="connsiteX6" fmla="*/ 1059543 w 2743200"/>
              <a:gd name="connsiteY6" fmla="*/ 246743 h 377372"/>
              <a:gd name="connsiteX7" fmla="*/ 1248229 w 2743200"/>
              <a:gd name="connsiteY7" fmla="*/ 159657 h 377372"/>
              <a:gd name="connsiteX8" fmla="*/ 1465943 w 2743200"/>
              <a:gd name="connsiteY8" fmla="*/ 43543 h 377372"/>
              <a:gd name="connsiteX9" fmla="*/ 1698171 w 2743200"/>
              <a:gd name="connsiteY9" fmla="*/ 29029 h 377372"/>
              <a:gd name="connsiteX10" fmla="*/ 1843314 w 2743200"/>
              <a:gd name="connsiteY10" fmla="*/ 0 h 377372"/>
              <a:gd name="connsiteX11" fmla="*/ 1973943 w 2743200"/>
              <a:gd name="connsiteY11" fmla="*/ 14514 h 377372"/>
              <a:gd name="connsiteX12" fmla="*/ 2104571 w 2743200"/>
              <a:gd name="connsiteY12" fmla="*/ 145143 h 377372"/>
              <a:gd name="connsiteX13" fmla="*/ 2191657 w 2743200"/>
              <a:gd name="connsiteY13" fmla="*/ 232229 h 377372"/>
              <a:gd name="connsiteX14" fmla="*/ 2235200 w 2743200"/>
              <a:gd name="connsiteY14" fmla="*/ 261257 h 377372"/>
              <a:gd name="connsiteX15" fmla="*/ 2278743 w 2743200"/>
              <a:gd name="connsiteY15" fmla="*/ 304800 h 377372"/>
              <a:gd name="connsiteX16" fmla="*/ 2365829 w 2743200"/>
              <a:gd name="connsiteY16" fmla="*/ 319314 h 377372"/>
              <a:gd name="connsiteX17" fmla="*/ 2496457 w 2743200"/>
              <a:gd name="connsiteY17" fmla="*/ 362857 h 377372"/>
              <a:gd name="connsiteX18" fmla="*/ 2670629 w 2743200"/>
              <a:gd name="connsiteY18" fmla="*/ 348343 h 377372"/>
              <a:gd name="connsiteX19" fmla="*/ 2743200 w 2743200"/>
              <a:gd name="connsiteY19" fmla="*/ 333829 h 37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377372">
                <a:moveTo>
                  <a:pt x="0" y="319314"/>
                </a:moveTo>
                <a:cubicBezTo>
                  <a:pt x="24190" y="333828"/>
                  <a:pt x="46378" y="352380"/>
                  <a:pt x="72571" y="362857"/>
                </a:cubicBezTo>
                <a:cubicBezTo>
                  <a:pt x="95476" y="372019"/>
                  <a:pt x="120473" y="377372"/>
                  <a:pt x="145143" y="377372"/>
                </a:cubicBezTo>
                <a:cubicBezTo>
                  <a:pt x="309709" y="377372"/>
                  <a:pt x="474134" y="367695"/>
                  <a:pt x="638629" y="362857"/>
                </a:cubicBezTo>
                <a:cubicBezTo>
                  <a:pt x="667657" y="358019"/>
                  <a:pt x="696939" y="354509"/>
                  <a:pt x="725714" y="348343"/>
                </a:cubicBezTo>
                <a:cubicBezTo>
                  <a:pt x="767490" y="339391"/>
                  <a:pt x="899264" y="305008"/>
                  <a:pt x="943429" y="290286"/>
                </a:cubicBezTo>
                <a:cubicBezTo>
                  <a:pt x="982644" y="277214"/>
                  <a:pt x="1020838" y="261257"/>
                  <a:pt x="1059543" y="246743"/>
                </a:cubicBezTo>
                <a:cubicBezTo>
                  <a:pt x="1239268" y="102962"/>
                  <a:pt x="1004182" y="274502"/>
                  <a:pt x="1248229" y="159657"/>
                </a:cubicBezTo>
                <a:cubicBezTo>
                  <a:pt x="1358072" y="107966"/>
                  <a:pt x="1356251" y="58501"/>
                  <a:pt x="1465943" y="43543"/>
                </a:cubicBezTo>
                <a:cubicBezTo>
                  <a:pt x="1542792" y="33064"/>
                  <a:pt x="1620762" y="33867"/>
                  <a:pt x="1698171" y="29029"/>
                </a:cubicBezTo>
                <a:cubicBezTo>
                  <a:pt x="1736535" y="19438"/>
                  <a:pt x="1807723" y="0"/>
                  <a:pt x="1843314" y="0"/>
                </a:cubicBezTo>
                <a:cubicBezTo>
                  <a:pt x="1887125" y="0"/>
                  <a:pt x="1930400" y="9676"/>
                  <a:pt x="1973943" y="14514"/>
                </a:cubicBezTo>
                <a:cubicBezTo>
                  <a:pt x="2150931" y="120707"/>
                  <a:pt x="1938731" y="-20697"/>
                  <a:pt x="2104571" y="145143"/>
                </a:cubicBezTo>
                <a:cubicBezTo>
                  <a:pt x="2133600" y="174172"/>
                  <a:pt x="2157499" y="209457"/>
                  <a:pt x="2191657" y="232229"/>
                </a:cubicBezTo>
                <a:cubicBezTo>
                  <a:pt x="2206171" y="241905"/>
                  <a:pt x="2221799" y="250090"/>
                  <a:pt x="2235200" y="261257"/>
                </a:cubicBezTo>
                <a:cubicBezTo>
                  <a:pt x="2250969" y="274398"/>
                  <a:pt x="2259986" y="296463"/>
                  <a:pt x="2278743" y="304800"/>
                </a:cubicBezTo>
                <a:cubicBezTo>
                  <a:pt x="2305636" y="316752"/>
                  <a:pt x="2336971" y="313542"/>
                  <a:pt x="2365829" y="319314"/>
                </a:cubicBezTo>
                <a:cubicBezTo>
                  <a:pt x="2428323" y="331813"/>
                  <a:pt x="2432581" y="337307"/>
                  <a:pt x="2496457" y="362857"/>
                </a:cubicBezTo>
                <a:cubicBezTo>
                  <a:pt x="2554514" y="358019"/>
                  <a:pt x="2612820" y="355569"/>
                  <a:pt x="2670629" y="348343"/>
                </a:cubicBezTo>
                <a:cubicBezTo>
                  <a:pt x="2796131" y="332656"/>
                  <a:pt x="2693519" y="333829"/>
                  <a:pt x="2743200" y="333829"/>
                </a:cubicBezTo>
              </a:path>
            </a:pathLst>
          </a:custGeom>
          <a:noFill/>
          <a:ln w="57150">
            <a:solidFill>
              <a:srgbClr val="EC8D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87178EDB-EB25-456B-9F7B-A94DFECF4ED9}"/>
              </a:ext>
            </a:extLst>
          </p:cNvPr>
          <p:cNvSpPr/>
          <p:nvPr/>
        </p:nvSpPr>
        <p:spPr>
          <a:xfrm>
            <a:off x="5587999" y="1210414"/>
            <a:ext cx="3381829" cy="928954"/>
          </a:xfrm>
          <a:custGeom>
            <a:avLst/>
            <a:gdLst>
              <a:gd name="connsiteX0" fmla="*/ 0 w 3381829"/>
              <a:gd name="connsiteY0" fmla="*/ 899925 h 928954"/>
              <a:gd name="connsiteX1" fmla="*/ 72572 w 3381829"/>
              <a:gd name="connsiteY1" fmla="*/ 914439 h 928954"/>
              <a:gd name="connsiteX2" fmla="*/ 116115 w 3381829"/>
              <a:gd name="connsiteY2" fmla="*/ 928954 h 928954"/>
              <a:gd name="connsiteX3" fmla="*/ 653143 w 3381829"/>
              <a:gd name="connsiteY3" fmla="*/ 914439 h 928954"/>
              <a:gd name="connsiteX4" fmla="*/ 754743 w 3381829"/>
              <a:gd name="connsiteY4" fmla="*/ 870896 h 928954"/>
              <a:gd name="connsiteX5" fmla="*/ 798286 w 3381829"/>
              <a:gd name="connsiteY5" fmla="*/ 841868 h 928954"/>
              <a:gd name="connsiteX6" fmla="*/ 928915 w 3381829"/>
              <a:gd name="connsiteY6" fmla="*/ 798325 h 928954"/>
              <a:gd name="connsiteX7" fmla="*/ 1030515 w 3381829"/>
              <a:gd name="connsiteY7" fmla="*/ 725754 h 928954"/>
              <a:gd name="connsiteX8" fmla="*/ 1219200 w 3381829"/>
              <a:gd name="connsiteY8" fmla="*/ 667696 h 928954"/>
              <a:gd name="connsiteX9" fmla="*/ 1378858 w 3381829"/>
              <a:gd name="connsiteY9" fmla="*/ 653182 h 928954"/>
              <a:gd name="connsiteX10" fmla="*/ 1611086 w 3381829"/>
              <a:gd name="connsiteY10" fmla="*/ 624154 h 928954"/>
              <a:gd name="connsiteX11" fmla="*/ 1669143 w 3381829"/>
              <a:gd name="connsiteY11" fmla="*/ 609639 h 928954"/>
              <a:gd name="connsiteX12" fmla="*/ 2728686 w 3381829"/>
              <a:gd name="connsiteY12" fmla="*/ 595125 h 928954"/>
              <a:gd name="connsiteX13" fmla="*/ 2844800 w 3381829"/>
              <a:gd name="connsiteY13" fmla="*/ 537068 h 928954"/>
              <a:gd name="connsiteX14" fmla="*/ 2902858 w 3381829"/>
              <a:gd name="connsiteY14" fmla="*/ 522554 h 928954"/>
              <a:gd name="connsiteX15" fmla="*/ 2975429 w 3381829"/>
              <a:gd name="connsiteY15" fmla="*/ 449982 h 928954"/>
              <a:gd name="connsiteX16" fmla="*/ 3004458 w 3381829"/>
              <a:gd name="connsiteY16" fmla="*/ 377411 h 928954"/>
              <a:gd name="connsiteX17" fmla="*/ 3062515 w 3381829"/>
              <a:gd name="connsiteY17" fmla="*/ 188725 h 928954"/>
              <a:gd name="connsiteX18" fmla="*/ 3120572 w 3381829"/>
              <a:gd name="connsiteY18" fmla="*/ 101639 h 928954"/>
              <a:gd name="connsiteX19" fmla="*/ 3236686 w 3381829"/>
              <a:gd name="connsiteY19" fmla="*/ 29068 h 928954"/>
              <a:gd name="connsiteX20" fmla="*/ 3381829 w 3381829"/>
              <a:gd name="connsiteY20" fmla="*/ 39 h 92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81829" h="928954">
                <a:moveTo>
                  <a:pt x="0" y="899925"/>
                </a:moveTo>
                <a:cubicBezTo>
                  <a:pt x="24191" y="904763"/>
                  <a:pt x="48639" y="908456"/>
                  <a:pt x="72572" y="914439"/>
                </a:cubicBezTo>
                <a:cubicBezTo>
                  <a:pt x="87415" y="918150"/>
                  <a:pt x="100815" y="928954"/>
                  <a:pt x="116115" y="928954"/>
                </a:cubicBezTo>
                <a:cubicBezTo>
                  <a:pt x="295190" y="928954"/>
                  <a:pt x="474134" y="919277"/>
                  <a:pt x="653143" y="914439"/>
                </a:cubicBezTo>
                <a:cubicBezTo>
                  <a:pt x="701996" y="898155"/>
                  <a:pt x="704521" y="899594"/>
                  <a:pt x="754743" y="870896"/>
                </a:cubicBezTo>
                <a:cubicBezTo>
                  <a:pt x="769889" y="862241"/>
                  <a:pt x="782184" y="848577"/>
                  <a:pt x="798286" y="841868"/>
                </a:cubicBezTo>
                <a:cubicBezTo>
                  <a:pt x="840654" y="824215"/>
                  <a:pt x="928915" y="798325"/>
                  <a:pt x="928915" y="798325"/>
                </a:cubicBezTo>
                <a:cubicBezTo>
                  <a:pt x="934710" y="793979"/>
                  <a:pt x="1014594" y="732388"/>
                  <a:pt x="1030515" y="725754"/>
                </a:cubicBezTo>
                <a:cubicBezTo>
                  <a:pt x="1038882" y="722268"/>
                  <a:pt x="1177977" y="673192"/>
                  <a:pt x="1219200" y="667696"/>
                </a:cubicBezTo>
                <a:cubicBezTo>
                  <a:pt x="1272170" y="660633"/>
                  <a:pt x="1325639" y="658020"/>
                  <a:pt x="1378858" y="653182"/>
                </a:cubicBezTo>
                <a:cubicBezTo>
                  <a:pt x="1515585" y="619001"/>
                  <a:pt x="1352344" y="656497"/>
                  <a:pt x="1611086" y="624154"/>
                </a:cubicBezTo>
                <a:cubicBezTo>
                  <a:pt x="1630880" y="621680"/>
                  <a:pt x="1649202" y="610157"/>
                  <a:pt x="1669143" y="609639"/>
                </a:cubicBezTo>
                <a:cubicBezTo>
                  <a:pt x="2022238" y="600468"/>
                  <a:pt x="2375505" y="599963"/>
                  <a:pt x="2728686" y="595125"/>
                </a:cubicBezTo>
                <a:cubicBezTo>
                  <a:pt x="2767391" y="575773"/>
                  <a:pt x="2804856" y="553711"/>
                  <a:pt x="2844800" y="537068"/>
                </a:cubicBezTo>
                <a:cubicBezTo>
                  <a:pt x="2863214" y="529396"/>
                  <a:pt x="2886260" y="533619"/>
                  <a:pt x="2902858" y="522554"/>
                </a:cubicBezTo>
                <a:cubicBezTo>
                  <a:pt x="2931323" y="503577"/>
                  <a:pt x="2951239" y="474173"/>
                  <a:pt x="2975429" y="449982"/>
                </a:cubicBezTo>
                <a:cubicBezTo>
                  <a:pt x="2985105" y="425792"/>
                  <a:pt x="2996796" y="402313"/>
                  <a:pt x="3004458" y="377411"/>
                </a:cubicBezTo>
                <a:cubicBezTo>
                  <a:pt x="3026926" y="304389"/>
                  <a:pt x="3027079" y="253691"/>
                  <a:pt x="3062515" y="188725"/>
                </a:cubicBezTo>
                <a:cubicBezTo>
                  <a:pt x="3079221" y="158097"/>
                  <a:pt x="3090987" y="120130"/>
                  <a:pt x="3120572" y="101639"/>
                </a:cubicBezTo>
                <a:cubicBezTo>
                  <a:pt x="3159277" y="77449"/>
                  <a:pt x="3194870" y="47362"/>
                  <a:pt x="3236686" y="29068"/>
                </a:cubicBezTo>
                <a:cubicBezTo>
                  <a:pt x="3308402" y="-2308"/>
                  <a:pt x="3325949" y="39"/>
                  <a:pt x="3381829" y="3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274FF0BD-A6F0-41F2-98DB-6FBB06E3A757}"/>
              </a:ext>
            </a:extLst>
          </p:cNvPr>
          <p:cNvSpPr/>
          <p:nvPr/>
        </p:nvSpPr>
        <p:spPr>
          <a:xfrm>
            <a:off x="5617028" y="4447139"/>
            <a:ext cx="2249714" cy="478971"/>
          </a:xfrm>
          <a:custGeom>
            <a:avLst/>
            <a:gdLst>
              <a:gd name="connsiteX0" fmla="*/ 0 w 2249714"/>
              <a:gd name="connsiteY0" fmla="*/ 478971 h 478971"/>
              <a:gd name="connsiteX1" fmla="*/ 72571 w 2249714"/>
              <a:gd name="connsiteY1" fmla="*/ 449943 h 478971"/>
              <a:gd name="connsiteX2" fmla="*/ 290286 w 2249714"/>
              <a:gd name="connsiteY2" fmla="*/ 478971 h 478971"/>
              <a:gd name="connsiteX3" fmla="*/ 885371 w 2249714"/>
              <a:gd name="connsiteY3" fmla="*/ 449943 h 478971"/>
              <a:gd name="connsiteX4" fmla="*/ 943429 w 2249714"/>
              <a:gd name="connsiteY4" fmla="*/ 435429 h 478971"/>
              <a:gd name="connsiteX5" fmla="*/ 1001486 w 2249714"/>
              <a:gd name="connsiteY5" fmla="*/ 391886 h 478971"/>
              <a:gd name="connsiteX6" fmla="*/ 1045029 w 2249714"/>
              <a:gd name="connsiteY6" fmla="*/ 377371 h 478971"/>
              <a:gd name="connsiteX7" fmla="*/ 1117600 w 2249714"/>
              <a:gd name="connsiteY7" fmla="*/ 348343 h 478971"/>
              <a:gd name="connsiteX8" fmla="*/ 1161143 w 2249714"/>
              <a:gd name="connsiteY8" fmla="*/ 319314 h 478971"/>
              <a:gd name="connsiteX9" fmla="*/ 1248229 w 2249714"/>
              <a:gd name="connsiteY9" fmla="*/ 290286 h 478971"/>
              <a:gd name="connsiteX10" fmla="*/ 1335314 w 2249714"/>
              <a:gd name="connsiteY10" fmla="*/ 232229 h 478971"/>
              <a:gd name="connsiteX11" fmla="*/ 1378857 w 2249714"/>
              <a:gd name="connsiteY11" fmla="*/ 217714 h 478971"/>
              <a:gd name="connsiteX12" fmla="*/ 1422400 w 2249714"/>
              <a:gd name="connsiteY12" fmla="*/ 188686 h 478971"/>
              <a:gd name="connsiteX13" fmla="*/ 1538514 w 2249714"/>
              <a:gd name="connsiteY13" fmla="*/ 145143 h 478971"/>
              <a:gd name="connsiteX14" fmla="*/ 1611086 w 2249714"/>
              <a:gd name="connsiteY14" fmla="*/ 87086 h 478971"/>
              <a:gd name="connsiteX15" fmla="*/ 1654629 w 2249714"/>
              <a:gd name="connsiteY15" fmla="*/ 72571 h 478971"/>
              <a:gd name="connsiteX16" fmla="*/ 1698171 w 2249714"/>
              <a:gd name="connsiteY16" fmla="*/ 29029 h 478971"/>
              <a:gd name="connsiteX17" fmla="*/ 1741714 w 2249714"/>
              <a:gd name="connsiteY17" fmla="*/ 0 h 478971"/>
              <a:gd name="connsiteX18" fmla="*/ 1973943 w 2249714"/>
              <a:gd name="connsiteY18" fmla="*/ 14514 h 478971"/>
              <a:gd name="connsiteX19" fmla="*/ 1988457 w 2249714"/>
              <a:gd name="connsiteY19" fmla="*/ 58057 h 478971"/>
              <a:gd name="connsiteX20" fmla="*/ 2046514 w 2249714"/>
              <a:gd name="connsiteY20" fmla="*/ 174171 h 478971"/>
              <a:gd name="connsiteX21" fmla="*/ 2075543 w 2249714"/>
              <a:gd name="connsiteY21" fmla="*/ 275771 h 478971"/>
              <a:gd name="connsiteX22" fmla="*/ 2104571 w 2249714"/>
              <a:gd name="connsiteY22" fmla="*/ 319314 h 478971"/>
              <a:gd name="connsiteX23" fmla="*/ 2133600 w 2249714"/>
              <a:gd name="connsiteY23" fmla="*/ 377371 h 478971"/>
              <a:gd name="connsiteX24" fmla="*/ 2177143 w 2249714"/>
              <a:gd name="connsiteY24" fmla="*/ 391886 h 478971"/>
              <a:gd name="connsiteX25" fmla="*/ 2249714 w 2249714"/>
              <a:gd name="connsiteY25" fmla="*/ 377371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49714" h="478971">
                <a:moveTo>
                  <a:pt x="0" y="478971"/>
                </a:moveTo>
                <a:cubicBezTo>
                  <a:pt x="24190" y="469295"/>
                  <a:pt x="46594" y="451941"/>
                  <a:pt x="72571" y="449943"/>
                </a:cubicBezTo>
                <a:cubicBezTo>
                  <a:pt x="84764" y="449005"/>
                  <a:pt x="270990" y="476214"/>
                  <a:pt x="290286" y="478971"/>
                </a:cubicBezTo>
                <a:cubicBezTo>
                  <a:pt x="492695" y="473018"/>
                  <a:pt x="688477" y="485741"/>
                  <a:pt x="885371" y="449943"/>
                </a:cubicBezTo>
                <a:cubicBezTo>
                  <a:pt x="904997" y="446375"/>
                  <a:pt x="924076" y="440267"/>
                  <a:pt x="943429" y="435429"/>
                </a:cubicBezTo>
                <a:cubicBezTo>
                  <a:pt x="962781" y="420915"/>
                  <a:pt x="980483" y="403888"/>
                  <a:pt x="1001486" y="391886"/>
                </a:cubicBezTo>
                <a:cubicBezTo>
                  <a:pt x="1014770" y="384295"/>
                  <a:pt x="1030704" y="382743"/>
                  <a:pt x="1045029" y="377371"/>
                </a:cubicBezTo>
                <a:cubicBezTo>
                  <a:pt x="1069424" y="368223"/>
                  <a:pt x="1094297" y="359995"/>
                  <a:pt x="1117600" y="348343"/>
                </a:cubicBezTo>
                <a:cubicBezTo>
                  <a:pt x="1133202" y="340542"/>
                  <a:pt x="1145202" y="326399"/>
                  <a:pt x="1161143" y="319314"/>
                </a:cubicBezTo>
                <a:cubicBezTo>
                  <a:pt x="1189105" y="306887"/>
                  <a:pt x="1248229" y="290286"/>
                  <a:pt x="1248229" y="290286"/>
                </a:cubicBezTo>
                <a:cubicBezTo>
                  <a:pt x="1277257" y="270934"/>
                  <a:pt x="1302217" y="243262"/>
                  <a:pt x="1335314" y="232229"/>
                </a:cubicBezTo>
                <a:cubicBezTo>
                  <a:pt x="1349828" y="227391"/>
                  <a:pt x="1365173" y="224556"/>
                  <a:pt x="1378857" y="217714"/>
                </a:cubicBezTo>
                <a:cubicBezTo>
                  <a:pt x="1394459" y="209913"/>
                  <a:pt x="1406798" y="196487"/>
                  <a:pt x="1422400" y="188686"/>
                </a:cubicBezTo>
                <a:cubicBezTo>
                  <a:pt x="1457117" y="171327"/>
                  <a:pt x="1500824" y="157706"/>
                  <a:pt x="1538514" y="145143"/>
                </a:cubicBezTo>
                <a:cubicBezTo>
                  <a:pt x="1562705" y="125791"/>
                  <a:pt x="1584816" y="103505"/>
                  <a:pt x="1611086" y="87086"/>
                </a:cubicBezTo>
                <a:cubicBezTo>
                  <a:pt x="1624060" y="78977"/>
                  <a:pt x="1641899" y="81058"/>
                  <a:pt x="1654629" y="72571"/>
                </a:cubicBezTo>
                <a:cubicBezTo>
                  <a:pt x="1671708" y="61185"/>
                  <a:pt x="1682403" y="42169"/>
                  <a:pt x="1698171" y="29029"/>
                </a:cubicBezTo>
                <a:cubicBezTo>
                  <a:pt x="1711572" y="17862"/>
                  <a:pt x="1727200" y="9676"/>
                  <a:pt x="1741714" y="0"/>
                </a:cubicBezTo>
                <a:cubicBezTo>
                  <a:pt x="1819124" y="4838"/>
                  <a:pt x="1898444" y="-3250"/>
                  <a:pt x="1973943" y="14514"/>
                </a:cubicBezTo>
                <a:cubicBezTo>
                  <a:pt x="1988836" y="18018"/>
                  <a:pt x="1984746" y="43214"/>
                  <a:pt x="1988457" y="58057"/>
                </a:cubicBezTo>
                <a:cubicBezTo>
                  <a:pt x="2013176" y="156936"/>
                  <a:pt x="1980385" y="108043"/>
                  <a:pt x="2046514" y="174171"/>
                </a:cubicBezTo>
                <a:cubicBezTo>
                  <a:pt x="2051164" y="192770"/>
                  <a:pt x="2065132" y="254950"/>
                  <a:pt x="2075543" y="275771"/>
                </a:cubicBezTo>
                <a:cubicBezTo>
                  <a:pt x="2083344" y="291373"/>
                  <a:pt x="2095916" y="304168"/>
                  <a:pt x="2104571" y="319314"/>
                </a:cubicBezTo>
                <a:cubicBezTo>
                  <a:pt x="2115306" y="338100"/>
                  <a:pt x="2118301" y="362072"/>
                  <a:pt x="2133600" y="377371"/>
                </a:cubicBezTo>
                <a:cubicBezTo>
                  <a:pt x="2144418" y="388189"/>
                  <a:pt x="2162629" y="387048"/>
                  <a:pt x="2177143" y="391886"/>
                </a:cubicBezTo>
                <a:lnTo>
                  <a:pt x="2249714" y="377371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B1F298-8723-419D-BCCC-B743BBA79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896" y="1557903"/>
            <a:ext cx="4231382" cy="3192627"/>
          </a:xfrm>
          <a:prstGeom prst="rect">
            <a:avLst/>
          </a:prstGeom>
        </p:spPr>
      </p:pic>
      <p:pic>
        <p:nvPicPr>
          <p:cNvPr id="10" name="Picture 2" descr="Mission: STRATOCLIM – HALO Database – The High Altitude and LOng Range  Research Aircraft Database">
            <a:extLst>
              <a:ext uri="{FF2B5EF4-FFF2-40B4-BE49-F238E27FC236}">
                <a16:creationId xmlns:a16="http://schemas.microsoft.com/office/drawing/2014/main" id="{4923C3B3-CD44-4D27-9C4E-8AD07501F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372" y="4746210"/>
            <a:ext cx="4045261" cy="15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579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4EE3C3-D414-4E6C-B171-6F36B32D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18</a:t>
            </a:fld>
            <a:endParaRPr lang="de-DE" dirty="0"/>
          </a:p>
        </p:txBody>
      </p:sp>
      <p:sp>
        <p:nvSpPr>
          <p:cNvPr id="184" name="Title 18">
            <a:extLst>
              <a:ext uri="{FF2B5EF4-FFF2-40B4-BE49-F238E27FC236}">
                <a16:creationId xmlns:a16="http://schemas.microsoft.com/office/drawing/2014/main" id="{E7557189-ADC6-406A-8F5E-103BF1F2ACFF}"/>
              </a:ext>
            </a:extLst>
          </p:cNvPr>
          <p:cNvSpPr txBox="1">
            <a:spLocks/>
          </p:cNvSpPr>
          <p:nvPr/>
        </p:nvSpPr>
        <p:spPr>
          <a:xfrm>
            <a:off x="163879" y="232368"/>
            <a:ext cx="9963937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Dynamics is fixed along </a:t>
            </a:r>
            <a:r>
              <a:rPr lang="en-US" sz="2600" dirty="0" err="1"/>
              <a:t>Lagrangian</a:t>
            </a:r>
            <a:r>
              <a:rPr lang="en-US" sz="2600" dirty="0"/>
              <a:t> trajectories.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57396-B17C-4D76-9C96-7D76C41A1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25" y="1928002"/>
            <a:ext cx="7192528" cy="42294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66BB84-15EB-49E1-8526-2EE1E1F13F54}"/>
              </a:ext>
            </a:extLst>
          </p:cNvPr>
          <p:cNvSpPr txBox="1"/>
          <p:nvPr/>
        </p:nvSpPr>
        <p:spPr>
          <a:xfrm>
            <a:off x="1008472" y="6314096"/>
            <a:ext cx="728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K. O. Lee, T. </a:t>
            </a:r>
            <a:r>
              <a:rPr lang="en-US" sz="1200" dirty="0" err="1"/>
              <a:t>Dauhut</a:t>
            </a:r>
            <a:r>
              <a:rPr lang="en-US" sz="1200" dirty="0"/>
              <a:t>, J. P. </a:t>
            </a:r>
            <a:r>
              <a:rPr lang="en-US" sz="1200" dirty="0" err="1"/>
              <a:t>Chaboureau</a:t>
            </a:r>
            <a:r>
              <a:rPr lang="en-US" sz="1200" dirty="0"/>
              <a:t>, S. </a:t>
            </a:r>
            <a:r>
              <a:rPr lang="en-US" sz="1200" dirty="0" err="1"/>
              <a:t>Khaykin</a:t>
            </a:r>
            <a:r>
              <a:rPr lang="en-US" sz="1200" dirty="0"/>
              <a:t>, M. </a:t>
            </a:r>
            <a:r>
              <a:rPr lang="en-US" sz="1200" dirty="0" err="1"/>
              <a:t>Krämer</a:t>
            </a:r>
            <a:r>
              <a:rPr lang="en-US" sz="1200" dirty="0"/>
              <a:t>, and C. Rolf (2019). </a:t>
            </a:r>
            <a:r>
              <a:rPr lang="en-US" sz="1200" i="1" dirty="0"/>
              <a:t>Atmos. Chem. Phys.</a:t>
            </a:r>
          </a:p>
          <a:p>
            <a:r>
              <a:rPr lang="en-US" sz="1200" dirty="0"/>
              <a:t>S. </a:t>
            </a:r>
            <a:r>
              <a:rPr lang="en-US" sz="1200" dirty="0" err="1"/>
              <a:t>Khaykin</a:t>
            </a:r>
            <a:r>
              <a:rPr lang="en-US" sz="1200" dirty="0"/>
              <a:t> et al. (2021). i</a:t>
            </a:r>
            <a:r>
              <a:rPr lang="en-US" sz="1200" i="1" dirty="0"/>
              <a:t>n preparation for Atmos. Chem. Phys.</a:t>
            </a:r>
            <a:endParaRPr lang="en-US" sz="1200" dirty="0"/>
          </a:p>
        </p:txBody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6AFC8DC3-687E-46A4-9238-7D1E880A735A}"/>
              </a:ext>
            </a:extLst>
          </p:cNvPr>
          <p:cNvSpPr txBox="1">
            <a:spLocks/>
          </p:cNvSpPr>
          <p:nvPr/>
        </p:nvSpPr>
        <p:spPr>
          <a:xfrm>
            <a:off x="1593745" y="930051"/>
            <a:ext cx="808127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0" dirty="0"/>
              <a:t>Upper-level moisture during Flight 7 was tracked to convective overshooting in the Sichuan basin.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0D12A8-7BE7-4A8F-9B20-4B28BF2AA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896" y="1557903"/>
            <a:ext cx="4231382" cy="3192627"/>
          </a:xfrm>
          <a:prstGeom prst="rect">
            <a:avLst/>
          </a:prstGeom>
        </p:spPr>
      </p:pic>
      <p:pic>
        <p:nvPicPr>
          <p:cNvPr id="15" name="Picture 2" descr="Mission: STRATOCLIM – HALO Database – The High Altitude and LOng Range  Research Aircraft Database">
            <a:extLst>
              <a:ext uri="{FF2B5EF4-FFF2-40B4-BE49-F238E27FC236}">
                <a16:creationId xmlns:a16="http://schemas.microsoft.com/office/drawing/2014/main" id="{14B59762-C3F3-47D3-A624-EEAB91528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372" y="4746210"/>
            <a:ext cx="4045261" cy="15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D83D882-679F-495A-B307-7AAB2F07BF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6" y="1799565"/>
            <a:ext cx="6901616" cy="4357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6552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79AEF0-5C05-49A0-824B-78C782FB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19</a:t>
            </a:fld>
            <a:endParaRPr lang="de-DE" dirty="0"/>
          </a:p>
        </p:txBody>
      </p:sp>
      <p:sp>
        <p:nvSpPr>
          <p:cNvPr id="3" name="Title 18">
            <a:extLst>
              <a:ext uri="{FF2B5EF4-FFF2-40B4-BE49-F238E27FC236}">
                <a16:creationId xmlns:a16="http://schemas.microsoft.com/office/drawing/2014/main" id="{9DC50A8B-B209-42D7-B22C-8A19118AEF77}"/>
              </a:ext>
            </a:extLst>
          </p:cNvPr>
          <p:cNvSpPr txBox="1">
            <a:spLocks/>
          </p:cNvSpPr>
          <p:nvPr/>
        </p:nvSpPr>
        <p:spPr>
          <a:xfrm>
            <a:off x="163879" y="232368"/>
            <a:ext cx="9963937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What do these dynamics look like?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0146A-29A6-405C-939A-A88E17D0E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79" y="1282165"/>
            <a:ext cx="11847210" cy="3633769"/>
          </a:xfrm>
          <a:prstGeom prst="rect">
            <a:avLst/>
          </a:prstGeom>
        </p:spPr>
      </p:pic>
      <p:sp>
        <p:nvSpPr>
          <p:cNvPr id="6" name="Title 18">
            <a:extLst>
              <a:ext uri="{FF2B5EF4-FFF2-40B4-BE49-F238E27FC236}">
                <a16:creationId xmlns:a16="http://schemas.microsoft.com/office/drawing/2014/main" id="{2B8CB8B9-CFB7-4C1B-9A68-F4D786832852}"/>
              </a:ext>
            </a:extLst>
          </p:cNvPr>
          <p:cNvSpPr txBox="1">
            <a:spLocks/>
          </p:cNvSpPr>
          <p:nvPr/>
        </p:nvSpPr>
        <p:spPr>
          <a:xfrm>
            <a:off x="127593" y="5402799"/>
            <a:ext cx="12064407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High-frequency dynamics (gravity waves) are dramatically underestimated.</a:t>
            </a:r>
          </a:p>
        </p:txBody>
      </p:sp>
    </p:spTree>
    <p:extLst>
      <p:ext uri="{BB962C8B-B14F-4D97-AF65-F5344CB8AC3E}">
        <p14:creationId xmlns:p14="http://schemas.microsoft.com/office/powerpoint/2010/main" val="299016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FB2EFD-B897-436D-929B-2F8F96C3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</a:t>
            </a:fld>
            <a:endParaRPr lang="de-DE" dirty="0"/>
          </a:p>
        </p:txBody>
      </p:sp>
      <p:sp>
        <p:nvSpPr>
          <p:cNvPr id="3" name="Title 18">
            <a:extLst>
              <a:ext uri="{FF2B5EF4-FFF2-40B4-BE49-F238E27FC236}">
                <a16:creationId xmlns:a16="http://schemas.microsoft.com/office/drawing/2014/main" id="{9B368B57-D942-4652-9898-E90BAE4F826C}"/>
              </a:ext>
            </a:extLst>
          </p:cNvPr>
          <p:cNvSpPr txBox="1">
            <a:spLocks/>
          </p:cNvSpPr>
          <p:nvPr/>
        </p:nvSpPr>
        <p:spPr>
          <a:xfrm>
            <a:off x="279993" y="149425"/>
            <a:ext cx="1052053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Ice cloud absorbs more radiation than clear sky.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E0AFD9-F6DC-4D00-A460-87969D488556}"/>
              </a:ext>
            </a:extLst>
          </p:cNvPr>
          <p:cNvGrpSpPr/>
          <p:nvPr/>
        </p:nvGrpSpPr>
        <p:grpSpPr>
          <a:xfrm>
            <a:off x="2447325" y="3900904"/>
            <a:ext cx="2702751" cy="2468217"/>
            <a:chOff x="395785" y="1456328"/>
            <a:chExt cx="4776716" cy="432861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FD04080-1502-4954-B1C7-351384312E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3109" y="1456328"/>
              <a:ext cx="40944" cy="43263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0DC17A0-E21D-4B6B-A00A-CDFF27F11DE4}"/>
                </a:ext>
              </a:extLst>
            </p:cNvPr>
            <p:cNvCxnSpPr>
              <a:cxnSpLocks/>
            </p:cNvCxnSpPr>
            <p:nvPr/>
          </p:nvCxnSpPr>
          <p:spPr>
            <a:xfrm>
              <a:off x="2353109" y="5784942"/>
              <a:ext cx="281939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DD65045-7601-4C82-AC87-DC5B2B8E2C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785" y="5782668"/>
              <a:ext cx="19573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AF9C518-EB37-45D8-A3A8-2F2B037837BC}"/>
              </a:ext>
            </a:extLst>
          </p:cNvPr>
          <p:cNvSpPr txBox="1"/>
          <p:nvPr/>
        </p:nvSpPr>
        <p:spPr>
          <a:xfrm>
            <a:off x="2447325" y="6370021"/>
            <a:ext cx="3931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Radiative heating [K day</a:t>
            </a:r>
            <a:r>
              <a:rPr lang="en-US" sz="1600" baseline="30000" dirty="0"/>
              <a:t>-1</a:t>
            </a:r>
            <a:r>
              <a:rPr lang="en-US" sz="1600" dirty="0"/>
              <a:t>]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4C60D6-C7AA-4849-9F24-49EEFB905EE9}"/>
              </a:ext>
            </a:extLst>
          </p:cNvPr>
          <p:cNvSpPr/>
          <p:nvPr/>
        </p:nvSpPr>
        <p:spPr>
          <a:xfrm>
            <a:off x="3143764" y="3997693"/>
            <a:ext cx="1231255" cy="2367935"/>
          </a:xfrm>
          <a:custGeom>
            <a:avLst/>
            <a:gdLst>
              <a:gd name="connsiteX0" fmla="*/ 198368 w 1058980"/>
              <a:gd name="connsiteY0" fmla="*/ 0 h 4087905"/>
              <a:gd name="connsiteX1" fmla="*/ 144580 w 1058980"/>
              <a:gd name="connsiteY1" fmla="*/ 322729 h 4087905"/>
              <a:gd name="connsiteX2" fmla="*/ 108721 w 1058980"/>
              <a:gd name="connsiteY2" fmla="*/ 394447 h 4087905"/>
              <a:gd name="connsiteX3" fmla="*/ 37003 w 1058980"/>
              <a:gd name="connsiteY3" fmla="*/ 502023 h 4087905"/>
              <a:gd name="connsiteX4" fmla="*/ 19074 w 1058980"/>
              <a:gd name="connsiteY4" fmla="*/ 555811 h 4087905"/>
              <a:gd name="connsiteX5" fmla="*/ 19074 w 1058980"/>
              <a:gd name="connsiteY5" fmla="*/ 842682 h 4087905"/>
              <a:gd name="connsiteX6" fmla="*/ 72862 w 1058980"/>
              <a:gd name="connsiteY6" fmla="*/ 896470 h 4087905"/>
              <a:gd name="connsiteX7" fmla="*/ 180439 w 1058980"/>
              <a:gd name="connsiteY7" fmla="*/ 950258 h 4087905"/>
              <a:gd name="connsiteX8" fmla="*/ 270086 w 1058980"/>
              <a:gd name="connsiteY8" fmla="*/ 986117 h 4087905"/>
              <a:gd name="connsiteX9" fmla="*/ 377662 w 1058980"/>
              <a:gd name="connsiteY9" fmla="*/ 1021976 h 4087905"/>
              <a:gd name="connsiteX10" fmla="*/ 449380 w 1058980"/>
              <a:gd name="connsiteY10" fmla="*/ 1057835 h 4087905"/>
              <a:gd name="connsiteX11" fmla="*/ 556956 w 1058980"/>
              <a:gd name="connsiteY11" fmla="*/ 1093694 h 4087905"/>
              <a:gd name="connsiteX12" fmla="*/ 718321 w 1058980"/>
              <a:gd name="connsiteY12" fmla="*/ 1201270 h 4087905"/>
              <a:gd name="connsiteX13" fmla="*/ 772109 w 1058980"/>
              <a:gd name="connsiteY13" fmla="*/ 1237129 h 4087905"/>
              <a:gd name="connsiteX14" fmla="*/ 879686 w 1058980"/>
              <a:gd name="connsiteY14" fmla="*/ 1326776 h 4087905"/>
              <a:gd name="connsiteX15" fmla="*/ 969333 w 1058980"/>
              <a:gd name="connsiteY15" fmla="*/ 1488141 h 4087905"/>
              <a:gd name="connsiteX16" fmla="*/ 1005192 w 1058980"/>
              <a:gd name="connsiteY16" fmla="*/ 1541929 h 4087905"/>
              <a:gd name="connsiteX17" fmla="*/ 1023121 w 1058980"/>
              <a:gd name="connsiteY17" fmla="*/ 1595717 h 4087905"/>
              <a:gd name="connsiteX18" fmla="*/ 1058980 w 1058980"/>
              <a:gd name="connsiteY18" fmla="*/ 1757082 h 4087905"/>
              <a:gd name="connsiteX19" fmla="*/ 1041051 w 1058980"/>
              <a:gd name="connsiteY19" fmla="*/ 1972235 h 4087905"/>
              <a:gd name="connsiteX20" fmla="*/ 1005192 w 1058980"/>
              <a:gd name="connsiteY20" fmla="*/ 2061882 h 4087905"/>
              <a:gd name="connsiteX21" fmla="*/ 951403 w 1058980"/>
              <a:gd name="connsiteY21" fmla="*/ 2259105 h 4087905"/>
              <a:gd name="connsiteX22" fmla="*/ 879686 w 1058980"/>
              <a:gd name="connsiteY22" fmla="*/ 2366682 h 4087905"/>
              <a:gd name="connsiteX23" fmla="*/ 807968 w 1058980"/>
              <a:gd name="connsiteY23" fmla="*/ 2492188 h 4087905"/>
              <a:gd name="connsiteX24" fmla="*/ 772109 w 1058980"/>
              <a:gd name="connsiteY24" fmla="*/ 2599764 h 4087905"/>
              <a:gd name="connsiteX25" fmla="*/ 754180 w 1058980"/>
              <a:gd name="connsiteY25" fmla="*/ 2653553 h 4087905"/>
              <a:gd name="connsiteX26" fmla="*/ 718321 w 1058980"/>
              <a:gd name="connsiteY26" fmla="*/ 2707341 h 4087905"/>
              <a:gd name="connsiteX27" fmla="*/ 664533 w 1058980"/>
              <a:gd name="connsiteY27" fmla="*/ 2850776 h 4087905"/>
              <a:gd name="connsiteX28" fmla="*/ 646603 w 1058980"/>
              <a:gd name="connsiteY28" fmla="*/ 2922494 h 4087905"/>
              <a:gd name="connsiteX29" fmla="*/ 610745 w 1058980"/>
              <a:gd name="connsiteY29" fmla="*/ 3030070 h 4087905"/>
              <a:gd name="connsiteX30" fmla="*/ 592815 w 1058980"/>
              <a:gd name="connsiteY30" fmla="*/ 3083858 h 4087905"/>
              <a:gd name="connsiteX31" fmla="*/ 556956 w 1058980"/>
              <a:gd name="connsiteY31" fmla="*/ 3209364 h 4087905"/>
              <a:gd name="connsiteX32" fmla="*/ 521098 w 1058980"/>
              <a:gd name="connsiteY32" fmla="*/ 3514164 h 4087905"/>
              <a:gd name="connsiteX33" fmla="*/ 503168 w 1058980"/>
              <a:gd name="connsiteY33" fmla="*/ 3567953 h 4087905"/>
              <a:gd name="connsiteX34" fmla="*/ 485239 w 1058980"/>
              <a:gd name="connsiteY34" fmla="*/ 3747247 h 4087905"/>
              <a:gd name="connsiteX35" fmla="*/ 467309 w 1058980"/>
              <a:gd name="connsiteY35" fmla="*/ 3998258 h 4087905"/>
              <a:gd name="connsiteX36" fmla="*/ 449380 w 1058980"/>
              <a:gd name="connsiteY36" fmla="*/ 4087905 h 408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58980" h="4087905">
                <a:moveTo>
                  <a:pt x="198368" y="0"/>
                </a:moveTo>
                <a:cubicBezTo>
                  <a:pt x="172264" y="391570"/>
                  <a:pt x="231894" y="169930"/>
                  <a:pt x="144580" y="322729"/>
                </a:cubicBezTo>
                <a:cubicBezTo>
                  <a:pt x="131319" y="345935"/>
                  <a:pt x="122472" y="371528"/>
                  <a:pt x="108721" y="394447"/>
                </a:cubicBezTo>
                <a:cubicBezTo>
                  <a:pt x="86548" y="431402"/>
                  <a:pt x="37003" y="502023"/>
                  <a:pt x="37003" y="502023"/>
                </a:cubicBezTo>
                <a:cubicBezTo>
                  <a:pt x="31027" y="519952"/>
                  <a:pt x="22780" y="537279"/>
                  <a:pt x="19074" y="555811"/>
                </a:cubicBezTo>
                <a:cubicBezTo>
                  <a:pt x="329" y="649537"/>
                  <a:pt x="-12278" y="748624"/>
                  <a:pt x="19074" y="842682"/>
                </a:cubicBezTo>
                <a:cubicBezTo>
                  <a:pt x="27092" y="866737"/>
                  <a:pt x="53383" y="880238"/>
                  <a:pt x="72862" y="896470"/>
                </a:cubicBezTo>
                <a:cubicBezTo>
                  <a:pt x="124793" y="939746"/>
                  <a:pt x="121629" y="928204"/>
                  <a:pt x="180439" y="950258"/>
                </a:cubicBezTo>
                <a:cubicBezTo>
                  <a:pt x="210574" y="961559"/>
                  <a:pt x="239839" y="975118"/>
                  <a:pt x="270086" y="986117"/>
                </a:cubicBezTo>
                <a:cubicBezTo>
                  <a:pt x="305609" y="999034"/>
                  <a:pt x="343854" y="1005072"/>
                  <a:pt x="377662" y="1021976"/>
                </a:cubicBezTo>
                <a:cubicBezTo>
                  <a:pt x="401568" y="1033929"/>
                  <a:pt x="424564" y="1047909"/>
                  <a:pt x="449380" y="1057835"/>
                </a:cubicBezTo>
                <a:cubicBezTo>
                  <a:pt x="484475" y="1071873"/>
                  <a:pt x="525506" y="1072727"/>
                  <a:pt x="556956" y="1093694"/>
                </a:cubicBezTo>
                <a:lnTo>
                  <a:pt x="718321" y="1201270"/>
                </a:lnTo>
                <a:cubicBezTo>
                  <a:pt x="736250" y="1213223"/>
                  <a:pt x="756872" y="1221892"/>
                  <a:pt x="772109" y="1237129"/>
                </a:cubicBezTo>
                <a:cubicBezTo>
                  <a:pt x="841135" y="1306154"/>
                  <a:pt x="804800" y="1276852"/>
                  <a:pt x="879686" y="1326776"/>
                </a:cubicBezTo>
                <a:cubicBezTo>
                  <a:pt x="911243" y="1421449"/>
                  <a:pt x="887132" y="1364840"/>
                  <a:pt x="969333" y="1488141"/>
                </a:cubicBezTo>
                <a:lnTo>
                  <a:pt x="1005192" y="1541929"/>
                </a:lnTo>
                <a:cubicBezTo>
                  <a:pt x="1011168" y="1559858"/>
                  <a:pt x="1017929" y="1577545"/>
                  <a:pt x="1023121" y="1595717"/>
                </a:cubicBezTo>
                <a:cubicBezTo>
                  <a:pt x="1040004" y="1654808"/>
                  <a:pt x="1046654" y="1695449"/>
                  <a:pt x="1058980" y="1757082"/>
                </a:cubicBezTo>
                <a:cubicBezTo>
                  <a:pt x="1053004" y="1828800"/>
                  <a:pt x="1053558" y="1901364"/>
                  <a:pt x="1041051" y="1972235"/>
                </a:cubicBezTo>
                <a:cubicBezTo>
                  <a:pt x="1035458" y="2003930"/>
                  <a:pt x="1014440" y="2031055"/>
                  <a:pt x="1005192" y="2061882"/>
                </a:cubicBezTo>
                <a:cubicBezTo>
                  <a:pt x="986822" y="2123116"/>
                  <a:pt x="988250" y="2203833"/>
                  <a:pt x="951403" y="2259105"/>
                </a:cubicBezTo>
                <a:cubicBezTo>
                  <a:pt x="927497" y="2294964"/>
                  <a:pt x="898960" y="2328135"/>
                  <a:pt x="879686" y="2366682"/>
                </a:cubicBezTo>
                <a:cubicBezTo>
                  <a:pt x="834190" y="2457674"/>
                  <a:pt x="858653" y="2416161"/>
                  <a:pt x="807968" y="2492188"/>
                </a:cubicBezTo>
                <a:lnTo>
                  <a:pt x="772109" y="2599764"/>
                </a:lnTo>
                <a:cubicBezTo>
                  <a:pt x="766132" y="2617694"/>
                  <a:pt x="764664" y="2637828"/>
                  <a:pt x="754180" y="2653553"/>
                </a:cubicBezTo>
                <a:lnTo>
                  <a:pt x="718321" y="2707341"/>
                </a:lnTo>
                <a:cubicBezTo>
                  <a:pt x="672302" y="2891420"/>
                  <a:pt x="734849" y="2663268"/>
                  <a:pt x="664533" y="2850776"/>
                </a:cubicBezTo>
                <a:cubicBezTo>
                  <a:pt x="655881" y="2873849"/>
                  <a:pt x="653684" y="2898891"/>
                  <a:pt x="646603" y="2922494"/>
                </a:cubicBezTo>
                <a:cubicBezTo>
                  <a:pt x="635742" y="2958698"/>
                  <a:pt x="622698" y="2994211"/>
                  <a:pt x="610745" y="3030070"/>
                </a:cubicBezTo>
                <a:cubicBezTo>
                  <a:pt x="604769" y="3047999"/>
                  <a:pt x="597399" y="3065523"/>
                  <a:pt x="592815" y="3083858"/>
                </a:cubicBezTo>
                <a:cubicBezTo>
                  <a:pt x="570302" y="3173911"/>
                  <a:pt x="582679" y="3132199"/>
                  <a:pt x="556956" y="3209364"/>
                </a:cubicBezTo>
                <a:cubicBezTo>
                  <a:pt x="547797" y="3310117"/>
                  <a:pt x="543237" y="3414538"/>
                  <a:pt x="521098" y="3514164"/>
                </a:cubicBezTo>
                <a:cubicBezTo>
                  <a:pt x="516998" y="3532614"/>
                  <a:pt x="509145" y="3550023"/>
                  <a:pt x="503168" y="3567953"/>
                </a:cubicBezTo>
                <a:cubicBezTo>
                  <a:pt x="497192" y="3627718"/>
                  <a:pt x="490227" y="3687392"/>
                  <a:pt x="485239" y="3747247"/>
                </a:cubicBezTo>
                <a:cubicBezTo>
                  <a:pt x="478273" y="3830841"/>
                  <a:pt x="477110" y="3914949"/>
                  <a:pt x="467309" y="3998258"/>
                </a:cubicBezTo>
                <a:cubicBezTo>
                  <a:pt x="445600" y="4182781"/>
                  <a:pt x="449380" y="3957639"/>
                  <a:pt x="449380" y="408790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7E5244-5A62-460A-B2A9-F3581F5F60F4}"/>
              </a:ext>
            </a:extLst>
          </p:cNvPr>
          <p:cNvGrpSpPr/>
          <p:nvPr/>
        </p:nvGrpSpPr>
        <p:grpSpPr>
          <a:xfrm>
            <a:off x="1637264" y="3900904"/>
            <a:ext cx="1940717" cy="454687"/>
            <a:chOff x="391098" y="1290622"/>
            <a:chExt cx="1940717" cy="45468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B998D3B-5474-4D4F-A83D-B3E6F020EFE2}"/>
                </a:ext>
              </a:extLst>
            </p:cNvPr>
            <p:cNvCxnSpPr>
              <a:cxnSpLocks/>
            </p:cNvCxnSpPr>
            <p:nvPr/>
          </p:nvCxnSpPr>
          <p:spPr>
            <a:xfrm>
              <a:off x="1951894" y="1745309"/>
              <a:ext cx="37992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E1AEFF-F0A4-4675-84A0-F6072848C724}"/>
                </a:ext>
              </a:extLst>
            </p:cNvPr>
            <p:cNvSpPr txBox="1"/>
            <p:nvPr/>
          </p:nvSpPr>
          <p:spPr>
            <a:xfrm>
              <a:off x="391098" y="1290622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max top cooling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01243B7-623C-4FD2-BCFB-BFC72A997AC6}"/>
              </a:ext>
            </a:extLst>
          </p:cNvPr>
          <p:cNvSpPr txBox="1"/>
          <p:nvPr/>
        </p:nvSpPr>
        <p:spPr>
          <a:xfrm>
            <a:off x="1451851" y="4904191"/>
            <a:ext cx="2090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max bottom warming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B1712C-6FF0-48B4-8C06-5E964CDA3C2C}"/>
              </a:ext>
            </a:extLst>
          </p:cNvPr>
          <p:cNvCxnSpPr>
            <a:cxnSpLocks/>
          </p:cNvCxnSpPr>
          <p:nvPr/>
        </p:nvCxnSpPr>
        <p:spPr>
          <a:xfrm>
            <a:off x="3554814" y="4998853"/>
            <a:ext cx="849697" cy="2147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A6CD5B8-9635-40E5-8432-2306964FA774}"/>
              </a:ext>
            </a:extLst>
          </p:cNvPr>
          <p:cNvSpPr txBox="1"/>
          <p:nvPr/>
        </p:nvSpPr>
        <p:spPr>
          <a:xfrm>
            <a:off x="6872243" y="5966724"/>
            <a:ext cx="3641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S. Sullivan and A. Voigt et al. (2021) </a:t>
            </a:r>
            <a:r>
              <a:rPr lang="en-US" sz="1200" i="1" dirty="0"/>
              <a:t>[under review]</a:t>
            </a:r>
            <a:endParaRPr lang="en-US" sz="12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67AFA1C-D653-48A9-8F84-3851C4554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682" y="1138313"/>
            <a:ext cx="4356543" cy="48614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9EA24D-ECD0-453E-ACE5-4207AC76E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558" y="520130"/>
            <a:ext cx="4065744" cy="325678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63C14A2-2B6A-4080-A416-B8389278BAA8}"/>
              </a:ext>
            </a:extLst>
          </p:cNvPr>
          <p:cNvGrpSpPr/>
          <p:nvPr/>
        </p:nvGrpSpPr>
        <p:grpSpPr>
          <a:xfrm>
            <a:off x="3258221" y="1509268"/>
            <a:ext cx="617093" cy="469083"/>
            <a:chOff x="2498241" y="3621026"/>
            <a:chExt cx="800374" cy="652925"/>
          </a:xfrm>
          <a:solidFill>
            <a:srgbClr val="D25500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E5AFC9A-6970-4D91-889C-908E71D46498}"/>
                </a:ext>
              </a:extLst>
            </p:cNvPr>
            <p:cNvSpPr/>
            <p:nvPr/>
          </p:nvSpPr>
          <p:spPr>
            <a:xfrm>
              <a:off x="2690446" y="3621026"/>
              <a:ext cx="476660" cy="464953"/>
            </a:xfrm>
            <a:prstGeom prst="ellipse">
              <a:avLst/>
            </a:prstGeom>
            <a:grpFill/>
            <a:ln w="190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E38B22-DC02-4BBA-826F-7A2CE9ABB708}"/>
                </a:ext>
              </a:extLst>
            </p:cNvPr>
            <p:cNvSpPr/>
            <p:nvPr/>
          </p:nvSpPr>
          <p:spPr>
            <a:xfrm flipH="1">
              <a:off x="2498241" y="3932473"/>
              <a:ext cx="273000" cy="246252"/>
            </a:xfrm>
            <a:prstGeom prst="ellipse">
              <a:avLst/>
            </a:prstGeom>
            <a:grpFill/>
            <a:ln w="190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7D005A0-3D0B-45EE-BEC5-D18C978DB61D}"/>
                </a:ext>
              </a:extLst>
            </p:cNvPr>
            <p:cNvSpPr/>
            <p:nvPr/>
          </p:nvSpPr>
          <p:spPr>
            <a:xfrm flipH="1">
              <a:off x="3013415" y="4027699"/>
              <a:ext cx="285200" cy="246252"/>
            </a:xfrm>
            <a:prstGeom prst="ellipse">
              <a:avLst/>
            </a:prstGeom>
            <a:grpFill/>
            <a:ln w="190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Hexagon 10">
            <a:extLst>
              <a:ext uri="{FF2B5EF4-FFF2-40B4-BE49-F238E27FC236}">
                <a16:creationId xmlns:a16="http://schemas.microsoft.com/office/drawing/2014/main" id="{C8893311-48E4-4F7D-A31E-C844F3441000}"/>
              </a:ext>
            </a:extLst>
          </p:cNvPr>
          <p:cNvSpPr/>
          <p:nvPr/>
        </p:nvSpPr>
        <p:spPr>
          <a:xfrm>
            <a:off x="4061442" y="2061681"/>
            <a:ext cx="467015" cy="362205"/>
          </a:xfrm>
          <a:prstGeom prst="hexagon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400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8F2C8E-0569-4CAE-93AE-81E6C560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20</a:t>
            </a:fld>
            <a:endParaRPr lang="de-DE" dirty="0"/>
          </a:p>
        </p:txBody>
      </p:sp>
      <p:sp>
        <p:nvSpPr>
          <p:cNvPr id="3" name="Title 18">
            <a:extLst>
              <a:ext uri="{FF2B5EF4-FFF2-40B4-BE49-F238E27FC236}">
                <a16:creationId xmlns:a16="http://schemas.microsoft.com/office/drawing/2014/main" id="{A36294AE-473A-47A9-AB4B-CF67B2A4E38C}"/>
              </a:ext>
            </a:extLst>
          </p:cNvPr>
          <p:cNvSpPr txBox="1">
            <a:spLocks/>
          </p:cNvSpPr>
          <p:nvPr/>
        </p:nvSpPr>
        <p:spPr>
          <a:xfrm>
            <a:off x="163879" y="232368"/>
            <a:ext cx="9963937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Model-in-situ data comparisons are not straightforward.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799CF-DC31-4E76-9A54-922366328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93" y="1871718"/>
            <a:ext cx="10792560" cy="4449918"/>
          </a:xfrm>
          <a:prstGeom prst="rect">
            <a:avLst/>
          </a:prstGeom>
        </p:spPr>
      </p:pic>
      <p:pic>
        <p:nvPicPr>
          <p:cNvPr id="6" name="Graphic 5" descr="Scared face outline with solid fill">
            <a:extLst>
              <a:ext uri="{FF2B5EF4-FFF2-40B4-BE49-F238E27FC236}">
                <a16:creationId xmlns:a16="http://schemas.microsoft.com/office/drawing/2014/main" id="{456402DC-A943-47AF-BEB1-1A30E4387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152" y="684800"/>
            <a:ext cx="1621422" cy="1621422"/>
          </a:xfrm>
          <a:prstGeom prst="rect">
            <a:avLst/>
          </a:prstGeom>
        </p:spPr>
      </p:pic>
      <p:sp>
        <p:nvSpPr>
          <p:cNvPr id="7" name="Title 18">
            <a:extLst>
              <a:ext uri="{FF2B5EF4-FFF2-40B4-BE49-F238E27FC236}">
                <a16:creationId xmlns:a16="http://schemas.microsoft.com/office/drawing/2014/main" id="{F65AAB6B-FD6D-440A-87D5-9CCA1C2405C9}"/>
              </a:ext>
            </a:extLst>
          </p:cNvPr>
          <p:cNvSpPr txBox="1">
            <a:spLocks/>
          </p:cNvSpPr>
          <p:nvPr/>
        </p:nvSpPr>
        <p:spPr>
          <a:xfrm>
            <a:off x="163879" y="6365289"/>
            <a:ext cx="10541617" cy="4524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Working on an algorithm for “synthetic simulation trajectories...”</a:t>
            </a:r>
          </a:p>
        </p:txBody>
      </p:sp>
    </p:spTree>
    <p:extLst>
      <p:ext uri="{BB962C8B-B14F-4D97-AF65-F5344CB8AC3E}">
        <p14:creationId xmlns:p14="http://schemas.microsoft.com/office/powerpoint/2010/main" val="1848149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8F2C8E-0569-4CAE-93AE-81E6C560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21</a:t>
            </a:fld>
            <a:endParaRPr lang="de-DE" dirty="0"/>
          </a:p>
        </p:txBody>
      </p:sp>
      <p:sp>
        <p:nvSpPr>
          <p:cNvPr id="3" name="Title 18">
            <a:extLst>
              <a:ext uri="{FF2B5EF4-FFF2-40B4-BE49-F238E27FC236}">
                <a16:creationId xmlns:a16="http://schemas.microsoft.com/office/drawing/2014/main" id="{A36294AE-473A-47A9-AB4B-CF67B2A4E38C}"/>
              </a:ext>
            </a:extLst>
          </p:cNvPr>
          <p:cNvSpPr txBox="1">
            <a:spLocks/>
          </p:cNvSpPr>
          <p:nvPr/>
        </p:nvSpPr>
        <p:spPr>
          <a:xfrm>
            <a:off x="163879" y="232368"/>
            <a:ext cx="996393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Some first comparisons of ICON-</a:t>
            </a:r>
            <a:r>
              <a:rPr lang="en-US" sz="2600" dirty="0" err="1"/>
              <a:t>CLaMS</a:t>
            </a:r>
            <a:r>
              <a:rPr lang="en-US" sz="2600" dirty="0"/>
              <a:t> differences as a function of temperature and moisture….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BDE17C44-1A70-4BE0-9659-7BF6C0228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1" y="1271946"/>
            <a:ext cx="9194955" cy="53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19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02258-7C2A-48CB-A511-C3C0DCC6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22</a:t>
            </a:fld>
            <a:endParaRPr lang="de-DE" dirty="0"/>
          </a:p>
        </p:txBody>
      </p:sp>
      <p:sp>
        <p:nvSpPr>
          <p:cNvPr id="3" name="Title 18">
            <a:extLst>
              <a:ext uri="{FF2B5EF4-FFF2-40B4-BE49-F238E27FC236}">
                <a16:creationId xmlns:a16="http://schemas.microsoft.com/office/drawing/2014/main" id="{37734DD6-FC2C-48CF-8147-8FFD4728F1E5}"/>
              </a:ext>
            </a:extLst>
          </p:cNvPr>
          <p:cNvSpPr txBox="1">
            <a:spLocks/>
          </p:cNvSpPr>
          <p:nvPr/>
        </p:nvSpPr>
        <p:spPr>
          <a:xfrm>
            <a:off x="163879" y="232368"/>
            <a:ext cx="996393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Some first comparisons of ICON-</a:t>
            </a:r>
            <a:r>
              <a:rPr lang="en-US" sz="2600" dirty="0" err="1"/>
              <a:t>CLaMS</a:t>
            </a:r>
            <a:r>
              <a:rPr lang="en-US" sz="2600" dirty="0"/>
              <a:t> differences as a function of temperature and moisture….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9077E94-6C4F-4CD0-8C24-658DBA38C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1" y="1143216"/>
            <a:ext cx="9597169" cy="54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24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8329E-87E2-4282-8644-719F5377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23</a:t>
            </a:fld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FF180B-FF3D-4F05-83FF-1CCF622F9EC4}"/>
              </a:ext>
            </a:extLst>
          </p:cNvPr>
          <p:cNvSpPr txBox="1"/>
          <p:nvPr/>
        </p:nvSpPr>
        <p:spPr>
          <a:xfrm>
            <a:off x="466535" y="324043"/>
            <a:ext cx="10513122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b="1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F1C28-257A-4E13-BC7B-E835ADCBDDF3}"/>
              </a:ext>
            </a:extLst>
          </p:cNvPr>
          <p:cNvSpPr txBox="1"/>
          <p:nvPr/>
        </p:nvSpPr>
        <p:spPr>
          <a:xfrm>
            <a:off x="279993" y="1005749"/>
            <a:ext cx="112589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By switching ice microphysics schemes in a storm-resolving simulation we can change upper tropospheric cloud radiative heating by a </a:t>
            </a:r>
            <a:r>
              <a:rPr lang="en-US" sz="2500" b="1" dirty="0">
                <a:solidFill>
                  <a:srgbClr val="FF0000"/>
                </a:solidFill>
              </a:rPr>
              <a:t>factor of 4</a:t>
            </a:r>
            <a:r>
              <a:rPr lang="en-US" sz="2500" dirty="0"/>
              <a:t>. We can give a three-fold mechanistic explanations for this change: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6229F-40A5-44EF-A562-B1978F424783}"/>
              </a:ext>
            </a:extLst>
          </p:cNvPr>
          <p:cNvSpPr txBox="1"/>
          <p:nvPr/>
        </p:nvSpPr>
        <p:spPr>
          <a:xfrm>
            <a:off x="1602393" y="2589821"/>
            <a:ext cx="1040845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/>
              <a:t>Lower atm:</a:t>
            </a:r>
            <a:r>
              <a:rPr lang="en-US" sz="2500" dirty="0"/>
              <a:t> </a:t>
            </a:r>
            <a:r>
              <a:rPr lang="en-US" sz="2500" b="1" dirty="0">
                <a:solidFill>
                  <a:srgbClr val="FF0000"/>
                </a:solidFill>
              </a:rPr>
              <a:t>10</a:t>
            </a:r>
            <a:r>
              <a:rPr lang="en-US" sz="2500" b="1" baseline="30000" dirty="0">
                <a:solidFill>
                  <a:srgbClr val="FF0000"/>
                </a:solidFill>
              </a:rPr>
              <a:t>2</a:t>
            </a:r>
            <a:r>
              <a:rPr lang="en-US" sz="2500" dirty="0"/>
              <a:t> difference in heterogeneous nucleation </a:t>
            </a:r>
            <a:r>
              <a:rPr lang="en-US" sz="2500" dirty="0" err="1"/>
              <a:t>prefactor</a:t>
            </a:r>
            <a:endParaRPr lang="en-US" sz="2500" dirty="0"/>
          </a:p>
          <a:p>
            <a:endParaRPr lang="en-US" sz="2500" dirty="0"/>
          </a:p>
          <a:p>
            <a:r>
              <a:rPr lang="en-US" sz="2500" i="1" dirty="0"/>
              <a:t>Mid atm: </a:t>
            </a:r>
            <a:r>
              <a:rPr lang="en-US" sz="2500" dirty="0"/>
              <a:t>Far more radiatively inactive snow in 1M</a:t>
            </a:r>
          </a:p>
          <a:p>
            <a:endParaRPr lang="en-US" sz="2500" dirty="0"/>
          </a:p>
          <a:p>
            <a:r>
              <a:rPr lang="en-US" sz="2500" i="1" dirty="0"/>
              <a:t>Upper atm: </a:t>
            </a:r>
            <a:r>
              <a:rPr lang="en-US" sz="2500" b="1" dirty="0">
                <a:solidFill>
                  <a:srgbClr val="FF0000"/>
                </a:solidFill>
              </a:rPr>
              <a:t>2 times </a:t>
            </a:r>
            <a:r>
              <a:rPr lang="en-US" sz="2500" dirty="0"/>
              <a:t>stronger ascent rates in 2M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FA060A-5B11-4D85-9A09-EAC709E549BD}"/>
              </a:ext>
            </a:extLst>
          </p:cNvPr>
          <p:cNvSpPr txBox="1"/>
          <p:nvPr/>
        </p:nvSpPr>
        <p:spPr>
          <a:xfrm>
            <a:off x="279993" y="5001449"/>
            <a:ext cx="112589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Ongoing work uses trajectories to understand what these values look like when we constrain microphysical-dynamic feedbacks.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42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684F31-E921-4C4B-8DAF-25DD293A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3</a:t>
            </a:fld>
            <a:endParaRPr lang="de-DE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34BE7A-25FF-4534-B689-63C55C166FC6}"/>
              </a:ext>
            </a:extLst>
          </p:cNvPr>
          <p:cNvSpPr txBox="1">
            <a:spLocks noChangeArrowheads="1"/>
          </p:cNvSpPr>
          <p:nvPr/>
        </p:nvSpPr>
        <p:spPr>
          <a:xfrm>
            <a:off x="279993" y="248442"/>
            <a:ext cx="9796336" cy="660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 err="1"/>
              <a:t>We</a:t>
            </a:r>
            <a:r>
              <a:rPr lang="de-DE" sz="2600" dirty="0"/>
              <a:t> </a:t>
            </a:r>
            <a:r>
              <a:rPr lang="de-DE" sz="2600" dirty="0" err="1"/>
              <a:t>start</a:t>
            </a:r>
            <a:r>
              <a:rPr lang="de-DE" sz="2600" dirty="0"/>
              <a:t> </a:t>
            </a:r>
            <a:r>
              <a:rPr lang="de-DE" sz="2600" dirty="0" err="1"/>
              <a:t>by</a:t>
            </a:r>
            <a:r>
              <a:rPr lang="de-DE" sz="2600" dirty="0"/>
              <a:t> </a:t>
            </a:r>
            <a:r>
              <a:rPr lang="de-DE" sz="2600" dirty="0" err="1"/>
              <a:t>switching</a:t>
            </a:r>
            <a:r>
              <a:rPr lang="de-DE" sz="2600" dirty="0"/>
              <a:t> </a:t>
            </a:r>
            <a:r>
              <a:rPr lang="de-DE" sz="2600" dirty="0" err="1"/>
              <a:t>microphysics</a:t>
            </a:r>
            <a:r>
              <a:rPr lang="de-DE" sz="2600" dirty="0"/>
              <a:t> </a:t>
            </a:r>
            <a:r>
              <a:rPr lang="de-DE" sz="2600" dirty="0" err="1"/>
              <a:t>schemes</a:t>
            </a:r>
            <a:r>
              <a:rPr lang="de-DE" sz="2600" dirty="0"/>
              <a:t> and </a:t>
            </a:r>
            <a:r>
              <a:rPr lang="de-DE" sz="2600" dirty="0" err="1"/>
              <a:t>vertical</a:t>
            </a:r>
            <a:r>
              <a:rPr lang="de-DE" sz="2600" dirty="0"/>
              <a:t> </a:t>
            </a:r>
            <a:r>
              <a:rPr lang="de-DE" sz="2600" dirty="0" err="1"/>
              <a:t>resolution</a:t>
            </a:r>
            <a:r>
              <a:rPr lang="de-DE" sz="2600" dirty="0"/>
              <a:t>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4D3D8A8-4A07-40B1-9194-7052FF6CC35B}"/>
              </a:ext>
            </a:extLst>
          </p:cNvPr>
          <p:cNvGraphicFramePr>
            <a:graphicFrameLocks noGrp="1"/>
          </p:cNvGraphicFramePr>
          <p:nvPr/>
        </p:nvGraphicFramePr>
        <p:xfrm>
          <a:off x="279993" y="1700062"/>
          <a:ext cx="6035670" cy="34815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75652">
                  <a:extLst>
                    <a:ext uri="{9D8B030D-6E8A-4147-A177-3AD203B41FA5}">
                      <a16:colId xmlns:a16="http://schemas.microsoft.com/office/drawing/2014/main" val="2500113810"/>
                    </a:ext>
                  </a:extLst>
                </a:gridCol>
                <a:gridCol w="4360018">
                  <a:extLst>
                    <a:ext uri="{9D8B030D-6E8A-4147-A177-3AD203B41FA5}">
                      <a16:colId xmlns:a16="http://schemas.microsoft.com/office/drawing/2014/main" val="3319942037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de-DE" sz="2500" b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 b="0" dirty="0"/>
                        <a:t>One-moment or two-moment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358677"/>
                  </a:ext>
                </a:extLst>
              </a:tr>
              <a:tr h="689811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308301"/>
                  </a:ext>
                </a:extLst>
              </a:tr>
              <a:tr h="918216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411988"/>
                  </a:ext>
                </a:extLst>
              </a:tr>
              <a:tr h="1119131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20844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3F3669E-C3FE-4498-B6B3-3A74F20A4A1C}"/>
              </a:ext>
            </a:extLst>
          </p:cNvPr>
          <p:cNvSpPr txBox="1"/>
          <p:nvPr/>
        </p:nvSpPr>
        <p:spPr>
          <a:xfrm>
            <a:off x="1809203" y="2524311"/>
            <a:ext cx="4549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/>
              <a:t>Default or higher vertical resolution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73F34D-7532-410D-9D06-24B924190665}"/>
              </a:ext>
            </a:extLst>
          </p:cNvPr>
          <p:cNvSpPr txBox="1"/>
          <p:nvPr/>
        </p:nvSpPr>
        <p:spPr>
          <a:xfrm>
            <a:off x="2045142" y="3295083"/>
            <a:ext cx="35766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dirty="0"/>
              <a:t>Aerosol dependence or not</a:t>
            </a:r>
            <a:endParaRPr lang="de-DE" sz="2200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1E2020-629C-45E1-84E8-988618D5B17A}"/>
              </a:ext>
            </a:extLst>
          </p:cNvPr>
          <p:cNvSpPr txBox="1"/>
          <p:nvPr/>
        </p:nvSpPr>
        <p:spPr>
          <a:xfrm>
            <a:off x="1809203" y="4073604"/>
            <a:ext cx="4355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/>
              <a:t>Consistent size (effective Radius) of ice crystals between microphysics and radiation or not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19E4AD97-B4D9-41F0-89FD-1FB54F346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26" y="1429638"/>
            <a:ext cx="5555681" cy="4318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78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A8ED0C-5178-4777-B7A3-86BC6B48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4</a:t>
            </a:fld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45BE82-CE9E-4F3B-8379-5D82CF677335}"/>
              </a:ext>
            </a:extLst>
          </p:cNvPr>
          <p:cNvSpPr txBox="1"/>
          <p:nvPr/>
        </p:nvSpPr>
        <p:spPr>
          <a:xfrm>
            <a:off x="497685" y="1422399"/>
            <a:ext cx="89274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Part I: Limited-area storm-resolving simulations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60F5B-2217-46B5-AFF4-740048FDC894}"/>
              </a:ext>
            </a:extLst>
          </p:cNvPr>
          <p:cNvSpPr txBox="1"/>
          <p:nvPr/>
        </p:nvSpPr>
        <p:spPr>
          <a:xfrm>
            <a:off x="2435214" y="2921168"/>
            <a:ext cx="8469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Ice microphysics switches have a strong control on cloud-radiative heating in ICON.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1686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B73F22-4BB8-4F40-89FC-8D59C3D8B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5</a:t>
            </a:fld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8BF3A-6233-402B-A72B-A597D5D13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78" y="909834"/>
            <a:ext cx="5125165" cy="5725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F2731-EE87-41EF-94E2-7D4AF213B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77" y="909834"/>
            <a:ext cx="5125165" cy="57253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B7BB33-96AE-4B16-9737-755D86B3E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72" y="909834"/>
            <a:ext cx="5125165" cy="5725324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A0F17398-7E25-4BB8-BF1D-8A2BC940C238}"/>
              </a:ext>
            </a:extLst>
          </p:cNvPr>
          <p:cNvSpPr txBox="1">
            <a:spLocks noChangeArrowheads="1"/>
          </p:cNvSpPr>
          <p:nvPr/>
        </p:nvSpPr>
        <p:spPr>
          <a:xfrm>
            <a:off x="6818846" y="3623848"/>
            <a:ext cx="5125165" cy="24240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700" dirty="0">
                <a:solidFill>
                  <a:srgbClr val="0070C0"/>
                </a:solidFill>
              </a:rPr>
              <a:t>In-cloud heating is almost 2 times larger from 1M </a:t>
            </a:r>
            <a:r>
              <a:rPr lang="de-DE" sz="2700" dirty="0">
                <a:solidFill>
                  <a:srgbClr val="0070C0"/>
                </a:solidFill>
                <a:sym typeface="Wingdings" panose="05000000000000000000" pitchFamily="2" charset="2"/>
              </a:rPr>
              <a:t> 2M</a:t>
            </a:r>
            <a:r>
              <a:rPr lang="de-DE" sz="2700" dirty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7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700" dirty="0">
                <a:solidFill>
                  <a:srgbClr val="0070C0"/>
                </a:solidFill>
              </a:rPr>
              <a:t>Cloud-top </a:t>
            </a:r>
            <a:r>
              <a:rPr lang="de-DE" sz="2700" dirty="0" err="1">
                <a:solidFill>
                  <a:srgbClr val="0070C0"/>
                </a:solidFill>
              </a:rPr>
              <a:t>cooling</a:t>
            </a:r>
            <a:r>
              <a:rPr lang="de-DE" sz="2700" dirty="0">
                <a:solidFill>
                  <a:srgbClr val="0070C0"/>
                </a:solidFill>
              </a:rPr>
              <a:t> </a:t>
            </a:r>
            <a:r>
              <a:rPr lang="de-DE" sz="2700" dirty="0" err="1">
                <a:solidFill>
                  <a:srgbClr val="0070C0"/>
                </a:solidFill>
              </a:rPr>
              <a:t>is</a:t>
            </a:r>
            <a:r>
              <a:rPr lang="de-DE" sz="2700" dirty="0">
                <a:solidFill>
                  <a:srgbClr val="0070C0"/>
                </a:solidFill>
              </a:rPr>
              <a:t> </a:t>
            </a:r>
            <a:r>
              <a:rPr lang="de-DE" sz="2700" dirty="0" err="1">
                <a:solidFill>
                  <a:srgbClr val="0070C0"/>
                </a:solidFill>
              </a:rPr>
              <a:t>almost</a:t>
            </a:r>
            <a:r>
              <a:rPr lang="de-DE" sz="2700" dirty="0">
                <a:solidFill>
                  <a:srgbClr val="0070C0"/>
                </a:solidFill>
              </a:rPr>
              <a:t> 10 </a:t>
            </a:r>
            <a:r>
              <a:rPr lang="de-DE" sz="2700" dirty="0" err="1">
                <a:solidFill>
                  <a:srgbClr val="0070C0"/>
                </a:solidFill>
              </a:rPr>
              <a:t>times</a:t>
            </a:r>
            <a:r>
              <a:rPr lang="de-DE" sz="2700" dirty="0">
                <a:solidFill>
                  <a:srgbClr val="0070C0"/>
                </a:solidFill>
              </a:rPr>
              <a:t> larger.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0D924-15DC-44BE-8B47-EB82A4ED24B5}"/>
              </a:ext>
            </a:extLst>
          </p:cNvPr>
          <p:cNvSpPr txBox="1"/>
          <p:nvPr/>
        </p:nvSpPr>
        <p:spPr>
          <a:xfrm>
            <a:off x="6818845" y="1223425"/>
            <a:ext cx="48021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700" b="1" dirty="0"/>
              <a:t>Reanalysis and satellite profiles do not agree.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0D68F8-3952-43D8-9C32-745336E7DB13}"/>
              </a:ext>
            </a:extLst>
          </p:cNvPr>
          <p:cNvSpPr txBox="1"/>
          <p:nvPr/>
        </p:nvSpPr>
        <p:spPr>
          <a:xfrm>
            <a:off x="6818845" y="2341601"/>
            <a:ext cx="398674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rgbClr val="FF0000"/>
                </a:solidFill>
              </a:rPr>
              <a:t>Vertical resolution has little impact.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4D06A0-E5E9-4C02-834F-DD38115AFD89}"/>
              </a:ext>
            </a:extLst>
          </p:cNvPr>
          <p:cNvSpPr txBox="1"/>
          <p:nvPr/>
        </p:nvSpPr>
        <p:spPr>
          <a:xfrm>
            <a:off x="279993" y="222842"/>
            <a:ext cx="10051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/>
            </a:pPr>
            <a:r>
              <a:rPr lang="de-DE" sz="2400" b="1" dirty="0"/>
              <a:t>M</a:t>
            </a:r>
            <a:r>
              <a:rPr lang="de-DE" sz="2400" dirty="0"/>
              <a:t> – microphysics     </a:t>
            </a:r>
            <a:r>
              <a:rPr lang="de-DE" sz="2400" b="1" dirty="0"/>
              <a:t>V</a:t>
            </a:r>
            <a:r>
              <a:rPr lang="de-DE" sz="2400" dirty="0"/>
              <a:t> – vert res      </a:t>
            </a:r>
            <a:r>
              <a:rPr lang="de-DE" sz="2400" b="1" dirty="0"/>
              <a:t>R</a:t>
            </a:r>
            <a:r>
              <a:rPr lang="de-DE" sz="2400" dirty="0"/>
              <a:t> – ice crystal size     </a:t>
            </a:r>
            <a:r>
              <a:rPr lang="de-DE" sz="2400" b="1" dirty="0"/>
              <a:t>A</a:t>
            </a:r>
            <a:r>
              <a:rPr lang="de-DE" sz="2400" dirty="0"/>
              <a:t> - aerosol   </a:t>
            </a:r>
          </a:p>
        </p:txBody>
      </p:sp>
    </p:spTree>
    <p:extLst>
      <p:ext uri="{BB962C8B-B14F-4D97-AF65-F5344CB8AC3E}">
        <p14:creationId xmlns:p14="http://schemas.microsoft.com/office/powerpoint/2010/main" val="171548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B73F22-4BB8-4F40-89FC-8D59C3D8B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6</a:t>
            </a:fld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8BF3A-6233-402B-A72B-A597D5D13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78" y="909834"/>
            <a:ext cx="5125165" cy="5725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F2731-EE87-41EF-94E2-7D4AF213B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77" y="909834"/>
            <a:ext cx="5125165" cy="57253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B7BB33-96AE-4B16-9737-755D86B3E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72" y="909834"/>
            <a:ext cx="5125165" cy="5725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7658BB-FB06-491E-AB61-AF4B5DCBD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72" y="909834"/>
            <a:ext cx="5125165" cy="5725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6D9B83-C1C8-4216-83F0-49FFB2FA9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372" y="909834"/>
            <a:ext cx="5125165" cy="5725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0A1305-C419-49BA-80CE-F30122158B5C}"/>
              </a:ext>
            </a:extLst>
          </p:cNvPr>
          <p:cNvSpPr txBox="1"/>
          <p:nvPr/>
        </p:nvSpPr>
        <p:spPr>
          <a:xfrm>
            <a:off x="6648899" y="1363032"/>
            <a:ext cx="539872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rgbClr val="C89800"/>
                </a:solidFill>
              </a:rPr>
              <a:t>Heating-cooling dipole increases by a factor of 2 with consistent ice crystal size.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49601-CAAD-45A3-93EA-3944F2D6EB0B}"/>
              </a:ext>
            </a:extLst>
          </p:cNvPr>
          <p:cNvSpPr txBox="1"/>
          <p:nvPr/>
        </p:nvSpPr>
        <p:spPr>
          <a:xfrm>
            <a:off x="6648899" y="3772496"/>
            <a:ext cx="482772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600" b="1" dirty="0">
                <a:solidFill>
                  <a:srgbClr val="00B050"/>
                </a:solidFill>
              </a:rPr>
              <a:t>Heating-cooling dipole decreases above 200 hPa and below 400 hPa with aerosol dependence.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D1B507-C2BE-404C-99D8-04CC41EAAB5D}"/>
              </a:ext>
            </a:extLst>
          </p:cNvPr>
          <p:cNvSpPr txBox="1"/>
          <p:nvPr/>
        </p:nvSpPr>
        <p:spPr>
          <a:xfrm>
            <a:off x="279993" y="222842"/>
            <a:ext cx="10051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/>
            </a:pPr>
            <a:r>
              <a:rPr lang="de-DE" sz="2400" b="1" dirty="0"/>
              <a:t>M</a:t>
            </a:r>
            <a:r>
              <a:rPr lang="de-DE" sz="2400" dirty="0"/>
              <a:t> – microphysics     </a:t>
            </a:r>
            <a:r>
              <a:rPr lang="de-DE" sz="2400" b="1" dirty="0"/>
              <a:t>V</a:t>
            </a:r>
            <a:r>
              <a:rPr lang="de-DE" sz="2400" dirty="0"/>
              <a:t> – vert res      </a:t>
            </a:r>
            <a:r>
              <a:rPr lang="de-DE" sz="2400" b="1" dirty="0"/>
              <a:t>R</a:t>
            </a:r>
            <a:r>
              <a:rPr lang="de-DE" sz="2400" dirty="0"/>
              <a:t> – ice crystal size     </a:t>
            </a:r>
            <a:r>
              <a:rPr lang="de-DE" sz="2400" b="1" dirty="0"/>
              <a:t>A</a:t>
            </a:r>
            <a:r>
              <a:rPr lang="de-DE" sz="2400" dirty="0"/>
              <a:t> - aerosol   </a:t>
            </a:r>
          </a:p>
        </p:txBody>
      </p:sp>
    </p:spTree>
    <p:extLst>
      <p:ext uri="{BB962C8B-B14F-4D97-AF65-F5344CB8AC3E}">
        <p14:creationId xmlns:p14="http://schemas.microsoft.com/office/powerpoint/2010/main" val="30335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0D6B836-B739-4FED-9D4D-6AF722406054}"/>
              </a:ext>
            </a:extLst>
          </p:cNvPr>
          <p:cNvSpPr txBox="1"/>
          <p:nvPr/>
        </p:nvSpPr>
        <p:spPr>
          <a:xfrm>
            <a:off x="5835990" y="2334451"/>
            <a:ext cx="528118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>
                <a:solidFill>
                  <a:srgbClr val="0070C0"/>
                </a:solidFill>
              </a:rPr>
              <a:t>Cloud-top cooling is almost 10 times larger.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6C8434-DA01-4D8F-ADCD-0127AF36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7</a:t>
            </a:fld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1E813-B1A0-4875-BFBA-3C95C06F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5" y="412529"/>
            <a:ext cx="5125165" cy="5725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520CE8-9643-4AF9-AB00-D019DB8143EC}"/>
              </a:ext>
            </a:extLst>
          </p:cNvPr>
          <p:cNvSpPr txBox="1"/>
          <p:nvPr/>
        </p:nvSpPr>
        <p:spPr>
          <a:xfrm>
            <a:off x="5872361" y="412529"/>
            <a:ext cx="480215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/>
              <a:t>Reanalysis and satellite profiles do not agree.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E417C-96A0-4374-96C2-E78C3F3DEDF5}"/>
              </a:ext>
            </a:extLst>
          </p:cNvPr>
          <p:cNvSpPr txBox="1"/>
          <p:nvPr/>
        </p:nvSpPr>
        <p:spPr>
          <a:xfrm>
            <a:off x="5872361" y="1258914"/>
            <a:ext cx="398674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>
                <a:solidFill>
                  <a:srgbClr val="FF0000"/>
                </a:solidFill>
              </a:rPr>
              <a:t>Vertical resolution has little impact.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F452B3-C238-4B94-8105-AEB60D6B9921}"/>
              </a:ext>
            </a:extLst>
          </p:cNvPr>
          <p:cNvSpPr txBox="1"/>
          <p:nvPr/>
        </p:nvSpPr>
        <p:spPr>
          <a:xfrm>
            <a:off x="5835990" y="3348950"/>
            <a:ext cx="539872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>
                <a:solidFill>
                  <a:srgbClr val="C89800"/>
                </a:solidFill>
              </a:rPr>
              <a:t>Heating-cooling dipole increases by a factor of 2 with consistent ice crystal size.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3C5FD-C040-4F17-BB1B-6B8BD50127BC}"/>
              </a:ext>
            </a:extLst>
          </p:cNvPr>
          <p:cNvSpPr txBox="1"/>
          <p:nvPr/>
        </p:nvSpPr>
        <p:spPr>
          <a:xfrm>
            <a:off x="5846794" y="4512378"/>
            <a:ext cx="482772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>
                <a:solidFill>
                  <a:srgbClr val="00B050"/>
                </a:solidFill>
              </a:rPr>
              <a:t>Heating-cooling dipole decreases above 200 hPa and below 400 hPa with aerosol dependence.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1DF400-5976-4269-83BC-E400B7C3995A}"/>
              </a:ext>
            </a:extLst>
          </p:cNvPr>
          <p:cNvSpPr/>
          <p:nvPr/>
        </p:nvSpPr>
        <p:spPr>
          <a:xfrm>
            <a:off x="5624374" y="245944"/>
            <a:ext cx="6470423" cy="60584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E02BB-1BB2-4ED4-B63F-7C5B755BD621}"/>
              </a:ext>
            </a:extLst>
          </p:cNvPr>
          <p:cNvSpPr txBox="1"/>
          <p:nvPr/>
        </p:nvSpPr>
        <p:spPr>
          <a:xfrm>
            <a:off x="6096000" y="305546"/>
            <a:ext cx="5998797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500" b="1" i="1" dirty="0"/>
              <a:t>We can kind of generate </a:t>
            </a:r>
            <a:r>
              <a:rPr lang="en-US" sz="3500" b="1" i="1" dirty="0">
                <a:solidFill>
                  <a:srgbClr val="FF0000"/>
                </a:solidFill>
              </a:rPr>
              <a:t>w</a:t>
            </a:r>
            <a:r>
              <a:rPr lang="en-US" sz="3500" b="1" i="1" dirty="0">
                <a:solidFill>
                  <a:srgbClr val="0070C0"/>
                </a:solidFill>
              </a:rPr>
              <a:t>h</a:t>
            </a:r>
            <a:r>
              <a:rPr lang="en-US" sz="3500" b="1" i="1" dirty="0"/>
              <a:t>a</a:t>
            </a:r>
            <a:r>
              <a:rPr lang="en-US" sz="3500" b="1" i="1" dirty="0">
                <a:solidFill>
                  <a:srgbClr val="C89800"/>
                </a:solidFill>
              </a:rPr>
              <a:t>t</a:t>
            </a:r>
            <a:r>
              <a:rPr lang="en-US" sz="3500" b="1" i="1" dirty="0">
                <a:solidFill>
                  <a:srgbClr val="00B050"/>
                </a:solidFill>
              </a:rPr>
              <a:t>e</a:t>
            </a:r>
            <a:r>
              <a:rPr lang="en-US" sz="3500" b="1" i="1" dirty="0">
                <a:solidFill>
                  <a:srgbClr val="0070C0"/>
                </a:solidFill>
              </a:rPr>
              <a:t>v</a:t>
            </a:r>
            <a:r>
              <a:rPr lang="en-US" sz="3500" b="1" i="1" dirty="0">
                <a:solidFill>
                  <a:srgbClr val="00B050"/>
                </a:solidFill>
              </a:rPr>
              <a:t>e</a:t>
            </a:r>
            <a:r>
              <a:rPr lang="en-US" sz="3500" b="1" i="1" dirty="0">
                <a:solidFill>
                  <a:srgbClr val="FF0000"/>
                </a:solidFill>
              </a:rPr>
              <a:t>r</a:t>
            </a:r>
            <a:r>
              <a:rPr lang="en-US" sz="3500" b="1" i="1" dirty="0"/>
              <a:t> we want with ice microphysics switches...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59A268-B1EC-41EE-9123-2421B2CF613F}"/>
              </a:ext>
            </a:extLst>
          </p:cNvPr>
          <p:cNvSpPr txBox="1"/>
          <p:nvPr/>
        </p:nvSpPr>
        <p:spPr>
          <a:xfrm>
            <a:off x="6625389" y="4748011"/>
            <a:ext cx="4940018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500" b="1" i="1" dirty="0"/>
              <a:t>… but we can also understand why.</a:t>
            </a:r>
          </a:p>
        </p:txBody>
      </p:sp>
    </p:spTree>
    <p:extLst>
      <p:ext uri="{BB962C8B-B14F-4D97-AF65-F5344CB8AC3E}">
        <p14:creationId xmlns:p14="http://schemas.microsoft.com/office/powerpoint/2010/main" val="6745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29ED0F-830F-475B-B718-74D2ADAC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8</a:t>
            </a:fld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49E57-CA83-4CBA-A4AC-E81D7E0C4589}"/>
              </a:ext>
            </a:extLst>
          </p:cNvPr>
          <p:cNvSpPr txBox="1"/>
          <p:nvPr/>
        </p:nvSpPr>
        <p:spPr>
          <a:xfrm>
            <a:off x="1454298" y="822397"/>
            <a:ext cx="8525273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500" b="1" i="1" dirty="0"/>
              <a:t>… but we can also understand why.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2F078-21C0-4DD0-9269-D2C9FD40A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93" y="2502933"/>
            <a:ext cx="2430881" cy="1359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C806F5-73E4-465F-A1E9-0D9CBFB40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874" y="2502933"/>
            <a:ext cx="9027618" cy="18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8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0D0EDD4-05AE-4330-9437-606E75FEC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68" y="750112"/>
            <a:ext cx="5004193" cy="45534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7E639-68F6-46EE-AFF9-92D59832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9</a:t>
            </a:fld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241428-A6AC-4343-A8D4-EFD6C9F4A34D}"/>
              </a:ext>
            </a:extLst>
          </p:cNvPr>
          <p:cNvSpPr txBox="1">
            <a:spLocks noChangeArrowheads="1"/>
          </p:cNvSpPr>
          <p:nvPr/>
        </p:nvSpPr>
        <p:spPr>
          <a:xfrm>
            <a:off x="2313881" y="5851171"/>
            <a:ext cx="940287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/>
              <a:t>2M generates &gt;4 times more ice </a:t>
            </a:r>
            <a:r>
              <a:rPr lang="de-DE" sz="2600" i="1" dirty="0"/>
              <a:t>and</a:t>
            </a:r>
            <a:r>
              <a:rPr lang="de-DE" sz="2600" dirty="0"/>
              <a:t> over a greater depth.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AED77-61B2-4C09-AA25-C4201135AFE3}"/>
              </a:ext>
            </a:extLst>
          </p:cNvPr>
          <p:cNvSpPr txBox="1"/>
          <p:nvPr/>
        </p:nvSpPr>
        <p:spPr>
          <a:xfrm>
            <a:off x="1473747" y="2794272"/>
            <a:ext cx="1680268" cy="477054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500" dirty="0" err="1"/>
              <a:t>Thin</a:t>
            </a:r>
            <a:r>
              <a:rPr lang="de-DE" sz="2500" dirty="0"/>
              <a:t> </a:t>
            </a:r>
            <a:r>
              <a:rPr lang="de-DE" sz="2500" dirty="0" err="1"/>
              <a:t>cirrus</a:t>
            </a:r>
            <a:endParaRPr lang="de-DE" sz="2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2F3E0-8AD9-4300-B667-3B874B3910FE}"/>
              </a:ext>
            </a:extLst>
          </p:cNvPr>
          <p:cNvSpPr txBox="1"/>
          <p:nvPr/>
        </p:nvSpPr>
        <p:spPr>
          <a:xfrm>
            <a:off x="4622794" y="1708981"/>
            <a:ext cx="1853333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Convective</a:t>
            </a:r>
            <a:r>
              <a:rPr lang="de-DE" sz="2400" dirty="0"/>
              <a:t> </a:t>
            </a:r>
            <a:r>
              <a:rPr lang="de-DE" sz="2400" dirty="0" err="1"/>
              <a:t>outflow</a:t>
            </a:r>
            <a:endParaRPr lang="de-DE" sz="24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9904501-5B6E-49B7-A3E9-E176760AC727}"/>
              </a:ext>
            </a:extLst>
          </p:cNvPr>
          <p:cNvSpPr txBox="1">
            <a:spLocks noChangeArrowheads="1"/>
          </p:cNvSpPr>
          <p:nvPr/>
        </p:nvSpPr>
        <p:spPr>
          <a:xfrm>
            <a:off x="475244" y="5373286"/>
            <a:ext cx="557938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200" b="0" dirty="0" err="1"/>
              <a:t>Unimodal</a:t>
            </a:r>
            <a:r>
              <a:rPr lang="de-DE" sz="2200" b="0" dirty="0"/>
              <a:t> versus bimodal IWP </a:t>
            </a:r>
            <a:r>
              <a:rPr lang="de-DE" sz="2200" b="0" dirty="0" err="1"/>
              <a:t>distribution</a:t>
            </a:r>
            <a:endParaRPr lang="de-DE" sz="2200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198358-8B31-4E02-8B62-02E99136230D}"/>
              </a:ext>
            </a:extLst>
          </p:cNvPr>
          <p:cNvSpPr txBox="1"/>
          <p:nvPr/>
        </p:nvSpPr>
        <p:spPr>
          <a:xfrm>
            <a:off x="279993" y="257669"/>
            <a:ext cx="1030643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600" b="1" dirty="0">
                <a:solidFill>
                  <a:srgbClr val="0070C0"/>
                </a:solidFill>
              </a:rPr>
              <a:t>In-cloud heating is almost 2 times larger from 1M </a:t>
            </a:r>
            <a:r>
              <a:rPr lang="de-DE" sz="2600" b="1" dirty="0">
                <a:solidFill>
                  <a:srgbClr val="0070C0"/>
                </a:solidFill>
                <a:sym typeface="Wingdings" panose="05000000000000000000" pitchFamily="2" charset="2"/>
              </a:rPr>
              <a:t> 2M</a:t>
            </a:r>
            <a:r>
              <a:rPr lang="de-DE" sz="26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483C94-EBBE-4DFD-BF69-EC3C345AD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042" y="885651"/>
            <a:ext cx="5128562" cy="4852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36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9|0.4|1.9|1.9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17.8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8.1|6.3|10.5|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2.5|22.6|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2|12.3|17|1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1.5|5.9|40.5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|7.8|6.3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|7.8|6.3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9.6|4|7"/>
</p:tagLst>
</file>

<file path=ppt/theme/theme1.xml><?xml version="1.0" encoding="utf-8"?>
<a:theme xmlns:a="http://schemas.openxmlformats.org/drawingml/2006/main" name="Office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Q_Presentation_Template_16_9.potx" id="{BB782F5F-BB01-414E-8427-AEB577D3775E}" vid="{4F00B428-522E-41FF-8F92-F565E780600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SDQ_Presentation_Template_16_9</Template>
  <TotalTime>1177</TotalTime>
  <Words>994</Words>
  <Application>Microsoft Office PowerPoint</Application>
  <PresentationFormat>Widescreen</PresentationFormat>
  <Paragraphs>148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 Math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Sullivan</dc:creator>
  <cp:lastModifiedBy>Sylvia Sullivan</cp:lastModifiedBy>
  <cp:revision>206</cp:revision>
  <dcterms:created xsi:type="dcterms:W3CDTF">2020-09-14T17:20:08Z</dcterms:created>
  <dcterms:modified xsi:type="dcterms:W3CDTF">2021-04-27T17:44:02Z</dcterms:modified>
</cp:coreProperties>
</file>