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1247" r:id="rId2"/>
    <p:sldId id="1313" r:id="rId3"/>
    <p:sldId id="1314" r:id="rId4"/>
    <p:sldId id="1315" r:id="rId5"/>
    <p:sldId id="1331" r:id="rId6"/>
    <p:sldId id="1320" r:id="rId7"/>
    <p:sldId id="1323" r:id="rId8"/>
    <p:sldId id="1324" r:id="rId9"/>
    <p:sldId id="1325" r:id="rId10"/>
    <p:sldId id="1326" r:id="rId11"/>
    <p:sldId id="1327" r:id="rId12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FF"/>
    <a:srgbClr val="6600CC"/>
    <a:srgbClr val="000099"/>
    <a:srgbClr val="66FFFF"/>
    <a:srgbClr val="008080"/>
    <a:srgbClr val="FFFF00"/>
    <a:srgbClr val="FF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80" autoAdjust="0"/>
  </p:normalViewPr>
  <p:slideViewPr>
    <p:cSldViewPr>
      <p:cViewPr varScale="1">
        <p:scale>
          <a:sx n="125" d="100"/>
          <a:sy n="125" d="100"/>
        </p:scale>
        <p:origin x="11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fld id="{526ECBD9-5C7F-4A86-8DED-7211DF30D576}" type="datetimeFigureOut">
              <a:rPr lang="zh-TW" altLang="en-US"/>
              <a:pPr>
                <a:defRPr/>
              </a:pPr>
              <a:t>2021/4/24</a:t>
            </a:fld>
            <a:endParaRPr lang="en-US" altLang="zh-TW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fld id="{2F2264BD-AA2A-4004-8889-D7ABFF4086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0621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ea typeface="MS PGothic" pitchFamily="34" charset="-128"/>
              </a:defRPr>
            </a:lvl1pPr>
          </a:lstStyle>
          <a:p>
            <a:pPr>
              <a:defRPr/>
            </a:pPr>
            <a:fld id="{C1B052BF-DB06-40BD-90E5-53E7A9A817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142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052BF-DB06-40BD-90E5-53E7A9A8172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052BF-DB06-40BD-90E5-53E7A9A8172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7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052BF-DB06-40BD-90E5-53E7A9A81728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58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94B66-17BC-40D7-A8A2-D82687C49E5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51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5CAB5-205C-46CC-86AF-EE1FEF36A1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9C5A5-F34D-4539-8B34-222B3430D45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2100" y="104775"/>
            <a:ext cx="1984375" cy="57007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104775"/>
            <a:ext cx="5803900" cy="57007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C78F3-BC06-41A5-AF8D-94DB90EDFE7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104775"/>
            <a:ext cx="7940675" cy="570071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27F8E-6D75-473D-8DBF-F9BE2926EE2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4650" y="104775"/>
            <a:ext cx="6981825" cy="9683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690688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4648200" y="1690688"/>
            <a:ext cx="3810000" cy="4114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AC15A-5953-492D-AC8A-9D555199FB2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4650" y="104775"/>
            <a:ext cx="6981825" cy="9683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690688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690688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196D-D987-495A-978F-0E0385291D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4650" y="104775"/>
            <a:ext cx="6981825" cy="9683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690688"/>
            <a:ext cx="7772400" cy="4114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DF9DC-4860-4FED-84F8-9A0480620A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4650" y="104775"/>
            <a:ext cx="6981825" cy="9683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690688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90688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824288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F0834-05D0-42A6-BC4E-2A6D4F3D83B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42338" y="88235"/>
            <a:ext cx="8823457" cy="513344"/>
          </a:xfrm>
          <a:prstGeom prst="rect">
            <a:avLst/>
          </a:prstGeom>
        </p:spPr>
        <p:txBody>
          <a:bodyPr anchor="t"/>
          <a:lstStyle>
            <a:lvl1pPr>
              <a:defRPr baseline="0">
                <a:latin typeface="+mj-lt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057900" y="648101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Presentation Title Here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EF4D36-AE85-49C9-90DE-66D02B2572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42338" y="605577"/>
            <a:ext cx="8823457" cy="296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 baseline="0">
                <a:solidFill>
                  <a:srgbClr val="FF6600"/>
                </a:solidFill>
                <a:latin typeface="+mj-lt"/>
                <a:ea typeface="A-OTF Gothic BBB Pro Medium" panose="020B0400000000000000" pitchFamily="34" charset="-128"/>
                <a:cs typeface="Clear Sans Light" panose="020B0303030202020304" pitchFamily="34" charset="0"/>
              </a:defRPr>
            </a:lvl1pPr>
            <a:lvl2pPr marL="384048" indent="0" algn="ctr">
              <a:buNone/>
              <a:defRPr sz="1700"/>
            </a:lvl2pPr>
            <a:lvl3pPr marL="768096" indent="0" algn="ctr">
              <a:buNone/>
              <a:defRPr sz="1500"/>
            </a:lvl3pPr>
            <a:lvl4pPr marL="1152144" indent="0" algn="ctr">
              <a:buNone/>
              <a:defRPr sz="1300"/>
            </a:lvl4pPr>
            <a:lvl5pPr marL="1536192" indent="0" algn="ctr">
              <a:buNone/>
              <a:defRPr sz="1300"/>
            </a:lvl5pPr>
            <a:lvl6pPr marL="1920240" indent="0" algn="ctr">
              <a:buNone/>
              <a:defRPr sz="1300"/>
            </a:lvl6pPr>
            <a:lvl7pPr marL="2304288" indent="0" algn="ctr">
              <a:buNone/>
              <a:defRPr sz="1300"/>
            </a:lvl7pPr>
            <a:lvl8pPr marL="2688336" indent="0" algn="ctr">
              <a:buNone/>
              <a:defRPr sz="1300"/>
            </a:lvl8pPr>
            <a:lvl9pPr marL="3072384" indent="0" algn="ctr">
              <a:buNone/>
              <a:defRPr sz="1300"/>
            </a:lvl9pPr>
          </a:lstStyle>
          <a:p>
            <a:r>
              <a:rPr lang="en-US" altLang="ja-JP" dirty="0" smtClean="0"/>
              <a:t>A brief description here</a:t>
            </a:r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463550" y="1620253"/>
            <a:ext cx="2989513" cy="398703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US" dirty="0" smtClean="0"/>
              <a:t>Add picture here – 1:1</a:t>
            </a:r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3071" y="1620253"/>
            <a:ext cx="118004" cy="39870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 sz="2300">
              <a:latin typeface="+mj-lt"/>
            </a:endParaRPr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3553543" y="1620254"/>
            <a:ext cx="5512252" cy="423699"/>
          </a:xfrm>
          <a:prstGeom prst="rect">
            <a:avLst/>
          </a:prstGeom>
        </p:spPr>
        <p:txBody>
          <a:bodyPr anchor="b"/>
          <a:lstStyle>
            <a:lvl1pPr algn="l">
              <a:defRPr sz="2000" baseline="0">
                <a:solidFill>
                  <a:srgbClr val="FF6600"/>
                </a:solidFill>
                <a:latin typeface="+mj-lt"/>
                <a:ea typeface="A-OTF Gothic BBB Pro Medium" panose="020B0400000000000000" pitchFamily="34" charset="-128"/>
                <a:cs typeface="A-OTF Gothic BBB Pro Medium" panose="020B0400000000000000" pitchFamily="34" charset="-128"/>
              </a:defRPr>
            </a:lvl1pPr>
            <a:lvl2pPr>
              <a:defRPr>
                <a:latin typeface="Bebas Neue Bold" panose="020B0606020202050201" pitchFamily="34" charset="0"/>
              </a:defRPr>
            </a:lvl2pPr>
            <a:lvl3pPr>
              <a:defRPr>
                <a:latin typeface="Bebas Neue Bold" panose="020B0606020202050201" pitchFamily="34" charset="0"/>
              </a:defRPr>
            </a:lvl3pPr>
            <a:lvl4pPr>
              <a:defRPr>
                <a:latin typeface="Bebas Neue Bold" panose="020B0606020202050201" pitchFamily="34" charset="0"/>
              </a:defRPr>
            </a:lvl4pPr>
            <a:lvl5pPr>
              <a:defRPr>
                <a:latin typeface="Bebas Neue Bold" panose="020B0606020202050201" pitchFamily="34" charset="0"/>
              </a:defRPr>
            </a:lvl5pPr>
          </a:lstStyle>
          <a:p>
            <a:pPr lvl="0"/>
            <a:r>
              <a:rPr lang="en-US" altLang="ja-JP" dirty="0" smtClean="0"/>
              <a:t>Caption Here</a:t>
            </a:r>
            <a:endParaRPr lang="ja-JP" altLang="en-US" dirty="0" smtClean="0"/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3553543" y="2079811"/>
            <a:ext cx="5512252" cy="352747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1568"/>
              </a:lnSpc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A-OTF Gothic BBB Pro Medium" panose="020B0400000000000000" pitchFamily="34" charset="-128"/>
              </a:defRPr>
            </a:lvl1pPr>
            <a:lvl2pPr>
              <a:defRPr>
                <a:latin typeface="Bebas Neue Bold" panose="020B0606020202050201" pitchFamily="34" charset="0"/>
              </a:defRPr>
            </a:lvl2pPr>
            <a:lvl3pPr>
              <a:defRPr>
                <a:latin typeface="Bebas Neue Bold" panose="020B0606020202050201" pitchFamily="34" charset="0"/>
              </a:defRPr>
            </a:lvl3pPr>
            <a:lvl4pPr>
              <a:defRPr>
                <a:latin typeface="Bebas Neue Bold" panose="020B0606020202050201" pitchFamily="34" charset="0"/>
              </a:defRPr>
            </a:lvl4pPr>
            <a:lvl5pPr>
              <a:defRPr>
                <a:latin typeface="Bebas Neue Bold" panose="020B0606020202050201" pitchFamily="34" charset="0"/>
              </a:defRPr>
            </a:lvl5pPr>
          </a:lstStyle>
          <a:p>
            <a:pPr lvl="0"/>
            <a:r>
              <a:rPr lang="en-US" altLang="ja-JP" dirty="0" smtClean="0"/>
              <a:t>Text Here</a:t>
            </a:r>
            <a:endParaRPr lang="ja-JP" altLang="en-US" dirty="0" smtClean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3565948" y="2008094"/>
            <a:ext cx="5499847" cy="0"/>
          </a:xfrm>
          <a:prstGeom prst="line">
            <a:avLst/>
          </a:prstGeom>
          <a:ln w="190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8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1371600"/>
            <a:ext cx="4076700" cy="4495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466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F8D33-1573-439D-A854-33B793416C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33ED4-6E0E-4D32-BD1D-DB5D8407B9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6906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906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F3D2-5C18-4B6D-B125-9ED8756642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D269-2DB9-4C84-A5BA-DFCB31FE01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8D5C5-AD0D-4491-B0A2-1D25591A3D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DC39D-CCEF-406B-8035-8836FBD60A0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367FE-51B0-40B3-B27F-D00B8297A6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3DDD6-1CA3-46B9-A8B7-A20CDFAE154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93663" y="1128713"/>
            <a:ext cx="8894762" cy="5589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666699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85725" y="6175375"/>
            <a:ext cx="695325" cy="174625"/>
            <a:chOff x="138" y="3858"/>
            <a:chExt cx="438" cy="110"/>
          </a:xfrm>
        </p:grpSpPr>
        <p:sp>
          <p:nvSpPr>
            <p:cNvPr id="122885" name="Freeform 5"/>
            <p:cNvSpPr>
              <a:spLocks/>
            </p:cNvSpPr>
            <p:nvPr/>
          </p:nvSpPr>
          <p:spPr bwMode="auto">
            <a:xfrm>
              <a:off x="138" y="3858"/>
              <a:ext cx="304" cy="1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6"/>
                </a:cxn>
                <a:cxn ang="0">
                  <a:pos x="304" y="106"/>
                </a:cxn>
                <a:cxn ang="0">
                  <a:pos x="200" y="2"/>
                </a:cxn>
                <a:cxn ang="0">
                  <a:pos x="0" y="0"/>
                </a:cxn>
              </a:cxnLst>
              <a:rect l="0" t="0" r="r" b="b"/>
              <a:pathLst>
                <a:path w="304" h="106">
                  <a:moveTo>
                    <a:pt x="0" y="0"/>
                  </a:moveTo>
                  <a:lnTo>
                    <a:pt x="0" y="106"/>
                  </a:lnTo>
                  <a:lnTo>
                    <a:pt x="304" y="106"/>
                  </a:lnTo>
                  <a:lnTo>
                    <a:pt x="20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86" name="Freeform 6"/>
            <p:cNvSpPr>
              <a:spLocks/>
            </p:cNvSpPr>
            <p:nvPr/>
          </p:nvSpPr>
          <p:spPr bwMode="auto">
            <a:xfrm>
              <a:off x="366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87" name="Freeform 7"/>
            <p:cNvSpPr>
              <a:spLocks/>
            </p:cNvSpPr>
            <p:nvPr/>
          </p:nvSpPr>
          <p:spPr bwMode="auto">
            <a:xfrm>
              <a:off x="408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88" name="Freeform 8"/>
            <p:cNvSpPr>
              <a:spLocks/>
            </p:cNvSpPr>
            <p:nvPr/>
          </p:nvSpPr>
          <p:spPr bwMode="auto">
            <a:xfrm>
              <a:off x="450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</p:grpSp>
      <p:grpSp>
        <p:nvGrpSpPr>
          <p:cNvPr id="5125" name="Group 9"/>
          <p:cNvGrpSpPr>
            <a:grpSpLocks/>
          </p:cNvGrpSpPr>
          <p:nvPr/>
        </p:nvGrpSpPr>
        <p:grpSpPr bwMode="auto">
          <a:xfrm flipH="1">
            <a:off x="8275638" y="6173788"/>
            <a:ext cx="695325" cy="174625"/>
            <a:chOff x="138" y="3858"/>
            <a:chExt cx="438" cy="110"/>
          </a:xfrm>
        </p:grpSpPr>
        <p:sp>
          <p:nvSpPr>
            <p:cNvPr id="122890" name="Freeform 10"/>
            <p:cNvSpPr>
              <a:spLocks/>
            </p:cNvSpPr>
            <p:nvPr/>
          </p:nvSpPr>
          <p:spPr bwMode="auto">
            <a:xfrm>
              <a:off x="138" y="3858"/>
              <a:ext cx="304" cy="1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6"/>
                </a:cxn>
                <a:cxn ang="0">
                  <a:pos x="304" y="106"/>
                </a:cxn>
                <a:cxn ang="0">
                  <a:pos x="200" y="2"/>
                </a:cxn>
                <a:cxn ang="0">
                  <a:pos x="0" y="0"/>
                </a:cxn>
              </a:cxnLst>
              <a:rect l="0" t="0" r="r" b="b"/>
              <a:pathLst>
                <a:path w="304" h="106">
                  <a:moveTo>
                    <a:pt x="0" y="0"/>
                  </a:moveTo>
                  <a:lnTo>
                    <a:pt x="0" y="106"/>
                  </a:lnTo>
                  <a:lnTo>
                    <a:pt x="304" y="106"/>
                  </a:lnTo>
                  <a:lnTo>
                    <a:pt x="20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91" name="Freeform 11"/>
            <p:cNvSpPr>
              <a:spLocks/>
            </p:cNvSpPr>
            <p:nvPr/>
          </p:nvSpPr>
          <p:spPr bwMode="auto">
            <a:xfrm>
              <a:off x="366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92" name="Freeform 12"/>
            <p:cNvSpPr>
              <a:spLocks/>
            </p:cNvSpPr>
            <p:nvPr/>
          </p:nvSpPr>
          <p:spPr bwMode="auto">
            <a:xfrm>
              <a:off x="408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  <p:sp>
          <p:nvSpPr>
            <p:cNvPr id="122893" name="Freeform 13"/>
            <p:cNvSpPr>
              <a:spLocks/>
            </p:cNvSpPr>
            <p:nvPr/>
          </p:nvSpPr>
          <p:spPr bwMode="auto">
            <a:xfrm>
              <a:off x="450" y="3858"/>
              <a:ext cx="126" cy="1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" y="110"/>
                </a:cxn>
                <a:cxn ang="0">
                  <a:pos x="126" y="110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126" h="110">
                  <a:moveTo>
                    <a:pt x="0" y="0"/>
                  </a:moveTo>
                  <a:lnTo>
                    <a:pt x="110" y="110"/>
                  </a:lnTo>
                  <a:lnTo>
                    <a:pt x="126" y="110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31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zh-TW" altLang="en-US">
                <a:ea typeface="MS PGothic" pitchFamily="34" charset="-128"/>
              </a:endParaRPr>
            </a:p>
          </p:txBody>
        </p:sp>
      </p:grpSp>
      <p:sp>
        <p:nvSpPr>
          <p:cNvPr id="122894" name="Line 14"/>
          <p:cNvSpPr>
            <a:spLocks noChangeShapeType="1"/>
          </p:cNvSpPr>
          <p:nvPr/>
        </p:nvSpPr>
        <p:spPr bwMode="auto">
          <a:xfrm>
            <a:off x="774700" y="6283325"/>
            <a:ext cx="7542213" cy="1588"/>
          </a:xfrm>
          <a:prstGeom prst="line">
            <a:avLst/>
          </a:prstGeom>
          <a:noFill/>
          <a:ln w="38100">
            <a:solidFill>
              <a:srgbClr val="FFBF0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95" name="Line 15"/>
          <p:cNvSpPr>
            <a:spLocks noChangeShapeType="1"/>
          </p:cNvSpPr>
          <p:nvPr/>
        </p:nvSpPr>
        <p:spPr bwMode="auto">
          <a:xfrm>
            <a:off x="706438" y="6257925"/>
            <a:ext cx="7691437" cy="15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96" name="AutoShape 16"/>
          <p:cNvSpPr>
            <a:spLocks noChangeArrowheads="1"/>
          </p:cNvSpPr>
          <p:nvPr/>
        </p:nvSpPr>
        <p:spPr bwMode="auto">
          <a:xfrm>
            <a:off x="1328738" y="74613"/>
            <a:ext cx="7629525" cy="950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rgbClr val="666699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97" name="Rectangle 17"/>
          <p:cNvSpPr>
            <a:spLocks noChangeAspect="1" noChangeArrowheads="1"/>
          </p:cNvSpPr>
          <p:nvPr/>
        </p:nvSpPr>
        <p:spPr bwMode="auto">
          <a:xfrm>
            <a:off x="71438" y="795338"/>
            <a:ext cx="766762" cy="28257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808080">
                  <a:gamma/>
                  <a:tint val="24314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98" name="Arc 18"/>
          <p:cNvSpPr>
            <a:spLocks noChangeAspect="1"/>
          </p:cNvSpPr>
          <p:nvPr/>
        </p:nvSpPr>
        <p:spPr bwMode="auto">
          <a:xfrm rot="27000000">
            <a:off x="838994" y="988219"/>
            <a:ext cx="387350" cy="3794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899" name="Line 19"/>
          <p:cNvSpPr>
            <a:spLocks noChangeAspect="1" noChangeShapeType="1"/>
          </p:cNvSpPr>
          <p:nvPr/>
        </p:nvSpPr>
        <p:spPr bwMode="auto">
          <a:xfrm>
            <a:off x="71438" y="974725"/>
            <a:ext cx="125095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900" name="Line 20"/>
          <p:cNvSpPr>
            <a:spLocks noChangeAspect="1" noChangeShapeType="1"/>
          </p:cNvSpPr>
          <p:nvPr/>
        </p:nvSpPr>
        <p:spPr bwMode="auto">
          <a:xfrm>
            <a:off x="838200" y="0"/>
            <a:ext cx="1588" cy="1184275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901" name="Line 21"/>
          <p:cNvSpPr>
            <a:spLocks noChangeAspect="1" noChangeShapeType="1"/>
          </p:cNvSpPr>
          <p:nvPr/>
        </p:nvSpPr>
        <p:spPr bwMode="auto">
          <a:xfrm>
            <a:off x="838200" y="958850"/>
            <a:ext cx="1588" cy="482600"/>
          </a:xfrm>
          <a:prstGeom prst="line">
            <a:avLst/>
          </a:prstGeom>
          <a:noFill/>
          <a:ln w="38100">
            <a:solidFill>
              <a:srgbClr val="969696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902" name="Oval 22"/>
          <p:cNvSpPr>
            <a:spLocks noChangeAspect="1" noChangeArrowheads="1"/>
          </p:cNvSpPr>
          <p:nvPr/>
        </p:nvSpPr>
        <p:spPr bwMode="auto">
          <a:xfrm>
            <a:off x="458788" y="573088"/>
            <a:ext cx="765175" cy="76676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903" name="Arc 23"/>
          <p:cNvSpPr>
            <a:spLocks noChangeAspect="1"/>
          </p:cNvSpPr>
          <p:nvPr/>
        </p:nvSpPr>
        <p:spPr bwMode="auto">
          <a:xfrm rot="16200000">
            <a:off x="511969" y="632619"/>
            <a:ext cx="322262" cy="323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zh-TW" altLang="en-US">
              <a:ea typeface="MS PGothic" pitchFamily="34" charset="-128"/>
            </a:endParaRPr>
          </a:p>
        </p:txBody>
      </p:sp>
      <p:sp>
        <p:nvSpPr>
          <p:cNvPr id="12290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644650" y="104775"/>
            <a:ext cx="698182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66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906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463" y="6405563"/>
            <a:ext cx="1074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1">
                <a:solidFill>
                  <a:srgbClr val="800080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3675" y="6334125"/>
            <a:ext cx="61007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2000">
                <a:solidFill>
                  <a:srgbClr val="FF0066"/>
                </a:solidFill>
                <a:latin typeface="Impact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29538" y="6405563"/>
            <a:ext cx="120967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b="1">
                <a:solidFill>
                  <a:srgbClr val="800080"/>
                </a:solidFill>
                <a:ea typeface="+mn-ea"/>
              </a:defRPr>
            </a:lvl1pPr>
          </a:lstStyle>
          <a:p>
            <a:pPr>
              <a:defRPr/>
            </a:pPr>
            <a:fld id="{943FD091-BBD8-4453-B43B-610CCBC5216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75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 b="1">
          <a:solidFill>
            <a:srgbClr val="FF3399"/>
          </a:solidFill>
          <a:latin typeface="Comic Sans MS" pitchFamily="66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v"/>
        <a:defRPr kumimoji="1" sz="3200">
          <a:solidFill>
            <a:srgbClr val="6600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kumimoji="1" sz="2800">
          <a:solidFill>
            <a:srgbClr val="0099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50000"/>
        <a:buChar char="•"/>
        <a:defRPr kumimoji="1" sz="2400">
          <a:solidFill>
            <a:srgbClr val="80008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9900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99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9900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9900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9900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99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3522" y="4221088"/>
            <a:ext cx="5306530" cy="1260476"/>
          </a:xfrm>
        </p:spPr>
        <p:txBody>
          <a:bodyPr/>
          <a:lstStyle/>
          <a:p>
            <a:pPr marL="0" lvl="4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2400" b="1" dirty="0" err="1">
                <a:solidFill>
                  <a:srgbClr val="000099"/>
                </a:solidFill>
                <a:ea typeface="標楷體" pitchFamily="65" charset="-120"/>
              </a:rPr>
              <a:t>Kuo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-Jen </a:t>
            </a:r>
            <a:r>
              <a:rPr lang="en-US" altLang="zh-TW" sz="2400" b="1" dirty="0" smtClean="0">
                <a:solidFill>
                  <a:srgbClr val="000099"/>
                </a:solidFill>
                <a:ea typeface="標楷體" pitchFamily="65" charset="-120"/>
              </a:rPr>
              <a:t>Chang</a:t>
            </a:r>
            <a:r>
              <a:rPr lang="en-US" altLang="zh-TW" sz="2400" b="1" baseline="30000" dirty="0" smtClean="0">
                <a:solidFill>
                  <a:srgbClr val="000099"/>
                </a:solidFill>
                <a:ea typeface="標楷體" pitchFamily="65" charset="-120"/>
              </a:rPr>
              <a:t>1</a:t>
            </a:r>
            <a:r>
              <a:rPr lang="en-US" altLang="zh-TW" sz="2400" b="1" dirty="0" smtClean="0">
                <a:solidFill>
                  <a:srgbClr val="000099"/>
                </a:solidFill>
                <a:ea typeface="標楷體" pitchFamily="65" charset="-120"/>
              </a:rPr>
              <a:t>, 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Ho-</a:t>
            </a:r>
            <a:r>
              <a:rPr lang="en-US" altLang="zh-TW" sz="2400" b="1" dirty="0" err="1">
                <a:solidFill>
                  <a:srgbClr val="000099"/>
                </a:solidFill>
                <a:ea typeface="標楷體" pitchFamily="65" charset="-120"/>
              </a:rPr>
              <a:t>Hsuan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 Chang</a:t>
            </a:r>
            <a:r>
              <a:rPr lang="en-US" altLang="zh-TW" sz="2400" b="1" baseline="30000" dirty="0">
                <a:solidFill>
                  <a:srgbClr val="000099"/>
                </a:solidFill>
                <a:ea typeface="標楷體" pitchFamily="65" charset="-120"/>
              </a:rPr>
              <a:t>2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, Yu-Chung Hsieh</a:t>
            </a:r>
            <a:r>
              <a:rPr lang="en-US" altLang="zh-TW" sz="2400" b="1" baseline="30000" dirty="0">
                <a:solidFill>
                  <a:srgbClr val="000099"/>
                </a:solidFill>
                <a:ea typeface="標楷體" pitchFamily="65" charset="-120"/>
              </a:rPr>
              <a:t>3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, </a:t>
            </a:r>
            <a:r>
              <a:rPr lang="en-US" altLang="zh-TW" sz="2400" b="1" dirty="0" smtClean="0">
                <a:solidFill>
                  <a:srgbClr val="000099"/>
                </a:solidFill>
                <a:ea typeface="標楷體" pitchFamily="65" charset="-120"/>
              </a:rPr>
              <a:t>&amp; </a:t>
            </a:r>
            <a:r>
              <a:rPr lang="en-US" altLang="zh-TW" sz="2400" b="1" dirty="0">
                <a:solidFill>
                  <a:srgbClr val="000099"/>
                </a:solidFill>
                <a:ea typeface="標楷體" pitchFamily="65" charset="-120"/>
              </a:rPr>
              <a:t>Mei-Jen </a:t>
            </a:r>
            <a:r>
              <a:rPr lang="en-US" altLang="zh-TW" sz="2400" b="1" dirty="0" smtClean="0">
                <a:solidFill>
                  <a:srgbClr val="000099"/>
                </a:solidFill>
                <a:ea typeface="標楷體" pitchFamily="65" charset="-120"/>
              </a:rPr>
              <a:t>Huang</a:t>
            </a:r>
            <a:r>
              <a:rPr lang="en-US" altLang="zh-TW" sz="2400" b="1" baseline="30000" dirty="0" smtClean="0">
                <a:solidFill>
                  <a:srgbClr val="000099"/>
                </a:solidFill>
                <a:ea typeface="標楷體" pitchFamily="65" charset="-120"/>
              </a:rPr>
              <a:t>1</a:t>
            </a:r>
          </a:p>
          <a:p>
            <a:pPr marL="0" lvl="4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altLang="zh-TW" sz="2400" b="1" dirty="0">
              <a:solidFill>
                <a:srgbClr val="000099"/>
              </a:solidFill>
              <a:ea typeface="標楷體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364339" y="1448120"/>
            <a:ext cx="8064896" cy="122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v"/>
              <a:defRPr kumimoji="1" sz="32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kumimoji="1" sz="2800">
                <a:solidFill>
                  <a:srgbClr val="0099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Char char="•"/>
              <a:defRPr kumimoji="1" sz="2400">
                <a:solidFill>
                  <a:srgbClr val="80008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zh-TW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Improve Drone Survey Hazard Mapping </a:t>
            </a:r>
            <a:r>
              <a:rPr lang="en-US" altLang="zh-TW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Technology </a:t>
            </a:r>
            <a:r>
              <a:rPr lang="en-US" altLang="zh-TW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to </a:t>
            </a:r>
            <a:r>
              <a:rPr lang="en-US" altLang="zh-TW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Decipher Landslide Activity </a:t>
            </a:r>
            <a:r>
              <a:rPr lang="en-US" altLang="zh-TW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and </a:t>
            </a:r>
            <a:r>
              <a:rPr lang="en-US" altLang="zh-TW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Geomorphological Evolution</a:t>
            </a:r>
            <a:endParaRPr lang="zh-TW" altLang="en-US" sz="4000" b="1" kern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87" b="10110"/>
          <a:stretch/>
        </p:blipFill>
        <p:spPr>
          <a:xfrm>
            <a:off x="5940152" y="188640"/>
            <a:ext cx="2949031" cy="79208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619672" y="26326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TW" sz="36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EGU21-5799</a:t>
            </a:r>
            <a:endParaRPr lang="zh-TW" altLang="en-US" sz="3600" b="1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467544" y="5085184"/>
            <a:ext cx="821532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v"/>
              <a:defRPr kumimoji="1" sz="3200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kumimoji="1" sz="2800">
                <a:solidFill>
                  <a:srgbClr val="0099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Char char="•"/>
              <a:defRPr kumimoji="1" sz="2400">
                <a:solidFill>
                  <a:srgbClr val="80008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990000"/>
                </a:solidFill>
                <a:latin typeface="+mn-lt"/>
                <a:ea typeface="+mn-ea"/>
              </a:defRPr>
            </a:lvl9pPr>
          </a:lstStyle>
          <a:p>
            <a:pPr marL="252000" indent="-252000">
              <a:buSzPct val="100000"/>
              <a:buFont typeface="+mj-lt"/>
              <a:buAutoNum type="arabicPeriod"/>
            </a:pPr>
            <a:r>
              <a:rPr lang="en-US" altLang="zh-TW" sz="1800" kern="0" dirty="0" smtClean="0"/>
              <a:t>Dept. Civil Eng., National Taipei University of Technology, Taiwan, R.O.C.</a:t>
            </a:r>
          </a:p>
          <a:p>
            <a:pPr marL="252000" indent="-252000">
              <a:buSzPct val="100000"/>
              <a:buFont typeface="+mj-lt"/>
              <a:buAutoNum type="arabicPeriod"/>
            </a:pPr>
            <a:r>
              <a:rPr lang="en-US" altLang="zh-TW" sz="1800" kern="0" dirty="0" smtClean="0"/>
              <a:t>Dept. Information Eng., Guangzhou City Construction College, Guangzhou, P.R.C.</a:t>
            </a:r>
          </a:p>
          <a:p>
            <a:pPr marL="252000" indent="-252000">
              <a:buSzPct val="100000"/>
              <a:buFont typeface="+mj-lt"/>
              <a:buAutoNum type="arabicPeriod"/>
            </a:pPr>
            <a:r>
              <a:rPr lang="en-US" altLang="zh-TW" sz="1800" kern="0" dirty="0" smtClean="0"/>
              <a:t>Central Geological Survey, Ministry of Economic Affairs, Taiwan, R.O.C.</a:t>
            </a:r>
            <a:endParaRPr lang="en-US" altLang="zh-TW" sz="1800" b="1" kern="0" baseline="30000" dirty="0" smtClean="0">
              <a:solidFill>
                <a:srgbClr val="000099"/>
              </a:solidFill>
              <a:ea typeface="標楷體" pitchFamily="65" charset="-120"/>
            </a:endParaRPr>
          </a:p>
          <a:p>
            <a:pPr marL="252000" lvl="4" indent="-252000" eaLnBrk="1" hangingPunct="1">
              <a:lnSpc>
                <a:spcPct val="80000"/>
              </a:lnSpc>
              <a:spcBef>
                <a:spcPct val="0"/>
              </a:spcBef>
              <a:buSzPct val="100000"/>
              <a:buFont typeface="+mj-lt"/>
              <a:buAutoNum type="arabicPeriod"/>
              <a:defRPr/>
            </a:pPr>
            <a:endParaRPr lang="en-US" altLang="zh-TW" sz="1800" b="1" kern="0" dirty="0">
              <a:solidFill>
                <a:srgbClr val="000099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81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7139136" cy="803189"/>
          </a:xfrm>
        </p:spPr>
        <p:txBody>
          <a:bodyPr>
            <a:normAutofit fontScale="90000"/>
          </a:bodyPr>
          <a:lstStyle/>
          <a:p>
            <a:r>
              <a:rPr lang="en-US" altLang="zh-TW" kern="1200" dirty="0" smtClean="0">
                <a:ea typeface="標楷體" pitchFamily="65" charset="-120"/>
              </a:rPr>
              <a:t>Topographic Change Detection</a:t>
            </a:r>
            <a:endParaRPr lang="zh-TW" altLang="en-US" kern="1200" dirty="0">
              <a:ea typeface="標楷體" pitchFamily="65" charset="-120"/>
            </a:endParaRPr>
          </a:p>
        </p:txBody>
      </p:sp>
      <p:pic>
        <p:nvPicPr>
          <p:cNvPr id="2" name="Picture 2" descr="D:\Present\Tai_2_anima\6805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29215" cy="47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 bwMode="auto">
          <a:xfrm>
            <a:off x="2051720" y="4293096"/>
            <a:ext cx="1008112" cy="6480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2123728" y="2780928"/>
            <a:ext cx="362309" cy="36004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50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7139136" cy="803189"/>
          </a:xfrm>
        </p:spPr>
        <p:txBody>
          <a:bodyPr>
            <a:normAutofit/>
          </a:bodyPr>
          <a:lstStyle/>
          <a:p>
            <a:r>
              <a:rPr lang="en-US" altLang="zh-TW" kern="1200" dirty="0">
                <a:ea typeface="標楷體" pitchFamily="65" charset="-120"/>
              </a:rPr>
              <a:t>Rock Fall Detection</a:t>
            </a:r>
            <a:endParaRPr lang="zh-TW" altLang="en-US" kern="1200" dirty="0">
              <a:ea typeface="標楷體" pitchFamily="65" charset="-120"/>
            </a:endParaRPr>
          </a:p>
        </p:txBody>
      </p:sp>
      <p:pic>
        <p:nvPicPr>
          <p:cNvPr id="1027" name="Picture 3" descr="D:\Present\Tai_2_anima\6809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04" y="1196752"/>
            <a:ext cx="87782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 bwMode="auto">
          <a:xfrm>
            <a:off x="4499992" y="2852936"/>
            <a:ext cx="504056" cy="72008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3131840" y="2708920"/>
            <a:ext cx="792088" cy="72008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7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6048672" cy="803189"/>
          </a:xfrm>
        </p:spPr>
        <p:txBody>
          <a:bodyPr>
            <a:noAutofit/>
          </a:bodyPr>
          <a:lstStyle/>
          <a:p>
            <a:r>
              <a:rPr lang="en-US" altLang="zh-TW" sz="3200" kern="1200" dirty="0" smtClean="0">
                <a:ea typeface="標楷體" pitchFamily="65" charset="-120"/>
              </a:rPr>
              <a:t>DoD from Ordinary Algorism</a:t>
            </a:r>
            <a:endParaRPr lang="zh-TW" altLang="en-US" sz="3200" kern="1200" dirty="0"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5" y="1340768"/>
            <a:ext cx="8247070" cy="48245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5" y="1340768"/>
            <a:ext cx="8247070" cy="482453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1" y="138223"/>
            <a:ext cx="1315223" cy="8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5688632" cy="803189"/>
          </a:xfrm>
        </p:spPr>
        <p:txBody>
          <a:bodyPr>
            <a:normAutofit fontScale="90000"/>
          </a:bodyPr>
          <a:lstStyle/>
          <a:p>
            <a:r>
              <a:rPr lang="en-US" altLang="zh-TW" kern="1200" dirty="0" smtClean="0">
                <a:ea typeface="標楷體" pitchFamily="65" charset="-120"/>
              </a:rPr>
              <a:t>DoD from New Algorism</a:t>
            </a:r>
            <a:endParaRPr lang="zh-TW" altLang="en-US" kern="1200" dirty="0">
              <a:ea typeface="標楷體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95536" y="1196752"/>
            <a:ext cx="8260800" cy="5312835"/>
            <a:chOff x="395536" y="1248145"/>
            <a:chExt cx="8260800" cy="5312835"/>
          </a:xfrm>
        </p:grpSpPr>
        <p:pic>
          <p:nvPicPr>
            <p:cNvPr id="1026" name="Picture 2" descr="D:\Tsaoling\xe\171204x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48145"/>
              <a:ext cx="8260800" cy="53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6084168" y="5949280"/>
              <a:ext cx="2294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171111-171204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95536" y="1196753"/>
            <a:ext cx="8260800" cy="5312835"/>
            <a:chOff x="395536" y="1248145"/>
            <a:chExt cx="8260800" cy="5312835"/>
          </a:xfrm>
        </p:grpSpPr>
        <p:pic>
          <p:nvPicPr>
            <p:cNvPr id="1027" name="Picture 3" descr="D:\Tsaoling\xe\180422x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48145"/>
              <a:ext cx="8260800" cy="53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084168" y="5949280"/>
              <a:ext cx="2345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171204-180422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95536" y="1196753"/>
            <a:ext cx="8260800" cy="5312835"/>
            <a:chOff x="395536" y="1248145"/>
            <a:chExt cx="8260800" cy="5312835"/>
          </a:xfrm>
        </p:grpSpPr>
        <p:pic>
          <p:nvPicPr>
            <p:cNvPr id="1028" name="Picture 4" descr="D:\Tsaoling\xe\180901x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48145"/>
              <a:ext cx="8260800" cy="53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6084168" y="5949280"/>
              <a:ext cx="2345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180422-180901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2" y="138223"/>
            <a:ext cx="1315222" cy="8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5832648" cy="803189"/>
          </a:xfrm>
        </p:spPr>
        <p:txBody>
          <a:bodyPr>
            <a:noAutofit/>
          </a:bodyPr>
          <a:lstStyle/>
          <a:p>
            <a:r>
              <a:rPr lang="en-US" altLang="zh-TW" sz="4800" kern="1200" dirty="0" smtClean="0">
                <a:ea typeface="標楷體" pitchFamily="65" charset="-120"/>
              </a:rPr>
              <a:t>Data Comparison</a:t>
            </a:r>
            <a:endParaRPr lang="zh-TW" altLang="en-US" sz="4800" kern="1200" dirty="0"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7" y="1196753"/>
            <a:ext cx="4308036" cy="252020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445" y="1196752"/>
            <a:ext cx="4308036" cy="2520201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191956" y="3753277"/>
            <a:ext cx="4308037" cy="2770662"/>
            <a:chOff x="395536" y="1248145"/>
            <a:chExt cx="8260800" cy="5312835"/>
          </a:xfrm>
        </p:grpSpPr>
        <p:pic>
          <p:nvPicPr>
            <p:cNvPr id="11" name="Picture 3" descr="D:\Tsaoling\xe\180422xe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48145"/>
              <a:ext cx="8260800" cy="53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084167" y="5949279"/>
              <a:ext cx="2266203" cy="50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171204-180422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598705" y="3741769"/>
            <a:ext cx="4293776" cy="2761491"/>
            <a:chOff x="395536" y="1248145"/>
            <a:chExt cx="8260800" cy="5312835"/>
          </a:xfrm>
        </p:grpSpPr>
        <p:pic>
          <p:nvPicPr>
            <p:cNvPr id="14" name="Picture 4" descr="D:\Tsaoling\xe\180901xe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48145"/>
              <a:ext cx="8260800" cy="53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6084167" y="5949279"/>
              <a:ext cx="2266203" cy="50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180422-180901</a:t>
              </a:r>
              <a:endParaRPr lang="zh-TW" alt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1" y="138223"/>
            <a:ext cx="1315223" cy="8187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191956" y="1196752"/>
            <a:ext cx="8700525" cy="2545017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91956" y="3753277"/>
            <a:ext cx="8700525" cy="2770662"/>
          </a:xfrm>
          <a:prstGeom prst="rect">
            <a:avLst/>
          </a:prstGeom>
          <a:noFill/>
          <a:ln w="38100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5978" y="3255288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Ordinary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55978" y="603544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New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55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192688" cy="594006"/>
          </a:xfrm>
        </p:spPr>
        <p:txBody>
          <a:bodyPr/>
          <a:lstStyle/>
          <a:p>
            <a:r>
              <a:rPr lang="en-US" altLang="zh-TW" sz="3000" dirty="0" err="1" smtClean="0"/>
              <a:t>BaoLai</a:t>
            </a:r>
            <a:r>
              <a:rPr lang="en-US" altLang="zh-TW" sz="3000" dirty="0" smtClean="0"/>
              <a:t> DoD from </a:t>
            </a:r>
            <a:r>
              <a:rPr lang="en-US" altLang="zh-TW" sz="3000" dirty="0"/>
              <a:t>New Algorism</a:t>
            </a:r>
            <a:endParaRPr lang="zh-TW" altLang="en-US" sz="3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6" y="1268760"/>
            <a:ext cx="8640960" cy="53053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138223"/>
            <a:ext cx="1171206" cy="8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4853" y="3861048"/>
            <a:ext cx="5767627" cy="248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Tai2\新增資料夾\64K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7537" y="1219200"/>
            <a:ext cx="5267806" cy="25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文字方塊 4"/>
          <p:cNvSpPr txBox="1">
            <a:spLocks noChangeArrowheads="1"/>
          </p:cNvSpPr>
          <p:nvPr/>
        </p:nvSpPr>
        <p:spPr bwMode="auto">
          <a:xfrm>
            <a:off x="179511" y="1582217"/>
            <a:ext cx="3240361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indent="312738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Data acquisition:</a:t>
            </a:r>
            <a:endParaRPr lang="en-US" altLang="zh-TW" sz="2000" dirty="0" smtClean="0">
              <a:effectLst>
                <a:glow rad="762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2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1600" dirty="0" smtClean="0">
                <a:solidFill>
                  <a:srgbClr val="6600CC"/>
                </a:solidFill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2019/07/27</a:t>
            </a:r>
          </a:p>
          <a:p>
            <a:pPr marL="720000" lvl="2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1600" dirty="0" smtClean="0">
                <a:solidFill>
                  <a:srgbClr val="6600CC"/>
                </a:solidFill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2020/03/09</a:t>
            </a:r>
          </a:p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Area</a:t>
            </a:r>
            <a:r>
              <a:rPr lang="zh-TW" altLang="en-US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80 Hectares</a:t>
            </a:r>
          </a:p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GSD </a:t>
            </a:r>
            <a:r>
              <a:rPr lang="en-US" altLang="zh-TW" sz="2000" dirty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&lt;3.3 </a:t>
            </a:r>
            <a:r>
              <a:rPr lang="en-US" altLang="zh-TW" sz="2000" dirty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cm</a:t>
            </a:r>
          </a:p>
          <a:p>
            <a:pPr marL="0" indent="0">
              <a:spcBef>
                <a:spcPts val="338"/>
              </a:spcBef>
              <a:defRPr/>
            </a:pPr>
            <a:endParaRPr lang="en-US" altLang="zh-TW" sz="2000" dirty="0">
              <a:effectLst>
                <a:glow rad="762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632" name="Rectangle 2"/>
          <p:cNvSpPr>
            <a:spLocks noChangeArrowheads="1"/>
          </p:cNvSpPr>
          <p:nvPr/>
        </p:nvSpPr>
        <p:spPr bwMode="auto">
          <a:xfrm>
            <a:off x="1547664" y="158135"/>
            <a:ext cx="72188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324350" indent="-4324350" algn="ctr">
              <a:defRPr/>
            </a:pPr>
            <a:r>
              <a:rPr lang="en-US" altLang="zh-TW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</a:rPr>
              <a:t>3D models: 2019 vs. 2020</a:t>
            </a:r>
            <a:endParaRPr lang="zh-TW" altLang="en-US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46088" name="文字方塊 2"/>
          <p:cNvSpPr txBox="1">
            <a:spLocks noChangeArrowheads="1"/>
          </p:cNvSpPr>
          <p:nvPr/>
        </p:nvSpPr>
        <p:spPr bwMode="auto">
          <a:xfrm>
            <a:off x="5056188" y="-11113"/>
            <a:ext cx="490537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marL="742950" indent="-28575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zh-TW" altLang="en-US" sz="2000" b="1">
                <a:solidFill>
                  <a:schemeClr val="bg1"/>
                </a:solidFill>
                <a:latin typeface="華康粗明體" pitchFamily="49" charset="-120"/>
                <a:ea typeface="華康粗明體" pitchFamily="49" charset="-120"/>
              </a:rPr>
              <a:t>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143217" y="3212976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2019/07/27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143217" y="588891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2020/03/09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文字方塊 4"/>
          <p:cNvSpPr txBox="1">
            <a:spLocks noChangeArrowheads="1"/>
          </p:cNvSpPr>
          <p:nvPr/>
        </p:nvSpPr>
        <p:spPr bwMode="auto">
          <a:xfrm>
            <a:off x="191638" y="4193977"/>
            <a:ext cx="306318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1pPr>
            <a:lvl2pPr indent="312738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2pPr>
            <a:lvl3pPr marL="11430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3pPr>
            <a:lvl4pPr marL="16002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4pPr>
            <a:lvl5pPr marL="2057400" indent="-22860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華康粗圓體" pitchFamily="49" charset="-120"/>
              </a:defRPr>
            </a:lvl9pPr>
          </a:lstStyle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Data acquisition:</a:t>
            </a:r>
          </a:p>
          <a:p>
            <a:pPr marL="720000" lvl="2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1600" dirty="0" smtClean="0">
                <a:solidFill>
                  <a:srgbClr val="6600CC"/>
                </a:solidFill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2019/07/27</a:t>
            </a:r>
            <a:endParaRPr lang="en-US" altLang="zh-TW" sz="1600" dirty="0">
              <a:solidFill>
                <a:srgbClr val="6600CC"/>
              </a:solidFill>
              <a:effectLst>
                <a:glow rad="762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2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1600" dirty="0" smtClean="0">
                <a:solidFill>
                  <a:srgbClr val="6600CC"/>
                </a:solidFill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2020/03/09</a:t>
            </a:r>
            <a:endParaRPr lang="en-US" altLang="zh-TW" sz="1600" dirty="0">
              <a:solidFill>
                <a:srgbClr val="6600CC"/>
              </a:solidFill>
              <a:effectLst>
                <a:glow rad="762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Area</a:t>
            </a:r>
            <a:r>
              <a:rPr lang="zh-TW" altLang="en-US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140 </a:t>
            </a: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Hectares</a:t>
            </a:r>
          </a:p>
          <a:p>
            <a:pPr marL="400050" lvl="1" indent="-285750">
              <a:spcBef>
                <a:spcPts val="338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000" dirty="0" smtClean="0">
                <a:effectLst>
                  <a:glow rad="762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GSD : &lt;3.1 cm</a:t>
            </a:r>
            <a:endParaRPr lang="en-US" altLang="zh-TW" sz="2000" dirty="0">
              <a:effectLst>
                <a:glow rad="762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87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7139136" cy="803189"/>
          </a:xfrm>
        </p:spPr>
        <p:txBody>
          <a:bodyPr>
            <a:normAutofit/>
          </a:bodyPr>
          <a:lstStyle/>
          <a:p>
            <a:r>
              <a:rPr lang="en-US" altLang="zh-TW" kern="1200" dirty="0">
                <a:ea typeface="標楷體" pitchFamily="65" charset="-120"/>
              </a:rPr>
              <a:t>Change Detection 2</a:t>
            </a:r>
            <a:endParaRPr lang="zh-TW" altLang="en-US" kern="1200" dirty="0">
              <a:ea typeface="標楷體" pitchFamily="65" charset="-120"/>
            </a:endParaRPr>
          </a:p>
        </p:txBody>
      </p:sp>
      <p:pic>
        <p:nvPicPr>
          <p:cNvPr id="4098" name="Picture 2" descr="D:\Present\Tai_2_anima\8408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782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 bwMode="auto">
          <a:xfrm>
            <a:off x="3995936" y="3717032"/>
            <a:ext cx="432048" cy="6480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7308304" y="3429000"/>
            <a:ext cx="1440160" cy="72008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7139136" cy="803189"/>
          </a:xfrm>
        </p:spPr>
        <p:txBody>
          <a:bodyPr>
            <a:normAutofit/>
          </a:bodyPr>
          <a:lstStyle/>
          <a:p>
            <a:r>
              <a:rPr lang="en-US" altLang="zh-TW" kern="1200" dirty="0">
                <a:ea typeface="標楷體" pitchFamily="65" charset="-120"/>
              </a:rPr>
              <a:t>Change Detection 3</a:t>
            </a:r>
            <a:endParaRPr lang="zh-TW" altLang="en-US" kern="1200" dirty="0">
              <a:ea typeface="標楷體" pitchFamily="65" charset="-120"/>
            </a:endParaRPr>
          </a:p>
        </p:txBody>
      </p:sp>
      <p:pic>
        <p:nvPicPr>
          <p:cNvPr id="5122" name="Picture 2" descr="D:\Present\Tai_2_anima\8411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62" y="1196752"/>
            <a:ext cx="87782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 bwMode="auto">
          <a:xfrm>
            <a:off x="1259632" y="4797152"/>
            <a:ext cx="792088" cy="5760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3849651" y="3789040"/>
            <a:ext cx="720080" cy="6480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5076056" y="4149080"/>
            <a:ext cx="1008111" cy="6480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4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547664" y="152400"/>
            <a:ext cx="7139136" cy="803189"/>
          </a:xfrm>
        </p:spPr>
        <p:txBody>
          <a:bodyPr>
            <a:normAutofit/>
          </a:bodyPr>
          <a:lstStyle/>
          <a:p>
            <a:r>
              <a:rPr lang="en-US" altLang="zh-TW" kern="1200" dirty="0">
                <a:ea typeface="標楷體" pitchFamily="65" charset="-120"/>
              </a:rPr>
              <a:t>Change Detection 4</a:t>
            </a:r>
            <a:endParaRPr lang="zh-TW" altLang="en-US" kern="1200" dirty="0">
              <a:ea typeface="標楷體" pitchFamily="65" charset="-120"/>
            </a:endParaRPr>
          </a:p>
        </p:txBody>
      </p:sp>
      <p:pic>
        <p:nvPicPr>
          <p:cNvPr id="6146" name="Picture 2" descr="D:\Present\Tai_2_anima\8409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04" y="1217960"/>
            <a:ext cx="87782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 bwMode="auto">
          <a:xfrm>
            <a:off x="3779912" y="4365104"/>
            <a:ext cx="576064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Comic Sans MS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9298</TotalTime>
  <Words>147</Words>
  <Application>Microsoft Office PowerPoint</Application>
  <PresentationFormat>如螢幕大小 (4:3)</PresentationFormat>
  <Paragraphs>40</Paragraphs>
  <Slides>11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7" baseType="lpstr">
      <vt:lpstr>A-OTF Gothic BBB Pro Medium</vt:lpstr>
      <vt:lpstr>Bebas Neue Bold</vt:lpstr>
      <vt:lpstr>Clear Sans Light</vt:lpstr>
      <vt:lpstr>MS PGothic</vt:lpstr>
      <vt:lpstr>Roboto</vt:lpstr>
      <vt:lpstr>Roboto Light</vt:lpstr>
      <vt:lpstr>華康粗明體</vt:lpstr>
      <vt:lpstr>微軟正黑體</vt:lpstr>
      <vt:lpstr>新細明體</vt:lpstr>
      <vt:lpstr>標楷體</vt:lpstr>
      <vt:lpstr>Arial</vt:lpstr>
      <vt:lpstr>Comic Sans MS</vt:lpstr>
      <vt:lpstr>Impact</vt:lpstr>
      <vt:lpstr>Times New Roman</vt:lpstr>
      <vt:lpstr>Wingdings</vt:lpstr>
      <vt:lpstr>預設簡報設計</vt:lpstr>
      <vt:lpstr>PowerPoint 簡報</vt:lpstr>
      <vt:lpstr>DoD from Ordinary Algorism</vt:lpstr>
      <vt:lpstr>DoD from New Algorism</vt:lpstr>
      <vt:lpstr>Data Comparison</vt:lpstr>
      <vt:lpstr>BaoLai DoD from New Algorism</vt:lpstr>
      <vt:lpstr>PowerPoint 簡報</vt:lpstr>
      <vt:lpstr>Change Detection 2</vt:lpstr>
      <vt:lpstr>Change Detection 3</vt:lpstr>
      <vt:lpstr>Change Detection 4</vt:lpstr>
      <vt:lpstr>Topographic Change Detection</vt:lpstr>
      <vt:lpstr>Rock Fall Detection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Smith</dc:creator>
  <cp:lastModifiedBy>User</cp:lastModifiedBy>
  <cp:revision>404</cp:revision>
  <dcterms:created xsi:type="dcterms:W3CDTF">2005-11-30T21:09:41Z</dcterms:created>
  <dcterms:modified xsi:type="dcterms:W3CDTF">2021-04-23T17:26:42Z</dcterms:modified>
</cp:coreProperties>
</file>