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51206400" cy="288036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pril James" initials="AJ" lastIdx="13" clrIdx="0">
    <p:extLst>
      <p:ext uri="{19B8F6BF-5375-455C-9EA6-DF929625EA0E}">
        <p15:presenceInfo xmlns:p15="http://schemas.microsoft.com/office/powerpoint/2012/main" userId="S::aprilj@nipissingu.ca::7595b0d4-f064-4f72-bb11-a4e4fbbea3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3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7439" autoAdjust="0"/>
    <p:restoredTop sz="96395" autoAdjust="0"/>
  </p:normalViewPr>
  <p:slideViewPr>
    <p:cSldViewPr snapToGrid="0">
      <p:cViewPr varScale="1">
        <p:scale>
          <a:sx n="27" d="100"/>
          <a:sy n="27" d="100"/>
        </p:scale>
        <p:origin x="114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42FA7729-5849-469A-9F7A-3B5017DCA8CB}" type="datetimeFigureOut">
              <a:rPr lang="en-CA" smtClean="0"/>
              <a:t>2021-04-29</a:t>
            </a:fld>
            <a:endParaRPr lang="en-CA"/>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52A45E9A-285E-42BA-A705-314B07C7684C}" type="slidenum">
              <a:rPr lang="en-CA" smtClean="0"/>
              <a:t>‹#›</a:t>
            </a:fld>
            <a:endParaRPr lang="en-CA"/>
          </a:p>
        </p:txBody>
      </p:sp>
    </p:spTree>
    <p:extLst>
      <p:ext uri="{BB962C8B-B14F-4D97-AF65-F5344CB8AC3E}">
        <p14:creationId xmlns:p14="http://schemas.microsoft.com/office/powerpoint/2010/main" val="22899313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2A45E9A-285E-42BA-A705-314B07C7684C}" type="slidenum">
              <a:rPr lang="en-CA" smtClean="0"/>
              <a:t>1</a:t>
            </a:fld>
            <a:endParaRPr lang="en-CA"/>
          </a:p>
        </p:txBody>
      </p:sp>
    </p:spTree>
    <p:extLst>
      <p:ext uri="{BB962C8B-B14F-4D97-AF65-F5344CB8AC3E}">
        <p14:creationId xmlns:p14="http://schemas.microsoft.com/office/powerpoint/2010/main" val="4214311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00800" y="4713925"/>
            <a:ext cx="38404800" cy="10027920"/>
          </a:xfrm>
        </p:spPr>
        <p:txBody>
          <a:bodyPr anchor="b"/>
          <a:lstStyle>
            <a:lvl1pPr algn="ctr">
              <a:defRPr sz="25201"/>
            </a:lvl1pPr>
          </a:lstStyle>
          <a:p>
            <a:r>
              <a:rPr lang="en-US"/>
              <a:t>Click to edit Master title style</a:t>
            </a:r>
            <a:endParaRPr lang="en-US" dirty="0"/>
          </a:p>
        </p:txBody>
      </p:sp>
      <p:sp>
        <p:nvSpPr>
          <p:cNvPr id="3" name="Subtitle 2"/>
          <p:cNvSpPr>
            <a:spLocks noGrp="1"/>
          </p:cNvSpPr>
          <p:nvPr>
            <p:ph type="subTitle" idx="1"/>
          </p:nvPr>
        </p:nvSpPr>
        <p:spPr>
          <a:xfrm>
            <a:off x="6400800" y="15128560"/>
            <a:ext cx="38404800" cy="6954200"/>
          </a:xfrm>
        </p:spPr>
        <p:txBody>
          <a:bodyPr/>
          <a:lstStyle>
            <a:lvl1pPr marL="0" indent="0" algn="ctr">
              <a:buNone/>
              <a:defRPr sz="10080"/>
            </a:lvl1pPr>
            <a:lvl2pPr marL="1920288" indent="0" algn="ctr">
              <a:buNone/>
              <a:defRPr sz="8400"/>
            </a:lvl2pPr>
            <a:lvl3pPr marL="3840576" indent="0" algn="ctr">
              <a:buNone/>
              <a:defRPr sz="7559"/>
            </a:lvl3pPr>
            <a:lvl4pPr marL="5760864" indent="0" algn="ctr">
              <a:buNone/>
              <a:defRPr sz="6720"/>
            </a:lvl4pPr>
            <a:lvl5pPr marL="7681152" indent="0" algn="ctr">
              <a:buNone/>
              <a:defRPr sz="6720"/>
            </a:lvl5pPr>
            <a:lvl6pPr marL="9601440" indent="0" algn="ctr">
              <a:buNone/>
              <a:defRPr sz="6720"/>
            </a:lvl6pPr>
            <a:lvl7pPr marL="11521728" indent="0" algn="ctr">
              <a:buNone/>
              <a:defRPr sz="6720"/>
            </a:lvl7pPr>
            <a:lvl8pPr marL="13442016" indent="0" algn="ctr">
              <a:buNone/>
              <a:defRPr sz="6720"/>
            </a:lvl8pPr>
            <a:lvl9pPr marL="15362304" indent="0" algn="ctr">
              <a:buNone/>
              <a:defRPr sz="67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59A73C3-ECE2-458D-B2D4-7021281A236A}" type="datetimeFigureOut">
              <a:rPr lang="en-CA" smtClean="0"/>
              <a:t>2021-04-29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300561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A73C3-ECE2-458D-B2D4-7021281A236A}" type="datetimeFigureOut">
              <a:rPr lang="en-CA" smtClean="0"/>
              <a:t>2021-04-29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335764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93773" y="7180903"/>
            <a:ext cx="44165520" cy="11981495"/>
          </a:xfrm>
        </p:spPr>
        <p:txBody>
          <a:bodyPr anchor="b"/>
          <a:lstStyle>
            <a:lvl1pPr>
              <a:defRPr sz="25201"/>
            </a:lvl1pPr>
          </a:lstStyle>
          <a:p>
            <a:r>
              <a:rPr lang="en-US"/>
              <a:t>Click to edit Master title style</a:t>
            </a:r>
            <a:endParaRPr lang="en-US" dirty="0"/>
          </a:p>
        </p:txBody>
      </p:sp>
      <p:sp>
        <p:nvSpPr>
          <p:cNvPr id="3" name="Text Placeholder 2"/>
          <p:cNvSpPr>
            <a:spLocks noGrp="1"/>
          </p:cNvSpPr>
          <p:nvPr>
            <p:ph type="body" idx="1"/>
          </p:nvPr>
        </p:nvSpPr>
        <p:spPr>
          <a:xfrm>
            <a:off x="3493773" y="19275747"/>
            <a:ext cx="44165520" cy="6300785"/>
          </a:xfrm>
        </p:spPr>
        <p:txBody>
          <a:bodyPr/>
          <a:lstStyle>
            <a:lvl1pPr marL="0" indent="0">
              <a:buNone/>
              <a:defRPr sz="10080">
                <a:solidFill>
                  <a:schemeClr val="tx1">
                    <a:tint val="75000"/>
                  </a:schemeClr>
                </a:solidFill>
              </a:defRPr>
            </a:lvl1pPr>
            <a:lvl2pPr marL="1920288" indent="0">
              <a:buNone/>
              <a:defRPr sz="8400">
                <a:solidFill>
                  <a:schemeClr val="tx1">
                    <a:tint val="75000"/>
                  </a:schemeClr>
                </a:solidFill>
              </a:defRPr>
            </a:lvl2pPr>
            <a:lvl3pPr marL="3840576" indent="0">
              <a:buNone/>
              <a:defRPr sz="7559">
                <a:solidFill>
                  <a:schemeClr val="tx1">
                    <a:tint val="75000"/>
                  </a:schemeClr>
                </a:solidFill>
              </a:defRPr>
            </a:lvl3pPr>
            <a:lvl4pPr marL="5760864" indent="0">
              <a:buNone/>
              <a:defRPr sz="6720">
                <a:solidFill>
                  <a:schemeClr val="tx1">
                    <a:tint val="75000"/>
                  </a:schemeClr>
                </a:solidFill>
              </a:defRPr>
            </a:lvl4pPr>
            <a:lvl5pPr marL="7681152" indent="0">
              <a:buNone/>
              <a:defRPr sz="6720">
                <a:solidFill>
                  <a:schemeClr val="tx1">
                    <a:tint val="75000"/>
                  </a:schemeClr>
                </a:solidFill>
              </a:defRPr>
            </a:lvl5pPr>
            <a:lvl6pPr marL="9601440" indent="0">
              <a:buNone/>
              <a:defRPr sz="6720">
                <a:solidFill>
                  <a:schemeClr val="tx1">
                    <a:tint val="75000"/>
                  </a:schemeClr>
                </a:solidFill>
              </a:defRPr>
            </a:lvl6pPr>
            <a:lvl7pPr marL="11521728" indent="0">
              <a:buNone/>
              <a:defRPr sz="6720">
                <a:solidFill>
                  <a:schemeClr val="tx1">
                    <a:tint val="75000"/>
                  </a:schemeClr>
                </a:solidFill>
              </a:defRPr>
            </a:lvl7pPr>
            <a:lvl8pPr marL="13442016" indent="0">
              <a:buNone/>
              <a:defRPr sz="6720">
                <a:solidFill>
                  <a:schemeClr val="tx1">
                    <a:tint val="75000"/>
                  </a:schemeClr>
                </a:solidFill>
              </a:defRPr>
            </a:lvl8pPr>
            <a:lvl9pPr marL="15362304" indent="0">
              <a:buNone/>
              <a:defRPr sz="67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59A73C3-ECE2-458D-B2D4-7021281A236A}" type="datetimeFigureOut">
              <a:rPr lang="en-CA" smtClean="0"/>
              <a:t>2021-04-29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1082175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520441" y="7667625"/>
            <a:ext cx="21762720" cy="182756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5923241" y="7667625"/>
            <a:ext cx="21762720" cy="182756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59A73C3-ECE2-458D-B2D4-7021281A236A}" type="datetimeFigureOut">
              <a:rPr lang="en-CA" smtClean="0"/>
              <a:t>2021-04-29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1449335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7110" y="1533529"/>
            <a:ext cx="44165520" cy="5567365"/>
          </a:xfrm>
        </p:spPr>
        <p:txBody>
          <a:bodyPr/>
          <a:lstStyle/>
          <a:p>
            <a:r>
              <a:rPr lang="en-US"/>
              <a:t>Click to edit Master title style</a:t>
            </a:r>
            <a:endParaRPr lang="en-US" dirty="0"/>
          </a:p>
        </p:txBody>
      </p:sp>
      <p:sp>
        <p:nvSpPr>
          <p:cNvPr id="3" name="Text Placeholder 2"/>
          <p:cNvSpPr>
            <a:spLocks noGrp="1"/>
          </p:cNvSpPr>
          <p:nvPr>
            <p:ph type="body" idx="1"/>
          </p:nvPr>
        </p:nvSpPr>
        <p:spPr>
          <a:xfrm>
            <a:off x="3527113" y="7060885"/>
            <a:ext cx="21662706" cy="3460430"/>
          </a:xfrm>
        </p:spPr>
        <p:txBody>
          <a:bodyPr anchor="b"/>
          <a:lstStyle>
            <a:lvl1pPr marL="0" indent="0">
              <a:buNone/>
              <a:defRPr sz="10080" b="1"/>
            </a:lvl1pPr>
            <a:lvl2pPr marL="1920288" indent="0">
              <a:buNone/>
              <a:defRPr sz="8400" b="1"/>
            </a:lvl2pPr>
            <a:lvl3pPr marL="3840576" indent="0">
              <a:buNone/>
              <a:defRPr sz="7559" b="1"/>
            </a:lvl3pPr>
            <a:lvl4pPr marL="5760864" indent="0">
              <a:buNone/>
              <a:defRPr sz="6720" b="1"/>
            </a:lvl4pPr>
            <a:lvl5pPr marL="7681152" indent="0">
              <a:buNone/>
              <a:defRPr sz="6720" b="1"/>
            </a:lvl5pPr>
            <a:lvl6pPr marL="9601440" indent="0">
              <a:buNone/>
              <a:defRPr sz="6720" b="1"/>
            </a:lvl6pPr>
            <a:lvl7pPr marL="11521728" indent="0">
              <a:buNone/>
              <a:defRPr sz="6720" b="1"/>
            </a:lvl7pPr>
            <a:lvl8pPr marL="13442016" indent="0">
              <a:buNone/>
              <a:defRPr sz="6720" b="1"/>
            </a:lvl8pPr>
            <a:lvl9pPr marL="15362304" indent="0">
              <a:buNone/>
              <a:defRPr sz="6720" b="1"/>
            </a:lvl9pPr>
          </a:lstStyle>
          <a:p>
            <a:pPr lvl="0"/>
            <a:r>
              <a:rPr lang="en-US"/>
              <a:t>Edit Master text styles</a:t>
            </a:r>
          </a:p>
        </p:txBody>
      </p:sp>
      <p:sp>
        <p:nvSpPr>
          <p:cNvPr id="4" name="Content Placeholder 3"/>
          <p:cNvSpPr>
            <a:spLocks noGrp="1"/>
          </p:cNvSpPr>
          <p:nvPr>
            <p:ph sz="half" idx="2"/>
          </p:nvPr>
        </p:nvSpPr>
        <p:spPr>
          <a:xfrm>
            <a:off x="3527113" y="10521315"/>
            <a:ext cx="21662706" cy="154752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5923239" y="7060885"/>
            <a:ext cx="21769390" cy="3460430"/>
          </a:xfrm>
        </p:spPr>
        <p:txBody>
          <a:bodyPr anchor="b"/>
          <a:lstStyle>
            <a:lvl1pPr marL="0" indent="0">
              <a:buNone/>
              <a:defRPr sz="10080" b="1"/>
            </a:lvl1pPr>
            <a:lvl2pPr marL="1920288" indent="0">
              <a:buNone/>
              <a:defRPr sz="8400" b="1"/>
            </a:lvl2pPr>
            <a:lvl3pPr marL="3840576" indent="0">
              <a:buNone/>
              <a:defRPr sz="7559" b="1"/>
            </a:lvl3pPr>
            <a:lvl4pPr marL="5760864" indent="0">
              <a:buNone/>
              <a:defRPr sz="6720" b="1"/>
            </a:lvl4pPr>
            <a:lvl5pPr marL="7681152" indent="0">
              <a:buNone/>
              <a:defRPr sz="6720" b="1"/>
            </a:lvl5pPr>
            <a:lvl6pPr marL="9601440" indent="0">
              <a:buNone/>
              <a:defRPr sz="6720" b="1"/>
            </a:lvl6pPr>
            <a:lvl7pPr marL="11521728" indent="0">
              <a:buNone/>
              <a:defRPr sz="6720" b="1"/>
            </a:lvl7pPr>
            <a:lvl8pPr marL="13442016" indent="0">
              <a:buNone/>
              <a:defRPr sz="6720" b="1"/>
            </a:lvl8pPr>
            <a:lvl9pPr marL="15362304" indent="0">
              <a:buNone/>
              <a:defRPr sz="6720" b="1"/>
            </a:lvl9pPr>
          </a:lstStyle>
          <a:p>
            <a:pPr lvl="0"/>
            <a:r>
              <a:rPr lang="en-US"/>
              <a:t>Edit Master text styles</a:t>
            </a:r>
          </a:p>
        </p:txBody>
      </p:sp>
      <p:sp>
        <p:nvSpPr>
          <p:cNvPr id="6" name="Content Placeholder 5"/>
          <p:cNvSpPr>
            <a:spLocks noGrp="1"/>
          </p:cNvSpPr>
          <p:nvPr>
            <p:ph sz="quarter" idx="4"/>
          </p:nvPr>
        </p:nvSpPr>
        <p:spPr>
          <a:xfrm>
            <a:off x="25923239" y="10521315"/>
            <a:ext cx="21769390" cy="154752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59A73C3-ECE2-458D-B2D4-7021281A236A}" type="datetimeFigureOut">
              <a:rPr lang="en-CA" smtClean="0"/>
              <a:t>2021-04-29</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13478367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59A73C3-ECE2-458D-B2D4-7021281A236A}" type="datetimeFigureOut">
              <a:rPr lang="en-CA" smtClean="0"/>
              <a:t>2021-04-29</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657197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9A73C3-ECE2-458D-B2D4-7021281A236A}" type="datetimeFigureOut">
              <a:rPr lang="en-CA" smtClean="0"/>
              <a:t>2021-04-29</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17717802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3" y="1920240"/>
            <a:ext cx="16515396" cy="6720840"/>
          </a:xfrm>
        </p:spPr>
        <p:txBody>
          <a:bodyPr anchor="b"/>
          <a:lstStyle>
            <a:lvl1pPr>
              <a:defRPr sz="13440"/>
            </a:lvl1pPr>
          </a:lstStyle>
          <a:p>
            <a:r>
              <a:rPr lang="en-US"/>
              <a:t>Click to edit Master title style</a:t>
            </a:r>
            <a:endParaRPr lang="en-US" dirty="0"/>
          </a:p>
        </p:txBody>
      </p:sp>
      <p:sp>
        <p:nvSpPr>
          <p:cNvPr id="3" name="Content Placeholder 2"/>
          <p:cNvSpPr>
            <a:spLocks noGrp="1"/>
          </p:cNvSpPr>
          <p:nvPr>
            <p:ph idx="1"/>
          </p:nvPr>
        </p:nvSpPr>
        <p:spPr>
          <a:xfrm>
            <a:off x="21769393" y="4147189"/>
            <a:ext cx="25923241" cy="20469225"/>
          </a:xfrm>
        </p:spPr>
        <p:txBody>
          <a:bodyPr/>
          <a:lstStyle>
            <a:lvl1pPr>
              <a:defRPr sz="13440"/>
            </a:lvl1pPr>
            <a:lvl2pPr>
              <a:defRPr sz="11760"/>
            </a:lvl2pPr>
            <a:lvl3pPr>
              <a:defRPr sz="10080"/>
            </a:lvl3pPr>
            <a:lvl4pPr>
              <a:defRPr sz="8400"/>
            </a:lvl4pPr>
            <a:lvl5pPr>
              <a:defRPr sz="8400"/>
            </a:lvl5pPr>
            <a:lvl6pPr>
              <a:defRPr sz="8400"/>
            </a:lvl6pPr>
            <a:lvl7pPr>
              <a:defRPr sz="8400"/>
            </a:lvl7pPr>
            <a:lvl8pPr>
              <a:defRPr sz="8400"/>
            </a:lvl8pPr>
            <a:lvl9pPr>
              <a:defRPr sz="8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527113" y="8641080"/>
            <a:ext cx="16515396" cy="16008670"/>
          </a:xfrm>
        </p:spPr>
        <p:txBody>
          <a:bodyPr/>
          <a:lstStyle>
            <a:lvl1pPr marL="0" indent="0">
              <a:buNone/>
              <a:defRPr sz="6720"/>
            </a:lvl1pPr>
            <a:lvl2pPr marL="1920288" indent="0">
              <a:buNone/>
              <a:defRPr sz="5881"/>
            </a:lvl2pPr>
            <a:lvl3pPr marL="3840576" indent="0">
              <a:buNone/>
              <a:defRPr sz="5040"/>
            </a:lvl3pPr>
            <a:lvl4pPr marL="5760864" indent="0">
              <a:buNone/>
              <a:defRPr sz="4201"/>
            </a:lvl4pPr>
            <a:lvl5pPr marL="7681152" indent="0">
              <a:buNone/>
              <a:defRPr sz="4201"/>
            </a:lvl5pPr>
            <a:lvl6pPr marL="9601440" indent="0">
              <a:buNone/>
              <a:defRPr sz="4201"/>
            </a:lvl6pPr>
            <a:lvl7pPr marL="11521728" indent="0">
              <a:buNone/>
              <a:defRPr sz="4201"/>
            </a:lvl7pPr>
            <a:lvl8pPr marL="13442016" indent="0">
              <a:buNone/>
              <a:defRPr sz="4201"/>
            </a:lvl8pPr>
            <a:lvl9pPr marL="15362304" indent="0">
              <a:buNone/>
              <a:defRPr sz="4201"/>
            </a:lvl9pPr>
          </a:lstStyle>
          <a:p>
            <a:pPr lvl="0"/>
            <a:r>
              <a:rPr lang="en-US"/>
              <a:t>Edit Master text styles</a:t>
            </a:r>
          </a:p>
        </p:txBody>
      </p:sp>
      <p:sp>
        <p:nvSpPr>
          <p:cNvPr id="5" name="Date Placeholder 4"/>
          <p:cNvSpPr>
            <a:spLocks noGrp="1"/>
          </p:cNvSpPr>
          <p:nvPr>
            <p:ph type="dt" sz="half" idx="10"/>
          </p:nvPr>
        </p:nvSpPr>
        <p:spPr/>
        <p:txBody>
          <a:bodyPr/>
          <a:lstStyle/>
          <a:p>
            <a:fld id="{F59A73C3-ECE2-458D-B2D4-7021281A236A}" type="datetimeFigureOut">
              <a:rPr lang="en-CA" smtClean="0"/>
              <a:t>2021-04-29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3343967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7113" y="1920240"/>
            <a:ext cx="16515396" cy="6720840"/>
          </a:xfrm>
        </p:spPr>
        <p:txBody>
          <a:bodyPr anchor="b"/>
          <a:lstStyle>
            <a:lvl1pPr>
              <a:defRPr sz="13440"/>
            </a:lvl1pPr>
          </a:lstStyle>
          <a:p>
            <a:r>
              <a:rPr lang="en-US"/>
              <a:t>Click to edit Master title style</a:t>
            </a:r>
            <a:endParaRPr lang="en-US" dirty="0"/>
          </a:p>
        </p:txBody>
      </p:sp>
      <p:sp>
        <p:nvSpPr>
          <p:cNvPr id="3" name="Picture Placeholder 2"/>
          <p:cNvSpPr>
            <a:spLocks noGrp="1" noChangeAspect="1"/>
          </p:cNvSpPr>
          <p:nvPr>
            <p:ph type="pic" idx="1"/>
          </p:nvPr>
        </p:nvSpPr>
        <p:spPr>
          <a:xfrm>
            <a:off x="21769393" y="4147189"/>
            <a:ext cx="25923241" cy="20469225"/>
          </a:xfrm>
        </p:spPr>
        <p:txBody>
          <a:bodyPr anchor="t"/>
          <a:lstStyle>
            <a:lvl1pPr marL="0" indent="0">
              <a:buNone/>
              <a:defRPr sz="13440"/>
            </a:lvl1pPr>
            <a:lvl2pPr marL="1920288" indent="0">
              <a:buNone/>
              <a:defRPr sz="11760"/>
            </a:lvl2pPr>
            <a:lvl3pPr marL="3840576" indent="0">
              <a:buNone/>
              <a:defRPr sz="10080"/>
            </a:lvl3pPr>
            <a:lvl4pPr marL="5760864" indent="0">
              <a:buNone/>
              <a:defRPr sz="8400"/>
            </a:lvl4pPr>
            <a:lvl5pPr marL="7681152" indent="0">
              <a:buNone/>
              <a:defRPr sz="8400"/>
            </a:lvl5pPr>
            <a:lvl6pPr marL="9601440" indent="0">
              <a:buNone/>
              <a:defRPr sz="8400"/>
            </a:lvl6pPr>
            <a:lvl7pPr marL="11521728" indent="0">
              <a:buNone/>
              <a:defRPr sz="8400"/>
            </a:lvl7pPr>
            <a:lvl8pPr marL="13442016" indent="0">
              <a:buNone/>
              <a:defRPr sz="8400"/>
            </a:lvl8pPr>
            <a:lvl9pPr marL="15362304" indent="0">
              <a:buNone/>
              <a:defRPr sz="8400"/>
            </a:lvl9pPr>
          </a:lstStyle>
          <a:p>
            <a:r>
              <a:rPr lang="en-US"/>
              <a:t>Click icon to add picture</a:t>
            </a:r>
            <a:endParaRPr lang="en-US" dirty="0"/>
          </a:p>
        </p:txBody>
      </p:sp>
      <p:sp>
        <p:nvSpPr>
          <p:cNvPr id="4" name="Text Placeholder 3"/>
          <p:cNvSpPr>
            <a:spLocks noGrp="1"/>
          </p:cNvSpPr>
          <p:nvPr>
            <p:ph type="body" sz="half" idx="2"/>
          </p:nvPr>
        </p:nvSpPr>
        <p:spPr>
          <a:xfrm>
            <a:off x="3527113" y="8641080"/>
            <a:ext cx="16515396" cy="16008670"/>
          </a:xfrm>
        </p:spPr>
        <p:txBody>
          <a:bodyPr/>
          <a:lstStyle>
            <a:lvl1pPr marL="0" indent="0">
              <a:buNone/>
              <a:defRPr sz="6720"/>
            </a:lvl1pPr>
            <a:lvl2pPr marL="1920288" indent="0">
              <a:buNone/>
              <a:defRPr sz="5881"/>
            </a:lvl2pPr>
            <a:lvl3pPr marL="3840576" indent="0">
              <a:buNone/>
              <a:defRPr sz="5040"/>
            </a:lvl3pPr>
            <a:lvl4pPr marL="5760864" indent="0">
              <a:buNone/>
              <a:defRPr sz="4201"/>
            </a:lvl4pPr>
            <a:lvl5pPr marL="7681152" indent="0">
              <a:buNone/>
              <a:defRPr sz="4201"/>
            </a:lvl5pPr>
            <a:lvl6pPr marL="9601440" indent="0">
              <a:buNone/>
              <a:defRPr sz="4201"/>
            </a:lvl6pPr>
            <a:lvl7pPr marL="11521728" indent="0">
              <a:buNone/>
              <a:defRPr sz="4201"/>
            </a:lvl7pPr>
            <a:lvl8pPr marL="13442016" indent="0">
              <a:buNone/>
              <a:defRPr sz="4201"/>
            </a:lvl8pPr>
            <a:lvl9pPr marL="15362304" indent="0">
              <a:buNone/>
              <a:defRPr sz="4201"/>
            </a:lvl9pPr>
          </a:lstStyle>
          <a:p>
            <a:pPr lvl="0"/>
            <a:r>
              <a:rPr lang="en-US"/>
              <a:t>Edit Master text styles</a:t>
            </a:r>
          </a:p>
        </p:txBody>
      </p:sp>
      <p:sp>
        <p:nvSpPr>
          <p:cNvPr id="5" name="Date Placeholder 4"/>
          <p:cNvSpPr>
            <a:spLocks noGrp="1"/>
          </p:cNvSpPr>
          <p:nvPr>
            <p:ph type="dt" sz="half" idx="10"/>
          </p:nvPr>
        </p:nvSpPr>
        <p:spPr/>
        <p:txBody>
          <a:bodyPr/>
          <a:lstStyle/>
          <a:p>
            <a:fld id="{F59A73C3-ECE2-458D-B2D4-7021281A236A}" type="datetimeFigureOut">
              <a:rPr lang="en-CA" smtClean="0"/>
              <a:t>2021-04-29</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2375379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A73C3-ECE2-458D-B2D4-7021281A236A}" type="datetimeFigureOut">
              <a:rPr lang="en-CA" smtClean="0"/>
              <a:t>2021-04-29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3954812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644579" y="1533525"/>
            <a:ext cx="11041380" cy="2440972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520439" y="1533525"/>
            <a:ext cx="32484060" cy="2440972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9A73C3-ECE2-458D-B2D4-7021281A236A}" type="datetimeFigureOut">
              <a:rPr lang="en-CA" smtClean="0"/>
              <a:t>2021-04-29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E57C4692-27B3-46D1-BBA0-C8600C0323A5}" type="slidenum">
              <a:rPr lang="en-CA" smtClean="0"/>
              <a:t>‹#›</a:t>
            </a:fld>
            <a:endParaRPr lang="en-CA"/>
          </a:p>
        </p:txBody>
      </p:sp>
    </p:spTree>
    <p:extLst>
      <p:ext uri="{BB962C8B-B14F-4D97-AF65-F5344CB8AC3E}">
        <p14:creationId xmlns:p14="http://schemas.microsoft.com/office/powerpoint/2010/main" val="2666003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0444" y="1533529"/>
            <a:ext cx="44165520" cy="55673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520444" y="7667625"/>
            <a:ext cx="44165520" cy="1827562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20441" y="26696674"/>
            <a:ext cx="11521440" cy="1533525"/>
          </a:xfrm>
          <a:prstGeom prst="rect">
            <a:avLst/>
          </a:prstGeom>
        </p:spPr>
        <p:txBody>
          <a:bodyPr vert="horz" lIns="91440" tIns="45720" rIns="91440" bIns="45720" rtlCol="0" anchor="ctr"/>
          <a:lstStyle>
            <a:lvl1pPr algn="l">
              <a:defRPr sz="5040">
                <a:solidFill>
                  <a:schemeClr val="tx1">
                    <a:tint val="75000"/>
                  </a:schemeClr>
                </a:solidFill>
              </a:defRPr>
            </a:lvl1pPr>
          </a:lstStyle>
          <a:p>
            <a:fld id="{F59A73C3-ECE2-458D-B2D4-7021281A236A}" type="datetimeFigureOut">
              <a:rPr lang="en-CA" smtClean="0"/>
              <a:t>2021-04-29</a:t>
            </a:fld>
            <a:endParaRPr lang="en-CA"/>
          </a:p>
        </p:txBody>
      </p:sp>
      <p:sp>
        <p:nvSpPr>
          <p:cNvPr id="5" name="Footer Placeholder 4"/>
          <p:cNvSpPr>
            <a:spLocks noGrp="1"/>
          </p:cNvSpPr>
          <p:nvPr>
            <p:ph type="ftr" sz="quarter" idx="3"/>
          </p:nvPr>
        </p:nvSpPr>
        <p:spPr>
          <a:xfrm>
            <a:off x="16962124" y="26696674"/>
            <a:ext cx="17282160" cy="1533525"/>
          </a:xfrm>
          <a:prstGeom prst="rect">
            <a:avLst/>
          </a:prstGeom>
        </p:spPr>
        <p:txBody>
          <a:bodyPr vert="horz" lIns="91440" tIns="45720" rIns="91440" bIns="45720" rtlCol="0" anchor="ctr"/>
          <a:lstStyle>
            <a:lvl1pPr algn="ctr">
              <a:defRPr sz="504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36164521" y="26696674"/>
            <a:ext cx="11521440" cy="1533525"/>
          </a:xfrm>
          <a:prstGeom prst="rect">
            <a:avLst/>
          </a:prstGeom>
        </p:spPr>
        <p:txBody>
          <a:bodyPr vert="horz" lIns="91440" tIns="45720" rIns="91440" bIns="45720" rtlCol="0" anchor="ctr"/>
          <a:lstStyle>
            <a:lvl1pPr algn="r">
              <a:defRPr sz="5040">
                <a:solidFill>
                  <a:schemeClr val="tx1">
                    <a:tint val="75000"/>
                  </a:schemeClr>
                </a:solidFill>
              </a:defRPr>
            </a:lvl1pPr>
          </a:lstStyle>
          <a:p>
            <a:fld id="{E57C4692-27B3-46D1-BBA0-C8600C0323A5}" type="slidenum">
              <a:rPr lang="en-CA" smtClean="0"/>
              <a:t>‹#›</a:t>
            </a:fld>
            <a:endParaRPr lang="en-CA"/>
          </a:p>
        </p:txBody>
      </p:sp>
    </p:spTree>
    <p:extLst>
      <p:ext uri="{BB962C8B-B14F-4D97-AF65-F5344CB8AC3E}">
        <p14:creationId xmlns:p14="http://schemas.microsoft.com/office/powerpoint/2010/main" val="6164107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840576" rtl="0" eaLnBrk="1" latinLnBrk="0" hangingPunct="1">
        <a:lnSpc>
          <a:spcPct val="90000"/>
        </a:lnSpc>
        <a:spcBef>
          <a:spcPct val="0"/>
        </a:spcBef>
        <a:buNone/>
        <a:defRPr sz="18480" kern="1200">
          <a:solidFill>
            <a:schemeClr val="tx1"/>
          </a:solidFill>
          <a:latin typeface="+mj-lt"/>
          <a:ea typeface="+mj-ea"/>
          <a:cs typeface="+mj-cs"/>
        </a:defRPr>
      </a:lvl1pPr>
    </p:titleStyle>
    <p:bodyStyle>
      <a:lvl1pPr marL="960145" indent="-960145" algn="l" defTabSz="3840576" rtl="0" eaLnBrk="1" latinLnBrk="0" hangingPunct="1">
        <a:lnSpc>
          <a:spcPct val="90000"/>
        </a:lnSpc>
        <a:spcBef>
          <a:spcPts val="4201"/>
        </a:spcBef>
        <a:buFont typeface="Arial" panose="020B0604020202020204" pitchFamily="34" charset="0"/>
        <a:buChar char="•"/>
        <a:defRPr sz="11760" kern="1200">
          <a:solidFill>
            <a:schemeClr val="tx1"/>
          </a:solidFill>
          <a:latin typeface="+mn-lt"/>
          <a:ea typeface="+mn-ea"/>
          <a:cs typeface="+mn-cs"/>
        </a:defRPr>
      </a:lvl1pPr>
      <a:lvl2pPr marL="2880433" indent="-960145" algn="l" defTabSz="3840576" rtl="0" eaLnBrk="1" latinLnBrk="0" hangingPunct="1">
        <a:lnSpc>
          <a:spcPct val="90000"/>
        </a:lnSpc>
        <a:spcBef>
          <a:spcPts val="2100"/>
        </a:spcBef>
        <a:buFont typeface="Arial" panose="020B0604020202020204" pitchFamily="34" charset="0"/>
        <a:buChar char="•"/>
        <a:defRPr sz="10080" kern="1200">
          <a:solidFill>
            <a:schemeClr val="tx1"/>
          </a:solidFill>
          <a:latin typeface="+mn-lt"/>
          <a:ea typeface="+mn-ea"/>
          <a:cs typeface="+mn-cs"/>
        </a:defRPr>
      </a:lvl2pPr>
      <a:lvl3pPr marL="4800721" indent="-960145" algn="l" defTabSz="3840576" rtl="0" eaLnBrk="1" latinLnBrk="0" hangingPunct="1">
        <a:lnSpc>
          <a:spcPct val="90000"/>
        </a:lnSpc>
        <a:spcBef>
          <a:spcPts val="2100"/>
        </a:spcBef>
        <a:buFont typeface="Arial" panose="020B0604020202020204" pitchFamily="34" charset="0"/>
        <a:buChar char="•"/>
        <a:defRPr sz="8400" kern="1200">
          <a:solidFill>
            <a:schemeClr val="tx1"/>
          </a:solidFill>
          <a:latin typeface="+mn-lt"/>
          <a:ea typeface="+mn-ea"/>
          <a:cs typeface="+mn-cs"/>
        </a:defRPr>
      </a:lvl3pPr>
      <a:lvl4pPr marL="6721009" indent="-960145" algn="l" defTabSz="3840576" rtl="0" eaLnBrk="1" latinLnBrk="0" hangingPunct="1">
        <a:lnSpc>
          <a:spcPct val="90000"/>
        </a:lnSpc>
        <a:spcBef>
          <a:spcPts val="2100"/>
        </a:spcBef>
        <a:buFont typeface="Arial" panose="020B0604020202020204" pitchFamily="34" charset="0"/>
        <a:buChar char="•"/>
        <a:defRPr sz="7559" kern="1200">
          <a:solidFill>
            <a:schemeClr val="tx1"/>
          </a:solidFill>
          <a:latin typeface="+mn-lt"/>
          <a:ea typeface="+mn-ea"/>
          <a:cs typeface="+mn-cs"/>
        </a:defRPr>
      </a:lvl4pPr>
      <a:lvl5pPr marL="8641297" indent="-960145" algn="l" defTabSz="3840576" rtl="0" eaLnBrk="1" latinLnBrk="0" hangingPunct="1">
        <a:lnSpc>
          <a:spcPct val="90000"/>
        </a:lnSpc>
        <a:spcBef>
          <a:spcPts val="2100"/>
        </a:spcBef>
        <a:buFont typeface="Arial" panose="020B0604020202020204" pitchFamily="34" charset="0"/>
        <a:buChar char="•"/>
        <a:defRPr sz="7559" kern="1200">
          <a:solidFill>
            <a:schemeClr val="tx1"/>
          </a:solidFill>
          <a:latin typeface="+mn-lt"/>
          <a:ea typeface="+mn-ea"/>
          <a:cs typeface="+mn-cs"/>
        </a:defRPr>
      </a:lvl5pPr>
      <a:lvl6pPr marL="10561585" indent="-960145" algn="l" defTabSz="3840576" rtl="0" eaLnBrk="1" latinLnBrk="0" hangingPunct="1">
        <a:lnSpc>
          <a:spcPct val="90000"/>
        </a:lnSpc>
        <a:spcBef>
          <a:spcPts val="2100"/>
        </a:spcBef>
        <a:buFont typeface="Arial" panose="020B0604020202020204" pitchFamily="34" charset="0"/>
        <a:buChar char="•"/>
        <a:defRPr sz="7559" kern="1200">
          <a:solidFill>
            <a:schemeClr val="tx1"/>
          </a:solidFill>
          <a:latin typeface="+mn-lt"/>
          <a:ea typeface="+mn-ea"/>
          <a:cs typeface="+mn-cs"/>
        </a:defRPr>
      </a:lvl6pPr>
      <a:lvl7pPr marL="12481873" indent="-960145" algn="l" defTabSz="3840576" rtl="0" eaLnBrk="1" latinLnBrk="0" hangingPunct="1">
        <a:lnSpc>
          <a:spcPct val="90000"/>
        </a:lnSpc>
        <a:spcBef>
          <a:spcPts val="2100"/>
        </a:spcBef>
        <a:buFont typeface="Arial" panose="020B0604020202020204" pitchFamily="34" charset="0"/>
        <a:buChar char="•"/>
        <a:defRPr sz="7559" kern="1200">
          <a:solidFill>
            <a:schemeClr val="tx1"/>
          </a:solidFill>
          <a:latin typeface="+mn-lt"/>
          <a:ea typeface="+mn-ea"/>
          <a:cs typeface="+mn-cs"/>
        </a:defRPr>
      </a:lvl7pPr>
      <a:lvl8pPr marL="14402161" indent="-960145" algn="l" defTabSz="3840576" rtl="0" eaLnBrk="1" latinLnBrk="0" hangingPunct="1">
        <a:lnSpc>
          <a:spcPct val="90000"/>
        </a:lnSpc>
        <a:spcBef>
          <a:spcPts val="2100"/>
        </a:spcBef>
        <a:buFont typeface="Arial" panose="020B0604020202020204" pitchFamily="34" charset="0"/>
        <a:buChar char="•"/>
        <a:defRPr sz="7559" kern="1200">
          <a:solidFill>
            <a:schemeClr val="tx1"/>
          </a:solidFill>
          <a:latin typeface="+mn-lt"/>
          <a:ea typeface="+mn-ea"/>
          <a:cs typeface="+mn-cs"/>
        </a:defRPr>
      </a:lvl8pPr>
      <a:lvl9pPr marL="16322449" indent="-960145" algn="l" defTabSz="3840576" rtl="0" eaLnBrk="1" latinLnBrk="0" hangingPunct="1">
        <a:lnSpc>
          <a:spcPct val="90000"/>
        </a:lnSpc>
        <a:spcBef>
          <a:spcPts val="2100"/>
        </a:spcBef>
        <a:buFont typeface="Arial" panose="020B0604020202020204" pitchFamily="34" charset="0"/>
        <a:buChar char="•"/>
        <a:defRPr sz="7559" kern="1200">
          <a:solidFill>
            <a:schemeClr val="tx1"/>
          </a:solidFill>
          <a:latin typeface="+mn-lt"/>
          <a:ea typeface="+mn-ea"/>
          <a:cs typeface="+mn-cs"/>
        </a:defRPr>
      </a:lvl9pPr>
    </p:bodyStyle>
    <p:otherStyle>
      <a:defPPr>
        <a:defRPr lang="en-US"/>
      </a:defPPr>
      <a:lvl1pPr marL="0" algn="l" defTabSz="3840576" rtl="0" eaLnBrk="1" latinLnBrk="0" hangingPunct="1">
        <a:defRPr sz="7559" kern="1200">
          <a:solidFill>
            <a:schemeClr val="tx1"/>
          </a:solidFill>
          <a:latin typeface="+mn-lt"/>
          <a:ea typeface="+mn-ea"/>
          <a:cs typeface="+mn-cs"/>
        </a:defRPr>
      </a:lvl1pPr>
      <a:lvl2pPr marL="1920288" algn="l" defTabSz="3840576" rtl="0" eaLnBrk="1" latinLnBrk="0" hangingPunct="1">
        <a:defRPr sz="7559" kern="1200">
          <a:solidFill>
            <a:schemeClr val="tx1"/>
          </a:solidFill>
          <a:latin typeface="+mn-lt"/>
          <a:ea typeface="+mn-ea"/>
          <a:cs typeface="+mn-cs"/>
        </a:defRPr>
      </a:lvl2pPr>
      <a:lvl3pPr marL="3840576" algn="l" defTabSz="3840576" rtl="0" eaLnBrk="1" latinLnBrk="0" hangingPunct="1">
        <a:defRPr sz="7559" kern="1200">
          <a:solidFill>
            <a:schemeClr val="tx1"/>
          </a:solidFill>
          <a:latin typeface="+mn-lt"/>
          <a:ea typeface="+mn-ea"/>
          <a:cs typeface="+mn-cs"/>
        </a:defRPr>
      </a:lvl3pPr>
      <a:lvl4pPr marL="5760864" algn="l" defTabSz="3840576" rtl="0" eaLnBrk="1" latinLnBrk="0" hangingPunct="1">
        <a:defRPr sz="7559" kern="1200">
          <a:solidFill>
            <a:schemeClr val="tx1"/>
          </a:solidFill>
          <a:latin typeface="+mn-lt"/>
          <a:ea typeface="+mn-ea"/>
          <a:cs typeface="+mn-cs"/>
        </a:defRPr>
      </a:lvl4pPr>
      <a:lvl5pPr marL="7681152" algn="l" defTabSz="3840576" rtl="0" eaLnBrk="1" latinLnBrk="0" hangingPunct="1">
        <a:defRPr sz="7559" kern="1200">
          <a:solidFill>
            <a:schemeClr val="tx1"/>
          </a:solidFill>
          <a:latin typeface="+mn-lt"/>
          <a:ea typeface="+mn-ea"/>
          <a:cs typeface="+mn-cs"/>
        </a:defRPr>
      </a:lvl5pPr>
      <a:lvl6pPr marL="9601440" algn="l" defTabSz="3840576" rtl="0" eaLnBrk="1" latinLnBrk="0" hangingPunct="1">
        <a:defRPr sz="7559" kern="1200">
          <a:solidFill>
            <a:schemeClr val="tx1"/>
          </a:solidFill>
          <a:latin typeface="+mn-lt"/>
          <a:ea typeface="+mn-ea"/>
          <a:cs typeface="+mn-cs"/>
        </a:defRPr>
      </a:lvl6pPr>
      <a:lvl7pPr marL="11521728" algn="l" defTabSz="3840576" rtl="0" eaLnBrk="1" latinLnBrk="0" hangingPunct="1">
        <a:defRPr sz="7559" kern="1200">
          <a:solidFill>
            <a:schemeClr val="tx1"/>
          </a:solidFill>
          <a:latin typeface="+mn-lt"/>
          <a:ea typeface="+mn-ea"/>
          <a:cs typeface="+mn-cs"/>
        </a:defRPr>
      </a:lvl7pPr>
      <a:lvl8pPr marL="13442016" algn="l" defTabSz="3840576" rtl="0" eaLnBrk="1" latinLnBrk="0" hangingPunct="1">
        <a:defRPr sz="7559" kern="1200">
          <a:solidFill>
            <a:schemeClr val="tx1"/>
          </a:solidFill>
          <a:latin typeface="+mn-lt"/>
          <a:ea typeface="+mn-ea"/>
          <a:cs typeface="+mn-cs"/>
        </a:defRPr>
      </a:lvl8pPr>
      <a:lvl9pPr marL="15362304" algn="l" defTabSz="3840576" rtl="0" eaLnBrk="1" latinLnBrk="0" hangingPunct="1">
        <a:defRPr sz="755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hyperlink" Target="https://doi.org/10.1002/hyp.7763" TargetMode="External"/><Relationship Id="rId18" Type="http://schemas.openxmlformats.org/officeDocument/2006/relationships/hyperlink" Target="https://nrc.canada.ca/" TargetMode="External"/><Relationship Id="rId3" Type="http://schemas.openxmlformats.org/officeDocument/2006/relationships/slideLayout" Target="../slideLayouts/slideLayout1.xml"/><Relationship Id="rId21" Type="http://schemas.openxmlformats.org/officeDocument/2006/relationships/image" Target="../media/image12.tiff"/><Relationship Id="rId7" Type="http://schemas.openxmlformats.org/officeDocument/2006/relationships/image" Target="../media/image3.tiff"/><Relationship Id="rId12" Type="http://schemas.openxmlformats.org/officeDocument/2006/relationships/image" Target="../media/image8.png"/><Relationship Id="rId17" Type="http://schemas.openxmlformats.org/officeDocument/2006/relationships/hyperlink" Target="http://www.open.canada.ca/" TargetMode="External"/><Relationship Id="rId2" Type="http://schemas.openxmlformats.org/officeDocument/2006/relationships/video" Target="../media/media1.mp4"/><Relationship Id="rId16" Type="http://schemas.openxmlformats.org/officeDocument/2006/relationships/image" Target="../media/image10.tiff"/><Relationship Id="rId20" Type="http://schemas.openxmlformats.org/officeDocument/2006/relationships/image" Target="../media/image11.tiff"/><Relationship Id="rId1" Type="http://schemas.microsoft.com/office/2007/relationships/media" Target="../media/media1.mp4"/><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5" Type="http://schemas.openxmlformats.org/officeDocument/2006/relationships/image" Target="../media/image9.png"/><Relationship Id="rId10" Type="http://schemas.openxmlformats.org/officeDocument/2006/relationships/image" Target="../media/image6.png"/><Relationship Id="rId19" Type="http://schemas.openxmlformats.org/officeDocument/2006/relationships/hyperlink" Target="http://www.civil.uwaterloo.ca/watflood/" TargetMode="External"/><Relationship Id="rId4" Type="http://schemas.openxmlformats.org/officeDocument/2006/relationships/notesSlide" Target="../notesSlides/notesSlide1.xml"/><Relationship Id="rId9" Type="http://schemas.openxmlformats.org/officeDocument/2006/relationships/image" Target="../media/image5.png"/><Relationship Id="rId14" Type="http://schemas.openxmlformats.org/officeDocument/2006/relationships/hyperlink" Target="https://doi.org/10.1002/hyp.10579" TargetMode="External"/><Relationship Id="rId22"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4558" y="71607"/>
            <a:ext cx="41523542" cy="4216539"/>
          </a:xfrm>
          <a:prstGeom prst="rect">
            <a:avLst/>
          </a:prstGeom>
          <a:noFill/>
        </p:spPr>
        <p:txBody>
          <a:bodyPr wrap="square" rtlCol="0">
            <a:spAutoFit/>
          </a:bodyPr>
          <a:lstStyle/>
          <a:p>
            <a:pPr algn="just">
              <a:spcAft>
                <a:spcPts val="1200"/>
              </a:spcAft>
            </a:pPr>
            <a:r>
              <a:rPr lang="en-CA" sz="6600" b="1" dirty="0">
                <a:solidFill>
                  <a:schemeClr val="accent5">
                    <a:lumMod val="75000"/>
                  </a:schemeClr>
                </a:solidFill>
              </a:rPr>
              <a:t>Investigation of Lake and Wetlands Influence on Streamflow in Mesoscale Precambrian Shield Watersheds </a:t>
            </a:r>
          </a:p>
          <a:p>
            <a:pPr algn="just">
              <a:spcAft>
                <a:spcPts val="1200"/>
              </a:spcAft>
            </a:pPr>
            <a:r>
              <a:rPr lang="en-CA" sz="6600" b="1" dirty="0">
                <a:solidFill>
                  <a:schemeClr val="accent5">
                    <a:lumMod val="75000"/>
                  </a:schemeClr>
                </a:solidFill>
              </a:rPr>
              <a:t>Using IsoWATFLOOD, A Tracer-Aided Hydrologic Model </a:t>
            </a:r>
          </a:p>
          <a:p>
            <a:pPr algn="just">
              <a:spcAft>
                <a:spcPts val="1200"/>
              </a:spcAft>
            </a:pPr>
            <a:r>
              <a:rPr lang="en-CA" sz="6600" dirty="0">
                <a:solidFill>
                  <a:schemeClr val="accent5">
                    <a:lumMod val="75000"/>
                  </a:schemeClr>
                </a:solidFill>
              </a:rPr>
              <a:t>A. Tafvizi</a:t>
            </a:r>
            <a:r>
              <a:rPr lang="en-CA" sz="6600" baseline="30000" dirty="0">
                <a:solidFill>
                  <a:schemeClr val="accent5">
                    <a:lumMod val="75000"/>
                  </a:schemeClr>
                </a:solidFill>
              </a:rPr>
              <a:t>1</a:t>
            </a:r>
            <a:r>
              <a:rPr lang="en-CA" sz="6600" dirty="0">
                <a:solidFill>
                  <a:schemeClr val="accent5">
                    <a:lumMod val="75000"/>
                  </a:schemeClr>
                </a:solidFill>
              </a:rPr>
              <a:t>, A. James</a:t>
            </a:r>
            <a:r>
              <a:rPr lang="en-CA" sz="6600" baseline="30000" dirty="0">
                <a:solidFill>
                  <a:schemeClr val="accent5">
                    <a:lumMod val="75000"/>
                  </a:schemeClr>
                </a:solidFill>
              </a:rPr>
              <a:t>2</a:t>
            </a:r>
            <a:r>
              <a:rPr lang="en-CA" sz="6600" dirty="0">
                <a:solidFill>
                  <a:schemeClr val="accent5">
                    <a:lumMod val="75000"/>
                  </a:schemeClr>
                </a:solidFill>
              </a:rPr>
              <a:t>, T. Stadnyk</a:t>
            </a:r>
            <a:r>
              <a:rPr lang="en-CA" sz="6600" baseline="30000" dirty="0">
                <a:solidFill>
                  <a:schemeClr val="accent5">
                    <a:lumMod val="75000"/>
                  </a:schemeClr>
                </a:solidFill>
              </a:rPr>
              <a:t>3</a:t>
            </a:r>
            <a:r>
              <a:rPr lang="en-CA" sz="6600" dirty="0">
                <a:solidFill>
                  <a:schemeClr val="accent5">
                    <a:lumMod val="75000"/>
                  </a:schemeClr>
                </a:solidFill>
              </a:rPr>
              <a:t>, H. Yao</a:t>
            </a:r>
            <a:r>
              <a:rPr lang="en-CA" sz="6600" baseline="30000" dirty="0">
                <a:solidFill>
                  <a:schemeClr val="accent5">
                    <a:lumMod val="75000"/>
                  </a:schemeClr>
                </a:solidFill>
              </a:rPr>
              <a:t>4</a:t>
            </a:r>
            <a:r>
              <a:rPr lang="en-CA" sz="6600" dirty="0">
                <a:solidFill>
                  <a:schemeClr val="accent5">
                    <a:lumMod val="75000"/>
                  </a:schemeClr>
                </a:solidFill>
              </a:rPr>
              <a:t>, and Ch. Ramcharan</a:t>
            </a:r>
            <a:r>
              <a:rPr lang="en-CA" sz="6600" baseline="30000" dirty="0">
                <a:solidFill>
                  <a:schemeClr val="accent5">
                    <a:lumMod val="75000"/>
                  </a:schemeClr>
                </a:solidFill>
              </a:rPr>
              <a:t>1</a:t>
            </a:r>
          </a:p>
          <a:p>
            <a:pPr algn="just">
              <a:spcAft>
                <a:spcPts val="1200"/>
              </a:spcAft>
            </a:pPr>
            <a:r>
              <a:rPr lang="en-CA" sz="4000" baseline="30000" dirty="0"/>
              <a:t>1</a:t>
            </a:r>
            <a:r>
              <a:rPr lang="en-CA" sz="4000" dirty="0"/>
              <a:t>Laurentian University, ON CA, </a:t>
            </a:r>
            <a:r>
              <a:rPr lang="en-CA" sz="4000" baseline="30000" dirty="0"/>
              <a:t>2</a:t>
            </a:r>
            <a:r>
              <a:rPr lang="en-CA" sz="4000" dirty="0"/>
              <a:t> Nipissing University, ON CA, </a:t>
            </a:r>
            <a:r>
              <a:rPr lang="en-CA" sz="4000" baseline="30000" dirty="0"/>
              <a:t>3 </a:t>
            </a:r>
            <a:r>
              <a:rPr lang="en-CA" sz="4000" dirty="0"/>
              <a:t>University of Calgary, AB CA,</a:t>
            </a:r>
            <a:r>
              <a:rPr lang="en-CA" sz="4000" baseline="30000" dirty="0"/>
              <a:t>4 </a:t>
            </a:r>
            <a:r>
              <a:rPr lang="en-US" sz="4000" dirty="0"/>
              <a:t>Ontario Ministry of Environment, Conservation and Parks, ON CA</a:t>
            </a:r>
            <a:endParaRPr lang="en-CA" sz="4000" dirty="0"/>
          </a:p>
        </p:txBody>
      </p:sp>
      <p:sp>
        <p:nvSpPr>
          <p:cNvPr id="5" name="TextBox 4"/>
          <p:cNvSpPr txBox="1"/>
          <p:nvPr/>
        </p:nvSpPr>
        <p:spPr>
          <a:xfrm>
            <a:off x="200774" y="4230366"/>
            <a:ext cx="11675625" cy="731368"/>
          </a:xfrm>
          <a:prstGeom prst="rect">
            <a:avLst/>
          </a:prstGeom>
          <a:solidFill>
            <a:schemeClr val="accent5">
              <a:lumMod val="75000"/>
            </a:schemeClr>
          </a:solidFill>
        </p:spPr>
        <p:txBody>
          <a:bodyPr wrap="square" rtlCol="0">
            <a:spAutoFit/>
          </a:bodyPr>
          <a:lstStyle/>
          <a:p>
            <a:r>
              <a:rPr lang="en-CA" sz="4000" dirty="0">
                <a:solidFill>
                  <a:schemeClr val="bg1"/>
                </a:solidFill>
              </a:rPr>
              <a:t>1. Introduction</a:t>
            </a:r>
          </a:p>
        </p:txBody>
      </p:sp>
      <p:sp>
        <p:nvSpPr>
          <p:cNvPr id="7" name="TextBox 6"/>
          <p:cNvSpPr txBox="1"/>
          <p:nvPr/>
        </p:nvSpPr>
        <p:spPr>
          <a:xfrm>
            <a:off x="200774" y="4961734"/>
            <a:ext cx="11608946" cy="6494085"/>
          </a:xfrm>
          <a:prstGeom prst="rect">
            <a:avLst/>
          </a:prstGeom>
          <a:solidFill>
            <a:schemeClr val="bg1"/>
          </a:solidFill>
          <a:ln>
            <a:solidFill>
              <a:schemeClr val="accent5">
                <a:lumMod val="75000"/>
              </a:schemeClr>
            </a:solidFill>
          </a:ln>
        </p:spPr>
        <p:txBody>
          <a:bodyPr wrap="square" rtlCol="0">
            <a:spAutoFit/>
          </a:bodyPr>
          <a:lstStyle/>
          <a:p>
            <a:pPr marL="285750" indent="-285750" algn="just">
              <a:buFont typeface="Arial" panose="020B0604020202020204" pitchFamily="34" charset="0"/>
              <a:buChar char="•"/>
            </a:pPr>
            <a:r>
              <a:rPr lang="en-US" sz="3200" dirty="0"/>
              <a:t>Stable isotopes of δ</a:t>
            </a:r>
            <a:r>
              <a:rPr lang="en-US" sz="3200" baseline="30000" dirty="0"/>
              <a:t>18</a:t>
            </a:r>
            <a:r>
              <a:rPr lang="en-US" sz="3200" dirty="0"/>
              <a:t>O and δ</a:t>
            </a:r>
            <a:r>
              <a:rPr lang="en-US" sz="3200" baseline="30000" dirty="0"/>
              <a:t>2</a:t>
            </a:r>
            <a:r>
              <a:rPr lang="en-US" sz="3200" dirty="0"/>
              <a:t>H are </a:t>
            </a:r>
            <a:r>
              <a:rPr lang="en-CA" sz="3200" dirty="0"/>
              <a:t>useful tools for capturing high temporal-resolution data in a cost effective way to enhance the understanding of hydrologic processes at the watershed scale </a:t>
            </a:r>
            <a:r>
              <a:rPr lang="en-US" sz="3200" dirty="0"/>
              <a:t>(</a:t>
            </a:r>
            <a:r>
              <a:rPr lang="en-US" sz="3200" dirty="0" err="1"/>
              <a:t>Birkel</a:t>
            </a:r>
            <a:r>
              <a:rPr lang="en-US" sz="3200" dirty="0"/>
              <a:t> et al., 2010; </a:t>
            </a:r>
            <a:r>
              <a:rPr lang="en-US" sz="3200" dirty="0" err="1"/>
              <a:t>Untereiner</a:t>
            </a:r>
            <a:r>
              <a:rPr lang="en-US" sz="3200" dirty="0"/>
              <a:t> et al., 2015) and can now be integrated in tracer-aided modeling to assess the potential controls on hydrologic </a:t>
            </a:r>
            <a:r>
              <a:rPr lang="en-US" sz="3200" dirty="0" smtClean="0"/>
              <a:t>response (Stadnyk et al., 2013).</a:t>
            </a:r>
          </a:p>
          <a:p>
            <a:pPr marL="285750" indent="-285750" algn="just">
              <a:buFont typeface="Arial" panose="020B0604020202020204" pitchFamily="34" charset="0"/>
              <a:buChar char="•"/>
            </a:pPr>
            <a:r>
              <a:rPr lang="en-US" sz="3200" dirty="0" smtClean="0"/>
              <a:t> </a:t>
            </a:r>
            <a:r>
              <a:rPr lang="en-CA" sz="3200" b="1" dirty="0" smtClean="0"/>
              <a:t>Objectives</a:t>
            </a:r>
            <a:r>
              <a:rPr lang="en-CA" sz="3200" b="1" dirty="0"/>
              <a:t>:</a:t>
            </a:r>
          </a:p>
          <a:p>
            <a:pPr marL="342900" indent="-342900" algn="just">
              <a:buFont typeface="Arial" panose="020B0604020202020204" pitchFamily="34" charset="0"/>
              <a:buChar char="•"/>
            </a:pPr>
            <a:r>
              <a:rPr lang="en-CA" sz="3200" dirty="0"/>
              <a:t>Classify catchments by </a:t>
            </a:r>
            <a:r>
              <a:rPr lang="en-CA" sz="3200" dirty="0" err="1"/>
              <a:t>landcape</a:t>
            </a:r>
            <a:r>
              <a:rPr lang="en-CA" sz="3200" dirty="0"/>
              <a:t>, geology, hydrology and stable isotope characteristics.</a:t>
            </a:r>
          </a:p>
          <a:p>
            <a:pPr marL="342900" indent="-342900" algn="just">
              <a:buFont typeface="Arial" panose="020B0604020202020204" pitchFamily="34" charset="0"/>
              <a:buChar char="•"/>
            </a:pPr>
            <a:r>
              <a:rPr lang="en-CA" sz="3200" dirty="0"/>
              <a:t>Determine if lakes and wetlands have different impact on hydrologic function across 16 Precambrian Shield catchments.</a:t>
            </a:r>
          </a:p>
          <a:p>
            <a:pPr marL="342900" indent="-342900" algn="just">
              <a:buFont typeface="Arial" panose="020B0604020202020204" pitchFamily="34" charset="0"/>
              <a:buChar char="•"/>
            </a:pPr>
            <a:r>
              <a:rPr lang="en-CA" sz="3200" dirty="0"/>
              <a:t>Development of application of </a:t>
            </a:r>
            <a:r>
              <a:rPr lang="en-CA" sz="3200" dirty="0" err="1"/>
              <a:t>isoWATFLOOD</a:t>
            </a:r>
            <a:r>
              <a:rPr lang="en-CA" sz="3200" dirty="0"/>
              <a:t> tracer-aided hydrological model.</a:t>
            </a:r>
          </a:p>
        </p:txBody>
      </p:sp>
      <p:sp>
        <p:nvSpPr>
          <p:cNvPr id="9" name="TextBox 8"/>
          <p:cNvSpPr txBox="1"/>
          <p:nvPr/>
        </p:nvSpPr>
        <p:spPr>
          <a:xfrm>
            <a:off x="263353" y="11720059"/>
            <a:ext cx="11509273" cy="707886"/>
          </a:xfrm>
          <a:prstGeom prst="rect">
            <a:avLst/>
          </a:prstGeom>
          <a:solidFill>
            <a:schemeClr val="accent5">
              <a:lumMod val="75000"/>
            </a:schemeClr>
          </a:solidFill>
        </p:spPr>
        <p:txBody>
          <a:bodyPr wrap="square" rtlCol="0">
            <a:spAutoFit/>
          </a:bodyPr>
          <a:lstStyle/>
          <a:p>
            <a:r>
              <a:rPr lang="en-CA" sz="4000" dirty="0">
                <a:solidFill>
                  <a:schemeClr val="bg1"/>
                </a:solidFill>
              </a:rPr>
              <a:t>3.1 Results and Discussion</a:t>
            </a:r>
            <a:r>
              <a:rPr lang="en-CA" sz="4000" dirty="0">
                <a:solidFill>
                  <a:srgbClr val="FF0000"/>
                </a:solidFill>
              </a:rPr>
              <a:t> - </a:t>
            </a:r>
            <a:r>
              <a:rPr lang="en-CA" sz="4000" dirty="0">
                <a:solidFill>
                  <a:schemeClr val="bg1"/>
                </a:solidFill>
              </a:rPr>
              <a:t>Catchment classification</a:t>
            </a:r>
          </a:p>
        </p:txBody>
      </p:sp>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224881" y="840878"/>
            <a:ext cx="6769619" cy="2538608"/>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42256" y="1374996"/>
            <a:ext cx="4961477" cy="1375983"/>
          </a:xfrm>
          <a:prstGeom prst="rect">
            <a:avLst/>
          </a:prstGeom>
        </p:spPr>
      </p:pic>
      <p:sp>
        <p:nvSpPr>
          <p:cNvPr id="14" name="TextBox 13"/>
          <p:cNvSpPr txBox="1"/>
          <p:nvPr/>
        </p:nvSpPr>
        <p:spPr>
          <a:xfrm>
            <a:off x="296523" y="12393648"/>
            <a:ext cx="11476103" cy="10802957"/>
          </a:xfrm>
          <a:prstGeom prst="rect">
            <a:avLst/>
          </a:prstGeom>
          <a:solidFill>
            <a:schemeClr val="bg1"/>
          </a:solidFill>
          <a:ln>
            <a:solidFill>
              <a:schemeClr val="accent5">
                <a:lumMod val="75000"/>
              </a:schemeClr>
            </a:solidFill>
          </a:ln>
        </p:spPr>
        <p:txBody>
          <a:bodyPr wrap="square" numCol="1" rtlCol="0">
            <a:spAutoFit/>
          </a:bodyPr>
          <a:lstStyle/>
          <a:p>
            <a:pPr algn="just">
              <a:spcAft>
                <a:spcPts val="1200"/>
              </a:spcAft>
            </a:pPr>
            <a:r>
              <a:rPr lang="en-CA" sz="3200" u="sng" dirty="0"/>
              <a:t>Landscape, SWIs, geology and Hydrometric Function variables (Comprehensive scenario): </a:t>
            </a:r>
            <a:r>
              <a:rPr lang="en-CA" sz="3200" dirty="0"/>
              <a:t>Cluster I (left hand side) groups catchments with higher wetland area (%) and less damped SWIs. Right hand side, there are catchments with higher lake area and more damped SWIs signature (Muskoka/Black and 3 SNF catchments.</a:t>
            </a:r>
          </a:p>
          <a:p>
            <a:pPr algn="just">
              <a:spcAft>
                <a:spcPts val="1200"/>
              </a:spcAft>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a:p>
            <a:pPr marL="457200" indent="-457200" algn="just">
              <a:spcAft>
                <a:spcPts val="1200"/>
              </a:spcAft>
              <a:buFont typeface="Arial" panose="020B0604020202020204" pitchFamily="34" charset="0"/>
              <a:buChar char="•"/>
            </a:pPr>
            <a:endParaRPr lang="en-CA" sz="3200" b="1" dirty="0"/>
          </a:p>
        </p:txBody>
      </p:sp>
      <p:pic>
        <p:nvPicPr>
          <p:cNvPr id="15" name="Picture 14"/>
          <p:cNvPicPr>
            <a:picLocks noChangeAspect="1"/>
          </p:cNvPicPr>
          <p:nvPr/>
        </p:nvPicPr>
        <p:blipFill rotWithShape="1">
          <a:blip r:embed="rId7" cstate="print">
            <a:extLst>
              <a:ext uri="{28A0092B-C50C-407E-A947-70E740481C1C}">
                <a14:useLocalDpi xmlns:a14="http://schemas.microsoft.com/office/drawing/2010/main" val="0"/>
              </a:ext>
            </a:extLst>
          </a:blip>
          <a:srcRect t="63912" r="18074" b="1"/>
          <a:stretch/>
        </p:blipFill>
        <p:spPr>
          <a:xfrm>
            <a:off x="1241675" y="15306776"/>
            <a:ext cx="7931683" cy="6558073"/>
          </a:xfrm>
          <a:prstGeom prst="rect">
            <a:avLst/>
          </a:prstGeom>
        </p:spPr>
      </p:pic>
      <p:pic>
        <p:nvPicPr>
          <p:cNvPr id="21" name="Picture 20"/>
          <p:cNvPicPr>
            <a:picLocks noChangeAspect="1"/>
          </p:cNvPicPr>
          <p:nvPr/>
        </p:nvPicPr>
        <p:blipFill rotWithShape="1">
          <a:blip r:embed="rId8">
            <a:extLst>
              <a:ext uri="{28A0092B-C50C-407E-A947-70E740481C1C}">
                <a14:useLocalDpi xmlns:a14="http://schemas.microsoft.com/office/drawing/2010/main" val="0"/>
              </a:ext>
            </a:extLst>
          </a:blip>
          <a:srcRect l="32720" r="15287"/>
          <a:stretch/>
        </p:blipFill>
        <p:spPr>
          <a:xfrm>
            <a:off x="26027804" y="14454189"/>
            <a:ext cx="4970480" cy="5049555"/>
          </a:xfrm>
          <a:prstGeom prst="rect">
            <a:avLst/>
          </a:prstGeom>
        </p:spPr>
      </p:pic>
      <p:pic>
        <p:nvPicPr>
          <p:cNvPr id="24" name="Picture 23"/>
          <p:cNvPicPr/>
          <p:nvPr/>
        </p:nvPicPr>
        <p:blipFill rotWithShape="1">
          <a:blip r:embed="rId9" cstate="print">
            <a:extLst>
              <a:ext uri="{28A0092B-C50C-407E-A947-70E740481C1C}">
                <a14:useLocalDpi xmlns:a14="http://schemas.microsoft.com/office/drawing/2010/main" val="0"/>
              </a:ext>
            </a:extLst>
          </a:blip>
          <a:srcRect l="24038" t="6553" r="13943" b="5983"/>
          <a:stretch/>
        </p:blipFill>
        <p:spPr bwMode="auto">
          <a:xfrm>
            <a:off x="31838570" y="14787534"/>
            <a:ext cx="4969002" cy="4829758"/>
          </a:xfrm>
          <a:prstGeom prst="rect">
            <a:avLst/>
          </a:prstGeom>
          <a:ln>
            <a:noFill/>
          </a:ln>
          <a:extLst>
            <a:ext uri="{53640926-AAD7-44D8-BBD7-CCE9431645EC}">
              <a14:shadowObscured xmlns:a14="http://schemas.microsoft.com/office/drawing/2010/main"/>
            </a:ext>
          </a:extLst>
        </p:spPr>
      </p:pic>
      <p:pic>
        <p:nvPicPr>
          <p:cNvPr id="27" name="Picture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028684" y="14746856"/>
            <a:ext cx="4971600" cy="4751474"/>
          </a:xfrm>
          <a:prstGeom prst="rect">
            <a:avLst/>
          </a:prstGeom>
        </p:spPr>
      </p:pic>
      <p:sp>
        <p:nvSpPr>
          <p:cNvPr id="38" name="TextBox 37"/>
          <p:cNvSpPr txBox="1"/>
          <p:nvPr/>
        </p:nvSpPr>
        <p:spPr>
          <a:xfrm>
            <a:off x="25216742" y="13054137"/>
            <a:ext cx="25720505" cy="707886"/>
          </a:xfrm>
          <a:prstGeom prst="rect">
            <a:avLst/>
          </a:prstGeom>
          <a:solidFill>
            <a:schemeClr val="accent5">
              <a:lumMod val="75000"/>
            </a:schemeClr>
          </a:solidFill>
        </p:spPr>
        <p:txBody>
          <a:bodyPr wrap="square" rtlCol="0">
            <a:spAutoFit/>
          </a:bodyPr>
          <a:lstStyle/>
          <a:p>
            <a:r>
              <a:rPr lang="en-CA" sz="4000" dirty="0">
                <a:solidFill>
                  <a:schemeClr val="bg1"/>
                </a:solidFill>
              </a:rPr>
              <a:t>3.2 Results and Discussion- </a:t>
            </a:r>
            <a:r>
              <a:rPr lang="en-CA" sz="4000" dirty="0" err="1">
                <a:solidFill>
                  <a:schemeClr val="bg1"/>
                </a:solidFill>
              </a:rPr>
              <a:t>isoWATFLOOD</a:t>
            </a:r>
            <a:r>
              <a:rPr lang="en-CA" sz="4000" dirty="0">
                <a:solidFill>
                  <a:schemeClr val="bg1"/>
                </a:solidFill>
              </a:rPr>
              <a:t> model setup</a:t>
            </a:r>
          </a:p>
        </p:txBody>
      </p:sp>
      <p:pic>
        <p:nvPicPr>
          <p:cNvPr id="42" name="Picture 41"/>
          <p:cNvPicPr>
            <a:picLocks noChangeAspect="1"/>
          </p:cNvPicPr>
          <p:nvPr/>
        </p:nvPicPr>
        <p:blipFill rotWithShape="1">
          <a:blip r:embed="rId11">
            <a:extLst>
              <a:ext uri="{28A0092B-C50C-407E-A947-70E740481C1C}">
                <a14:useLocalDpi xmlns:a14="http://schemas.microsoft.com/office/drawing/2010/main" val="0"/>
              </a:ext>
            </a:extLst>
          </a:blip>
          <a:srcRect l="10566"/>
          <a:stretch/>
        </p:blipFill>
        <p:spPr>
          <a:xfrm>
            <a:off x="32142518" y="20104213"/>
            <a:ext cx="6447856" cy="5615668"/>
          </a:xfrm>
          <a:prstGeom prst="rect">
            <a:avLst/>
          </a:prstGeom>
        </p:spPr>
      </p:pic>
      <p:pic>
        <p:nvPicPr>
          <p:cNvPr id="44" name="Picture 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2124748" y="14784551"/>
            <a:ext cx="5708218" cy="4751474"/>
          </a:xfrm>
          <a:prstGeom prst="rect">
            <a:avLst/>
          </a:prstGeom>
        </p:spPr>
      </p:pic>
      <p:sp>
        <p:nvSpPr>
          <p:cNvPr id="50" name="TextBox 49"/>
          <p:cNvSpPr txBox="1"/>
          <p:nvPr/>
        </p:nvSpPr>
        <p:spPr>
          <a:xfrm>
            <a:off x="25203651" y="26577495"/>
            <a:ext cx="25733596" cy="2000548"/>
          </a:xfrm>
          <a:prstGeom prst="rect">
            <a:avLst/>
          </a:prstGeom>
          <a:noFill/>
          <a:ln>
            <a:solidFill>
              <a:schemeClr val="accent5">
                <a:lumMod val="75000"/>
              </a:schemeClr>
            </a:solidFill>
          </a:ln>
        </p:spPr>
        <p:txBody>
          <a:bodyPr wrap="square" rtlCol="0">
            <a:spAutoFit/>
          </a:bodyPr>
          <a:lstStyle/>
          <a:p>
            <a:r>
              <a:rPr lang="en-CA" sz="2800" dirty="0"/>
              <a:t>References</a:t>
            </a:r>
          </a:p>
          <a:p>
            <a:pPr algn="just"/>
            <a:r>
              <a:rPr lang="en-CA" sz="2400" dirty="0" err="1"/>
              <a:t>Birkel</a:t>
            </a:r>
            <a:r>
              <a:rPr lang="en-CA" sz="2400" dirty="0"/>
              <a:t> et al.. (2010). Assessing the value of high-resolution isotope tracer data in the stepwise development of a lumped conceptual rainfall-runoff model. </a:t>
            </a:r>
            <a:r>
              <a:rPr lang="en-CA" sz="2400" i="1" dirty="0"/>
              <a:t>Hydrological Processes</a:t>
            </a:r>
            <a:r>
              <a:rPr lang="en-CA" sz="2400" dirty="0"/>
              <a:t>, </a:t>
            </a:r>
            <a:r>
              <a:rPr lang="en-CA" sz="2400" i="1" dirty="0"/>
              <a:t>24</a:t>
            </a:r>
            <a:r>
              <a:rPr lang="en-CA" sz="2400" dirty="0"/>
              <a:t>(16), 2335–2348. </a:t>
            </a:r>
            <a:r>
              <a:rPr lang="en-CA" sz="2400" dirty="0">
                <a:hlinkClick r:id="rId13"/>
              </a:rPr>
              <a:t>https://doi.org/10.1002/hyp.7763</a:t>
            </a:r>
            <a:r>
              <a:rPr lang="en-CA" sz="2400" dirty="0"/>
              <a:t>; </a:t>
            </a:r>
            <a:r>
              <a:rPr lang="en-CA" sz="2400" dirty="0" err="1"/>
              <a:t>Untereiner</a:t>
            </a:r>
            <a:r>
              <a:rPr lang="en-CA" sz="2400" dirty="0"/>
              <a:t> et al.(2015). </a:t>
            </a:r>
            <a:r>
              <a:rPr lang="en-CA" sz="2400" dirty="0" smtClean="0"/>
              <a:t>Stadnyk et al.. </a:t>
            </a:r>
            <a:r>
              <a:rPr lang="en-CA" sz="2400" dirty="0"/>
              <a:t>(2013). DOI: </a:t>
            </a:r>
            <a:r>
              <a:rPr lang="en-CA" sz="2400" dirty="0" smtClean="0"/>
              <a:t>10.1002/hyp.9695. Spatiotemporal </a:t>
            </a:r>
            <a:r>
              <a:rPr lang="en-CA" sz="2400" dirty="0"/>
              <a:t>variability of water quality and stable water isotopes in intensively managed prairie watersheds. </a:t>
            </a:r>
            <a:r>
              <a:rPr lang="en-CA" sz="2400" i="1" dirty="0"/>
              <a:t>Hydrological Processes</a:t>
            </a:r>
            <a:r>
              <a:rPr lang="en-CA" sz="2400" dirty="0"/>
              <a:t>, </a:t>
            </a:r>
            <a:r>
              <a:rPr lang="en-CA" sz="2400" i="1" dirty="0"/>
              <a:t>29</a:t>
            </a:r>
            <a:r>
              <a:rPr lang="en-CA" sz="2400" dirty="0"/>
              <a:t>(18), 4125–4143. </a:t>
            </a:r>
            <a:r>
              <a:rPr lang="en-CA" sz="2400" dirty="0">
                <a:hlinkClick r:id="rId14"/>
              </a:rPr>
              <a:t>https://doi.org/10.1002/hyp.10579</a:t>
            </a:r>
            <a:r>
              <a:rPr lang="en-CA" sz="2400" dirty="0" smtClean="0"/>
              <a:t>;; </a:t>
            </a:r>
            <a:r>
              <a:rPr lang="en-CA" sz="2400" dirty="0"/>
              <a:t>OGS. Ontario Geological Survey. (1997). </a:t>
            </a:r>
            <a:r>
              <a:rPr lang="en-CA" sz="2400" i="1" dirty="0"/>
              <a:t>Quaternary geology, seamless coverage of the province of Ontario: Ontario Geological Survey, Data Set 14</a:t>
            </a:r>
            <a:r>
              <a:rPr lang="en-CA" sz="2400" dirty="0"/>
              <a:t>.; </a:t>
            </a:r>
            <a:r>
              <a:rPr lang="en-US" sz="2400" dirty="0" err="1"/>
              <a:t>Kouwen</a:t>
            </a:r>
            <a:r>
              <a:rPr lang="en-US" sz="2400" dirty="0"/>
              <a:t> N. 1988. WATFLOOD: A micro-computer based flood forecasting system based on real-time weather data. Canadian Water Resources Journal 13:62–77</a:t>
            </a:r>
            <a:r>
              <a:rPr lang="en-US" sz="2400" dirty="0" smtClean="0"/>
              <a:t>. </a:t>
            </a:r>
            <a:endParaRPr lang="en-CA" sz="2400" dirty="0"/>
          </a:p>
        </p:txBody>
      </p:sp>
      <p:sp>
        <p:nvSpPr>
          <p:cNvPr id="35" name="TextBox 34"/>
          <p:cNvSpPr txBox="1"/>
          <p:nvPr/>
        </p:nvSpPr>
        <p:spPr>
          <a:xfrm>
            <a:off x="25235604" y="13717657"/>
            <a:ext cx="25701643" cy="12403395"/>
          </a:xfrm>
          <a:prstGeom prst="rect">
            <a:avLst/>
          </a:prstGeom>
          <a:noFill/>
          <a:ln>
            <a:solidFill>
              <a:schemeClr val="accent5">
                <a:lumMod val="75000"/>
              </a:schemeClr>
            </a:solidFill>
          </a:ln>
        </p:spPr>
        <p:txBody>
          <a:bodyPr wrap="square" rtlCol="0">
            <a:spAutoFit/>
          </a:bodyPr>
          <a:lstStyle/>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smtClean="0"/>
          </a:p>
          <a:p>
            <a:pPr marL="285750" indent="-285750" algn="just">
              <a:buFont typeface="Arial" panose="020B0604020202020204" pitchFamily="34" charset="0"/>
              <a:buChar char="•"/>
            </a:pPr>
            <a:endParaRPr lang="en-CA" sz="3200" dirty="0"/>
          </a:p>
          <a:p>
            <a:pPr marL="285750" indent="-285750" algn="just">
              <a:buFont typeface="Arial" panose="020B0604020202020204" pitchFamily="34" charset="0"/>
              <a:buChar char="•"/>
            </a:pPr>
            <a:endParaRPr lang="en-CA" sz="3200" dirty="0"/>
          </a:p>
        </p:txBody>
      </p:sp>
      <p:sp>
        <p:nvSpPr>
          <p:cNvPr id="40" name="TextBox 39"/>
          <p:cNvSpPr txBox="1"/>
          <p:nvPr/>
        </p:nvSpPr>
        <p:spPr>
          <a:xfrm>
            <a:off x="1473019" y="22131030"/>
            <a:ext cx="8691161" cy="523220"/>
          </a:xfrm>
          <a:prstGeom prst="rect">
            <a:avLst/>
          </a:prstGeom>
          <a:noFill/>
        </p:spPr>
        <p:txBody>
          <a:bodyPr wrap="square" rtlCol="0">
            <a:spAutoFit/>
          </a:bodyPr>
          <a:lstStyle/>
          <a:p>
            <a:r>
              <a:rPr lang="en-CA" sz="2800" dirty="0"/>
              <a:t>Fig 4. Catchment </a:t>
            </a:r>
            <a:r>
              <a:rPr lang="en-CA" sz="2800" dirty="0" smtClean="0"/>
              <a:t>classification comprehensive scenario </a:t>
            </a:r>
            <a:endParaRPr lang="en-CA" sz="2800" dirty="0"/>
          </a:p>
        </p:txBody>
      </p:sp>
      <p:sp>
        <p:nvSpPr>
          <p:cNvPr id="51" name="TextBox 50"/>
          <p:cNvSpPr txBox="1"/>
          <p:nvPr/>
        </p:nvSpPr>
        <p:spPr>
          <a:xfrm>
            <a:off x="29897806" y="14559685"/>
            <a:ext cx="593432" cy="923330"/>
          </a:xfrm>
          <a:prstGeom prst="rect">
            <a:avLst/>
          </a:prstGeom>
          <a:solidFill>
            <a:schemeClr val="bg1"/>
          </a:solidFill>
        </p:spPr>
        <p:txBody>
          <a:bodyPr wrap="square" rtlCol="0">
            <a:spAutoFit/>
          </a:bodyPr>
          <a:lstStyle/>
          <a:p>
            <a:r>
              <a:rPr lang="en-CA" sz="5400" b="1" dirty="0">
                <a:solidFill>
                  <a:srgbClr val="FFC325"/>
                </a:solidFill>
              </a:rPr>
              <a:t>A</a:t>
            </a:r>
          </a:p>
        </p:txBody>
      </p:sp>
      <p:sp>
        <p:nvSpPr>
          <p:cNvPr id="52" name="TextBox 51"/>
          <p:cNvSpPr txBox="1"/>
          <p:nvPr/>
        </p:nvSpPr>
        <p:spPr>
          <a:xfrm>
            <a:off x="35988188" y="14751369"/>
            <a:ext cx="593432" cy="923330"/>
          </a:xfrm>
          <a:prstGeom prst="rect">
            <a:avLst/>
          </a:prstGeom>
          <a:noFill/>
        </p:spPr>
        <p:txBody>
          <a:bodyPr wrap="square" rtlCol="0">
            <a:spAutoFit/>
          </a:bodyPr>
          <a:lstStyle/>
          <a:p>
            <a:r>
              <a:rPr lang="en-CA" sz="5400" b="1" dirty="0">
                <a:solidFill>
                  <a:srgbClr val="FFC325"/>
                </a:solidFill>
              </a:rPr>
              <a:t>B</a:t>
            </a:r>
          </a:p>
        </p:txBody>
      </p:sp>
      <p:sp>
        <p:nvSpPr>
          <p:cNvPr id="56" name="TextBox 55"/>
          <p:cNvSpPr txBox="1"/>
          <p:nvPr/>
        </p:nvSpPr>
        <p:spPr>
          <a:xfrm>
            <a:off x="38785037" y="19830132"/>
            <a:ext cx="1148276" cy="923330"/>
          </a:xfrm>
          <a:prstGeom prst="rect">
            <a:avLst/>
          </a:prstGeom>
          <a:noFill/>
        </p:spPr>
        <p:txBody>
          <a:bodyPr wrap="square" rtlCol="0">
            <a:spAutoFit/>
          </a:bodyPr>
          <a:lstStyle/>
          <a:p>
            <a:r>
              <a:rPr lang="en-CA" sz="5400" b="1" dirty="0">
                <a:solidFill>
                  <a:srgbClr val="FFC325"/>
                </a:solidFill>
              </a:rPr>
              <a:t>F</a:t>
            </a:r>
          </a:p>
        </p:txBody>
      </p:sp>
      <p:sp>
        <p:nvSpPr>
          <p:cNvPr id="58" name="Striped Right Arrow 57"/>
          <p:cNvSpPr/>
          <p:nvPr/>
        </p:nvSpPr>
        <p:spPr>
          <a:xfrm>
            <a:off x="47103436" y="16108884"/>
            <a:ext cx="2600735" cy="1729909"/>
          </a:xfrm>
          <a:prstGeom prst="stripedRightArrow">
            <a:avLst/>
          </a:prstGeom>
          <a:solidFill>
            <a:srgbClr val="FFC000"/>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a:t>Run</a:t>
            </a:r>
            <a:r>
              <a:rPr lang="en-CA" dirty="0"/>
              <a:t> </a:t>
            </a:r>
          </a:p>
        </p:txBody>
      </p:sp>
      <p:sp>
        <p:nvSpPr>
          <p:cNvPr id="59" name="Right Arrow 58"/>
          <p:cNvSpPr/>
          <p:nvPr/>
        </p:nvSpPr>
        <p:spPr>
          <a:xfrm>
            <a:off x="30320455" y="16678251"/>
            <a:ext cx="1827752" cy="58729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60" name="Right Arrow 59"/>
          <p:cNvSpPr/>
          <p:nvPr/>
        </p:nvSpPr>
        <p:spPr>
          <a:xfrm>
            <a:off x="36048728" y="16678251"/>
            <a:ext cx="1827752" cy="58729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61" name="Right Arrow 60"/>
          <p:cNvSpPr/>
          <p:nvPr/>
        </p:nvSpPr>
        <p:spPr>
          <a:xfrm>
            <a:off x="40942182" y="16828943"/>
            <a:ext cx="1827752" cy="58729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 </a:t>
            </a:r>
          </a:p>
        </p:txBody>
      </p:sp>
      <p:sp>
        <p:nvSpPr>
          <p:cNvPr id="62" name="TextBox 61"/>
          <p:cNvSpPr txBox="1"/>
          <p:nvPr/>
        </p:nvSpPr>
        <p:spPr>
          <a:xfrm>
            <a:off x="41176438" y="14660380"/>
            <a:ext cx="1148276" cy="923330"/>
          </a:xfrm>
          <a:prstGeom prst="rect">
            <a:avLst/>
          </a:prstGeom>
          <a:noFill/>
        </p:spPr>
        <p:txBody>
          <a:bodyPr wrap="square" rtlCol="0">
            <a:spAutoFit/>
          </a:bodyPr>
          <a:lstStyle/>
          <a:p>
            <a:r>
              <a:rPr lang="en-CA" sz="5400" b="1" dirty="0">
                <a:solidFill>
                  <a:srgbClr val="FFC325"/>
                </a:solidFill>
              </a:rPr>
              <a:t>C</a:t>
            </a:r>
          </a:p>
        </p:txBody>
      </p:sp>
      <p:sp>
        <p:nvSpPr>
          <p:cNvPr id="63" name="TextBox 62"/>
          <p:cNvSpPr txBox="1"/>
          <p:nvPr/>
        </p:nvSpPr>
        <p:spPr>
          <a:xfrm>
            <a:off x="47136007" y="14813754"/>
            <a:ext cx="1148276" cy="923330"/>
          </a:xfrm>
          <a:prstGeom prst="rect">
            <a:avLst/>
          </a:prstGeom>
          <a:noFill/>
        </p:spPr>
        <p:txBody>
          <a:bodyPr wrap="square" rtlCol="0">
            <a:spAutoFit/>
          </a:bodyPr>
          <a:lstStyle/>
          <a:p>
            <a:r>
              <a:rPr lang="en-CA" sz="5400" b="1" dirty="0">
                <a:solidFill>
                  <a:srgbClr val="FFC325"/>
                </a:solidFill>
              </a:rPr>
              <a:t>D</a:t>
            </a:r>
          </a:p>
        </p:txBody>
      </p:sp>
      <p:sp>
        <p:nvSpPr>
          <p:cNvPr id="64" name="TextBox 63"/>
          <p:cNvSpPr txBox="1"/>
          <p:nvPr/>
        </p:nvSpPr>
        <p:spPr>
          <a:xfrm>
            <a:off x="25791757" y="13847014"/>
            <a:ext cx="4785867" cy="954107"/>
          </a:xfrm>
          <a:prstGeom prst="rect">
            <a:avLst/>
          </a:prstGeom>
          <a:noFill/>
        </p:spPr>
        <p:txBody>
          <a:bodyPr wrap="square" rtlCol="0">
            <a:spAutoFit/>
          </a:bodyPr>
          <a:lstStyle/>
          <a:p>
            <a:r>
              <a:rPr lang="en-CA" sz="2800" dirty="0"/>
              <a:t>DEM+ Hydrography = watershed delineation (GK)</a:t>
            </a:r>
          </a:p>
        </p:txBody>
      </p:sp>
      <p:sp>
        <p:nvSpPr>
          <p:cNvPr id="66" name="TextBox 65"/>
          <p:cNvSpPr txBox="1"/>
          <p:nvPr/>
        </p:nvSpPr>
        <p:spPr>
          <a:xfrm>
            <a:off x="44753303" y="22131011"/>
            <a:ext cx="5086798" cy="3600986"/>
          </a:xfrm>
          <a:prstGeom prst="rect">
            <a:avLst/>
          </a:prstGeom>
          <a:noFill/>
        </p:spPr>
        <p:txBody>
          <a:bodyPr wrap="square" rtlCol="0">
            <a:spAutoFit/>
          </a:bodyPr>
          <a:lstStyle/>
          <a:p>
            <a:r>
              <a:rPr lang="en-CA" sz="3200" dirty="0"/>
              <a:t>Fig 5. SNF model setup:</a:t>
            </a:r>
          </a:p>
          <a:p>
            <a:pPr algn="just"/>
            <a:r>
              <a:rPr lang="en-CA" sz="2800" dirty="0"/>
              <a:t>a)Watershed delineation b) Group Response Units (GRUs) c)lakes delineation d) Observation locations (discharge and SWI) e) Discharge simulation f) Soil water storage simulation g) SWE simulations</a:t>
            </a:r>
          </a:p>
        </p:txBody>
      </p:sp>
      <p:pic>
        <p:nvPicPr>
          <p:cNvPr id="67" name="GreenKenue - [2D View (1)] 2021-03-02 19-08-3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15"/>
          <a:srcRect l="26709" r="16046" b="3187"/>
          <a:stretch/>
        </p:blipFill>
        <p:spPr>
          <a:xfrm>
            <a:off x="38633791" y="20108362"/>
            <a:ext cx="5650753" cy="5273233"/>
          </a:xfrm>
          <a:prstGeom prst="rect">
            <a:avLst/>
          </a:prstGeom>
        </p:spPr>
      </p:pic>
      <p:sp>
        <p:nvSpPr>
          <p:cNvPr id="70" name="TextBox 69"/>
          <p:cNvSpPr txBox="1"/>
          <p:nvPr/>
        </p:nvSpPr>
        <p:spPr>
          <a:xfrm>
            <a:off x="43301766" y="20227213"/>
            <a:ext cx="1050308" cy="923330"/>
          </a:xfrm>
          <a:prstGeom prst="rect">
            <a:avLst/>
          </a:prstGeom>
          <a:noFill/>
        </p:spPr>
        <p:txBody>
          <a:bodyPr wrap="square" rtlCol="0">
            <a:spAutoFit/>
          </a:bodyPr>
          <a:lstStyle/>
          <a:p>
            <a:r>
              <a:rPr lang="en-CA" sz="5400" b="1" dirty="0">
                <a:solidFill>
                  <a:srgbClr val="FFC325"/>
                </a:solidFill>
              </a:rPr>
              <a:t>G</a:t>
            </a:r>
          </a:p>
        </p:txBody>
      </p:sp>
      <p:sp>
        <p:nvSpPr>
          <p:cNvPr id="48" name="TextBox 47"/>
          <p:cNvSpPr txBox="1"/>
          <p:nvPr/>
        </p:nvSpPr>
        <p:spPr>
          <a:xfrm>
            <a:off x="31348245" y="13781537"/>
            <a:ext cx="6183454" cy="954107"/>
          </a:xfrm>
          <a:prstGeom prst="rect">
            <a:avLst/>
          </a:prstGeom>
          <a:noFill/>
        </p:spPr>
        <p:txBody>
          <a:bodyPr wrap="square" rtlCol="0">
            <a:spAutoFit/>
          </a:bodyPr>
          <a:lstStyle/>
          <a:p>
            <a:r>
              <a:rPr lang="en-CA" sz="2800" dirty="0"/>
              <a:t>watershed delineation + Landcover map= WATFLOOD map (GRUs =4km*4km)</a:t>
            </a:r>
          </a:p>
        </p:txBody>
      </p:sp>
      <p:sp>
        <p:nvSpPr>
          <p:cNvPr id="49" name="TextBox 48"/>
          <p:cNvSpPr txBox="1"/>
          <p:nvPr/>
        </p:nvSpPr>
        <p:spPr>
          <a:xfrm>
            <a:off x="37924398" y="14194839"/>
            <a:ext cx="4785867" cy="523220"/>
          </a:xfrm>
          <a:prstGeom prst="rect">
            <a:avLst/>
          </a:prstGeom>
          <a:noFill/>
        </p:spPr>
        <p:txBody>
          <a:bodyPr wrap="square" rtlCol="0">
            <a:spAutoFit/>
          </a:bodyPr>
          <a:lstStyle/>
          <a:p>
            <a:r>
              <a:rPr lang="en-CA" sz="2800" dirty="0"/>
              <a:t>Lake delineation</a:t>
            </a:r>
          </a:p>
        </p:txBody>
      </p:sp>
      <p:sp>
        <p:nvSpPr>
          <p:cNvPr id="53" name="TextBox 52"/>
          <p:cNvSpPr txBox="1"/>
          <p:nvPr/>
        </p:nvSpPr>
        <p:spPr>
          <a:xfrm>
            <a:off x="27970944" y="19866280"/>
            <a:ext cx="2050499" cy="523220"/>
          </a:xfrm>
          <a:prstGeom prst="rect">
            <a:avLst/>
          </a:prstGeom>
          <a:solidFill>
            <a:schemeClr val="bg1"/>
          </a:solidFill>
        </p:spPr>
        <p:txBody>
          <a:bodyPr wrap="square" rtlCol="0">
            <a:spAutoFit/>
          </a:bodyPr>
          <a:lstStyle/>
          <a:p>
            <a:r>
              <a:rPr lang="en-CA" sz="2800" dirty="0"/>
              <a:t>Discharge</a:t>
            </a:r>
          </a:p>
        </p:txBody>
      </p:sp>
      <p:sp>
        <p:nvSpPr>
          <p:cNvPr id="54" name="TextBox 53"/>
          <p:cNvSpPr txBox="1"/>
          <p:nvPr/>
        </p:nvSpPr>
        <p:spPr>
          <a:xfrm>
            <a:off x="44753303" y="13833427"/>
            <a:ext cx="5627186" cy="954107"/>
          </a:xfrm>
          <a:prstGeom prst="rect">
            <a:avLst/>
          </a:prstGeom>
          <a:noFill/>
        </p:spPr>
        <p:txBody>
          <a:bodyPr wrap="square" rtlCol="0">
            <a:spAutoFit/>
          </a:bodyPr>
          <a:lstStyle/>
          <a:p>
            <a:r>
              <a:rPr lang="en-CA" sz="2800" dirty="0"/>
              <a:t>Discharge and SWIs observation locations</a:t>
            </a:r>
          </a:p>
        </p:txBody>
      </p:sp>
      <p:sp>
        <p:nvSpPr>
          <p:cNvPr id="55" name="TextBox 54"/>
          <p:cNvSpPr txBox="1"/>
          <p:nvPr/>
        </p:nvSpPr>
        <p:spPr>
          <a:xfrm>
            <a:off x="32939262" y="19826021"/>
            <a:ext cx="3086275" cy="523220"/>
          </a:xfrm>
          <a:prstGeom prst="rect">
            <a:avLst/>
          </a:prstGeom>
          <a:solidFill>
            <a:schemeClr val="bg1"/>
          </a:solidFill>
        </p:spPr>
        <p:txBody>
          <a:bodyPr wrap="square" rtlCol="0">
            <a:spAutoFit/>
          </a:bodyPr>
          <a:lstStyle/>
          <a:p>
            <a:r>
              <a:rPr lang="en-CA" sz="2800" dirty="0"/>
              <a:t>Soil Water Storage</a:t>
            </a:r>
          </a:p>
        </p:txBody>
      </p:sp>
      <p:sp>
        <p:nvSpPr>
          <p:cNvPr id="71" name="TextBox 70"/>
          <p:cNvSpPr txBox="1"/>
          <p:nvPr/>
        </p:nvSpPr>
        <p:spPr>
          <a:xfrm>
            <a:off x="40780186" y="19862890"/>
            <a:ext cx="1050309" cy="523220"/>
          </a:xfrm>
          <a:prstGeom prst="rect">
            <a:avLst/>
          </a:prstGeom>
          <a:solidFill>
            <a:schemeClr val="bg1"/>
          </a:solidFill>
        </p:spPr>
        <p:txBody>
          <a:bodyPr wrap="square" rtlCol="0">
            <a:spAutoFit/>
          </a:bodyPr>
          <a:lstStyle/>
          <a:p>
            <a:r>
              <a:rPr lang="en-CA" sz="2800" dirty="0"/>
              <a:t>SWE</a:t>
            </a:r>
          </a:p>
        </p:txBody>
      </p:sp>
      <p:pic>
        <p:nvPicPr>
          <p:cNvPr id="57" name="Picture 56"/>
          <p:cNvPicPr>
            <a:picLocks noChangeAspect="1"/>
          </p:cNvPicPr>
          <p:nvPr/>
        </p:nvPicPr>
        <p:blipFill rotWithShape="1">
          <a:blip r:embed="rId16" cstate="print">
            <a:extLst>
              <a:ext uri="{28A0092B-C50C-407E-A947-70E740481C1C}">
                <a14:useLocalDpi xmlns:a14="http://schemas.microsoft.com/office/drawing/2010/main" val="0"/>
              </a:ext>
            </a:extLst>
          </a:blip>
          <a:srcRect t="1" r="599" b="50533"/>
          <a:stretch/>
        </p:blipFill>
        <p:spPr>
          <a:xfrm>
            <a:off x="11822714" y="15865500"/>
            <a:ext cx="13418523" cy="6121348"/>
          </a:xfrm>
          <a:prstGeom prst="rect">
            <a:avLst/>
          </a:prstGeom>
        </p:spPr>
      </p:pic>
      <p:sp>
        <p:nvSpPr>
          <p:cNvPr id="72" name="TextBox 71"/>
          <p:cNvSpPr txBox="1"/>
          <p:nvPr/>
        </p:nvSpPr>
        <p:spPr>
          <a:xfrm>
            <a:off x="134046" y="24183384"/>
            <a:ext cx="23925062" cy="4401205"/>
          </a:xfrm>
          <a:prstGeom prst="rect">
            <a:avLst/>
          </a:prstGeom>
          <a:solidFill>
            <a:schemeClr val="bg1"/>
          </a:solidFill>
          <a:ln>
            <a:solidFill>
              <a:schemeClr val="accent5">
                <a:lumMod val="75000"/>
              </a:schemeClr>
            </a:solidFill>
          </a:ln>
        </p:spPr>
        <p:txBody>
          <a:bodyPr wrap="square" rtlCol="0">
            <a:spAutoFit/>
          </a:bodyPr>
          <a:lstStyle/>
          <a:p>
            <a:pPr marL="457200" indent="-457200" algn="just">
              <a:buFont typeface="Arial" panose="020B0604020202020204" pitchFamily="34" charset="0"/>
              <a:buChar char="•"/>
            </a:pPr>
            <a:r>
              <a:rPr lang="en-CA" sz="3200" dirty="0" smtClean="0">
                <a:ea typeface="Calibri" panose="020F0502020204030204" pitchFamily="34" charset="0"/>
              </a:rPr>
              <a:t>PCA </a:t>
            </a:r>
            <a:r>
              <a:rPr lang="en-CA" sz="3200" dirty="0">
                <a:ea typeface="Calibri" panose="020F0502020204030204" pitchFamily="34" charset="0"/>
              </a:rPr>
              <a:t>and HCPC results indicated </a:t>
            </a:r>
            <a:r>
              <a:rPr lang="en-CA" sz="3200" b="1" dirty="0"/>
              <a:t>% lakes versus wetlands are important controls on differences in hydrologic response across the 16 Precambrian Shield catchments.</a:t>
            </a:r>
          </a:p>
          <a:p>
            <a:pPr algn="just"/>
            <a:endParaRPr lang="en-CA" sz="800" dirty="0">
              <a:ea typeface="Calibri" panose="020F0502020204030204" pitchFamily="34" charset="0"/>
            </a:endParaRPr>
          </a:p>
          <a:p>
            <a:pPr marL="457200" indent="-457200" algn="just">
              <a:buFont typeface="Arial" panose="020B0604020202020204" pitchFamily="34" charset="0"/>
              <a:buChar char="•"/>
            </a:pPr>
            <a:r>
              <a:rPr lang="en-US" sz="3200" dirty="0">
                <a:ea typeface="Calibri" panose="020F0502020204030204" pitchFamily="34" charset="0"/>
              </a:rPr>
              <a:t>Shallower depth of wetlands can result in lower impact of evaporative enrichment. Size of wetlands change seasonally while lakes size are more constant. So, large coverage of lakes (e.g. Muskoka) increase evaporative enrichment.</a:t>
            </a:r>
          </a:p>
          <a:p>
            <a:pPr marL="457200" indent="-457200" algn="just">
              <a:buFont typeface="Arial" panose="020B0604020202020204" pitchFamily="34" charset="0"/>
              <a:buChar char="•"/>
            </a:pPr>
            <a:endParaRPr lang="en-US" sz="800" dirty="0">
              <a:ea typeface="Calibri" panose="020F0502020204030204" pitchFamily="34" charset="0"/>
            </a:endParaRPr>
          </a:p>
          <a:p>
            <a:pPr marL="457200" indent="-457200" algn="just">
              <a:buFont typeface="Arial" panose="020B0604020202020204" pitchFamily="34" charset="0"/>
              <a:buChar char="•"/>
            </a:pPr>
            <a:r>
              <a:rPr lang="en-US" sz="3200" dirty="0">
                <a:ea typeface="Calibri" panose="020F0502020204030204" pitchFamily="34" charset="0"/>
              </a:rPr>
              <a:t>Implications for </a:t>
            </a:r>
            <a:r>
              <a:rPr lang="en-US" sz="3200" dirty="0" smtClean="0">
                <a:ea typeface="Calibri" panose="020F0502020204030204" pitchFamily="34" charset="0"/>
              </a:rPr>
              <a:t>modeling: </a:t>
            </a:r>
            <a:r>
              <a:rPr lang="en-US" sz="3200" dirty="0">
                <a:ea typeface="Calibri" panose="020F0502020204030204" pitchFamily="34" charset="0"/>
              </a:rPr>
              <a:t>important differences between different landcover classes should be considered in generating GRUs, in isoWATFLOOD. so six different landcover types</a:t>
            </a:r>
            <a:r>
              <a:rPr lang="en-US" sz="3200" dirty="0" smtClean="0">
                <a:ea typeface="Calibri" panose="020F0502020204030204" pitchFamily="34" charset="0"/>
              </a:rPr>
              <a:t>. Are considered in SNF model set up. Lakes and wetlands are separated as 2 different landcover types. </a:t>
            </a:r>
            <a:endParaRPr lang="en-US" sz="3200" dirty="0">
              <a:ea typeface="Calibri" panose="020F0502020204030204" pitchFamily="34" charset="0"/>
            </a:endParaRPr>
          </a:p>
          <a:p>
            <a:pPr marL="457200" indent="-457200" algn="just">
              <a:buFont typeface="Arial" panose="020B0604020202020204" pitchFamily="34" charset="0"/>
              <a:buChar char="•"/>
            </a:pPr>
            <a:endParaRPr lang="en-US" sz="800" dirty="0">
              <a:ea typeface="Calibri" panose="020F0502020204030204" pitchFamily="34" charset="0"/>
            </a:endParaRPr>
          </a:p>
          <a:p>
            <a:pPr marL="457200" indent="-457200" algn="just">
              <a:buFont typeface="Arial" panose="020B0604020202020204" pitchFamily="34" charset="0"/>
              <a:buChar char="•"/>
            </a:pPr>
            <a:r>
              <a:rPr lang="en-US" sz="3200" dirty="0">
                <a:ea typeface="Calibri" panose="020F0502020204030204" pitchFamily="34" charset="0"/>
              </a:rPr>
              <a:t>isoWATFLOOD is able to simulate both discharge and  SWIs signatures of streamflow, and soil</a:t>
            </a:r>
            <a:r>
              <a:rPr lang="en-US" sz="3200" dirty="0" smtClean="0">
                <a:ea typeface="Calibri" panose="020F0502020204030204" pitchFamily="34" charset="0"/>
              </a:rPr>
              <a:t>.</a:t>
            </a:r>
            <a:endParaRPr lang="en-US" sz="3200" dirty="0">
              <a:ea typeface="Calibri" panose="020F0502020204030204" pitchFamily="34" charset="0"/>
            </a:endParaRPr>
          </a:p>
        </p:txBody>
      </p:sp>
      <p:sp>
        <p:nvSpPr>
          <p:cNvPr id="37" name="TextBox 36"/>
          <p:cNvSpPr txBox="1"/>
          <p:nvPr/>
        </p:nvSpPr>
        <p:spPr>
          <a:xfrm>
            <a:off x="161136" y="23516249"/>
            <a:ext cx="23928295" cy="707886"/>
          </a:xfrm>
          <a:prstGeom prst="rect">
            <a:avLst/>
          </a:prstGeom>
          <a:solidFill>
            <a:schemeClr val="accent5">
              <a:lumMod val="75000"/>
            </a:schemeClr>
          </a:solidFill>
        </p:spPr>
        <p:txBody>
          <a:bodyPr wrap="square" rtlCol="0">
            <a:spAutoFit/>
          </a:bodyPr>
          <a:lstStyle/>
          <a:p>
            <a:r>
              <a:rPr lang="en-CA" sz="4000" dirty="0">
                <a:solidFill>
                  <a:schemeClr val="bg1"/>
                </a:solidFill>
              </a:rPr>
              <a:t>4. Conclusion</a:t>
            </a:r>
          </a:p>
        </p:txBody>
      </p:sp>
      <p:sp>
        <p:nvSpPr>
          <p:cNvPr id="65" name="TextBox 64"/>
          <p:cNvSpPr txBox="1"/>
          <p:nvPr/>
        </p:nvSpPr>
        <p:spPr>
          <a:xfrm>
            <a:off x="13686000" y="21937554"/>
            <a:ext cx="9971481" cy="584775"/>
          </a:xfrm>
          <a:prstGeom prst="rect">
            <a:avLst/>
          </a:prstGeom>
          <a:noFill/>
        </p:spPr>
        <p:txBody>
          <a:bodyPr wrap="square" rtlCol="0">
            <a:spAutoFit/>
          </a:bodyPr>
          <a:lstStyle/>
          <a:p>
            <a:pPr algn="just"/>
            <a:r>
              <a:rPr lang="en-CA" sz="3200" dirty="0"/>
              <a:t>Fig 2</a:t>
            </a:r>
            <a:r>
              <a:rPr lang="en-CA" sz="3200" dirty="0">
                <a:solidFill>
                  <a:srgbClr val="FF0000"/>
                </a:solidFill>
              </a:rPr>
              <a:t>. </a:t>
            </a:r>
            <a:r>
              <a:rPr lang="en-CA" sz="3200" dirty="0"/>
              <a:t>Discharge and </a:t>
            </a:r>
            <a:r>
              <a:rPr lang="en-US" sz="3200" dirty="0"/>
              <a:t>δ</a:t>
            </a:r>
            <a:r>
              <a:rPr lang="en-US" sz="3200" baseline="30000" dirty="0"/>
              <a:t>18</a:t>
            </a:r>
            <a:r>
              <a:rPr lang="en-US" sz="3200" dirty="0"/>
              <a:t>O time series for SNF catchments</a:t>
            </a:r>
            <a:endParaRPr lang="en-CA" sz="3200" dirty="0"/>
          </a:p>
        </p:txBody>
      </p:sp>
      <p:pic>
        <p:nvPicPr>
          <p:cNvPr id="73" name="Picture 72"/>
          <p:cNvPicPr>
            <a:picLocks noChangeAspect="1"/>
          </p:cNvPicPr>
          <p:nvPr/>
        </p:nvPicPr>
        <p:blipFill rotWithShape="1">
          <a:blip r:embed="rId7" cstate="print">
            <a:extLst>
              <a:ext uri="{28A0092B-C50C-407E-A947-70E740481C1C}">
                <a14:useLocalDpi xmlns:a14="http://schemas.microsoft.com/office/drawing/2010/main" val="0"/>
              </a:ext>
            </a:extLst>
          </a:blip>
          <a:srcRect l="82043" t="55107" r="79" b="13188"/>
          <a:stretch/>
        </p:blipFill>
        <p:spPr>
          <a:xfrm>
            <a:off x="9336106" y="15704976"/>
            <a:ext cx="1730828" cy="5761672"/>
          </a:xfrm>
          <a:prstGeom prst="rect">
            <a:avLst/>
          </a:prstGeom>
        </p:spPr>
      </p:pic>
      <p:sp>
        <p:nvSpPr>
          <p:cNvPr id="16" name="Rectangle 15"/>
          <p:cNvSpPr/>
          <p:nvPr/>
        </p:nvSpPr>
        <p:spPr>
          <a:xfrm>
            <a:off x="1104288" y="17058023"/>
            <a:ext cx="574906" cy="4604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4" name="TextBox 73"/>
          <p:cNvSpPr txBox="1"/>
          <p:nvPr/>
        </p:nvSpPr>
        <p:spPr>
          <a:xfrm>
            <a:off x="36641548" y="20331498"/>
            <a:ext cx="1050308" cy="923330"/>
          </a:xfrm>
          <a:prstGeom prst="rect">
            <a:avLst/>
          </a:prstGeom>
          <a:noFill/>
        </p:spPr>
        <p:txBody>
          <a:bodyPr wrap="square" rtlCol="0">
            <a:spAutoFit/>
          </a:bodyPr>
          <a:lstStyle/>
          <a:p>
            <a:r>
              <a:rPr lang="en-CA" sz="5400" b="1" dirty="0" smtClean="0">
                <a:solidFill>
                  <a:srgbClr val="FFC325"/>
                </a:solidFill>
              </a:rPr>
              <a:t>F</a:t>
            </a:r>
            <a:endParaRPr lang="en-CA" sz="5400" b="1" dirty="0">
              <a:solidFill>
                <a:srgbClr val="FFC325"/>
              </a:solidFill>
            </a:endParaRPr>
          </a:p>
        </p:txBody>
      </p:sp>
      <p:sp>
        <p:nvSpPr>
          <p:cNvPr id="75" name="TextBox 74"/>
          <p:cNvSpPr txBox="1"/>
          <p:nvPr/>
        </p:nvSpPr>
        <p:spPr>
          <a:xfrm>
            <a:off x="22698556" y="4850007"/>
            <a:ext cx="18477881" cy="7971413"/>
          </a:xfrm>
          <a:prstGeom prst="rect">
            <a:avLst/>
          </a:prstGeom>
          <a:solidFill>
            <a:schemeClr val="bg1"/>
          </a:solidFill>
          <a:ln>
            <a:solidFill>
              <a:schemeClr val="accent5">
                <a:lumMod val="75000"/>
              </a:schemeClr>
            </a:solidFill>
          </a:ln>
        </p:spPr>
        <p:txBody>
          <a:bodyPr wrap="square" rtlCol="0">
            <a:spAutoFit/>
          </a:bodyPr>
          <a:lstStyle/>
          <a:p>
            <a:pPr marL="285750" indent="-285750" algn="just">
              <a:buFont typeface="Arial" panose="020B0604020202020204" pitchFamily="34" charset="0"/>
              <a:buChar char="•"/>
            </a:pPr>
            <a:r>
              <a:rPr lang="en-CA" sz="3200" b="1" dirty="0"/>
              <a:t>Study Area</a:t>
            </a:r>
            <a:r>
              <a:rPr lang="en-CA" sz="3200" dirty="0"/>
              <a:t>: Sturgeon River - Lake Nipissing - French River watershed (SNF) and </a:t>
            </a:r>
            <a:r>
              <a:rPr lang="en-CA" sz="3200" dirty="0" smtClean="0"/>
              <a:t>Muskoka- Black </a:t>
            </a:r>
            <a:r>
              <a:rPr lang="en-CA" sz="3200" dirty="0"/>
              <a:t>River watersheds (located in Precambrian Shield in central and northeastern Ontario, Canada </a:t>
            </a:r>
            <a:r>
              <a:rPr lang="en-CA" sz="3200" b="1" dirty="0"/>
              <a:t>(Fig 1).</a:t>
            </a:r>
          </a:p>
          <a:p>
            <a:pPr marL="285750" indent="-285750" algn="just">
              <a:buFont typeface="Arial" panose="020B0604020202020204" pitchFamily="34" charset="0"/>
              <a:buChar char="•"/>
            </a:pPr>
            <a:r>
              <a:rPr lang="en-CA" sz="3200" b="1" dirty="0"/>
              <a:t>Stable Water Isotopes Surveys </a:t>
            </a:r>
            <a:r>
              <a:rPr lang="en-CA" sz="3200" dirty="0"/>
              <a:t>(</a:t>
            </a:r>
            <a:r>
              <a:rPr lang="en-US" sz="3200" dirty="0"/>
              <a:t>δ</a:t>
            </a:r>
            <a:r>
              <a:rPr lang="en-US" sz="3200" baseline="30000" dirty="0"/>
              <a:t>2</a:t>
            </a:r>
            <a:r>
              <a:rPr lang="en-US" sz="3200" dirty="0"/>
              <a:t>H and δ</a:t>
            </a:r>
            <a:r>
              <a:rPr lang="en-US" sz="3200" baseline="30000" dirty="0"/>
              <a:t>18</a:t>
            </a:r>
            <a:r>
              <a:rPr lang="en-US" sz="3200" dirty="0"/>
              <a:t>O) </a:t>
            </a:r>
            <a:r>
              <a:rPr lang="en-CA" sz="3200" b="1" dirty="0"/>
              <a:t>: </a:t>
            </a:r>
            <a:r>
              <a:rPr lang="en-CA" sz="3200" dirty="0"/>
              <a:t>River</a:t>
            </a:r>
            <a:r>
              <a:rPr lang="en-CA" sz="3200" b="1" dirty="0"/>
              <a:t> </a:t>
            </a:r>
            <a:r>
              <a:rPr lang="en-CA" sz="3200" dirty="0"/>
              <a:t>water samples were collected weekly, biweekly or monthly from </a:t>
            </a:r>
            <a:r>
              <a:rPr lang="en-CA" sz="3200" u="sng" dirty="0"/>
              <a:t>16 catchments in SNF</a:t>
            </a:r>
            <a:r>
              <a:rPr lang="en-CA" sz="3200" dirty="0"/>
              <a:t> and </a:t>
            </a:r>
            <a:r>
              <a:rPr lang="en-CA" sz="3200" u="sng" dirty="0"/>
              <a:t>10 catchments in Muskoka and Black river watershed </a:t>
            </a:r>
            <a:r>
              <a:rPr lang="en-CA" sz="3200" dirty="0"/>
              <a:t>between 2013-2019 </a:t>
            </a:r>
            <a:r>
              <a:rPr lang="en-CA" sz="3200" b="1" dirty="0"/>
              <a:t>(Fig 2). </a:t>
            </a:r>
            <a:r>
              <a:rPr lang="en-US" sz="3200" dirty="0"/>
              <a:t>Groundwater and precipitation also sampled. </a:t>
            </a:r>
          </a:p>
          <a:p>
            <a:pPr marL="285750" indent="-285750" algn="just">
              <a:buFont typeface="Arial" panose="020B0604020202020204" pitchFamily="34" charset="0"/>
              <a:buChar char="•"/>
            </a:pPr>
            <a:r>
              <a:rPr lang="en-US" sz="3200" b="1" dirty="0"/>
              <a:t>Streamflow, weather, physiography, geology: </a:t>
            </a:r>
            <a:r>
              <a:rPr lang="en-US" sz="3200" dirty="0"/>
              <a:t>Daily discharge records from 14 river stations. Three weather stations within/around SNF (daily/hourly P , T , RH(%)). </a:t>
            </a:r>
            <a:r>
              <a:rPr lang="en-US" sz="3200" u="sng" dirty="0"/>
              <a:t>Landscape characteristics</a:t>
            </a:r>
            <a:r>
              <a:rPr lang="en-US" sz="3200" dirty="0"/>
              <a:t>: Ontario Flow Assessment Tool (OMNRF, 2020). </a:t>
            </a:r>
            <a:r>
              <a:rPr lang="en-US" sz="3200" u="sng" dirty="0"/>
              <a:t>Geology</a:t>
            </a:r>
            <a:r>
              <a:rPr lang="en-US" sz="3200" dirty="0"/>
              <a:t>: % </a:t>
            </a:r>
            <a:r>
              <a:rPr lang="en-US" sz="3200" dirty="0" err="1"/>
              <a:t>glacialacustrine</a:t>
            </a:r>
            <a:r>
              <a:rPr lang="en-US" sz="3200" dirty="0"/>
              <a:t>, glaciofluvial outwash deposits, and bedrock (OGS, 1997) </a:t>
            </a:r>
          </a:p>
          <a:p>
            <a:pPr marL="285750" indent="-285750" algn="just">
              <a:buFont typeface="Arial" panose="020B0604020202020204" pitchFamily="34" charset="0"/>
              <a:buChar char="•"/>
            </a:pPr>
            <a:r>
              <a:rPr lang="en-US" sz="3200" b="1" dirty="0"/>
              <a:t>DEM, and </a:t>
            </a:r>
            <a:r>
              <a:rPr lang="en-US" sz="3200" b="1" dirty="0" err="1"/>
              <a:t>Landuse</a:t>
            </a:r>
            <a:r>
              <a:rPr lang="en-US" sz="3200" b="1" dirty="0"/>
              <a:t>:  </a:t>
            </a:r>
            <a:r>
              <a:rPr lang="en-US" sz="3200" dirty="0"/>
              <a:t>50 m DEM (</a:t>
            </a:r>
            <a:r>
              <a:rPr lang="en-US" sz="3200" dirty="0">
                <a:hlinkClick r:id="rId17"/>
              </a:rPr>
              <a:t>www.open.Canada.ca</a:t>
            </a:r>
            <a:r>
              <a:rPr lang="en-US" sz="3200" dirty="0"/>
              <a:t>.). Landcover </a:t>
            </a:r>
            <a:r>
              <a:rPr lang="en-US" sz="3200" b="1" dirty="0"/>
              <a:t>(Fig 3): </a:t>
            </a:r>
            <a:r>
              <a:rPr lang="en-US" sz="3200" dirty="0" err="1"/>
              <a:t>LandSat</a:t>
            </a:r>
            <a:r>
              <a:rPr lang="en-US" sz="3200" baseline="30000" dirty="0" err="1"/>
              <a:t>TM</a:t>
            </a:r>
            <a:r>
              <a:rPr lang="en-US" sz="3200" dirty="0"/>
              <a:t> imagery and re-classified into six dominant land classes.</a:t>
            </a:r>
          </a:p>
          <a:p>
            <a:pPr marL="457200" indent="-457200" algn="just">
              <a:buFont typeface="Arial" panose="020B0604020202020204" pitchFamily="34" charset="0"/>
              <a:buChar char="•"/>
            </a:pPr>
            <a:r>
              <a:rPr lang="en-US" sz="3200" b="1" dirty="0"/>
              <a:t>PCA and HCPC : </a:t>
            </a:r>
            <a:r>
              <a:rPr lang="en-US" sz="3200" dirty="0"/>
              <a:t>HCPC and PCA -based catchment classification for three scenarios for 14 catchments with Q (p&lt;0.05) </a:t>
            </a:r>
            <a:r>
              <a:rPr lang="en-US" sz="3200" b="1" dirty="0"/>
              <a:t>(Fig 4). </a:t>
            </a:r>
            <a:r>
              <a:rPr lang="en-US" sz="3200" dirty="0" err="1" smtClean="0"/>
              <a:t>FactoMineR</a:t>
            </a:r>
            <a:r>
              <a:rPr lang="en-US" sz="3200" dirty="0" smtClean="0"/>
              <a:t> and </a:t>
            </a:r>
            <a:r>
              <a:rPr lang="en-US" sz="3200" dirty="0" err="1"/>
              <a:t>Factoextra</a:t>
            </a:r>
            <a:r>
              <a:rPr lang="en-US" sz="3200" dirty="0"/>
              <a:t> R </a:t>
            </a:r>
            <a:r>
              <a:rPr lang="en-US" sz="3200" dirty="0" smtClean="0"/>
              <a:t>packages  for PCA and HCPC analysis in R</a:t>
            </a:r>
          </a:p>
          <a:p>
            <a:pPr marL="457200" indent="-457200" algn="just">
              <a:buFont typeface="Arial" panose="020B0604020202020204" pitchFamily="34" charset="0"/>
              <a:buChar char="•"/>
            </a:pPr>
            <a:r>
              <a:rPr lang="en-US" sz="3200" dirty="0" smtClean="0"/>
              <a:t> </a:t>
            </a:r>
            <a:r>
              <a:rPr lang="en-US" sz="3200" b="1" dirty="0" smtClean="0"/>
              <a:t>isoWATFLOOD</a:t>
            </a:r>
            <a:r>
              <a:rPr lang="en-US" sz="3200" b="1" dirty="0"/>
              <a:t>: </a:t>
            </a:r>
            <a:r>
              <a:rPr lang="en-US" sz="3200" dirty="0"/>
              <a:t>All maps generated using </a:t>
            </a:r>
            <a:r>
              <a:rPr lang="en-US" sz="3200" dirty="0" err="1"/>
              <a:t>GreenKenue</a:t>
            </a:r>
            <a:r>
              <a:rPr lang="en-US" sz="3200" dirty="0"/>
              <a:t> (GK) (</a:t>
            </a:r>
            <a:r>
              <a:rPr lang="en-US" sz="3200" dirty="0">
                <a:hlinkClick r:id="rId18"/>
              </a:rPr>
              <a:t>https://</a:t>
            </a:r>
            <a:r>
              <a:rPr lang="en-US" sz="3200" dirty="0" smtClean="0">
                <a:hlinkClick r:id="rId18"/>
              </a:rPr>
              <a:t>nrc.canada.ca</a:t>
            </a:r>
            <a:r>
              <a:rPr lang="en-US" sz="3200" dirty="0" smtClean="0"/>
              <a:t>)  </a:t>
            </a:r>
            <a:r>
              <a:rPr lang="en-US" sz="3200" dirty="0"/>
              <a:t>software (REF)</a:t>
            </a:r>
            <a:r>
              <a:rPr lang="en-US" sz="3200" b="1" dirty="0"/>
              <a:t> (Fig 5)</a:t>
            </a:r>
            <a:r>
              <a:rPr lang="en-US" sz="3200" dirty="0"/>
              <a:t>. The temperature, precipitation, humidity, soil moisture, and snow is distributed across SNF watershed, using preprocessor toolbox which are available: </a:t>
            </a:r>
            <a:r>
              <a:rPr lang="en-US" sz="3200" dirty="0">
                <a:hlinkClick r:id="rId19"/>
              </a:rPr>
              <a:t>http://www.civil.uwaterloo.ca/watflood/</a:t>
            </a:r>
            <a:r>
              <a:rPr lang="en-US" sz="3200" dirty="0"/>
              <a:t>  </a:t>
            </a:r>
            <a:r>
              <a:rPr lang="en-US" sz="3200" u="sng" dirty="0"/>
              <a:t>Hourly</a:t>
            </a:r>
            <a:r>
              <a:rPr lang="en-US" sz="3200" dirty="0"/>
              <a:t> time steps for streamflow simulations.  </a:t>
            </a:r>
            <a:endParaRPr lang="en-CA" sz="4800" b="1" dirty="0"/>
          </a:p>
        </p:txBody>
      </p:sp>
      <p:sp>
        <p:nvSpPr>
          <p:cNvPr id="76" name="TextBox 75"/>
          <p:cNvSpPr txBox="1"/>
          <p:nvPr/>
        </p:nvSpPr>
        <p:spPr>
          <a:xfrm>
            <a:off x="22664769" y="4213659"/>
            <a:ext cx="18511669" cy="712375"/>
          </a:xfrm>
          <a:prstGeom prst="rect">
            <a:avLst/>
          </a:prstGeom>
          <a:solidFill>
            <a:schemeClr val="accent5">
              <a:lumMod val="75000"/>
            </a:schemeClr>
          </a:solidFill>
        </p:spPr>
        <p:txBody>
          <a:bodyPr wrap="square" rtlCol="0">
            <a:spAutoFit/>
          </a:bodyPr>
          <a:lstStyle>
            <a:defPPr>
              <a:defRPr lang="en-US"/>
            </a:defPPr>
            <a:lvl1pPr>
              <a:defRPr sz="4000">
                <a:solidFill>
                  <a:schemeClr val="bg1"/>
                </a:solidFill>
              </a:defRPr>
            </a:lvl1pPr>
          </a:lstStyle>
          <a:p>
            <a:r>
              <a:rPr lang="en-CA" dirty="0"/>
              <a:t>2. Materials and Methods</a:t>
            </a:r>
          </a:p>
        </p:txBody>
      </p:sp>
      <p:pic>
        <p:nvPicPr>
          <p:cNvPr id="6" name="Picture 5"/>
          <p:cNvPicPr>
            <a:picLocks noChangeAspect="1"/>
          </p:cNvPicPr>
          <p:nvPr/>
        </p:nvPicPr>
        <p:blipFill rotWithShape="1">
          <a:blip r:embed="rId20" cstate="print">
            <a:extLst>
              <a:ext uri="{28A0092B-C50C-407E-A947-70E740481C1C}">
                <a14:useLocalDpi xmlns:a14="http://schemas.microsoft.com/office/drawing/2010/main" val="0"/>
              </a:ext>
            </a:extLst>
          </a:blip>
          <a:srcRect l="7647" t="13363" r="8589" b="11000"/>
          <a:stretch/>
        </p:blipFill>
        <p:spPr>
          <a:xfrm>
            <a:off x="12522752" y="4379312"/>
            <a:ext cx="10072031" cy="11769565"/>
          </a:xfrm>
          <a:prstGeom prst="rect">
            <a:avLst/>
          </a:prstGeom>
        </p:spPr>
      </p:pic>
      <p:sp>
        <p:nvSpPr>
          <p:cNvPr id="77" name="TextBox 76"/>
          <p:cNvSpPr txBox="1"/>
          <p:nvPr/>
        </p:nvSpPr>
        <p:spPr>
          <a:xfrm>
            <a:off x="12875706" y="14630370"/>
            <a:ext cx="7272159" cy="584775"/>
          </a:xfrm>
          <a:prstGeom prst="rect">
            <a:avLst/>
          </a:prstGeom>
          <a:noFill/>
        </p:spPr>
        <p:txBody>
          <a:bodyPr wrap="square" rtlCol="0">
            <a:spAutoFit/>
          </a:bodyPr>
          <a:lstStyle/>
          <a:p>
            <a:r>
              <a:rPr lang="en-CA" sz="3200" dirty="0"/>
              <a:t>Fig 3. SNF watershed landcover map</a:t>
            </a:r>
          </a:p>
        </p:txBody>
      </p:sp>
      <p:pic>
        <p:nvPicPr>
          <p:cNvPr id="8" name="Picture 7"/>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1271169" y="97452"/>
            <a:ext cx="9904485" cy="12817570"/>
          </a:xfrm>
          <a:prstGeom prst="rect">
            <a:avLst/>
          </a:prstGeom>
        </p:spPr>
      </p:pic>
      <p:sp>
        <p:nvSpPr>
          <p:cNvPr id="78" name="TextBox 77"/>
          <p:cNvSpPr txBox="1"/>
          <p:nvPr/>
        </p:nvSpPr>
        <p:spPr>
          <a:xfrm>
            <a:off x="42688180" y="12452568"/>
            <a:ext cx="7070462" cy="523220"/>
          </a:xfrm>
          <a:prstGeom prst="rect">
            <a:avLst/>
          </a:prstGeom>
          <a:noFill/>
        </p:spPr>
        <p:txBody>
          <a:bodyPr wrap="none" rtlCol="0">
            <a:spAutoFit/>
          </a:bodyPr>
          <a:lstStyle/>
          <a:p>
            <a:r>
              <a:rPr lang="en-CA" sz="2800" dirty="0"/>
              <a:t>Fig 1. SNF and </a:t>
            </a:r>
            <a:r>
              <a:rPr lang="en-CA" sz="2800" dirty="0" smtClean="0"/>
              <a:t>Muskoka-Black River </a:t>
            </a:r>
            <a:r>
              <a:rPr lang="en-CA" sz="2800" dirty="0"/>
              <a:t>watersheds</a:t>
            </a:r>
          </a:p>
        </p:txBody>
      </p:sp>
      <p:pic>
        <p:nvPicPr>
          <p:cNvPr id="13" name="Picture 12"/>
          <p:cNvPicPr>
            <a:picLocks noChangeAspect="1"/>
          </p:cNvPicPr>
          <p:nvPr/>
        </p:nvPicPr>
        <p:blipFill rotWithShape="1">
          <a:blip r:embed="rId22">
            <a:extLst>
              <a:ext uri="{28A0092B-C50C-407E-A947-70E740481C1C}">
                <a14:useLocalDpi xmlns:a14="http://schemas.microsoft.com/office/drawing/2010/main" val="0"/>
              </a:ext>
            </a:extLst>
          </a:blip>
          <a:srcRect l="46199" t="32309" r="22396" b="21819"/>
          <a:stretch/>
        </p:blipFill>
        <p:spPr>
          <a:xfrm>
            <a:off x="26128779" y="20238942"/>
            <a:ext cx="5742432" cy="5418607"/>
          </a:xfrm>
          <a:prstGeom prst="rect">
            <a:avLst/>
          </a:prstGeom>
        </p:spPr>
      </p:pic>
      <p:sp>
        <p:nvSpPr>
          <p:cNvPr id="79" name="TextBox 78"/>
          <p:cNvSpPr txBox="1"/>
          <p:nvPr/>
        </p:nvSpPr>
        <p:spPr>
          <a:xfrm>
            <a:off x="30721943" y="20386110"/>
            <a:ext cx="845669" cy="923330"/>
          </a:xfrm>
          <a:prstGeom prst="rect">
            <a:avLst/>
          </a:prstGeom>
          <a:noFill/>
        </p:spPr>
        <p:txBody>
          <a:bodyPr wrap="square" rtlCol="0">
            <a:spAutoFit/>
          </a:bodyPr>
          <a:lstStyle/>
          <a:p>
            <a:r>
              <a:rPr lang="en-CA" sz="5400" b="1" dirty="0">
                <a:solidFill>
                  <a:srgbClr val="FFC325"/>
                </a:solidFill>
              </a:rPr>
              <a:t>E</a:t>
            </a:r>
          </a:p>
        </p:txBody>
      </p:sp>
    </p:spTree>
    <p:extLst>
      <p:ext uri="{BB962C8B-B14F-4D97-AF65-F5344CB8AC3E}">
        <p14:creationId xmlns:p14="http://schemas.microsoft.com/office/powerpoint/2010/main" val="40165127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7"/>
                                        </p:tgtEl>
                                      </p:cBhvr>
                                    </p:cmd>
                                  </p:childTnLst>
                                </p:cTn>
                              </p:par>
                            </p:childTnLst>
                          </p:cTn>
                        </p:par>
                      </p:childTnLst>
                    </p:cTn>
                  </p:par>
                </p:childTnLst>
              </p:cTn>
              <p:nextCondLst>
                <p:cond evt="onClick" delay="0">
                  <p:tgtEl>
                    <p:spTgt spid="67"/>
                  </p:tgtEl>
                </p:cond>
              </p:nextCondLst>
            </p:seq>
            <p:video>
              <p:cMediaNode vol="80000">
                <p:cTn id="7" fill="hold" display="0">
                  <p:stCondLst>
                    <p:cond delay="indefinite"/>
                  </p:stCondLst>
                </p:cTn>
                <p:tgtEl>
                  <p:spTgt spid="67"/>
                </p:tgtEl>
              </p:cMediaNode>
            </p:vide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1853</TotalTime>
  <Words>903</Words>
  <Application>Microsoft Office PowerPoint</Application>
  <PresentationFormat>Custom</PresentationFormat>
  <Paragraphs>89</Paragraphs>
  <Slides>1</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atafvizi</dc:creator>
  <cp:lastModifiedBy>atafvizi</cp:lastModifiedBy>
  <cp:revision>94</cp:revision>
  <dcterms:created xsi:type="dcterms:W3CDTF">2021-04-21T01:08:43Z</dcterms:created>
  <dcterms:modified xsi:type="dcterms:W3CDTF">2021-04-29T04:23:44Z</dcterms:modified>
</cp:coreProperties>
</file>