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3" r:id="rId1"/>
  </p:sldMasterIdLst>
  <p:notesMasterIdLst>
    <p:notesMasterId r:id="rId21"/>
  </p:notesMasterIdLst>
  <p:sldIdLst>
    <p:sldId id="256" r:id="rId2"/>
    <p:sldId id="259" r:id="rId3"/>
    <p:sldId id="270" r:id="rId4"/>
    <p:sldId id="272" r:id="rId5"/>
    <p:sldId id="257" r:id="rId6"/>
    <p:sldId id="260" r:id="rId7"/>
    <p:sldId id="277" r:id="rId8"/>
    <p:sldId id="261" r:id="rId9"/>
    <p:sldId id="262" r:id="rId10"/>
    <p:sldId id="264" r:id="rId11"/>
    <p:sldId id="275" r:id="rId12"/>
    <p:sldId id="265" r:id="rId13"/>
    <p:sldId id="276" r:id="rId14"/>
    <p:sldId id="274" r:id="rId15"/>
    <p:sldId id="267" r:id="rId16"/>
    <p:sldId id="271" r:id="rId17"/>
    <p:sldId id="266" r:id="rId18"/>
    <p:sldId id="269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chmann  Olivier" initials="BO" lastIdx="22" clrIdx="0">
    <p:extLst>
      <p:ext uri="{19B8F6BF-5375-455C-9EA6-DF929625EA0E}">
        <p15:presenceInfo xmlns:p15="http://schemas.microsoft.com/office/powerpoint/2012/main" userId="S::baolivie@ethz.ch::1ef32ff5-43ec-4788-a442-f58e666839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8" autoAdjust="0"/>
    <p:restoredTop sz="94660"/>
  </p:normalViewPr>
  <p:slideViewPr>
    <p:cSldViewPr snapToGrid="0">
      <p:cViewPr varScale="1">
        <p:scale>
          <a:sx n="139" d="100"/>
          <a:sy n="139" d="100"/>
        </p:scale>
        <p:origin x="15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BEA7B-E285-4172-8D8C-956A996F69F5}" type="datetimeFigureOut">
              <a:rPr lang="en-CH" smtClean="0"/>
              <a:t>27/04/2021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7A260-D495-44BC-B9B5-4B7B9E94E0D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25524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2516" y="447741"/>
            <a:ext cx="11351172" cy="59428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H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E4AB7E4-8CE9-4D3A-BF52-98B9E1B0FB23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39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B1C8-E605-4412-BE27-2E12DF6EE5E4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890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8DCB950-051B-42D0-8FB4-681FFE3DB16B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67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3613-51D6-41B3-9480-C13A52D24A04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460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F37A46C-2CFC-4563-BE4C-1B2FC02F954D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6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407B-B776-4295-B259-DE929F7C7BE4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157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4AC18-5ABB-474C-8BC1-C8A4965A827B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0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FF07-2356-49AD-80E5-6D006BE1BE81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13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9271-56B2-4805-A91C-B7AABB87BEA9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39F4A77-7CFD-4450-86F8-D37980A9732E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082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CA80-2F81-4E17-86C6-898E41334E29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8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6B124F2-0676-4216-B23D-4EBE7BDE232D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774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37027-32BC-4BC7-BA8D-FEFF11067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4" y="2338344"/>
            <a:ext cx="9380227" cy="1475013"/>
          </a:xfrm>
        </p:spPr>
        <p:txBody>
          <a:bodyPr>
            <a:normAutofit fontScale="90000"/>
          </a:bodyPr>
          <a:lstStyle/>
          <a:p>
            <a:r>
              <a:rPr lang="en-GB" sz="4100" dirty="0">
                <a:solidFill>
                  <a:schemeClr val="bg1"/>
                </a:solidFill>
              </a:rPr>
              <a:t>Evolution</a:t>
            </a:r>
            <a:r>
              <a:rPr lang="en-US" sz="4100" dirty="0">
                <a:solidFill>
                  <a:schemeClr val="bg1"/>
                </a:solidFill>
              </a:rPr>
              <a:t> of the </a:t>
            </a:r>
            <a:r>
              <a:rPr lang="en-GB" sz="4100" dirty="0">
                <a:solidFill>
                  <a:schemeClr val="bg1"/>
                </a:solidFill>
              </a:rPr>
              <a:t>crystallisation</a:t>
            </a:r>
            <a:r>
              <a:rPr lang="en-US" sz="4100" dirty="0">
                <a:solidFill>
                  <a:schemeClr val="bg1"/>
                </a:solidFill>
              </a:rPr>
              <a:t> conditions in the Wellington Lake Pegmatite in the Pikes Peak Granite, Colorado (USA)</a:t>
            </a:r>
            <a:endParaRPr lang="en-CH" sz="41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51847-0A4F-42CB-8059-3ECA6A8C2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4169181"/>
            <a:ext cx="10993546" cy="590321"/>
          </a:xfrm>
        </p:spPr>
        <p:txBody>
          <a:bodyPr/>
          <a:lstStyle/>
          <a:p>
            <a:r>
              <a:rPr lang="en-US" b="1" dirty="0"/>
              <a:t>Fonseca Teixeira, l. m. </a:t>
            </a:r>
            <a:r>
              <a:rPr lang="en-US" b="1" dirty="0" err="1"/>
              <a:t>allaz</a:t>
            </a:r>
            <a:r>
              <a:rPr lang="en-US" b="1" dirty="0"/>
              <a:t>, j. Bachmann, o.</a:t>
            </a:r>
            <a:endParaRPr lang="en-CH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C8754-BD79-4359-8B58-A8D26C99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5F3C91F-344F-4684-A0A4-420FE38F4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4755" y="5355154"/>
            <a:ext cx="1979543" cy="86142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2608B4B-A0E7-410B-86B2-4D8023944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90" y="5355154"/>
            <a:ext cx="1745673" cy="786195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02CD89-0176-498F-A60C-755CA1FE3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623" y="5638800"/>
            <a:ext cx="1786132" cy="28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72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09B53-5DF6-4B3C-9BC5-9FD15995F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Al, Ge and </a:t>
            </a:r>
            <a:r>
              <a:rPr lang="en-US" dirty="0" err="1"/>
              <a:t>Ti</a:t>
            </a:r>
            <a:r>
              <a:rPr lang="en-US" dirty="0"/>
              <a:t> in Quartz</a:t>
            </a:r>
            <a:endParaRPr lang="en-CH" dirty="0"/>
          </a:p>
        </p:txBody>
      </p:sp>
      <p:pic>
        <p:nvPicPr>
          <p:cNvPr id="6" name="Content Placeholder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3D12A7-2992-458D-8A0B-DE6BB7EA40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4763" y="2452785"/>
            <a:ext cx="5401142" cy="3685914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1FFE23-0334-4FE0-8496-3AA24EDB73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Wall zone:</a:t>
            </a:r>
            <a:r>
              <a:rPr lang="en-GB" dirty="0"/>
              <a:t> narrower range, partly overlapping with the evolved side of the host granite quartz</a:t>
            </a:r>
          </a:p>
          <a:p>
            <a:r>
              <a:rPr lang="en-GB" b="1" dirty="0"/>
              <a:t>Intermediate and core zones:</a:t>
            </a:r>
            <a:r>
              <a:rPr lang="en-GB" dirty="0"/>
              <a:t> very distinctive compositions,  with low </a:t>
            </a:r>
            <a:r>
              <a:rPr lang="en-GB" dirty="0" err="1"/>
              <a:t>Ti</a:t>
            </a:r>
            <a:r>
              <a:rPr lang="en-GB" dirty="0"/>
              <a:t> and high Al and Ge content.</a:t>
            </a:r>
          </a:p>
          <a:p>
            <a:r>
              <a:rPr lang="en-GB" dirty="0"/>
              <a:t>The compositional gap seen in the quartz compositions within the pegmatite suggests a pronounced change in the chemistry of the precipitating medium/fluid.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8770D-2533-4E79-BEAA-F355E9CF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31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125B8-3086-4DCD-9333-1DEAD3785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Al, Ge and </a:t>
            </a:r>
            <a:r>
              <a:rPr lang="en-US" dirty="0" err="1"/>
              <a:t>Ti</a:t>
            </a:r>
            <a:r>
              <a:rPr lang="en-US" dirty="0"/>
              <a:t> in Quartz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9DD68-74FA-4683-881B-A21100140A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Quartz crystals from the host granite show a wide range </a:t>
            </a:r>
            <a:r>
              <a:rPr lang="en-GB" dirty="0" err="1"/>
              <a:t>Ti</a:t>
            </a:r>
            <a:r>
              <a:rPr lang="en-GB" dirty="0"/>
              <a:t>, Ge and Al content (e.g., </a:t>
            </a:r>
            <a:r>
              <a:rPr lang="en-GB" dirty="0" err="1"/>
              <a:t>Ti</a:t>
            </a:r>
            <a:r>
              <a:rPr lang="en-GB" dirty="0"/>
              <a:t> from 130 to 20 ppm), overlapping with clearly magmatic examples (e.g. quartz in volcanic and plutonic fragments found in the Kos Plateau Tuff, a quaternary ignimbrite from the Aegean arc)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4E42B-C8E6-4B9D-A354-10AC5FE61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DA97CD-B4DC-433F-A09F-36729C065604}"/>
              </a:ext>
            </a:extLst>
          </p:cNvPr>
          <p:cNvSpPr txBox="1"/>
          <p:nvPr/>
        </p:nvSpPr>
        <p:spPr>
          <a:xfrm>
            <a:off x="2343704" y="6023283"/>
            <a:ext cx="2505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Kos Plateau Tuff data from </a:t>
            </a:r>
            <a:r>
              <a:rPr lang="en-US" sz="1000" i="1" dirty="0" err="1"/>
              <a:t>Fiedrich</a:t>
            </a:r>
            <a:r>
              <a:rPr lang="en-US" sz="1000" i="1" dirty="0"/>
              <a:t> et al., 2020</a:t>
            </a:r>
            <a:endParaRPr lang="en-GB" sz="1000" i="1" dirty="0"/>
          </a:p>
        </p:txBody>
      </p:sp>
      <p:pic>
        <p:nvPicPr>
          <p:cNvPr id="10" name="Content Placeholder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E09B2FF-AFD9-464E-81B3-525D3C312D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4015" y="2390237"/>
            <a:ext cx="5449569" cy="3633046"/>
          </a:xfrm>
        </p:spPr>
      </p:pic>
    </p:spTree>
    <p:extLst>
      <p:ext uri="{BB962C8B-B14F-4D97-AF65-F5344CB8AC3E}">
        <p14:creationId xmlns:p14="http://schemas.microsoft.com/office/powerpoint/2010/main" val="2683857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90289-AE5F-429D-8DF7-C1BFC0941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Quartz crystallization temperatures</a:t>
            </a:r>
            <a:endParaRPr lang="en-CH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CF0283-A2EE-47C9-97DD-26AEBDD02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4185972" cy="34163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Temperatures calculated with </a:t>
            </a:r>
            <a:r>
              <a:rPr lang="en-US" dirty="0" err="1"/>
              <a:t>TitaniQ</a:t>
            </a:r>
            <a:r>
              <a:rPr lang="en-US" dirty="0"/>
              <a:t> (</a:t>
            </a:r>
            <a:r>
              <a:rPr lang="en-US" dirty="0" err="1"/>
              <a:t>Wark</a:t>
            </a:r>
            <a:r>
              <a:rPr lang="en-US" dirty="0"/>
              <a:t> and Watson, 2006; with </a:t>
            </a:r>
            <a:r>
              <a:rPr lang="en-US" dirty="0" err="1"/>
              <a:t>aTi</a:t>
            </a:r>
            <a:r>
              <a:rPr lang="en-US" dirty="0"/>
              <a:t> ~1 and </a:t>
            </a:r>
            <a:r>
              <a:rPr lang="en-US" dirty="0" err="1"/>
              <a:t>aTi</a:t>
            </a:r>
            <a:r>
              <a:rPr lang="en-US" dirty="0"/>
              <a:t> ~ 0.75)</a:t>
            </a:r>
          </a:p>
          <a:p>
            <a:pPr lvl="1"/>
            <a:r>
              <a:rPr lang="en-US" dirty="0"/>
              <a:t>Rutile (</a:t>
            </a:r>
            <a:r>
              <a:rPr lang="en-US" dirty="0" err="1"/>
              <a:t>aTi</a:t>
            </a:r>
            <a:r>
              <a:rPr lang="en-US" dirty="0"/>
              <a:t> = 1.0) is present in the wall zone</a:t>
            </a:r>
          </a:p>
          <a:p>
            <a:r>
              <a:rPr lang="en-US" dirty="0" err="1"/>
              <a:t>Subsolidus</a:t>
            </a:r>
            <a:r>
              <a:rPr lang="en-US" dirty="0"/>
              <a:t> </a:t>
            </a:r>
            <a:r>
              <a:rPr lang="en-GB" dirty="0"/>
              <a:t>crystallisation</a:t>
            </a:r>
            <a:r>
              <a:rPr lang="en-US" dirty="0"/>
              <a:t> conditions, below H2O-saturated </a:t>
            </a:r>
            <a:r>
              <a:rPr lang="en-US" dirty="0" err="1"/>
              <a:t>haplogranite</a:t>
            </a:r>
            <a:r>
              <a:rPr lang="en-US" dirty="0"/>
              <a:t> curve (</a:t>
            </a:r>
            <a:r>
              <a:rPr lang="en-US" dirty="0" err="1"/>
              <a:t>Ebadi</a:t>
            </a:r>
            <a:r>
              <a:rPr lang="en-US" dirty="0"/>
              <a:t> and Johannes, 1991)</a:t>
            </a:r>
          </a:p>
          <a:p>
            <a:r>
              <a:rPr lang="en-US" dirty="0"/>
              <a:t>Pegmatite started to </a:t>
            </a:r>
            <a:r>
              <a:rPr lang="en-GB" dirty="0"/>
              <a:t>crystallise towards the end of the host rock crystallisation</a:t>
            </a:r>
            <a:endParaRPr lang="en-US" dirty="0"/>
          </a:p>
          <a:p>
            <a:pPr lvl="1"/>
            <a:r>
              <a:rPr lang="en-US" dirty="0"/>
              <a:t>Granite: ~800-500°C</a:t>
            </a:r>
          </a:p>
          <a:p>
            <a:pPr lvl="1"/>
            <a:r>
              <a:rPr lang="en-US" dirty="0"/>
              <a:t>Wall zone: ~660-630°C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2D2EC-0716-43C5-8AF3-6BDE3719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5EEE283-2C62-4532-9526-87542CA4F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329" y="2388352"/>
            <a:ext cx="5121892" cy="376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81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8DFDE-B076-42F2-A85B-11C05C08A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quartz crystallization stages in the granite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B0003-CCBF-40C5-9AC1-074ABDCD5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22" y="2211957"/>
            <a:ext cx="3800307" cy="36783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Magmatic (Figure in slide 14)</a:t>
            </a:r>
          </a:p>
          <a:p>
            <a:pPr lvl="2"/>
            <a:r>
              <a:rPr lang="en-US" dirty="0" err="1"/>
              <a:t>Catholuminescence</a:t>
            </a:r>
            <a:r>
              <a:rPr lang="en-US" dirty="0"/>
              <a:t> shows growth zones</a:t>
            </a:r>
          </a:p>
          <a:p>
            <a:pPr lvl="2"/>
            <a:r>
              <a:rPr lang="en-US" dirty="0"/>
              <a:t>100-150 ppm of </a:t>
            </a:r>
            <a:r>
              <a:rPr lang="en-US" dirty="0" err="1"/>
              <a:t>Ti</a:t>
            </a:r>
            <a:r>
              <a:rPr lang="en-US" dirty="0"/>
              <a:t> in the core</a:t>
            </a:r>
          </a:p>
          <a:p>
            <a:pPr lvl="3"/>
            <a:r>
              <a:rPr lang="en-US" dirty="0"/>
              <a:t>~700-800°C</a:t>
            </a:r>
          </a:p>
          <a:p>
            <a:pPr lvl="2"/>
            <a:r>
              <a:rPr lang="en-US" dirty="0"/>
              <a:t>40 ppm in the rim</a:t>
            </a:r>
          </a:p>
          <a:p>
            <a:pPr lvl="3"/>
            <a:r>
              <a:rPr lang="en-US" dirty="0"/>
              <a:t>Transition to near-magmatic conditions</a:t>
            </a:r>
          </a:p>
          <a:p>
            <a:pPr lvl="3"/>
            <a:r>
              <a:rPr lang="en-US" dirty="0"/>
              <a:t>~630-660°C</a:t>
            </a:r>
          </a:p>
          <a:p>
            <a:pPr lvl="3"/>
            <a:r>
              <a:rPr lang="en-US" dirty="0" err="1"/>
              <a:t>Crystallisation</a:t>
            </a:r>
            <a:r>
              <a:rPr lang="en-US" dirty="0"/>
              <a:t> ends at </a:t>
            </a:r>
            <a:r>
              <a:rPr lang="en-US" dirty="0" err="1"/>
              <a:t>subsolidus</a:t>
            </a:r>
            <a:r>
              <a:rPr lang="en-US" dirty="0"/>
              <a:t>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8242B-00BC-4BF4-9793-D3C7E652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4B67AA-0F85-4A23-AFED-1F98CADF9CFC}"/>
              </a:ext>
            </a:extLst>
          </p:cNvPr>
          <p:cNvSpPr txBox="1">
            <a:spLocks/>
          </p:cNvSpPr>
          <p:nvPr/>
        </p:nvSpPr>
        <p:spPr>
          <a:xfrm>
            <a:off x="3935729" y="1715956"/>
            <a:ext cx="3985261" cy="3854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Near-magmatic</a:t>
            </a:r>
          </a:p>
          <a:p>
            <a:pPr lvl="2"/>
            <a:r>
              <a:rPr lang="en-US" dirty="0"/>
              <a:t>Dark CL, no growth zones observed</a:t>
            </a:r>
          </a:p>
          <a:p>
            <a:pPr lvl="2"/>
            <a:r>
              <a:rPr lang="en-GB" dirty="0"/>
              <a:t>40-60 ppm </a:t>
            </a:r>
            <a:r>
              <a:rPr lang="en-GB" dirty="0" err="1"/>
              <a:t>Ti</a:t>
            </a:r>
            <a:r>
              <a:rPr lang="en-GB" dirty="0"/>
              <a:t> in the core</a:t>
            </a:r>
          </a:p>
          <a:p>
            <a:pPr lvl="3"/>
            <a:r>
              <a:rPr lang="en-GB" dirty="0"/>
              <a:t>~690-620°C</a:t>
            </a:r>
          </a:p>
          <a:p>
            <a:pPr lvl="3"/>
            <a:r>
              <a:rPr lang="en-GB" dirty="0"/>
              <a:t>Crystallisation starts already near solidus conditions</a:t>
            </a:r>
          </a:p>
          <a:p>
            <a:pPr lvl="2"/>
            <a:r>
              <a:rPr lang="en-GB" dirty="0"/>
              <a:t>&lt;15 ppm </a:t>
            </a:r>
            <a:r>
              <a:rPr lang="en-GB" dirty="0" err="1"/>
              <a:t>Ti</a:t>
            </a:r>
            <a:r>
              <a:rPr lang="en-GB" dirty="0"/>
              <a:t> in the rim </a:t>
            </a:r>
          </a:p>
          <a:p>
            <a:pPr lvl="3"/>
            <a:r>
              <a:rPr lang="en-GB" dirty="0"/>
              <a:t>&lt;560°C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5A1B80-BD60-468C-8B70-21FB91944CCC}"/>
              </a:ext>
            </a:extLst>
          </p:cNvPr>
          <p:cNvSpPr txBox="1">
            <a:spLocks/>
          </p:cNvSpPr>
          <p:nvPr/>
        </p:nvSpPr>
        <p:spPr>
          <a:xfrm>
            <a:off x="7530295" y="2110506"/>
            <a:ext cx="4181308" cy="2917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dirty="0"/>
          </a:p>
          <a:p>
            <a:pPr lvl="1"/>
            <a:r>
              <a:rPr lang="en-US" sz="1900" dirty="0"/>
              <a:t>Later-stage fluid percolation</a:t>
            </a:r>
          </a:p>
          <a:p>
            <a:pPr lvl="2"/>
            <a:r>
              <a:rPr lang="en-US" sz="1700" dirty="0"/>
              <a:t>Black fractures in CL images</a:t>
            </a:r>
          </a:p>
          <a:p>
            <a:pPr lvl="3"/>
            <a:r>
              <a:rPr lang="en-US" sz="1500" dirty="0"/>
              <a:t>Present in both magmatic and near-magmatic quartz crystals</a:t>
            </a:r>
          </a:p>
          <a:p>
            <a:pPr lvl="2"/>
            <a:r>
              <a:rPr lang="en-US" sz="1700" dirty="0"/>
              <a:t>Very low </a:t>
            </a:r>
            <a:r>
              <a:rPr lang="en-US" sz="1700" dirty="0" err="1"/>
              <a:t>Ti</a:t>
            </a:r>
            <a:r>
              <a:rPr lang="en-US" sz="1700" dirty="0"/>
              <a:t> (&lt; 20 ppm)</a:t>
            </a:r>
          </a:p>
          <a:p>
            <a:pPr lvl="2"/>
            <a:r>
              <a:rPr lang="en-US" sz="1700" dirty="0"/>
              <a:t>Correspondence to areas with secondary fluid inclusions</a:t>
            </a:r>
          </a:p>
        </p:txBody>
      </p:sp>
    </p:spTree>
    <p:extLst>
      <p:ext uri="{BB962C8B-B14F-4D97-AF65-F5344CB8AC3E}">
        <p14:creationId xmlns:p14="http://schemas.microsoft.com/office/powerpoint/2010/main" val="703022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3AF2C-77CB-4EE9-9480-FC12A8344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Magmatic quartz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3B480-B7E6-47F5-BDF3-6B8819647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2" name="Content Placeholder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D0B848-107F-47ED-9DE6-0406129FB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23" y="1970226"/>
            <a:ext cx="4990462" cy="4487222"/>
          </a:xfr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01D4E5-339D-4EAB-AB9D-E47B07C363AE}"/>
              </a:ext>
            </a:extLst>
          </p:cNvPr>
          <p:cNvCxnSpPr/>
          <p:nvPr/>
        </p:nvCxnSpPr>
        <p:spPr>
          <a:xfrm>
            <a:off x="9518809" y="5226368"/>
            <a:ext cx="0" cy="64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A91B249-4D91-471C-9CF5-9A71CB33CE1F}"/>
              </a:ext>
            </a:extLst>
          </p:cNvPr>
          <p:cNvSpPr/>
          <p:nvPr/>
        </p:nvSpPr>
        <p:spPr>
          <a:xfrm>
            <a:off x="8977313" y="4860132"/>
            <a:ext cx="1069181" cy="471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Profile crosses later-fluid percolation zone</a:t>
            </a:r>
            <a:endParaRPr lang="en-GB" sz="900" dirty="0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3EBF4D31-0167-4ABA-B99B-AD0D90E41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504" y="2133412"/>
            <a:ext cx="5506485" cy="416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52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77A93-D781-4296-A188-B060E362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 inclusions in quartz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B0EC9-DB46-44AD-AD13-C82F8E74F9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Fluid inclusions assemblages in quartz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Core and intermediate zone:</a:t>
            </a:r>
          </a:p>
          <a:p>
            <a:pPr lvl="1"/>
            <a:r>
              <a:rPr lang="en-US" dirty="0"/>
              <a:t>FIA I: primary, </a:t>
            </a:r>
            <a:r>
              <a:rPr lang="en-US" dirty="0" err="1"/>
              <a:t>Fv</a:t>
            </a:r>
            <a:r>
              <a:rPr lang="en-US" dirty="0"/>
              <a:t> = 0.1, salinity = ca.10%</a:t>
            </a:r>
          </a:p>
          <a:p>
            <a:pPr lvl="1"/>
            <a:r>
              <a:rPr lang="en-US" dirty="0"/>
              <a:t>FIA II: secondary, </a:t>
            </a:r>
            <a:r>
              <a:rPr lang="en-US" dirty="0" err="1"/>
              <a:t>Fv</a:t>
            </a:r>
            <a:r>
              <a:rPr lang="en-US" dirty="0"/>
              <a:t> = 0.1-0.2, salinity = ca.10%</a:t>
            </a:r>
          </a:p>
          <a:p>
            <a:pPr lvl="1"/>
            <a:r>
              <a:rPr lang="en-US" dirty="0"/>
              <a:t>FIA III: CO</a:t>
            </a:r>
            <a:r>
              <a:rPr lang="en-US" baseline="-25000" dirty="0"/>
              <a:t>2</a:t>
            </a:r>
            <a:r>
              <a:rPr lang="en-US" dirty="0"/>
              <a:t> inclusions</a:t>
            </a:r>
          </a:p>
          <a:p>
            <a:pPr lvl="1"/>
            <a:r>
              <a:rPr lang="en-US" dirty="0"/>
              <a:t>FIA IV: vapor inclusions, </a:t>
            </a:r>
            <a:r>
              <a:rPr lang="en-US" dirty="0" err="1"/>
              <a:t>Fv</a:t>
            </a:r>
            <a:r>
              <a:rPr lang="en-US" dirty="0"/>
              <a:t> = 0.8-0.9</a:t>
            </a:r>
          </a:p>
          <a:p>
            <a:r>
              <a:rPr lang="en-US" dirty="0"/>
              <a:t>Granite and wall zone: small (&lt;10 um) and scarce secondary inclusions (challenging to analyze)</a:t>
            </a:r>
            <a:endParaRPr lang="en-CH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65B3A1-8BB1-4775-A03B-7EA3C62AD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765533"/>
            <a:ext cx="5422392" cy="200109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Crystallisation</a:t>
            </a:r>
            <a:r>
              <a:rPr lang="en-US" dirty="0"/>
              <a:t> conditions calculated from </a:t>
            </a:r>
            <a:r>
              <a:rPr lang="en-GB" dirty="0"/>
              <a:t>homogenisation</a:t>
            </a:r>
            <a:r>
              <a:rPr lang="en-US" dirty="0"/>
              <a:t> temperatures for typical pegmatite pressures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1E00A-4DB2-45DF-9967-91726EFD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9717A9B-1FF8-4048-AD14-39B9BEAF36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864513"/>
              </p:ext>
            </p:extLst>
          </p:nvPr>
        </p:nvGraphicFramePr>
        <p:xfrm>
          <a:off x="6137144" y="3556977"/>
          <a:ext cx="494741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656">
                  <a:extLst>
                    <a:ext uri="{9D8B030D-6E8A-4147-A177-3AD203B41FA5}">
                      <a16:colId xmlns:a16="http://schemas.microsoft.com/office/drawing/2014/main" val="3534837423"/>
                    </a:ext>
                  </a:extLst>
                </a:gridCol>
                <a:gridCol w="2272618">
                  <a:extLst>
                    <a:ext uri="{9D8B030D-6E8A-4147-A177-3AD203B41FA5}">
                      <a16:colId xmlns:a16="http://schemas.microsoft.com/office/drawing/2014/main" val="2571472332"/>
                    </a:ext>
                  </a:extLst>
                </a:gridCol>
                <a:gridCol w="1649137">
                  <a:extLst>
                    <a:ext uri="{9D8B030D-6E8A-4147-A177-3AD203B41FA5}">
                      <a16:colId xmlns:a16="http://schemas.microsoft.com/office/drawing/2014/main" val="38831289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Intermediate zone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044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300 MPa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~450°C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~380°C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620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200 MPa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~380°C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~325°C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887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4092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0EAA425D-6501-4EB3-8D63-CF89C9412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6D69A94-D183-49E0-B81C-09B31CEBC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C2A700A-2259-465D-AAD8-28740D011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04F4639-D3EB-4CC3-8C16-606EB8F2E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7E41F215-A24D-4778-A2F1-3A1D77095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FE39CD0-B40F-4985-A520-E2EF31378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911" y="638175"/>
            <a:ext cx="3682784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6D52A-974A-496C-881C-332B659BE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Fluid inclusions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DE83C82-B5DD-4E41-8ECC-99102E6C6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2242" y="627940"/>
            <a:ext cx="3704425" cy="2837094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80E5473-C7A6-4A83-9EC2-69EA21F51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698" y="799042"/>
            <a:ext cx="2487519" cy="2487519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D4999EF5-DA63-41E9-B393-9D788E77C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2736" y="627940"/>
            <a:ext cx="3704425" cy="2847329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D5446D-D1D9-4245-8344-4617A1B94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747" y="799041"/>
            <a:ext cx="2487520" cy="248752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1DDE9C1F-CF8F-4D0E-859B-F6647422E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0762" y="3572039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C66124-6B73-4435-8312-8AAF9C34D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690" y="3742160"/>
            <a:ext cx="2487537" cy="2487537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67B322C8-B08B-4D45-8355-8F6746140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3247" y="3572038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B61189-8734-4B59-BC28-297B9E9FF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739" y="3742160"/>
            <a:ext cx="2487537" cy="248753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29E54-E7F8-4419-857B-42BDBC92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chemeClr val="accent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0C2EA9-8CCA-4492-BA77-E9FEA0145AB3}"/>
              </a:ext>
            </a:extLst>
          </p:cNvPr>
          <p:cNvSpPr/>
          <p:nvPr/>
        </p:nvSpPr>
        <p:spPr>
          <a:xfrm>
            <a:off x="6534000" y="806400"/>
            <a:ext cx="791178" cy="3117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FIA 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696AE41-08F9-4E25-99BC-15A316008824}"/>
              </a:ext>
            </a:extLst>
          </p:cNvPr>
          <p:cNvSpPr/>
          <p:nvPr/>
        </p:nvSpPr>
        <p:spPr>
          <a:xfrm>
            <a:off x="10350000" y="806400"/>
            <a:ext cx="791178" cy="3117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FIA II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BC554DA-C780-4493-894A-4F7B7D81D8C4}"/>
              </a:ext>
            </a:extLst>
          </p:cNvPr>
          <p:cNvSpPr/>
          <p:nvPr/>
        </p:nvSpPr>
        <p:spPr>
          <a:xfrm>
            <a:off x="6534000" y="3747147"/>
            <a:ext cx="791178" cy="3117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FIA III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BF4C35-5832-4929-B0CF-EEE6C4186043}"/>
              </a:ext>
            </a:extLst>
          </p:cNvPr>
          <p:cNvSpPr/>
          <p:nvPr/>
        </p:nvSpPr>
        <p:spPr>
          <a:xfrm>
            <a:off x="10350000" y="3747147"/>
            <a:ext cx="791178" cy="3117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FIA IV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014039-D42A-42D4-8E84-CE0101F7181F}"/>
              </a:ext>
            </a:extLst>
          </p:cNvPr>
          <p:cNvSpPr txBox="1"/>
          <p:nvPr/>
        </p:nvSpPr>
        <p:spPr>
          <a:xfrm>
            <a:off x="700218" y="3828139"/>
            <a:ext cx="223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At room temperature</a:t>
            </a:r>
          </a:p>
        </p:txBody>
      </p:sp>
    </p:spTree>
    <p:extLst>
      <p:ext uri="{BB962C8B-B14F-4D97-AF65-F5344CB8AC3E}">
        <p14:creationId xmlns:p14="http://schemas.microsoft.com/office/powerpoint/2010/main" val="2698487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7BECE-7394-4036-A8EB-D6CF67641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B58439-9109-4EAA-9EFF-E94FA09D1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219" y="2104581"/>
            <a:ext cx="5087075" cy="536005"/>
          </a:xfrm>
        </p:spPr>
        <p:txBody>
          <a:bodyPr/>
          <a:lstStyle/>
          <a:p>
            <a:r>
              <a:rPr lang="en-GB" dirty="0"/>
              <a:t>Granite and wall zone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E9A8D2-0443-4511-AED1-1BB8FB9BC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776337"/>
            <a:ext cx="5393100" cy="2934999"/>
          </a:xfrm>
        </p:spPr>
        <p:txBody>
          <a:bodyPr>
            <a:normAutofit/>
          </a:bodyPr>
          <a:lstStyle/>
          <a:p>
            <a:r>
              <a:rPr lang="en-GB" dirty="0"/>
              <a:t>Dominantly high </a:t>
            </a:r>
            <a:r>
              <a:rPr lang="en-GB" dirty="0" err="1"/>
              <a:t>Ti</a:t>
            </a:r>
            <a:r>
              <a:rPr lang="en-GB" dirty="0"/>
              <a:t>, low Ge, but significant range in trace element contents in the granite</a:t>
            </a:r>
          </a:p>
          <a:p>
            <a:pPr lvl="1"/>
            <a:r>
              <a:rPr lang="en-GB" dirty="0"/>
              <a:t>Quartz composition overlaps with other magmatic examples</a:t>
            </a:r>
          </a:p>
          <a:p>
            <a:r>
              <a:rPr lang="en-GB" dirty="0"/>
              <a:t>Temperatures (from </a:t>
            </a:r>
            <a:r>
              <a:rPr lang="en-GB" dirty="0" err="1"/>
              <a:t>Ti</a:t>
            </a:r>
            <a:r>
              <a:rPr lang="en-GB" dirty="0"/>
              <a:t> in quartz)</a:t>
            </a:r>
          </a:p>
          <a:p>
            <a:pPr lvl="1"/>
            <a:r>
              <a:rPr lang="en-US" dirty="0"/>
              <a:t>Granite: ~800-500°C</a:t>
            </a:r>
          </a:p>
          <a:p>
            <a:pPr lvl="1"/>
            <a:r>
              <a:rPr lang="en-US" dirty="0"/>
              <a:t>Wall zone: ~660-630°C</a:t>
            </a:r>
            <a:endParaRPr lang="en-GB" dirty="0"/>
          </a:p>
          <a:p>
            <a:r>
              <a:rPr lang="en-GB" dirty="0"/>
              <a:t>Scarce and small secondary only inclusions</a:t>
            </a: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264CCD-3712-422E-9EA2-71869A57C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43683" y="2095896"/>
            <a:ext cx="5087073" cy="553373"/>
          </a:xfrm>
        </p:spPr>
        <p:txBody>
          <a:bodyPr/>
          <a:lstStyle/>
          <a:p>
            <a:r>
              <a:rPr lang="en-GB" dirty="0"/>
              <a:t>Intermediate and core zones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9EBD9A-BF32-4619-A6CA-059694F007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91841" y="2782381"/>
            <a:ext cx="5393100" cy="2934999"/>
          </a:xfrm>
        </p:spPr>
        <p:txBody>
          <a:bodyPr>
            <a:normAutofit/>
          </a:bodyPr>
          <a:lstStyle/>
          <a:p>
            <a:r>
              <a:rPr lang="en-GB" dirty="0"/>
              <a:t>High Ge, low </a:t>
            </a:r>
            <a:r>
              <a:rPr lang="en-GB" dirty="0" err="1"/>
              <a:t>Ti</a:t>
            </a:r>
            <a:endParaRPr lang="en-GB" dirty="0"/>
          </a:p>
          <a:p>
            <a:r>
              <a:rPr lang="en-GB" dirty="0"/>
              <a:t>Abundant and large primary and secondary inclusions</a:t>
            </a:r>
          </a:p>
          <a:p>
            <a:r>
              <a:rPr lang="en-GB" dirty="0"/>
              <a:t>Temperatures (from fluid inclusions)</a:t>
            </a:r>
          </a:p>
          <a:p>
            <a:pPr lvl="1"/>
            <a:r>
              <a:rPr lang="en-US" dirty="0"/>
              <a:t>Intermediate zone</a:t>
            </a:r>
          </a:p>
          <a:p>
            <a:pPr lvl="2"/>
            <a:r>
              <a:rPr lang="en-US" dirty="0"/>
              <a:t>380°C (200 </a:t>
            </a:r>
            <a:r>
              <a:rPr lang="en-US" dirty="0" err="1"/>
              <a:t>Mpa</a:t>
            </a:r>
            <a:r>
              <a:rPr lang="en-US" dirty="0"/>
              <a:t>) – 450°C (300 </a:t>
            </a:r>
            <a:r>
              <a:rPr lang="en-US" dirty="0" err="1"/>
              <a:t>Mpa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Core</a:t>
            </a:r>
          </a:p>
          <a:p>
            <a:pPr lvl="2"/>
            <a:r>
              <a:rPr lang="en-US" dirty="0"/>
              <a:t>325°C (200 </a:t>
            </a:r>
            <a:r>
              <a:rPr lang="en-US" dirty="0" err="1"/>
              <a:t>Mpa</a:t>
            </a:r>
            <a:r>
              <a:rPr lang="en-US" dirty="0"/>
              <a:t>) – 380°C (300 </a:t>
            </a:r>
            <a:r>
              <a:rPr lang="en-US" dirty="0" err="1"/>
              <a:t>Mpa</a:t>
            </a:r>
            <a:r>
              <a:rPr lang="en-US" dirty="0"/>
              <a:t>)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90560-3F34-44C1-BFAF-35DD3E386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D01842-75C6-49C1-9866-0E6CD5EB5695}"/>
              </a:ext>
            </a:extLst>
          </p:cNvPr>
          <p:cNvSpPr/>
          <p:nvPr/>
        </p:nvSpPr>
        <p:spPr>
          <a:xfrm>
            <a:off x="821172" y="5756364"/>
            <a:ext cx="3496235" cy="581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Magmatic to near-magmatic conditions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435E30-8B8B-4B6B-9359-80F1936B2D23}"/>
              </a:ext>
            </a:extLst>
          </p:cNvPr>
          <p:cNvSpPr/>
          <p:nvPr/>
        </p:nvSpPr>
        <p:spPr>
          <a:xfrm>
            <a:off x="6943683" y="5756364"/>
            <a:ext cx="3496235" cy="581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Hydrothermal conditions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E944C18-5F53-4C2F-99F6-B55F4E973327}"/>
              </a:ext>
            </a:extLst>
          </p:cNvPr>
          <p:cNvSpPr/>
          <p:nvPr/>
        </p:nvSpPr>
        <p:spPr>
          <a:xfrm>
            <a:off x="4708465" y="5823234"/>
            <a:ext cx="1844159" cy="447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028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64F2C-CDE4-4087-8669-C3CDD399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44238-F23D-418A-8D77-5AB299C98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7"/>
            <a:ext cx="11029615" cy="425448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 Wellington Lake Pegmatite / Pikes Peak Granite system show an evolution from a </a:t>
            </a:r>
            <a:r>
              <a:rPr lang="en-GB" dirty="0" err="1">
                <a:solidFill>
                  <a:schemeClr val="tx1"/>
                </a:solidFill>
              </a:rPr>
              <a:t>syenogranitic</a:t>
            </a:r>
            <a:r>
              <a:rPr lang="en-GB" dirty="0">
                <a:solidFill>
                  <a:schemeClr val="tx1"/>
                </a:solidFill>
              </a:rPr>
              <a:t> with low An content, to Albite/K-spar/quartz pegmatite wall and </a:t>
            </a:r>
            <a:r>
              <a:rPr lang="en-GB">
                <a:solidFill>
                  <a:schemeClr val="tx1"/>
                </a:solidFill>
              </a:rPr>
              <a:t>intermediate zones </a:t>
            </a:r>
            <a:r>
              <a:rPr lang="en-GB" dirty="0">
                <a:solidFill>
                  <a:schemeClr val="tx1"/>
                </a:solidFill>
              </a:rPr>
              <a:t>and ending in a monomineralic quartz pegmatitic core</a:t>
            </a:r>
          </a:p>
          <a:p>
            <a:r>
              <a:rPr lang="en-GB" dirty="0"/>
              <a:t>Quartz from the granite crystallised over a wide range of temperatures (~800-500°C) that represent the transition from magmatic to near-magmatic conditions</a:t>
            </a:r>
          </a:p>
          <a:p>
            <a:r>
              <a:rPr lang="en-GB" dirty="0"/>
              <a:t>Pegmatite crystallisation started at temperatures near the end of the granite crystallisation, below the the water-saturated </a:t>
            </a:r>
            <a:r>
              <a:rPr lang="en-GB" dirty="0" err="1"/>
              <a:t>haplogranite</a:t>
            </a:r>
            <a:r>
              <a:rPr lang="en-GB" dirty="0"/>
              <a:t> solidus</a:t>
            </a:r>
          </a:p>
          <a:p>
            <a:pPr lvl="1"/>
            <a:r>
              <a:rPr lang="en-GB" dirty="0"/>
              <a:t>Wall zone at near-magmatic conditions (</a:t>
            </a:r>
            <a:r>
              <a:rPr lang="en-US" dirty="0"/>
              <a:t>~660-630°C)</a:t>
            </a:r>
            <a:endParaRPr lang="en-GB" dirty="0"/>
          </a:p>
          <a:p>
            <a:pPr lvl="1"/>
            <a:r>
              <a:rPr lang="en-GB" dirty="0"/>
              <a:t>Intermediate to core zones are clearly fluid-like, with many fluid inclusions, and temperatures below 450 °C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E9B0B-8F76-4E1A-BE62-4B650C3BB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29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70F6F-E00E-479A-8903-5E6827253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 &amp; 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E9D75-0D6A-4C72-A756-AF6F418D4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15" y="2276913"/>
            <a:ext cx="11318370" cy="367830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Ebadi</a:t>
            </a:r>
            <a:r>
              <a:rPr lang="en-US" dirty="0"/>
              <a:t>, A., and Johannes, W., 1991, Beginning of melting and composition of first melt in the system Qz-Ab-Or-H2O-CO2: Contributions To Mineralogy and Petrology, </a:t>
            </a:r>
            <a:r>
              <a:rPr lang="en-GB" dirty="0"/>
              <a:t>v. 106, p. 286–295, doi:10.1007/BF00324558.</a:t>
            </a:r>
          </a:p>
          <a:p>
            <a:r>
              <a:rPr lang="en-US" dirty="0" err="1"/>
              <a:t>Fiedrich</a:t>
            </a:r>
            <a:r>
              <a:rPr lang="en-US" dirty="0"/>
              <a:t>, A., Heinrich, C., and Bachmann, O., 2020, Evolution from magmatic to hydrothermal </a:t>
            </a:r>
            <a:r>
              <a:rPr lang="en-GB" dirty="0"/>
              <a:t>activity beneath the Cerro Escorial volcano (NW Argentina) as sampled </a:t>
            </a:r>
            <a:r>
              <a:rPr lang="en-US" dirty="0"/>
              <a:t>by erupted quartz and brines: </a:t>
            </a:r>
            <a:r>
              <a:rPr lang="en-US" dirty="0" err="1"/>
              <a:t>Lithos</a:t>
            </a:r>
            <a:r>
              <a:rPr lang="en-US" dirty="0"/>
              <a:t>, v. 374-375, doi:10.1016/j.lithos.2020.</a:t>
            </a:r>
            <a:r>
              <a:rPr lang="en-GB" dirty="0"/>
              <a:t>105706.</a:t>
            </a:r>
          </a:p>
          <a:p>
            <a:r>
              <a:rPr lang="en-US" dirty="0"/>
              <a:t>Simmons, W., Lee, M.T., and Brewster, R.H., 1987, Geochemistry and evolution of the South Platte granite-pegmatite system, Jefferson County, Colorado: </a:t>
            </a:r>
            <a:r>
              <a:rPr lang="en-US" dirty="0" err="1"/>
              <a:t>Geochimica</a:t>
            </a:r>
            <a:r>
              <a:rPr lang="en-US" dirty="0"/>
              <a:t> </a:t>
            </a:r>
            <a:r>
              <a:rPr lang="pt-BR" dirty="0"/>
              <a:t>et Cosmochimica Acta, v. 51, no. 3, p. 455 – 471, doi:10.1016/0016-7037(87)</a:t>
            </a:r>
            <a:r>
              <a:rPr lang="en-GB" dirty="0"/>
              <a:t>90061-5.</a:t>
            </a:r>
          </a:p>
          <a:p>
            <a:r>
              <a:rPr lang="en-US" dirty="0" err="1"/>
              <a:t>Wark</a:t>
            </a:r>
            <a:r>
              <a:rPr lang="en-US" dirty="0"/>
              <a:t>, D., and Watson, E., 2006, </a:t>
            </a:r>
            <a:r>
              <a:rPr lang="en-US" dirty="0" err="1"/>
              <a:t>TitaniQ</a:t>
            </a:r>
            <a:r>
              <a:rPr lang="en-US" dirty="0"/>
              <a:t>: A titanium-in-quartz geothermometer: </a:t>
            </a:r>
            <a:r>
              <a:rPr lang="de-DE" dirty="0" err="1"/>
              <a:t>Beiträage</a:t>
            </a:r>
            <a:r>
              <a:rPr lang="de-DE" dirty="0"/>
              <a:t> zur Mineralogie und Petrographie, v. 152, p. 743–754, doi:10.1007/</a:t>
            </a:r>
            <a:r>
              <a:rPr lang="en-GB" dirty="0"/>
              <a:t>s00410-006-0132-1.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BCFD7-1728-4793-AA31-1014B51B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1992A2-874A-4FFA-A469-ACFED2780A65}"/>
              </a:ext>
            </a:extLst>
          </p:cNvPr>
          <p:cNvSpPr/>
          <p:nvPr/>
        </p:nvSpPr>
        <p:spPr>
          <a:xfrm>
            <a:off x="436815" y="1945057"/>
            <a:ext cx="11318370" cy="5153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accent1"/>
                </a:solidFill>
              </a:rPr>
              <a:t>Acknowledgments: 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We thank Prof. Markus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</a:rPr>
              <a:t>Raschke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 for his contribution towards this work</a:t>
            </a:r>
          </a:p>
        </p:txBody>
      </p:sp>
    </p:spTree>
    <p:extLst>
      <p:ext uri="{BB962C8B-B14F-4D97-AF65-F5344CB8AC3E}">
        <p14:creationId xmlns:p14="http://schemas.microsoft.com/office/powerpoint/2010/main" val="854865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59258C-AAC2-41CD-973C-7439B122A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516B72-0116-42B2-82A2-B11218A36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11319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6EF40-ABD6-469B-9368-05718A1AB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1033389"/>
            <a:ext cx="4826256" cy="482540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>
                <a:solidFill>
                  <a:srgbClr val="FFFFFF"/>
                </a:solidFill>
              </a:rPr>
              <a:t>Goal: to understand the magmatic-hydrothermal nature of pegmatites</a:t>
            </a:r>
            <a:endParaRPr lang="en-CH" sz="460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DB507F-21B7-4C27-B0FC-D9C465C6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579" y="460868"/>
            <a:ext cx="4828032" cy="111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B1AE17-B7A3-4363-95CD-25441E2FF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2774" y="460868"/>
            <a:ext cx="4828032" cy="1116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7890C-8F56-4E5E-AD39-A64521B8D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769" y="1033390"/>
            <a:ext cx="4855037" cy="4825409"/>
          </a:xfrm>
          <a:ln w="57150">
            <a:noFill/>
          </a:ln>
        </p:spPr>
        <p:txBody>
          <a:bodyPr anchor="ctr">
            <a:normAutofit lnSpcReduction="10000"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Pegmatites are usually considered to be derived from granitic bodies - </a:t>
            </a:r>
            <a:r>
              <a:rPr lang="en-US" sz="2000" dirty="0">
                <a:solidFill>
                  <a:schemeClr val="accent2"/>
                </a:solidFill>
              </a:rPr>
              <a:t>magmatic source</a:t>
            </a: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Some of their most remarkable features suggest crystallization from low viscosity, H2O-rich fluid (e.g., large crystal size, monomineralic core)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Pegmatites represent the transition from a magmatic to a hydrothermal system, but this transition is yet to be fully understood</a:t>
            </a:r>
          </a:p>
          <a:p>
            <a:pPr lvl="1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Which zones represent the transition from magmatic to hydrothermal conditions?</a:t>
            </a:r>
          </a:p>
          <a:p>
            <a:pPr lvl="1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How do temperatures evolve through the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crystallisation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of pegmatites?</a:t>
            </a:r>
            <a:endParaRPr lang="en-CH" sz="1600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D9113-7D75-4411-ADBE-523BD0395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3D3D3D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927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2EFCA-93BB-4BEE-971D-9DC88105D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6B071-92B7-4A23-9820-1AC7D9AC4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3900065" cy="3900339"/>
          </a:xfrm>
        </p:spPr>
        <p:txBody>
          <a:bodyPr/>
          <a:lstStyle/>
          <a:p>
            <a:r>
              <a:rPr lang="en-GB" dirty="0"/>
              <a:t>Wellington Lake Pegmatite in the Pikes Peak Batholith, Colorado (USA)</a:t>
            </a:r>
          </a:p>
          <a:p>
            <a:pPr lvl="1"/>
            <a:r>
              <a:rPr lang="en-GB" dirty="0"/>
              <a:t>Wellington Lake is a NYF-pegmatite with a REE-dominated mineralisation containing fluocerite, bastnäsite, thorite, columbite, zircon and cassiterite.</a:t>
            </a:r>
          </a:p>
          <a:p>
            <a:pPr lvl="1"/>
            <a:r>
              <a:rPr lang="en-GB" dirty="0"/>
              <a:t>Pike Peak Batholith is an anorogenic A-type granite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D7E8E-7962-475B-A073-EC852B0EFA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CH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45037-B9A0-4C24-B245-3BB58E7D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EC977680-6CCF-4DA6-8BD6-6E161520C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579" y="2010283"/>
            <a:ext cx="7035911" cy="45922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23636D-ADA4-4BE8-896D-1932367517A0}"/>
              </a:ext>
            </a:extLst>
          </p:cNvPr>
          <p:cNvSpPr txBox="1"/>
          <p:nvPr/>
        </p:nvSpPr>
        <p:spPr>
          <a:xfrm>
            <a:off x="6421740" y="6569388"/>
            <a:ext cx="28280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/>
              <a:t>(modified after Simmons et al., 1987 and </a:t>
            </a:r>
            <a:r>
              <a:rPr lang="en-GB" sz="1000" i="1" dirty="0" err="1"/>
              <a:t>Allaz</a:t>
            </a:r>
            <a:r>
              <a:rPr lang="en-GB" sz="1000" i="1" dirty="0"/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2296483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A1EB241-0852-428A-8A50-67737CA93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23EDC2-E1E5-4C5D-9C74-714516AF5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781548-0E4F-4401-A909-82EDF50DB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FDE54-4204-4D08-A7FE-3ADFDAE64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C1F6B00-30FF-455F-8A86-682BDAB0E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61E8E6-AA1F-4231-B807-0A5C932E6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38175"/>
            <a:ext cx="3707477" cy="57626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2D656F-90DD-4F8C-BA9A-253C01B71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82054"/>
            <a:ext cx="3421229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CECE5-4259-4CE0-89CA-8DF82C22AE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2" y="1939733"/>
            <a:ext cx="3415633" cy="4317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Pikes Peak main granite (pegmatite host rock)</a:t>
            </a:r>
          </a:p>
          <a:p>
            <a:r>
              <a:rPr lang="en-US">
                <a:solidFill>
                  <a:schemeClr val="bg1"/>
                </a:solidFill>
              </a:rPr>
              <a:t>Wellington Lake pegmatite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Wall zone: graphic granite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Intermediate zone: albite + quartz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Core zone: pure blocky quartz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DE15A0B5-2A39-4724-A02B-83140ED29C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23" t="17743" r="-1" b="14434"/>
          <a:stretch/>
        </p:blipFill>
        <p:spPr>
          <a:xfrm>
            <a:off x="8140850" y="1680784"/>
            <a:ext cx="3499128" cy="3669945"/>
          </a:xfrm>
          <a:prstGeom prst="rect">
            <a:avLst/>
          </a:prstGeom>
        </p:spPr>
      </p:pic>
      <p:pic>
        <p:nvPicPr>
          <p:cNvPr id="9" name="Picture 8" descr="A picture containing rock&#10;&#10;Description automatically generated">
            <a:extLst>
              <a:ext uri="{FF2B5EF4-FFF2-40B4-BE49-F238E27FC236}">
                <a16:creationId xmlns:a16="http://schemas.microsoft.com/office/drawing/2014/main" id="{A5C396FC-D4A2-4BF8-BD9F-3F35B44A0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24" t="5472" r="14288" b="5472"/>
          <a:stretch/>
        </p:blipFill>
        <p:spPr>
          <a:xfrm rot="16200000">
            <a:off x="4140010" y="1999065"/>
            <a:ext cx="3933647" cy="303338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2AAD8A7-0F68-4CE2-8E37-98629D1C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8134" y="638173"/>
            <a:ext cx="3686129" cy="575516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6EC1F-F2B0-4670-AC8F-CE07B003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5250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FDF5BA-2109-45EC-AA28-9585297F9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180" y="638174"/>
            <a:ext cx="3680469" cy="575516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B19A5-CF42-4E56-9809-C9F478EF7B08}"/>
              </a:ext>
            </a:extLst>
          </p:cNvPr>
          <p:cNvSpPr txBox="1"/>
          <p:nvPr/>
        </p:nvSpPr>
        <p:spPr>
          <a:xfrm>
            <a:off x="4844725" y="5753295"/>
            <a:ext cx="2575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Graphic granite wall zone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CBEEDE-ED2F-4F17-882B-DE43F6177068}"/>
              </a:ext>
            </a:extLst>
          </p:cNvPr>
          <p:cNvSpPr txBox="1"/>
          <p:nvPr/>
        </p:nvSpPr>
        <p:spPr>
          <a:xfrm>
            <a:off x="8427417" y="5753295"/>
            <a:ext cx="292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Core and Intermediate zones</a:t>
            </a:r>
          </a:p>
        </p:txBody>
      </p:sp>
    </p:spTree>
    <p:extLst>
      <p:ext uri="{BB962C8B-B14F-4D97-AF65-F5344CB8AC3E}">
        <p14:creationId xmlns:p14="http://schemas.microsoft.com/office/powerpoint/2010/main" val="1564731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12CD9-7752-466E-9C5A-1DC3DB568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046AF-FB91-4239-B374-F1BA852C5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LA-ICP-MS for quartz trace element analysis</a:t>
            </a:r>
          </a:p>
          <a:p>
            <a:r>
              <a:rPr lang="en-US" dirty="0" err="1"/>
              <a:t>Microthermometry</a:t>
            </a:r>
            <a:r>
              <a:rPr lang="en-US" dirty="0"/>
              <a:t> of fluid inclusions</a:t>
            </a:r>
          </a:p>
          <a:p>
            <a:r>
              <a:rPr lang="en-US" dirty="0"/>
              <a:t>EPMA</a:t>
            </a:r>
          </a:p>
          <a:p>
            <a:pPr lvl="1"/>
            <a:r>
              <a:rPr lang="en-US" dirty="0"/>
              <a:t>WDS quantitative analysis</a:t>
            </a:r>
          </a:p>
          <a:p>
            <a:pPr lvl="1"/>
            <a:r>
              <a:rPr lang="en-US" dirty="0"/>
              <a:t>EDS-WDS compositional maps</a:t>
            </a:r>
          </a:p>
          <a:p>
            <a:pPr lvl="1"/>
            <a:r>
              <a:rPr lang="en-US" dirty="0"/>
              <a:t>Quantitative maps of plagioclase compositions</a:t>
            </a:r>
          </a:p>
          <a:p>
            <a:r>
              <a:rPr lang="en-US" dirty="0"/>
              <a:t>SEM</a:t>
            </a:r>
          </a:p>
          <a:p>
            <a:pPr lvl="1"/>
            <a:r>
              <a:rPr lang="en-US" dirty="0"/>
              <a:t>EDS compositional maps</a:t>
            </a:r>
          </a:p>
          <a:p>
            <a:pPr lvl="1"/>
            <a:r>
              <a:rPr lang="en-US" dirty="0" err="1"/>
              <a:t>Catholuminescence</a:t>
            </a:r>
            <a:r>
              <a:rPr lang="en-US" dirty="0"/>
              <a:t> images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915C1-A2B1-4C19-8784-75920897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88CF1-3B06-40A8-9782-5DCE6C96B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en-US" dirty="0"/>
              <a:t>Granite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A2DB4-354C-4490-AF79-1B6488413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Syenogranite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Main phases: perthitic alkali feldspar (55%), quartz (30%), plagioclase (10%)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Other phases: biotite, fluorite, iron oxides, zircon and apatite</a:t>
            </a:r>
            <a:endParaRPr lang="en-CH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9ABF5-21C8-4EDA-A00B-4A227E974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777" y="702156"/>
            <a:ext cx="4462300" cy="56129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BC1A2-D7F2-4967-A553-EE833991F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525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3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052E949-8C4B-400D-86F5-BC17BB392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F32A9A-DB0A-486D-AB9B-38C96D78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C37282-6825-4315-97BC-FBF347BC0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A912-83A9-46BB-A233-6A4703520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BB84176-588C-42EC-B359-A76802AF1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71763A-051A-44FE-AA97-53842C033A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257" y="638175"/>
            <a:ext cx="3696153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6D3051-595E-47C7-BC77-0F21ACAB9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92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Granite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1AAF4E3-373A-46B7-A890-40C266144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92" y="3505095"/>
            <a:ext cx="3081576" cy="17336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Plagioclase range from An08-18%, with rims of pure albite (&lt;3%)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08D103-8672-4EB5-A491-552A7D9D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3641" y="638174"/>
            <a:ext cx="3680469" cy="2828423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921AC5-F2E7-4775-A4AD-50FFA6F5E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9024" y="3568647"/>
            <a:ext cx="3680469" cy="2828423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60E24A75-6673-4673-9DC6-71FE6F68F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908" y="3626789"/>
            <a:ext cx="2804184" cy="26149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2C22D-1F15-43CA-9957-91A18D33F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534FDBA-3A96-48D7-BCD9-6F9A16FA1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8509" y="641101"/>
            <a:ext cx="3695019" cy="5749463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9323C9-52EF-4900-A937-FFC7EA428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059" y="1149246"/>
            <a:ext cx="3344681" cy="4694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9138EC-6A2E-4EC6-BF54-98AAFB905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482" y="967229"/>
            <a:ext cx="3410970" cy="213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91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C1F6B00-30FF-455F-8A86-682BDAB0E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61E8E6-AA1F-4231-B807-0A5C932E6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38175"/>
            <a:ext cx="3707477" cy="57626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0D6818-19DA-4CE8-A5C4-761B17A47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82054"/>
            <a:ext cx="3421229" cy="1013800"/>
          </a:xfrm>
        </p:spPr>
        <p:txBody>
          <a:bodyPr>
            <a:normAutofit/>
          </a:bodyPr>
          <a:lstStyle/>
          <a:p>
            <a:r>
              <a:rPr lang="en-US" dirty="0"/>
              <a:t>Wall zone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994C6-FCA6-430F-ABA0-B0B5B77A5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39733"/>
            <a:ext cx="3415633" cy="43171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Fine-grained biotite graphic granite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Quartz, perthitic alkali feldspar, biotite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Rutile as an accessory phase</a:t>
            </a:r>
          </a:p>
          <a:p>
            <a:r>
              <a:rPr lang="en-US" dirty="0">
                <a:solidFill>
                  <a:schemeClr val="bg1"/>
                </a:solidFill>
              </a:rPr>
              <a:t>Qz30-Ab25-Or45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3E05B0C-AC82-4B2A-9BD0-AAB1E0A43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214" y="1304486"/>
            <a:ext cx="3462959" cy="4249027"/>
          </a:xfrm>
          <a:prstGeom prst="rect">
            <a:avLst/>
          </a:prstGeom>
        </p:spPr>
      </p:pic>
      <p:pic>
        <p:nvPicPr>
          <p:cNvPr id="7" name="Picture 6" descr="A picture containing light, dark, silhouette&#10;&#10;Description automatically generated">
            <a:extLst>
              <a:ext uri="{FF2B5EF4-FFF2-40B4-BE49-F238E27FC236}">
                <a16:creationId xmlns:a16="http://schemas.microsoft.com/office/drawing/2014/main" id="{5B049F49-899B-49FF-9BA2-5303CF0B7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397" y="1699228"/>
            <a:ext cx="3522033" cy="328429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2AAD8A7-0F68-4CE2-8E37-98629D1C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8134" y="638173"/>
            <a:ext cx="3686129" cy="575516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4683C-80B4-4BFB-8FC6-A336A0D6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525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FDF5BA-2109-45EC-AA28-9585297F9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180" y="638174"/>
            <a:ext cx="3680469" cy="575516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95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C1F6B00-30FF-455F-8A86-682BDAB0E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61E8E6-AA1F-4231-B807-0A5C932E6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38175"/>
            <a:ext cx="3707477" cy="57626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DB549B-9DF4-4ED0-A5FC-C340BEE6E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82054"/>
            <a:ext cx="3421229" cy="1013800"/>
          </a:xfrm>
        </p:spPr>
        <p:txBody>
          <a:bodyPr>
            <a:normAutofit/>
          </a:bodyPr>
          <a:lstStyle/>
          <a:p>
            <a:r>
              <a:rPr lang="en-US" dirty="0"/>
              <a:t>Intermediate zone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E24AC-2D6B-4451-9929-C96C7FA93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39733"/>
            <a:ext cx="3415633" cy="43171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Coarser grain size</a:t>
            </a:r>
          </a:p>
          <a:p>
            <a:r>
              <a:rPr lang="en-US" dirty="0">
                <a:solidFill>
                  <a:schemeClr val="bg1"/>
                </a:solidFill>
              </a:rPr>
              <a:t>Mineralogy: quartz (43%) and albite (57%)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Rare alkali feldspar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2E2B2A-9A23-4F9B-B1F7-EF6AB71BB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385" y="1070061"/>
            <a:ext cx="3491230" cy="4717877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C3CA49AD-03E7-4652-9A57-BAA0E5449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612" y="1708222"/>
            <a:ext cx="3515603" cy="32782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2AAD8A7-0F68-4CE2-8E37-98629D1C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8134" y="638173"/>
            <a:ext cx="3686129" cy="575516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4B528-A47B-4F4F-A0DD-EF988FC34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525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FDF5BA-2109-45EC-AA28-9585297F9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180" y="638174"/>
            <a:ext cx="3680469" cy="575516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0672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13430</TotalTime>
  <Words>1254</Words>
  <Application>Microsoft Office PowerPoint</Application>
  <PresentationFormat>Widescreen</PresentationFormat>
  <Paragraphs>162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Gill Sans MT</vt:lpstr>
      <vt:lpstr>Wingdings</vt:lpstr>
      <vt:lpstr>Wingdings 2</vt:lpstr>
      <vt:lpstr>Dividend</vt:lpstr>
      <vt:lpstr>Evolution of the crystallisation conditions in the Wellington Lake Pegmatite in the Pikes Peak Granite, Colorado (USA)</vt:lpstr>
      <vt:lpstr>Goal: to understand the magmatic-hydrothermal nature of pegmatites</vt:lpstr>
      <vt:lpstr>Case study</vt:lpstr>
      <vt:lpstr>Samples</vt:lpstr>
      <vt:lpstr>Methods</vt:lpstr>
      <vt:lpstr>Granite</vt:lpstr>
      <vt:lpstr>Granite</vt:lpstr>
      <vt:lpstr>Wall zone</vt:lpstr>
      <vt:lpstr>Intermediate zone</vt:lpstr>
      <vt:lpstr>Al, Ge and Ti in Quartz</vt:lpstr>
      <vt:lpstr>Al, Ge and Ti in Quartz</vt:lpstr>
      <vt:lpstr>Quartz crystallization temperatures</vt:lpstr>
      <vt:lpstr>quartz crystallization stages in the granite</vt:lpstr>
      <vt:lpstr>Magmatic quartz</vt:lpstr>
      <vt:lpstr>Fluid inclusions in quartz</vt:lpstr>
      <vt:lpstr>Fluid inclusions</vt:lpstr>
      <vt:lpstr>Summary</vt:lpstr>
      <vt:lpstr>summary</vt:lpstr>
      <vt:lpstr>References &amp; 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 of the crystallisation conditions in the Wellington Lake Pegmatite in the Pikes Peak Granite, Colorado (USA)</dc:title>
  <dc:creator>Ludmila</dc:creator>
  <cp:lastModifiedBy>Ludmila</cp:lastModifiedBy>
  <cp:revision>76</cp:revision>
  <dcterms:created xsi:type="dcterms:W3CDTF">2021-04-07T14:08:38Z</dcterms:created>
  <dcterms:modified xsi:type="dcterms:W3CDTF">2021-04-27T13:40:31Z</dcterms:modified>
</cp:coreProperties>
</file>