
<file path=[Content_Types].xml><?xml version="1.0" encoding="utf-8"?>
<Types xmlns="http://schemas.openxmlformats.org/package/2006/content-types">
  <Default Extension="png" ContentType="image/png"/>
  <Default Extension="emf" ContentType="image/x-emf"/>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312" r:id="rId5"/>
    <p:sldId id="268" r:id="rId6"/>
    <p:sldId id="296" r:id="rId7"/>
    <p:sldId id="313" r:id="rId8"/>
    <p:sldId id="308" r:id="rId9"/>
    <p:sldId id="309" r:id="rId10"/>
    <p:sldId id="314" r:id="rId11"/>
    <p:sldId id="315" r:id="rId12"/>
    <p:sldId id="316" r:id="rId13"/>
    <p:sldId id="317" r:id="rId14"/>
    <p:sldId id="318" r:id="rId15"/>
    <p:sldId id="293" r:id="rId16"/>
    <p:sldId id="273" r:id="rId17"/>
  </p:sldIdLst>
  <p:sldSz cx="9144000" cy="6948488"/>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9"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uario" initials="u" lastIdx="2" clrIdx="0"/>
  <p:cmAuthor id="1" name="josealfonso" initials="j" lastIdx="4" clrIdx="1">
    <p:extLst>
      <p:ext uri="{19B8F6BF-5375-455C-9EA6-DF929625EA0E}">
        <p15:presenceInfo xmlns:p15="http://schemas.microsoft.com/office/powerpoint/2012/main" userId="ecb1fd27fa013dc3" providerId="Windows Live"/>
      </p:ext>
    </p:extLst>
  </p:cmAuthor>
  <p:cmAuthor id="2" name="Comments" initials="G" lastIdx="6" clrIdx="2">
    <p:extLst>
      <p:ext uri="{19B8F6BF-5375-455C-9EA6-DF929625EA0E}">
        <p15:presenceInfo xmlns:p15="http://schemas.microsoft.com/office/powerpoint/2012/main" userId="Comment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99FF"/>
    <a:srgbClr val="78A200"/>
    <a:srgbClr val="CCFFFF"/>
    <a:srgbClr val="ACF2F4"/>
    <a:srgbClr val="4D4D4D"/>
    <a:srgbClr val="FFFF66"/>
    <a:srgbClr val="FFFF99"/>
    <a:srgbClr val="438416"/>
    <a:srgbClr val="FFFF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9" autoAdjust="0"/>
    <p:restoredTop sz="93250" autoAdjust="0"/>
  </p:normalViewPr>
  <p:slideViewPr>
    <p:cSldViewPr>
      <p:cViewPr varScale="1">
        <p:scale>
          <a:sx n="81" d="100"/>
          <a:sy n="81" d="100"/>
        </p:scale>
        <p:origin x="1738" y="58"/>
      </p:cViewPr>
      <p:guideLst>
        <p:guide orient="horz" pos="2189"/>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4-21T14:23:41.161" idx="2">
    <p:pos x="5908" y="635"/>
    <p:text>Gema, por favor escribe algo explicandolo. He dejado un texto antiguo para facilitarque mantengas los formatos.</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DC480-1601-4318-A22F-1F7035A48AF4}" type="datetimeFigureOut">
              <a:rPr lang="es-ES" smtClean="0"/>
              <a:t>23/04/2021</a:t>
            </a:fld>
            <a:endParaRPr lang="es-ES" dirty="0"/>
          </a:p>
        </p:txBody>
      </p:sp>
      <p:sp>
        <p:nvSpPr>
          <p:cNvPr id="4" name="3 Marcador de imagen de diapositiva"/>
          <p:cNvSpPr>
            <a:spLocks noGrp="1" noRot="1" noChangeAspect="1"/>
          </p:cNvSpPr>
          <p:nvPr>
            <p:ph type="sldImg" idx="2"/>
          </p:nvPr>
        </p:nvSpPr>
        <p:spPr>
          <a:xfrm>
            <a:off x="1173163" y="685800"/>
            <a:ext cx="4511675"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A3D748-BA09-4A03-A0AF-091D5CA10D6F}" type="slidenum">
              <a:rPr lang="es-ES" smtClean="0"/>
              <a:t>‹Nº›</a:t>
            </a:fld>
            <a:endParaRPr lang="es-ES" dirty="0"/>
          </a:p>
        </p:txBody>
      </p:sp>
    </p:spTree>
    <p:extLst>
      <p:ext uri="{BB962C8B-B14F-4D97-AF65-F5344CB8AC3E}">
        <p14:creationId xmlns:p14="http://schemas.microsoft.com/office/powerpoint/2010/main" val="222592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73163" y="685800"/>
            <a:ext cx="4511675" cy="3429000"/>
          </a:xfrm>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18A3D748-BA09-4A03-A0AF-091D5CA10D6F}" type="slidenum">
              <a:rPr lang="es-ES" smtClean="0"/>
              <a:t>1</a:t>
            </a:fld>
            <a:endParaRPr lang="es-ES" dirty="0"/>
          </a:p>
        </p:txBody>
      </p:sp>
    </p:spTree>
    <p:extLst>
      <p:ext uri="{BB962C8B-B14F-4D97-AF65-F5344CB8AC3E}">
        <p14:creationId xmlns:p14="http://schemas.microsoft.com/office/powerpoint/2010/main" val="418528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2</a:t>
            </a:fld>
            <a:endParaRPr lang="es-ES" dirty="0"/>
          </a:p>
        </p:txBody>
      </p:sp>
    </p:spTree>
    <p:extLst>
      <p:ext uri="{BB962C8B-B14F-4D97-AF65-F5344CB8AC3E}">
        <p14:creationId xmlns:p14="http://schemas.microsoft.com/office/powerpoint/2010/main" val="15598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3</a:t>
            </a:fld>
            <a:endParaRPr lang="es-ES" dirty="0"/>
          </a:p>
        </p:txBody>
      </p:sp>
    </p:spTree>
    <p:extLst>
      <p:ext uri="{BB962C8B-B14F-4D97-AF65-F5344CB8AC3E}">
        <p14:creationId xmlns:p14="http://schemas.microsoft.com/office/powerpoint/2010/main" val="155989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4</a:t>
            </a:fld>
            <a:endParaRPr lang="es-ES" dirty="0"/>
          </a:p>
        </p:txBody>
      </p:sp>
    </p:spTree>
    <p:extLst>
      <p:ext uri="{BB962C8B-B14F-4D97-AF65-F5344CB8AC3E}">
        <p14:creationId xmlns:p14="http://schemas.microsoft.com/office/powerpoint/2010/main" val="3738486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5</a:t>
            </a:fld>
            <a:endParaRPr lang="es-ES" dirty="0"/>
          </a:p>
        </p:txBody>
      </p:sp>
    </p:spTree>
    <p:extLst>
      <p:ext uri="{BB962C8B-B14F-4D97-AF65-F5344CB8AC3E}">
        <p14:creationId xmlns:p14="http://schemas.microsoft.com/office/powerpoint/2010/main" val="3505379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6</a:t>
            </a:fld>
            <a:endParaRPr lang="es-ES" dirty="0"/>
          </a:p>
        </p:txBody>
      </p:sp>
    </p:spTree>
    <p:extLst>
      <p:ext uri="{BB962C8B-B14F-4D97-AF65-F5344CB8AC3E}">
        <p14:creationId xmlns:p14="http://schemas.microsoft.com/office/powerpoint/2010/main" val="68950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r>
              <a:rPr lang="es-ES" sz="1200" dirty="0">
                <a:solidFill>
                  <a:srgbClr val="78A200"/>
                </a:solidFill>
                <a:latin typeface="Eras Demi ITC" panose="020B0805030504020804" pitchFamily="34" charset="0"/>
              </a:rPr>
              <a:t>(Runoff1=11≠ 2; Soil </a:t>
            </a:r>
            <a:r>
              <a:rPr lang="es-ES" sz="1200" dirty="0" err="1">
                <a:solidFill>
                  <a:srgbClr val="78A200"/>
                </a:solidFill>
                <a:latin typeface="Eras Demi ITC" panose="020B0805030504020804" pitchFamily="34" charset="0"/>
              </a:rPr>
              <a:t>loss</a:t>
            </a:r>
            <a:r>
              <a:rPr lang="es-ES" sz="1200" dirty="0">
                <a:solidFill>
                  <a:srgbClr val="78A200"/>
                </a:solidFill>
                <a:latin typeface="Eras Demi ITC" panose="020B0805030504020804" pitchFamily="34" charset="0"/>
              </a:rPr>
              <a:t> 1=4≠ 2)</a:t>
            </a:r>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7</a:t>
            </a:fld>
            <a:endParaRPr lang="es-ES" dirty="0"/>
          </a:p>
        </p:txBody>
      </p:sp>
    </p:spTree>
    <p:extLst>
      <p:ext uri="{BB962C8B-B14F-4D97-AF65-F5344CB8AC3E}">
        <p14:creationId xmlns:p14="http://schemas.microsoft.com/office/powerpoint/2010/main" val="2098946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8</a:t>
            </a:fld>
            <a:endParaRPr lang="es-ES" dirty="0"/>
          </a:p>
        </p:txBody>
      </p:sp>
    </p:spTree>
    <p:extLst>
      <p:ext uri="{BB962C8B-B14F-4D97-AF65-F5344CB8AC3E}">
        <p14:creationId xmlns:p14="http://schemas.microsoft.com/office/powerpoint/2010/main" val="1945584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9</a:t>
            </a:fld>
            <a:endParaRPr lang="es-ES" dirty="0"/>
          </a:p>
        </p:txBody>
      </p:sp>
    </p:spTree>
    <p:extLst>
      <p:ext uri="{BB962C8B-B14F-4D97-AF65-F5344CB8AC3E}">
        <p14:creationId xmlns:p14="http://schemas.microsoft.com/office/powerpoint/2010/main" val="1692904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10</a:t>
            </a:fld>
            <a:endParaRPr lang="es-ES" dirty="0"/>
          </a:p>
        </p:txBody>
      </p:sp>
    </p:spTree>
    <p:extLst>
      <p:ext uri="{BB962C8B-B14F-4D97-AF65-F5344CB8AC3E}">
        <p14:creationId xmlns:p14="http://schemas.microsoft.com/office/powerpoint/2010/main" val="117962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11</a:t>
            </a:fld>
            <a:endParaRPr lang="es-ES" dirty="0"/>
          </a:p>
        </p:txBody>
      </p:sp>
    </p:spTree>
    <p:extLst>
      <p:ext uri="{BB962C8B-B14F-4D97-AF65-F5344CB8AC3E}">
        <p14:creationId xmlns:p14="http://schemas.microsoft.com/office/powerpoint/2010/main" val="416065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12</a:t>
            </a:fld>
            <a:endParaRPr lang="es-ES" dirty="0"/>
          </a:p>
        </p:txBody>
      </p:sp>
    </p:spTree>
    <p:extLst>
      <p:ext uri="{BB962C8B-B14F-4D97-AF65-F5344CB8AC3E}">
        <p14:creationId xmlns:p14="http://schemas.microsoft.com/office/powerpoint/2010/main" val="155989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73163" y="685800"/>
            <a:ext cx="4511675"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18A3D748-BA09-4A03-A0AF-091D5CA10D6F}" type="slidenum">
              <a:rPr lang="es-ES" smtClean="0"/>
              <a:t>13</a:t>
            </a:fld>
            <a:endParaRPr lang="es-ES" dirty="0"/>
          </a:p>
        </p:txBody>
      </p:sp>
    </p:spTree>
    <p:extLst>
      <p:ext uri="{BB962C8B-B14F-4D97-AF65-F5344CB8AC3E}">
        <p14:creationId xmlns:p14="http://schemas.microsoft.com/office/powerpoint/2010/main" val="155989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58536"/>
            <a:ext cx="7772400" cy="1489421"/>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937476"/>
            <a:ext cx="6400800" cy="1775725"/>
          </a:xfrm>
        </p:spPr>
        <p:txBody>
          <a:bodyPr/>
          <a:lstStyle>
            <a:lvl1pPr marL="0" indent="0" algn="ctr">
              <a:buNone/>
              <a:defRPr>
                <a:solidFill>
                  <a:schemeClr val="tx1">
                    <a:tint val="75000"/>
                  </a:schemeClr>
                </a:solidFill>
              </a:defRPr>
            </a:lvl1pPr>
            <a:lvl2pPr marL="463235" indent="0" algn="ctr">
              <a:buNone/>
              <a:defRPr>
                <a:solidFill>
                  <a:schemeClr val="tx1">
                    <a:tint val="75000"/>
                  </a:schemeClr>
                </a:solidFill>
              </a:defRPr>
            </a:lvl2pPr>
            <a:lvl3pPr marL="926470" indent="0" algn="ctr">
              <a:buNone/>
              <a:defRPr>
                <a:solidFill>
                  <a:schemeClr val="tx1">
                    <a:tint val="75000"/>
                  </a:schemeClr>
                </a:solidFill>
              </a:defRPr>
            </a:lvl3pPr>
            <a:lvl4pPr marL="1389705" indent="0" algn="ctr">
              <a:buNone/>
              <a:defRPr>
                <a:solidFill>
                  <a:schemeClr val="tx1">
                    <a:tint val="75000"/>
                  </a:schemeClr>
                </a:solidFill>
              </a:defRPr>
            </a:lvl4pPr>
            <a:lvl5pPr marL="1852940" indent="0" algn="ctr">
              <a:buNone/>
              <a:defRPr>
                <a:solidFill>
                  <a:schemeClr val="tx1">
                    <a:tint val="75000"/>
                  </a:schemeClr>
                </a:solidFill>
              </a:defRPr>
            </a:lvl5pPr>
            <a:lvl6pPr marL="2316175" indent="0" algn="ctr">
              <a:buNone/>
              <a:defRPr>
                <a:solidFill>
                  <a:schemeClr val="tx1">
                    <a:tint val="75000"/>
                  </a:schemeClr>
                </a:solidFill>
              </a:defRPr>
            </a:lvl6pPr>
            <a:lvl7pPr marL="2779410" indent="0" algn="ctr">
              <a:buNone/>
              <a:defRPr>
                <a:solidFill>
                  <a:schemeClr val="tx1">
                    <a:tint val="75000"/>
                  </a:schemeClr>
                </a:solidFill>
              </a:defRPr>
            </a:lvl7pPr>
            <a:lvl8pPr marL="3242645" indent="0" algn="ctr">
              <a:buNone/>
              <a:defRPr>
                <a:solidFill>
                  <a:schemeClr val="tx1">
                    <a:tint val="75000"/>
                  </a:schemeClr>
                </a:solidFill>
              </a:defRPr>
            </a:lvl8pPr>
            <a:lvl9pPr marL="370588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410118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168759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65047"/>
            <a:ext cx="7772400" cy="1380047"/>
          </a:xfrm>
        </p:spPr>
        <p:txBody>
          <a:bodyPr anchor="t"/>
          <a:lstStyle>
            <a:lvl1pPr algn="l">
              <a:defRPr sz="4053" b="1" cap="all"/>
            </a:lvl1pPr>
          </a:lstStyle>
          <a:p>
            <a:r>
              <a:rPr lang="es-ES"/>
              <a:t>Haga clic para modificar el estilo de título del patrón</a:t>
            </a:r>
          </a:p>
        </p:txBody>
      </p:sp>
      <p:sp>
        <p:nvSpPr>
          <p:cNvPr id="3" name="2 Marcador de texto"/>
          <p:cNvSpPr>
            <a:spLocks noGrp="1"/>
          </p:cNvSpPr>
          <p:nvPr>
            <p:ph type="body" idx="1"/>
          </p:nvPr>
        </p:nvSpPr>
        <p:spPr>
          <a:xfrm>
            <a:off x="722313" y="2945066"/>
            <a:ext cx="7772400" cy="1519981"/>
          </a:xfrm>
        </p:spPr>
        <p:txBody>
          <a:bodyPr anchor="b"/>
          <a:lstStyle>
            <a:lvl1pPr marL="0" indent="0">
              <a:buNone/>
              <a:defRPr sz="2026">
                <a:solidFill>
                  <a:schemeClr val="tx1">
                    <a:tint val="75000"/>
                  </a:schemeClr>
                </a:solidFill>
              </a:defRPr>
            </a:lvl1pPr>
            <a:lvl2pPr marL="463235" indent="0">
              <a:buNone/>
              <a:defRPr sz="1824">
                <a:solidFill>
                  <a:schemeClr val="tx1">
                    <a:tint val="75000"/>
                  </a:schemeClr>
                </a:solidFill>
              </a:defRPr>
            </a:lvl2pPr>
            <a:lvl3pPr marL="926470" indent="0">
              <a:buNone/>
              <a:defRPr sz="1621">
                <a:solidFill>
                  <a:schemeClr val="tx1">
                    <a:tint val="75000"/>
                  </a:schemeClr>
                </a:solidFill>
              </a:defRPr>
            </a:lvl3pPr>
            <a:lvl4pPr marL="1389705" indent="0">
              <a:buNone/>
              <a:defRPr sz="1418">
                <a:solidFill>
                  <a:schemeClr val="tx1">
                    <a:tint val="75000"/>
                  </a:schemeClr>
                </a:solidFill>
              </a:defRPr>
            </a:lvl4pPr>
            <a:lvl5pPr marL="1852940" indent="0">
              <a:buNone/>
              <a:defRPr sz="1418">
                <a:solidFill>
                  <a:schemeClr val="tx1">
                    <a:tint val="75000"/>
                  </a:schemeClr>
                </a:solidFill>
              </a:defRPr>
            </a:lvl5pPr>
            <a:lvl6pPr marL="2316175" indent="0">
              <a:buNone/>
              <a:defRPr sz="1418">
                <a:solidFill>
                  <a:schemeClr val="tx1">
                    <a:tint val="75000"/>
                  </a:schemeClr>
                </a:solidFill>
              </a:defRPr>
            </a:lvl6pPr>
            <a:lvl7pPr marL="2779410" indent="0">
              <a:buNone/>
              <a:defRPr sz="1418">
                <a:solidFill>
                  <a:schemeClr val="tx1">
                    <a:tint val="75000"/>
                  </a:schemeClr>
                </a:solidFill>
              </a:defRPr>
            </a:lvl7pPr>
            <a:lvl8pPr marL="3242645" indent="0">
              <a:buNone/>
              <a:defRPr sz="1418">
                <a:solidFill>
                  <a:schemeClr val="tx1">
                    <a:tint val="75000"/>
                  </a:schemeClr>
                </a:solidFill>
              </a:defRPr>
            </a:lvl8pPr>
            <a:lvl9pPr marL="3705880" indent="0">
              <a:buNone/>
              <a:defRPr sz="1418">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882057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21314"/>
            <a:ext cx="4038600" cy="4585681"/>
          </a:xfrm>
        </p:spPr>
        <p:txBody>
          <a:bodyPr/>
          <a:lstStyle>
            <a:lvl1pPr>
              <a:defRPr sz="2837"/>
            </a:lvl1pPr>
            <a:lvl2pPr>
              <a:defRPr sz="2432"/>
            </a:lvl2pPr>
            <a:lvl3pPr>
              <a:defRPr sz="2026"/>
            </a:lvl3pPr>
            <a:lvl4pPr>
              <a:defRPr sz="1824"/>
            </a:lvl4pPr>
            <a:lvl5pPr>
              <a:defRPr sz="1824"/>
            </a:lvl5pPr>
            <a:lvl6pPr>
              <a:defRPr sz="1824"/>
            </a:lvl6pPr>
            <a:lvl7pPr>
              <a:defRPr sz="1824"/>
            </a:lvl7pPr>
            <a:lvl8pPr>
              <a:defRPr sz="1824"/>
            </a:lvl8pPr>
            <a:lvl9pPr>
              <a:defRPr sz="182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21314"/>
            <a:ext cx="4038600" cy="4585681"/>
          </a:xfrm>
        </p:spPr>
        <p:txBody>
          <a:bodyPr/>
          <a:lstStyle>
            <a:lvl1pPr>
              <a:defRPr sz="2837"/>
            </a:lvl1pPr>
            <a:lvl2pPr>
              <a:defRPr sz="2432"/>
            </a:lvl2pPr>
            <a:lvl3pPr>
              <a:defRPr sz="2026"/>
            </a:lvl3pPr>
            <a:lvl4pPr>
              <a:defRPr sz="1824"/>
            </a:lvl4pPr>
            <a:lvl5pPr>
              <a:defRPr sz="1824"/>
            </a:lvl5pPr>
            <a:lvl6pPr>
              <a:defRPr sz="1824"/>
            </a:lvl6pPr>
            <a:lvl7pPr>
              <a:defRPr sz="1824"/>
            </a:lvl7pPr>
            <a:lvl8pPr>
              <a:defRPr sz="1824"/>
            </a:lvl8pPr>
            <a:lvl9pPr>
              <a:defRPr sz="1824"/>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92685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55368"/>
            <a:ext cx="4040188" cy="648203"/>
          </a:xfrm>
        </p:spPr>
        <p:txBody>
          <a:bodyPr anchor="b"/>
          <a:lstStyle>
            <a:lvl1pPr marL="0" indent="0">
              <a:buNone/>
              <a:defRPr sz="2432" b="1"/>
            </a:lvl1pPr>
            <a:lvl2pPr marL="463235" indent="0">
              <a:buNone/>
              <a:defRPr sz="2026" b="1"/>
            </a:lvl2pPr>
            <a:lvl3pPr marL="926470" indent="0">
              <a:buNone/>
              <a:defRPr sz="1824" b="1"/>
            </a:lvl3pPr>
            <a:lvl4pPr marL="1389705" indent="0">
              <a:buNone/>
              <a:defRPr sz="1621" b="1"/>
            </a:lvl4pPr>
            <a:lvl5pPr marL="1852940" indent="0">
              <a:buNone/>
              <a:defRPr sz="1621" b="1"/>
            </a:lvl5pPr>
            <a:lvl6pPr marL="2316175" indent="0">
              <a:buNone/>
              <a:defRPr sz="1621" b="1"/>
            </a:lvl6pPr>
            <a:lvl7pPr marL="2779410" indent="0">
              <a:buNone/>
              <a:defRPr sz="1621" b="1"/>
            </a:lvl7pPr>
            <a:lvl8pPr marL="3242645" indent="0">
              <a:buNone/>
              <a:defRPr sz="1621" b="1"/>
            </a:lvl8pPr>
            <a:lvl9pPr marL="3705880" indent="0">
              <a:buNone/>
              <a:defRPr sz="1621" b="1"/>
            </a:lvl9pPr>
          </a:lstStyle>
          <a:p>
            <a:pPr lvl="0"/>
            <a:r>
              <a:rPr lang="es-ES"/>
              <a:t>Haga clic para modificar el estilo de texto del patrón</a:t>
            </a:r>
          </a:p>
        </p:txBody>
      </p:sp>
      <p:sp>
        <p:nvSpPr>
          <p:cNvPr id="4" name="3 Marcador de contenido"/>
          <p:cNvSpPr>
            <a:spLocks noGrp="1"/>
          </p:cNvSpPr>
          <p:nvPr>
            <p:ph sz="half" idx="2"/>
          </p:nvPr>
        </p:nvSpPr>
        <p:spPr>
          <a:xfrm>
            <a:off x="457200" y="2203572"/>
            <a:ext cx="4040188" cy="4003423"/>
          </a:xfrm>
        </p:spPr>
        <p:txBody>
          <a:bodyPr/>
          <a:lstStyle>
            <a:lvl1pPr>
              <a:defRPr sz="2432"/>
            </a:lvl1pPr>
            <a:lvl2pPr>
              <a:defRPr sz="2026"/>
            </a:lvl2pPr>
            <a:lvl3pPr>
              <a:defRPr sz="1824"/>
            </a:lvl3pPr>
            <a:lvl4pPr>
              <a:defRPr sz="1621"/>
            </a:lvl4pPr>
            <a:lvl5pPr>
              <a:defRPr sz="1621"/>
            </a:lvl5pPr>
            <a:lvl6pPr>
              <a:defRPr sz="1621"/>
            </a:lvl6pPr>
            <a:lvl7pPr>
              <a:defRPr sz="1621"/>
            </a:lvl7pPr>
            <a:lvl8pPr>
              <a:defRPr sz="1621"/>
            </a:lvl8pPr>
            <a:lvl9pPr>
              <a:defRPr sz="1621"/>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555368"/>
            <a:ext cx="4041775" cy="648203"/>
          </a:xfrm>
        </p:spPr>
        <p:txBody>
          <a:bodyPr anchor="b"/>
          <a:lstStyle>
            <a:lvl1pPr marL="0" indent="0">
              <a:buNone/>
              <a:defRPr sz="2432" b="1"/>
            </a:lvl1pPr>
            <a:lvl2pPr marL="463235" indent="0">
              <a:buNone/>
              <a:defRPr sz="2026" b="1"/>
            </a:lvl2pPr>
            <a:lvl3pPr marL="926470" indent="0">
              <a:buNone/>
              <a:defRPr sz="1824" b="1"/>
            </a:lvl3pPr>
            <a:lvl4pPr marL="1389705" indent="0">
              <a:buNone/>
              <a:defRPr sz="1621" b="1"/>
            </a:lvl4pPr>
            <a:lvl5pPr marL="1852940" indent="0">
              <a:buNone/>
              <a:defRPr sz="1621" b="1"/>
            </a:lvl5pPr>
            <a:lvl6pPr marL="2316175" indent="0">
              <a:buNone/>
              <a:defRPr sz="1621" b="1"/>
            </a:lvl6pPr>
            <a:lvl7pPr marL="2779410" indent="0">
              <a:buNone/>
              <a:defRPr sz="1621" b="1"/>
            </a:lvl7pPr>
            <a:lvl8pPr marL="3242645" indent="0">
              <a:buNone/>
              <a:defRPr sz="1621" b="1"/>
            </a:lvl8pPr>
            <a:lvl9pPr marL="3705880" indent="0">
              <a:buNone/>
              <a:defRPr sz="1621"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2203572"/>
            <a:ext cx="4041775" cy="4003423"/>
          </a:xfrm>
        </p:spPr>
        <p:txBody>
          <a:bodyPr/>
          <a:lstStyle>
            <a:lvl1pPr>
              <a:defRPr sz="2432"/>
            </a:lvl1pPr>
            <a:lvl2pPr>
              <a:defRPr sz="2026"/>
            </a:lvl2pPr>
            <a:lvl3pPr>
              <a:defRPr sz="1824"/>
            </a:lvl3pPr>
            <a:lvl4pPr>
              <a:defRPr sz="1621"/>
            </a:lvl4pPr>
            <a:lvl5pPr>
              <a:defRPr sz="1621"/>
            </a:lvl5pPr>
            <a:lvl6pPr>
              <a:defRPr sz="1621"/>
            </a:lvl6pPr>
            <a:lvl7pPr>
              <a:defRPr sz="1621"/>
            </a:lvl7pPr>
            <a:lvl8pPr>
              <a:defRPr sz="1621"/>
            </a:lvl8pPr>
            <a:lvl9pPr>
              <a:defRPr sz="1621"/>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892619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658546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88516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6653"/>
            <a:ext cx="3008313" cy="1177383"/>
          </a:xfrm>
        </p:spPr>
        <p:txBody>
          <a:bodyPr anchor="b"/>
          <a:lstStyle>
            <a:lvl1pPr algn="l">
              <a:defRPr sz="2026" b="1"/>
            </a:lvl1pPr>
          </a:lstStyle>
          <a:p>
            <a:r>
              <a:rPr lang="es-ES"/>
              <a:t>Haga clic para modificar el estilo de título del patrón</a:t>
            </a:r>
          </a:p>
        </p:txBody>
      </p:sp>
      <p:sp>
        <p:nvSpPr>
          <p:cNvPr id="3" name="2 Marcador de contenido"/>
          <p:cNvSpPr>
            <a:spLocks noGrp="1"/>
          </p:cNvSpPr>
          <p:nvPr>
            <p:ph idx="1"/>
          </p:nvPr>
        </p:nvSpPr>
        <p:spPr>
          <a:xfrm>
            <a:off x="3575050" y="276653"/>
            <a:ext cx="5111750" cy="5930342"/>
          </a:xfrm>
        </p:spPr>
        <p:txBody>
          <a:bodyPr/>
          <a:lstStyle>
            <a:lvl1pPr>
              <a:defRPr sz="3242"/>
            </a:lvl1pPr>
            <a:lvl2pPr>
              <a:defRPr sz="2837"/>
            </a:lvl2pPr>
            <a:lvl3pPr>
              <a:defRPr sz="2432"/>
            </a:lvl3pPr>
            <a:lvl4pPr>
              <a:defRPr sz="2026"/>
            </a:lvl4pPr>
            <a:lvl5pPr>
              <a:defRPr sz="2026"/>
            </a:lvl5pPr>
            <a:lvl6pPr>
              <a:defRPr sz="2026"/>
            </a:lvl6pPr>
            <a:lvl7pPr>
              <a:defRPr sz="2026"/>
            </a:lvl7pPr>
            <a:lvl8pPr>
              <a:defRPr sz="2026"/>
            </a:lvl8pPr>
            <a:lvl9pPr>
              <a:defRPr sz="2026"/>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454036"/>
            <a:ext cx="3008313" cy="4752959"/>
          </a:xfrm>
        </p:spPr>
        <p:txBody>
          <a:bodyPr/>
          <a:lstStyle>
            <a:lvl1pPr marL="0" indent="0">
              <a:buNone/>
              <a:defRPr sz="1418"/>
            </a:lvl1pPr>
            <a:lvl2pPr marL="463235" indent="0">
              <a:buNone/>
              <a:defRPr sz="1216"/>
            </a:lvl2pPr>
            <a:lvl3pPr marL="926470" indent="0">
              <a:buNone/>
              <a:defRPr sz="1013"/>
            </a:lvl3pPr>
            <a:lvl4pPr marL="1389705" indent="0">
              <a:buNone/>
              <a:defRPr sz="912"/>
            </a:lvl4pPr>
            <a:lvl5pPr marL="1852940" indent="0">
              <a:buNone/>
              <a:defRPr sz="912"/>
            </a:lvl5pPr>
            <a:lvl6pPr marL="2316175" indent="0">
              <a:buNone/>
              <a:defRPr sz="912"/>
            </a:lvl6pPr>
            <a:lvl7pPr marL="2779410" indent="0">
              <a:buNone/>
              <a:defRPr sz="912"/>
            </a:lvl7pPr>
            <a:lvl8pPr marL="3242645" indent="0">
              <a:buNone/>
              <a:defRPr sz="912"/>
            </a:lvl8pPr>
            <a:lvl9pPr marL="3705880" indent="0">
              <a:buNone/>
              <a:defRPr sz="912"/>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198886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63942"/>
            <a:ext cx="5486400" cy="574216"/>
          </a:xfrm>
        </p:spPr>
        <p:txBody>
          <a:bodyPr anchor="b"/>
          <a:lstStyle>
            <a:lvl1pPr algn="l">
              <a:defRPr sz="2026"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20860"/>
            <a:ext cx="5486400" cy="4169093"/>
          </a:xfrm>
        </p:spPr>
        <p:txBody>
          <a:bodyPr/>
          <a:lstStyle>
            <a:lvl1pPr marL="0" indent="0">
              <a:buNone/>
              <a:defRPr sz="3242"/>
            </a:lvl1pPr>
            <a:lvl2pPr marL="463235" indent="0">
              <a:buNone/>
              <a:defRPr sz="2837"/>
            </a:lvl2pPr>
            <a:lvl3pPr marL="926470" indent="0">
              <a:buNone/>
              <a:defRPr sz="2432"/>
            </a:lvl3pPr>
            <a:lvl4pPr marL="1389705" indent="0">
              <a:buNone/>
              <a:defRPr sz="2026"/>
            </a:lvl4pPr>
            <a:lvl5pPr marL="1852940" indent="0">
              <a:buNone/>
              <a:defRPr sz="2026"/>
            </a:lvl5pPr>
            <a:lvl6pPr marL="2316175" indent="0">
              <a:buNone/>
              <a:defRPr sz="2026"/>
            </a:lvl6pPr>
            <a:lvl7pPr marL="2779410" indent="0">
              <a:buNone/>
              <a:defRPr sz="2026"/>
            </a:lvl7pPr>
            <a:lvl8pPr marL="3242645" indent="0">
              <a:buNone/>
              <a:defRPr sz="2026"/>
            </a:lvl8pPr>
            <a:lvl9pPr marL="3705880" indent="0">
              <a:buNone/>
              <a:defRPr sz="2026"/>
            </a:lvl9pPr>
          </a:lstStyle>
          <a:p>
            <a:endParaRPr lang="es-ES" dirty="0"/>
          </a:p>
        </p:txBody>
      </p:sp>
      <p:sp>
        <p:nvSpPr>
          <p:cNvPr id="4" name="3 Marcador de texto"/>
          <p:cNvSpPr>
            <a:spLocks noGrp="1"/>
          </p:cNvSpPr>
          <p:nvPr>
            <p:ph type="body" sz="half" idx="2"/>
          </p:nvPr>
        </p:nvSpPr>
        <p:spPr>
          <a:xfrm>
            <a:off x="1792288" y="5438157"/>
            <a:ext cx="5486400" cy="815482"/>
          </a:xfrm>
        </p:spPr>
        <p:txBody>
          <a:bodyPr/>
          <a:lstStyle>
            <a:lvl1pPr marL="0" indent="0">
              <a:buNone/>
              <a:defRPr sz="1418"/>
            </a:lvl1pPr>
            <a:lvl2pPr marL="463235" indent="0">
              <a:buNone/>
              <a:defRPr sz="1216"/>
            </a:lvl2pPr>
            <a:lvl3pPr marL="926470" indent="0">
              <a:buNone/>
              <a:defRPr sz="1013"/>
            </a:lvl3pPr>
            <a:lvl4pPr marL="1389705" indent="0">
              <a:buNone/>
              <a:defRPr sz="912"/>
            </a:lvl4pPr>
            <a:lvl5pPr marL="1852940" indent="0">
              <a:buNone/>
              <a:defRPr sz="912"/>
            </a:lvl5pPr>
            <a:lvl6pPr marL="2316175" indent="0">
              <a:buNone/>
              <a:defRPr sz="912"/>
            </a:lvl6pPr>
            <a:lvl7pPr marL="2779410" indent="0">
              <a:buNone/>
              <a:defRPr sz="912"/>
            </a:lvl7pPr>
            <a:lvl8pPr marL="3242645" indent="0">
              <a:buNone/>
              <a:defRPr sz="912"/>
            </a:lvl8pPr>
            <a:lvl9pPr marL="3705880" indent="0">
              <a:buNone/>
              <a:defRPr sz="912"/>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3693160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194442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8262"/>
            <a:ext cx="2057400" cy="5928733"/>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8262"/>
            <a:ext cx="6019800" cy="592873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6C468A2B-FB9E-4911-9AF0-ED4353207449}" type="datetimeFigureOut">
              <a:rPr lang="es-ES" smtClean="0"/>
              <a:t>23/04/2021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9FB9F93A-AF21-4720-8DB3-8AD397B775F8}" type="slidenum">
              <a:rPr lang="es-ES" smtClean="0"/>
              <a:t>‹Nº›</a:t>
            </a:fld>
            <a:endParaRPr lang="es-ES" dirty="0"/>
          </a:p>
        </p:txBody>
      </p:sp>
    </p:spTree>
    <p:extLst>
      <p:ext uri="{BB962C8B-B14F-4D97-AF65-F5344CB8AC3E}">
        <p14:creationId xmlns:p14="http://schemas.microsoft.com/office/powerpoint/2010/main" val="385965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8262"/>
            <a:ext cx="8229600" cy="1158081"/>
          </a:xfrm>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21314"/>
            <a:ext cx="4038600" cy="4585681"/>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648200" y="1621314"/>
            <a:ext cx="4038600" cy="4585681"/>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27628"/>
            <a:ext cx="2133600" cy="482534"/>
          </a:xfrm>
        </p:spPr>
        <p:txBody>
          <a:bodyPr/>
          <a:lstStyle>
            <a:lvl1pPr>
              <a:defRPr/>
            </a:lvl1pPr>
          </a:lstStyle>
          <a:p>
            <a:endParaRPr lang="es-ES" altLang="es-ES" dirty="0"/>
          </a:p>
        </p:txBody>
      </p:sp>
      <p:sp>
        <p:nvSpPr>
          <p:cNvPr id="6" name="5 Marcador de pie de página"/>
          <p:cNvSpPr>
            <a:spLocks noGrp="1"/>
          </p:cNvSpPr>
          <p:nvPr>
            <p:ph type="ftr" sz="quarter" idx="11"/>
          </p:nvPr>
        </p:nvSpPr>
        <p:spPr>
          <a:xfrm>
            <a:off x="3124200" y="6327628"/>
            <a:ext cx="2895600" cy="482534"/>
          </a:xfrm>
        </p:spPr>
        <p:txBody>
          <a:bodyPr/>
          <a:lstStyle>
            <a:lvl1pPr>
              <a:defRPr/>
            </a:lvl1pPr>
          </a:lstStyle>
          <a:p>
            <a:endParaRPr lang="es-ES" altLang="es-ES" dirty="0"/>
          </a:p>
        </p:txBody>
      </p:sp>
      <p:sp>
        <p:nvSpPr>
          <p:cNvPr id="7" name="6 Marcador de número de diapositiva"/>
          <p:cNvSpPr>
            <a:spLocks noGrp="1"/>
          </p:cNvSpPr>
          <p:nvPr>
            <p:ph type="sldNum" sz="quarter" idx="12"/>
          </p:nvPr>
        </p:nvSpPr>
        <p:spPr>
          <a:xfrm>
            <a:off x="6553200" y="6327628"/>
            <a:ext cx="2133600" cy="482534"/>
          </a:xfrm>
        </p:spPr>
        <p:txBody>
          <a:bodyPr/>
          <a:lstStyle>
            <a:lvl1pPr>
              <a:defRPr/>
            </a:lvl1pPr>
          </a:lstStyle>
          <a:p>
            <a:fld id="{54757855-087C-4D9C-8AD1-14CA340A02C7}" type="slidenum">
              <a:rPr lang="es-ES" altLang="es-ES"/>
              <a:pPr/>
              <a:t>‹Nº›</a:t>
            </a:fld>
            <a:endParaRPr lang="es-ES" altLang="es-ES" dirty="0"/>
          </a:p>
        </p:txBody>
      </p:sp>
    </p:spTree>
    <p:extLst>
      <p:ext uri="{BB962C8B-B14F-4D97-AF65-F5344CB8AC3E}">
        <p14:creationId xmlns:p14="http://schemas.microsoft.com/office/powerpoint/2010/main" val="2847803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1228">
              <a:schemeClr val="bg1">
                <a:lumMod val="75000"/>
              </a:schemeClr>
            </a:gs>
            <a:gs pos="0">
              <a:schemeClr val="bg1">
                <a:lumMod val="95000"/>
              </a:schemeClr>
            </a:gs>
            <a:gs pos="74000">
              <a:schemeClr val="bg1">
                <a:lumMod val="75000"/>
              </a:schemeClr>
            </a:gs>
            <a:gs pos="83000">
              <a:schemeClr val="bg1">
                <a:lumMod val="75000"/>
              </a:schemeClr>
            </a:gs>
            <a:gs pos="100000">
              <a:schemeClr val="bg1">
                <a:lumMod val="75000"/>
              </a:schemeClr>
            </a:gs>
          </a:gsLst>
          <a:lin ang="5400000" scaled="1"/>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8262"/>
            <a:ext cx="8229600" cy="1158081"/>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21314"/>
            <a:ext cx="8229600" cy="4585681"/>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440219"/>
            <a:ext cx="2133600" cy="369943"/>
          </a:xfrm>
          <a:prstGeom prst="rect">
            <a:avLst/>
          </a:prstGeom>
        </p:spPr>
        <p:txBody>
          <a:bodyPr vert="horz" lIns="91440" tIns="45720" rIns="91440" bIns="45720" rtlCol="0" anchor="ctr"/>
          <a:lstStyle>
            <a:lvl1pPr algn="l">
              <a:defRPr sz="1216">
                <a:solidFill>
                  <a:schemeClr val="tx1">
                    <a:tint val="75000"/>
                  </a:schemeClr>
                </a:solidFill>
              </a:defRPr>
            </a:lvl1pPr>
          </a:lstStyle>
          <a:p>
            <a:fld id="{6C468A2B-FB9E-4911-9AF0-ED4353207449}" type="datetimeFigureOut">
              <a:rPr lang="es-ES" smtClean="0"/>
              <a:t>23/04/2021</a:t>
            </a:fld>
            <a:endParaRPr lang="es-ES" dirty="0"/>
          </a:p>
        </p:txBody>
      </p:sp>
      <p:sp>
        <p:nvSpPr>
          <p:cNvPr id="5" name="4 Marcador de pie de página"/>
          <p:cNvSpPr>
            <a:spLocks noGrp="1"/>
          </p:cNvSpPr>
          <p:nvPr>
            <p:ph type="ftr" sz="quarter" idx="3"/>
          </p:nvPr>
        </p:nvSpPr>
        <p:spPr>
          <a:xfrm>
            <a:off x="3124200" y="6440219"/>
            <a:ext cx="2895600" cy="369943"/>
          </a:xfrm>
          <a:prstGeom prst="rect">
            <a:avLst/>
          </a:prstGeom>
        </p:spPr>
        <p:txBody>
          <a:bodyPr vert="horz" lIns="91440" tIns="45720" rIns="91440" bIns="45720" rtlCol="0" anchor="ctr"/>
          <a:lstStyle>
            <a:lvl1pPr algn="ctr">
              <a:defRPr sz="1216">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440219"/>
            <a:ext cx="2133600" cy="369943"/>
          </a:xfrm>
          <a:prstGeom prst="rect">
            <a:avLst/>
          </a:prstGeom>
        </p:spPr>
        <p:txBody>
          <a:bodyPr vert="horz" lIns="91440" tIns="45720" rIns="91440" bIns="45720" rtlCol="0" anchor="ctr"/>
          <a:lstStyle>
            <a:lvl1pPr algn="r">
              <a:defRPr sz="1216">
                <a:solidFill>
                  <a:schemeClr val="tx1">
                    <a:tint val="75000"/>
                  </a:schemeClr>
                </a:solidFill>
              </a:defRPr>
            </a:lvl1pPr>
          </a:lstStyle>
          <a:p>
            <a:fld id="{9FB9F93A-AF21-4720-8DB3-8AD397B775F8}" type="slidenum">
              <a:rPr lang="es-ES" smtClean="0"/>
              <a:t>‹Nº›</a:t>
            </a:fld>
            <a:endParaRPr lang="es-ES" dirty="0"/>
          </a:p>
        </p:txBody>
      </p:sp>
    </p:spTree>
    <p:extLst>
      <p:ext uri="{BB962C8B-B14F-4D97-AF65-F5344CB8AC3E}">
        <p14:creationId xmlns:p14="http://schemas.microsoft.com/office/powerpoint/2010/main" val="3321326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26470" rtl="0" eaLnBrk="1" latinLnBrk="0" hangingPunct="1">
        <a:spcBef>
          <a:spcPct val="0"/>
        </a:spcBef>
        <a:buNone/>
        <a:defRPr sz="4458" kern="1200">
          <a:solidFill>
            <a:schemeClr val="tx1"/>
          </a:solidFill>
          <a:latin typeface="+mj-lt"/>
          <a:ea typeface="+mj-ea"/>
          <a:cs typeface="+mj-cs"/>
        </a:defRPr>
      </a:lvl1pPr>
    </p:titleStyle>
    <p:bodyStyle>
      <a:lvl1pPr marL="347426" indent="-347426" algn="l" defTabSz="926470" rtl="0" eaLnBrk="1" latinLnBrk="0" hangingPunct="1">
        <a:spcBef>
          <a:spcPct val="20000"/>
        </a:spcBef>
        <a:buFont typeface="Arial" panose="020B0604020202020204" pitchFamily="34" charset="0"/>
        <a:buChar char="•"/>
        <a:defRPr sz="3242" kern="1200">
          <a:solidFill>
            <a:schemeClr val="tx1"/>
          </a:solidFill>
          <a:latin typeface="+mn-lt"/>
          <a:ea typeface="+mn-ea"/>
          <a:cs typeface="+mn-cs"/>
        </a:defRPr>
      </a:lvl1pPr>
      <a:lvl2pPr marL="752757" indent="-289522" algn="l" defTabSz="926470" rtl="0" eaLnBrk="1" latinLnBrk="0" hangingPunct="1">
        <a:spcBef>
          <a:spcPct val="20000"/>
        </a:spcBef>
        <a:buFont typeface="Arial" panose="020B0604020202020204" pitchFamily="34" charset="0"/>
        <a:buChar char="–"/>
        <a:defRPr sz="2837" kern="1200">
          <a:solidFill>
            <a:schemeClr val="tx1"/>
          </a:solidFill>
          <a:latin typeface="+mn-lt"/>
          <a:ea typeface="+mn-ea"/>
          <a:cs typeface="+mn-cs"/>
        </a:defRPr>
      </a:lvl2pPr>
      <a:lvl3pPr marL="1158088" indent="-231618" algn="l" defTabSz="926470" rtl="0" eaLnBrk="1" latinLnBrk="0" hangingPunct="1">
        <a:spcBef>
          <a:spcPct val="20000"/>
        </a:spcBef>
        <a:buFont typeface="Arial" panose="020B0604020202020204" pitchFamily="34" charset="0"/>
        <a:buChar char="•"/>
        <a:defRPr sz="2432" kern="1200">
          <a:solidFill>
            <a:schemeClr val="tx1"/>
          </a:solidFill>
          <a:latin typeface="+mn-lt"/>
          <a:ea typeface="+mn-ea"/>
          <a:cs typeface="+mn-cs"/>
        </a:defRPr>
      </a:lvl3pPr>
      <a:lvl4pPr marL="1621323" indent="-231618" algn="l" defTabSz="926470" rtl="0" eaLnBrk="1" latinLnBrk="0" hangingPunct="1">
        <a:spcBef>
          <a:spcPct val="20000"/>
        </a:spcBef>
        <a:buFont typeface="Arial" panose="020B0604020202020204" pitchFamily="34" charset="0"/>
        <a:buChar char="–"/>
        <a:defRPr sz="2026" kern="1200">
          <a:solidFill>
            <a:schemeClr val="tx1"/>
          </a:solidFill>
          <a:latin typeface="+mn-lt"/>
          <a:ea typeface="+mn-ea"/>
          <a:cs typeface="+mn-cs"/>
        </a:defRPr>
      </a:lvl4pPr>
      <a:lvl5pPr marL="2084558" indent="-231618" algn="l" defTabSz="926470" rtl="0" eaLnBrk="1" latinLnBrk="0" hangingPunct="1">
        <a:spcBef>
          <a:spcPct val="20000"/>
        </a:spcBef>
        <a:buFont typeface="Arial" panose="020B0604020202020204" pitchFamily="34" charset="0"/>
        <a:buChar char="»"/>
        <a:defRPr sz="2026" kern="1200">
          <a:solidFill>
            <a:schemeClr val="tx1"/>
          </a:solidFill>
          <a:latin typeface="+mn-lt"/>
          <a:ea typeface="+mn-ea"/>
          <a:cs typeface="+mn-cs"/>
        </a:defRPr>
      </a:lvl5pPr>
      <a:lvl6pPr marL="2547793" indent="-231618" algn="l" defTabSz="926470" rtl="0" eaLnBrk="1" latinLnBrk="0" hangingPunct="1">
        <a:spcBef>
          <a:spcPct val="20000"/>
        </a:spcBef>
        <a:buFont typeface="Arial" panose="020B0604020202020204" pitchFamily="34" charset="0"/>
        <a:buChar char="•"/>
        <a:defRPr sz="2026" kern="1200">
          <a:solidFill>
            <a:schemeClr val="tx1"/>
          </a:solidFill>
          <a:latin typeface="+mn-lt"/>
          <a:ea typeface="+mn-ea"/>
          <a:cs typeface="+mn-cs"/>
        </a:defRPr>
      </a:lvl6pPr>
      <a:lvl7pPr marL="3011028" indent="-231618" algn="l" defTabSz="926470" rtl="0" eaLnBrk="1" latinLnBrk="0" hangingPunct="1">
        <a:spcBef>
          <a:spcPct val="20000"/>
        </a:spcBef>
        <a:buFont typeface="Arial" panose="020B0604020202020204" pitchFamily="34" charset="0"/>
        <a:buChar char="•"/>
        <a:defRPr sz="2026" kern="1200">
          <a:solidFill>
            <a:schemeClr val="tx1"/>
          </a:solidFill>
          <a:latin typeface="+mn-lt"/>
          <a:ea typeface="+mn-ea"/>
          <a:cs typeface="+mn-cs"/>
        </a:defRPr>
      </a:lvl7pPr>
      <a:lvl8pPr marL="3474263" indent="-231618" algn="l" defTabSz="926470" rtl="0" eaLnBrk="1" latinLnBrk="0" hangingPunct="1">
        <a:spcBef>
          <a:spcPct val="20000"/>
        </a:spcBef>
        <a:buFont typeface="Arial" panose="020B0604020202020204" pitchFamily="34" charset="0"/>
        <a:buChar char="•"/>
        <a:defRPr sz="2026" kern="1200">
          <a:solidFill>
            <a:schemeClr val="tx1"/>
          </a:solidFill>
          <a:latin typeface="+mn-lt"/>
          <a:ea typeface="+mn-ea"/>
          <a:cs typeface="+mn-cs"/>
        </a:defRPr>
      </a:lvl8pPr>
      <a:lvl9pPr marL="3937498" indent="-231618" algn="l" defTabSz="926470" rtl="0" eaLnBrk="1" latinLnBrk="0" hangingPunct="1">
        <a:spcBef>
          <a:spcPct val="20000"/>
        </a:spcBef>
        <a:buFont typeface="Arial" panose="020B0604020202020204" pitchFamily="34" charset="0"/>
        <a:buChar char="•"/>
        <a:defRPr sz="2026" kern="1200">
          <a:solidFill>
            <a:schemeClr val="tx1"/>
          </a:solidFill>
          <a:latin typeface="+mn-lt"/>
          <a:ea typeface="+mn-ea"/>
          <a:cs typeface="+mn-cs"/>
        </a:defRPr>
      </a:lvl9pPr>
    </p:bodyStyle>
    <p:otherStyle>
      <a:defPPr>
        <a:defRPr lang="es-ES"/>
      </a:defPPr>
      <a:lvl1pPr marL="0" algn="l" defTabSz="926470" rtl="0" eaLnBrk="1" latinLnBrk="0" hangingPunct="1">
        <a:defRPr sz="1824" kern="1200">
          <a:solidFill>
            <a:schemeClr val="tx1"/>
          </a:solidFill>
          <a:latin typeface="+mn-lt"/>
          <a:ea typeface="+mn-ea"/>
          <a:cs typeface="+mn-cs"/>
        </a:defRPr>
      </a:lvl1pPr>
      <a:lvl2pPr marL="463235" algn="l" defTabSz="926470" rtl="0" eaLnBrk="1" latinLnBrk="0" hangingPunct="1">
        <a:defRPr sz="1824" kern="1200">
          <a:solidFill>
            <a:schemeClr val="tx1"/>
          </a:solidFill>
          <a:latin typeface="+mn-lt"/>
          <a:ea typeface="+mn-ea"/>
          <a:cs typeface="+mn-cs"/>
        </a:defRPr>
      </a:lvl2pPr>
      <a:lvl3pPr marL="926470" algn="l" defTabSz="926470" rtl="0" eaLnBrk="1" latinLnBrk="0" hangingPunct="1">
        <a:defRPr sz="1824" kern="1200">
          <a:solidFill>
            <a:schemeClr val="tx1"/>
          </a:solidFill>
          <a:latin typeface="+mn-lt"/>
          <a:ea typeface="+mn-ea"/>
          <a:cs typeface="+mn-cs"/>
        </a:defRPr>
      </a:lvl3pPr>
      <a:lvl4pPr marL="1389705" algn="l" defTabSz="926470" rtl="0" eaLnBrk="1" latinLnBrk="0" hangingPunct="1">
        <a:defRPr sz="1824" kern="1200">
          <a:solidFill>
            <a:schemeClr val="tx1"/>
          </a:solidFill>
          <a:latin typeface="+mn-lt"/>
          <a:ea typeface="+mn-ea"/>
          <a:cs typeface="+mn-cs"/>
        </a:defRPr>
      </a:lvl4pPr>
      <a:lvl5pPr marL="1852940" algn="l" defTabSz="926470" rtl="0" eaLnBrk="1" latinLnBrk="0" hangingPunct="1">
        <a:defRPr sz="1824" kern="1200">
          <a:solidFill>
            <a:schemeClr val="tx1"/>
          </a:solidFill>
          <a:latin typeface="+mn-lt"/>
          <a:ea typeface="+mn-ea"/>
          <a:cs typeface="+mn-cs"/>
        </a:defRPr>
      </a:lvl5pPr>
      <a:lvl6pPr marL="2316175" algn="l" defTabSz="926470" rtl="0" eaLnBrk="1" latinLnBrk="0" hangingPunct="1">
        <a:defRPr sz="1824" kern="1200">
          <a:solidFill>
            <a:schemeClr val="tx1"/>
          </a:solidFill>
          <a:latin typeface="+mn-lt"/>
          <a:ea typeface="+mn-ea"/>
          <a:cs typeface="+mn-cs"/>
        </a:defRPr>
      </a:lvl6pPr>
      <a:lvl7pPr marL="2779410" algn="l" defTabSz="926470" rtl="0" eaLnBrk="1" latinLnBrk="0" hangingPunct="1">
        <a:defRPr sz="1824" kern="1200">
          <a:solidFill>
            <a:schemeClr val="tx1"/>
          </a:solidFill>
          <a:latin typeface="+mn-lt"/>
          <a:ea typeface="+mn-ea"/>
          <a:cs typeface="+mn-cs"/>
        </a:defRPr>
      </a:lvl7pPr>
      <a:lvl8pPr marL="3242645" algn="l" defTabSz="926470" rtl="0" eaLnBrk="1" latinLnBrk="0" hangingPunct="1">
        <a:defRPr sz="1824" kern="1200">
          <a:solidFill>
            <a:schemeClr val="tx1"/>
          </a:solidFill>
          <a:latin typeface="+mn-lt"/>
          <a:ea typeface="+mn-ea"/>
          <a:cs typeface="+mn-cs"/>
        </a:defRPr>
      </a:lvl8pPr>
      <a:lvl9pPr marL="3705880" algn="l" defTabSz="926470" rtl="0" eaLnBrk="1" latinLnBrk="0" hangingPunct="1">
        <a:defRPr sz="18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slide" Target="slide6.xml"/><Relationship Id="rId18" Type="http://schemas.openxmlformats.org/officeDocument/2006/relationships/image" Target="../media/image11.png"/><Relationship Id="rId26" Type="http://schemas.openxmlformats.org/officeDocument/2006/relationships/slide" Target="slide10.xml"/><Relationship Id="rId3" Type="http://schemas.openxmlformats.org/officeDocument/2006/relationships/image" Target="../media/image1.jpg"/><Relationship Id="rId21" Type="http://schemas.openxmlformats.org/officeDocument/2006/relationships/slide" Target="slide9.xml"/><Relationship Id="rId7" Type="http://schemas.openxmlformats.org/officeDocument/2006/relationships/image" Target="../media/image5.png"/><Relationship Id="rId12" Type="http://schemas.openxmlformats.org/officeDocument/2006/relationships/slide" Target="slide12.xml"/><Relationship Id="rId17" Type="http://schemas.openxmlformats.org/officeDocument/2006/relationships/image" Target="../media/image10.png"/><Relationship Id="rId25"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slide" Target="slide8.xml"/><Relationship Id="rId29" Type="http://schemas.openxmlformats.org/officeDocument/2006/relationships/slide" Target="slide13.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slide" Target="slide5.xml"/><Relationship Id="rId24" Type="http://schemas.openxmlformats.org/officeDocument/2006/relationships/image" Target="../media/image14.emf"/><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3.emf"/><Relationship Id="rId28" Type="http://schemas.openxmlformats.org/officeDocument/2006/relationships/slide" Target="slide2.xml"/><Relationship Id="rId10" Type="http://schemas.openxmlformats.org/officeDocument/2006/relationships/slide" Target="slide4.xml"/><Relationship Id="rId19" Type="http://schemas.openxmlformats.org/officeDocument/2006/relationships/slide" Target="slide7.xml"/><Relationship Id="rId4" Type="http://schemas.openxmlformats.org/officeDocument/2006/relationships/image" Target="../media/image2.png"/><Relationship Id="rId9" Type="http://schemas.openxmlformats.org/officeDocument/2006/relationships/slide" Target="slide3.xml"/><Relationship Id="rId14" Type="http://schemas.openxmlformats.org/officeDocument/2006/relationships/image" Target="../media/image7.png"/><Relationship Id="rId22" Type="http://schemas.openxmlformats.org/officeDocument/2006/relationships/image" Target="../media/image12.emf"/><Relationship Id="rId27" Type="http://schemas.openxmlformats.org/officeDocument/2006/relationships/slide" Target="slide11.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 Target="slide1.xml"/><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1.emf"/><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 Target="slide1.xml"/><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16.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slide" Target="slide1.xml"/><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 Target="slide1.xml"/><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31.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6.png"/><Relationship Id="rId5" Type="http://schemas.openxmlformats.org/officeDocument/2006/relationships/slide" Target="slide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2"/>
          <p:cNvSpPr>
            <a:spLocks noGrp="1" noChangeArrowheads="1"/>
          </p:cNvSpPr>
          <p:nvPr>
            <p:ph type="body" sz="half" idx="2"/>
          </p:nvPr>
        </p:nvSpPr>
        <p:spPr>
          <a:xfrm>
            <a:off x="3184927" y="829527"/>
            <a:ext cx="2547778" cy="308822"/>
          </a:xfrm>
          <a:noFill/>
        </p:spPr>
        <p:txBody>
          <a:bodyPr>
            <a:noAutofit/>
          </a:bodyPr>
          <a:lstStyle/>
          <a:p>
            <a:pPr algn="ctr">
              <a:buFontTx/>
              <a:buNone/>
            </a:pPr>
            <a:r>
              <a:rPr lang="es-ES" altLang="es-ES" sz="1115" b="1" dirty="0">
                <a:solidFill>
                  <a:schemeClr val="accent3">
                    <a:lumMod val="40000"/>
                    <a:lumOff val="60000"/>
                  </a:schemeClr>
                </a:solidFill>
                <a:latin typeface="Eras Demi ITC" panose="020B0805030504020804" pitchFamily="34" charset="0"/>
              </a:rPr>
              <a:t>José A. Gómez</a:t>
            </a:r>
            <a:r>
              <a:rPr lang="es-ES" altLang="es-ES" sz="1115" b="1" baseline="30000" dirty="0">
                <a:solidFill>
                  <a:srgbClr val="C00000"/>
                </a:solidFill>
                <a:latin typeface="Eras Demi ITC" panose="020B0805030504020804" pitchFamily="34" charset="0"/>
              </a:rPr>
              <a:t>1</a:t>
            </a:r>
            <a:r>
              <a:rPr lang="es-ES" altLang="es-ES" sz="1115" b="1" dirty="0">
                <a:solidFill>
                  <a:schemeClr val="tx1">
                    <a:lumMod val="65000"/>
                    <a:lumOff val="35000"/>
                  </a:schemeClr>
                </a:solidFill>
                <a:latin typeface="Eras Demi ITC" panose="020B0805030504020804" pitchFamily="34" charset="0"/>
              </a:rPr>
              <a:t>, </a:t>
            </a:r>
            <a:r>
              <a:rPr lang="es-ES" altLang="es-ES" sz="1115" b="1" dirty="0">
                <a:solidFill>
                  <a:schemeClr val="accent3">
                    <a:lumMod val="40000"/>
                    <a:lumOff val="60000"/>
                  </a:schemeClr>
                </a:solidFill>
                <a:latin typeface="Eras Demi ITC" panose="020B0805030504020804" pitchFamily="34" charset="0"/>
              </a:rPr>
              <a:t>Gema Guzmán </a:t>
            </a:r>
            <a:r>
              <a:rPr lang="es-ES" altLang="es-ES" sz="1115" b="1" baseline="30000" dirty="0">
                <a:solidFill>
                  <a:srgbClr val="C00000"/>
                </a:solidFill>
                <a:latin typeface="Eras Demi ITC" panose="020B0805030504020804" pitchFamily="34" charset="0"/>
              </a:rPr>
              <a:t>1</a:t>
            </a:r>
            <a:r>
              <a:rPr lang="es-ES" altLang="es-ES" sz="1115" b="1" dirty="0">
                <a:solidFill>
                  <a:schemeClr val="tx1">
                    <a:lumMod val="65000"/>
                    <a:lumOff val="35000"/>
                  </a:schemeClr>
                </a:solidFill>
                <a:latin typeface="Eras Demi ITC" panose="020B0805030504020804" pitchFamily="34" charset="0"/>
              </a:rPr>
              <a:t>,</a:t>
            </a:r>
          </a:p>
        </p:txBody>
      </p:sp>
      <p:grpSp>
        <p:nvGrpSpPr>
          <p:cNvPr id="37" name="Grupo 36"/>
          <p:cNvGrpSpPr/>
          <p:nvPr/>
        </p:nvGrpSpPr>
        <p:grpSpPr>
          <a:xfrm>
            <a:off x="-60325" y="-61679"/>
            <a:ext cx="9264650" cy="7041123"/>
            <a:chOff x="0" y="-26382"/>
            <a:chExt cx="9144000" cy="6884382"/>
          </a:xfrm>
        </p:grpSpPr>
        <p:pic>
          <p:nvPicPr>
            <p:cNvPr id="28" name="Imagen 27"/>
            <p:cNvPicPr>
              <a:picLocks noChangeAspect="1"/>
            </p:cNvPicPr>
            <p:nvPr/>
          </p:nvPicPr>
          <p:blipFill rotWithShape="1">
            <a:blip r:embed="rId3">
              <a:extLst>
                <a:ext uri="{28A0092B-C50C-407E-A947-70E740481C1C}">
                  <a14:useLocalDpi xmlns:a14="http://schemas.microsoft.com/office/drawing/2010/main" val="0"/>
                </a:ext>
              </a:extLst>
            </a:blip>
            <a:srcRect l="8528" r="15630"/>
            <a:stretch/>
          </p:blipFill>
          <p:spPr>
            <a:xfrm>
              <a:off x="0" y="-26382"/>
              <a:ext cx="9144000" cy="6884382"/>
            </a:xfrm>
            <a:prstGeom prst="rect">
              <a:avLst/>
            </a:prstGeom>
          </p:spPr>
        </p:pic>
        <p:sp>
          <p:nvSpPr>
            <p:cNvPr id="6" name="Rectángulo 5"/>
            <p:cNvSpPr/>
            <p:nvPr/>
          </p:nvSpPr>
          <p:spPr>
            <a:xfrm>
              <a:off x="157055" y="1607"/>
              <a:ext cx="8686800" cy="830997"/>
            </a:xfrm>
            <a:prstGeom prst="rect">
              <a:avLst/>
            </a:prstGeom>
          </p:spPr>
          <p:txBody>
            <a:bodyPr wrap="square">
              <a:spAutoFit/>
            </a:bodyPr>
            <a:lstStyle/>
            <a:p>
              <a:pPr algn="ctr"/>
              <a:r>
                <a:rPr lang="en-US" sz="2432" b="1" dirty="0">
                  <a:solidFill>
                    <a:schemeClr val="bg1"/>
                  </a:solidFill>
                  <a:latin typeface="Eras Medium ITC" panose="020B0602030504020804" pitchFamily="34" charset="0"/>
                </a:rPr>
                <a:t>Long-term evaluation of cover crops on soil and runoff losses under trafficked conditions in olive orchards</a:t>
              </a:r>
              <a:endParaRPr lang="es-ES" sz="2432" b="1" dirty="0">
                <a:solidFill>
                  <a:schemeClr val="bg1"/>
                </a:solidFill>
                <a:latin typeface="Eras Medium ITC" panose="020B0602030504020804" pitchFamily="34" charset="0"/>
              </a:endParaRPr>
            </a:p>
          </p:txBody>
        </p:sp>
        <p:grpSp>
          <p:nvGrpSpPr>
            <p:cNvPr id="30" name="Grupo 29"/>
            <p:cNvGrpSpPr/>
            <p:nvPr/>
          </p:nvGrpSpPr>
          <p:grpSpPr>
            <a:xfrm>
              <a:off x="48579" y="6143828"/>
              <a:ext cx="9034794" cy="680503"/>
              <a:chOff x="48579" y="6143828"/>
              <a:chExt cx="9034794" cy="680503"/>
            </a:xfrm>
          </p:grpSpPr>
          <p:pic>
            <p:nvPicPr>
              <p:cNvPr id="7" name="Picture 2" descr="Resultado de imagen de egu 20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36210" y="6432599"/>
                <a:ext cx="799347" cy="360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5"/>
              <a:stretch>
                <a:fillRect/>
              </a:stretch>
            </p:blipFill>
            <p:spPr>
              <a:xfrm>
                <a:off x="8473204" y="6432599"/>
                <a:ext cx="610169" cy="360000"/>
              </a:xfrm>
              <a:prstGeom prst="rect">
                <a:avLst/>
              </a:prstGeom>
            </p:spPr>
          </p:pic>
          <p:grpSp>
            <p:nvGrpSpPr>
              <p:cNvPr id="11" name="Group 17"/>
              <p:cNvGrpSpPr>
                <a:grpSpLocks noChangeAspect="1"/>
              </p:cNvGrpSpPr>
              <p:nvPr/>
            </p:nvGrpSpPr>
            <p:grpSpPr bwMode="auto">
              <a:xfrm>
                <a:off x="48579" y="6143828"/>
                <a:ext cx="762000" cy="643202"/>
                <a:chOff x="365" y="174"/>
                <a:chExt cx="1426" cy="1146"/>
              </a:xfrm>
            </p:grpSpPr>
            <p:grpSp>
              <p:nvGrpSpPr>
                <p:cNvPr id="12" name="Group 18"/>
                <p:cNvGrpSpPr>
                  <a:grpSpLocks noChangeAspect="1"/>
                </p:cNvGrpSpPr>
                <p:nvPr/>
              </p:nvGrpSpPr>
              <p:grpSpPr bwMode="auto">
                <a:xfrm>
                  <a:off x="568" y="174"/>
                  <a:ext cx="1020" cy="624"/>
                  <a:chOff x="9441" y="595"/>
                  <a:chExt cx="1260" cy="669"/>
                </a:xfrm>
              </p:grpSpPr>
              <p:pic>
                <p:nvPicPr>
                  <p:cNvPr id="14" name="Picture 19" descr="solo_logo_ia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441" y="595"/>
                    <a:ext cx="1080" cy="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ia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341" y="904"/>
                    <a:ext cx="36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21" descr="csic"/>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65" y="846"/>
                  <a:ext cx="1426"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Rectangle 10"/>
              <p:cNvSpPr txBox="1">
                <a:spLocks noChangeArrowheads="1"/>
              </p:cNvSpPr>
              <p:nvPr/>
            </p:nvSpPr>
            <p:spPr>
              <a:xfrm>
                <a:off x="1286055" y="6443331"/>
                <a:ext cx="1981200" cy="381000"/>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1418" b="1" dirty="0">
                    <a:solidFill>
                      <a:srgbClr val="C00000"/>
                    </a:solidFill>
                    <a:latin typeface="Eras Demi ITC" panose="020B0805030504020804" pitchFamily="34" charset="0"/>
                  </a:rPr>
                  <a:t>Acknowledgements:</a:t>
                </a:r>
              </a:p>
            </p:txBody>
          </p:sp>
          <p:sp>
            <p:nvSpPr>
              <p:cNvPr id="22" name="Rectangle 10"/>
              <p:cNvSpPr txBox="1">
                <a:spLocks noChangeArrowheads="1"/>
              </p:cNvSpPr>
              <p:nvPr/>
            </p:nvSpPr>
            <p:spPr>
              <a:xfrm>
                <a:off x="4417923" y="6443331"/>
                <a:ext cx="1280501" cy="381000"/>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1418" b="1" dirty="0">
                    <a:solidFill>
                      <a:srgbClr val="C00000"/>
                    </a:solidFill>
                    <a:latin typeface="Eras Demi ITC" panose="020B0805030504020804" pitchFamily="34" charset="0"/>
                  </a:rPr>
                  <a:t>References:</a:t>
                </a:r>
                <a:endParaRPr lang="es-ES" altLang="es-ES" sz="1418" b="1" dirty="0">
                  <a:solidFill>
                    <a:srgbClr val="C00000"/>
                  </a:solidFill>
                  <a:latin typeface="Eras Demi ITC" panose="020B0805030504020804" pitchFamily="34" charset="0"/>
                </a:endParaRPr>
              </a:p>
            </p:txBody>
          </p:sp>
        </p:grpSp>
        <p:grpSp>
          <p:nvGrpSpPr>
            <p:cNvPr id="25" name="Grupo 24"/>
            <p:cNvGrpSpPr/>
            <p:nvPr/>
          </p:nvGrpSpPr>
          <p:grpSpPr>
            <a:xfrm>
              <a:off x="22008" y="652819"/>
              <a:ext cx="2372806" cy="5618057"/>
              <a:chOff x="22008" y="652819"/>
              <a:chExt cx="2372806" cy="5618057"/>
            </a:xfrm>
          </p:grpSpPr>
          <p:sp>
            <p:nvSpPr>
              <p:cNvPr id="16" name="Rectangle 10"/>
              <p:cNvSpPr txBox="1">
                <a:spLocks noChangeArrowheads="1"/>
              </p:cNvSpPr>
              <p:nvPr/>
            </p:nvSpPr>
            <p:spPr>
              <a:xfrm>
                <a:off x="489685" y="652819"/>
                <a:ext cx="1437453" cy="381000"/>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1621" b="1" dirty="0">
                    <a:solidFill>
                      <a:srgbClr val="FFFF66"/>
                    </a:solidFill>
                    <a:latin typeface="Eras Demi ITC" panose="020B0805030504020804" pitchFamily="34" charset="0"/>
                  </a:rPr>
                  <a:t>Introduction</a:t>
                </a:r>
                <a:endParaRPr lang="es-ES" altLang="es-ES" sz="1621" b="1" dirty="0">
                  <a:solidFill>
                    <a:srgbClr val="FFFF66"/>
                  </a:solidFill>
                  <a:latin typeface="Eras Demi ITC" panose="020B0805030504020804" pitchFamily="34" charset="0"/>
                </a:endParaRPr>
              </a:p>
            </p:txBody>
          </p:sp>
          <p:sp>
            <p:nvSpPr>
              <p:cNvPr id="17" name="Rectangle 10"/>
              <p:cNvSpPr txBox="1">
                <a:spLocks noChangeArrowheads="1"/>
              </p:cNvSpPr>
              <p:nvPr/>
            </p:nvSpPr>
            <p:spPr>
              <a:xfrm>
                <a:off x="22008" y="5486400"/>
                <a:ext cx="2372806" cy="381000"/>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1621" b="1" dirty="0">
                    <a:solidFill>
                      <a:srgbClr val="FFFF66"/>
                    </a:solidFill>
                    <a:latin typeface="Eras Demi ITC" panose="020B0805030504020804" pitchFamily="34" charset="0"/>
                  </a:rPr>
                  <a:t>Material</a:t>
                </a:r>
                <a:r>
                  <a:rPr lang="en-US" altLang="es-ES" sz="1418" b="1" dirty="0">
                    <a:solidFill>
                      <a:srgbClr val="FFFF66"/>
                    </a:solidFill>
                    <a:latin typeface="Eras Demi ITC" panose="020B0805030504020804" pitchFamily="34" charset="0"/>
                  </a:rPr>
                  <a:t> </a:t>
                </a:r>
                <a:r>
                  <a:rPr lang="en-US" altLang="es-ES" sz="1621" b="1" dirty="0">
                    <a:solidFill>
                      <a:srgbClr val="FFFF66"/>
                    </a:solidFill>
                    <a:latin typeface="Eras Demi ITC" panose="020B0805030504020804" pitchFamily="34" charset="0"/>
                  </a:rPr>
                  <a:t>and methods</a:t>
                </a:r>
                <a:endParaRPr lang="es-ES" altLang="es-ES" sz="1621" b="1" dirty="0">
                  <a:solidFill>
                    <a:srgbClr val="FFFF66"/>
                  </a:solidFill>
                  <a:latin typeface="Eras Demi ITC" panose="020B0805030504020804" pitchFamily="34" charset="0"/>
                </a:endParaRPr>
              </a:p>
            </p:txBody>
          </p:sp>
          <p:sp>
            <p:nvSpPr>
              <p:cNvPr id="26" name="9 CuadroTexto"/>
              <p:cNvSpPr txBox="1"/>
              <p:nvPr/>
            </p:nvSpPr>
            <p:spPr>
              <a:xfrm>
                <a:off x="129207" y="973752"/>
                <a:ext cx="2158409" cy="959576"/>
              </a:xfrm>
              <a:prstGeom prst="rect">
                <a:avLst/>
              </a:prstGeom>
              <a:noFill/>
            </p:spPr>
            <p:txBody>
              <a:bodyPr wrap="square" rtlCol="0">
                <a:spAutoFit/>
              </a:bodyPr>
              <a:lstStyle/>
              <a:p>
                <a:pPr algn="just"/>
                <a:r>
                  <a:rPr lang="en-US" sz="963" b="1" dirty="0">
                    <a:solidFill>
                      <a:schemeClr val="bg1"/>
                    </a:solidFill>
                    <a:latin typeface="Eras Demi ITC" pitchFamily="34" charset="0"/>
                  </a:rPr>
                  <a:t>Soil degradation by water erosion is a major environmental threat in olive cultivation. In recent decades use of </a:t>
                </a:r>
                <a:r>
                  <a:rPr lang="en-US" sz="963" b="1" dirty="0">
                    <a:solidFill>
                      <a:schemeClr val="accent2">
                        <a:lumMod val="40000"/>
                        <a:lumOff val="60000"/>
                      </a:schemeClr>
                    </a:solidFill>
                    <a:latin typeface="Eras Demi ITC" pitchFamily="34" charset="0"/>
                    <a:hlinkClick r:id="rId9" action="ppaction://hlinksldjump"/>
                  </a:rPr>
                  <a:t>temporary cover crops</a:t>
                </a:r>
                <a:r>
                  <a:rPr lang="en-US" sz="963" b="1" dirty="0">
                    <a:solidFill>
                      <a:schemeClr val="accent2">
                        <a:lumMod val="40000"/>
                        <a:lumOff val="60000"/>
                      </a:schemeClr>
                    </a:solidFill>
                    <a:latin typeface="Eras Demi ITC" pitchFamily="34" charset="0"/>
                  </a:rPr>
                  <a:t> </a:t>
                </a:r>
                <a:r>
                  <a:rPr lang="en-US" sz="963" b="1" dirty="0">
                    <a:solidFill>
                      <a:schemeClr val="bg1"/>
                    </a:solidFill>
                    <a:latin typeface="Eras Demi ITC" pitchFamily="34" charset="0"/>
                  </a:rPr>
                  <a:t>has provided a feasible strategy for </a:t>
                </a:r>
                <a:r>
                  <a:rPr lang="en-US" sz="963" b="1" dirty="0">
                    <a:solidFill>
                      <a:schemeClr val="bg1"/>
                    </a:solidFill>
                    <a:latin typeface="Eras Demi ITC" pitchFamily="34" charset="0"/>
                    <a:hlinkClick r:id="rId10" action="ppaction://hlinksldjump"/>
                  </a:rPr>
                  <a:t>addressing this threat</a:t>
                </a:r>
                <a:r>
                  <a:rPr lang="en-US" sz="963" b="1" dirty="0">
                    <a:solidFill>
                      <a:schemeClr val="bg1"/>
                    </a:solidFill>
                    <a:latin typeface="Eras Demi ITC" pitchFamily="34" charset="0"/>
                  </a:rPr>
                  <a:t>.</a:t>
                </a:r>
                <a:endParaRPr lang="en-US" sz="963" b="1" dirty="0">
                  <a:solidFill>
                    <a:srgbClr val="CCFFFF"/>
                  </a:solidFill>
                  <a:latin typeface="Eras Demi ITC" pitchFamily="34" charset="0"/>
                </a:endParaRPr>
              </a:p>
            </p:txBody>
          </p:sp>
          <p:sp>
            <p:nvSpPr>
              <p:cNvPr id="31" name="9 CuadroTexto"/>
              <p:cNvSpPr txBox="1"/>
              <p:nvPr/>
            </p:nvSpPr>
            <p:spPr>
              <a:xfrm>
                <a:off x="85720" y="1905000"/>
                <a:ext cx="2204451" cy="1554272"/>
              </a:xfrm>
              <a:prstGeom prst="rect">
                <a:avLst/>
              </a:prstGeom>
              <a:noFill/>
            </p:spPr>
            <p:txBody>
              <a:bodyPr wrap="square" rtlCol="0">
                <a:spAutoFit/>
              </a:bodyPr>
              <a:lstStyle/>
              <a:p>
                <a:pPr algn="just"/>
                <a:r>
                  <a:rPr lang="en-US" sz="963" b="1" dirty="0">
                    <a:solidFill>
                      <a:schemeClr val="bg1"/>
                    </a:solidFill>
                    <a:latin typeface="Eras Demi ITC" pitchFamily="34" charset="0"/>
                  </a:rPr>
                  <a:t>Most of the information on the effectiveness of cover crops comes from runoff plot experiments.  They are usually of limited duration (2-3 years at most) and tend to </a:t>
                </a:r>
                <a:r>
                  <a:rPr lang="en-US" sz="963" b="1" dirty="0">
                    <a:solidFill>
                      <a:schemeClr val="bg1"/>
                    </a:solidFill>
                    <a:latin typeface="Eras Demi ITC" pitchFamily="34" charset="0"/>
                    <a:hlinkClick r:id="rId11" action="ppaction://hlinksldjump"/>
                  </a:rPr>
                  <a:t>isolate the plot </a:t>
                </a:r>
                <a:r>
                  <a:rPr lang="en-US" sz="963" b="1" dirty="0">
                    <a:solidFill>
                      <a:schemeClr val="bg1"/>
                    </a:solidFill>
                    <a:latin typeface="Eras Demi ITC" pitchFamily="34" charset="0"/>
                  </a:rPr>
                  <a:t>from the usual machine traffic, which is particularly intense during the harvest occurring during the rainy season. </a:t>
                </a:r>
                <a:endParaRPr lang="en-US" sz="963" b="1" dirty="0">
                  <a:solidFill>
                    <a:srgbClr val="CCFFFF"/>
                  </a:solidFill>
                  <a:latin typeface="Eras Demi ITC" pitchFamily="34" charset="0"/>
                </a:endParaRPr>
              </a:p>
            </p:txBody>
          </p:sp>
          <p:sp>
            <p:nvSpPr>
              <p:cNvPr id="32" name="9 CuadroTexto"/>
              <p:cNvSpPr txBox="1"/>
              <p:nvPr/>
            </p:nvSpPr>
            <p:spPr>
              <a:xfrm>
                <a:off x="106186" y="3429000"/>
                <a:ext cx="2204451" cy="2139047"/>
              </a:xfrm>
              <a:prstGeom prst="rect">
                <a:avLst/>
              </a:prstGeom>
              <a:noFill/>
            </p:spPr>
            <p:txBody>
              <a:bodyPr wrap="square" rtlCol="0">
                <a:spAutoFit/>
              </a:bodyPr>
              <a:lstStyle/>
              <a:p>
                <a:pPr algn="just"/>
                <a:r>
                  <a:rPr lang="en-US" sz="963" b="1" dirty="0">
                    <a:solidFill>
                      <a:schemeClr val="bg1"/>
                    </a:solidFill>
                    <a:latin typeface="Eras Demi ITC" pitchFamily="34" charset="0"/>
                  </a:rPr>
                  <a:t>These two features (limited duration and traffic restriction) might altered significantly our understanding of the actual  impact of soil management  on the soils and hydrology of the orchards. </a:t>
                </a:r>
              </a:p>
              <a:p>
                <a:pPr algn="just"/>
                <a:r>
                  <a:rPr lang="en-US" sz="963" b="1" dirty="0">
                    <a:solidFill>
                      <a:schemeClr val="bg1"/>
                    </a:solidFill>
                    <a:latin typeface="Eras Demi ITC" pitchFamily="34" charset="0"/>
                  </a:rPr>
                  <a:t>We present here the results of a   10 year experiment on trafficked runoff plots comparing  tillage and temporary cover crops under conditions mimicking those of an commercial olive farm in Southern Spain.</a:t>
                </a:r>
                <a:endParaRPr lang="en-US" sz="963" b="1" dirty="0">
                  <a:solidFill>
                    <a:srgbClr val="CCFFFF"/>
                  </a:solidFill>
                  <a:latin typeface="Eras Demi ITC" pitchFamily="34" charset="0"/>
                </a:endParaRPr>
              </a:p>
            </p:txBody>
          </p:sp>
          <p:sp>
            <p:nvSpPr>
              <p:cNvPr id="33" name="35 CuadroTexto">
                <a:hlinkClick r:id="rId12" action="ppaction://hlinksldjump"/>
              </p:cNvPr>
              <p:cNvSpPr txBox="1"/>
              <p:nvPr/>
            </p:nvSpPr>
            <p:spPr>
              <a:xfrm>
                <a:off x="446411" y="5809211"/>
                <a:ext cx="1524000" cy="461665"/>
              </a:xfrm>
              <a:prstGeom prst="rect">
                <a:avLst/>
              </a:prstGeom>
              <a:noFill/>
            </p:spPr>
            <p:txBody>
              <a:bodyPr wrap="square" rtlCol="0">
                <a:spAutoFit/>
              </a:bodyPr>
              <a:lstStyle/>
              <a:p>
                <a:pPr algn="ctr"/>
                <a:r>
                  <a:rPr lang="en-US" sz="1216" b="1" u="sng" dirty="0">
                    <a:solidFill>
                      <a:srgbClr val="CCFFFF"/>
                    </a:solidFill>
                    <a:latin typeface="Bradley Hand ITC" panose="03070402050302030203" pitchFamily="66" charset="0"/>
                    <a:hlinkClick r:id="rId13" action="ppaction://hlinksldjump"/>
                  </a:rPr>
                  <a:t>Click  for  material and methods</a:t>
                </a:r>
                <a:endParaRPr lang="en-US" sz="1216" b="1" u="sng" dirty="0">
                  <a:solidFill>
                    <a:srgbClr val="CCFFFF"/>
                  </a:solidFill>
                  <a:latin typeface="Bradley Hand ITC" panose="03070402050302030203" pitchFamily="66" charset="0"/>
                </a:endParaRPr>
              </a:p>
            </p:txBody>
          </p:sp>
        </p:grpSp>
        <p:grpSp>
          <p:nvGrpSpPr>
            <p:cNvPr id="29" name="Grupo 28"/>
            <p:cNvGrpSpPr/>
            <p:nvPr/>
          </p:nvGrpSpPr>
          <p:grpSpPr>
            <a:xfrm>
              <a:off x="2382870" y="914400"/>
              <a:ext cx="3330416" cy="5582616"/>
              <a:chOff x="2382870" y="914400"/>
              <a:chExt cx="3330416" cy="5582616"/>
            </a:xfrm>
          </p:grpSpPr>
          <p:sp>
            <p:nvSpPr>
              <p:cNvPr id="19" name="Rectangle 10"/>
              <p:cNvSpPr txBox="1">
                <a:spLocks noChangeArrowheads="1"/>
              </p:cNvSpPr>
              <p:nvPr/>
            </p:nvSpPr>
            <p:spPr>
              <a:xfrm>
                <a:off x="3407828" y="914400"/>
                <a:ext cx="1280501" cy="381000"/>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1621" b="1" dirty="0">
                    <a:solidFill>
                      <a:srgbClr val="FFFF66"/>
                    </a:solidFill>
                    <a:latin typeface="Eras Demi ITC" panose="020B0805030504020804" pitchFamily="34" charset="0"/>
                  </a:rPr>
                  <a:t>Results </a:t>
                </a:r>
                <a:endParaRPr lang="es-ES" altLang="es-ES" sz="1621" b="1" dirty="0">
                  <a:solidFill>
                    <a:srgbClr val="FFFF66"/>
                  </a:solidFill>
                  <a:latin typeface="Eras Demi ITC" panose="020B0805030504020804" pitchFamily="34" charset="0"/>
                </a:endParaRPr>
              </a:p>
            </p:txBody>
          </p:sp>
          <p:pic>
            <p:nvPicPr>
              <p:cNvPr id="34" name="Imagen 33">
                <a:extLst>
                  <a:ext uri="{FF2B5EF4-FFF2-40B4-BE49-F238E27FC236}">
                    <a16:creationId xmlns:a16="http://schemas.microsoft.com/office/drawing/2014/main" id="{4E0E4EBE-737F-43ED-BB65-B2E5F3C6625E}"/>
                  </a:ext>
                </a:extLst>
              </p:cNvPr>
              <p:cNvPicPr>
                <a:picLocks noChangeAspect="1"/>
              </p:cNvPicPr>
              <p:nvPr/>
            </p:nvPicPr>
            <p:blipFill>
              <a:blip r:embed="rId14"/>
              <a:stretch>
                <a:fillRect/>
              </a:stretch>
            </p:blipFill>
            <p:spPr>
              <a:xfrm>
                <a:off x="3465990" y="5585104"/>
                <a:ext cx="1164177" cy="601200"/>
              </a:xfrm>
              <a:prstGeom prst="rect">
                <a:avLst/>
              </a:prstGeom>
            </p:spPr>
          </p:pic>
          <p:grpSp>
            <p:nvGrpSpPr>
              <p:cNvPr id="3" name="Grupo 2"/>
              <p:cNvGrpSpPr/>
              <p:nvPr/>
            </p:nvGrpSpPr>
            <p:grpSpPr>
              <a:xfrm>
                <a:off x="2774638" y="4940372"/>
                <a:ext cx="2546880" cy="602047"/>
                <a:chOff x="2785685" y="4911797"/>
                <a:chExt cx="2546880" cy="602047"/>
              </a:xfrm>
            </p:grpSpPr>
            <p:pic>
              <p:nvPicPr>
                <p:cNvPr id="35" name="Imagen 34">
                  <a:extLst>
                    <a:ext uri="{FF2B5EF4-FFF2-40B4-BE49-F238E27FC236}">
                      <a16:creationId xmlns:a16="http://schemas.microsoft.com/office/drawing/2014/main" id="{48ABA0F6-68AF-4122-9631-3AFCE191E119}"/>
                    </a:ext>
                  </a:extLst>
                </p:cNvPr>
                <p:cNvPicPr>
                  <a:picLocks/>
                </p:cNvPicPr>
                <p:nvPr/>
              </p:nvPicPr>
              <p:blipFill>
                <a:blip r:embed="rId15"/>
                <a:stretch>
                  <a:fillRect/>
                </a:stretch>
              </p:blipFill>
              <p:spPr>
                <a:xfrm>
                  <a:off x="4180565" y="4912220"/>
                  <a:ext cx="1152000" cy="601200"/>
                </a:xfrm>
                <a:prstGeom prst="rect">
                  <a:avLst/>
                </a:prstGeom>
              </p:spPr>
            </p:pic>
            <p:pic>
              <p:nvPicPr>
                <p:cNvPr id="36" name="Imagen 35">
                  <a:extLst>
                    <a:ext uri="{FF2B5EF4-FFF2-40B4-BE49-F238E27FC236}">
                      <a16:creationId xmlns:a16="http://schemas.microsoft.com/office/drawing/2014/main" id="{0031747E-BFD3-46BB-9C88-264C9D53C5AC}"/>
                    </a:ext>
                  </a:extLst>
                </p:cNvPr>
                <p:cNvPicPr>
                  <a:picLocks noChangeAspect="1"/>
                </p:cNvPicPr>
                <p:nvPr/>
              </p:nvPicPr>
              <p:blipFill>
                <a:blip r:embed="rId16"/>
                <a:stretch>
                  <a:fillRect/>
                </a:stretch>
              </p:blipFill>
              <p:spPr>
                <a:xfrm>
                  <a:off x="2785685" y="4911797"/>
                  <a:ext cx="1152207" cy="602047"/>
                </a:xfrm>
                <a:prstGeom prst="rect">
                  <a:avLst/>
                </a:prstGeom>
              </p:spPr>
            </p:pic>
          </p:grpSp>
          <p:sp>
            <p:nvSpPr>
              <p:cNvPr id="39" name="9 CuadroTexto"/>
              <p:cNvSpPr txBox="1"/>
              <p:nvPr/>
            </p:nvSpPr>
            <p:spPr>
              <a:xfrm>
                <a:off x="2556623" y="1219200"/>
                <a:ext cx="2982910" cy="677108"/>
              </a:xfrm>
              <a:prstGeom prst="rect">
                <a:avLst/>
              </a:prstGeom>
              <a:noFill/>
            </p:spPr>
            <p:txBody>
              <a:bodyPr wrap="square" rtlCol="0">
                <a:spAutoFit/>
              </a:bodyPr>
              <a:lstStyle/>
              <a:p>
                <a:pPr algn="just"/>
                <a:r>
                  <a:rPr lang="en-US" sz="963" b="1" dirty="0">
                    <a:solidFill>
                      <a:schemeClr val="bg1"/>
                    </a:solidFill>
                    <a:latin typeface="Eras Demi ITC" pitchFamily="34" charset="0"/>
                  </a:rPr>
                  <a:t>Runoff and soil losses during the study period did not differed significantly between the two treatments., although were slightly higher in the tilled treatment. </a:t>
                </a:r>
                <a:endParaRPr lang="en-US" sz="963" b="1" dirty="0">
                  <a:solidFill>
                    <a:srgbClr val="CCFFFF"/>
                  </a:solidFill>
                  <a:latin typeface="Eras Demi ITC" pitchFamily="34" charset="0"/>
                </a:endParaRPr>
              </a:p>
            </p:txBody>
          </p:sp>
          <p:grpSp>
            <p:nvGrpSpPr>
              <p:cNvPr id="2" name="Grupo 1"/>
              <p:cNvGrpSpPr/>
              <p:nvPr/>
            </p:nvGrpSpPr>
            <p:grpSpPr>
              <a:xfrm>
                <a:off x="2382870" y="1932811"/>
                <a:ext cx="3330416" cy="730800"/>
                <a:chOff x="2382870" y="1932811"/>
                <a:chExt cx="3330416" cy="730800"/>
              </a:xfrm>
            </p:grpSpPr>
            <p:pic>
              <p:nvPicPr>
                <p:cNvPr id="40" name="Imagen 39"/>
                <p:cNvPicPr>
                  <a:picLocks noChangeAspect="1"/>
                </p:cNvPicPr>
                <p:nvPr/>
              </p:nvPicPr>
              <p:blipFill>
                <a:blip r:embed="rId17"/>
                <a:stretch>
                  <a:fillRect/>
                </a:stretch>
              </p:blipFill>
              <p:spPr>
                <a:xfrm>
                  <a:off x="4071359" y="1932811"/>
                  <a:ext cx="1641927" cy="730800"/>
                </a:xfrm>
                <a:prstGeom prst="rect">
                  <a:avLst/>
                </a:prstGeom>
              </p:spPr>
            </p:pic>
            <p:pic>
              <p:nvPicPr>
                <p:cNvPr id="41" name="Imagen 40"/>
                <p:cNvPicPr>
                  <a:picLocks noChangeAspect="1"/>
                </p:cNvPicPr>
                <p:nvPr/>
              </p:nvPicPr>
              <p:blipFill>
                <a:blip r:embed="rId18"/>
                <a:stretch>
                  <a:fillRect/>
                </a:stretch>
              </p:blipFill>
              <p:spPr>
                <a:xfrm>
                  <a:off x="2382870" y="1933222"/>
                  <a:ext cx="1632927" cy="729978"/>
                </a:xfrm>
                <a:prstGeom prst="rect">
                  <a:avLst/>
                </a:prstGeom>
              </p:spPr>
            </p:pic>
          </p:grpSp>
          <p:sp>
            <p:nvSpPr>
              <p:cNvPr id="42" name="35 CuadroTexto">
                <a:hlinkClick r:id="rId12" action="ppaction://hlinksldjump"/>
              </p:cNvPr>
              <p:cNvSpPr txBox="1"/>
              <p:nvPr/>
            </p:nvSpPr>
            <p:spPr>
              <a:xfrm>
                <a:off x="3286078" y="2618601"/>
                <a:ext cx="1524000" cy="276999"/>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19" action="ppaction://hlinksldjump"/>
                  </a:rPr>
                  <a:t>Click   to enlarge</a:t>
                </a:r>
                <a:endParaRPr lang="en-US" sz="1216" b="1" u="sng" dirty="0">
                  <a:solidFill>
                    <a:srgbClr val="CCFFFF"/>
                  </a:solidFill>
                  <a:latin typeface="Bradley Hand ITC" panose="03070402050302030203" pitchFamily="66" charset="0"/>
                </a:endParaRPr>
              </a:p>
            </p:txBody>
          </p:sp>
          <p:sp>
            <p:nvSpPr>
              <p:cNvPr id="43" name="9 CuadroTexto"/>
              <p:cNvSpPr txBox="1"/>
              <p:nvPr/>
            </p:nvSpPr>
            <p:spPr>
              <a:xfrm>
                <a:off x="2555878" y="2910498"/>
                <a:ext cx="2984400" cy="823302"/>
              </a:xfrm>
              <a:prstGeom prst="rect">
                <a:avLst/>
              </a:prstGeom>
              <a:noFill/>
            </p:spPr>
            <p:txBody>
              <a:bodyPr wrap="square" rtlCol="0">
                <a:spAutoFit/>
              </a:bodyPr>
              <a:lstStyle/>
              <a:p>
                <a:pPr algn="just"/>
                <a:r>
                  <a:rPr lang="en-US" sz="963" b="1" dirty="0">
                    <a:solidFill>
                      <a:schemeClr val="bg1"/>
                    </a:solidFill>
                    <a:latin typeface="Eras Demi ITC" pitchFamily="34" charset="0"/>
                  </a:rPr>
                  <a:t>Although it might  results counterintuitive, a detailed look to the farm operations taking place in the orchard, and in the plots as well, and the actual ground cover observed during winter might provide some clue.   </a:t>
                </a:r>
                <a:endParaRPr lang="en-US" sz="963" b="1" dirty="0">
                  <a:solidFill>
                    <a:srgbClr val="CCFFFF"/>
                  </a:solidFill>
                  <a:latin typeface="Eras Demi ITC" pitchFamily="34" charset="0"/>
                </a:endParaRPr>
              </a:p>
            </p:txBody>
          </p:sp>
          <p:sp>
            <p:nvSpPr>
              <p:cNvPr id="45" name="35 CuadroTexto">
                <a:hlinkClick r:id="rId12" action="ppaction://hlinksldjump"/>
              </p:cNvPr>
              <p:cNvSpPr txBox="1"/>
              <p:nvPr/>
            </p:nvSpPr>
            <p:spPr>
              <a:xfrm>
                <a:off x="3148885" y="3761601"/>
                <a:ext cx="1798387" cy="276999"/>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20" action="ppaction://hlinksldjump"/>
                  </a:rPr>
                  <a:t>Click  for  these clues</a:t>
                </a:r>
                <a:endParaRPr lang="en-US" sz="1216" b="1" u="sng" dirty="0">
                  <a:solidFill>
                    <a:srgbClr val="CCFFFF"/>
                  </a:solidFill>
                  <a:latin typeface="Bradley Hand ITC" panose="03070402050302030203" pitchFamily="66" charset="0"/>
                </a:endParaRPr>
              </a:p>
            </p:txBody>
          </p:sp>
          <p:sp>
            <p:nvSpPr>
              <p:cNvPr id="46" name="9 CuadroTexto"/>
              <p:cNvSpPr txBox="1"/>
              <p:nvPr/>
            </p:nvSpPr>
            <p:spPr>
              <a:xfrm>
                <a:off x="2555878" y="3983504"/>
                <a:ext cx="2984400" cy="969496"/>
              </a:xfrm>
              <a:prstGeom prst="rect">
                <a:avLst/>
              </a:prstGeom>
              <a:noFill/>
            </p:spPr>
            <p:txBody>
              <a:bodyPr wrap="square" rtlCol="0">
                <a:spAutoFit/>
              </a:bodyPr>
              <a:lstStyle/>
              <a:p>
                <a:pPr algn="just"/>
                <a:r>
                  <a:rPr lang="en-US" sz="963" b="1" dirty="0">
                    <a:solidFill>
                      <a:schemeClr val="bg1"/>
                    </a:solidFill>
                    <a:latin typeface="Eras Demi ITC" pitchFamily="34" charset="0"/>
                  </a:rPr>
                  <a:t>Analysis of soil properties show moderate or none differences between lanes of tilled and cover crop plots.  There are more differences in soil properties between lanes and the under canopy area, where water erosion is much less intense (Guzman et  al,,  2013).</a:t>
                </a:r>
                <a:endParaRPr lang="en-US" sz="963" b="1" dirty="0">
                  <a:solidFill>
                    <a:srgbClr val="CCFFFF"/>
                  </a:solidFill>
                  <a:latin typeface="Eras Demi ITC" pitchFamily="34" charset="0"/>
                </a:endParaRPr>
              </a:p>
            </p:txBody>
          </p:sp>
          <p:sp>
            <p:nvSpPr>
              <p:cNvPr id="47" name="35 CuadroTexto">
                <a:hlinkClick r:id="rId12" action="ppaction://hlinksldjump"/>
              </p:cNvPr>
              <p:cNvSpPr txBox="1"/>
              <p:nvPr/>
            </p:nvSpPr>
            <p:spPr>
              <a:xfrm>
                <a:off x="3286078" y="6220017"/>
                <a:ext cx="1524000" cy="276999"/>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21" action="ppaction://hlinksldjump"/>
                  </a:rPr>
                  <a:t>Click  to  enlarge</a:t>
                </a:r>
                <a:endParaRPr lang="en-US" sz="1216" b="1" u="sng" dirty="0">
                  <a:solidFill>
                    <a:srgbClr val="CCFFFF"/>
                  </a:solidFill>
                  <a:latin typeface="Bradley Hand ITC" panose="03070402050302030203" pitchFamily="66" charset="0"/>
                </a:endParaRPr>
              </a:p>
            </p:txBody>
          </p:sp>
        </p:grpSp>
      </p:grpSp>
      <p:grpSp>
        <p:nvGrpSpPr>
          <p:cNvPr id="27" name="Grupo 26"/>
          <p:cNvGrpSpPr/>
          <p:nvPr/>
        </p:nvGrpSpPr>
        <p:grpSpPr>
          <a:xfrm>
            <a:off x="5886169" y="1153722"/>
            <a:ext cx="3173325" cy="5400479"/>
            <a:chOff x="5869055" y="1031943"/>
            <a:chExt cx="3132000" cy="5330151"/>
          </a:xfrm>
        </p:grpSpPr>
        <p:sp>
          <p:nvSpPr>
            <p:cNvPr id="18" name="Rectangle 10"/>
            <p:cNvSpPr txBox="1">
              <a:spLocks noChangeArrowheads="1"/>
            </p:cNvSpPr>
            <p:nvPr/>
          </p:nvSpPr>
          <p:spPr>
            <a:xfrm>
              <a:off x="6794805" y="4119737"/>
              <a:ext cx="1280501" cy="381000"/>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1418" b="1" dirty="0">
                  <a:solidFill>
                    <a:srgbClr val="FFFF66"/>
                  </a:solidFill>
                  <a:latin typeface="Eras Demi ITC" panose="020B0805030504020804" pitchFamily="34" charset="0"/>
                </a:rPr>
                <a:t>Conclusions</a:t>
              </a:r>
              <a:endParaRPr lang="es-ES" altLang="es-ES" sz="1418" b="1" dirty="0">
                <a:solidFill>
                  <a:srgbClr val="FFFF66"/>
                </a:solidFill>
                <a:latin typeface="Eras Demi ITC" panose="020B0805030504020804" pitchFamily="34" charset="0"/>
              </a:endParaRPr>
            </a:p>
          </p:txBody>
        </p:sp>
        <p:sp>
          <p:nvSpPr>
            <p:cNvPr id="20" name="59 CuadroTexto"/>
            <p:cNvSpPr txBox="1"/>
            <p:nvPr/>
          </p:nvSpPr>
          <p:spPr>
            <a:xfrm>
              <a:off x="5869055" y="4343400"/>
              <a:ext cx="3132000" cy="2018694"/>
            </a:xfrm>
            <a:prstGeom prst="rect">
              <a:avLst/>
            </a:prstGeom>
            <a:noFill/>
          </p:spPr>
          <p:txBody>
            <a:bodyPr wrap="square" rtlCol="0">
              <a:spAutoFit/>
            </a:bodyPr>
            <a:lstStyle/>
            <a:p>
              <a:pPr algn="just"/>
              <a:r>
                <a:rPr lang="en-US" sz="963" b="1" dirty="0">
                  <a:solidFill>
                    <a:srgbClr val="C00000"/>
                  </a:solidFill>
                  <a:latin typeface="Eras Demi ITC" pitchFamily="34" charset="0"/>
                </a:rPr>
                <a:t>1-</a:t>
              </a:r>
              <a:r>
                <a:rPr lang="en-US" sz="963" b="1" dirty="0">
                  <a:solidFill>
                    <a:srgbClr val="FF0066"/>
                  </a:solidFill>
                  <a:latin typeface="Eras Demi ITC" pitchFamily="34" charset="0"/>
                </a:rPr>
                <a:t> </a:t>
              </a:r>
              <a:r>
                <a:rPr lang="en-US" sz="963" b="1" dirty="0">
                  <a:solidFill>
                    <a:schemeClr val="bg1"/>
                  </a:solidFill>
                  <a:latin typeface="Eras Demi ITC" pitchFamily="34" charset="0"/>
                </a:rPr>
                <a:t>Nine years of measurement in runoff plots accommodating the usual olive farm traffic showed non-significant differences between tillage and temporary cover crops as implemented by the farmer.</a:t>
              </a:r>
            </a:p>
            <a:p>
              <a:pPr algn="just"/>
              <a:r>
                <a:rPr lang="en-US" sz="963" b="1" dirty="0">
                  <a:solidFill>
                    <a:srgbClr val="C00000"/>
                  </a:solidFill>
                  <a:latin typeface="Eras Demi ITC" pitchFamily="34" charset="0"/>
                </a:rPr>
                <a:t>2- </a:t>
              </a:r>
              <a:r>
                <a:rPr lang="en-US" sz="963" b="1" dirty="0">
                  <a:solidFill>
                    <a:schemeClr val="bg1"/>
                  </a:solidFill>
                  <a:latin typeface="Eras Demi ITC" pitchFamily="34" charset="0"/>
                </a:rPr>
                <a:t>This might be explained to the major disturbance suffered by the cover crop, particularly during re-establishment in fall. </a:t>
              </a:r>
            </a:p>
            <a:p>
              <a:pPr algn="just"/>
              <a:r>
                <a:rPr lang="en-US" sz="963" b="1" dirty="0">
                  <a:solidFill>
                    <a:srgbClr val="C00000"/>
                  </a:solidFill>
                  <a:latin typeface="Eras Demi ITC" pitchFamily="34" charset="0"/>
                </a:rPr>
                <a:t>3- </a:t>
              </a:r>
              <a:r>
                <a:rPr lang="en-US" sz="963" b="1" dirty="0">
                  <a:solidFill>
                    <a:schemeClr val="bg1"/>
                  </a:solidFill>
                  <a:latin typeface="Eras Demi ITC" pitchFamily="34" charset="0"/>
                </a:rPr>
                <a:t>Our results  reminds of the need of a critical extrapolation of results from experimental conditions to farm situation. Also of the need to keep improving soil conservation strategies in orchards. </a:t>
              </a:r>
            </a:p>
          </p:txBody>
        </p:sp>
        <p:sp>
          <p:nvSpPr>
            <p:cNvPr id="51" name="9 CuadroTexto"/>
            <p:cNvSpPr txBox="1"/>
            <p:nvPr/>
          </p:nvSpPr>
          <p:spPr>
            <a:xfrm>
              <a:off x="5943600" y="1031943"/>
              <a:ext cx="2982910" cy="833241"/>
            </a:xfrm>
            <a:prstGeom prst="rect">
              <a:avLst/>
            </a:prstGeom>
            <a:noFill/>
          </p:spPr>
          <p:txBody>
            <a:bodyPr wrap="square" rtlCol="0">
              <a:spAutoFit/>
            </a:bodyPr>
            <a:lstStyle/>
            <a:p>
              <a:pPr algn="just"/>
              <a:r>
                <a:rPr lang="en-US" sz="963" b="1" dirty="0">
                  <a:solidFill>
                    <a:schemeClr val="bg1"/>
                  </a:solidFill>
                  <a:latin typeface="Eras Demi ITC" pitchFamily="34" charset="0"/>
                </a:rPr>
                <a:t>Runoff and sediment losses are concentrated during the rainy period, mostly </a:t>
              </a:r>
              <a:r>
                <a:rPr lang="en-US" sz="963" b="1" dirty="0" err="1">
                  <a:solidFill>
                    <a:schemeClr val="bg1"/>
                  </a:solidFill>
                  <a:latin typeface="Eras Demi ITC" pitchFamily="34" charset="0"/>
                </a:rPr>
                <a:t>infall</a:t>
              </a:r>
              <a:r>
                <a:rPr lang="en-US" sz="963" b="1" dirty="0">
                  <a:solidFill>
                    <a:schemeClr val="bg1"/>
                  </a:solidFill>
                  <a:latin typeface="Eras Demi ITC" pitchFamily="34" charset="0"/>
                </a:rPr>
                <a:t> and early winter. These are the seasons where the temporary cover crop has to grow again and the harvest occurs. </a:t>
              </a:r>
              <a:endParaRPr lang="en-US" sz="963" b="1" dirty="0">
                <a:solidFill>
                  <a:srgbClr val="CCFFFF"/>
                </a:solidFill>
                <a:latin typeface="Eras Demi ITC" pitchFamily="34" charset="0"/>
              </a:endParaRPr>
            </a:p>
          </p:txBody>
        </p:sp>
        <p:grpSp>
          <p:nvGrpSpPr>
            <p:cNvPr id="4" name="Grupo 3"/>
            <p:cNvGrpSpPr/>
            <p:nvPr/>
          </p:nvGrpSpPr>
          <p:grpSpPr>
            <a:xfrm>
              <a:off x="6622764" y="1901336"/>
              <a:ext cx="1624583" cy="586800"/>
              <a:chOff x="6568193" y="1901336"/>
              <a:chExt cx="1624583" cy="586800"/>
            </a:xfrm>
          </p:grpSpPr>
          <p:pic>
            <p:nvPicPr>
              <p:cNvPr id="50" name="Imagen 49"/>
              <p:cNvPicPr>
                <a:picLocks noChangeAspect="1"/>
              </p:cNvPicPr>
              <p:nvPr/>
            </p:nvPicPr>
            <p:blipFill>
              <a:blip r:embed="rId22"/>
              <a:stretch>
                <a:fillRect/>
              </a:stretch>
            </p:blipFill>
            <p:spPr>
              <a:xfrm>
                <a:off x="7428614" y="1901336"/>
                <a:ext cx="764162" cy="586800"/>
              </a:xfrm>
              <a:prstGeom prst="rect">
                <a:avLst/>
              </a:prstGeom>
            </p:spPr>
          </p:pic>
          <p:pic>
            <p:nvPicPr>
              <p:cNvPr id="52" name="Imagen 51"/>
              <p:cNvPicPr>
                <a:picLocks noChangeAspect="1"/>
              </p:cNvPicPr>
              <p:nvPr/>
            </p:nvPicPr>
            <p:blipFill>
              <a:blip r:embed="rId23"/>
              <a:stretch>
                <a:fillRect/>
              </a:stretch>
            </p:blipFill>
            <p:spPr>
              <a:xfrm>
                <a:off x="6568193" y="1901820"/>
                <a:ext cx="762903" cy="585833"/>
              </a:xfrm>
              <a:prstGeom prst="rect">
                <a:avLst/>
              </a:prstGeom>
            </p:spPr>
          </p:pic>
        </p:grpSp>
        <p:grpSp>
          <p:nvGrpSpPr>
            <p:cNvPr id="5" name="Grupo 4"/>
            <p:cNvGrpSpPr/>
            <p:nvPr/>
          </p:nvGrpSpPr>
          <p:grpSpPr>
            <a:xfrm>
              <a:off x="6327141" y="3295545"/>
              <a:ext cx="2215829" cy="576126"/>
              <a:chOff x="6269602" y="3295545"/>
              <a:chExt cx="2215829" cy="576126"/>
            </a:xfrm>
          </p:grpSpPr>
          <p:pic>
            <p:nvPicPr>
              <p:cNvPr id="54" name="Imagen 53"/>
              <p:cNvPicPr>
                <a:picLocks noChangeAspect="1"/>
              </p:cNvPicPr>
              <p:nvPr/>
            </p:nvPicPr>
            <p:blipFill>
              <a:blip r:embed="rId24"/>
              <a:stretch>
                <a:fillRect/>
              </a:stretch>
            </p:blipFill>
            <p:spPr>
              <a:xfrm>
                <a:off x="6269602" y="3307636"/>
                <a:ext cx="1051898" cy="564035"/>
              </a:xfrm>
              <a:prstGeom prst="rect">
                <a:avLst/>
              </a:prstGeom>
            </p:spPr>
          </p:pic>
          <p:pic>
            <p:nvPicPr>
              <p:cNvPr id="55" name="Imagen 54"/>
              <p:cNvPicPr>
                <a:picLocks noChangeAspect="1"/>
              </p:cNvPicPr>
              <p:nvPr/>
            </p:nvPicPr>
            <p:blipFill>
              <a:blip r:embed="rId25"/>
              <a:stretch>
                <a:fillRect/>
              </a:stretch>
            </p:blipFill>
            <p:spPr>
              <a:xfrm>
                <a:off x="7431360" y="3295545"/>
                <a:ext cx="1054071" cy="565200"/>
              </a:xfrm>
              <a:prstGeom prst="rect">
                <a:avLst/>
              </a:prstGeom>
            </p:spPr>
          </p:pic>
        </p:grpSp>
        <p:sp>
          <p:nvSpPr>
            <p:cNvPr id="56" name="35 CuadroTexto">
              <a:hlinkClick r:id="rId12" action="ppaction://hlinksldjump"/>
            </p:cNvPr>
            <p:cNvSpPr txBox="1"/>
            <p:nvPr/>
          </p:nvSpPr>
          <p:spPr>
            <a:xfrm>
              <a:off x="6673055" y="2466201"/>
              <a:ext cx="1524000" cy="276999"/>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26" action="ppaction://hlinksldjump"/>
                </a:rPr>
                <a:t>Click   to enlarge</a:t>
              </a:r>
              <a:endParaRPr lang="en-US" sz="1216" b="1" u="sng" dirty="0">
                <a:solidFill>
                  <a:srgbClr val="CCFFFF"/>
                </a:solidFill>
                <a:latin typeface="Bradley Hand ITC" panose="03070402050302030203" pitchFamily="66" charset="0"/>
              </a:endParaRPr>
            </a:p>
          </p:txBody>
        </p:sp>
        <p:sp>
          <p:nvSpPr>
            <p:cNvPr id="57" name="9 CuadroTexto"/>
            <p:cNvSpPr txBox="1"/>
            <p:nvPr/>
          </p:nvSpPr>
          <p:spPr>
            <a:xfrm>
              <a:off x="5943600" y="2612069"/>
              <a:ext cx="2982910" cy="685059"/>
            </a:xfrm>
            <a:prstGeom prst="rect">
              <a:avLst/>
            </a:prstGeom>
            <a:noFill/>
          </p:spPr>
          <p:txBody>
            <a:bodyPr wrap="square" rtlCol="0">
              <a:spAutoFit/>
            </a:bodyPr>
            <a:lstStyle/>
            <a:p>
              <a:pPr algn="just"/>
              <a:r>
                <a:rPr lang="en-US" sz="963" b="1" dirty="0">
                  <a:solidFill>
                    <a:schemeClr val="bg1"/>
                  </a:solidFill>
                  <a:latin typeface="Eras Demi ITC" pitchFamily="34" charset="0"/>
                </a:rPr>
                <a:t>Distribution of runoff and sediment events was highly skewed to the left, with a few events of low probability contributing to a large share of runoff and sediment losses.</a:t>
              </a:r>
              <a:endParaRPr lang="en-US" sz="963" b="1" dirty="0">
                <a:solidFill>
                  <a:srgbClr val="CCFFFF"/>
                </a:solidFill>
                <a:latin typeface="Eras Demi ITC" pitchFamily="34" charset="0"/>
              </a:endParaRPr>
            </a:p>
          </p:txBody>
        </p:sp>
        <p:sp>
          <p:nvSpPr>
            <p:cNvPr id="58" name="35 CuadroTexto">
              <a:hlinkClick r:id="rId12" action="ppaction://hlinksldjump"/>
            </p:cNvPr>
            <p:cNvSpPr txBox="1"/>
            <p:nvPr/>
          </p:nvSpPr>
          <p:spPr>
            <a:xfrm>
              <a:off x="6673055" y="3925551"/>
              <a:ext cx="1524000" cy="276999"/>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27" action="ppaction://hlinksldjump"/>
                </a:rPr>
                <a:t>Click   to enlarge</a:t>
              </a:r>
              <a:endParaRPr lang="en-US" sz="1216" b="1" u="sng" dirty="0">
                <a:solidFill>
                  <a:srgbClr val="CCFFFF"/>
                </a:solidFill>
                <a:latin typeface="Bradley Hand ITC" panose="03070402050302030203" pitchFamily="66" charset="0"/>
              </a:endParaRPr>
            </a:p>
          </p:txBody>
        </p:sp>
      </p:grpSp>
      <p:sp>
        <p:nvSpPr>
          <p:cNvPr id="59" name="Rectangle 12"/>
          <p:cNvSpPr txBox="1">
            <a:spLocks noChangeArrowheads="1"/>
          </p:cNvSpPr>
          <p:nvPr/>
        </p:nvSpPr>
        <p:spPr>
          <a:xfrm>
            <a:off x="2840126" y="731044"/>
            <a:ext cx="2547778" cy="308822"/>
          </a:xfrm>
          <a:prstGeom prst="rect">
            <a:avLst/>
          </a:prstGeom>
          <a:noFill/>
        </p:spPr>
        <p:txBody>
          <a:bodyPr vert="horz" lIns="92647" tIns="46323" rIns="92647" bIns="46323"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Tx/>
              <a:buNone/>
            </a:pPr>
            <a:r>
              <a:rPr lang="es-ES" altLang="es-ES" sz="1115" b="1" dirty="0">
                <a:solidFill>
                  <a:schemeClr val="accent3">
                    <a:lumMod val="40000"/>
                    <a:lumOff val="60000"/>
                  </a:schemeClr>
                </a:solidFill>
                <a:latin typeface="Eras Demi ITC" panose="020B0805030504020804" pitchFamily="34" charset="0"/>
              </a:rPr>
              <a:t>José A. Gómez</a:t>
            </a:r>
            <a:r>
              <a:rPr lang="es-ES" altLang="es-ES" sz="1115" b="1" baseline="30000" dirty="0">
                <a:solidFill>
                  <a:srgbClr val="C00000"/>
                </a:solidFill>
                <a:latin typeface="Eras Demi ITC" panose="020B0805030504020804" pitchFamily="34" charset="0"/>
              </a:rPr>
              <a:t>1</a:t>
            </a:r>
            <a:r>
              <a:rPr lang="es-ES" altLang="es-ES" sz="1115" b="1" dirty="0">
                <a:solidFill>
                  <a:schemeClr val="tx1">
                    <a:lumMod val="65000"/>
                    <a:lumOff val="35000"/>
                  </a:schemeClr>
                </a:solidFill>
                <a:latin typeface="Eras Demi ITC" panose="020B0805030504020804" pitchFamily="34" charset="0"/>
              </a:rPr>
              <a:t>, </a:t>
            </a:r>
            <a:r>
              <a:rPr lang="es-ES" altLang="es-ES" sz="1115" b="1" dirty="0">
                <a:solidFill>
                  <a:schemeClr val="accent3">
                    <a:lumMod val="40000"/>
                    <a:lumOff val="60000"/>
                  </a:schemeClr>
                </a:solidFill>
                <a:latin typeface="Eras Demi ITC" panose="020B0805030504020804" pitchFamily="34" charset="0"/>
              </a:rPr>
              <a:t>Gema Guzmán </a:t>
            </a:r>
            <a:r>
              <a:rPr lang="es-ES" altLang="es-ES" sz="1115" b="1" baseline="30000" dirty="0">
                <a:solidFill>
                  <a:srgbClr val="C00000"/>
                </a:solidFill>
                <a:latin typeface="Eras Demi ITC" panose="020B0805030504020804" pitchFamily="34" charset="0"/>
              </a:rPr>
              <a:t>1</a:t>
            </a:r>
            <a:r>
              <a:rPr lang="es-ES" altLang="es-ES" sz="1115" b="1" dirty="0">
                <a:solidFill>
                  <a:schemeClr val="tx1">
                    <a:lumMod val="65000"/>
                    <a:lumOff val="35000"/>
                  </a:schemeClr>
                </a:solidFill>
                <a:latin typeface="Eras Demi ITC" panose="020B0805030504020804" pitchFamily="34" charset="0"/>
              </a:rPr>
              <a:t>,</a:t>
            </a:r>
          </a:p>
        </p:txBody>
      </p:sp>
      <p:sp>
        <p:nvSpPr>
          <p:cNvPr id="60" name="35 CuadroTexto">
            <a:hlinkClick r:id="rId12" action="ppaction://hlinksldjump"/>
          </p:cNvPr>
          <p:cNvSpPr txBox="1"/>
          <p:nvPr/>
        </p:nvSpPr>
        <p:spPr>
          <a:xfrm>
            <a:off x="5482297" y="821039"/>
            <a:ext cx="2081197" cy="280654"/>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28" action="ppaction://hlinksldjump"/>
              </a:rPr>
              <a:t>Click   to see affiliations</a:t>
            </a:r>
            <a:endParaRPr lang="en-US" sz="1216" b="1" u="sng" dirty="0">
              <a:solidFill>
                <a:srgbClr val="CCFFFF"/>
              </a:solidFill>
              <a:latin typeface="Bradley Hand ITC" panose="03070402050302030203" pitchFamily="66" charset="0"/>
            </a:endParaRPr>
          </a:p>
        </p:txBody>
      </p:sp>
      <p:sp>
        <p:nvSpPr>
          <p:cNvPr id="61" name="35 CuadroTexto">
            <a:hlinkClick r:id="rId12" action="ppaction://hlinksldjump"/>
          </p:cNvPr>
          <p:cNvSpPr txBox="1"/>
          <p:nvPr/>
        </p:nvSpPr>
        <p:spPr>
          <a:xfrm>
            <a:off x="5595444" y="6601787"/>
            <a:ext cx="2081197" cy="280654"/>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12" action="ppaction://hlinksldjump"/>
              </a:rPr>
              <a:t>Click here for references</a:t>
            </a:r>
            <a:endParaRPr lang="en-US" sz="1216" b="1" u="sng" dirty="0">
              <a:solidFill>
                <a:srgbClr val="CCFFFF"/>
              </a:solidFill>
              <a:latin typeface="Bradley Hand ITC" panose="03070402050302030203" pitchFamily="66" charset="0"/>
            </a:endParaRPr>
          </a:p>
        </p:txBody>
      </p:sp>
      <p:sp>
        <p:nvSpPr>
          <p:cNvPr id="62" name="35 CuadroTexto">
            <a:hlinkClick r:id="rId12" action="ppaction://hlinksldjump"/>
          </p:cNvPr>
          <p:cNvSpPr txBox="1"/>
          <p:nvPr/>
        </p:nvSpPr>
        <p:spPr>
          <a:xfrm>
            <a:off x="3130108" y="6609845"/>
            <a:ext cx="1227479" cy="280654"/>
          </a:xfrm>
          <a:prstGeom prst="rect">
            <a:avLst/>
          </a:prstGeom>
          <a:noFill/>
        </p:spPr>
        <p:txBody>
          <a:bodyPr wrap="square" rtlCol="0">
            <a:spAutoFit/>
          </a:bodyPr>
          <a:lstStyle/>
          <a:p>
            <a:r>
              <a:rPr lang="en-US" sz="1216" b="1" u="sng" dirty="0">
                <a:solidFill>
                  <a:srgbClr val="CCFFFF"/>
                </a:solidFill>
                <a:latin typeface="Bradley Hand ITC" panose="03070402050302030203" pitchFamily="66" charset="0"/>
                <a:hlinkClick r:id="rId29" action="ppaction://hlinksldjump"/>
              </a:rPr>
              <a:t>Click here</a:t>
            </a:r>
            <a:endParaRPr lang="en-US" sz="1216" b="1" u="sng" dirty="0">
              <a:solidFill>
                <a:srgbClr val="CCFFFF"/>
              </a:solidFill>
              <a:latin typeface="Bradley Hand ITC" panose="03070402050302030203" pitchFamily="66" charset="0"/>
            </a:endParaRPr>
          </a:p>
        </p:txBody>
      </p:sp>
    </p:spTree>
    <p:extLst>
      <p:ext uri="{BB962C8B-B14F-4D97-AF65-F5344CB8AC3E}">
        <p14:creationId xmlns:p14="http://schemas.microsoft.com/office/powerpoint/2010/main" val="2912365411"/>
      </p:ext>
    </p:extLst>
  </p:cSld>
  <p:clrMapOvr>
    <a:masterClrMapping/>
  </p:clrMapOvr>
  <mc:AlternateContent xmlns:mc="http://schemas.openxmlformats.org/markup-compatibility/2006" xmlns:p14="http://schemas.microsoft.com/office/powerpoint/2010/main">
    <mc:Choice Requires="p14">
      <p:transition spd="slow" p14:dur="2000" advTm="4669"/>
    </mc:Choice>
    <mc:Fallback xmlns="">
      <p:transition spd="slow" advTm="466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145627" y="1312493"/>
            <a:ext cx="8595465" cy="343021"/>
          </a:xfrm>
          <a:prstGeom prst="rect">
            <a:avLst/>
          </a:prstGeom>
          <a:noFill/>
        </p:spPr>
        <p:txBody>
          <a:bodyPr wrap="square" rtlCol="0">
            <a:spAutoFit/>
          </a:bodyPr>
          <a:lstStyle/>
          <a:p>
            <a:pPr algn="just">
              <a:spcBef>
                <a:spcPts val="608"/>
              </a:spcBef>
            </a:pPr>
            <a:r>
              <a:rPr lang="en-US" sz="2026" baseline="30000" dirty="0">
                <a:solidFill>
                  <a:srgbClr val="C00000"/>
                </a:solidFill>
                <a:latin typeface="Eras Demi ITC" panose="020B0805030504020804" pitchFamily="34" charset="0"/>
              </a:rPr>
              <a:t>1</a:t>
            </a:r>
            <a:r>
              <a:rPr lang="en-US" sz="1621" dirty="0">
                <a:solidFill>
                  <a:srgbClr val="C00000"/>
                </a:solidFill>
                <a:latin typeface="Eras Demi ITC" panose="020B0805030504020804" pitchFamily="34" charset="0"/>
              </a:rPr>
              <a:t> </a:t>
            </a:r>
            <a:r>
              <a:rPr lang="en-US" sz="1621" dirty="0">
                <a:solidFill>
                  <a:srgbClr val="78A200"/>
                </a:solidFill>
                <a:latin typeface="Eras Demi ITC" panose="020B0805030504020804" pitchFamily="34" charset="0"/>
              </a:rPr>
              <a:t>Institute for Sustainable Agriculture, Spanish National Research. Cordoba, Spain.</a:t>
            </a:r>
            <a:endParaRPr lang="en-US" sz="1621" dirty="0">
              <a:solidFill>
                <a:srgbClr val="FF0000"/>
              </a:solidFill>
              <a:latin typeface="Eras Demi ITC" panose="020B0805030504020804" pitchFamily="34" charset="0"/>
            </a:endParaRPr>
          </a:p>
        </p:txBody>
      </p:sp>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Affiliations</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634524" y="5957769"/>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4" name="Imagen 3">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8052" y="6014138"/>
            <a:ext cx="713756" cy="713756"/>
          </a:xfrm>
          <a:prstGeom prst="rect">
            <a:avLst/>
          </a:prstGeom>
        </p:spPr>
      </p:pic>
      <p:sp>
        <p:nvSpPr>
          <p:cNvPr id="3" name="Rectángulo 2"/>
          <p:cNvSpPr/>
          <p:nvPr/>
        </p:nvSpPr>
        <p:spPr>
          <a:xfrm>
            <a:off x="480113" y="1954412"/>
            <a:ext cx="2431683" cy="377973"/>
          </a:xfrm>
          <a:prstGeom prst="rect">
            <a:avLst/>
          </a:prstGeom>
        </p:spPr>
        <p:txBody>
          <a:bodyPr wrap="none">
            <a:spAutoFit/>
          </a:bodyPr>
          <a:lstStyle/>
          <a:p>
            <a:r>
              <a:rPr lang="en-US" sz="1824" b="1" dirty="0">
                <a:solidFill>
                  <a:srgbClr val="3399FF"/>
                </a:solidFill>
                <a:latin typeface="Bradley Hand ITC" panose="03070402050302030203" pitchFamily="66" charset="0"/>
              </a:rPr>
              <a:t>joseagomez@ias.csic.es</a:t>
            </a:r>
          </a:p>
        </p:txBody>
      </p:sp>
      <p:sp>
        <p:nvSpPr>
          <p:cNvPr id="6" name="Rectángulo 5"/>
          <p:cNvSpPr/>
          <p:nvPr/>
        </p:nvSpPr>
        <p:spPr>
          <a:xfrm>
            <a:off x="461435" y="2631600"/>
            <a:ext cx="3235639" cy="377973"/>
          </a:xfrm>
          <a:prstGeom prst="rect">
            <a:avLst/>
          </a:prstGeom>
        </p:spPr>
        <p:txBody>
          <a:bodyPr wrap="none">
            <a:spAutoFit/>
          </a:bodyPr>
          <a:lstStyle/>
          <a:p>
            <a:pPr algn="just">
              <a:spcBef>
                <a:spcPts val="608"/>
              </a:spcBef>
            </a:pPr>
            <a:r>
              <a:rPr lang="en-US" sz="1824" b="1" dirty="0">
                <a:solidFill>
                  <a:srgbClr val="3399FF"/>
                </a:solidFill>
                <a:latin typeface="Bradley Hand ITC" panose="03070402050302030203" pitchFamily="66" charset="0"/>
              </a:rPr>
              <a:t>gemaguzmandiaz@ias.csic.es </a:t>
            </a:r>
          </a:p>
        </p:txBody>
      </p:sp>
    </p:spTree>
    <p:extLst>
      <p:ext uri="{BB962C8B-B14F-4D97-AF65-F5344CB8AC3E}">
        <p14:creationId xmlns:p14="http://schemas.microsoft.com/office/powerpoint/2010/main" val="3345675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Temporary cover crops in olives.</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sp>
        <p:nvSpPr>
          <p:cNvPr id="3" name="Rectángulo 2"/>
          <p:cNvSpPr/>
          <p:nvPr/>
        </p:nvSpPr>
        <p:spPr>
          <a:xfrm>
            <a:off x="3288937" y="5969923"/>
            <a:ext cx="1697566" cy="280654"/>
          </a:xfrm>
          <a:prstGeom prst="rect">
            <a:avLst/>
          </a:prstGeom>
        </p:spPr>
        <p:txBody>
          <a:bodyPr wrap="none">
            <a:spAutoFit/>
          </a:bodyPr>
          <a:lstStyle/>
          <a:p>
            <a:r>
              <a:rPr lang="en-US" sz="1216" dirty="0">
                <a:solidFill>
                  <a:srgbClr val="3399FF"/>
                </a:solidFill>
                <a:latin typeface="Eras Demi ITC" panose="020B0805030504020804" pitchFamily="34" charset="0"/>
              </a:rPr>
              <a:t>From Gómez (2016).</a:t>
            </a:r>
          </a:p>
        </p:txBody>
      </p:sp>
      <p:grpSp>
        <p:nvGrpSpPr>
          <p:cNvPr id="4" name="Grupo 3"/>
          <p:cNvGrpSpPr/>
          <p:nvPr/>
        </p:nvGrpSpPr>
        <p:grpSpPr>
          <a:xfrm>
            <a:off x="1560989" y="706402"/>
            <a:ext cx="6036177" cy="5161210"/>
            <a:chOff x="1371600" y="682378"/>
            <a:chExt cx="5957570" cy="5093998"/>
          </a:xfrm>
        </p:grpSpPr>
        <p:pic>
          <p:nvPicPr>
            <p:cNvPr id="7" name="Picture 9"/>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124366"/>
              <a:ext cx="2771775" cy="2070100"/>
            </a:xfrm>
            <a:prstGeom prst="rect">
              <a:avLst/>
            </a:prstGeom>
            <a:noFill/>
            <a:ln>
              <a:noFill/>
            </a:ln>
            <a:effectLst/>
          </p:spPr>
        </p:pic>
        <p:pic>
          <p:nvPicPr>
            <p:cNvPr id="8" name="Picture 10" descr="earlywuinter"/>
            <p:cNvPicPr/>
            <p:nvPr/>
          </p:nvPicPr>
          <p:blipFill>
            <a:blip r:embed="rId6">
              <a:extLst>
                <a:ext uri="{28A0092B-C50C-407E-A947-70E740481C1C}">
                  <a14:useLocalDpi xmlns:a14="http://schemas.microsoft.com/office/drawing/2010/main" val="0"/>
                </a:ext>
              </a:extLst>
            </a:blip>
            <a:srcRect/>
            <a:stretch>
              <a:fillRect/>
            </a:stretch>
          </p:blipFill>
          <p:spPr bwMode="auto">
            <a:xfrm>
              <a:off x="4220210" y="1125001"/>
              <a:ext cx="3108960" cy="2069465"/>
            </a:xfrm>
            <a:prstGeom prst="rect">
              <a:avLst/>
            </a:prstGeom>
            <a:noFill/>
          </p:spPr>
        </p:pic>
        <p:pic>
          <p:nvPicPr>
            <p:cNvPr id="9" name="Picture 11"/>
            <p:cNvPicPr/>
            <p:nvPr/>
          </p:nvPicPr>
          <p:blipFill>
            <a:blip r:embed="rId7">
              <a:extLst>
                <a:ext uri="{28A0092B-C50C-407E-A947-70E740481C1C}">
                  <a14:useLocalDpi xmlns:a14="http://schemas.microsoft.com/office/drawing/2010/main" val="0"/>
                </a:ext>
              </a:extLst>
            </a:blip>
            <a:srcRect/>
            <a:stretch>
              <a:fillRect/>
            </a:stretch>
          </p:blipFill>
          <p:spPr bwMode="auto">
            <a:xfrm>
              <a:off x="4217670" y="3705006"/>
              <a:ext cx="3111500" cy="2069465"/>
            </a:xfrm>
            <a:prstGeom prst="rect">
              <a:avLst/>
            </a:prstGeom>
            <a:noFill/>
            <a:ln>
              <a:noFill/>
            </a:ln>
            <a:effectLst/>
          </p:spPr>
        </p:pic>
        <p:pic>
          <p:nvPicPr>
            <p:cNvPr id="11" name="Picture 12"/>
            <p:cNvPicPr/>
            <p:nvPr/>
          </p:nvPicPr>
          <p:blipFill>
            <a:blip r:embed="rId8">
              <a:extLst>
                <a:ext uri="{28A0092B-C50C-407E-A947-70E740481C1C}">
                  <a14:useLocalDpi xmlns:a14="http://schemas.microsoft.com/office/drawing/2010/main" val="0"/>
                </a:ext>
              </a:extLst>
            </a:blip>
            <a:srcRect/>
            <a:stretch>
              <a:fillRect/>
            </a:stretch>
          </p:blipFill>
          <p:spPr bwMode="auto">
            <a:xfrm>
              <a:off x="1379855" y="3706911"/>
              <a:ext cx="2763520" cy="2069465"/>
            </a:xfrm>
            <a:prstGeom prst="rect">
              <a:avLst/>
            </a:prstGeom>
            <a:noFill/>
            <a:ln>
              <a:noFill/>
            </a:ln>
            <a:effectLst/>
          </p:spPr>
        </p:pic>
        <p:sp>
          <p:nvSpPr>
            <p:cNvPr id="13" name="Cuadro de texto 2"/>
            <p:cNvSpPr txBox="1">
              <a:spLocks noChangeArrowheads="1"/>
            </p:cNvSpPr>
            <p:nvPr/>
          </p:nvSpPr>
          <p:spPr bwMode="auto">
            <a:xfrm>
              <a:off x="1544002" y="762000"/>
              <a:ext cx="2447925" cy="285750"/>
            </a:xfrm>
            <a:prstGeom prst="rect">
              <a:avLst/>
            </a:prstGeom>
            <a:noFill/>
            <a:ln w="9525">
              <a:noFill/>
              <a:miter lim="800000"/>
              <a:headEnd/>
              <a:tailEnd/>
            </a:ln>
          </p:spPr>
          <p:txBody>
            <a:bodyPr rot="0" vert="horz" wrap="square" lIns="92647" tIns="46323" rIns="92647" bIns="46323" anchor="t" anchorCtr="0">
              <a:noAutofit/>
            </a:bodyPr>
            <a:lstStyle/>
            <a:p>
              <a:pPr>
                <a:lnSpc>
                  <a:spcPct val="115000"/>
                </a:lnSpc>
                <a:spcAft>
                  <a:spcPts val="1013"/>
                </a:spcAft>
              </a:pPr>
              <a:r>
                <a:rPr lang="en-US" sz="1115" b="1"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rPr>
                <a:t>Late summer</a:t>
              </a:r>
              <a:endParaRPr lang="en-US" sz="1115"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endParaRPr>
            </a:p>
          </p:txBody>
        </p:sp>
        <p:sp>
          <p:nvSpPr>
            <p:cNvPr id="14" name="Cuadro de texto 2"/>
            <p:cNvSpPr txBox="1">
              <a:spLocks noChangeArrowheads="1"/>
            </p:cNvSpPr>
            <p:nvPr/>
          </p:nvSpPr>
          <p:spPr bwMode="auto">
            <a:xfrm>
              <a:off x="4168774" y="682378"/>
              <a:ext cx="2447925" cy="285750"/>
            </a:xfrm>
            <a:prstGeom prst="rect">
              <a:avLst/>
            </a:prstGeom>
            <a:noFill/>
            <a:ln w="9525">
              <a:noFill/>
              <a:miter lim="800000"/>
              <a:headEnd/>
              <a:tailEnd/>
            </a:ln>
          </p:spPr>
          <p:txBody>
            <a:bodyPr rot="0" vert="horz" wrap="square" lIns="92647" tIns="46323" rIns="92647" bIns="46323" anchor="t" anchorCtr="0">
              <a:noAutofit/>
            </a:bodyPr>
            <a:lstStyle/>
            <a:p>
              <a:pPr>
                <a:lnSpc>
                  <a:spcPct val="115000"/>
                </a:lnSpc>
                <a:spcAft>
                  <a:spcPts val="1013"/>
                </a:spcAft>
              </a:pPr>
              <a:r>
                <a:rPr lang="en-US" sz="1115" b="1"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rPr>
                <a:t>Fall</a:t>
              </a:r>
              <a:endParaRPr lang="en-US" sz="1115"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endParaRPr>
            </a:p>
          </p:txBody>
        </p:sp>
        <p:sp>
          <p:nvSpPr>
            <p:cNvPr id="15" name="Cuadro de texto 2"/>
            <p:cNvSpPr txBox="1">
              <a:spLocks noChangeArrowheads="1"/>
            </p:cNvSpPr>
            <p:nvPr/>
          </p:nvSpPr>
          <p:spPr bwMode="auto">
            <a:xfrm>
              <a:off x="4168774" y="3266858"/>
              <a:ext cx="2447925" cy="285750"/>
            </a:xfrm>
            <a:prstGeom prst="rect">
              <a:avLst/>
            </a:prstGeom>
            <a:noFill/>
            <a:ln w="9525">
              <a:noFill/>
              <a:miter lim="800000"/>
              <a:headEnd/>
              <a:tailEnd/>
            </a:ln>
          </p:spPr>
          <p:txBody>
            <a:bodyPr rot="0" vert="horz" wrap="square" lIns="92647" tIns="46323" rIns="92647" bIns="46323" anchor="t" anchorCtr="0">
              <a:noAutofit/>
            </a:bodyPr>
            <a:lstStyle/>
            <a:p>
              <a:pPr>
                <a:lnSpc>
                  <a:spcPct val="115000"/>
                </a:lnSpc>
                <a:spcAft>
                  <a:spcPts val="1013"/>
                </a:spcAft>
              </a:pPr>
              <a:r>
                <a:rPr lang="en-US" sz="1115" b="1"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rPr>
                <a:t>Winter</a:t>
              </a:r>
              <a:endParaRPr lang="en-US" sz="1115"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endParaRPr>
            </a:p>
          </p:txBody>
        </p:sp>
        <p:sp>
          <p:nvSpPr>
            <p:cNvPr id="16" name="Cuadro de texto 2"/>
            <p:cNvSpPr txBox="1">
              <a:spLocks noChangeArrowheads="1"/>
            </p:cNvSpPr>
            <p:nvPr/>
          </p:nvSpPr>
          <p:spPr bwMode="auto">
            <a:xfrm>
              <a:off x="1533524" y="3305359"/>
              <a:ext cx="2447925" cy="285750"/>
            </a:xfrm>
            <a:prstGeom prst="rect">
              <a:avLst/>
            </a:prstGeom>
            <a:noFill/>
            <a:ln w="9525">
              <a:noFill/>
              <a:miter lim="800000"/>
              <a:headEnd/>
              <a:tailEnd/>
            </a:ln>
          </p:spPr>
          <p:txBody>
            <a:bodyPr rot="0" vert="horz" wrap="square" lIns="92647" tIns="46323" rIns="92647" bIns="46323" anchor="t" anchorCtr="0">
              <a:noAutofit/>
            </a:bodyPr>
            <a:lstStyle/>
            <a:p>
              <a:pPr>
                <a:lnSpc>
                  <a:spcPct val="115000"/>
                </a:lnSpc>
                <a:spcAft>
                  <a:spcPts val="1013"/>
                </a:spcAft>
              </a:pPr>
              <a:r>
                <a:rPr lang="en-US" sz="1115" b="1"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rPr>
                <a:t>Mid-spring</a:t>
              </a:r>
              <a:endParaRPr lang="en-US" sz="1115" dirty="0">
                <a:solidFill>
                  <a:schemeClr val="accent3">
                    <a:lumMod val="50000"/>
                  </a:schemeClr>
                </a:solidFill>
                <a:latin typeface="Eras Medium ITC" panose="020B06020305040208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05472565"/>
      </p:ext>
    </p:extLst>
  </p:cSld>
  <p:clrMapOvr>
    <a:masterClrMapping/>
  </p:clrMapOvr>
  <mc:AlternateContent xmlns:mc="http://schemas.openxmlformats.org/markup-compatibility/2006" xmlns:p14="http://schemas.microsoft.com/office/powerpoint/2010/main">
    <mc:Choice Requires="p14">
      <p:transition spd="slow" p14:dur="2000" advTm="2704"/>
    </mc:Choice>
    <mc:Fallback xmlns="">
      <p:transition spd="slow" advTm="2704"/>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Erosion reduction using cover crops</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sp>
        <p:nvSpPr>
          <p:cNvPr id="3" name="Rectángulo 2"/>
          <p:cNvSpPr/>
          <p:nvPr/>
        </p:nvSpPr>
        <p:spPr>
          <a:xfrm>
            <a:off x="3216426" y="5264903"/>
            <a:ext cx="2764635" cy="283122"/>
          </a:xfrm>
          <a:prstGeom prst="rect">
            <a:avLst/>
          </a:prstGeom>
        </p:spPr>
        <p:txBody>
          <a:bodyPr wrap="none">
            <a:spAutoFit/>
          </a:bodyPr>
          <a:lstStyle/>
          <a:p>
            <a:r>
              <a:rPr lang="en-US" sz="1216" dirty="0">
                <a:solidFill>
                  <a:srgbClr val="3399FF"/>
                </a:solidFill>
                <a:latin typeface="Eras Demi ITC" panose="020B0805030504020804" pitchFamily="34" charset="0"/>
              </a:rPr>
              <a:t>Adapted from Gómez et al. (2014).</a:t>
            </a:r>
          </a:p>
        </p:txBody>
      </p:sp>
      <p:pic>
        <p:nvPicPr>
          <p:cNvPr id="2" name="Imagen 1"/>
          <p:cNvPicPr>
            <a:picLocks noChangeAspect="1"/>
          </p:cNvPicPr>
          <p:nvPr/>
        </p:nvPicPr>
        <p:blipFill>
          <a:blip r:embed="rId5"/>
          <a:stretch>
            <a:fillRect/>
          </a:stretch>
        </p:blipFill>
        <p:spPr>
          <a:xfrm>
            <a:off x="1753277" y="1158082"/>
            <a:ext cx="5663323" cy="3540198"/>
          </a:xfrm>
          <a:prstGeom prst="rect">
            <a:avLst/>
          </a:prstGeom>
        </p:spPr>
      </p:pic>
    </p:spTree>
    <p:extLst>
      <p:ext uri="{BB962C8B-B14F-4D97-AF65-F5344CB8AC3E}">
        <p14:creationId xmlns:p14="http://schemas.microsoft.com/office/powerpoint/2010/main" val="1847912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Runoff plots and actual farm traffic</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pic>
        <p:nvPicPr>
          <p:cNvPr id="2" name="Imagen 1"/>
          <p:cNvPicPr>
            <a:picLocks noChangeAspect="1"/>
          </p:cNvPicPr>
          <p:nvPr/>
        </p:nvPicPr>
        <p:blipFill rotWithShape="1">
          <a:blip r:embed="rId5">
            <a:extLst>
              <a:ext uri="{28A0092B-C50C-407E-A947-70E740481C1C}">
                <a14:useLocalDpi xmlns:a14="http://schemas.microsoft.com/office/drawing/2010/main" val="0"/>
              </a:ext>
            </a:extLst>
          </a:blip>
          <a:srcRect b="12500"/>
          <a:stretch/>
        </p:blipFill>
        <p:spPr>
          <a:xfrm>
            <a:off x="178715" y="826493"/>
            <a:ext cx="3705860" cy="2161752"/>
          </a:xfrm>
          <a:prstGeom prst="rect">
            <a:avLst/>
          </a:prstGeom>
        </p:spPr>
      </p:pic>
      <p:pic>
        <p:nvPicPr>
          <p:cNvPr id="4" name="Imagen 3"/>
          <p:cNvPicPr>
            <a:picLocks noChangeAspect="1"/>
          </p:cNvPicPr>
          <p:nvPr/>
        </p:nvPicPr>
        <p:blipFill rotWithShape="1">
          <a:blip r:embed="rId6">
            <a:extLst>
              <a:ext uri="{28A0092B-C50C-407E-A947-70E740481C1C}">
                <a14:useLocalDpi xmlns:a14="http://schemas.microsoft.com/office/drawing/2010/main" val="0"/>
              </a:ext>
            </a:extLst>
          </a:blip>
          <a:srcRect l="200" t="-3125" r="-200" b="18750"/>
          <a:stretch/>
        </p:blipFill>
        <p:spPr>
          <a:xfrm>
            <a:off x="189745" y="3397039"/>
            <a:ext cx="3705860" cy="2084546"/>
          </a:xfrm>
          <a:prstGeom prst="rect">
            <a:avLst/>
          </a:prstGeom>
        </p:spPr>
      </p:pic>
      <p:pic>
        <p:nvPicPr>
          <p:cNvPr id="8" name="Imagen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9959" y="826494"/>
            <a:ext cx="3338762" cy="2305756"/>
          </a:xfrm>
          <a:prstGeom prst="rect">
            <a:avLst/>
          </a:prstGeom>
        </p:spPr>
      </p:pic>
      <p:pic>
        <p:nvPicPr>
          <p:cNvPr id="1028" name="Picture 4" descr="fot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10601" y="3328381"/>
            <a:ext cx="3937476" cy="2221862"/>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p:cNvSpPr txBox="1"/>
          <p:nvPr/>
        </p:nvSpPr>
        <p:spPr>
          <a:xfrm>
            <a:off x="4887900" y="5108510"/>
            <a:ext cx="2926728" cy="377973"/>
          </a:xfrm>
          <a:prstGeom prst="rect">
            <a:avLst/>
          </a:prstGeom>
          <a:noFill/>
        </p:spPr>
        <p:txBody>
          <a:bodyPr wrap="square" rtlCol="0">
            <a:spAutoFit/>
          </a:bodyPr>
          <a:lstStyle/>
          <a:p>
            <a:r>
              <a:rPr lang="en-US" sz="1824" dirty="0"/>
              <a:t>Source: Interempresas.net</a:t>
            </a:r>
          </a:p>
        </p:txBody>
      </p:sp>
      <p:sp>
        <p:nvSpPr>
          <p:cNvPr id="14" name="CuadroTexto 13"/>
          <p:cNvSpPr txBox="1"/>
          <p:nvPr/>
        </p:nvSpPr>
        <p:spPr>
          <a:xfrm>
            <a:off x="5115975" y="2709368"/>
            <a:ext cx="2926728" cy="377973"/>
          </a:xfrm>
          <a:prstGeom prst="rect">
            <a:avLst/>
          </a:prstGeom>
          <a:noFill/>
        </p:spPr>
        <p:txBody>
          <a:bodyPr wrap="square" rtlCol="0">
            <a:spAutoFit/>
          </a:bodyPr>
          <a:lstStyle/>
          <a:p>
            <a:r>
              <a:rPr lang="en-US" sz="1824" dirty="0"/>
              <a:t>Source: Interempresas.net</a:t>
            </a:r>
          </a:p>
        </p:txBody>
      </p:sp>
      <p:grpSp>
        <p:nvGrpSpPr>
          <p:cNvPr id="7" name="Grupo 6">
            <a:extLst>
              <a:ext uri="{FF2B5EF4-FFF2-40B4-BE49-F238E27FC236}">
                <a16:creationId xmlns:a16="http://schemas.microsoft.com/office/drawing/2014/main" id="{09CD3A58-A978-4D38-ADD7-4B9B60C503F8}"/>
              </a:ext>
            </a:extLst>
          </p:cNvPr>
          <p:cNvGrpSpPr/>
          <p:nvPr/>
        </p:nvGrpSpPr>
        <p:grpSpPr>
          <a:xfrm>
            <a:off x="2916433" y="708154"/>
            <a:ext cx="6030345" cy="5416193"/>
            <a:chOff x="2937993" y="698932"/>
            <a:chExt cx="5951814" cy="5345660"/>
          </a:xfrm>
        </p:grpSpPr>
        <p:pic>
          <p:nvPicPr>
            <p:cNvPr id="3" name="Imagen 2">
              <a:extLst>
                <a:ext uri="{FF2B5EF4-FFF2-40B4-BE49-F238E27FC236}">
                  <a16:creationId xmlns:a16="http://schemas.microsoft.com/office/drawing/2014/main" id="{26857981-1A11-468E-853A-C07B9ED2566F}"/>
                </a:ext>
              </a:extLst>
            </p:cNvPr>
            <p:cNvPicPr>
              <a:picLocks noChangeAspect="1"/>
            </p:cNvPicPr>
            <p:nvPr/>
          </p:nvPicPr>
          <p:blipFill>
            <a:blip r:embed="rId9"/>
            <a:stretch>
              <a:fillRect/>
            </a:stretch>
          </p:blipFill>
          <p:spPr>
            <a:xfrm>
              <a:off x="2937993" y="698932"/>
              <a:ext cx="2986738" cy="5307736"/>
            </a:xfrm>
            <a:prstGeom prst="rect">
              <a:avLst/>
            </a:prstGeom>
          </p:spPr>
        </p:pic>
        <p:sp>
          <p:nvSpPr>
            <p:cNvPr id="12" name="CuadroTexto 11">
              <a:extLst>
                <a:ext uri="{FF2B5EF4-FFF2-40B4-BE49-F238E27FC236}">
                  <a16:creationId xmlns:a16="http://schemas.microsoft.com/office/drawing/2014/main" id="{D9D38B91-D948-4883-99B4-580578D8F5C5}"/>
                </a:ext>
              </a:extLst>
            </p:cNvPr>
            <p:cNvSpPr txBox="1"/>
            <p:nvPr/>
          </p:nvSpPr>
          <p:spPr>
            <a:xfrm>
              <a:off x="6001193" y="5671541"/>
              <a:ext cx="2888614" cy="373051"/>
            </a:xfrm>
            <a:prstGeom prst="rect">
              <a:avLst/>
            </a:prstGeom>
            <a:noFill/>
          </p:spPr>
          <p:txBody>
            <a:bodyPr wrap="square" rtlCol="0">
              <a:spAutoFit/>
            </a:bodyPr>
            <a:lstStyle/>
            <a:p>
              <a:r>
                <a:rPr lang="en-US" sz="1824" dirty="0"/>
                <a:t>Source: A. Ramos</a:t>
              </a:r>
            </a:p>
          </p:txBody>
        </p:sp>
      </p:grpSp>
    </p:spTree>
    <p:extLst>
      <p:ext uri="{BB962C8B-B14F-4D97-AF65-F5344CB8AC3E}">
        <p14:creationId xmlns:p14="http://schemas.microsoft.com/office/powerpoint/2010/main" val="565600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Material and methods</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sp>
        <p:nvSpPr>
          <p:cNvPr id="8" name="Rectángulo 7"/>
          <p:cNvSpPr/>
          <p:nvPr/>
        </p:nvSpPr>
        <p:spPr>
          <a:xfrm>
            <a:off x="557318" y="974779"/>
            <a:ext cx="4477914" cy="5495032"/>
          </a:xfrm>
          <a:prstGeom prst="rect">
            <a:avLst/>
          </a:prstGeom>
        </p:spPr>
        <p:txBody>
          <a:bodyPr wrap="square">
            <a:spAutoFit/>
          </a:bodyPr>
          <a:lstStyle/>
          <a:p>
            <a:pPr algn="just"/>
            <a:r>
              <a:rPr lang="en-US" sz="1418" dirty="0">
                <a:solidFill>
                  <a:srgbClr val="C00000"/>
                </a:solidFill>
                <a:latin typeface="Eras Demi ITC" panose="020B0805030504020804" pitchFamily="34" charset="0"/>
              </a:rPr>
              <a:t>A) </a:t>
            </a:r>
            <a:r>
              <a:rPr lang="en-US" sz="1418" dirty="0">
                <a:solidFill>
                  <a:srgbClr val="78A200"/>
                </a:solidFill>
                <a:latin typeface="Eras Demi ITC" panose="020B0805030504020804" pitchFamily="34" charset="0"/>
              </a:rPr>
              <a:t>La </a:t>
            </a:r>
            <a:r>
              <a:rPr lang="en-US" sz="1418" dirty="0" err="1">
                <a:solidFill>
                  <a:srgbClr val="78A200"/>
                </a:solidFill>
                <a:latin typeface="Eras Demi ITC" panose="020B0805030504020804" pitchFamily="34" charset="0"/>
              </a:rPr>
              <a:t>Conchuela</a:t>
            </a:r>
            <a:r>
              <a:rPr lang="en-US" sz="1418" dirty="0">
                <a:solidFill>
                  <a:srgbClr val="78A200"/>
                </a:solidFill>
                <a:latin typeface="Eras Demi ITC" panose="020B0805030504020804" pitchFamily="34" charset="0"/>
              </a:rPr>
              <a:t> is an 8 ha rainfed olive farm at Córdoba (Southern Spain) with a mean slope of 9 %. Textural class is clay loam and soil type is a </a:t>
            </a:r>
            <a:r>
              <a:rPr lang="en-US" sz="1418" dirty="0" err="1">
                <a:solidFill>
                  <a:srgbClr val="78A200"/>
                </a:solidFill>
                <a:latin typeface="Eras Demi ITC" panose="020B0805030504020804" pitchFamily="34" charset="0"/>
              </a:rPr>
              <a:t>Vertisol</a:t>
            </a:r>
            <a:r>
              <a:rPr lang="en-US" sz="1418" dirty="0">
                <a:solidFill>
                  <a:srgbClr val="78A200"/>
                </a:solidFill>
                <a:latin typeface="Eras Demi ITC" panose="020B0805030504020804" pitchFamily="34" charset="0"/>
              </a:rPr>
              <a:t> (FAO). Average annual precipitation is 642 mm.</a:t>
            </a:r>
          </a:p>
          <a:p>
            <a:pPr marL="347426" indent="-347426">
              <a:buAutoNum type="alphaUcParenR"/>
            </a:pPr>
            <a:endParaRPr lang="en-US" sz="1824" dirty="0">
              <a:solidFill>
                <a:srgbClr val="78A200"/>
              </a:solidFill>
              <a:latin typeface="Eras Demi ITC" panose="020B0805030504020804" pitchFamily="34" charset="0"/>
            </a:endParaRPr>
          </a:p>
          <a:p>
            <a:pPr algn="just"/>
            <a:endParaRPr lang="en-US" sz="1621" dirty="0">
              <a:solidFill>
                <a:srgbClr val="C00000"/>
              </a:solidFill>
              <a:latin typeface="Eras Demi ITC" panose="020B0805030504020804" pitchFamily="34" charset="0"/>
            </a:endParaRPr>
          </a:p>
          <a:p>
            <a:pPr algn="just"/>
            <a:r>
              <a:rPr lang="en-US" sz="1621" dirty="0">
                <a:solidFill>
                  <a:srgbClr val="C00000"/>
                </a:solidFill>
                <a:latin typeface="Eras Demi ITC" panose="020B0805030504020804" pitchFamily="34" charset="0"/>
              </a:rPr>
              <a:t>B)</a:t>
            </a:r>
            <a:r>
              <a:rPr lang="en-US" sz="1418" dirty="0">
                <a:solidFill>
                  <a:srgbClr val="C00000"/>
                </a:solidFill>
                <a:latin typeface="Eras Demi ITC" panose="020B0805030504020804" pitchFamily="34" charset="0"/>
              </a:rPr>
              <a:t> </a:t>
            </a:r>
            <a:r>
              <a:rPr lang="en-US" sz="1418" dirty="0">
                <a:solidFill>
                  <a:srgbClr val="78A200"/>
                </a:solidFill>
                <a:latin typeface="Eras Demi ITC" panose="020B0805030504020804" pitchFamily="34" charset="0"/>
              </a:rPr>
              <a:t>From 2008, six closed runoff plots of 14x24 m were built with steel beams on concrete foundation, with the longest dimension parallel to the maximum slope (13.4 %). These boundaries allows regular machine traffic during farm operations. Three rows of trees are within each plots. Two soil managements have been evaluated: bare soil and cover crops.</a:t>
            </a:r>
          </a:p>
          <a:p>
            <a:pPr marL="347426" indent="-347426">
              <a:buAutoNum type="alphaUcParenR"/>
            </a:pPr>
            <a:endParaRPr lang="en-US" sz="1824" dirty="0">
              <a:solidFill>
                <a:srgbClr val="78A200"/>
              </a:solidFill>
              <a:latin typeface="Eras Demi ITC" panose="020B0805030504020804" pitchFamily="34" charset="0"/>
            </a:endParaRPr>
          </a:p>
          <a:p>
            <a:r>
              <a:rPr lang="en-US" sz="1824" dirty="0">
                <a:solidFill>
                  <a:srgbClr val="78A200"/>
                </a:solidFill>
                <a:latin typeface="Eras Demi ITC" panose="020B0805030504020804" pitchFamily="34" charset="0"/>
              </a:rPr>
              <a:t> </a:t>
            </a:r>
          </a:p>
          <a:p>
            <a:pPr algn="just"/>
            <a:r>
              <a:rPr lang="en-US" sz="1824" dirty="0">
                <a:solidFill>
                  <a:srgbClr val="C00000"/>
                </a:solidFill>
                <a:latin typeface="Eras Demi ITC" panose="020B0805030504020804" pitchFamily="34" charset="0"/>
              </a:rPr>
              <a:t>C</a:t>
            </a:r>
            <a:r>
              <a:rPr lang="en-US" sz="1418" dirty="0">
                <a:solidFill>
                  <a:srgbClr val="C00000"/>
                </a:solidFill>
                <a:latin typeface="Eras Demi ITC" panose="020B0805030504020804" pitchFamily="34" charset="0"/>
              </a:rPr>
              <a:t>) </a:t>
            </a:r>
            <a:r>
              <a:rPr lang="en-US" sz="1418" dirty="0">
                <a:solidFill>
                  <a:srgbClr val="78A200"/>
                </a:solidFill>
                <a:latin typeface="Eras Demi ITC" panose="020B0805030504020804" pitchFamily="34" charset="0"/>
              </a:rPr>
              <a:t>Runoff water was channeled from the plots and collected by  tipping-bucket gauges with 5-min resolution. This is completed with a sediment trap located upstream of the tipping buckets and a device to collect an integrated sample of the runoff downstream of the tipping buckets.</a:t>
            </a:r>
            <a:endParaRPr lang="en-US" sz="1824" dirty="0">
              <a:solidFill>
                <a:srgbClr val="78A200"/>
              </a:solidFill>
              <a:latin typeface="Eras Demi ITC" panose="020B0805030504020804" pitchFamily="34" charset="0"/>
            </a:endParaRPr>
          </a:p>
        </p:txBody>
      </p:sp>
      <p:pic>
        <p:nvPicPr>
          <p:cNvPr id="7" name="Imagen 6">
            <a:extLst>
              <a:ext uri="{FF2B5EF4-FFF2-40B4-BE49-F238E27FC236}">
                <a16:creationId xmlns:a16="http://schemas.microsoft.com/office/drawing/2014/main" id="{33767327-1260-4B0A-892C-6CDA211E4FF4}"/>
              </a:ext>
            </a:extLst>
          </p:cNvPr>
          <p:cNvPicPr>
            <a:picLocks noChangeAspect="1"/>
          </p:cNvPicPr>
          <p:nvPr/>
        </p:nvPicPr>
        <p:blipFill>
          <a:blip r:embed="rId5"/>
          <a:stretch>
            <a:fillRect/>
          </a:stretch>
        </p:blipFill>
        <p:spPr>
          <a:xfrm>
            <a:off x="4987189" y="2624985"/>
            <a:ext cx="4020941" cy="1495276"/>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95CC0522-ECB4-4AF7-95CF-2131EE76F410}"/>
              </a:ext>
            </a:extLst>
          </p:cNvPr>
          <p:cNvPicPr>
            <a:picLocks noChangeAspect="1"/>
          </p:cNvPicPr>
          <p:nvPr/>
        </p:nvPicPr>
        <p:blipFill rotWithShape="1">
          <a:blip r:embed="rId6"/>
          <a:srcRect l="32691" t="17917" r="15001" b="11795"/>
          <a:stretch/>
        </p:blipFill>
        <p:spPr>
          <a:xfrm>
            <a:off x="6109662" y="736262"/>
            <a:ext cx="2114434" cy="1598179"/>
          </a:xfrm>
          <a:prstGeom prst="rect">
            <a:avLst/>
          </a:prstGeom>
          <a:ln>
            <a:no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EEADF3E2-42F5-4F41-90DB-54074B697796}"/>
              </a:ext>
            </a:extLst>
          </p:cNvPr>
          <p:cNvPicPr>
            <a:picLocks noChangeAspect="1"/>
          </p:cNvPicPr>
          <p:nvPr/>
        </p:nvPicPr>
        <p:blipFill rotWithShape="1">
          <a:blip r:embed="rId7"/>
          <a:srcRect l="4212" t="6270" r="3609" b="5960"/>
          <a:stretch/>
        </p:blipFill>
        <p:spPr>
          <a:xfrm>
            <a:off x="6038903" y="4359915"/>
            <a:ext cx="2341820" cy="1626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7343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Results sediment and runoff </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pic>
        <p:nvPicPr>
          <p:cNvPr id="7" name="Imagen 6"/>
          <p:cNvPicPr>
            <a:picLocks noChangeAspect="1"/>
          </p:cNvPicPr>
          <p:nvPr/>
        </p:nvPicPr>
        <p:blipFill>
          <a:blip r:embed="rId5"/>
          <a:stretch>
            <a:fillRect/>
          </a:stretch>
        </p:blipFill>
        <p:spPr>
          <a:xfrm>
            <a:off x="119326" y="826493"/>
            <a:ext cx="5224728" cy="2335644"/>
          </a:xfrm>
          <a:prstGeom prst="rect">
            <a:avLst/>
          </a:prstGeom>
        </p:spPr>
      </p:pic>
      <p:pic>
        <p:nvPicPr>
          <p:cNvPr id="9" name="Imagen 8"/>
          <p:cNvPicPr>
            <a:picLocks noChangeAspect="1"/>
          </p:cNvPicPr>
          <p:nvPr/>
        </p:nvPicPr>
        <p:blipFill>
          <a:blip r:embed="rId6"/>
          <a:stretch>
            <a:fillRect/>
          </a:stretch>
        </p:blipFill>
        <p:spPr>
          <a:xfrm>
            <a:off x="145626" y="3400380"/>
            <a:ext cx="5247615" cy="2335644"/>
          </a:xfrm>
          <a:prstGeom prst="rect">
            <a:avLst/>
          </a:prstGeom>
        </p:spPr>
      </p:pic>
      <p:sp>
        <p:nvSpPr>
          <p:cNvPr id="8" name="CuadroTexto 7">
            <a:extLst>
              <a:ext uri="{FF2B5EF4-FFF2-40B4-BE49-F238E27FC236}">
                <a16:creationId xmlns:a16="http://schemas.microsoft.com/office/drawing/2014/main" id="{1EAB349F-7B1C-43AE-9812-979E5A3A1D12}"/>
              </a:ext>
            </a:extLst>
          </p:cNvPr>
          <p:cNvSpPr txBox="1"/>
          <p:nvPr/>
        </p:nvSpPr>
        <p:spPr>
          <a:xfrm>
            <a:off x="5687555" y="540439"/>
            <a:ext cx="2993194" cy="5497566"/>
          </a:xfrm>
          <a:prstGeom prst="rect">
            <a:avLst/>
          </a:prstGeom>
          <a:noFill/>
        </p:spPr>
        <p:txBody>
          <a:bodyPr wrap="square">
            <a:spAutoFit/>
          </a:bodyPr>
          <a:lstStyle/>
          <a:p>
            <a:pPr algn="just"/>
            <a:r>
              <a:rPr lang="en-US" sz="1824" dirty="0">
                <a:solidFill>
                  <a:srgbClr val="78A200"/>
                </a:solidFill>
                <a:latin typeface="Eras Demi ITC" panose="020B0805030504020804" pitchFamily="34" charset="0"/>
              </a:rPr>
              <a:t>A Kruskal-Wallis test (P&lt;0.01) was performed to evaluate differences in soil losses and runoff between the two treatments for the different years.</a:t>
            </a:r>
          </a:p>
          <a:p>
            <a:pPr algn="just"/>
            <a:endParaRPr lang="en-US" sz="1824" dirty="0">
              <a:solidFill>
                <a:srgbClr val="78A200"/>
              </a:solidFill>
              <a:latin typeface="Eras Demi ITC" panose="020B0805030504020804" pitchFamily="34" charset="0"/>
            </a:endParaRPr>
          </a:p>
          <a:p>
            <a:pPr algn="just"/>
            <a:r>
              <a:rPr lang="en-US" sz="1824" dirty="0">
                <a:solidFill>
                  <a:srgbClr val="78A200"/>
                </a:solidFill>
                <a:latin typeface="Eras Demi ITC" panose="020B0805030504020804" pitchFamily="34" charset="0"/>
              </a:rPr>
              <a:t>At the same year, there is no statistical differences between managements.</a:t>
            </a:r>
          </a:p>
          <a:p>
            <a:pPr algn="just"/>
            <a:endParaRPr lang="en-US" sz="1824" dirty="0">
              <a:solidFill>
                <a:srgbClr val="78A200"/>
              </a:solidFill>
              <a:latin typeface="Eras Demi ITC" panose="020B0805030504020804" pitchFamily="34" charset="0"/>
            </a:endParaRPr>
          </a:p>
          <a:p>
            <a:pPr algn="just"/>
            <a:r>
              <a:rPr lang="en-US" sz="1824" dirty="0">
                <a:solidFill>
                  <a:srgbClr val="78A200"/>
                </a:solidFill>
                <a:latin typeface="Eras Demi ITC" panose="020B0805030504020804" pitchFamily="34" charset="0"/>
              </a:rPr>
              <a:t>With bare soil, there is no differences among years either for runoff and soil losses. However, with cover crops, there are significant differences for both.</a:t>
            </a:r>
            <a:endParaRPr lang="en-US" sz="1824" dirty="0"/>
          </a:p>
        </p:txBody>
      </p:sp>
    </p:spTree>
    <p:extLst>
      <p:ext uri="{BB962C8B-B14F-4D97-AF65-F5344CB8AC3E}">
        <p14:creationId xmlns:p14="http://schemas.microsoft.com/office/powerpoint/2010/main" val="2745563230"/>
      </p:ext>
    </p:extLst>
  </p:cSld>
  <p:clrMapOvr>
    <a:masterClrMapping/>
  </p:clrMapOvr>
  <mc:AlternateContent xmlns:mc="http://schemas.openxmlformats.org/markup-compatibility/2006" xmlns:p14="http://schemas.microsoft.com/office/powerpoint/2010/main">
    <mc:Choice Requires="p14">
      <p:transition spd="slow" p14:dur="2000" advTm="1333"/>
    </mc:Choice>
    <mc:Fallback xmlns="">
      <p:transition spd="slow" advTm="133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Results farm management and ground cover.</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graphicFrame>
        <p:nvGraphicFramePr>
          <p:cNvPr id="3" name="Tabla 2">
            <a:extLst>
              <a:ext uri="{FF2B5EF4-FFF2-40B4-BE49-F238E27FC236}">
                <a16:creationId xmlns:a16="http://schemas.microsoft.com/office/drawing/2014/main" id="{53B181EC-190F-4891-985B-1EA6AF852DFD}"/>
              </a:ext>
            </a:extLst>
          </p:cNvPr>
          <p:cNvGraphicFramePr>
            <a:graphicFrameLocks noGrp="1"/>
          </p:cNvGraphicFramePr>
          <p:nvPr>
            <p:extLst>
              <p:ext uri="{D42A27DB-BD31-4B8C-83A1-F6EECF244321}">
                <p14:modId xmlns:p14="http://schemas.microsoft.com/office/powerpoint/2010/main" val="3713574782"/>
              </p:ext>
            </p:extLst>
          </p:nvPr>
        </p:nvGraphicFramePr>
        <p:xfrm>
          <a:off x="171503" y="1247061"/>
          <a:ext cx="8852747" cy="4585680"/>
        </p:xfrm>
        <a:graphic>
          <a:graphicData uri="http://schemas.openxmlformats.org/drawingml/2006/table">
            <a:tbl>
              <a:tblPr>
                <a:tableStyleId>{5C22544A-7EE6-4342-B048-85BDC9FD1C3A}</a:tableStyleId>
              </a:tblPr>
              <a:tblGrid>
                <a:gridCol w="849048">
                  <a:extLst>
                    <a:ext uri="{9D8B030D-6E8A-4147-A177-3AD203B41FA5}">
                      <a16:colId xmlns:a16="http://schemas.microsoft.com/office/drawing/2014/main" val="3164796621"/>
                    </a:ext>
                  </a:extLst>
                </a:gridCol>
                <a:gridCol w="772054">
                  <a:extLst>
                    <a:ext uri="{9D8B030D-6E8A-4147-A177-3AD203B41FA5}">
                      <a16:colId xmlns:a16="http://schemas.microsoft.com/office/drawing/2014/main" val="2582046132"/>
                    </a:ext>
                  </a:extLst>
                </a:gridCol>
                <a:gridCol w="1158081">
                  <a:extLst>
                    <a:ext uri="{9D8B030D-6E8A-4147-A177-3AD203B41FA5}">
                      <a16:colId xmlns:a16="http://schemas.microsoft.com/office/drawing/2014/main" val="399305164"/>
                    </a:ext>
                  </a:extLst>
                </a:gridCol>
                <a:gridCol w="6073564">
                  <a:extLst>
                    <a:ext uri="{9D8B030D-6E8A-4147-A177-3AD203B41FA5}">
                      <a16:colId xmlns:a16="http://schemas.microsoft.com/office/drawing/2014/main" val="396559592"/>
                    </a:ext>
                  </a:extLst>
                </a:gridCol>
              </a:tblGrid>
              <a:tr h="178641">
                <a:tc gridSpan="2">
                  <a:txBody>
                    <a:bodyPr/>
                    <a:lstStyle/>
                    <a:p>
                      <a:pPr algn="ctr" fontAlgn="ctr"/>
                      <a:r>
                        <a:rPr lang="es-ES" sz="1100" b="1" u="none" strike="noStrike" dirty="0">
                          <a:effectLst/>
                        </a:rPr>
                        <a:t>Management</a:t>
                      </a:r>
                      <a:endParaRPr lang="es-ES" sz="1100" b="1" i="0" u="none" strike="noStrike" dirty="0">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tc>
                  <a:txBody>
                    <a:bodyPr/>
                    <a:lstStyle/>
                    <a:p>
                      <a:pPr algn="ctr" fontAlgn="ctr"/>
                      <a:r>
                        <a:rPr lang="es-ES" sz="1100" b="1" u="none" strike="noStrike" dirty="0">
                          <a:effectLst/>
                        </a:rPr>
                        <a:t>CT</a:t>
                      </a:r>
                      <a:endParaRPr lang="es-ES" sz="1100" b="1" i="0" u="none" strike="noStrike" dirty="0">
                        <a:solidFill>
                          <a:srgbClr val="000000"/>
                        </a:solidFill>
                        <a:effectLst/>
                        <a:latin typeface="Times New Roman" panose="02020603050405020304" pitchFamily="18" charset="0"/>
                      </a:endParaRPr>
                    </a:p>
                  </a:txBody>
                  <a:tcPr marL="3323" marR="3323" marT="3323" marB="0" anchor="ctr"/>
                </a:tc>
                <a:tc>
                  <a:txBody>
                    <a:bodyPr/>
                    <a:lstStyle/>
                    <a:p>
                      <a:pPr algn="ctr" fontAlgn="ctr"/>
                      <a:r>
                        <a:rPr lang="es-ES" sz="1100" b="1" u="none" strike="noStrike">
                          <a:effectLst/>
                        </a:rPr>
                        <a:t>CC</a:t>
                      </a:r>
                      <a:endParaRPr lang="es-ES" sz="1100" b="1" i="0" u="none" strike="noStrike" dirty="0">
                        <a:solidFill>
                          <a:srgbClr val="000000"/>
                        </a:solidFill>
                        <a:effectLst/>
                        <a:latin typeface="Times New Roman" panose="02020603050405020304" pitchFamily="18" charset="0"/>
                      </a:endParaRPr>
                    </a:p>
                  </a:txBody>
                  <a:tcPr marL="3323" marR="3323" marT="3323" marB="0" anchor="ctr"/>
                </a:tc>
                <a:extLst>
                  <a:ext uri="{0D108BD9-81ED-4DB2-BD59-A6C34878D82A}">
                    <a16:rowId xmlns:a16="http://schemas.microsoft.com/office/drawing/2014/main" val="2428471151"/>
                  </a:ext>
                </a:extLst>
              </a:tr>
              <a:tr h="170332">
                <a:tc gridSpan="2">
                  <a:txBody>
                    <a:bodyPr/>
                    <a:lstStyle/>
                    <a:p>
                      <a:pPr algn="ctr" fontAlgn="ctr"/>
                      <a:r>
                        <a:rPr lang="es-ES" sz="800" u="none" strike="noStrike">
                          <a:effectLst/>
                        </a:rPr>
                        <a:t>Number of plots</a:t>
                      </a:r>
                      <a:endParaRPr lang="es-E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tc>
                  <a:txBody>
                    <a:bodyPr/>
                    <a:lstStyle/>
                    <a:p>
                      <a:pPr algn="ctr" fontAlgn="ctr"/>
                      <a:r>
                        <a:rPr lang="es-ES" sz="800" u="none" strike="noStrike">
                          <a:effectLst/>
                        </a:rPr>
                        <a:t>2 plots since 2008-09.</a:t>
                      </a:r>
                      <a:endParaRPr lang="es-ES" sz="800" b="0" i="0" u="none" strike="noStrike">
                        <a:solidFill>
                          <a:srgbClr val="000000"/>
                        </a:solidFill>
                        <a:effectLst/>
                        <a:latin typeface="Times New Roman" panose="02020603050405020304" pitchFamily="18" charset="0"/>
                      </a:endParaRPr>
                    </a:p>
                  </a:txBody>
                  <a:tcPr marL="3323" marR="3323" marT="3323" marB="0" anchor="ctr"/>
                </a:tc>
                <a:tc>
                  <a:txBody>
                    <a:bodyPr/>
                    <a:lstStyle/>
                    <a:p>
                      <a:pPr algn="ctr" fontAlgn="ctr"/>
                      <a:r>
                        <a:rPr lang="es-ES" sz="800" u="none" strike="noStrike">
                          <a:effectLst/>
                        </a:rPr>
                        <a:t>4 plots since 2008-09.</a:t>
                      </a:r>
                      <a:endParaRPr lang="es-ES" sz="800" b="0" i="0" u="none" strike="noStrike">
                        <a:solidFill>
                          <a:srgbClr val="000000"/>
                        </a:solidFill>
                        <a:effectLst/>
                        <a:latin typeface="Times New Roman" panose="02020603050405020304" pitchFamily="18" charset="0"/>
                      </a:endParaRPr>
                    </a:p>
                  </a:txBody>
                  <a:tcPr marL="3323" marR="3323" marT="3323" marB="0" anchor="ctr"/>
                </a:tc>
                <a:extLst>
                  <a:ext uri="{0D108BD9-81ED-4DB2-BD59-A6C34878D82A}">
                    <a16:rowId xmlns:a16="http://schemas.microsoft.com/office/drawing/2014/main" val="358154034"/>
                  </a:ext>
                </a:extLst>
              </a:tr>
              <a:tr h="525122">
                <a:tc rowSpan="8">
                  <a:txBody>
                    <a:bodyPr/>
                    <a:lstStyle/>
                    <a:p>
                      <a:pPr algn="ctr" fontAlgn="ctr"/>
                      <a:r>
                        <a:rPr lang="es-ES" sz="800" u="none" strike="noStrike" dirty="0" err="1">
                          <a:effectLst/>
                        </a:rPr>
                        <a:t>Vegetation</a:t>
                      </a:r>
                      <a:r>
                        <a:rPr lang="es-ES" sz="800" u="none" strike="noStrike" dirty="0">
                          <a:effectLst/>
                        </a:rPr>
                        <a:t> control</a:t>
                      </a:r>
                      <a:endParaRPr lang="es-ES" sz="800" b="0" i="0" u="none" strike="noStrike" dirty="0">
                        <a:solidFill>
                          <a:srgbClr val="000000"/>
                        </a:solidFill>
                        <a:effectLst/>
                        <a:latin typeface="Times New Roman" panose="02020603050405020304" pitchFamily="18" charset="0"/>
                      </a:endParaRPr>
                    </a:p>
                  </a:txBody>
                  <a:tcPr marL="3323" marR="3323" marT="3323" marB="0" anchor="ctr"/>
                </a:tc>
                <a:tc rowSpan="6">
                  <a:txBody>
                    <a:bodyPr/>
                    <a:lstStyle/>
                    <a:p>
                      <a:pPr algn="ctr" fontAlgn="ctr"/>
                      <a:r>
                        <a:rPr lang="es-ES" sz="800" u="none" strike="noStrike">
                          <a:effectLst/>
                        </a:rPr>
                        <a:t>Lanes</a:t>
                      </a:r>
                      <a:endParaRPr lang="es-ES" sz="800" b="0" i="0" u="none" strike="noStrike">
                        <a:solidFill>
                          <a:srgbClr val="000000"/>
                        </a:solidFill>
                        <a:effectLst/>
                        <a:latin typeface="Times New Roman" panose="02020603050405020304" pitchFamily="18" charset="0"/>
                      </a:endParaRPr>
                    </a:p>
                  </a:txBody>
                  <a:tcPr marL="3323" marR="3323" marT="3323" marB="0" anchor="ctr"/>
                </a:tc>
                <a:tc rowSpan="6">
                  <a:txBody>
                    <a:bodyPr/>
                    <a:lstStyle/>
                    <a:p>
                      <a:pPr algn="ctr" fontAlgn="ctr"/>
                      <a:r>
                        <a:rPr lang="en-US" sz="800" u="none" strike="noStrike" dirty="0">
                          <a:effectLst/>
                        </a:rPr>
                        <a:t>Bare soil by chisel plowing (2-3 times per year) varying as a function of annual precipitation and vegetation growth.</a:t>
                      </a:r>
                      <a:endParaRPr lang="en-US" sz="800" b="0" i="0" u="none" strike="noStrike" dirty="0">
                        <a:solidFill>
                          <a:srgbClr val="000000"/>
                        </a:solidFill>
                        <a:effectLst/>
                        <a:latin typeface="Times New Roman" panose="02020603050405020304" pitchFamily="18" charset="0"/>
                      </a:endParaRPr>
                    </a:p>
                  </a:txBody>
                  <a:tcPr marL="3323" marR="3323" marT="3323" marB="0" anchor="ctr"/>
                </a:tc>
                <a:tc>
                  <a:txBody>
                    <a:bodyPr/>
                    <a:lstStyle/>
                    <a:p>
                      <a:pPr algn="ctr" fontAlgn="ctr"/>
                      <a:r>
                        <a:rPr lang="en-US" sz="800" u="none" strike="noStrike">
                          <a:effectLst/>
                        </a:rPr>
                        <a:t> During the first three years the CC was sown manually in November with (</a:t>
                      </a:r>
                      <a:r>
                        <a:rPr lang="en-US" sz="800" i="1" u="none" strike="noStrike">
                          <a:effectLst/>
                        </a:rPr>
                        <a:t>Lolium multiflorum</a:t>
                      </a:r>
                      <a:r>
                        <a:rPr lang="en-US" sz="800" u="none" strike="noStrike">
                          <a:effectLst/>
                        </a:rPr>
                        <a:t>) at 80 kg·ha-1.  In year 2011-12 the CC grew up spontaneously from the seed produced by the CC the previous year.  During April of years 2010, 2011, and 2012 the CC was chemically mowed using Touchdown Premium (3 l ha-1 using 300 l of solution per ha).</a:t>
                      </a:r>
                      <a:endParaRPr lang="en-US" sz="800" b="0" i="0" u="none" strike="noStrike" dirty="0">
                        <a:solidFill>
                          <a:srgbClr val="000000"/>
                        </a:solidFill>
                        <a:effectLst/>
                        <a:latin typeface="Times New Roman" panose="02020603050405020304" pitchFamily="18" charset="0"/>
                      </a:endParaRPr>
                    </a:p>
                  </a:txBody>
                  <a:tcPr marL="3323" marR="3323" marT="3323" marB="0" anchor="ctr"/>
                </a:tc>
                <a:extLst>
                  <a:ext uri="{0D108BD9-81ED-4DB2-BD59-A6C34878D82A}">
                    <a16:rowId xmlns:a16="http://schemas.microsoft.com/office/drawing/2014/main" val="783756188"/>
                  </a:ext>
                </a:extLst>
              </a:tr>
              <a:tr h="196090">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r>
                        <a:rPr lang="en-US" sz="800" u="none" strike="noStrike">
                          <a:effectLst/>
                        </a:rPr>
                        <a:t>In 2011–2012 CC grew up spontaneously from seed produced the previous year.</a:t>
                      </a:r>
                      <a:endParaRPr lang="es-ES" sz="1800"/>
                    </a:p>
                  </a:txBody>
                  <a:tcPr marL="3323" marR="3323" marT="3323" marB="0" anchor="ctr"/>
                </a:tc>
                <a:extLst>
                  <a:ext uri="{0D108BD9-81ED-4DB2-BD59-A6C34878D82A}">
                    <a16:rowId xmlns:a16="http://schemas.microsoft.com/office/drawing/2014/main" val="2135174344"/>
                  </a:ext>
                </a:extLst>
              </a:tr>
              <a:tr h="249267">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r>
                        <a:rPr lang="en-US" sz="800" u="none" strike="noStrike">
                          <a:effectLst/>
                        </a:rPr>
                        <a:t>During 2012-13, CC were sown with </a:t>
                      </a:r>
                      <a:r>
                        <a:rPr lang="en-US" sz="800" i="1" u="none" strike="noStrike">
                          <a:effectLst/>
                        </a:rPr>
                        <a:t>Bromus rubens </a:t>
                      </a:r>
                      <a:r>
                        <a:rPr lang="en-US" sz="800" u="none" strike="noStrike">
                          <a:effectLst/>
                        </a:rPr>
                        <a:t>at a dose of 15 kg·ha-1. In early April, CC were mechanically mowed.</a:t>
                      </a:r>
                      <a:endParaRPr lang="es-ES" sz="1800"/>
                    </a:p>
                  </a:txBody>
                  <a:tcPr marL="3323" marR="3323" marT="3323" marB="0" anchor="ctr"/>
                </a:tc>
                <a:extLst>
                  <a:ext uri="{0D108BD9-81ED-4DB2-BD59-A6C34878D82A}">
                    <a16:rowId xmlns:a16="http://schemas.microsoft.com/office/drawing/2014/main" val="3821762299"/>
                  </a:ext>
                </a:extLst>
              </a:tr>
              <a:tr h="398827">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r>
                        <a:rPr lang="en-US" sz="800" u="none" strike="noStrike">
                          <a:effectLst/>
                        </a:rPr>
                        <a:t>In years 2013-14, 2014-15 and 2015-16 the CC grew up spontaneously from the seed produced by the CC the previous year. Occasionally an extra dose of seeds were sown in late Winter. </a:t>
                      </a:r>
                      <a:endParaRPr lang="es-ES" sz="1800"/>
                    </a:p>
                  </a:txBody>
                  <a:tcPr marL="3323" marR="3323" marT="3323" marB="0" anchor="ctr"/>
                </a:tc>
                <a:extLst>
                  <a:ext uri="{0D108BD9-81ED-4DB2-BD59-A6C34878D82A}">
                    <a16:rowId xmlns:a16="http://schemas.microsoft.com/office/drawing/2014/main" val="2044305854"/>
                  </a:ext>
                </a:extLst>
              </a:tr>
              <a:tr h="422092">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r>
                        <a:rPr lang="en-US" sz="800" u="none" strike="noStrike">
                          <a:effectLst/>
                        </a:rPr>
                        <a:t>In year 2016-2017, two plots were sown with Bromus rubens at a dose of 45 kg·ha-1 and the other two with a mix of </a:t>
                      </a:r>
                      <a:r>
                        <a:rPr lang="en-US" sz="800" i="1" u="none" strike="noStrike">
                          <a:effectLst/>
                        </a:rPr>
                        <a:t>Anthemis arvensis, Medicago truncatula </a:t>
                      </a:r>
                      <a:r>
                        <a:rPr lang="en-US" sz="800" i="0" u="none" strike="noStrike">
                          <a:effectLst/>
                        </a:rPr>
                        <a:t>and</a:t>
                      </a:r>
                      <a:r>
                        <a:rPr lang="en-US" sz="800" i="1" u="none" strike="noStrike">
                          <a:effectLst/>
                        </a:rPr>
                        <a:t> Bromus rubens</a:t>
                      </a:r>
                      <a:r>
                        <a:rPr lang="en-US" sz="800" u="none" strike="noStrike">
                          <a:effectLst/>
                        </a:rPr>
                        <a:t> at a dose of 52 kg·ha-1.</a:t>
                      </a:r>
                      <a:endParaRPr lang="es-ES" sz="1800"/>
                    </a:p>
                  </a:txBody>
                  <a:tcPr marL="3323" marR="3323" marT="3323" marB="0" anchor="ctr"/>
                </a:tc>
                <a:extLst>
                  <a:ext uri="{0D108BD9-81ED-4DB2-BD59-A6C34878D82A}">
                    <a16:rowId xmlns:a16="http://schemas.microsoft.com/office/drawing/2014/main" val="2071790181"/>
                  </a:ext>
                </a:extLst>
              </a:tr>
              <a:tr h="335679">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r>
                        <a:rPr lang="en-US" sz="800" u="none" strike="noStrike">
                          <a:effectLst/>
                        </a:rPr>
                        <a:t>During 2017-18 the CC grew up spontaneously from the seed produced by the CC the previous year. </a:t>
                      </a:r>
                      <a:endParaRPr lang="es-ES" sz="1800"/>
                    </a:p>
                  </a:txBody>
                  <a:tcPr marL="3323" marR="3323" marT="3323" marB="0" anchor="ctr"/>
                </a:tc>
                <a:extLst>
                  <a:ext uri="{0D108BD9-81ED-4DB2-BD59-A6C34878D82A}">
                    <a16:rowId xmlns:a16="http://schemas.microsoft.com/office/drawing/2014/main" val="1596678543"/>
                  </a:ext>
                </a:extLst>
              </a:tr>
              <a:tr h="372239">
                <a:tc vMerge="1">
                  <a:txBody>
                    <a:bodyPr/>
                    <a:lstStyle/>
                    <a:p>
                      <a:endParaRPr lang="es-ES"/>
                    </a:p>
                  </a:txBody>
                  <a:tcPr/>
                </a:tc>
                <a:tc>
                  <a:txBody>
                    <a:bodyPr/>
                    <a:lstStyle/>
                    <a:p>
                      <a:pPr algn="ctr" fontAlgn="ctr"/>
                      <a:endParaRPr lang="es-ES" sz="800" b="0" i="0" u="none" strike="noStrike">
                        <a:solidFill>
                          <a:srgbClr val="000000"/>
                        </a:solidFill>
                        <a:effectLst/>
                        <a:latin typeface="Times New Roman" panose="02020603050405020304" pitchFamily="18" charset="0"/>
                      </a:endParaRPr>
                    </a:p>
                  </a:txBody>
                  <a:tcPr marL="3323" marR="3323" marT="3323" marB="0" anchor="ctr"/>
                </a:tc>
                <a:tc>
                  <a:txBody>
                    <a:bodyPr/>
                    <a:lstStyle/>
                    <a:p>
                      <a:pPr algn="ctr" fontAlgn="ctr"/>
                      <a:endParaRPr lang="es-ES" sz="800" b="0" i="0" u="none" strike="noStrike">
                        <a:solidFill>
                          <a:srgbClr val="000000"/>
                        </a:solidFill>
                        <a:effectLst/>
                        <a:latin typeface="Times New Roman" panose="02020603050405020304" pitchFamily="18" charset="0"/>
                      </a:endParaRPr>
                    </a:p>
                  </a:txBody>
                  <a:tcPr marL="3323" marR="3323" marT="3323" marB="0" anchor="ctr"/>
                </a:tc>
                <a:tc>
                  <a:txBody>
                    <a:bodyPr/>
                    <a:lstStyle/>
                    <a:p>
                      <a:pPr algn="ctr" fontAlgn="ctr"/>
                      <a:r>
                        <a:rPr lang="en-US" sz="800" u="none" strike="noStrike" dirty="0">
                          <a:effectLst/>
                        </a:rPr>
                        <a:t>In years 2018-19 and 2019-20 occasional doses of </a:t>
                      </a:r>
                      <a:r>
                        <a:rPr lang="en-US" sz="800" i="1" u="none" strike="noStrike" dirty="0">
                          <a:effectLst/>
                        </a:rPr>
                        <a:t>B. </a:t>
                      </a:r>
                      <a:r>
                        <a:rPr lang="en-US" sz="800" i="1" u="none" strike="noStrike" dirty="0" err="1">
                          <a:effectLst/>
                        </a:rPr>
                        <a:t>rubens</a:t>
                      </a:r>
                      <a:r>
                        <a:rPr lang="en-US" sz="800" i="1" u="none" strike="noStrike" dirty="0">
                          <a:effectLst/>
                        </a:rPr>
                        <a:t> </a:t>
                      </a:r>
                      <a:r>
                        <a:rPr lang="en-US" sz="800" u="none" strike="noStrike" dirty="0">
                          <a:effectLst/>
                        </a:rPr>
                        <a:t>were resown. </a:t>
                      </a:r>
                      <a:endParaRPr lang="es-ES" sz="800" b="0" i="0" u="none" strike="noStrike" dirty="0">
                        <a:solidFill>
                          <a:srgbClr val="000000"/>
                        </a:solidFill>
                        <a:effectLst/>
                        <a:latin typeface="Times New Roman" panose="02020603050405020304" pitchFamily="18" charset="0"/>
                      </a:endParaRPr>
                    </a:p>
                  </a:txBody>
                  <a:tcPr marL="3323" marR="3323" marT="3323" marB="0" anchor="ctr"/>
                </a:tc>
                <a:extLst>
                  <a:ext uri="{0D108BD9-81ED-4DB2-BD59-A6C34878D82A}">
                    <a16:rowId xmlns:a16="http://schemas.microsoft.com/office/drawing/2014/main" val="4032975645"/>
                  </a:ext>
                </a:extLst>
              </a:tr>
              <a:tr h="432063">
                <a:tc vMerge="1">
                  <a:txBody>
                    <a:bodyPr/>
                    <a:lstStyle/>
                    <a:p>
                      <a:endParaRPr lang="es-ES"/>
                    </a:p>
                  </a:txBody>
                  <a:tcPr/>
                </a:tc>
                <a:tc>
                  <a:txBody>
                    <a:bodyPr/>
                    <a:lstStyle/>
                    <a:p>
                      <a:pPr algn="ctr" fontAlgn="ctr"/>
                      <a:r>
                        <a:rPr lang="es-ES" sz="800" u="none" strike="noStrike">
                          <a:effectLst/>
                        </a:rPr>
                        <a:t>Tree lanes</a:t>
                      </a:r>
                      <a:endParaRPr lang="es-ES" sz="800" b="0" i="0" u="none" strike="noStrike">
                        <a:solidFill>
                          <a:srgbClr val="000000"/>
                        </a:solidFill>
                        <a:effectLst/>
                        <a:latin typeface="Times New Roman" panose="02020603050405020304" pitchFamily="18" charset="0"/>
                      </a:endParaRPr>
                    </a:p>
                  </a:txBody>
                  <a:tcPr marL="3323" marR="3323" marT="3323" marB="0" anchor="ctr"/>
                </a:tc>
                <a:tc gridSpan="2">
                  <a:txBody>
                    <a:bodyPr/>
                    <a:lstStyle/>
                    <a:p>
                      <a:pPr algn="ctr" fontAlgn="ctr"/>
                      <a:r>
                        <a:rPr lang="es-ES" sz="800" u="none" strike="noStrike">
                          <a:effectLst/>
                        </a:rPr>
                        <a:t>Periodical use of herbicide.</a:t>
                      </a:r>
                      <a:endParaRPr lang="es-E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extLst>
                  <a:ext uri="{0D108BD9-81ED-4DB2-BD59-A6C34878D82A}">
                    <a16:rowId xmlns:a16="http://schemas.microsoft.com/office/drawing/2014/main" val="1146931792"/>
                  </a:ext>
                </a:extLst>
              </a:tr>
              <a:tr h="319062">
                <a:tc gridSpan="2">
                  <a:txBody>
                    <a:bodyPr/>
                    <a:lstStyle/>
                    <a:p>
                      <a:pPr algn="ctr" fontAlgn="ctr"/>
                      <a:r>
                        <a:rPr lang="es-ES" sz="800" u="none" strike="noStrike">
                          <a:effectLst/>
                        </a:rPr>
                        <a:t>Fertilization</a:t>
                      </a:r>
                      <a:endParaRPr lang="es-E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tc>
                  <a:txBody>
                    <a:bodyPr/>
                    <a:lstStyle/>
                    <a:p>
                      <a:pPr algn="ctr" fontAlgn="ctr"/>
                      <a:endParaRPr lang="es-ES" sz="800" b="0" i="0" u="none" strike="noStrike" dirty="0">
                        <a:solidFill>
                          <a:srgbClr val="000000"/>
                        </a:solidFill>
                        <a:effectLst/>
                        <a:latin typeface="Times New Roman" panose="02020603050405020304" pitchFamily="18" charset="0"/>
                      </a:endParaRPr>
                    </a:p>
                  </a:txBody>
                  <a:tcPr marL="3323" marR="3323" marT="3323" marB="0" anchor="ctr"/>
                </a:tc>
                <a:tc>
                  <a:txBody>
                    <a:bodyPr/>
                    <a:lstStyle/>
                    <a:p>
                      <a:pPr algn="ctr" fontAlgn="ctr"/>
                      <a:r>
                        <a:rPr lang="en-US" sz="800" u="none" strike="noStrike" dirty="0">
                          <a:effectLst/>
                        </a:rPr>
                        <a:t>14N 14P 16K fertilizer at 200 kg/ha at the time of </a:t>
                      </a:r>
                      <a:r>
                        <a:rPr lang="en-US" sz="800" u="none" strike="noStrike" dirty="0" err="1">
                          <a:effectLst/>
                        </a:rPr>
                        <a:t>seeding.Olive</a:t>
                      </a:r>
                      <a:r>
                        <a:rPr lang="en-US" sz="800" u="none" strike="noStrike" dirty="0">
                          <a:effectLst/>
                        </a:rPr>
                        <a:t> trees were </a:t>
                      </a:r>
                      <a:r>
                        <a:rPr lang="en-US" sz="800" u="none" strike="noStrike" dirty="0" err="1">
                          <a:effectLst/>
                        </a:rPr>
                        <a:t>ferti</a:t>
                      </a:r>
                      <a:r>
                        <a:rPr lang="en-US" sz="800" u="none" strike="noStrike" dirty="0">
                          <a:effectLst/>
                        </a:rPr>
                        <a:t>-irrigated with ammonium sulfate in February (1.6 kg·tree-1) and from April to October, during the irrigation season.</a:t>
                      </a:r>
                      <a:endParaRPr lang="es-ES" sz="800" b="0" i="0" u="none" strike="noStrike" dirty="0">
                        <a:solidFill>
                          <a:srgbClr val="000000"/>
                        </a:solidFill>
                        <a:effectLst/>
                        <a:latin typeface="Times New Roman" panose="02020603050405020304" pitchFamily="18" charset="0"/>
                      </a:endParaRPr>
                    </a:p>
                  </a:txBody>
                  <a:tcPr marL="3323" marR="3323" marT="3323" marB="0" anchor="ctr"/>
                </a:tc>
                <a:extLst>
                  <a:ext uri="{0D108BD9-81ED-4DB2-BD59-A6C34878D82A}">
                    <a16:rowId xmlns:a16="http://schemas.microsoft.com/office/drawing/2014/main" val="1274424616"/>
                  </a:ext>
                </a:extLst>
              </a:tr>
              <a:tr h="319062">
                <a:tc gridSpan="2">
                  <a:txBody>
                    <a:bodyPr/>
                    <a:lstStyle/>
                    <a:p>
                      <a:pPr algn="ctr" fontAlgn="ctr"/>
                      <a:r>
                        <a:rPr lang="es-ES" sz="800" u="none" strike="noStrike">
                          <a:effectLst/>
                        </a:rPr>
                        <a:t>Irrigation</a:t>
                      </a:r>
                      <a:endParaRPr lang="es-E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tc gridSpan="2">
                  <a:txBody>
                    <a:bodyPr/>
                    <a:lstStyle/>
                    <a:p>
                      <a:pPr algn="ctr" fontAlgn="ctr"/>
                      <a:r>
                        <a:rPr lang="en-US" sz="800" u="none" strike="noStrike">
                          <a:effectLst/>
                        </a:rPr>
                        <a:t>The trees were deficit irrigated (drip irrigation), and the water applied during the irrigation season was, on average, the equivalent of 200 mm. </a:t>
                      </a:r>
                      <a:endParaRPr lang="en-U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extLst>
                  <a:ext uri="{0D108BD9-81ED-4DB2-BD59-A6C34878D82A}">
                    <a16:rowId xmlns:a16="http://schemas.microsoft.com/office/drawing/2014/main" val="2126712360"/>
                  </a:ext>
                </a:extLst>
              </a:tr>
              <a:tr h="322385">
                <a:tc gridSpan="2">
                  <a:txBody>
                    <a:bodyPr/>
                    <a:lstStyle/>
                    <a:p>
                      <a:pPr algn="ctr" fontAlgn="ctr"/>
                      <a:r>
                        <a:rPr lang="es-ES" sz="800" u="none" strike="noStrike">
                          <a:effectLst/>
                        </a:rPr>
                        <a:t>Pruning</a:t>
                      </a:r>
                      <a:endParaRPr lang="es-E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tc gridSpan="2">
                  <a:txBody>
                    <a:bodyPr/>
                    <a:lstStyle/>
                    <a:p>
                      <a:pPr algn="ctr" fontAlgn="ctr"/>
                      <a:r>
                        <a:rPr lang="en-US" sz="800" u="none" strike="noStrike">
                          <a:effectLst/>
                        </a:rPr>
                        <a:t>Pruning is semi- mechanised from early to mid Spring, with the specific dates for a given year varying as a function of climate conditions. </a:t>
                      </a:r>
                      <a:endParaRPr lang="en-U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extLst>
                  <a:ext uri="{0D108BD9-81ED-4DB2-BD59-A6C34878D82A}">
                    <a16:rowId xmlns:a16="http://schemas.microsoft.com/office/drawing/2014/main" val="2214752778"/>
                  </a:ext>
                </a:extLst>
              </a:tr>
              <a:tr h="344819">
                <a:tc gridSpan="2">
                  <a:txBody>
                    <a:bodyPr/>
                    <a:lstStyle/>
                    <a:p>
                      <a:pPr algn="ctr" fontAlgn="ctr"/>
                      <a:r>
                        <a:rPr lang="es-ES" sz="800" u="none" strike="noStrike">
                          <a:effectLst/>
                        </a:rPr>
                        <a:t>Harvesting</a:t>
                      </a:r>
                      <a:endParaRPr lang="es-ES" sz="800" b="0" i="0" u="none" strike="noStrike">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tc gridSpan="2">
                  <a:txBody>
                    <a:bodyPr/>
                    <a:lstStyle/>
                    <a:p>
                      <a:pPr algn="ctr" fontAlgn="ctr"/>
                      <a:r>
                        <a:rPr lang="en-US" sz="800" u="none" strike="noStrike" dirty="0">
                          <a:effectLst/>
                        </a:rPr>
                        <a:t>Harvesting is semi-</a:t>
                      </a:r>
                      <a:r>
                        <a:rPr lang="en-US" sz="800" u="none" strike="noStrike" dirty="0" err="1">
                          <a:effectLst/>
                        </a:rPr>
                        <a:t>mechanised</a:t>
                      </a:r>
                      <a:r>
                        <a:rPr lang="en-US" sz="800" u="none" strike="noStrike" dirty="0">
                          <a:effectLst/>
                        </a:rPr>
                        <a:t> using tree-shakers and  mechanical vibrators combined with a buggy with an umbrella to collect the</a:t>
                      </a:r>
                      <a:br>
                        <a:rPr lang="en-US" sz="800" u="none" strike="noStrike" dirty="0">
                          <a:effectLst/>
                        </a:rPr>
                      </a:br>
                      <a:r>
                        <a:rPr lang="en-US" sz="800" u="none" strike="noStrike" dirty="0">
                          <a:effectLst/>
                        </a:rPr>
                        <a:t>olives. It is done from late November to mid-February, with the specific dates for a given year varying as a function of climate conditions and fruit ripening. </a:t>
                      </a:r>
                      <a:endParaRPr lang="en-US" sz="800" b="0" i="0" u="none" strike="noStrike" dirty="0">
                        <a:solidFill>
                          <a:srgbClr val="000000"/>
                        </a:solidFill>
                        <a:effectLst/>
                        <a:latin typeface="Times New Roman" panose="02020603050405020304" pitchFamily="18" charset="0"/>
                      </a:endParaRPr>
                    </a:p>
                  </a:txBody>
                  <a:tcPr marL="3323" marR="3323" marT="3323" marB="0" anchor="ctr"/>
                </a:tc>
                <a:tc hMerge="1">
                  <a:txBody>
                    <a:bodyPr/>
                    <a:lstStyle/>
                    <a:p>
                      <a:endParaRPr lang="es-ES"/>
                    </a:p>
                  </a:txBody>
                  <a:tcPr/>
                </a:tc>
                <a:extLst>
                  <a:ext uri="{0D108BD9-81ED-4DB2-BD59-A6C34878D82A}">
                    <a16:rowId xmlns:a16="http://schemas.microsoft.com/office/drawing/2014/main" val="1455821541"/>
                  </a:ext>
                </a:extLst>
              </a:tr>
            </a:tbl>
          </a:graphicData>
        </a:graphic>
      </p:graphicFrame>
    </p:spTree>
    <p:extLst>
      <p:ext uri="{BB962C8B-B14F-4D97-AF65-F5344CB8AC3E}">
        <p14:creationId xmlns:p14="http://schemas.microsoft.com/office/powerpoint/2010/main" val="2930025643"/>
      </p:ext>
    </p:extLst>
  </p:cSld>
  <p:clrMapOvr>
    <a:masterClrMapping/>
  </p:clrMapOvr>
  <mc:AlternateContent xmlns:mc="http://schemas.openxmlformats.org/markup-compatibility/2006" xmlns:p14="http://schemas.microsoft.com/office/powerpoint/2010/main">
    <mc:Choice Requires="p14">
      <p:transition spd="slow" p14:dur="2000" advTm="2096"/>
    </mc:Choice>
    <mc:Fallback xmlns="">
      <p:transition spd="slow" advTm="2096"/>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Results soil properties.</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pic>
        <p:nvPicPr>
          <p:cNvPr id="7" name="Imagen 6">
            <a:extLst>
              <a:ext uri="{FF2B5EF4-FFF2-40B4-BE49-F238E27FC236}">
                <a16:creationId xmlns:a16="http://schemas.microsoft.com/office/drawing/2014/main" id="{4E0E4EBE-737F-43ED-BB65-B2E5F3C6625E}"/>
              </a:ext>
            </a:extLst>
          </p:cNvPr>
          <p:cNvPicPr>
            <a:picLocks noChangeAspect="1"/>
          </p:cNvPicPr>
          <p:nvPr/>
        </p:nvPicPr>
        <p:blipFill>
          <a:blip r:embed="rId5"/>
          <a:stretch>
            <a:fillRect/>
          </a:stretch>
        </p:blipFill>
        <p:spPr>
          <a:xfrm>
            <a:off x="-51841" y="3056884"/>
            <a:ext cx="4276475" cy="2238958"/>
          </a:xfrm>
          <a:prstGeom prst="rect">
            <a:avLst/>
          </a:prstGeom>
        </p:spPr>
      </p:pic>
      <p:pic>
        <p:nvPicPr>
          <p:cNvPr id="8" name="Imagen 7">
            <a:extLst>
              <a:ext uri="{FF2B5EF4-FFF2-40B4-BE49-F238E27FC236}">
                <a16:creationId xmlns:a16="http://schemas.microsoft.com/office/drawing/2014/main" id="{48ABA0F6-68AF-4122-9631-3AFCE191E119}"/>
              </a:ext>
            </a:extLst>
          </p:cNvPr>
          <p:cNvPicPr>
            <a:picLocks noChangeAspect="1"/>
          </p:cNvPicPr>
          <p:nvPr/>
        </p:nvPicPr>
        <p:blipFill>
          <a:blip r:embed="rId6"/>
          <a:stretch>
            <a:fillRect/>
          </a:stretch>
        </p:blipFill>
        <p:spPr>
          <a:xfrm>
            <a:off x="4430586" y="646430"/>
            <a:ext cx="4773740" cy="2238958"/>
          </a:xfrm>
          <a:prstGeom prst="rect">
            <a:avLst/>
          </a:prstGeom>
        </p:spPr>
      </p:pic>
      <p:pic>
        <p:nvPicPr>
          <p:cNvPr id="9" name="Imagen 8">
            <a:extLst>
              <a:ext uri="{FF2B5EF4-FFF2-40B4-BE49-F238E27FC236}">
                <a16:creationId xmlns:a16="http://schemas.microsoft.com/office/drawing/2014/main" id="{0031747E-BFD3-46BB-9C88-264C9D53C5AC}"/>
              </a:ext>
            </a:extLst>
          </p:cNvPr>
          <p:cNvPicPr>
            <a:picLocks noChangeAspect="1"/>
          </p:cNvPicPr>
          <p:nvPr/>
        </p:nvPicPr>
        <p:blipFill>
          <a:blip r:embed="rId7"/>
          <a:stretch>
            <a:fillRect/>
          </a:stretch>
        </p:blipFill>
        <p:spPr>
          <a:xfrm>
            <a:off x="-60325" y="646430"/>
            <a:ext cx="4284959" cy="2238958"/>
          </a:xfrm>
          <a:prstGeom prst="rect">
            <a:avLst/>
          </a:prstGeom>
        </p:spPr>
      </p:pic>
      <p:pic>
        <p:nvPicPr>
          <p:cNvPr id="3" name="Imagen 2">
            <a:extLst>
              <a:ext uri="{FF2B5EF4-FFF2-40B4-BE49-F238E27FC236}">
                <a16:creationId xmlns:a16="http://schemas.microsoft.com/office/drawing/2014/main" id="{B53518E2-0382-4698-9540-218979171C83}"/>
              </a:ext>
            </a:extLst>
          </p:cNvPr>
          <p:cNvPicPr>
            <a:picLocks noChangeAspect="1"/>
          </p:cNvPicPr>
          <p:nvPr/>
        </p:nvPicPr>
        <p:blipFill>
          <a:blip r:embed="rId8"/>
          <a:stretch>
            <a:fillRect/>
          </a:stretch>
        </p:blipFill>
        <p:spPr>
          <a:xfrm>
            <a:off x="4398681" y="3086405"/>
            <a:ext cx="4805643" cy="2217921"/>
          </a:xfrm>
          <a:prstGeom prst="rect">
            <a:avLst/>
          </a:prstGeom>
        </p:spPr>
      </p:pic>
      <p:sp>
        <p:nvSpPr>
          <p:cNvPr id="13" name="CuadroTexto 12">
            <a:extLst>
              <a:ext uri="{FF2B5EF4-FFF2-40B4-BE49-F238E27FC236}">
                <a16:creationId xmlns:a16="http://schemas.microsoft.com/office/drawing/2014/main" id="{82B63B59-DF04-4EE2-A28D-66D5946A2F28}"/>
              </a:ext>
            </a:extLst>
          </p:cNvPr>
          <p:cNvSpPr txBox="1"/>
          <p:nvPr/>
        </p:nvSpPr>
        <p:spPr>
          <a:xfrm>
            <a:off x="-8196" y="5326587"/>
            <a:ext cx="9160391" cy="851706"/>
          </a:xfrm>
          <a:prstGeom prst="rect">
            <a:avLst/>
          </a:prstGeom>
          <a:noFill/>
        </p:spPr>
        <p:txBody>
          <a:bodyPr wrap="square">
            <a:spAutoFit/>
          </a:bodyPr>
          <a:lstStyle/>
          <a:p>
            <a:r>
              <a:rPr lang="en-US" sz="1621" dirty="0">
                <a:solidFill>
                  <a:srgbClr val="78A200"/>
                </a:solidFill>
                <a:latin typeface="Eras Demi ITC" panose="020B0805030504020804" pitchFamily="34" charset="0"/>
              </a:rPr>
              <a:t>There is no clear trend among properties (Kruskal-Wallis test, P&lt;0.01), depths and zones due to the variability in the managements’ behavior at the different plots. Lower degradation parameters were observed under the tree canopies in all the cases.</a:t>
            </a:r>
            <a:endParaRPr lang="en-US" sz="1621" dirty="0"/>
          </a:p>
        </p:txBody>
      </p:sp>
    </p:spTree>
    <p:extLst>
      <p:ext uri="{BB962C8B-B14F-4D97-AF65-F5344CB8AC3E}">
        <p14:creationId xmlns:p14="http://schemas.microsoft.com/office/powerpoint/2010/main" val="8943939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Results seasonal distribution</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pic>
        <p:nvPicPr>
          <p:cNvPr id="11" name="Imagen 10"/>
          <p:cNvPicPr>
            <a:picLocks noChangeAspect="1"/>
          </p:cNvPicPr>
          <p:nvPr/>
        </p:nvPicPr>
        <p:blipFill>
          <a:blip r:embed="rId5"/>
          <a:stretch>
            <a:fillRect/>
          </a:stretch>
        </p:blipFill>
        <p:spPr>
          <a:xfrm>
            <a:off x="5035232" y="745399"/>
            <a:ext cx="3541753" cy="2559070"/>
          </a:xfrm>
          <a:prstGeom prst="rect">
            <a:avLst/>
          </a:prstGeom>
        </p:spPr>
      </p:pic>
      <p:pic>
        <p:nvPicPr>
          <p:cNvPr id="12" name="Imagen 11"/>
          <p:cNvPicPr>
            <a:picLocks noChangeAspect="1"/>
          </p:cNvPicPr>
          <p:nvPr/>
        </p:nvPicPr>
        <p:blipFill>
          <a:blip r:embed="rId6"/>
          <a:stretch>
            <a:fillRect/>
          </a:stretch>
        </p:blipFill>
        <p:spPr>
          <a:xfrm>
            <a:off x="943346" y="818306"/>
            <a:ext cx="3529027" cy="2435613"/>
          </a:xfrm>
          <a:prstGeom prst="rect">
            <a:avLst/>
          </a:prstGeom>
        </p:spPr>
      </p:pic>
      <p:pic>
        <p:nvPicPr>
          <p:cNvPr id="2" name="Imagen 1"/>
          <p:cNvPicPr>
            <a:picLocks noChangeAspect="1"/>
          </p:cNvPicPr>
          <p:nvPr/>
        </p:nvPicPr>
        <p:blipFill>
          <a:blip r:embed="rId7"/>
          <a:stretch>
            <a:fillRect/>
          </a:stretch>
        </p:blipFill>
        <p:spPr>
          <a:xfrm>
            <a:off x="3050313" y="3452789"/>
            <a:ext cx="3529027" cy="2709942"/>
          </a:xfrm>
          <a:prstGeom prst="rect">
            <a:avLst/>
          </a:prstGeom>
        </p:spPr>
      </p:pic>
    </p:spTree>
    <p:extLst>
      <p:ext uri="{BB962C8B-B14F-4D97-AF65-F5344CB8AC3E}">
        <p14:creationId xmlns:p14="http://schemas.microsoft.com/office/powerpoint/2010/main" val="4066705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Events statistical distribution</a:t>
            </a:r>
            <a:endParaRPr lang="es-ES" altLang="es-ES" sz="2026" b="1" dirty="0">
              <a:solidFill>
                <a:srgbClr val="C00000"/>
              </a:solidFill>
              <a:latin typeface="Eras Demi ITC" panose="020B0805030504020804" pitchFamily="34" charset="0"/>
            </a:endParaRPr>
          </a:p>
        </p:txBody>
      </p:sp>
      <p:sp>
        <p:nvSpPr>
          <p:cNvPr id="5"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6" name="Imagen 5">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pic>
        <p:nvPicPr>
          <p:cNvPr id="8" name="Imagen 7"/>
          <p:cNvPicPr>
            <a:picLocks noChangeAspect="1"/>
          </p:cNvPicPr>
          <p:nvPr/>
        </p:nvPicPr>
        <p:blipFill>
          <a:blip r:embed="rId5"/>
          <a:stretch>
            <a:fillRect/>
          </a:stretch>
        </p:blipFill>
        <p:spPr>
          <a:xfrm>
            <a:off x="325702" y="3628655"/>
            <a:ext cx="4941147" cy="2649476"/>
          </a:xfrm>
          <a:prstGeom prst="rect">
            <a:avLst/>
          </a:prstGeom>
        </p:spPr>
      </p:pic>
      <p:pic>
        <p:nvPicPr>
          <p:cNvPr id="9" name="Imagen 8"/>
          <p:cNvPicPr>
            <a:picLocks noChangeAspect="1"/>
          </p:cNvPicPr>
          <p:nvPr/>
        </p:nvPicPr>
        <p:blipFill>
          <a:blip r:embed="rId6"/>
          <a:stretch>
            <a:fillRect/>
          </a:stretch>
        </p:blipFill>
        <p:spPr>
          <a:xfrm>
            <a:off x="325702" y="848045"/>
            <a:ext cx="4941147" cy="2649476"/>
          </a:xfrm>
          <a:prstGeom prst="rect">
            <a:avLst/>
          </a:prstGeom>
        </p:spPr>
      </p:pic>
      <p:sp>
        <p:nvSpPr>
          <p:cNvPr id="11" name="CuadroTexto 10">
            <a:extLst>
              <a:ext uri="{FF2B5EF4-FFF2-40B4-BE49-F238E27FC236}">
                <a16:creationId xmlns:a16="http://schemas.microsoft.com/office/drawing/2014/main" id="{B2633F04-EA6E-4614-937C-303C8ACE2C31}"/>
              </a:ext>
            </a:extLst>
          </p:cNvPr>
          <p:cNvSpPr txBox="1"/>
          <p:nvPr/>
        </p:nvSpPr>
        <p:spPr>
          <a:xfrm>
            <a:off x="5575670" y="2015893"/>
            <a:ext cx="3242628" cy="4199801"/>
          </a:xfrm>
          <a:prstGeom prst="rect">
            <a:avLst/>
          </a:prstGeom>
          <a:noFill/>
        </p:spPr>
        <p:txBody>
          <a:bodyPr wrap="square">
            <a:spAutoFit/>
          </a:bodyPr>
          <a:lstStyle/>
          <a:p>
            <a:pPr algn="just"/>
            <a:r>
              <a:rPr lang="en-US" sz="2026" dirty="0">
                <a:solidFill>
                  <a:srgbClr val="78A200"/>
                </a:solidFill>
                <a:latin typeface="Eras Demi ITC" panose="020B0805030504020804" pitchFamily="34" charset="0"/>
              </a:rPr>
              <a:t>Cumulative probability functions for runoff and soil loss are similar for both managements showing, as expected, low occurrence of intense events which result in high runoff and soil loss.</a:t>
            </a:r>
          </a:p>
          <a:p>
            <a:pPr algn="just"/>
            <a:r>
              <a:rPr lang="en-US" sz="2026" dirty="0">
                <a:solidFill>
                  <a:srgbClr val="78A200"/>
                </a:solidFill>
                <a:latin typeface="Eras Demi ITC" panose="020B0805030504020804" pitchFamily="34" charset="0"/>
              </a:rPr>
              <a:t>It also reflects the similarity in the hydrological response of both treatments.</a:t>
            </a:r>
            <a:endParaRPr lang="en-US" sz="2026" dirty="0"/>
          </a:p>
        </p:txBody>
      </p:sp>
    </p:spTree>
    <p:extLst>
      <p:ext uri="{BB962C8B-B14F-4D97-AF65-F5344CB8AC3E}">
        <p14:creationId xmlns:p14="http://schemas.microsoft.com/office/powerpoint/2010/main" val="2023017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txBox="1">
            <a:spLocks noChangeArrowheads="1"/>
          </p:cNvSpPr>
          <p:nvPr/>
        </p:nvSpPr>
        <p:spPr>
          <a:xfrm>
            <a:off x="145627" y="0"/>
            <a:ext cx="8878623" cy="61764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Selected references</a:t>
            </a:r>
            <a:endParaRPr lang="es-ES" altLang="es-ES" sz="2026" b="1" dirty="0">
              <a:solidFill>
                <a:srgbClr val="C00000"/>
              </a:solidFill>
              <a:latin typeface="Eras Demi ITC" panose="020B0805030504020804" pitchFamily="34" charset="0"/>
            </a:endParaRPr>
          </a:p>
        </p:txBody>
      </p:sp>
      <p:sp>
        <p:nvSpPr>
          <p:cNvPr id="3" name="Rectángulo 2"/>
          <p:cNvSpPr/>
          <p:nvPr/>
        </p:nvSpPr>
        <p:spPr>
          <a:xfrm>
            <a:off x="557318" y="620932"/>
            <a:ext cx="7797747" cy="4928722"/>
          </a:xfrm>
          <a:prstGeom prst="rect">
            <a:avLst/>
          </a:prstGeom>
        </p:spPr>
        <p:txBody>
          <a:bodyPr wrap="square">
            <a:spAutoFit/>
          </a:bodyPr>
          <a:lstStyle/>
          <a:p>
            <a:pPr algn="just"/>
            <a:endParaRPr lang="en-US" sz="1824" dirty="0">
              <a:solidFill>
                <a:srgbClr val="78A200"/>
              </a:solidFill>
              <a:latin typeface="Eras Demi ITC" panose="020B0805030504020804" pitchFamily="34" charset="0"/>
            </a:endParaRPr>
          </a:p>
          <a:p>
            <a:pPr algn="just"/>
            <a:r>
              <a:rPr lang="en-US" sz="1824" b="1" dirty="0">
                <a:solidFill>
                  <a:srgbClr val="C00000"/>
                </a:solidFill>
                <a:latin typeface="Eras Demi ITC" panose="020B0805030504020804" pitchFamily="34" charset="0"/>
              </a:rPr>
              <a:t>1- </a:t>
            </a:r>
            <a:r>
              <a:rPr lang="en-US" sz="1824" dirty="0">
                <a:solidFill>
                  <a:srgbClr val="78A200"/>
                </a:solidFill>
                <a:latin typeface="Eras Demi ITC" panose="020B0805030504020804" pitchFamily="34" charset="0"/>
              </a:rPr>
              <a:t>Guzmán, M.G., </a:t>
            </a:r>
            <a:r>
              <a:rPr lang="en-US" sz="1824" dirty="0" err="1">
                <a:solidFill>
                  <a:srgbClr val="78A200"/>
                </a:solidFill>
                <a:latin typeface="Eras Demi ITC" panose="020B0805030504020804" pitchFamily="34" charset="0"/>
              </a:rPr>
              <a:t>Vanderlinden</a:t>
            </a:r>
            <a:r>
              <a:rPr lang="en-US" sz="1824" dirty="0">
                <a:solidFill>
                  <a:srgbClr val="78A200"/>
                </a:solidFill>
                <a:latin typeface="Eras Demi ITC" panose="020B0805030504020804" pitchFamily="34" charset="0"/>
              </a:rPr>
              <a:t>, K.,</a:t>
            </a:r>
            <a:r>
              <a:rPr lang="en-US" sz="1824" dirty="0" err="1">
                <a:solidFill>
                  <a:srgbClr val="78A200"/>
                </a:solidFill>
                <a:latin typeface="Eras Demi ITC" panose="020B0805030504020804" pitchFamily="34" charset="0"/>
              </a:rPr>
              <a:t>Giráldez</a:t>
            </a:r>
            <a:r>
              <a:rPr lang="en-US" sz="1824" dirty="0">
                <a:solidFill>
                  <a:srgbClr val="78A200"/>
                </a:solidFill>
                <a:latin typeface="Eras Demi ITC" panose="020B0805030504020804" pitchFamily="34" charset="0"/>
              </a:rPr>
              <a:t>, J.V., Gómez, J.A. 2013. Assessment of Spatial Variability in Water  Erosion Rates in an Olive Orchard at Plot  Scale using a Magnetic Iron Oxide Tracer. Soil Sci. Soc. Am. J. 77:350–361.</a:t>
            </a:r>
          </a:p>
          <a:p>
            <a:pPr algn="just"/>
            <a:endParaRPr lang="en-US" sz="1824" dirty="0">
              <a:solidFill>
                <a:srgbClr val="78A200"/>
              </a:solidFill>
              <a:latin typeface="Eras Demi ITC" panose="020B0805030504020804" pitchFamily="34" charset="0"/>
            </a:endParaRPr>
          </a:p>
          <a:p>
            <a:pPr algn="just"/>
            <a:r>
              <a:rPr lang="en-US" sz="1824" dirty="0">
                <a:solidFill>
                  <a:srgbClr val="C00000"/>
                </a:solidFill>
                <a:latin typeface="Eras Demi ITC" panose="020B0805030504020804" pitchFamily="34" charset="0"/>
              </a:rPr>
              <a:t>2- </a:t>
            </a:r>
            <a:r>
              <a:rPr lang="en-US" sz="1824" dirty="0">
                <a:solidFill>
                  <a:srgbClr val="78A200"/>
                </a:solidFill>
                <a:latin typeface="Eras Demi ITC" panose="020B0805030504020804" pitchFamily="34" charset="0"/>
              </a:rPr>
              <a:t>Gómez, J.A., </a:t>
            </a:r>
            <a:r>
              <a:rPr lang="en-US" sz="1824" dirty="0" err="1">
                <a:solidFill>
                  <a:srgbClr val="78A200"/>
                </a:solidFill>
                <a:latin typeface="Eras Demi ITC" panose="020B0805030504020804" pitchFamily="34" charset="0"/>
              </a:rPr>
              <a:t>Infante-Amate</a:t>
            </a:r>
            <a:r>
              <a:rPr lang="en-US" sz="1824" dirty="0">
                <a:solidFill>
                  <a:srgbClr val="78A200"/>
                </a:solidFill>
                <a:latin typeface="Eras Demi ITC" panose="020B0805030504020804" pitchFamily="34" charset="0"/>
              </a:rPr>
              <a:t>, J., González de Molina, M., Vanwalleghem, T., </a:t>
            </a:r>
            <a:r>
              <a:rPr lang="en-US" sz="1824" dirty="0" err="1">
                <a:solidFill>
                  <a:srgbClr val="78A200"/>
                </a:solidFill>
                <a:latin typeface="Eras Demi ITC" panose="020B0805030504020804" pitchFamily="34" charset="0"/>
              </a:rPr>
              <a:t>Taguas</a:t>
            </a:r>
            <a:r>
              <a:rPr lang="en-US" sz="1824" dirty="0">
                <a:solidFill>
                  <a:srgbClr val="78A200"/>
                </a:solidFill>
                <a:latin typeface="Eras Demi ITC" panose="020B0805030504020804" pitchFamily="34" charset="0"/>
              </a:rPr>
              <a:t>, E.V., </a:t>
            </a:r>
            <a:r>
              <a:rPr lang="en-US" sz="1824" dirty="0" err="1">
                <a:solidFill>
                  <a:srgbClr val="78A200"/>
                </a:solidFill>
                <a:latin typeface="Eras Demi ITC" panose="020B0805030504020804" pitchFamily="34" charset="0"/>
              </a:rPr>
              <a:t>Lorite</a:t>
            </a:r>
            <a:r>
              <a:rPr lang="en-US" sz="1824" dirty="0">
                <a:solidFill>
                  <a:srgbClr val="78A200"/>
                </a:solidFill>
                <a:latin typeface="Eras Demi ITC" panose="020B0805030504020804" pitchFamily="34" charset="0"/>
              </a:rPr>
              <a:t>, I. 2014. Review: </a:t>
            </a:r>
          </a:p>
          <a:p>
            <a:pPr algn="just"/>
            <a:r>
              <a:rPr lang="en-US" sz="1824" dirty="0">
                <a:solidFill>
                  <a:srgbClr val="78A200"/>
                </a:solidFill>
                <a:latin typeface="Eras Demi ITC" panose="020B0805030504020804" pitchFamily="34" charset="0"/>
              </a:rPr>
              <a:t>Olive Cultivation, its Impact on Soil Erosion and its Progression </a:t>
            </a:r>
          </a:p>
          <a:p>
            <a:pPr algn="just"/>
            <a:r>
              <a:rPr lang="en-US" sz="1824" dirty="0">
                <a:solidFill>
                  <a:srgbClr val="78A200"/>
                </a:solidFill>
                <a:latin typeface="Eras Demi ITC" panose="020B0805030504020804" pitchFamily="34" charset="0"/>
              </a:rPr>
              <a:t>into Yield Impacts in Southern Spain in the Past as a Key to a </a:t>
            </a:r>
          </a:p>
          <a:p>
            <a:pPr algn="just"/>
            <a:r>
              <a:rPr lang="en-US" sz="1824" dirty="0">
                <a:solidFill>
                  <a:srgbClr val="78A200"/>
                </a:solidFill>
                <a:latin typeface="Eras Demi ITC" panose="020B0805030504020804" pitchFamily="34" charset="0"/>
              </a:rPr>
              <a:t>Future of Increasing Climate Uncertainty. Agriculture 2014, 4, 170-198.</a:t>
            </a:r>
          </a:p>
          <a:p>
            <a:pPr algn="just"/>
            <a:endParaRPr lang="en-US" sz="1824" dirty="0">
              <a:solidFill>
                <a:srgbClr val="78A200"/>
              </a:solidFill>
              <a:latin typeface="Eras Demi ITC" panose="020B0805030504020804" pitchFamily="34" charset="0"/>
            </a:endParaRPr>
          </a:p>
          <a:p>
            <a:pPr algn="just"/>
            <a:r>
              <a:rPr lang="en-US" sz="1824" dirty="0">
                <a:solidFill>
                  <a:srgbClr val="C00000"/>
                </a:solidFill>
                <a:latin typeface="Eras Demi ITC" panose="020B0805030504020804" pitchFamily="34" charset="0"/>
              </a:rPr>
              <a:t>3- </a:t>
            </a:r>
            <a:r>
              <a:rPr lang="en-US" sz="1824" dirty="0">
                <a:solidFill>
                  <a:srgbClr val="78A200"/>
                </a:solidFill>
                <a:latin typeface="Eras Demi ITC" panose="020B0805030504020804" pitchFamily="34" charset="0"/>
              </a:rPr>
              <a:t>Gómez, J.A. 2017. Sustainability using cover crops in Mediterranean tree crops, olives and vines – Challenges and current knowledge.  Hungarian Geographical Bulletin 66: 13-28.</a:t>
            </a:r>
          </a:p>
          <a:p>
            <a:endParaRPr lang="en-US" sz="1824" dirty="0">
              <a:solidFill>
                <a:srgbClr val="78A200"/>
              </a:solidFill>
              <a:latin typeface="Eras Demi ITC" panose="020B0805030504020804" pitchFamily="34" charset="0"/>
            </a:endParaRPr>
          </a:p>
        </p:txBody>
      </p:sp>
      <p:sp>
        <p:nvSpPr>
          <p:cNvPr id="8"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9" name="Imagen 8">
            <a:hlinkClick r:id="rId5" action="ppaction://hlinksldjump"/>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308725"/>
            <a:ext cx="487362" cy="487363"/>
          </a:xfrm>
          <a:prstGeom prst="rect">
            <a:avLst/>
          </a:prstGeom>
        </p:spPr>
      </p:pic>
    </p:spTree>
    <p:extLst>
      <p:ext uri="{BB962C8B-B14F-4D97-AF65-F5344CB8AC3E}">
        <p14:creationId xmlns:p14="http://schemas.microsoft.com/office/powerpoint/2010/main" val="1675178023"/>
      </p:ext>
    </p:extLst>
  </p:cSld>
  <p:clrMapOvr>
    <a:masterClrMapping/>
  </p:clrMapOvr>
  <mc:AlternateContent xmlns:mc="http://schemas.openxmlformats.org/markup-compatibility/2006" xmlns:p14="http://schemas.microsoft.com/office/powerpoint/2010/main">
    <mc:Choice Requires="p14">
      <p:transition spd="slow" p14:dur="2000" advTm="1171"/>
    </mc:Choice>
    <mc:Fallback xmlns="">
      <p:transition spd="slow" advTm="1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txBox="1">
            <a:spLocks noChangeArrowheads="1"/>
          </p:cNvSpPr>
          <p:nvPr/>
        </p:nvSpPr>
        <p:spPr>
          <a:xfrm>
            <a:off x="94086" y="1889905"/>
            <a:ext cx="8878623" cy="510449"/>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Acknowledgements</a:t>
            </a:r>
            <a:endParaRPr lang="es-ES" altLang="es-ES" sz="2026" b="1" dirty="0">
              <a:solidFill>
                <a:srgbClr val="C00000"/>
              </a:solidFill>
              <a:latin typeface="Eras Demi ITC" panose="020B0805030504020804" pitchFamily="34" charset="0"/>
            </a:endParaRPr>
          </a:p>
        </p:txBody>
      </p:sp>
      <p:sp>
        <p:nvSpPr>
          <p:cNvPr id="12" name="11 CuadroTexto"/>
          <p:cNvSpPr txBox="1"/>
          <p:nvPr/>
        </p:nvSpPr>
        <p:spPr>
          <a:xfrm>
            <a:off x="125803" y="2430343"/>
            <a:ext cx="8846906" cy="1515660"/>
          </a:xfrm>
          <a:prstGeom prst="rect">
            <a:avLst/>
          </a:prstGeom>
          <a:noFill/>
        </p:spPr>
        <p:txBody>
          <a:bodyPr wrap="square" rtlCol="0">
            <a:spAutoFit/>
          </a:bodyPr>
          <a:lstStyle/>
          <a:p>
            <a:pPr algn="just"/>
            <a:r>
              <a:rPr lang="en-US" sz="1824" dirty="0">
                <a:solidFill>
                  <a:srgbClr val="78A200"/>
                </a:solidFill>
                <a:latin typeface="Eras Demi ITC" panose="020B0805030504020804" pitchFamily="34" charset="0"/>
              </a:rPr>
              <a:t>To projects PID2019-105793RB-I00 funded by the Spanish Ministry of Science and project  SHui “</a:t>
            </a:r>
            <a:r>
              <a:rPr lang="en-US" sz="1824" b="1" dirty="0">
                <a:solidFill>
                  <a:srgbClr val="78A200"/>
                </a:solidFill>
                <a:latin typeface="Eras Demi ITC" panose="020B0805030504020804" pitchFamily="34" charset="0"/>
              </a:rPr>
              <a:t>S</a:t>
            </a:r>
            <a:r>
              <a:rPr lang="en-US" sz="1824" dirty="0">
                <a:solidFill>
                  <a:srgbClr val="78A200"/>
                </a:solidFill>
                <a:latin typeface="Eras Demi ITC" panose="020B0805030504020804" pitchFamily="34" charset="0"/>
              </a:rPr>
              <a:t>oil </a:t>
            </a:r>
            <a:r>
              <a:rPr lang="en-US" sz="1824" b="1" dirty="0">
                <a:solidFill>
                  <a:srgbClr val="78A200"/>
                </a:solidFill>
                <a:latin typeface="Eras Demi ITC" panose="020B0805030504020804" pitchFamily="34" charset="0"/>
              </a:rPr>
              <a:t>H</a:t>
            </a:r>
            <a:r>
              <a:rPr lang="en-US" sz="1824" dirty="0">
                <a:solidFill>
                  <a:srgbClr val="78A200"/>
                </a:solidFill>
                <a:latin typeface="Eras Demi ITC" panose="020B0805030504020804" pitchFamily="34" charset="0"/>
              </a:rPr>
              <a:t>ydrology research platform </a:t>
            </a:r>
            <a:r>
              <a:rPr lang="en-US" sz="1824" b="1" dirty="0">
                <a:solidFill>
                  <a:srgbClr val="78A200"/>
                </a:solidFill>
                <a:latin typeface="Eras Demi ITC" panose="020B0805030504020804" pitchFamily="34" charset="0"/>
              </a:rPr>
              <a:t>u</a:t>
            </a:r>
            <a:r>
              <a:rPr lang="en-US" sz="1824" dirty="0">
                <a:solidFill>
                  <a:srgbClr val="78A200"/>
                </a:solidFill>
                <a:latin typeface="Eras Demi ITC" panose="020B0805030504020804" pitchFamily="34" charset="0"/>
              </a:rPr>
              <a:t>nderpinning </a:t>
            </a:r>
            <a:r>
              <a:rPr lang="en-US" sz="1824" b="1" dirty="0">
                <a:solidFill>
                  <a:srgbClr val="78A200"/>
                </a:solidFill>
                <a:latin typeface="Eras Demi ITC" panose="020B0805030504020804" pitchFamily="34" charset="0"/>
              </a:rPr>
              <a:t>i</a:t>
            </a:r>
            <a:r>
              <a:rPr lang="en-US" sz="1824" dirty="0">
                <a:solidFill>
                  <a:srgbClr val="78A200"/>
                </a:solidFill>
                <a:latin typeface="Eras Demi ITC" panose="020B0805030504020804" pitchFamily="34" charset="0"/>
              </a:rPr>
              <a:t>nnovation to manage water scarcity in European and Chinese cropping systems”, co-funded by the European Union Project and the Chinese MOST through the H2020 program, GA 773903.</a:t>
            </a:r>
          </a:p>
        </p:txBody>
      </p:sp>
      <p:sp>
        <p:nvSpPr>
          <p:cNvPr id="6" name="Rectangle 10"/>
          <p:cNvSpPr txBox="1">
            <a:spLocks noChangeArrowheads="1"/>
          </p:cNvSpPr>
          <p:nvPr/>
        </p:nvSpPr>
        <p:spPr>
          <a:xfrm>
            <a:off x="788935" y="6112180"/>
            <a:ext cx="5790406" cy="826493"/>
          </a:xfrm>
          <a:prstGeom prst="rect">
            <a:avLst/>
          </a:prstGeom>
        </p:spPr>
        <p:txBody>
          <a:bodyPr vert="horz" lIns="92647" tIns="46323" rIns="92647" bIns="4632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s-ES" sz="2026" b="1" dirty="0">
                <a:solidFill>
                  <a:srgbClr val="C00000"/>
                </a:solidFill>
                <a:latin typeface="Eras Demi ITC" panose="020B0805030504020804" pitchFamily="34" charset="0"/>
              </a:rPr>
              <a:t>Click  the icon to go to the main page</a:t>
            </a:r>
            <a:endParaRPr lang="es-ES" altLang="es-ES" sz="2026" b="1" dirty="0">
              <a:solidFill>
                <a:srgbClr val="C00000"/>
              </a:solidFill>
              <a:latin typeface="Eras Demi ITC" panose="020B0805030504020804" pitchFamily="34" charset="0"/>
            </a:endParaRPr>
          </a:p>
        </p:txBody>
      </p:sp>
      <p:pic>
        <p:nvPicPr>
          <p:cNvPr id="7" name="Imagen 6">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2463" y="6168548"/>
            <a:ext cx="713756" cy="713756"/>
          </a:xfrm>
          <a:prstGeom prst="rect">
            <a:avLst/>
          </a:prstGeom>
        </p:spPr>
      </p:pic>
    </p:spTree>
    <p:extLst>
      <p:ext uri="{BB962C8B-B14F-4D97-AF65-F5344CB8AC3E}">
        <p14:creationId xmlns:p14="http://schemas.microsoft.com/office/powerpoint/2010/main" val="593995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CFFFF"/>
      </a:hlink>
      <a:folHlink>
        <a:srgbClr val="FF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EA3B406D540A1E48B1EED0F95B7B4B1D" ma:contentTypeVersion="3" ma:contentTypeDescription="Crear nuevo documento." ma:contentTypeScope="" ma:versionID="879b4414b88d375f7d23e7d68bc94106">
  <xsd:schema xmlns:xsd="http://www.w3.org/2001/XMLSchema" xmlns:xs="http://www.w3.org/2001/XMLSchema" xmlns:p="http://schemas.microsoft.com/office/2006/metadata/properties" xmlns:ns3="84d66336-0152-4bb5-9b6a-ccbc0758c5b3" targetNamespace="http://schemas.microsoft.com/office/2006/metadata/properties" ma:root="true" ma:fieldsID="dfe0e51821415675ddf2d990ebbeb692" ns3:_="">
    <xsd:import namespace="84d66336-0152-4bb5-9b6a-ccbc0758c5b3"/>
    <xsd:element name="properties">
      <xsd:complexType>
        <xsd:sequence>
          <xsd:element name="documentManagement">
            <xsd:complexType>
              <xsd:all>
                <xsd:element ref="ns3:MediaServiceMetadata" minOccurs="0"/>
                <xsd:element ref="ns3:MediaServiceFastMetadata"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d66336-0152-4bb5-9b6a-ccbc0758c5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2F7949-A859-4BEB-963E-6CCD6F17FC24}">
  <ds:schemaRefs>
    <ds:schemaRef ds:uri="84d66336-0152-4bb5-9b6a-ccbc0758c5b3"/>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4F1F0C0-B058-4B56-B9EF-5940D4FFEB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d66336-0152-4bb5-9b6a-ccbc0758c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AAF77B-6D61-4126-B69E-4A7FE62E6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4161</TotalTime>
  <Words>1593</Words>
  <Application>Microsoft Office PowerPoint</Application>
  <PresentationFormat>Personalizado</PresentationFormat>
  <Paragraphs>131</Paragraphs>
  <Slides>13</Slides>
  <Notes>13</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Arial</vt:lpstr>
      <vt:lpstr>Bradley Hand ITC</vt:lpstr>
      <vt:lpstr>Calibri</vt:lpstr>
      <vt:lpstr>Eras Demi ITC</vt:lpstr>
      <vt:lpstr>Eras Medium ITC</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area: Spain  Montilla-Moriles region</dc:title>
  <dc:creator>WinuE</dc:creator>
  <cp:lastModifiedBy>josealfonso</cp:lastModifiedBy>
  <cp:revision>387</cp:revision>
  <dcterms:created xsi:type="dcterms:W3CDTF">2015-02-16T08:52:00Z</dcterms:created>
  <dcterms:modified xsi:type="dcterms:W3CDTF">2021-04-23T18:42:26Z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0x010100EA3B406D540A1E48B1EED0F95B7B4B1D</vt:lpwstr>
  </property>
  <property fmtid="{D5CDD505-2E9C-101B-9397-08002B2CF9AE}" pid="3" name="_MarkAsFinal">
    <vt:bool>true</vt:bool>
  </property>
</Properties>
</file>