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7" r:id="rId2"/>
    <p:sldId id="270" r:id="rId3"/>
    <p:sldId id="727" r:id="rId4"/>
    <p:sldId id="723" r:id="rId5"/>
    <p:sldId id="279" r:id="rId6"/>
    <p:sldId id="728" r:id="rId7"/>
    <p:sldId id="729" r:id="rId8"/>
    <p:sldId id="425" r:id="rId9"/>
    <p:sldId id="722" r:id="rId10"/>
    <p:sldId id="435" r:id="rId11"/>
    <p:sldId id="719" r:id="rId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B2"/>
    <a:srgbClr val="FFFD78"/>
    <a:srgbClr val="AAFFB8"/>
    <a:srgbClr val="3B38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01"/>
  </p:normalViewPr>
  <p:slideViewPr>
    <p:cSldViewPr snapToGrid="0" snapToObjects="1">
      <p:cViewPr varScale="1">
        <p:scale>
          <a:sx n="104" d="100"/>
          <a:sy n="104" d="100"/>
        </p:scale>
        <p:origin x="89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4DC79F-B369-9D4F-8C44-644EE05CB11D}" type="datetimeFigureOut">
              <a:rPr lang="en-GB" smtClean="0"/>
              <a:t>26/04/2021</a:t>
            </a:fld>
            <a:endParaRPr lang="en-GB"/>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A69A4D-8325-2E4C-A59F-D88A29BAD878}" type="slidenum">
              <a:rPr lang="en-GB" smtClean="0"/>
              <a:t>‹N°›</a:t>
            </a:fld>
            <a:endParaRPr lang="en-GB"/>
          </a:p>
        </p:txBody>
      </p:sp>
    </p:spTree>
    <p:extLst>
      <p:ext uri="{BB962C8B-B14F-4D97-AF65-F5344CB8AC3E}">
        <p14:creationId xmlns:p14="http://schemas.microsoft.com/office/powerpoint/2010/main" val="3704157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1: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 name="Google Shape;90;p1: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4: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p4:notes"/>
          <p:cNvSpPr txBox="1">
            <a:spLocks noGrp="1"/>
          </p:cNvSpPr>
          <p:nvPr>
            <p:ph type="body" idx="1"/>
          </p:nvPr>
        </p:nvSpPr>
        <p:spPr>
          <a:xfrm>
            <a:off x="914400" y="3300413"/>
            <a:ext cx="7315200" cy="270033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study area stretches across the western French Alps and so far we sampled 6 lakes close to archaeological sites which indicate pastoral activity or along known pastoral pathways and range from ~900m to ~2200m altitude.</a:t>
            </a:r>
            <a:endParaRPr/>
          </a:p>
          <a:p>
            <a:pPr marL="0" lvl="0" indent="0" algn="l" rtl="0">
              <a:spcBef>
                <a:spcPts val="0"/>
              </a:spcBef>
              <a:spcAft>
                <a:spcPts val="0"/>
              </a:spcAft>
              <a:buNone/>
            </a:pPr>
            <a:r>
              <a:rPr lang="en-US"/>
              <a:t>I removed Serre de l’Homme because of the negative results (see Giguet-Covex et al. 2019 in scientific reports)</a:t>
            </a:r>
            <a:endParaRPr/>
          </a:p>
        </p:txBody>
      </p:sp>
      <p:sp>
        <p:nvSpPr>
          <p:cNvPr id="266" name="Google Shape;266;p4:notes"/>
          <p:cNvSpPr txBox="1">
            <a:spLocks noGrp="1"/>
          </p:cNvSpPr>
          <p:nvPr>
            <p:ph type="sldNum" idx="12"/>
          </p:nvPr>
        </p:nvSpPr>
        <p:spPr>
          <a:xfrm>
            <a:off x="5180013" y="6513513"/>
            <a:ext cx="39624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sz="1200" kern="1200" dirty="0">
                <a:solidFill>
                  <a:schemeClr val="tx1"/>
                </a:solidFill>
                <a:effectLst/>
                <a:latin typeface="+mn-lt"/>
                <a:ea typeface="+mn-ea"/>
                <a:cs typeface="+mn-cs"/>
              </a:rPr>
              <a:t>My research interest is on studying past </a:t>
            </a:r>
            <a:r>
              <a:rPr lang="en-GB" sz="1200" kern="1200" dirty="0" err="1">
                <a:solidFill>
                  <a:schemeClr val="tx1"/>
                </a:solidFill>
                <a:effectLst/>
                <a:latin typeface="+mn-lt"/>
                <a:ea typeface="+mn-ea"/>
                <a:cs typeface="+mn-cs"/>
              </a:rPr>
              <a:t>agro</a:t>
            </a:r>
            <a:r>
              <a:rPr lang="en-GB" sz="1200" kern="1200" dirty="0">
                <a:solidFill>
                  <a:schemeClr val="tx1"/>
                </a:solidFill>
                <a:effectLst/>
                <a:latin typeface="+mn-lt"/>
                <a:ea typeface="+mn-ea"/>
                <a:cs typeface="+mn-cs"/>
              </a:rPr>
              <a:t>-ecosystem trajectories in mountain areas characterised by climatic and ecological gradients leading to  a </a:t>
            </a:r>
            <a:r>
              <a:rPr lang="en-US" sz="1200" kern="1200" dirty="0">
                <a:solidFill>
                  <a:schemeClr val="tx1"/>
                </a:solidFill>
                <a:effectLst/>
                <a:latin typeface="+mn-lt"/>
                <a:ea typeface="+mn-ea"/>
                <a:cs typeface="+mn-cs"/>
              </a:rPr>
              <a:t>diversity of  biological </a:t>
            </a:r>
            <a:r>
              <a:rPr lang="en-US" sz="1200" kern="1200" dirty="0" err="1">
                <a:solidFill>
                  <a:schemeClr val="tx1"/>
                </a:solidFill>
                <a:effectLst/>
                <a:latin typeface="+mn-lt"/>
                <a:ea typeface="+mn-ea"/>
                <a:cs typeface="+mn-cs"/>
              </a:rPr>
              <a:t>ressources</a:t>
            </a:r>
            <a:r>
              <a:rPr lang="en-US" sz="1200" kern="1200" dirty="0">
                <a:solidFill>
                  <a:schemeClr val="tx1"/>
                </a:solidFill>
                <a:effectLst/>
                <a:latin typeface="+mn-lt"/>
                <a:ea typeface="+mn-ea"/>
                <a:cs typeface="+mn-cs"/>
              </a:rPr>
              <a:t>. In these environments people developed a vertical mobility and adapted their land uses according to the ecological zones and the season.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research question is : What is the story of these mountain people and how they impacted their environments (especially the vegetation and erosion dynamic). Here I will not have time to speak about erosion.</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answer these questions, I will mostly present DNA metabarcoding results on plants and mammals from extracellular DNA.</a:t>
            </a:r>
            <a:endParaRPr lang="fr-FR" sz="1200" kern="1200" dirty="0">
              <a:solidFill>
                <a:schemeClr val="tx1"/>
              </a:solidFill>
              <a:effectLst/>
              <a:latin typeface="+mn-lt"/>
              <a:ea typeface="+mn-ea"/>
              <a:cs typeface="+mn-cs"/>
            </a:endParaRPr>
          </a:p>
          <a:p>
            <a:endParaRPr lang="en-GB" dirty="0"/>
          </a:p>
        </p:txBody>
      </p:sp>
      <p:sp>
        <p:nvSpPr>
          <p:cNvPr id="4" name="Espace réservé du numéro de diapositive 3"/>
          <p:cNvSpPr>
            <a:spLocks noGrp="1"/>
          </p:cNvSpPr>
          <p:nvPr>
            <p:ph type="sldNum" sz="quarter" idx="5"/>
          </p:nvPr>
        </p:nvSpPr>
        <p:spPr/>
        <p:txBody>
          <a:bodyPr/>
          <a:lstStyle/>
          <a:p>
            <a:fld id="{B7F5A07D-8969-5742-B039-8A233042A2BD}" type="slidenum">
              <a:rPr lang="en-GB" smtClean="0"/>
              <a:t>3</a:t>
            </a:fld>
            <a:endParaRPr lang="en-GB"/>
          </a:p>
        </p:txBody>
      </p:sp>
    </p:spTree>
    <p:extLst>
      <p:ext uri="{BB962C8B-B14F-4D97-AF65-F5344CB8AC3E}">
        <p14:creationId xmlns:p14="http://schemas.microsoft.com/office/powerpoint/2010/main" val="724386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For the pastoral history we focused on lakes in the North</a:t>
            </a:r>
          </a:p>
          <a:p>
            <a:pPr marL="342900" indent="-342900">
              <a:buFont typeface="Wingdings" pitchFamily="2" charset="2"/>
              <a:buChar char="à"/>
            </a:pPr>
            <a:r>
              <a:rPr lang="en-GB" dirty="0"/>
              <a:t>Interestingly, first robust detections of activities appear earlier at high altitude than at mid altitudes. These signs of activities are </a:t>
            </a:r>
            <a:r>
              <a:rPr lang="en-GB" sz="1200" b="0" i="0" dirty="0">
                <a:solidFill>
                  <a:schemeClr val="tx1"/>
                </a:solidFill>
                <a:sym typeface="Wingdings" pitchFamily="2" charset="2"/>
              </a:rPr>
              <a:t>often difficult to detect with mammal DNA.  We see them indirectly through indicator taxa as </a:t>
            </a:r>
            <a:r>
              <a:rPr lang="en-GB" sz="1200" b="0" i="0" dirty="0" err="1">
                <a:solidFill>
                  <a:schemeClr val="tx1"/>
                </a:solidFill>
                <a:sym typeface="Wingdings" pitchFamily="2" charset="2"/>
              </a:rPr>
              <a:t>plantago</a:t>
            </a:r>
            <a:r>
              <a:rPr lang="en-GB" sz="1200" b="0" i="0" dirty="0">
                <a:solidFill>
                  <a:schemeClr val="tx1"/>
                </a:solidFill>
                <a:sym typeface="Wingdings" pitchFamily="2" charset="2"/>
              </a:rPr>
              <a:t> and coprophilous fungi. This difficulty is probably due to a relatively low intensity activity, which means low DNA production and low DNA transfer as the erosion process (supposed to be the main transfer process of extracellular DNA) is often also reduced.</a:t>
            </a:r>
          </a:p>
          <a:p>
            <a:r>
              <a:rPr lang="en-GB" sz="1200" b="0" i="0" dirty="0">
                <a:solidFill>
                  <a:schemeClr val="tx1"/>
                </a:solidFill>
                <a:sym typeface="Wingdings" pitchFamily="2" charset="2"/>
              </a:rPr>
              <a:t>Here, I want to draw your attention on potential </a:t>
            </a:r>
            <a:r>
              <a:rPr lang="en-GB" sz="1200" b="0" i="0" dirty="0" err="1">
                <a:solidFill>
                  <a:schemeClr val="tx1"/>
                </a:solidFill>
                <a:sym typeface="Wingdings" pitchFamily="2" charset="2"/>
              </a:rPr>
              <a:t>taphonomic</a:t>
            </a:r>
            <a:r>
              <a:rPr lang="en-GB" sz="1200" b="0" i="0" dirty="0">
                <a:solidFill>
                  <a:schemeClr val="tx1"/>
                </a:solidFill>
                <a:sym typeface="Wingdings" pitchFamily="2" charset="2"/>
              </a:rPr>
              <a:t> processes that may bias the DNA records. </a:t>
            </a:r>
          </a:p>
          <a:p>
            <a:endParaRPr lang="en-GB" sz="1200" b="0" i="0" dirty="0">
              <a:solidFill>
                <a:schemeClr val="tx1"/>
              </a:solidFill>
              <a:sym typeface="Wingdings" pitchFamily="2" charset="2"/>
            </a:endParaRPr>
          </a:p>
          <a:p>
            <a:r>
              <a:rPr lang="en-GB" sz="1200" b="0" i="0" dirty="0">
                <a:solidFill>
                  <a:schemeClr val="tx1"/>
                </a:solidFill>
                <a:sym typeface="Wingdings" pitchFamily="2" charset="2"/>
              </a:rPr>
              <a:t>Another important result from these data is the dominance of cow herds from the </a:t>
            </a:r>
            <a:r>
              <a:rPr lang="en-GB" sz="1200" dirty="0">
                <a:solidFill>
                  <a:srgbClr val="FF40FF"/>
                </a:solidFill>
              </a:rPr>
              <a:t>13</a:t>
            </a:r>
            <a:r>
              <a:rPr lang="en-GB" sz="1200" baseline="30000" dirty="0">
                <a:solidFill>
                  <a:srgbClr val="FF40FF"/>
                </a:solidFill>
              </a:rPr>
              <a:t>th</a:t>
            </a:r>
            <a:r>
              <a:rPr lang="en-GB" sz="1200" dirty="0">
                <a:solidFill>
                  <a:srgbClr val="FF40FF"/>
                </a:solidFill>
              </a:rPr>
              <a:t>-15</a:t>
            </a:r>
            <a:r>
              <a:rPr lang="en-GB" sz="1200" baseline="30000" dirty="0">
                <a:solidFill>
                  <a:srgbClr val="FF40FF"/>
                </a:solidFill>
              </a:rPr>
              <a:t>th</a:t>
            </a:r>
            <a:r>
              <a:rPr lang="en-GB" sz="1200" dirty="0">
                <a:solidFill>
                  <a:srgbClr val="FF40FF"/>
                </a:solidFill>
              </a:rPr>
              <a:t> centuries. The DNA is nearly the only way to provide such information on past animal composition</a:t>
            </a:r>
            <a:endParaRPr lang="en-GB" b="0" i="0" dirty="0">
              <a:solidFill>
                <a:schemeClr val="tx1"/>
              </a:solidFill>
            </a:endParaRPr>
          </a:p>
        </p:txBody>
      </p:sp>
      <p:sp>
        <p:nvSpPr>
          <p:cNvPr id="4" name="Espace réservé du numéro de diapositive 3"/>
          <p:cNvSpPr>
            <a:spLocks noGrp="1"/>
          </p:cNvSpPr>
          <p:nvPr>
            <p:ph type="sldNum" sz="quarter" idx="5"/>
          </p:nvPr>
        </p:nvSpPr>
        <p:spPr/>
        <p:txBody>
          <a:bodyPr/>
          <a:lstStyle/>
          <a:p>
            <a:fld id="{B7F5A07D-8969-5742-B039-8A233042A2BD}" type="slidenum">
              <a:rPr lang="en-GB" smtClean="0"/>
              <a:t>4</a:t>
            </a:fld>
            <a:endParaRPr lang="en-GB"/>
          </a:p>
        </p:txBody>
      </p:sp>
    </p:spTree>
    <p:extLst>
      <p:ext uri="{BB962C8B-B14F-4D97-AF65-F5344CB8AC3E}">
        <p14:creationId xmlns:p14="http://schemas.microsoft.com/office/powerpoint/2010/main" val="1100339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bb1ec6e171_0_121: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5" name="Google Shape;435;gbb1ec6e171_0_121:notes"/>
          <p:cNvSpPr txBox="1">
            <a:spLocks noGrp="1"/>
          </p:cNvSpPr>
          <p:nvPr>
            <p:ph type="body" idx="1"/>
          </p:nvPr>
        </p:nvSpPr>
        <p:spPr>
          <a:xfrm>
            <a:off x="914400" y="3300413"/>
            <a:ext cx="7315200" cy="2700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6" name="Google Shape;436;gbb1ec6e171_0_121:notes"/>
          <p:cNvSpPr txBox="1">
            <a:spLocks noGrp="1"/>
          </p:cNvSpPr>
          <p:nvPr>
            <p:ph type="sldNum" idx="12"/>
          </p:nvPr>
        </p:nvSpPr>
        <p:spPr>
          <a:xfrm>
            <a:off x="5180013" y="6513513"/>
            <a:ext cx="3962400" cy="344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Based on these previous data, I determined a relative scale of intensity of </a:t>
            </a:r>
            <a:r>
              <a:rPr lang="en-GB" dirty="0" err="1"/>
              <a:t>agro</a:t>
            </a:r>
            <a:r>
              <a:rPr lang="en-GB" dirty="0"/>
              <a:t>-pastoral activities. The </a:t>
            </a:r>
            <a:r>
              <a:rPr lang="en-GB" dirty="0" err="1"/>
              <a:t>color</a:t>
            </a:r>
            <a:r>
              <a:rPr lang="en-GB" dirty="0"/>
              <a:t> code represents the different time periods. Then, using an NMDS analysis, I looked the trajectories of plant communities at the different altitudes and periods.</a:t>
            </a:r>
          </a:p>
        </p:txBody>
      </p:sp>
      <p:sp>
        <p:nvSpPr>
          <p:cNvPr id="4" name="Espace réservé du numéro de diapositive 3"/>
          <p:cNvSpPr>
            <a:spLocks noGrp="1"/>
          </p:cNvSpPr>
          <p:nvPr>
            <p:ph type="sldNum" sz="quarter" idx="5"/>
          </p:nvPr>
        </p:nvSpPr>
        <p:spPr/>
        <p:txBody>
          <a:bodyPr/>
          <a:lstStyle/>
          <a:p>
            <a:fld id="{B7F5A07D-8969-5742-B039-8A233042A2BD}" type="slidenum">
              <a:rPr lang="en-GB" smtClean="0"/>
              <a:t>8</a:t>
            </a:fld>
            <a:endParaRPr lang="en-GB"/>
          </a:p>
        </p:txBody>
      </p:sp>
    </p:spTree>
    <p:extLst>
      <p:ext uri="{BB962C8B-B14F-4D97-AF65-F5344CB8AC3E}">
        <p14:creationId xmlns:p14="http://schemas.microsoft.com/office/powerpoint/2010/main" val="38343910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We can note that some loops are observed. They reflect phases of resilience.</a:t>
            </a:r>
          </a:p>
          <a:p>
            <a:endParaRPr lang="en-GB" dirty="0"/>
          </a:p>
          <a:p>
            <a:r>
              <a:rPr lang="en-GB" dirty="0"/>
              <a:t>The second interesting result is as in response to the development of pastoral activities, the first tipping point in plant communities occur earlier in high altitude (during the bronze age in orange compared to grey, yellow or brown from previous periods). In mid altitude it is more during the Iron Age or Middle Age that we can see shifts in plant communities.</a:t>
            </a:r>
          </a:p>
        </p:txBody>
      </p:sp>
      <p:sp>
        <p:nvSpPr>
          <p:cNvPr id="4" name="Espace réservé du numéro de diapositive 3"/>
          <p:cNvSpPr>
            <a:spLocks noGrp="1"/>
          </p:cNvSpPr>
          <p:nvPr>
            <p:ph type="sldNum" sz="quarter" idx="5"/>
          </p:nvPr>
        </p:nvSpPr>
        <p:spPr/>
        <p:txBody>
          <a:bodyPr/>
          <a:lstStyle/>
          <a:p>
            <a:fld id="{B7F5A07D-8969-5742-B039-8A233042A2BD}" type="slidenum">
              <a:rPr lang="en-GB" smtClean="0"/>
              <a:t>9</a:t>
            </a:fld>
            <a:endParaRPr lang="en-GB"/>
          </a:p>
        </p:txBody>
      </p:sp>
    </p:spTree>
    <p:extLst>
      <p:ext uri="{BB962C8B-B14F-4D97-AF65-F5344CB8AC3E}">
        <p14:creationId xmlns:p14="http://schemas.microsoft.com/office/powerpoint/2010/main" val="821081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in the alpine to </a:t>
            </a:r>
            <a:r>
              <a:rPr lang="en-GB" dirty="0" err="1"/>
              <a:t>nival</a:t>
            </a:r>
            <a:r>
              <a:rPr lang="en-GB" dirty="0"/>
              <a:t> belt there are no visible trajectory</a:t>
            </a:r>
          </a:p>
          <a:p>
            <a:r>
              <a:rPr lang="en-GB" dirty="0"/>
              <a:t>But, we can note that the grey and yellow dots corresponding to the Holocene climatic optimum are all located in one part of the graph. Dots in light blue corresponding to the coldest phase of the LIA are on the opposite side. The dots from the other periods are everywhere. This means that this system mostly respond to the most important climatic changes of the Holocene period.</a:t>
            </a:r>
          </a:p>
        </p:txBody>
      </p:sp>
      <p:sp>
        <p:nvSpPr>
          <p:cNvPr id="4" name="Espace réservé du numéro de diapositive 3"/>
          <p:cNvSpPr>
            <a:spLocks noGrp="1"/>
          </p:cNvSpPr>
          <p:nvPr>
            <p:ph type="sldNum" sz="quarter" idx="5"/>
          </p:nvPr>
        </p:nvSpPr>
        <p:spPr/>
        <p:txBody>
          <a:bodyPr/>
          <a:lstStyle/>
          <a:p>
            <a:fld id="{B7F5A07D-8969-5742-B039-8A233042A2BD}" type="slidenum">
              <a:rPr lang="en-GB" smtClean="0"/>
              <a:t>10</a:t>
            </a:fld>
            <a:endParaRPr lang="en-GB"/>
          </a:p>
        </p:txBody>
      </p:sp>
    </p:spTree>
    <p:extLst>
      <p:ext uri="{BB962C8B-B14F-4D97-AF65-F5344CB8AC3E}">
        <p14:creationId xmlns:p14="http://schemas.microsoft.com/office/powerpoint/2010/main" val="2903779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In conclusion…</a:t>
            </a:r>
          </a:p>
          <a:p>
            <a:r>
              <a:rPr lang="en-GB" dirty="0"/>
              <a:t>These are some of the reasons to develop Multi-proxy approaches and interdisciplinarity</a:t>
            </a:r>
          </a:p>
        </p:txBody>
      </p:sp>
      <p:sp>
        <p:nvSpPr>
          <p:cNvPr id="4" name="Espace réservé du numéro de diapositive 3"/>
          <p:cNvSpPr>
            <a:spLocks noGrp="1"/>
          </p:cNvSpPr>
          <p:nvPr>
            <p:ph type="sldNum" sz="quarter" idx="5"/>
          </p:nvPr>
        </p:nvSpPr>
        <p:spPr/>
        <p:txBody>
          <a:bodyPr/>
          <a:lstStyle/>
          <a:p>
            <a:fld id="{B7F5A07D-8969-5742-B039-8A233042A2BD}" type="slidenum">
              <a:rPr lang="en-GB" smtClean="0"/>
              <a:t>11</a:t>
            </a:fld>
            <a:endParaRPr lang="en-GB"/>
          </a:p>
        </p:txBody>
      </p:sp>
    </p:spTree>
    <p:extLst>
      <p:ext uri="{BB962C8B-B14F-4D97-AF65-F5344CB8AC3E}">
        <p14:creationId xmlns:p14="http://schemas.microsoft.com/office/powerpoint/2010/main" val="3502832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21A15F-8975-BF4F-AB26-2B2683356D1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GB"/>
          </a:p>
        </p:txBody>
      </p:sp>
      <p:sp>
        <p:nvSpPr>
          <p:cNvPr id="3" name="Sous-titre 2">
            <a:extLst>
              <a:ext uri="{FF2B5EF4-FFF2-40B4-BE49-F238E27FC236}">
                <a16:creationId xmlns:a16="http://schemas.microsoft.com/office/drawing/2014/main" id="{544FC0A1-A219-6F48-91F4-477640E949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GB"/>
          </a:p>
        </p:txBody>
      </p:sp>
      <p:sp>
        <p:nvSpPr>
          <p:cNvPr id="4" name="Espace réservé de la date 3">
            <a:extLst>
              <a:ext uri="{FF2B5EF4-FFF2-40B4-BE49-F238E27FC236}">
                <a16:creationId xmlns:a16="http://schemas.microsoft.com/office/drawing/2014/main" id="{B8FF4636-D402-FD43-9565-E304A0683338}"/>
              </a:ext>
            </a:extLst>
          </p:cNvPr>
          <p:cNvSpPr>
            <a:spLocks noGrp="1"/>
          </p:cNvSpPr>
          <p:nvPr>
            <p:ph type="dt" sz="half" idx="10"/>
          </p:nvPr>
        </p:nvSpPr>
        <p:spPr/>
        <p:txBody>
          <a:bodyPr/>
          <a:lstStyle/>
          <a:p>
            <a:fld id="{82684728-7EB1-FA4F-A29C-52967F1A405B}" type="datetimeFigureOut">
              <a:rPr lang="en-GB" smtClean="0"/>
              <a:t>26/04/2021</a:t>
            </a:fld>
            <a:endParaRPr lang="en-GB"/>
          </a:p>
        </p:txBody>
      </p:sp>
      <p:sp>
        <p:nvSpPr>
          <p:cNvPr id="5" name="Espace réservé du pied de page 4">
            <a:extLst>
              <a:ext uri="{FF2B5EF4-FFF2-40B4-BE49-F238E27FC236}">
                <a16:creationId xmlns:a16="http://schemas.microsoft.com/office/drawing/2014/main" id="{537EC34D-39D8-8A4A-975E-3DE5680486DD}"/>
              </a:ext>
            </a:extLst>
          </p:cNvPr>
          <p:cNvSpPr>
            <a:spLocks noGrp="1"/>
          </p:cNvSpPr>
          <p:nvPr>
            <p:ph type="ftr" sz="quarter" idx="11"/>
          </p:nvPr>
        </p:nvSpPr>
        <p:spPr/>
        <p:txBody>
          <a:bodyPr/>
          <a:lstStyle/>
          <a:p>
            <a:endParaRPr lang="en-GB"/>
          </a:p>
        </p:txBody>
      </p:sp>
      <p:sp>
        <p:nvSpPr>
          <p:cNvPr id="6" name="Espace réservé du numéro de diapositive 5">
            <a:extLst>
              <a:ext uri="{FF2B5EF4-FFF2-40B4-BE49-F238E27FC236}">
                <a16:creationId xmlns:a16="http://schemas.microsoft.com/office/drawing/2014/main" id="{7D7E3C51-D59D-AC40-9A2A-9011AEE71DAA}"/>
              </a:ext>
            </a:extLst>
          </p:cNvPr>
          <p:cNvSpPr>
            <a:spLocks noGrp="1"/>
          </p:cNvSpPr>
          <p:nvPr>
            <p:ph type="sldNum" sz="quarter" idx="12"/>
          </p:nvPr>
        </p:nvSpPr>
        <p:spPr/>
        <p:txBody>
          <a:bodyPr/>
          <a:lstStyle/>
          <a:p>
            <a:fld id="{9F6AEE92-64D6-2042-B745-35E2EE4A6D6D}" type="slidenum">
              <a:rPr lang="en-GB" smtClean="0"/>
              <a:t>‹N°›</a:t>
            </a:fld>
            <a:endParaRPr lang="en-GB"/>
          </a:p>
        </p:txBody>
      </p:sp>
    </p:spTree>
    <p:extLst>
      <p:ext uri="{BB962C8B-B14F-4D97-AF65-F5344CB8AC3E}">
        <p14:creationId xmlns:p14="http://schemas.microsoft.com/office/powerpoint/2010/main" val="2052806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D44EF0-2BB3-5547-B84E-C2D844EA1772}"/>
              </a:ext>
            </a:extLst>
          </p:cNvPr>
          <p:cNvSpPr>
            <a:spLocks noGrp="1"/>
          </p:cNvSpPr>
          <p:nvPr>
            <p:ph type="title"/>
          </p:nvPr>
        </p:nvSpPr>
        <p:spPr/>
        <p:txBody>
          <a:bodyPr/>
          <a:lstStyle/>
          <a:p>
            <a:r>
              <a:rPr lang="fr-FR"/>
              <a:t>Modifiez le style du titre</a:t>
            </a:r>
            <a:endParaRPr lang="en-GB"/>
          </a:p>
        </p:txBody>
      </p:sp>
      <p:sp>
        <p:nvSpPr>
          <p:cNvPr id="3" name="Espace réservé du contenu 2">
            <a:extLst>
              <a:ext uri="{FF2B5EF4-FFF2-40B4-BE49-F238E27FC236}">
                <a16:creationId xmlns:a16="http://schemas.microsoft.com/office/drawing/2014/main" id="{64448E55-3A49-114A-83BC-A6AC31C0180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a:extLst>
              <a:ext uri="{FF2B5EF4-FFF2-40B4-BE49-F238E27FC236}">
                <a16:creationId xmlns:a16="http://schemas.microsoft.com/office/drawing/2014/main" id="{7B1DC374-8D1C-FF46-9BE5-E196F5A1FC7D}"/>
              </a:ext>
            </a:extLst>
          </p:cNvPr>
          <p:cNvSpPr>
            <a:spLocks noGrp="1"/>
          </p:cNvSpPr>
          <p:nvPr>
            <p:ph type="dt" sz="half" idx="10"/>
          </p:nvPr>
        </p:nvSpPr>
        <p:spPr/>
        <p:txBody>
          <a:bodyPr/>
          <a:lstStyle/>
          <a:p>
            <a:fld id="{82684728-7EB1-FA4F-A29C-52967F1A405B}" type="datetimeFigureOut">
              <a:rPr lang="en-GB" smtClean="0"/>
              <a:t>26/04/2021</a:t>
            </a:fld>
            <a:endParaRPr lang="en-GB"/>
          </a:p>
        </p:txBody>
      </p:sp>
      <p:sp>
        <p:nvSpPr>
          <p:cNvPr id="5" name="Espace réservé du pied de page 4">
            <a:extLst>
              <a:ext uri="{FF2B5EF4-FFF2-40B4-BE49-F238E27FC236}">
                <a16:creationId xmlns:a16="http://schemas.microsoft.com/office/drawing/2014/main" id="{CA07620E-47D0-4247-B8B3-FAD5F19DA2E8}"/>
              </a:ext>
            </a:extLst>
          </p:cNvPr>
          <p:cNvSpPr>
            <a:spLocks noGrp="1"/>
          </p:cNvSpPr>
          <p:nvPr>
            <p:ph type="ftr" sz="quarter" idx="11"/>
          </p:nvPr>
        </p:nvSpPr>
        <p:spPr/>
        <p:txBody>
          <a:bodyPr/>
          <a:lstStyle/>
          <a:p>
            <a:endParaRPr lang="en-GB"/>
          </a:p>
        </p:txBody>
      </p:sp>
      <p:sp>
        <p:nvSpPr>
          <p:cNvPr id="6" name="Espace réservé du numéro de diapositive 5">
            <a:extLst>
              <a:ext uri="{FF2B5EF4-FFF2-40B4-BE49-F238E27FC236}">
                <a16:creationId xmlns:a16="http://schemas.microsoft.com/office/drawing/2014/main" id="{9D8D5B6A-8556-7F4F-B836-775A04C08649}"/>
              </a:ext>
            </a:extLst>
          </p:cNvPr>
          <p:cNvSpPr>
            <a:spLocks noGrp="1"/>
          </p:cNvSpPr>
          <p:nvPr>
            <p:ph type="sldNum" sz="quarter" idx="12"/>
          </p:nvPr>
        </p:nvSpPr>
        <p:spPr/>
        <p:txBody>
          <a:bodyPr/>
          <a:lstStyle/>
          <a:p>
            <a:fld id="{9F6AEE92-64D6-2042-B745-35E2EE4A6D6D}" type="slidenum">
              <a:rPr lang="en-GB" smtClean="0"/>
              <a:t>‹N°›</a:t>
            </a:fld>
            <a:endParaRPr lang="en-GB"/>
          </a:p>
        </p:txBody>
      </p:sp>
    </p:spTree>
    <p:extLst>
      <p:ext uri="{BB962C8B-B14F-4D97-AF65-F5344CB8AC3E}">
        <p14:creationId xmlns:p14="http://schemas.microsoft.com/office/powerpoint/2010/main" val="445556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BEBA27-260B-6D4F-9F1B-79EA813755D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GB"/>
          </a:p>
        </p:txBody>
      </p:sp>
      <p:sp>
        <p:nvSpPr>
          <p:cNvPr id="3" name="Espace réservé du texte 2">
            <a:extLst>
              <a:ext uri="{FF2B5EF4-FFF2-40B4-BE49-F238E27FC236}">
                <a16:creationId xmlns:a16="http://schemas.microsoft.com/office/drawing/2014/main" id="{6C19040E-1876-FA4A-8121-9BAB7C6330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A0B1D1B-6A28-6744-B64C-A5A40D5F5A7D}"/>
              </a:ext>
            </a:extLst>
          </p:cNvPr>
          <p:cNvSpPr>
            <a:spLocks noGrp="1"/>
          </p:cNvSpPr>
          <p:nvPr>
            <p:ph type="dt" sz="half" idx="10"/>
          </p:nvPr>
        </p:nvSpPr>
        <p:spPr/>
        <p:txBody>
          <a:bodyPr/>
          <a:lstStyle/>
          <a:p>
            <a:fld id="{82684728-7EB1-FA4F-A29C-52967F1A405B}" type="datetimeFigureOut">
              <a:rPr lang="en-GB" smtClean="0"/>
              <a:t>26/04/2021</a:t>
            </a:fld>
            <a:endParaRPr lang="en-GB"/>
          </a:p>
        </p:txBody>
      </p:sp>
      <p:sp>
        <p:nvSpPr>
          <p:cNvPr id="5" name="Espace réservé du pied de page 4">
            <a:extLst>
              <a:ext uri="{FF2B5EF4-FFF2-40B4-BE49-F238E27FC236}">
                <a16:creationId xmlns:a16="http://schemas.microsoft.com/office/drawing/2014/main" id="{72EA5D68-C34C-714C-BA11-EF72AAD5702B}"/>
              </a:ext>
            </a:extLst>
          </p:cNvPr>
          <p:cNvSpPr>
            <a:spLocks noGrp="1"/>
          </p:cNvSpPr>
          <p:nvPr>
            <p:ph type="ftr" sz="quarter" idx="11"/>
          </p:nvPr>
        </p:nvSpPr>
        <p:spPr/>
        <p:txBody>
          <a:bodyPr/>
          <a:lstStyle/>
          <a:p>
            <a:endParaRPr lang="en-GB"/>
          </a:p>
        </p:txBody>
      </p:sp>
      <p:sp>
        <p:nvSpPr>
          <p:cNvPr id="6" name="Espace réservé du numéro de diapositive 5">
            <a:extLst>
              <a:ext uri="{FF2B5EF4-FFF2-40B4-BE49-F238E27FC236}">
                <a16:creationId xmlns:a16="http://schemas.microsoft.com/office/drawing/2014/main" id="{268D1189-D679-4E4E-A645-12A6D3766BBF}"/>
              </a:ext>
            </a:extLst>
          </p:cNvPr>
          <p:cNvSpPr>
            <a:spLocks noGrp="1"/>
          </p:cNvSpPr>
          <p:nvPr>
            <p:ph type="sldNum" sz="quarter" idx="12"/>
          </p:nvPr>
        </p:nvSpPr>
        <p:spPr/>
        <p:txBody>
          <a:bodyPr/>
          <a:lstStyle/>
          <a:p>
            <a:fld id="{9F6AEE92-64D6-2042-B745-35E2EE4A6D6D}" type="slidenum">
              <a:rPr lang="en-GB" smtClean="0"/>
              <a:t>‹N°›</a:t>
            </a:fld>
            <a:endParaRPr lang="en-GB"/>
          </a:p>
        </p:txBody>
      </p:sp>
    </p:spTree>
    <p:extLst>
      <p:ext uri="{BB962C8B-B14F-4D97-AF65-F5344CB8AC3E}">
        <p14:creationId xmlns:p14="http://schemas.microsoft.com/office/powerpoint/2010/main" val="2155309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513516-0695-294B-8576-D7347CE9D04B}"/>
              </a:ext>
            </a:extLst>
          </p:cNvPr>
          <p:cNvSpPr>
            <a:spLocks noGrp="1"/>
          </p:cNvSpPr>
          <p:nvPr>
            <p:ph type="title"/>
          </p:nvPr>
        </p:nvSpPr>
        <p:spPr/>
        <p:txBody>
          <a:bodyPr/>
          <a:lstStyle/>
          <a:p>
            <a:r>
              <a:rPr lang="fr-FR"/>
              <a:t>Modifiez le style du titre</a:t>
            </a:r>
            <a:endParaRPr lang="en-GB"/>
          </a:p>
        </p:txBody>
      </p:sp>
      <p:sp>
        <p:nvSpPr>
          <p:cNvPr id="3" name="Espace réservé du contenu 2">
            <a:extLst>
              <a:ext uri="{FF2B5EF4-FFF2-40B4-BE49-F238E27FC236}">
                <a16:creationId xmlns:a16="http://schemas.microsoft.com/office/drawing/2014/main" id="{9807BD86-2D0D-9949-B19B-8325438E23F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u contenu 3">
            <a:extLst>
              <a:ext uri="{FF2B5EF4-FFF2-40B4-BE49-F238E27FC236}">
                <a16:creationId xmlns:a16="http://schemas.microsoft.com/office/drawing/2014/main" id="{CBCCA3A4-AE68-A340-A29A-80300D46BBE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5" name="Espace réservé de la date 4">
            <a:extLst>
              <a:ext uri="{FF2B5EF4-FFF2-40B4-BE49-F238E27FC236}">
                <a16:creationId xmlns:a16="http://schemas.microsoft.com/office/drawing/2014/main" id="{4FAD0F73-5055-3240-B975-E1B02C0411F2}"/>
              </a:ext>
            </a:extLst>
          </p:cNvPr>
          <p:cNvSpPr>
            <a:spLocks noGrp="1"/>
          </p:cNvSpPr>
          <p:nvPr>
            <p:ph type="dt" sz="half" idx="10"/>
          </p:nvPr>
        </p:nvSpPr>
        <p:spPr/>
        <p:txBody>
          <a:bodyPr/>
          <a:lstStyle/>
          <a:p>
            <a:fld id="{82684728-7EB1-FA4F-A29C-52967F1A405B}" type="datetimeFigureOut">
              <a:rPr lang="en-GB" smtClean="0"/>
              <a:t>26/04/2021</a:t>
            </a:fld>
            <a:endParaRPr lang="en-GB"/>
          </a:p>
        </p:txBody>
      </p:sp>
      <p:sp>
        <p:nvSpPr>
          <p:cNvPr id="6" name="Espace réservé du pied de page 5">
            <a:extLst>
              <a:ext uri="{FF2B5EF4-FFF2-40B4-BE49-F238E27FC236}">
                <a16:creationId xmlns:a16="http://schemas.microsoft.com/office/drawing/2014/main" id="{6BB347EB-E409-C34E-9CEF-D166A6C9CAB1}"/>
              </a:ext>
            </a:extLst>
          </p:cNvPr>
          <p:cNvSpPr>
            <a:spLocks noGrp="1"/>
          </p:cNvSpPr>
          <p:nvPr>
            <p:ph type="ftr" sz="quarter" idx="11"/>
          </p:nvPr>
        </p:nvSpPr>
        <p:spPr/>
        <p:txBody>
          <a:bodyPr/>
          <a:lstStyle/>
          <a:p>
            <a:endParaRPr lang="en-GB"/>
          </a:p>
        </p:txBody>
      </p:sp>
      <p:sp>
        <p:nvSpPr>
          <p:cNvPr id="7" name="Espace réservé du numéro de diapositive 6">
            <a:extLst>
              <a:ext uri="{FF2B5EF4-FFF2-40B4-BE49-F238E27FC236}">
                <a16:creationId xmlns:a16="http://schemas.microsoft.com/office/drawing/2014/main" id="{4EF15050-1A6E-C64A-87D9-A555D6D2177E}"/>
              </a:ext>
            </a:extLst>
          </p:cNvPr>
          <p:cNvSpPr>
            <a:spLocks noGrp="1"/>
          </p:cNvSpPr>
          <p:nvPr>
            <p:ph type="sldNum" sz="quarter" idx="12"/>
          </p:nvPr>
        </p:nvSpPr>
        <p:spPr/>
        <p:txBody>
          <a:bodyPr/>
          <a:lstStyle/>
          <a:p>
            <a:fld id="{9F6AEE92-64D6-2042-B745-35E2EE4A6D6D}" type="slidenum">
              <a:rPr lang="en-GB" smtClean="0"/>
              <a:t>‹N°›</a:t>
            </a:fld>
            <a:endParaRPr lang="en-GB"/>
          </a:p>
        </p:txBody>
      </p:sp>
    </p:spTree>
    <p:extLst>
      <p:ext uri="{BB962C8B-B14F-4D97-AF65-F5344CB8AC3E}">
        <p14:creationId xmlns:p14="http://schemas.microsoft.com/office/powerpoint/2010/main" val="2229854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EB6780-5306-4B48-B4C2-9D004B5406BE}"/>
              </a:ext>
            </a:extLst>
          </p:cNvPr>
          <p:cNvSpPr>
            <a:spLocks noGrp="1"/>
          </p:cNvSpPr>
          <p:nvPr>
            <p:ph type="title"/>
          </p:nvPr>
        </p:nvSpPr>
        <p:spPr>
          <a:xfrm>
            <a:off x="839788" y="365125"/>
            <a:ext cx="10515600" cy="1325563"/>
          </a:xfrm>
        </p:spPr>
        <p:txBody>
          <a:bodyPr/>
          <a:lstStyle/>
          <a:p>
            <a:r>
              <a:rPr lang="fr-FR"/>
              <a:t>Modifiez le style du titre</a:t>
            </a:r>
            <a:endParaRPr lang="en-GB"/>
          </a:p>
        </p:txBody>
      </p:sp>
      <p:sp>
        <p:nvSpPr>
          <p:cNvPr id="3" name="Espace réservé du texte 2">
            <a:extLst>
              <a:ext uri="{FF2B5EF4-FFF2-40B4-BE49-F238E27FC236}">
                <a16:creationId xmlns:a16="http://schemas.microsoft.com/office/drawing/2014/main" id="{ACBD1BDF-E7C5-DD4A-8491-0343A48E11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F7902E7-841F-1443-825D-5C11F598AB5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5" name="Espace réservé du texte 4">
            <a:extLst>
              <a:ext uri="{FF2B5EF4-FFF2-40B4-BE49-F238E27FC236}">
                <a16:creationId xmlns:a16="http://schemas.microsoft.com/office/drawing/2014/main" id="{AAF6F56C-0E06-7C4F-AC58-27DA4CE01D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0D79809F-02F8-2048-973B-44BA97D0D5D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7" name="Espace réservé de la date 6">
            <a:extLst>
              <a:ext uri="{FF2B5EF4-FFF2-40B4-BE49-F238E27FC236}">
                <a16:creationId xmlns:a16="http://schemas.microsoft.com/office/drawing/2014/main" id="{4D1F8A94-4054-184E-B1F3-D3F7346239F7}"/>
              </a:ext>
            </a:extLst>
          </p:cNvPr>
          <p:cNvSpPr>
            <a:spLocks noGrp="1"/>
          </p:cNvSpPr>
          <p:nvPr>
            <p:ph type="dt" sz="half" idx="10"/>
          </p:nvPr>
        </p:nvSpPr>
        <p:spPr/>
        <p:txBody>
          <a:bodyPr/>
          <a:lstStyle/>
          <a:p>
            <a:fld id="{82684728-7EB1-FA4F-A29C-52967F1A405B}" type="datetimeFigureOut">
              <a:rPr lang="en-GB" smtClean="0"/>
              <a:t>26/04/2021</a:t>
            </a:fld>
            <a:endParaRPr lang="en-GB"/>
          </a:p>
        </p:txBody>
      </p:sp>
      <p:sp>
        <p:nvSpPr>
          <p:cNvPr id="8" name="Espace réservé du pied de page 7">
            <a:extLst>
              <a:ext uri="{FF2B5EF4-FFF2-40B4-BE49-F238E27FC236}">
                <a16:creationId xmlns:a16="http://schemas.microsoft.com/office/drawing/2014/main" id="{111EC1BD-810B-2041-97DA-B85EB5551F91}"/>
              </a:ext>
            </a:extLst>
          </p:cNvPr>
          <p:cNvSpPr>
            <a:spLocks noGrp="1"/>
          </p:cNvSpPr>
          <p:nvPr>
            <p:ph type="ftr" sz="quarter" idx="11"/>
          </p:nvPr>
        </p:nvSpPr>
        <p:spPr/>
        <p:txBody>
          <a:bodyPr/>
          <a:lstStyle/>
          <a:p>
            <a:endParaRPr lang="en-GB"/>
          </a:p>
        </p:txBody>
      </p:sp>
      <p:sp>
        <p:nvSpPr>
          <p:cNvPr id="9" name="Espace réservé du numéro de diapositive 8">
            <a:extLst>
              <a:ext uri="{FF2B5EF4-FFF2-40B4-BE49-F238E27FC236}">
                <a16:creationId xmlns:a16="http://schemas.microsoft.com/office/drawing/2014/main" id="{09D2C2E2-149B-214D-B1D7-137D18E58B9D}"/>
              </a:ext>
            </a:extLst>
          </p:cNvPr>
          <p:cNvSpPr>
            <a:spLocks noGrp="1"/>
          </p:cNvSpPr>
          <p:nvPr>
            <p:ph type="sldNum" sz="quarter" idx="12"/>
          </p:nvPr>
        </p:nvSpPr>
        <p:spPr/>
        <p:txBody>
          <a:bodyPr/>
          <a:lstStyle/>
          <a:p>
            <a:fld id="{9F6AEE92-64D6-2042-B745-35E2EE4A6D6D}" type="slidenum">
              <a:rPr lang="en-GB" smtClean="0"/>
              <a:t>‹N°›</a:t>
            </a:fld>
            <a:endParaRPr lang="en-GB"/>
          </a:p>
        </p:txBody>
      </p:sp>
    </p:spTree>
    <p:extLst>
      <p:ext uri="{BB962C8B-B14F-4D97-AF65-F5344CB8AC3E}">
        <p14:creationId xmlns:p14="http://schemas.microsoft.com/office/powerpoint/2010/main" val="43340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C567EA-A33C-C74B-A310-597177BB25F3}"/>
              </a:ext>
            </a:extLst>
          </p:cNvPr>
          <p:cNvSpPr>
            <a:spLocks noGrp="1"/>
          </p:cNvSpPr>
          <p:nvPr>
            <p:ph type="title"/>
          </p:nvPr>
        </p:nvSpPr>
        <p:spPr/>
        <p:txBody>
          <a:bodyPr/>
          <a:lstStyle/>
          <a:p>
            <a:r>
              <a:rPr lang="fr-FR"/>
              <a:t>Modifiez le style du titre</a:t>
            </a:r>
            <a:endParaRPr lang="en-GB"/>
          </a:p>
        </p:txBody>
      </p:sp>
      <p:sp>
        <p:nvSpPr>
          <p:cNvPr id="3" name="Espace réservé de la date 2">
            <a:extLst>
              <a:ext uri="{FF2B5EF4-FFF2-40B4-BE49-F238E27FC236}">
                <a16:creationId xmlns:a16="http://schemas.microsoft.com/office/drawing/2014/main" id="{597073E5-2E61-5641-B099-884FA38E03AD}"/>
              </a:ext>
            </a:extLst>
          </p:cNvPr>
          <p:cNvSpPr>
            <a:spLocks noGrp="1"/>
          </p:cNvSpPr>
          <p:nvPr>
            <p:ph type="dt" sz="half" idx="10"/>
          </p:nvPr>
        </p:nvSpPr>
        <p:spPr/>
        <p:txBody>
          <a:bodyPr/>
          <a:lstStyle/>
          <a:p>
            <a:fld id="{82684728-7EB1-FA4F-A29C-52967F1A405B}" type="datetimeFigureOut">
              <a:rPr lang="en-GB" smtClean="0"/>
              <a:t>26/04/2021</a:t>
            </a:fld>
            <a:endParaRPr lang="en-GB"/>
          </a:p>
        </p:txBody>
      </p:sp>
      <p:sp>
        <p:nvSpPr>
          <p:cNvPr id="4" name="Espace réservé du pied de page 3">
            <a:extLst>
              <a:ext uri="{FF2B5EF4-FFF2-40B4-BE49-F238E27FC236}">
                <a16:creationId xmlns:a16="http://schemas.microsoft.com/office/drawing/2014/main" id="{FA437EDE-B52E-BD47-A762-0953B070557C}"/>
              </a:ext>
            </a:extLst>
          </p:cNvPr>
          <p:cNvSpPr>
            <a:spLocks noGrp="1"/>
          </p:cNvSpPr>
          <p:nvPr>
            <p:ph type="ftr" sz="quarter" idx="11"/>
          </p:nvPr>
        </p:nvSpPr>
        <p:spPr/>
        <p:txBody>
          <a:bodyPr/>
          <a:lstStyle/>
          <a:p>
            <a:endParaRPr lang="en-GB"/>
          </a:p>
        </p:txBody>
      </p:sp>
      <p:sp>
        <p:nvSpPr>
          <p:cNvPr id="5" name="Espace réservé du numéro de diapositive 4">
            <a:extLst>
              <a:ext uri="{FF2B5EF4-FFF2-40B4-BE49-F238E27FC236}">
                <a16:creationId xmlns:a16="http://schemas.microsoft.com/office/drawing/2014/main" id="{0E715101-1D40-9A43-9914-43C6D7F4DC76}"/>
              </a:ext>
            </a:extLst>
          </p:cNvPr>
          <p:cNvSpPr>
            <a:spLocks noGrp="1"/>
          </p:cNvSpPr>
          <p:nvPr>
            <p:ph type="sldNum" sz="quarter" idx="12"/>
          </p:nvPr>
        </p:nvSpPr>
        <p:spPr/>
        <p:txBody>
          <a:bodyPr/>
          <a:lstStyle/>
          <a:p>
            <a:fld id="{9F6AEE92-64D6-2042-B745-35E2EE4A6D6D}" type="slidenum">
              <a:rPr lang="en-GB" smtClean="0"/>
              <a:t>‹N°›</a:t>
            </a:fld>
            <a:endParaRPr lang="en-GB"/>
          </a:p>
        </p:txBody>
      </p:sp>
    </p:spTree>
    <p:extLst>
      <p:ext uri="{BB962C8B-B14F-4D97-AF65-F5344CB8AC3E}">
        <p14:creationId xmlns:p14="http://schemas.microsoft.com/office/powerpoint/2010/main" val="4008109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14474D0-E6B8-D74A-8AC9-22D158DD8A22}"/>
              </a:ext>
            </a:extLst>
          </p:cNvPr>
          <p:cNvSpPr>
            <a:spLocks noGrp="1"/>
          </p:cNvSpPr>
          <p:nvPr>
            <p:ph type="dt" sz="half" idx="10"/>
          </p:nvPr>
        </p:nvSpPr>
        <p:spPr/>
        <p:txBody>
          <a:bodyPr/>
          <a:lstStyle/>
          <a:p>
            <a:fld id="{82684728-7EB1-FA4F-A29C-52967F1A405B}" type="datetimeFigureOut">
              <a:rPr lang="en-GB" smtClean="0"/>
              <a:t>26/04/2021</a:t>
            </a:fld>
            <a:endParaRPr lang="en-GB"/>
          </a:p>
        </p:txBody>
      </p:sp>
      <p:sp>
        <p:nvSpPr>
          <p:cNvPr id="3" name="Espace réservé du pied de page 2">
            <a:extLst>
              <a:ext uri="{FF2B5EF4-FFF2-40B4-BE49-F238E27FC236}">
                <a16:creationId xmlns:a16="http://schemas.microsoft.com/office/drawing/2014/main" id="{BFE784B9-58E6-FB43-BDCB-89644D67D778}"/>
              </a:ext>
            </a:extLst>
          </p:cNvPr>
          <p:cNvSpPr>
            <a:spLocks noGrp="1"/>
          </p:cNvSpPr>
          <p:nvPr>
            <p:ph type="ftr" sz="quarter" idx="11"/>
          </p:nvPr>
        </p:nvSpPr>
        <p:spPr/>
        <p:txBody>
          <a:bodyPr/>
          <a:lstStyle/>
          <a:p>
            <a:endParaRPr lang="en-GB"/>
          </a:p>
        </p:txBody>
      </p:sp>
      <p:sp>
        <p:nvSpPr>
          <p:cNvPr id="4" name="Espace réservé du numéro de diapositive 3">
            <a:extLst>
              <a:ext uri="{FF2B5EF4-FFF2-40B4-BE49-F238E27FC236}">
                <a16:creationId xmlns:a16="http://schemas.microsoft.com/office/drawing/2014/main" id="{EE37A8C7-41CC-5746-80F5-FA1C405C8BDE}"/>
              </a:ext>
            </a:extLst>
          </p:cNvPr>
          <p:cNvSpPr>
            <a:spLocks noGrp="1"/>
          </p:cNvSpPr>
          <p:nvPr>
            <p:ph type="sldNum" sz="quarter" idx="12"/>
          </p:nvPr>
        </p:nvSpPr>
        <p:spPr/>
        <p:txBody>
          <a:bodyPr/>
          <a:lstStyle/>
          <a:p>
            <a:fld id="{9F6AEE92-64D6-2042-B745-35E2EE4A6D6D}" type="slidenum">
              <a:rPr lang="en-GB" smtClean="0"/>
              <a:t>‹N°›</a:t>
            </a:fld>
            <a:endParaRPr lang="en-GB"/>
          </a:p>
        </p:txBody>
      </p:sp>
    </p:spTree>
    <p:extLst>
      <p:ext uri="{BB962C8B-B14F-4D97-AF65-F5344CB8AC3E}">
        <p14:creationId xmlns:p14="http://schemas.microsoft.com/office/powerpoint/2010/main" val="4225919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081B19-5D32-A041-ACC5-303C04EE5BB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GB"/>
          </a:p>
        </p:txBody>
      </p:sp>
      <p:sp>
        <p:nvSpPr>
          <p:cNvPr id="3" name="Espace réservé du contenu 2">
            <a:extLst>
              <a:ext uri="{FF2B5EF4-FFF2-40B4-BE49-F238E27FC236}">
                <a16:creationId xmlns:a16="http://schemas.microsoft.com/office/drawing/2014/main" id="{D268AF1F-554C-0844-A7AF-09A5ACC88E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u texte 3">
            <a:extLst>
              <a:ext uri="{FF2B5EF4-FFF2-40B4-BE49-F238E27FC236}">
                <a16:creationId xmlns:a16="http://schemas.microsoft.com/office/drawing/2014/main" id="{69E400AC-5008-E943-BD3C-3BF9666A50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56FEEED-0544-A146-9B76-68793BDD698F}"/>
              </a:ext>
            </a:extLst>
          </p:cNvPr>
          <p:cNvSpPr>
            <a:spLocks noGrp="1"/>
          </p:cNvSpPr>
          <p:nvPr>
            <p:ph type="dt" sz="half" idx="10"/>
          </p:nvPr>
        </p:nvSpPr>
        <p:spPr/>
        <p:txBody>
          <a:bodyPr/>
          <a:lstStyle/>
          <a:p>
            <a:fld id="{82684728-7EB1-FA4F-A29C-52967F1A405B}" type="datetimeFigureOut">
              <a:rPr lang="en-GB" smtClean="0"/>
              <a:t>26/04/2021</a:t>
            </a:fld>
            <a:endParaRPr lang="en-GB"/>
          </a:p>
        </p:txBody>
      </p:sp>
      <p:sp>
        <p:nvSpPr>
          <p:cNvPr id="6" name="Espace réservé du pied de page 5">
            <a:extLst>
              <a:ext uri="{FF2B5EF4-FFF2-40B4-BE49-F238E27FC236}">
                <a16:creationId xmlns:a16="http://schemas.microsoft.com/office/drawing/2014/main" id="{1EC31DEE-28FA-7040-9FE7-A5CC63515F76}"/>
              </a:ext>
            </a:extLst>
          </p:cNvPr>
          <p:cNvSpPr>
            <a:spLocks noGrp="1"/>
          </p:cNvSpPr>
          <p:nvPr>
            <p:ph type="ftr" sz="quarter" idx="11"/>
          </p:nvPr>
        </p:nvSpPr>
        <p:spPr/>
        <p:txBody>
          <a:bodyPr/>
          <a:lstStyle/>
          <a:p>
            <a:endParaRPr lang="en-GB"/>
          </a:p>
        </p:txBody>
      </p:sp>
      <p:sp>
        <p:nvSpPr>
          <p:cNvPr id="7" name="Espace réservé du numéro de diapositive 6">
            <a:extLst>
              <a:ext uri="{FF2B5EF4-FFF2-40B4-BE49-F238E27FC236}">
                <a16:creationId xmlns:a16="http://schemas.microsoft.com/office/drawing/2014/main" id="{7AE43539-B6DF-6D4F-8923-643B4C2EEC6D}"/>
              </a:ext>
            </a:extLst>
          </p:cNvPr>
          <p:cNvSpPr>
            <a:spLocks noGrp="1"/>
          </p:cNvSpPr>
          <p:nvPr>
            <p:ph type="sldNum" sz="quarter" idx="12"/>
          </p:nvPr>
        </p:nvSpPr>
        <p:spPr/>
        <p:txBody>
          <a:bodyPr/>
          <a:lstStyle/>
          <a:p>
            <a:fld id="{9F6AEE92-64D6-2042-B745-35E2EE4A6D6D}" type="slidenum">
              <a:rPr lang="en-GB" smtClean="0"/>
              <a:t>‹N°›</a:t>
            </a:fld>
            <a:endParaRPr lang="en-GB"/>
          </a:p>
        </p:txBody>
      </p:sp>
    </p:spTree>
    <p:extLst>
      <p:ext uri="{BB962C8B-B14F-4D97-AF65-F5344CB8AC3E}">
        <p14:creationId xmlns:p14="http://schemas.microsoft.com/office/powerpoint/2010/main" val="745990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29A455-C2D9-614C-9375-15FFB5559CC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GB"/>
          </a:p>
        </p:txBody>
      </p:sp>
      <p:sp>
        <p:nvSpPr>
          <p:cNvPr id="3" name="Espace réservé pour une image  2">
            <a:extLst>
              <a:ext uri="{FF2B5EF4-FFF2-40B4-BE49-F238E27FC236}">
                <a16:creationId xmlns:a16="http://schemas.microsoft.com/office/drawing/2014/main" id="{17B484BD-86AD-0F49-95A3-487FE8705F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Espace réservé du texte 3">
            <a:extLst>
              <a:ext uri="{FF2B5EF4-FFF2-40B4-BE49-F238E27FC236}">
                <a16:creationId xmlns:a16="http://schemas.microsoft.com/office/drawing/2014/main" id="{756F95E8-8028-6943-A6FC-A8181EEED5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18270D7-831C-5642-B150-94CB55778B96}"/>
              </a:ext>
            </a:extLst>
          </p:cNvPr>
          <p:cNvSpPr>
            <a:spLocks noGrp="1"/>
          </p:cNvSpPr>
          <p:nvPr>
            <p:ph type="dt" sz="half" idx="10"/>
          </p:nvPr>
        </p:nvSpPr>
        <p:spPr/>
        <p:txBody>
          <a:bodyPr/>
          <a:lstStyle/>
          <a:p>
            <a:fld id="{82684728-7EB1-FA4F-A29C-52967F1A405B}" type="datetimeFigureOut">
              <a:rPr lang="en-GB" smtClean="0"/>
              <a:t>26/04/2021</a:t>
            </a:fld>
            <a:endParaRPr lang="en-GB"/>
          </a:p>
        </p:txBody>
      </p:sp>
      <p:sp>
        <p:nvSpPr>
          <p:cNvPr id="6" name="Espace réservé du pied de page 5">
            <a:extLst>
              <a:ext uri="{FF2B5EF4-FFF2-40B4-BE49-F238E27FC236}">
                <a16:creationId xmlns:a16="http://schemas.microsoft.com/office/drawing/2014/main" id="{8A96806E-E276-5541-960E-95CCA21DBE00}"/>
              </a:ext>
            </a:extLst>
          </p:cNvPr>
          <p:cNvSpPr>
            <a:spLocks noGrp="1"/>
          </p:cNvSpPr>
          <p:nvPr>
            <p:ph type="ftr" sz="quarter" idx="11"/>
          </p:nvPr>
        </p:nvSpPr>
        <p:spPr/>
        <p:txBody>
          <a:bodyPr/>
          <a:lstStyle/>
          <a:p>
            <a:endParaRPr lang="en-GB"/>
          </a:p>
        </p:txBody>
      </p:sp>
      <p:sp>
        <p:nvSpPr>
          <p:cNvPr id="7" name="Espace réservé du numéro de diapositive 6">
            <a:extLst>
              <a:ext uri="{FF2B5EF4-FFF2-40B4-BE49-F238E27FC236}">
                <a16:creationId xmlns:a16="http://schemas.microsoft.com/office/drawing/2014/main" id="{0C54ECE5-1438-3442-9708-E89B3E5B806D}"/>
              </a:ext>
            </a:extLst>
          </p:cNvPr>
          <p:cNvSpPr>
            <a:spLocks noGrp="1"/>
          </p:cNvSpPr>
          <p:nvPr>
            <p:ph type="sldNum" sz="quarter" idx="12"/>
          </p:nvPr>
        </p:nvSpPr>
        <p:spPr/>
        <p:txBody>
          <a:bodyPr/>
          <a:lstStyle/>
          <a:p>
            <a:fld id="{9F6AEE92-64D6-2042-B745-35E2EE4A6D6D}" type="slidenum">
              <a:rPr lang="en-GB" smtClean="0"/>
              <a:t>‹N°›</a:t>
            </a:fld>
            <a:endParaRPr lang="en-GB"/>
          </a:p>
        </p:txBody>
      </p:sp>
    </p:spTree>
    <p:extLst>
      <p:ext uri="{BB962C8B-B14F-4D97-AF65-F5344CB8AC3E}">
        <p14:creationId xmlns:p14="http://schemas.microsoft.com/office/powerpoint/2010/main" val="2697479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C5DDC8-D811-7045-A1F3-CADD82DD6E64}"/>
              </a:ext>
            </a:extLst>
          </p:cNvPr>
          <p:cNvSpPr>
            <a:spLocks noGrp="1"/>
          </p:cNvSpPr>
          <p:nvPr>
            <p:ph type="title"/>
          </p:nvPr>
        </p:nvSpPr>
        <p:spPr/>
        <p:txBody>
          <a:bodyPr/>
          <a:lstStyle/>
          <a:p>
            <a:r>
              <a:rPr lang="fr-FR"/>
              <a:t>Modifiez le style du titre</a:t>
            </a:r>
            <a:endParaRPr lang="en-GB"/>
          </a:p>
        </p:txBody>
      </p:sp>
      <p:sp>
        <p:nvSpPr>
          <p:cNvPr id="3" name="Espace réservé du texte vertical 2">
            <a:extLst>
              <a:ext uri="{FF2B5EF4-FFF2-40B4-BE49-F238E27FC236}">
                <a16:creationId xmlns:a16="http://schemas.microsoft.com/office/drawing/2014/main" id="{9BE15480-7897-7A44-B680-3FCE1A79D5B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a:extLst>
              <a:ext uri="{FF2B5EF4-FFF2-40B4-BE49-F238E27FC236}">
                <a16:creationId xmlns:a16="http://schemas.microsoft.com/office/drawing/2014/main" id="{200F2D48-2912-D24A-836D-FE2B900BBCE8}"/>
              </a:ext>
            </a:extLst>
          </p:cNvPr>
          <p:cNvSpPr>
            <a:spLocks noGrp="1"/>
          </p:cNvSpPr>
          <p:nvPr>
            <p:ph type="dt" sz="half" idx="10"/>
          </p:nvPr>
        </p:nvSpPr>
        <p:spPr/>
        <p:txBody>
          <a:bodyPr/>
          <a:lstStyle/>
          <a:p>
            <a:fld id="{82684728-7EB1-FA4F-A29C-52967F1A405B}" type="datetimeFigureOut">
              <a:rPr lang="en-GB" smtClean="0"/>
              <a:t>26/04/2021</a:t>
            </a:fld>
            <a:endParaRPr lang="en-GB"/>
          </a:p>
        </p:txBody>
      </p:sp>
      <p:sp>
        <p:nvSpPr>
          <p:cNvPr id="5" name="Espace réservé du pied de page 4">
            <a:extLst>
              <a:ext uri="{FF2B5EF4-FFF2-40B4-BE49-F238E27FC236}">
                <a16:creationId xmlns:a16="http://schemas.microsoft.com/office/drawing/2014/main" id="{9258DC94-DB17-374B-8082-251056263080}"/>
              </a:ext>
            </a:extLst>
          </p:cNvPr>
          <p:cNvSpPr>
            <a:spLocks noGrp="1"/>
          </p:cNvSpPr>
          <p:nvPr>
            <p:ph type="ftr" sz="quarter" idx="11"/>
          </p:nvPr>
        </p:nvSpPr>
        <p:spPr/>
        <p:txBody>
          <a:bodyPr/>
          <a:lstStyle/>
          <a:p>
            <a:endParaRPr lang="en-GB"/>
          </a:p>
        </p:txBody>
      </p:sp>
      <p:sp>
        <p:nvSpPr>
          <p:cNvPr id="6" name="Espace réservé du numéro de diapositive 5">
            <a:extLst>
              <a:ext uri="{FF2B5EF4-FFF2-40B4-BE49-F238E27FC236}">
                <a16:creationId xmlns:a16="http://schemas.microsoft.com/office/drawing/2014/main" id="{9A09B333-1E73-684A-96A8-C3F63F61C743}"/>
              </a:ext>
            </a:extLst>
          </p:cNvPr>
          <p:cNvSpPr>
            <a:spLocks noGrp="1"/>
          </p:cNvSpPr>
          <p:nvPr>
            <p:ph type="sldNum" sz="quarter" idx="12"/>
          </p:nvPr>
        </p:nvSpPr>
        <p:spPr/>
        <p:txBody>
          <a:bodyPr/>
          <a:lstStyle/>
          <a:p>
            <a:fld id="{9F6AEE92-64D6-2042-B745-35E2EE4A6D6D}" type="slidenum">
              <a:rPr lang="en-GB" smtClean="0"/>
              <a:t>‹N°›</a:t>
            </a:fld>
            <a:endParaRPr lang="en-GB"/>
          </a:p>
        </p:txBody>
      </p:sp>
    </p:spTree>
    <p:extLst>
      <p:ext uri="{BB962C8B-B14F-4D97-AF65-F5344CB8AC3E}">
        <p14:creationId xmlns:p14="http://schemas.microsoft.com/office/powerpoint/2010/main" val="519991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14D11F6-203E-DA43-AA1E-6DB818B6CBE5}"/>
              </a:ext>
            </a:extLst>
          </p:cNvPr>
          <p:cNvSpPr>
            <a:spLocks noGrp="1"/>
          </p:cNvSpPr>
          <p:nvPr>
            <p:ph type="title" orient="vert"/>
          </p:nvPr>
        </p:nvSpPr>
        <p:spPr>
          <a:xfrm>
            <a:off x="8724900" y="365125"/>
            <a:ext cx="2628900" cy="5811838"/>
          </a:xfrm>
        </p:spPr>
        <p:txBody>
          <a:bodyPr vert="eaVert"/>
          <a:lstStyle/>
          <a:p>
            <a:r>
              <a:rPr lang="fr-FR"/>
              <a:t>Modifiez le style du titre</a:t>
            </a:r>
            <a:endParaRPr lang="en-GB"/>
          </a:p>
        </p:txBody>
      </p:sp>
      <p:sp>
        <p:nvSpPr>
          <p:cNvPr id="3" name="Espace réservé du texte vertical 2">
            <a:extLst>
              <a:ext uri="{FF2B5EF4-FFF2-40B4-BE49-F238E27FC236}">
                <a16:creationId xmlns:a16="http://schemas.microsoft.com/office/drawing/2014/main" id="{FDD40FCE-2E55-E143-A9A9-E8FADF0CA6C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a:extLst>
              <a:ext uri="{FF2B5EF4-FFF2-40B4-BE49-F238E27FC236}">
                <a16:creationId xmlns:a16="http://schemas.microsoft.com/office/drawing/2014/main" id="{0DABB211-F4CC-5244-B47E-85B824B857B1}"/>
              </a:ext>
            </a:extLst>
          </p:cNvPr>
          <p:cNvSpPr>
            <a:spLocks noGrp="1"/>
          </p:cNvSpPr>
          <p:nvPr>
            <p:ph type="dt" sz="half" idx="10"/>
          </p:nvPr>
        </p:nvSpPr>
        <p:spPr/>
        <p:txBody>
          <a:bodyPr/>
          <a:lstStyle/>
          <a:p>
            <a:fld id="{82684728-7EB1-FA4F-A29C-52967F1A405B}" type="datetimeFigureOut">
              <a:rPr lang="en-GB" smtClean="0"/>
              <a:t>26/04/2021</a:t>
            </a:fld>
            <a:endParaRPr lang="en-GB"/>
          </a:p>
        </p:txBody>
      </p:sp>
      <p:sp>
        <p:nvSpPr>
          <p:cNvPr id="5" name="Espace réservé du pied de page 4">
            <a:extLst>
              <a:ext uri="{FF2B5EF4-FFF2-40B4-BE49-F238E27FC236}">
                <a16:creationId xmlns:a16="http://schemas.microsoft.com/office/drawing/2014/main" id="{26965B19-D197-E146-BCBC-0518BE94943E}"/>
              </a:ext>
            </a:extLst>
          </p:cNvPr>
          <p:cNvSpPr>
            <a:spLocks noGrp="1"/>
          </p:cNvSpPr>
          <p:nvPr>
            <p:ph type="ftr" sz="quarter" idx="11"/>
          </p:nvPr>
        </p:nvSpPr>
        <p:spPr/>
        <p:txBody>
          <a:bodyPr/>
          <a:lstStyle/>
          <a:p>
            <a:endParaRPr lang="en-GB"/>
          </a:p>
        </p:txBody>
      </p:sp>
      <p:sp>
        <p:nvSpPr>
          <p:cNvPr id="6" name="Espace réservé du numéro de diapositive 5">
            <a:extLst>
              <a:ext uri="{FF2B5EF4-FFF2-40B4-BE49-F238E27FC236}">
                <a16:creationId xmlns:a16="http://schemas.microsoft.com/office/drawing/2014/main" id="{E490AD24-ACCC-5044-9EF4-A039F3375BFC}"/>
              </a:ext>
            </a:extLst>
          </p:cNvPr>
          <p:cNvSpPr>
            <a:spLocks noGrp="1"/>
          </p:cNvSpPr>
          <p:nvPr>
            <p:ph type="sldNum" sz="quarter" idx="12"/>
          </p:nvPr>
        </p:nvSpPr>
        <p:spPr/>
        <p:txBody>
          <a:bodyPr/>
          <a:lstStyle/>
          <a:p>
            <a:fld id="{9F6AEE92-64D6-2042-B745-35E2EE4A6D6D}" type="slidenum">
              <a:rPr lang="en-GB" smtClean="0"/>
              <a:t>‹N°›</a:t>
            </a:fld>
            <a:endParaRPr lang="en-GB"/>
          </a:p>
        </p:txBody>
      </p:sp>
    </p:spTree>
    <p:extLst>
      <p:ext uri="{BB962C8B-B14F-4D97-AF65-F5344CB8AC3E}">
        <p14:creationId xmlns:p14="http://schemas.microsoft.com/office/powerpoint/2010/main" val="3639630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resentation title">
  <p:cSld name="Presentation title">
    <p:spTree>
      <p:nvGrpSpPr>
        <p:cNvPr id="1" name="Shape 12"/>
        <p:cNvGrpSpPr/>
        <p:nvPr/>
      </p:nvGrpSpPr>
      <p:grpSpPr>
        <a:xfrm>
          <a:off x="0" y="0"/>
          <a:ext cx="0" cy="0"/>
          <a:chOff x="0" y="0"/>
          <a:chExt cx="0" cy="0"/>
        </a:xfrm>
      </p:grpSpPr>
      <p:sp>
        <p:nvSpPr>
          <p:cNvPr id="13" name="Google Shape;13;p26"/>
          <p:cNvSpPr txBox="1">
            <a:spLocks noGrp="1"/>
          </p:cNvSpPr>
          <p:nvPr>
            <p:ph type="title"/>
          </p:nvPr>
        </p:nvSpPr>
        <p:spPr>
          <a:xfrm>
            <a:off x="609601" y="2994576"/>
            <a:ext cx="10972800" cy="1097277"/>
          </a:xfrm>
          <a:prstGeom prst="rect">
            <a:avLst/>
          </a:prstGeom>
          <a:noFill/>
          <a:ln>
            <a:noFill/>
          </a:ln>
        </p:spPr>
        <p:txBody>
          <a:bodyPr spcFirstLastPara="1" wrap="square" lIns="81650" tIns="40825" rIns="81650" bIns="40825" anchor="ctr" anchorCtr="0">
            <a:spAutoFit/>
          </a:bodyPr>
          <a:lstStyle>
            <a:lvl1pPr lvl="0" algn="l">
              <a:spcBef>
                <a:spcPts val="0"/>
              </a:spcBef>
              <a:spcAft>
                <a:spcPts val="0"/>
              </a:spcAft>
              <a:buClr>
                <a:schemeClr val="dk1"/>
              </a:buClr>
              <a:buSzPts val="5500"/>
              <a:buFont typeface="Cambria"/>
              <a:buNone/>
              <a:defRPr sz="7327"/>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582113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Watermark and logo 2">
  <p:cSld name="Watermark and logo 2">
    <p:spTree>
      <p:nvGrpSpPr>
        <p:cNvPr id="1" name="Shape 14"/>
        <p:cNvGrpSpPr/>
        <p:nvPr/>
      </p:nvGrpSpPr>
      <p:grpSpPr>
        <a:xfrm>
          <a:off x="0" y="0"/>
          <a:ext cx="0" cy="0"/>
          <a:chOff x="0" y="0"/>
          <a:chExt cx="0" cy="0"/>
        </a:xfrm>
      </p:grpSpPr>
      <p:sp>
        <p:nvSpPr>
          <p:cNvPr id="15" name="Google Shape;15;p27"/>
          <p:cNvSpPr txBox="1">
            <a:spLocks noGrp="1"/>
          </p:cNvSpPr>
          <p:nvPr>
            <p:ph type="ctrTitle"/>
          </p:nvPr>
        </p:nvSpPr>
        <p:spPr>
          <a:xfrm>
            <a:off x="914400" y="1844201"/>
            <a:ext cx="6516347" cy="783537"/>
          </a:xfrm>
          <a:prstGeom prst="rect">
            <a:avLst/>
          </a:prstGeom>
          <a:noFill/>
          <a:ln>
            <a:noFill/>
          </a:ln>
        </p:spPr>
        <p:txBody>
          <a:bodyPr spcFirstLastPara="1" wrap="square" lIns="81650" tIns="40825" rIns="81650" bIns="40825" anchor="ctr" anchorCtr="0">
            <a:spAutoFit/>
          </a:bodyPr>
          <a:lstStyle>
            <a:lvl1pPr lvl="0" algn="l">
              <a:spcBef>
                <a:spcPts val="0"/>
              </a:spcBef>
              <a:spcAft>
                <a:spcPts val="0"/>
              </a:spcAft>
              <a:buClr>
                <a:schemeClr val="dk1"/>
              </a:buClr>
              <a:buSzPts val="3800"/>
              <a:buFont typeface="Cambria"/>
              <a:buNone/>
              <a:defRPr sz="5062"/>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27"/>
          <p:cNvSpPr txBox="1">
            <a:spLocks noGrp="1"/>
          </p:cNvSpPr>
          <p:nvPr>
            <p:ph type="subTitle" idx="1"/>
          </p:nvPr>
        </p:nvSpPr>
        <p:spPr>
          <a:xfrm>
            <a:off x="914400" y="2621426"/>
            <a:ext cx="6516347" cy="684664"/>
          </a:xfrm>
          <a:prstGeom prst="rect">
            <a:avLst/>
          </a:prstGeom>
          <a:noFill/>
          <a:ln>
            <a:noFill/>
          </a:ln>
        </p:spPr>
        <p:txBody>
          <a:bodyPr spcFirstLastPara="1" wrap="square" lIns="81650" tIns="40825" rIns="81650" bIns="40825" anchor="t" anchorCtr="0">
            <a:spAutoFit/>
          </a:bodyPr>
          <a:lstStyle>
            <a:lvl1pPr marR="0" lvl="0" algn="l">
              <a:lnSpc>
                <a:spcPct val="100000"/>
              </a:lnSpc>
              <a:spcBef>
                <a:spcPts val="666"/>
              </a:spcBef>
              <a:spcAft>
                <a:spcPts val="0"/>
              </a:spcAft>
              <a:buClr>
                <a:srgbClr val="25303B"/>
              </a:buClr>
              <a:buSzPts val="2500"/>
              <a:buFont typeface="Arial"/>
              <a:buNone/>
              <a:defRPr sz="3330">
                <a:solidFill>
                  <a:srgbClr val="25303B"/>
                </a:solidFill>
              </a:defRPr>
            </a:lvl1pPr>
            <a:lvl2pPr lvl="1" algn="ctr">
              <a:spcBef>
                <a:spcPts val="666"/>
              </a:spcBef>
              <a:spcAft>
                <a:spcPts val="0"/>
              </a:spcAft>
              <a:buClr>
                <a:srgbClr val="8A8C8F"/>
              </a:buClr>
              <a:buSzPts val="2500"/>
              <a:buNone/>
              <a:defRPr>
                <a:solidFill>
                  <a:srgbClr val="8A8C8F"/>
                </a:solidFill>
              </a:defRPr>
            </a:lvl2pPr>
            <a:lvl3pPr lvl="2" algn="ctr">
              <a:spcBef>
                <a:spcPts val="559"/>
              </a:spcBef>
              <a:spcAft>
                <a:spcPts val="0"/>
              </a:spcAft>
              <a:buClr>
                <a:srgbClr val="8A8C8F"/>
              </a:buClr>
              <a:buSzPts val="2100"/>
              <a:buNone/>
              <a:defRPr>
                <a:solidFill>
                  <a:srgbClr val="8A8C8F"/>
                </a:solidFill>
              </a:defRPr>
            </a:lvl3pPr>
            <a:lvl4pPr lvl="3" algn="ctr">
              <a:spcBef>
                <a:spcPts val="480"/>
              </a:spcBef>
              <a:spcAft>
                <a:spcPts val="0"/>
              </a:spcAft>
              <a:buClr>
                <a:srgbClr val="8A8C8F"/>
              </a:buClr>
              <a:buSzPts val="1800"/>
              <a:buNone/>
              <a:defRPr>
                <a:solidFill>
                  <a:srgbClr val="8A8C8F"/>
                </a:solidFill>
              </a:defRPr>
            </a:lvl4pPr>
            <a:lvl5pPr lvl="4" algn="ctr">
              <a:spcBef>
                <a:spcPts val="480"/>
              </a:spcBef>
              <a:spcAft>
                <a:spcPts val="0"/>
              </a:spcAft>
              <a:buClr>
                <a:srgbClr val="8A8C8F"/>
              </a:buClr>
              <a:buSzPts val="1800"/>
              <a:buNone/>
              <a:defRPr>
                <a:solidFill>
                  <a:srgbClr val="8A8C8F"/>
                </a:solidFill>
              </a:defRPr>
            </a:lvl5pPr>
            <a:lvl6pPr lvl="5" algn="ctr">
              <a:spcBef>
                <a:spcPts val="480"/>
              </a:spcBef>
              <a:spcAft>
                <a:spcPts val="0"/>
              </a:spcAft>
              <a:buClr>
                <a:srgbClr val="8A8C8F"/>
              </a:buClr>
              <a:buSzPts val="1800"/>
              <a:buNone/>
              <a:defRPr>
                <a:solidFill>
                  <a:srgbClr val="8A8C8F"/>
                </a:solidFill>
              </a:defRPr>
            </a:lvl6pPr>
            <a:lvl7pPr lvl="6" algn="ctr">
              <a:spcBef>
                <a:spcPts val="480"/>
              </a:spcBef>
              <a:spcAft>
                <a:spcPts val="0"/>
              </a:spcAft>
              <a:buClr>
                <a:srgbClr val="8A8C8F"/>
              </a:buClr>
              <a:buSzPts val="1800"/>
              <a:buNone/>
              <a:defRPr>
                <a:solidFill>
                  <a:srgbClr val="8A8C8F"/>
                </a:solidFill>
              </a:defRPr>
            </a:lvl7pPr>
            <a:lvl8pPr lvl="7" algn="ctr">
              <a:spcBef>
                <a:spcPts val="480"/>
              </a:spcBef>
              <a:spcAft>
                <a:spcPts val="0"/>
              </a:spcAft>
              <a:buClr>
                <a:srgbClr val="8A8C8F"/>
              </a:buClr>
              <a:buSzPts val="1800"/>
              <a:buNone/>
              <a:defRPr>
                <a:solidFill>
                  <a:srgbClr val="8A8C8F"/>
                </a:solidFill>
              </a:defRPr>
            </a:lvl8pPr>
            <a:lvl9pPr lvl="8" algn="ctr">
              <a:spcBef>
                <a:spcPts val="480"/>
              </a:spcBef>
              <a:spcAft>
                <a:spcPts val="0"/>
              </a:spcAft>
              <a:buClr>
                <a:srgbClr val="8A8C8F"/>
              </a:buClr>
              <a:buSzPts val="1800"/>
              <a:buNone/>
              <a:defRPr>
                <a:solidFill>
                  <a:srgbClr val="8A8C8F"/>
                </a:solidFill>
              </a:defRPr>
            </a:lvl9pPr>
          </a:lstStyle>
          <a:p>
            <a:endParaRPr/>
          </a:p>
        </p:txBody>
      </p:sp>
      <p:sp>
        <p:nvSpPr>
          <p:cNvPr id="17" name="Google Shape;17;p27"/>
          <p:cNvSpPr txBox="1">
            <a:spLocks noGrp="1"/>
          </p:cNvSpPr>
          <p:nvPr>
            <p:ph type="body" idx="2"/>
          </p:nvPr>
        </p:nvSpPr>
        <p:spPr>
          <a:xfrm>
            <a:off x="914587" y="3179691"/>
            <a:ext cx="6516160" cy="519839"/>
          </a:xfrm>
          <a:prstGeom prst="rect">
            <a:avLst/>
          </a:prstGeom>
          <a:noFill/>
          <a:ln>
            <a:noFill/>
          </a:ln>
        </p:spPr>
        <p:txBody>
          <a:bodyPr spcFirstLastPara="1" wrap="square" lIns="81650" tIns="40825" rIns="81650" bIns="40825" anchor="t" anchorCtr="0">
            <a:spAutoFit/>
          </a:bodyPr>
          <a:lstStyle>
            <a:lvl1pPr marL="609036" lvl="0" indent="-304518" algn="l">
              <a:spcBef>
                <a:spcPts val="533"/>
              </a:spcBef>
              <a:spcAft>
                <a:spcPts val="0"/>
              </a:spcAft>
              <a:buClr>
                <a:srgbClr val="25303B"/>
              </a:buClr>
              <a:buSzPts val="2000"/>
              <a:buNone/>
              <a:defRPr sz="2664" cap="none"/>
            </a:lvl1pPr>
            <a:lvl2pPr marL="1218072" lvl="1" indent="-304518" algn="l">
              <a:spcBef>
                <a:spcPts val="666"/>
              </a:spcBef>
              <a:spcAft>
                <a:spcPts val="0"/>
              </a:spcAft>
              <a:buClr>
                <a:schemeClr val="dk1"/>
              </a:buClr>
              <a:buSzPts val="2500"/>
              <a:buNone/>
              <a:defRPr/>
            </a:lvl2pPr>
            <a:lvl3pPr marL="1827108" lvl="2" indent="-473695" algn="l">
              <a:spcBef>
                <a:spcPts val="533"/>
              </a:spcBef>
              <a:spcAft>
                <a:spcPts val="0"/>
              </a:spcAft>
              <a:buClr>
                <a:schemeClr val="dk1"/>
              </a:buClr>
              <a:buSzPts val="2000"/>
              <a:buChar char="•"/>
              <a:defRPr sz="2664"/>
            </a:lvl3pPr>
            <a:lvl4pPr marL="2436144" lvl="3" indent="-473695" algn="l">
              <a:spcBef>
                <a:spcPts val="533"/>
              </a:spcBef>
              <a:spcAft>
                <a:spcPts val="0"/>
              </a:spcAft>
              <a:buClr>
                <a:schemeClr val="dk1"/>
              </a:buClr>
              <a:buSzPts val="2000"/>
              <a:buChar char="–"/>
              <a:defRPr sz="2664"/>
            </a:lvl4pPr>
            <a:lvl5pPr marL="3045181" lvl="4" indent="-473695" algn="l">
              <a:spcBef>
                <a:spcPts val="533"/>
              </a:spcBef>
              <a:spcAft>
                <a:spcPts val="0"/>
              </a:spcAft>
              <a:buClr>
                <a:schemeClr val="dk1"/>
              </a:buClr>
              <a:buSzPts val="2000"/>
              <a:buChar char="»"/>
              <a:defRPr sz="2664"/>
            </a:lvl5pPr>
            <a:lvl6pPr marL="3654217" lvl="5" indent="-456777" algn="l">
              <a:spcBef>
                <a:spcPts val="480"/>
              </a:spcBef>
              <a:spcAft>
                <a:spcPts val="0"/>
              </a:spcAft>
              <a:buClr>
                <a:schemeClr val="dk1"/>
              </a:buClr>
              <a:buSzPts val="1800"/>
              <a:buChar char="•"/>
              <a:defRPr/>
            </a:lvl6pPr>
            <a:lvl7pPr marL="4263253" lvl="6" indent="-456777" algn="l">
              <a:spcBef>
                <a:spcPts val="480"/>
              </a:spcBef>
              <a:spcAft>
                <a:spcPts val="0"/>
              </a:spcAft>
              <a:buClr>
                <a:schemeClr val="dk1"/>
              </a:buClr>
              <a:buSzPts val="1800"/>
              <a:buChar char="•"/>
              <a:defRPr/>
            </a:lvl7pPr>
            <a:lvl8pPr marL="4872289" lvl="7" indent="-456777" algn="l">
              <a:spcBef>
                <a:spcPts val="480"/>
              </a:spcBef>
              <a:spcAft>
                <a:spcPts val="0"/>
              </a:spcAft>
              <a:buClr>
                <a:schemeClr val="dk1"/>
              </a:buClr>
              <a:buSzPts val="1800"/>
              <a:buChar char="•"/>
              <a:defRPr/>
            </a:lvl8pPr>
            <a:lvl9pPr marL="5481325" lvl="8" indent="-456777" algn="l">
              <a:spcBef>
                <a:spcPts val="480"/>
              </a:spcBef>
              <a:spcAft>
                <a:spcPts val="0"/>
              </a:spcAft>
              <a:buClr>
                <a:schemeClr val="dk1"/>
              </a:buClr>
              <a:buSzPts val="1800"/>
              <a:buChar char="•"/>
              <a:defRPr/>
            </a:lvl9pPr>
          </a:lstStyle>
          <a:p>
            <a:endParaRPr/>
          </a:p>
        </p:txBody>
      </p:sp>
      <p:sp>
        <p:nvSpPr>
          <p:cNvPr id="18" name="Google Shape;18;p27"/>
          <p:cNvSpPr txBox="1">
            <a:spLocks noGrp="1"/>
          </p:cNvSpPr>
          <p:nvPr>
            <p:ph type="body" idx="3"/>
          </p:nvPr>
        </p:nvSpPr>
        <p:spPr>
          <a:xfrm>
            <a:off x="914587" y="3664669"/>
            <a:ext cx="6516160" cy="515579"/>
          </a:xfrm>
          <a:prstGeom prst="rect">
            <a:avLst/>
          </a:prstGeom>
          <a:noFill/>
          <a:ln>
            <a:noFill/>
          </a:ln>
        </p:spPr>
        <p:txBody>
          <a:bodyPr spcFirstLastPara="1" wrap="square" lIns="81650" tIns="40825" rIns="81650" bIns="40825" anchor="t" anchorCtr="0">
            <a:spAutoFit/>
          </a:bodyPr>
          <a:lstStyle>
            <a:lvl1pPr marL="609036" lvl="0" indent="-439859" algn="l">
              <a:spcBef>
                <a:spcPts val="533"/>
              </a:spcBef>
              <a:spcAft>
                <a:spcPts val="0"/>
              </a:spcAft>
              <a:buClr>
                <a:srgbClr val="25303B"/>
              </a:buClr>
              <a:buSzPts val="1600"/>
              <a:buFont typeface="Noto Sans Symbols"/>
              <a:buChar char="▪"/>
              <a:defRPr sz="2664" cap="none"/>
            </a:lvl1pPr>
            <a:lvl2pPr marL="1218072" lvl="1" indent="-473695" algn="l">
              <a:spcBef>
                <a:spcPts val="533"/>
              </a:spcBef>
              <a:spcAft>
                <a:spcPts val="0"/>
              </a:spcAft>
              <a:buClr>
                <a:schemeClr val="dk1"/>
              </a:buClr>
              <a:buSzPts val="2000"/>
              <a:buChar char="–"/>
              <a:defRPr sz="2664"/>
            </a:lvl2pPr>
            <a:lvl3pPr marL="1827108" lvl="2" indent="-456777" algn="l">
              <a:spcBef>
                <a:spcPts val="480"/>
              </a:spcBef>
              <a:spcAft>
                <a:spcPts val="0"/>
              </a:spcAft>
              <a:buClr>
                <a:schemeClr val="dk1"/>
              </a:buClr>
              <a:buSzPts val="1800"/>
              <a:buChar char="•"/>
              <a:defRPr sz="2398"/>
            </a:lvl3pPr>
            <a:lvl4pPr marL="2436144" lvl="3" indent="-456777" algn="l">
              <a:spcBef>
                <a:spcPts val="480"/>
              </a:spcBef>
              <a:spcAft>
                <a:spcPts val="0"/>
              </a:spcAft>
              <a:buClr>
                <a:schemeClr val="dk1"/>
              </a:buClr>
              <a:buSzPts val="1800"/>
              <a:buChar char="–"/>
              <a:defRPr/>
            </a:lvl4pPr>
            <a:lvl5pPr marL="3045181" lvl="4" indent="-456777" algn="l">
              <a:spcBef>
                <a:spcPts val="480"/>
              </a:spcBef>
              <a:spcAft>
                <a:spcPts val="0"/>
              </a:spcAft>
              <a:buClr>
                <a:schemeClr val="dk1"/>
              </a:buClr>
              <a:buSzPts val="1800"/>
              <a:buChar char="»"/>
              <a:defRPr/>
            </a:lvl5pPr>
            <a:lvl6pPr marL="3654217" lvl="5" indent="-456777" algn="l">
              <a:spcBef>
                <a:spcPts val="480"/>
              </a:spcBef>
              <a:spcAft>
                <a:spcPts val="0"/>
              </a:spcAft>
              <a:buClr>
                <a:schemeClr val="dk1"/>
              </a:buClr>
              <a:buSzPts val="1800"/>
              <a:buChar char="•"/>
              <a:defRPr/>
            </a:lvl6pPr>
            <a:lvl7pPr marL="4263253" lvl="6" indent="-456777" algn="l">
              <a:spcBef>
                <a:spcPts val="480"/>
              </a:spcBef>
              <a:spcAft>
                <a:spcPts val="0"/>
              </a:spcAft>
              <a:buClr>
                <a:schemeClr val="dk1"/>
              </a:buClr>
              <a:buSzPts val="1800"/>
              <a:buChar char="•"/>
              <a:defRPr/>
            </a:lvl7pPr>
            <a:lvl8pPr marL="4872289" lvl="7" indent="-456777" algn="l">
              <a:spcBef>
                <a:spcPts val="480"/>
              </a:spcBef>
              <a:spcAft>
                <a:spcPts val="0"/>
              </a:spcAft>
              <a:buClr>
                <a:schemeClr val="dk1"/>
              </a:buClr>
              <a:buSzPts val="1800"/>
              <a:buChar char="•"/>
              <a:defRPr/>
            </a:lvl8pPr>
            <a:lvl9pPr marL="5481325" lvl="8" indent="-456777" algn="l">
              <a:spcBef>
                <a:spcPts val="480"/>
              </a:spcBef>
              <a:spcAft>
                <a:spcPts val="0"/>
              </a:spcAft>
              <a:buClr>
                <a:schemeClr val="dk1"/>
              </a:buClr>
              <a:buSzPts val="1800"/>
              <a:buChar char="•"/>
              <a:defRPr/>
            </a:lvl9pPr>
          </a:lstStyle>
          <a:p>
            <a:endParaRPr/>
          </a:p>
        </p:txBody>
      </p:sp>
      <p:sp>
        <p:nvSpPr>
          <p:cNvPr id="19" name="Google Shape;19;p27"/>
          <p:cNvSpPr>
            <a:spLocks noGrp="1"/>
          </p:cNvSpPr>
          <p:nvPr>
            <p:ph type="pic" idx="4"/>
          </p:nvPr>
        </p:nvSpPr>
        <p:spPr>
          <a:xfrm>
            <a:off x="7566937" y="1850078"/>
            <a:ext cx="4077121" cy="4417641"/>
          </a:xfrm>
          <a:prstGeom prst="rect">
            <a:avLst/>
          </a:prstGeom>
          <a:noFill/>
          <a:ln>
            <a:noFill/>
          </a:ln>
        </p:spPr>
        <p:txBody>
          <a:bodyPr spcFirstLastPara="1" wrap="square" lIns="81650" tIns="40825" rIns="81650" bIns="40825" anchor="ctr" anchorCtr="0">
            <a:normAutofit/>
          </a:bodyPr>
          <a:lstStyle>
            <a:lvl1pPr marR="0" lvl="0" algn="ctr" rtl="0">
              <a:spcBef>
                <a:spcPts val="533"/>
              </a:spcBef>
              <a:spcAft>
                <a:spcPts val="0"/>
              </a:spcAft>
              <a:buClr>
                <a:srgbClr val="25303B"/>
              </a:buClr>
              <a:buSzPts val="2000"/>
              <a:buFont typeface="Arial"/>
              <a:buNone/>
              <a:defRPr sz="2664" b="0" i="0" u="none" strike="noStrike" cap="none">
                <a:solidFill>
                  <a:srgbClr val="25303B"/>
                </a:solidFill>
                <a:latin typeface="Calibri"/>
                <a:ea typeface="Calibri"/>
                <a:cs typeface="Calibri"/>
                <a:sym typeface="Calibri"/>
              </a:defRPr>
            </a:lvl1pPr>
            <a:lvl2pPr marR="0" lvl="1" algn="l" rtl="0">
              <a:spcBef>
                <a:spcPts val="666"/>
              </a:spcBef>
              <a:spcAft>
                <a:spcPts val="0"/>
              </a:spcAft>
              <a:buClr>
                <a:schemeClr val="dk1"/>
              </a:buClr>
              <a:buSzPts val="2500"/>
              <a:buFont typeface="Arial"/>
              <a:buChar char="–"/>
              <a:defRPr sz="3330" b="0" i="0" u="none" strike="noStrike" cap="none">
                <a:solidFill>
                  <a:schemeClr val="dk1"/>
                </a:solidFill>
                <a:latin typeface="Calibri"/>
                <a:ea typeface="Calibri"/>
                <a:cs typeface="Calibri"/>
                <a:sym typeface="Calibri"/>
              </a:defRPr>
            </a:lvl2pPr>
            <a:lvl3pPr marR="0" lvl="2" algn="l" rtl="0">
              <a:spcBef>
                <a:spcPts val="559"/>
              </a:spcBef>
              <a:spcAft>
                <a:spcPts val="0"/>
              </a:spcAft>
              <a:buClr>
                <a:schemeClr val="dk1"/>
              </a:buClr>
              <a:buSzPts val="2100"/>
              <a:buFont typeface="Arial"/>
              <a:buChar char="•"/>
              <a:defRPr sz="2797" b="0" i="0" u="none" strike="noStrike" cap="none">
                <a:solidFill>
                  <a:schemeClr val="dk1"/>
                </a:solidFill>
                <a:latin typeface="Calibri"/>
                <a:ea typeface="Calibri"/>
                <a:cs typeface="Calibri"/>
                <a:sym typeface="Calibri"/>
              </a:defRPr>
            </a:lvl3pPr>
            <a:lvl4pPr marR="0" lvl="3" algn="l" rtl="0">
              <a:spcBef>
                <a:spcPts val="480"/>
              </a:spcBef>
              <a:spcAft>
                <a:spcPts val="0"/>
              </a:spcAft>
              <a:buClr>
                <a:schemeClr val="dk1"/>
              </a:buClr>
              <a:buSzPts val="1800"/>
              <a:buFont typeface="Arial"/>
              <a:buChar char="–"/>
              <a:defRPr sz="2398" b="0" i="0" u="none" strike="noStrike" cap="none">
                <a:solidFill>
                  <a:schemeClr val="dk1"/>
                </a:solidFill>
                <a:latin typeface="Calibri"/>
                <a:ea typeface="Calibri"/>
                <a:cs typeface="Calibri"/>
                <a:sym typeface="Calibri"/>
              </a:defRPr>
            </a:lvl4pPr>
            <a:lvl5pPr marR="0" lvl="4" algn="l" rtl="0">
              <a:spcBef>
                <a:spcPts val="480"/>
              </a:spcBef>
              <a:spcAft>
                <a:spcPts val="0"/>
              </a:spcAft>
              <a:buClr>
                <a:schemeClr val="dk1"/>
              </a:buClr>
              <a:buSzPts val="1800"/>
              <a:buFont typeface="Arial"/>
              <a:buChar char="»"/>
              <a:defRPr sz="2398" b="0" i="0" u="none" strike="noStrike" cap="none">
                <a:solidFill>
                  <a:schemeClr val="dk1"/>
                </a:solidFill>
                <a:latin typeface="Calibri"/>
                <a:ea typeface="Calibri"/>
                <a:cs typeface="Calibri"/>
                <a:sym typeface="Calibri"/>
              </a:defRPr>
            </a:lvl5pPr>
            <a:lvl6pPr marR="0" lvl="5" algn="l" rtl="0">
              <a:spcBef>
                <a:spcPts val="480"/>
              </a:spcBef>
              <a:spcAft>
                <a:spcPts val="0"/>
              </a:spcAft>
              <a:buClr>
                <a:schemeClr val="dk1"/>
              </a:buClr>
              <a:buSzPts val="1800"/>
              <a:buFont typeface="Arial"/>
              <a:buChar char="•"/>
              <a:defRPr sz="2398" b="0" i="0" u="none" strike="noStrike" cap="none">
                <a:solidFill>
                  <a:schemeClr val="dk1"/>
                </a:solidFill>
                <a:latin typeface="Calibri"/>
                <a:ea typeface="Calibri"/>
                <a:cs typeface="Calibri"/>
                <a:sym typeface="Calibri"/>
              </a:defRPr>
            </a:lvl6pPr>
            <a:lvl7pPr marR="0" lvl="6" algn="l" rtl="0">
              <a:spcBef>
                <a:spcPts val="480"/>
              </a:spcBef>
              <a:spcAft>
                <a:spcPts val="0"/>
              </a:spcAft>
              <a:buClr>
                <a:schemeClr val="dk1"/>
              </a:buClr>
              <a:buSzPts val="1800"/>
              <a:buFont typeface="Arial"/>
              <a:buChar char="•"/>
              <a:defRPr sz="2398" b="0" i="0" u="none" strike="noStrike" cap="none">
                <a:solidFill>
                  <a:schemeClr val="dk1"/>
                </a:solidFill>
                <a:latin typeface="Calibri"/>
                <a:ea typeface="Calibri"/>
                <a:cs typeface="Calibri"/>
                <a:sym typeface="Calibri"/>
              </a:defRPr>
            </a:lvl7pPr>
            <a:lvl8pPr marR="0" lvl="7" algn="l" rtl="0">
              <a:spcBef>
                <a:spcPts val="480"/>
              </a:spcBef>
              <a:spcAft>
                <a:spcPts val="0"/>
              </a:spcAft>
              <a:buClr>
                <a:schemeClr val="dk1"/>
              </a:buClr>
              <a:buSzPts val="1800"/>
              <a:buFont typeface="Arial"/>
              <a:buChar char="•"/>
              <a:defRPr sz="2398" b="0" i="0" u="none" strike="noStrike" cap="none">
                <a:solidFill>
                  <a:schemeClr val="dk1"/>
                </a:solidFill>
                <a:latin typeface="Calibri"/>
                <a:ea typeface="Calibri"/>
                <a:cs typeface="Calibri"/>
                <a:sym typeface="Calibri"/>
              </a:defRPr>
            </a:lvl8pPr>
            <a:lvl9pPr marR="0" lvl="8" algn="l" rtl="0">
              <a:spcBef>
                <a:spcPts val="480"/>
              </a:spcBef>
              <a:spcAft>
                <a:spcPts val="0"/>
              </a:spcAft>
              <a:buClr>
                <a:schemeClr val="dk1"/>
              </a:buClr>
              <a:buSzPts val="1800"/>
              <a:buFont typeface="Arial"/>
              <a:buChar char="•"/>
              <a:defRPr sz="2398"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07181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507018F-1F20-E245-8CDC-6904A6B28E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GB"/>
          </a:p>
        </p:txBody>
      </p:sp>
      <p:sp>
        <p:nvSpPr>
          <p:cNvPr id="3" name="Espace réservé du texte 2">
            <a:extLst>
              <a:ext uri="{FF2B5EF4-FFF2-40B4-BE49-F238E27FC236}">
                <a16:creationId xmlns:a16="http://schemas.microsoft.com/office/drawing/2014/main" id="{F88D3B8E-F4B7-D248-8B87-2A56430AF1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a:extLst>
              <a:ext uri="{FF2B5EF4-FFF2-40B4-BE49-F238E27FC236}">
                <a16:creationId xmlns:a16="http://schemas.microsoft.com/office/drawing/2014/main" id="{676F84EE-4365-4948-969E-62D034720C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684728-7EB1-FA4F-A29C-52967F1A405B}" type="datetimeFigureOut">
              <a:rPr lang="en-GB" smtClean="0"/>
              <a:t>26/04/2021</a:t>
            </a:fld>
            <a:endParaRPr lang="en-GB"/>
          </a:p>
        </p:txBody>
      </p:sp>
      <p:sp>
        <p:nvSpPr>
          <p:cNvPr id="5" name="Espace réservé du pied de page 4">
            <a:extLst>
              <a:ext uri="{FF2B5EF4-FFF2-40B4-BE49-F238E27FC236}">
                <a16:creationId xmlns:a16="http://schemas.microsoft.com/office/drawing/2014/main" id="{4C10AE1C-CD6F-E047-9CAD-4C140D8B50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Espace réservé du numéro de diapositive 5">
            <a:extLst>
              <a:ext uri="{FF2B5EF4-FFF2-40B4-BE49-F238E27FC236}">
                <a16:creationId xmlns:a16="http://schemas.microsoft.com/office/drawing/2014/main" id="{C9AAB498-7A4F-7D41-BD5A-A1842B1F41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6AEE92-64D6-2042-B745-35E2EE4A6D6D}" type="slidenum">
              <a:rPr lang="en-GB" smtClean="0"/>
              <a:t>‹N°›</a:t>
            </a:fld>
            <a:endParaRPr lang="en-GB"/>
          </a:p>
        </p:txBody>
      </p:sp>
    </p:spTree>
    <p:extLst>
      <p:ext uri="{BB962C8B-B14F-4D97-AF65-F5344CB8AC3E}">
        <p14:creationId xmlns:p14="http://schemas.microsoft.com/office/powerpoint/2010/main" val="24770773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tiff"/><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pn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jpeg"/><Relationship Id="rId10" Type="http://schemas.openxmlformats.org/officeDocument/2006/relationships/image" Target="../media/image17.png"/><Relationship Id="rId4" Type="http://schemas.microsoft.com/office/2007/relationships/hdphoto" Target="../media/hdphoto1.wdp"/><Relationship Id="rId9" Type="http://schemas.openxmlformats.org/officeDocument/2006/relationships/image" Target="../media/image16.jpg"/></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3.xml"/><Relationship Id="rId16" Type="http://schemas.microsoft.com/office/2007/relationships/hdphoto" Target="../media/hdphoto3.wdp"/><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29.png"/><Relationship Id="rId10" Type="http://schemas.openxmlformats.org/officeDocument/2006/relationships/image" Target="../media/image25.jpeg"/><Relationship Id="rId4" Type="http://schemas.openxmlformats.org/officeDocument/2006/relationships/image" Target="../media/image19.png"/><Relationship Id="rId9" Type="http://schemas.openxmlformats.org/officeDocument/2006/relationships/image" Target="../media/image24.png"/><Relationship Id="rId14" Type="http://schemas.microsoft.com/office/2007/relationships/hdphoto" Target="../media/hdphoto2.wdp"/></Relationships>
</file>

<file path=ppt/slides/_rels/slide4.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0.png"/><Relationship Id="rId7" Type="http://schemas.openxmlformats.org/officeDocument/2006/relationships/image" Target="../media/image34.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3.emf"/><Relationship Id="rId5" Type="http://schemas.openxmlformats.org/officeDocument/2006/relationships/image" Target="../media/image32.jpeg"/><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png"/></Relationships>
</file>

<file path=ppt/slides/_rels/slide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jpg"/></Relationships>
</file>

<file path=ppt/slides/_rels/slide9.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jpg"/></Relationships>
</file>

<file path=ppt/slides/_rels/slide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2" name="Rectangle 1">
            <a:extLst>
              <a:ext uri="{FF2B5EF4-FFF2-40B4-BE49-F238E27FC236}">
                <a16:creationId xmlns:a16="http://schemas.microsoft.com/office/drawing/2014/main" id="{7E597839-16DA-E94E-B5DC-72F3B99CD397}"/>
              </a:ext>
            </a:extLst>
          </p:cNvPr>
          <p:cNvSpPr/>
          <p:nvPr/>
        </p:nvSpPr>
        <p:spPr>
          <a:xfrm>
            <a:off x="5639" y="1"/>
            <a:ext cx="12180722" cy="6120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8"/>
          </a:p>
        </p:txBody>
      </p:sp>
      <p:sp>
        <p:nvSpPr>
          <p:cNvPr id="92" name="Google Shape;92;p1"/>
          <p:cNvSpPr txBox="1">
            <a:spLocks noGrp="1"/>
          </p:cNvSpPr>
          <p:nvPr>
            <p:ph type="title"/>
          </p:nvPr>
        </p:nvSpPr>
        <p:spPr>
          <a:xfrm>
            <a:off x="0" y="1314101"/>
            <a:ext cx="12191999" cy="2314121"/>
          </a:xfrm>
          <a:prstGeom prst="rect">
            <a:avLst/>
          </a:prstGeom>
          <a:noFill/>
          <a:ln>
            <a:noFill/>
          </a:ln>
        </p:spPr>
        <p:txBody>
          <a:bodyPr spcFirstLastPara="1" vert="horz" wrap="square" lIns="108766" tIns="54383" rIns="108766" bIns="54383" rtlCol="0" anchor="ctr" anchorCtr="0">
            <a:normAutofit fontScale="90000"/>
          </a:bodyPr>
          <a:lstStyle/>
          <a:p>
            <a:r>
              <a:rPr lang="fr-FR" sz="6600" dirty="0" err="1">
                <a:solidFill>
                  <a:schemeClr val="bg1"/>
                </a:solidFill>
              </a:rPr>
              <a:t>Mountain</a:t>
            </a:r>
            <a:r>
              <a:rPr lang="fr-FR" sz="6600" dirty="0">
                <a:solidFill>
                  <a:schemeClr val="bg1"/>
                </a:solidFill>
              </a:rPr>
              <a:t> agro-</a:t>
            </a:r>
            <a:r>
              <a:rPr lang="fr-FR" sz="6600" dirty="0" err="1">
                <a:solidFill>
                  <a:schemeClr val="bg1"/>
                </a:solidFill>
              </a:rPr>
              <a:t>ecosystems</a:t>
            </a:r>
            <a:r>
              <a:rPr lang="fr-FR" sz="6600" dirty="0">
                <a:solidFill>
                  <a:schemeClr val="bg1"/>
                </a:solidFill>
              </a:rPr>
              <a:t> long-</a:t>
            </a:r>
            <a:r>
              <a:rPr lang="fr-FR" sz="6600" dirty="0" err="1">
                <a:solidFill>
                  <a:schemeClr val="bg1"/>
                </a:solidFill>
              </a:rPr>
              <a:t>term</a:t>
            </a:r>
            <a:r>
              <a:rPr lang="fr-FR" sz="6600" dirty="0">
                <a:solidFill>
                  <a:schemeClr val="bg1"/>
                </a:solidFill>
              </a:rPr>
              <a:t> </a:t>
            </a:r>
            <a:r>
              <a:rPr lang="fr-FR" sz="6600" dirty="0" err="1">
                <a:solidFill>
                  <a:schemeClr val="bg1"/>
                </a:solidFill>
              </a:rPr>
              <a:t>trajectories</a:t>
            </a:r>
            <a:r>
              <a:rPr lang="fr-FR" sz="6600" dirty="0">
                <a:solidFill>
                  <a:schemeClr val="bg1"/>
                </a:solidFill>
              </a:rPr>
              <a:t> in the </a:t>
            </a:r>
            <a:r>
              <a:rPr lang="fr-FR" sz="6600" dirty="0" err="1">
                <a:solidFill>
                  <a:schemeClr val="bg1"/>
                </a:solidFill>
              </a:rPr>
              <a:t>North</a:t>
            </a:r>
            <a:r>
              <a:rPr lang="fr-FR" sz="6600" dirty="0">
                <a:solidFill>
                  <a:schemeClr val="bg1"/>
                </a:solidFill>
              </a:rPr>
              <a:t> Western </a:t>
            </a:r>
            <a:r>
              <a:rPr lang="fr-FR" sz="6600" dirty="0" err="1">
                <a:solidFill>
                  <a:schemeClr val="bg1"/>
                </a:solidFill>
              </a:rPr>
              <a:t>Alps</a:t>
            </a:r>
            <a:endParaRPr lang="en-GB" sz="6600" dirty="0">
              <a:solidFill>
                <a:schemeClr val="bg1"/>
              </a:solidFill>
            </a:endParaRPr>
          </a:p>
        </p:txBody>
      </p:sp>
      <p:sp>
        <p:nvSpPr>
          <p:cNvPr id="93" name="Google Shape;93;p1"/>
          <p:cNvSpPr txBox="1"/>
          <p:nvPr/>
        </p:nvSpPr>
        <p:spPr>
          <a:xfrm>
            <a:off x="44428" y="3587652"/>
            <a:ext cx="8831022" cy="1446152"/>
          </a:xfrm>
          <a:prstGeom prst="rect">
            <a:avLst/>
          </a:prstGeom>
          <a:noFill/>
          <a:ln>
            <a:noFill/>
          </a:ln>
        </p:spPr>
        <p:txBody>
          <a:bodyPr spcFirstLastPara="1" wrap="square" lIns="121787" tIns="60877" rIns="121787" bIns="60877" anchor="t" anchorCtr="0">
            <a:normAutofit/>
          </a:bodyPr>
          <a:lstStyle/>
          <a:p>
            <a:r>
              <a:rPr lang="en-US" dirty="0">
                <a:solidFill>
                  <a:schemeClr val="bg1"/>
                </a:solidFill>
              </a:rPr>
              <a:t>Charline </a:t>
            </a:r>
            <a:r>
              <a:rPr lang="en-US" dirty="0" err="1">
                <a:solidFill>
                  <a:schemeClr val="bg1"/>
                </a:solidFill>
              </a:rPr>
              <a:t>Giguet-Covex</a:t>
            </a:r>
            <a:r>
              <a:rPr lang="en-US" dirty="0">
                <a:solidFill>
                  <a:schemeClr val="bg1"/>
                </a:solidFill>
              </a:rPr>
              <a:t>, Manon </a:t>
            </a:r>
            <a:r>
              <a:rPr lang="en-US" dirty="0" err="1">
                <a:solidFill>
                  <a:schemeClr val="bg1"/>
                </a:solidFill>
              </a:rPr>
              <a:t>Bajard</a:t>
            </a:r>
            <a:r>
              <a:rPr lang="en-US" dirty="0">
                <a:solidFill>
                  <a:schemeClr val="bg1"/>
                </a:solidFill>
              </a:rPr>
              <a:t>, </a:t>
            </a:r>
            <a:r>
              <a:rPr lang="en-US" dirty="0" err="1">
                <a:solidFill>
                  <a:schemeClr val="bg1"/>
                </a:solidFill>
              </a:rPr>
              <a:t>Wentao</a:t>
            </a:r>
            <a:r>
              <a:rPr lang="en-US" dirty="0">
                <a:solidFill>
                  <a:schemeClr val="bg1"/>
                </a:solidFill>
              </a:rPr>
              <a:t> Chen, Kevin James Walsh, Pierre-Jérôme Rey, </a:t>
            </a:r>
            <a:r>
              <a:rPr lang="en-US" dirty="0" err="1">
                <a:solidFill>
                  <a:schemeClr val="bg1"/>
                </a:solidFill>
              </a:rPr>
              <a:t>Erwan</a:t>
            </a:r>
            <a:r>
              <a:rPr lang="en-US" dirty="0">
                <a:solidFill>
                  <a:schemeClr val="bg1"/>
                </a:solidFill>
              </a:rPr>
              <a:t> </a:t>
            </a:r>
            <a:r>
              <a:rPr lang="en-US" dirty="0" err="1">
                <a:solidFill>
                  <a:schemeClr val="bg1"/>
                </a:solidFill>
              </a:rPr>
              <a:t>Messager</a:t>
            </a:r>
            <a:r>
              <a:rPr lang="en-US" dirty="0">
                <a:solidFill>
                  <a:schemeClr val="bg1"/>
                </a:solidFill>
              </a:rPr>
              <a:t>, Pierre Sabatier, Francesco Gentile </a:t>
            </a:r>
            <a:r>
              <a:rPr lang="en-US" dirty="0" err="1">
                <a:solidFill>
                  <a:schemeClr val="bg1"/>
                </a:solidFill>
              </a:rPr>
              <a:t>Ficetola</a:t>
            </a:r>
            <a:r>
              <a:rPr lang="en-US" dirty="0">
                <a:solidFill>
                  <a:schemeClr val="bg1"/>
                </a:solidFill>
              </a:rPr>
              <a:t>, </a:t>
            </a:r>
            <a:r>
              <a:rPr lang="en-US" dirty="0" err="1">
                <a:solidFill>
                  <a:schemeClr val="bg1"/>
                </a:solidFill>
              </a:rPr>
              <a:t>Ludovic</a:t>
            </a:r>
            <a:r>
              <a:rPr lang="en-US" dirty="0">
                <a:solidFill>
                  <a:schemeClr val="bg1"/>
                </a:solidFill>
              </a:rPr>
              <a:t> </a:t>
            </a:r>
            <a:r>
              <a:rPr lang="en-US" dirty="0" err="1">
                <a:solidFill>
                  <a:schemeClr val="bg1"/>
                </a:solidFill>
              </a:rPr>
              <a:t>Gielly</a:t>
            </a:r>
            <a:r>
              <a:rPr lang="en-US" dirty="0">
                <a:solidFill>
                  <a:schemeClr val="bg1"/>
                </a:solidFill>
              </a:rPr>
              <a:t>, David Etienne, Claire Blanchet, Christophe </a:t>
            </a:r>
            <a:r>
              <a:rPr lang="en-US" dirty="0" err="1">
                <a:solidFill>
                  <a:schemeClr val="bg1"/>
                </a:solidFill>
              </a:rPr>
              <a:t>Guffond</a:t>
            </a:r>
            <a:r>
              <a:rPr lang="en-US" dirty="0">
                <a:solidFill>
                  <a:schemeClr val="bg1"/>
                </a:solidFill>
              </a:rPr>
              <a:t>, Fabien Arnaud, Jérôme </a:t>
            </a:r>
            <a:r>
              <a:rPr lang="en-US" dirty="0" err="1">
                <a:solidFill>
                  <a:schemeClr val="bg1"/>
                </a:solidFill>
              </a:rPr>
              <a:t>Poulenard</a:t>
            </a:r>
            <a:r>
              <a:rPr lang="en-US" dirty="0">
                <a:solidFill>
                  <a:schemeClr val="bg1"/>
                </a:solidFill>
              </a:rPr>
              <a:t> </a:t>
            </a:r>
            <a:endParaRPr lang="fr-FR" dirty="0">
              <a:solidFill>
                <a:schemeClr val="bg1"/>
              </a:solidFill>
            </a:endParaRPr>
          </a:p>
        </p:txBody>
      </p:sp>
      <p:pic>
        <p:nvPicPr>
          <p:cNvPr id="9" name="Shape 91">
            <a:extLst>
              <a:ext uri="{FF2B5EF4-FFF2-40B4-BE49-F238E27FC236}">
                <a16:creationId xmlns:a16="http://schemas.microsoft.com/office/drawing/2014/main" id="{28D5328C-DCF1-4D4B-935B-A94556595196}"/>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627046" y="115764"/>
            <a:ext cx="1191138" cy="380554"/>
          </a:xfrm>
          <a:prstGeom prst="rect">
            <a:avLst/>
          </a:prstGeom>
          <a:noFill/>
          <a:ln>
            <a:noFill/>
          </a:ln>
        </p:spPr>
      </p:pic>
      <p:pic>
        <p:nvPicPr>
          <p:cNvPr id="10" name="Shape 93">
            <a:extLst>
              <a:ext uri="{FF2B5EF4-FFF2-40B4-BE49-F238E27FC236}">
                <a16:creationId xmlns:a16="http://schemas.microsoft.com/office/drawing/2014/main" id="{D9282A10-0D33-CE4E-95C7-FB5974CAC7FE}"/>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772735" y="79425"/>
            <a:ext cx="391343" cy="391343"/>
          </a:xfrm>
          <a:prstGeom prst="rect">
            <a:avLst/>
          </a:prstGeom>
          <a:noFill/>
          <a:ln>
            <a:noFill/>
          </a:ln>
        </p:spPr>
      </p:pic>
      <p:pic>
        <p:nvPicPr>
          <p:cNvPr id="11" name="Shape 95">
            <a:extLst>
              <a:ext uri="{FF2B5EF4-FFF2-40B4-BE49-F238E27FC236}">
                <a16:creationId xmlns:a16="http://schemas.microsoft.com/office/drawing/2014/main" id="{F718DCD5-915A-1642-97D4-4EAEEFC024E4}"/>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457219" y="79661"/>
            <a:ext cx="1125037" cy="391107"/>
          </a:xfrm>
          <a:prstGeom prst="rect">
            <a:avLst/>
          </a:prstGeom>
          <a:noFill/>
          <a:ln>
            <a:noFill/>
          </a:ln>
        </p:spPr>
      </p:pic>
      <p:pic>
        <p:nvPicPr>
          <p:cNvPr id="12" name="Image 11" descr="Capture d’écran 2016-09-28 à 11.25.14.png">
            <a:extLst>
              <a:ext uri="{FF2B5EF4-FFF2-40B4-BE49-F238E27FC236}">
                <a16:creationId xmlns:a16="http://schemas.microsoft.com/office/drawing/2014/main" id="{23728DD4-50FF-BF47-84E7-C3B824A3417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640" y="2"/>
            <a:ext cx="2180043" cy="500081"/>
          </a:xfrm>
          <a:prstGeom prst="rect">
            <a:avLst/>
          </a:prstGeom>
        </p:spPr>
      </p:pic>
      <p:pic>
        <p:nvPicPr>
          <p:cNvPr id="13" name="Image 12">
            <a:extLst>
              <a:ext uri="{FF2B5EF4-FFF2-40B4-BE49-F238E27FC236}">
                <a16:creationId xmlns:a16="http://schemas.microsoft.com/office/drawing/2014/main" id="{466BB489-73B0-1446-9676-A90B4954C64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284343" y="49639"/>
            <a:ext cx="1087835" cy="450916"/>
          </a:xfrm>
          <a:prstGeom prst="rect">
            <a:avLst/>
          </a:prstGeom>
        </p:spPr>
      </p:pic>
      <p:pic>
        <p:nvPicPr>
          <p:cNvPr id="14" name="Picture 2">
            <a:extLst>
              <a:ext uri="{FF2B5EF4-FFF2-40B4-BE49-F238E27FC236}">
                <a16:creationId xmlns:a16="http://schemas.microsoft.com/office/drawing/2014/main" id="{823D102B-ACB4-7B47-A3D7-83A7EC5BD5C8}"/>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144048" y="68167"/>
            <a:ext cx="671063" cy="41386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rie Curie Grants - BGSMath">
            <a:extLst>
              <a:ext uri="{FF2B5EF4-FFF2-40B4-BE49-F238E27FC236}">
                <a16:creationId xmlns:a16="http://schemas.microsoft.com/office/drawing/2014/main" id="{1540C9D8-DCD2-3746-BEE3-5D0703F09BD7}"/>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2310702" y="-1424"/>
            <a:ext cx="1125036" cy="600019"/>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EAE49595-AB9A-214D-B4C8-88C98C4528F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1083658" y="30085"/>
            <a:ext cx="1114392" cy="571982"/>
          </a:xfrm>
          <a:prstGeom prst="rect">
            <a:avLst/>
          </a:prstGeom>
        </p:spPr>
      </p:pic>
      <p:pic>
        <p:nvPicPr>
          <p:cNvPr id="16" name="Image 15">
            <a:extLst>
              <a:ext uri="{FF2B5EF4-FFF2-40B4-BE49-F238E27FC236}">
                <a16:creationId xmlns:a16="http://schemas.microsoft.com/office/drawing/2014/main" id="{D114E887-3E5C-8546-B438-B19350F9A7BB}"/>
              </a:ext>
            </a:extLst>
          </p:cNvPr>
          <p:cNvPicPr>
            <a:picLocks noChangeAspect="1"/>
          </p:cNvPicPr>
          <p:nvPr/>
        </p:nvPicPr>
        <p:blipFill>
          <a:blip r:embed="rId11"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9833603" y="184986"/>
            <a:ext cx="862773" cy="227197"/>
          </a:xfrm>
          <a:prstGeom prst="rect">
            <a:avLst/>
          </a:prstGeom>
        </p:spPr>
      </p:pic>
      <p:sp>
        <p:nvSpPr>
          <p:cNvPr id="17" name="ZoneTexte 16">
            <a:extLst>
              <a:ext uri="{FF2B5EF4-FFF2-40B4-BE49-F238E27FC236}">
                <a16:creationId xmlns:a16="http://schemas.microsoft.com/office/drawing/2014/main" id="{9BA58CAF-C31D-FC44-AACF-997D6F2F04BB}"/>
              </a:ext>
            </a:extLst>
          </p:cNvPr>
          <p:cNvSpPr txBox="1"/>
          <p:nvPr/>
        </p:nvSpPr>
        <p:spPr>
          <a:xfrm>
            <a:off x="8106756" y="6439913"/>
            <a:ext cx="3847528" cy="338426"/>
          </a:xfrm>
          <a:prstGeom prst="rect">
            <a:avLst/>
          </a:prstGeom>
          <a:noFill/>
        </p:spPr>
        <p:txBody>
          <a:bodyPr wrap="none" rtlCol="0">
            <a:spAutoFit/>
          </a:bodyPr>
          <a:lstStyle/>
          <a:p>
            <a:r>
              <a:rPr lang="en-GB" sz="1599" i="1" dirty="0">
                <a:solidFill>
                  <a:schemeClr val="bg1"/>
                </a:solidFill>
              </a:rPr>
              <a:t>Submitted; Regional Environmental Changes</a:t>
            </a:r>
          </a:p>
        </p:txBody>
      </p:sp>
      <p:pic>
        <p:nvPicPr>
          <p:cNvPr id="18" name="Image 17">
            <a:extLst>
              <a:ext uri="{FF2B5EF4-FFF2-40B4-BE49-F238E27FC236}">
                <a16:creationId xmlns:a16="http://schemas.microsoft.com/office/drawing/2014/main" id="{32627E75-5B79-F94C-B02F-C82D7D7D0D8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164078" y="4436239"/>
            <a:ext cx="3690353" cy="1960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89" name="Image 88">
            <a:extLst>
              <a:ext uri="{FF2B5EF4-FFF2-40B4-BE49-F238E27FC236}">
                <a16:creationId xmlns:a16="http://schemas.microsoft.com/office/drawing/2014/main" id="{8B2D66BB-F2E9-E740-B924-CE2D62594BDA}"/>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9019" b="90823" l="7647" r="100000">
                        <a14:foregroundMark x1="92059" y1="53165" x2="92059" y2="53165"/>
                        <a14:foregroundMark x1="59706" y1="90981" x2="59706" y2="90981"/>
                        <a14:foregroundMark x1="69706" y1="9019" x2="69706" y2="9019"/>
                        <a14:foregroundMark x1="71471" y1="9810" x2="71471" y2="9810"/>
                        <a14:foregroundMark x1="57059" y1="27215" x2="57059" y2="27215"/>
                        <a14:foregroundMark x1="7941" y1="40348" x2="7941" y2="40348"/>
                      </a14:backgroundRemoval>
                    </a14:imgEffect>
                  </a14:imgLayer>
                </a14:imgProps>
              </a:ext>
              <a:ext uri="{28A0092B-C50C-407E-A947-70E740481C1C}">
                <a14:useLocalDpi xmlns:a14="http://schemas.microsoft.com/office/drawing/2010/main"/>
              </a:ext>
            </a:extLst>
          </a:blip>
          <a:srcRect/>
          <a:stretch/>
        </p:blipFill>
        <p:spPr>
          <a:xfrm>
            <a:off x="8898128" y="1974667"/>
            <a:ext cx="3267941" cy="6047443"/>
          </a:xfrm>
          <a:prstGeom prst="rect">
            <a:avLst/>
          </a:prstGeom>
        </p:spPr>
      </p:pic>
      <p:grpSp>
        <p:nvGrpSpPr>
          <p:cNvPr id="78" name="Groupe 77">
            <a:extLst>
              <a:ext uri="{FF2B5EF4-FFF2-40B4-BE49-F238E27FC236}">
                <a16:creationId xmlns:a16="http://schemas.microsoft.com/office/drawing/2014/main" id="{FF0083BC-3DA2-E04C-B795-52C515655857}"/>
              </a:ext>
            </a:extLst>
          </p:cNvPr>
          <p:cNvGrpSpPr/>
          <p:nvPr/>
        </p:nvGrpSpPr>
        <p:grpSpPr>
          <a:xfrm>
            <a:off x="5617729" y="2048611"/>
            <a:ext cx="3267941" cy="4767377"/>
            <a:chOff x="4729163" y="1617221"/>
            <a:chExt cx="3484894" cy="5083875"/>
          </a:xfrm>
        </p:grpSpPr>
        <p:pic>
          <p:nvPicPr>
            <p:cNvPr id="79" name="Google Shape;269;p4">
              <a:extLst>
                <a:ext uri="{FF2B5EF4-FFF2-40B4-BE49-F238E27FC236}">
                  <a16:creationId xmlns:a16="http://schemas.microsoft.com/office/drawing/2014/main" id="{DB782E40-4E2B-9445-8CF5-D31B6D4DED79}"/>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729163" y="1617221"/>
              <a:ext cx="3484894" cy="5083875"/>
            </a:xfrm>
            <a:prstGeom prst="rect">
              <a:avLst/>
            </a:prstGeom>
            <a:noFill/>
            <a:ln>
              <a:noFill/>
            </a:ln>
          </p:spPr>
        </p:pic>
        <p:grpSp>
          <p:nvGrpSpPr>
            <p:cNvPr id="80" name="Google Shape;290;p4">
              <a:extLst>
                <a:ext uri="{FF2B5EF4-FFF2-40B4-BE49-F238E27FC236}">
                  <a16:creationId xmlns:a16="http://schemas.microsoft.com/office/drawing/2014/main" id="{974DA55E-B731-0643-B186-88EF102A63AA}"/>
                </a:ext>
              </a:extLst>
            </p:cNvPr>
            <p:cNvGrpSpPr/>
            <p:nvPr/>
          </p:nvGrpSpPr>
          <p:grpSpPr>
            <a:xfrm>
              <a:off x="6124012" y="2579403"/>
              <a:ext cx="1350090" cy="1699170"/>
              <a:chOff x="4593028" y="1936343"/>
              <a:chExt cx="1013505" cy="1275557"/>
            </a:xfrm>
          </p:grpSpPr>
          <p:sp>
            <p:nvSpPr>
              <p:cNvPr id="81" name="Google Shape;291;p4">
                <a:extLst>
                  <a:ext uri="{FF2B5EF4-FFF2-40B4-BE49-F238E27FC236}">
                    <a16:creationId xmlns:a16="http://schemas.microsoft.com/office/drawing/2014/main" id="{6FDB846E-0F1F-4B4D-8035-981717EC34BA}"/>
                  </a:ext>
                </a:extLst>
              </p:cNvPr>
              <p:cNvSpPr txBox="1"/>
              <p:nvPr/>
            </p:nvSpPr>
            <p:spPr>
              <a:xfrm>
                <a:off x="4906156" y="1936343"/>
                <a:ext cx="700377" cy="447838"/>
              </a:xfrm>
              <a:prstGeom prst="rect">
                <a:avLst/>
              </a:prstGeom>
              <a:solidFill>
                <a:srgbClr val="939292">
                  <a:alpha val="60000"/>
                </a:srgbClr>
              </a:solidFill>
              <a:ln>
                <a:noFill/>
              </a:ln>
            </p:spPr>
            <p:txBody>
              <a:bodyPr spcFirstLastPara="1" wrap="square" lIns="121787" tIns="60877" rIns="121787" bIns="60877" anchor="t" anchorCtr="0">
                <a:spAutoFit/>
              </a:bodyPr>
              <a:lstStyle/>
              <a:p>
                <a:r>
                  <a:rPr lang="en-US" sz="2400" b="1" dirty="0">
                    <a:solidFill>
                      <a:srgbClr val="00FFFF"/>
                    </a:solidFill>
                    <a:latin typeface="Calibri"/>
                    <a:ea typeface="Calibri"/>
                    <a:cs typeface="Calibri"/>
                    <a:sym typeface="Calibri"/>
                  </a:rPr>
                  <a:t>1,2</a:t>
                </a:r>
                <a:endParaRPr sz="2400" dirty="0">
                  <a:solidFill>
                    <a:srgbClr val="00FFFF"/>
                  </a:solidFill>
                </a:endParaRPr>
              </a:p>
            </p:txBody>
          </p:sp>
          <p:sp>
            <p:nvSpPr>
              <p:cNvPr id="82" name="Google Shape;292;p4">
                <a:extLst>
                  <a:ext uri="{FF2B5EF4-FFF2-40B4-BE49-F238E27FC236}">
                    <a16:creationId xmlns:a16="http://schemas.microsoft.com/office/drawing/2014/main" id="{07005041-0635-6140-8730-C3CD62EFC7FB}"/>
                  </a:ext>
                </a:extLst>
              </p:cNvPr>
              <p:cNvSpPr/>
              <p:nvPr/>
            </p:nvSpPr>
            <p:spPr>
              <a:xfrm>
                <a:off x="5058538" y="2283075"/>
                <a:ext cx="117600" cy="117600"/>
              </a:xfrm>
              <a:prstGeom prst="hexagon">
                <a:avLst>
                  <a:gd name="adj" fmla="val 25000"/>
                  <a:gd name="vf" fmla="val 115470"/>
                </a:avLst>
              </a:prstGeom>
              <a:solidFill>
                <a:srgbClr val="00FFFF"/>
              </a:solidFill>
              <a:ln w="9525" cap="flat" cmpd="sng">
                <a:solidFill>
                  <a:schemeClr val="lt1"/>
                </a:solidFill>
                <a:prstDash val="solid"/>
                <a:round/>
                <a:headEnd type="none" w="sm" len="sm"/>
                <a:tailEnd type="none" w="sm" len="sm"/>
              </a:ln>
            </p:spPr>
            <p:txBody>
              <a:bodyPr spcFirstLastPara="1" wrap="square" lIns="121787" tIns="121787" rIns="121787" bIns="121787" anchor="ctr" anchorCtr="0">
                <a:noAutofit/>
              </a:bodyPr>
              <a:lstStyle/>
              <a:p>
                <a:endParaRPr sz="2398"/>
              </a:p>
            </p:txBody>
          </p:sp>
          <p:sp>
            <p:nvSpPr>
              <p:cNvPr id="83" name="Google Shape;293;p4">
                <a:extLst>
                  <a:ext uri="{FF2B5EF4-FFF2-40B4-BE49-F238E27FC236}">
                    <a16:creationId xmlns:a16="http://schemas.microsoft.com/office/drawing/2014/main" id="{7BD3CF97-FC67-FE47-AA7E-B00FFE679E2C}"/>
                  </a:ext>
                </a:extLst>
              </p:cNvPr>
              <p:cNvSpPr txBox="1"/>
              <p:nvPr/>
            </p:nvSpPr>
            <p:spPr>
              <a:xfrm>
                <a:off x="4593028" y="2283075"/>
                <a:ext cx="293100" cy="307800"/>
              </a:xfrm>
              <a:prstGeom prst="rect">
                <a:avLst/>
              </a:prstGeom>
              <a:solidFill>
                <a:srgbClr val="939292">
                  <a:alpha val="60000"/>
                </a:srgbClr>
              </a:solidFill>
              <a:ln>
                <a:noFill/>
              </a:ln>
            </p:spPr>
            <p:txBody>
              <a:bodyPr spcFirstLastPara="1" wrap="square" lIns="121787" tIns="60877" rIns="121787" bIns="60877" anchor="t" anchorCtr="0">
                <a:noAutofit/>
              </a:bodyPr>
              <a:lstStyle/>
              <a:p>
                <a:r>
                  <a:rPr lang="en-US" sz="2398" b="1">
                    <a:solidFill>
                      <a:srgbClr val="00FFFF"/>
                    </a:solidFill>
                    <a:latin typeface="Calibri"/>
                    <a:ea typeface="Calibri"/>
                    <a:cs typeface="Calibri"/>
                    <a:sym typeface="Calibri"/>
                  </a:rPr>
                  <a:t>3</a:t>
                </a:r>
                <a:endParaRPr sz="2398">
                  <a:solidFill>
                    <a:srgbClr val="00FFFF"/>
                  </a:solidFill>
                </a:endParaRPr>
              </a:p>
            </p:txBody>
          </p:sp>
          <p:sp>
            <p:nvSpPr>
              <p:cNvPr id="84" name="Google Shape;294;p4">
                <a:extLst>
                  <a:ext uri="{FF2B5EF4-FFF2-40B4-BE49-F238E27FC236}">
                    <a16:creationId xmlns:a16="http://schemas.microsoft.com/office/drawing/2014/main" id="{B4FC3AFE-5ACE-A54D-87D7-5B92E6FBB460}"/>
                  </a:ext>
                </a:extLst>
              </p:cNvPr>
              <p:cNvSpPr/>
              <p:nvPr/>
            </p:nvSpPr>
            <p:spPr>
              <a:xfrm>
                <a:off x="4849388" y="2481450"/>
                <a:ext cx="117600" cy="117600"/>
              </a:xfrm>
              <a:prstGeom prst="hexagon">
                <a:avLst>
                  <a:gd name="adj" fmla="val 25000"/>
                  <a:gd name="vf" fmla="val 115470"/>
                </a:avLst>
              </a:prstGeom>
              <a:solidFill>
                <a:srgbClr val="00FFFF"/>
              </a:solidFill>
              <a:ln w="9525" cap="flat" cmpd="sng">
                <a:solidFill>
                  <a:schemeClr val="lt1"/>
                </a:solidFill>
                <a:prstDash val="solid"/>
                <a:round/>
                <a:headEnd type="none" w="sm" len="sm"/>
                <a:tailEnd type="none" w="sm" len="sm"/>
              </a:ln>
            </p:spPr>
            <p:txBody>
              <a:bodyPr spcFirstLastPara="1" wrap="square" lIns="121787" tIns="121787" rIns="121787" bIns="121787" anchor="ctr" anchorCtr="0">
                <a:noAutofit/>
              </a:bodyPr>
              <a:lstStyle/>
              <a:p>
                <a:endParaRPr sz="2398"/>
              </a:p>
            </p:txBody>
          </p:sp>
          <p:sp>
            <p:nvSpPr>
              <p:cNvPr id="85" name="Google Shape;295;p4">
                <a:extLst>
                  <a:ext uri="{FF2B5EF4-FFF2-40B4-BE49-F238E27FC236}">
                    <a16:creationId xmlns:a16="http://schemas.microsoft.com/office/drawing/2014/main" id="{F131A775-4144-9E43-8E04-D541F910F5B3}"/>
                  </a:ext>
                </a:extLst>
              </p:cNvPr>
              <p:cNvSpPr/>
              <p:nvPr/>
            </p:nvSpPr>
            <p:spPr>
              <a:xfrm>
                <a:off x="5058538" y="2599050"/>
                <a:ext cx="117600" cy="117600"/>
              </a:xfrm>
              <a:prstGeom prst="hexagon">
                <a:avLst>
                  <a:gd name="adj" fmla="val 25000"/>
                  <a:gd name="vf" fmla="val 115470"/>
                </a:avLst>
              </a:prstGeom>
              <a:solidFill>
                <a:srgbClr val="00FFFF"/>
              </a:solidFill>
              <a:ln w="9525" cap="flat" cmpd="sng">
                <a:solidFill>
                  <a:schemeClr val="lt1"/>
                </a:solidFill>
                <a:prstDash val="solid"/>
                <a:round/>
                <a:headEnd type="none" w="sm" len="sm"/>
                <a:tailEnd type="none" w="sm" len="sm"/>
              </a:ln>
            </p:spPr>
            <p:txBody>
              <a:bodyPr spcFirstLastPara="1" wrap="square" lIns="121787" tIns="121787" rIns="121787" bIns="121787" anchor="ctr" anchorCtr="0">
                <a:noAutofit/>
              </a:bodyPr>
              <a:lstStyle/>
              <a:p>
                <a:endParaRPr sz="2398"/>
              </a:p>
            </p:txBody>
          </p:sp>
          <p:sp>
            <p:nvSpPr>
              <p:cNvPr id="86" name="Google Shape;297;p4">
                <a:extLst>
                  <a:ext uri="{FF2B5EF4-FFF2-40B4-BE49-F238E27FC236}">
                    <a16:creationId xmlns:a16="http://schemas.microsoft.com/office/drawing/2014/main" id="{299E7020-5FA6-5742-BC92-DF441999643F}"/>
                  </a:ext>
                </a:extLst>
              </p:cNvPr>
              <p:cNvSpPr txBox="1"/>
              <p:nvPr/>
            </p:nvSpPr>
            <p:spPr>
              <a:xfrm>
                <a:off x="5233628" y="2496425"/>
                <a:ext cx="293100" cy="307800"/>
              </a:xfrm>
              <a:prstGeom prst="rect">
                <a:avLst/>
              </a:prstGeom>
              <a:solidFill>
                <a:srgbClr val="939292">
                  <a:alpha val="60000"/>
                </a:srgbClr>
              </a:solidFill>
              <a:ln>
                <a:noFill/>
              </a:ln>
            </p:spPr>
            <p:txBody>
              <a:bodyPr spcFirstLastPara="1" wrap="square" lIns="121787" tIns="60877" rIns="121787" bIns="60877" anchor="t" anchorCtr="0">
                <a:noAutofit/>
              </a:bodyPr>
              <a:lstStyle/>
              <a:p>
                <a:r>
                  <a:rPr lang="en-US" sz="2398" b="1" dirty="0">
                    <a:solidFill>
                      <a:srgbClr val="00FFFF"/>
                    </a:solidFill>
                    <a:latin typeface="Calibri"/>
                    <a:ea typeface="Calibri"/>
                    <a:cs typeface="Calibri"/>
                    <a:sym typeface="Calibri"/>
                  </a:rPr>
                  <a:t>4</a:t>
                </a:r>
                <a:endParaRPr sz="2398" dirty="0">
                  <a:solidFill>
                    <a:srgbClr val="00FFFF"/>
                  </a:solidFill>
                </a:endParaRPr>
              </a:p>
            </p:txBody>
          </p:sp>
          <p:sp>
            <p:nvSpPr>
              <p:cNvPr id="87" name="Google Shape;298;p4">
                <a:extLst>
                  <a:ext uri="{FF2B5EF4-FFF2-40B4-BE49-F238E27FC236}">
                    <a16:creationId xmlns:a16="http://schemas.microsoft.com/office/drawing/2014/main" id="{230A808E-18CC-5544-B019-F2CD9301ADD3}"/>
                  </a:ext>
                </a:extLst>
              </p:cNvPr>
              <p:cNvSpPr/>
              <p:nvPr/>
            </p:nvSpPr>
            <p:spPr>
              <a:xfrm>
                <a:off x="5176138" y="3012250"/>
                <a:ext cx="117600" cy="117600"/>
              </a:xfrm>
              <a:prstGeom prst="hexagon">
                <a:avLst>
                  <a:gd name="adj" fmla="val 25000"/>
                  <a:gd name="vf" fmla="val 115470"/>
                </a:avLst>
              </a:prstGeom>
              <a:solidFill>
                <a:srgbClr val="00FFFF"/>
              </a:solidFill>
              <a:ln w="9525" cap="flat" cmpd="sng">
                <a:solidFill>
                  <a:schemeClr val="lt1"/>
                </a:solidFill>
                <a:prstDash val="solid"/>
                <a:round/>
                <a:headEnd type="none" w="sm" len="sm"/>
                <a:tailEnd type="none" w="sm" len="sm"/>
              </a:ln>
            </p:spPr>
            <p:txBody>
              <a:bodyPr spcFirstLastPara="1" wrap="square" lIns="121787" tIns="121787" rIns="121787" bIns="121787" anchor="ctr" anchorCtr="0">
                <a:noAutofit/>
              </a:bodyPr>
              <a:lstStyle/>
              <a:p>
                <a:endParaRPr sz="2398"/>
              </a:p>
            </p:txBody>
          </p:sp>
          <p:sp>
            <p:nvSpPr>
              <p:cNvPr id="88" name="Google Shape;299;p4">
                <a:extLst>
                  <a:ext uri="{FF2B5EF4-FFF2-40B4-BE49-F238E27FC236}">
                    <a16:creationId xmlns:a16="http://schemas.microsoft.com/office/drawing/2014/main" id="{B7F73ADA-2100-D34A-964C-1251CE61A4A1}"/>
                  </a:ext>
                </a:extLst>
              </p:cNvPr>
              <p:cNvSpPr txBox="1"/>
              <p:nvPr/>
            </p:nvSpPr>
            <p:spPr>
              <a:xfrm>
                <a:off x="5274553" y="2904100"/>
                <a:ext cx="293100" cy="307800"/>
              </a:xfrm>
              <a:prstGeom prst="rect">
                <a:avLst/>
              </a:prstGeom>
              <a:solidFill>
                <a:srgbClr val="939292">
                  <a:alpha val="60000"/>
                </a:srgbClr>
              </a:solidFill>
              <a:ln>
                <a:noFill/>
              </a:ln>
            </p:spPr>
            <p:txBody>
              <a:bodyPr spcFirstLastPara="1" wrap="square" lIns="121787" tIns="60877" rIns="121787" bIns="60877" anchor="t" anchorCtr="0">
                <a:noAutofit/>
              </a:bodyPr>
              <a:lstStyle/>
              <a:p>
                <a:r>
                  <a:rPr lang="en-US" sz="2398" b="1">
                    <a:solidFill>
                      <a:srgbClr val="00FFFF"/>
                    </a:solidFill>
                    <a:latin typeface="Calibri"/>
                    <a:ea typeface="Calibri"/>
                    <a:cs typeface="Calibri"/>
                    <a:sym typeface="Calibri"/>
                  </a:rPr>
                  <a:t>5</a:t>
                </a:r>
                <a:endParaRPr sz="2398">
                  <a:solidFill>
                    <a:srgbClr val="00FFFF"/>
                  </a:solidFill>
                </a:endParaRPr>
              </a:p>
            </p:txBody>
          </p:sp>
        </p:grpSp>
      </p:grpSp>
      <p:grpSp>
        <p:nvGrpSpPr>
          <p:cNvPr id="67" name="Groupe 66">
            <a:extLst>
              <a:ext uri="{FF2B5EF4-FFF2-40B4-BE49-F238E27FC236}">
                <a16:creationId xmlns:a16="http://schemas.microsoft.com/office/drawing/2014/main" id="{3357B5E0-F10C-424C-B7F6-8537E9CF3614}"/>
              </a:ext>
            </a:extLst>
          </p:cNvPr>
          <p:cNvGrpSpPr/>
          <p:nvPr/>
        </p:nvGrpSpPr>
        <p:grpSpPr>
          <a:xfrm>
            <a:off x="4344212" y="3200521"/>
            <a:ext cx="6948292" cy="3619468"/>
            <a:chOff x="2938645" y="1843665"/>
            <a:chExt cx="7833717" cy="4080700"/>
          </a:xfrm>
        </p:grpSpPr>
        <p:pic>
          <p:nvPicPr>
            <p:cNvPr id="68" name="Google Shape;279;p4">
              <a:extLst>
                <a:ext uri="{FF2B5EF4-FFF2-40B4-BE49-F238E27FC236}">
                  <a16:creationId xmlns:a16="http://schemas.microsoft.com/office/drawing/2014/main" id="{E832D7A5-ADCA-1442-AFFA-2202BD8AABB5}"/>
                </a:ext>
              </a:extLst>
            </p:cNvPr>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2938645" y="2630627"/>
              <a:ext cx="3147579" cy="1472626"/>
            </a:xfrm>
            <a:prstGeom prst="rect">
              <a:avLst/>
            </a:prstGeom>
            <a:noFill/>
            <a:ln>
              <a:noFill/>
            </a:ln>
            <a:effectLst>
              <a:outerShdw blurRad="57150" dist="19050" dir="5400000" algn="bl" rotWithShape="0">
                <a:srgbClr val="000000">
                  <a:alpha val="50000"/>
                </a:srgbClr>
              </a:outerShdw>
            </a:effectLst>
          </p:spPr>
        </p:pic>
        <p:pic>
          <p:nvPicPr>
            <p:cNvPr id="69" name="Google Shape;270;p4">
              <a:extLst>
                <a:ext uri="{FF2B5EF4-FFF2-40B4-BE49-F238E27FC236}">
                  <a16:creationId xmlns:a16="http://schemas.microsoft.com/office/drawing/2014/main" id="{508F1CCF-A7C6-424E-9371-B20C2EE413CA}"/>
                </a:ext>
              </a:extLst>
            </p:cNvPr>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7375823" y="1843665"/>
              <a:ext cx="2647516" cy="1695917"/>
            </a:xfrm>
            <a:prstGeom prst="rect">
              <a:avLst/>
            </a:prstGeom>
            <a:noFill/>
            <a:ln>
              <a:noFill/>
            </a:ln>
            <a:effectLst>
              <a:outerShdw blurRad="57150" dist="19050" dir="5400000" algn="bl" rotWithShape="0">
                <a:srgbClr val="000000">
                  <a:alpha val="50000"/>
                </a:srgbClr>
              </a:outerShdw>
            </a:effectLst>
          </p:spPr>
        </p:pic>
        <p:sp>
          <p:nvSpPr>
            <p:cNvPr id="70" name="Google Shape;277;p4">
              <a:extLst>
                <a:ext uri="{FF2B5EF4-FFF2-40B4-BE49-F238E27FC236}">
                  <a16:creationId xmlns:a16="http://schemas.microsoft.com/office/drawing/2014/main" id="{D6E35360-8F7A-C04B-A6E2-88ADA62F4D21}"/>
                </a:ext>
              </a:extLst>
            </p:cNvPr>
            <p:cNvSpPr txBox="1"/>
            <p:nvPr/>
          </p:nvSpPr>
          <p:spPr>
            <a:xfrm>
              <a:off x="7478513" y="2011952"/>
              <a:ext cx="3293849" cy="788446"/>
            </a:xfrm>
            <a:prstGeom prst="rect">
              <a:avLst/>
            </a:prstGeom>
            <a:noFill/>
            <a:ln>
              <a:noFill/>
            </a:ln>
          </p:spPr>
          <p:txBody>
            <a:bodyPr spcFirstLastPara="1" wrap="square" lIns="121787" tIns="60877" rIns="121787" bIns="60877" anchor="t" anchorCtr="0">
              <a:spAutoFit/>
            </a:bodyPr>
            <a:lstStyle/>
            <a:p>
              <a:r>
                <a:rPr lang="en-US" sz="1600" b="1" dirty="0">
                  <a:solidFill>
                    <a:srgbClr val="FFFFFF"/>
                  </a:solidFill>
                  <a:ea typeface="Calibri"/>
                  <a:cs typeface="Calibri"/>
                  <a:sym typeface="Calibri"/>
                </a:rPr>
                <a:t>5. </a:t>
              </a:r>
              <a:r>
                <a:rPr lang="en-US" sz="1600" dirty="0" err="1">
                  <a:solidFill>
                    <a:schemeClr val="bg1"/>
                  </a:solidFill>
                </a:rPr>
                <a:t>Savine</a:t>
              </a:r>
              <a:r>
                <a:rPr lang="en-US" sz="1600" dirty="0">
                  <a:solidFill>
                    <a:schemeClr val="bg1"/>
                  </a:solidFill>
                </a:rPr>
                <a:t>, 2443 m</a:t>
              </a:r>
            </a:p>
            <a:p>
              <a:endParaRPr sz="1600" dirty="0">
                <a:solidFill>
                  <a:srgbClr val="FFFFFF"/>
                </a:solidFill>
              </a:endParaRPr>
            </a:p>
          </p:txBody>
        </p:sp>
        <p:pic>
          <p:nvPicPr>
            <p:cNvPr id="71" name="Google Shape;280;p4">
              <a:extLst>
                <a:ext uri="{FF2B5EF4-FFF2-40B4-BE49-F238E27FC236}">
                  <a16:creationId xmlns:a16="http://schemas.microsoft.com/office/drawing/2014/main" id="{E7A93584-60C1-0A4F-B321-76D026D09C42}"/>
                </a:ext>
              </a:extLst>
            </p:cNvPr>
            <p:cNvPicPr preferRelativeResize="0"/>
            <p:nvPr/>
          </p:nvPicPr>
          <p:blipFill>
            <a:blip r:embed="rId8" cstate="screen">
              <a:alphaModFix/>
              <a:extLst>
                <a:ext uri="{28A0092B-C50C-407E-A947-70E740481C1C}">
                  <a14:useLocalDpi xmlns:a14="http://schemas.microsoft.com/office/drawing/2010/main"/>
                </a:ext>
              </a:extLst>
            </a:blip>
            <a:stretch>
              <a:fillRect/>
            </a:stretch>
          </p:blipFill>
          <p:spPr>
            <a:xfrm>
              <a:off x="4623094" y="3539583"/>
              <a:ext cx="2135821" cy="1694966"/>
            </a:xfrm>
            <a:prstGeom prst="rect">
              <a:avLst/>
            </a:prstGeom>
            <a:noFill/>
            <a:ln>
              <a:noFill/>
            </a:ln>
            <a:effectLst>
              <a:outerShdw blurRad="57150" dist="19050" dir="5400000" algn="bl" rotWithShape="0">
                <a:srgbClr val="000000">
                  <a:alpha val="50000"/>
                </a:srgbClr>
              </a:outerShdw>
            </a:effectLst>
          </p:spPr>
        </p:pic>
        <p:pic>
          <p:nvPicPr>
            <p:cNvPr id="72" name="Google Shape;281;p4">
              <a:extLst>
                <a:ext uri="{FF2B5EF4-FFF2-40B4-BE49-F238E27FC236}">
                  <a16:creationId xmlns:a16="http://schemas.microsoft.com/office/drawing/2014/main" id="{94CB385A-20E6-AD4A-B471-86089C02EEFE}"/>
                </a:ext>
              </a:extLst>
            </p:cNvPr>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7383412" y="3361860"/>
              <a:ext cx="2015071" cy="1269861"/>
            </a:xfrm>
            <a:prstGeom prst="rect">
              <a:avLst/>
            </a:prstGeom>
            <a:noFill/>
            <a:ln>
              <a:noFill/>
            </a:ln>
            <a:effectLst>
              <a:outerShdw blurRad="57150" dist="19050" dir="5400000" algn="bl" rotWithShape="0">
                <a:srgbClr val="000000">
                  <a:alpha val="50000"/>
                </a:srgbClr>
              </a:outerShdw>
            </a:effectLst>
          </p:spPr>
        </p:pic>
        <p:sp>
          <p:nvSpPr>
            <p:cNvPr id="73" name="Google Shape;282;p4">
              <a:extLst>
                <a:ext uri="{FF2B5EF4-FFF2-40B4-BE49-F238E27FC236}">
                  <a16:creationId xmlns:a16="http://schemas.microsoft.com/office/drawing/2014/main" id="{38F8626D-872F-AA47-8FF4-DC1D5354AB46}"/>
                </a:ext>
              </a:extLst>
            </p:cNvPr>
            <p:cNvSpPr txBox="1"/>
            <p:nvPr/>
          </p:nvSpPr>
          <p:spPr>
            <a:xfrm>
              <a:off x="7311249" y="3284141"/>
              <a:ext cx="2436786" cy="472981"/>
            </a:xfrm>
            <a:prstGeom prst="rect">
              <a:avLst/>
            </a:prstGeom>
            <a:noFill/>
            <a:ln>
              <a:noFill/>
            </a:ln>
          </p:spPr>
          <p:txBody>
            <a:bodyPr spcFirstLastPara="1" wrap="square" lIns="121787" tIns="60877" rIns="121787" bIns="60877" anchor="t" anchorCtr="0">
              <a:spAutoFit/>
            </a:bodyPr>
            <a:lstStyle/>
            <a:p>
              <a:pPr>
                <a:buClr>
                  <a:schemeClr val="dk1"/>
                </a:buClr>
                <a:buSzPts val="1300"/>
              </a:pPr>
              <a:r>
                <a:rPr lang="en-US" sz="1600" dirty="0">
                  <a:solidFill>
                    <a:schemeClr val="bg1"/>
                  </a:solidFill>
                </a:rPr>
                <a:t>1.</a:t>
              </a:r>
              <a:r>
                <a:rPr lang="en-US" sz="1600" dirty="0">
                  <a:solidFill>
                    <a:schemeClr val="bg1"/>
                  </a:solidFill>
                  <a:ea typeface="Arial"/>
                  <a:cs typeface="Arial"/>
                  <a:sym typeface="Arial"/>
                </a:rPr>
                <a:t> </a:t>
              </a:r>
              <a:r>
                <a:rPr lang="en-US" sz="1600" dirty="0" err="1">
                  <a:solidFill>
                    <a:schemeClr val="bg1"/>
                  </a:solidFill>
                  <a:ea typeface="Arial"/>
                  <a:cs typeface="Arial"/>
                  <a:sym typeface="Arial"/>
                </a:rPr>
                <a:t>Anterne</a:t>
              </a:r>
              <a:r>
                <a:rPr lang="en-US" sz="1600" dirty="0">
                  <a:solidFill>
                    <a:schemeClr val="bg1"/>
                  </a:solidFill>
                  <a:ea typeface="Arial"/>
                  <a:cs typeface="Arial"/>
                  <a:sym typeface="Arial"/>
                </a:rPr>
                <a:t>, 2063 m</a:t>
              </a:r>
            </a:p>
          </p:txBody>
        </p:sp>
        <p:sp>
          <p:nvSpPr>
            <p:cNvPr id="74" name="Google Shape;283;p4">
              <a:extLst>
                <a:ext uri="{FF2B5EF4-FFF2-40B4-BE49-F238E27FC236}">
                  <a16:creationId xmlns:a16="http://schemas.microsoft.com/office/drawing/2014/main" id="{0C89CA52-560F-5340-A2CF-B5454F01B9C5}"/>
                </a:ext>
              </a:extLst>
            </p:cNvPr>
            <p:cNvSpPr txBox="1"/>
            <p:nvPr/>
          </p:nvSpPr>
          <p:spPr>
            <a:xfrm>
              <a:off x="4623094" y="3697277"/>
              <a:ext cx="2176178" cy="470622"/>
            </a:xfrm>
            <a:prstGeom prst="rect">
              <a:avLst/>
            </a:prstGeom>
            <a:noFill/>
            <a:ln>
              <a:noFill/>
            </a:ln>
          </p:spPr>
          <p:txBody>
            <a:bodyPr spcFirstLastPara="1" wrap="square" lIns="121787" tIns="60877" rIns="121787" bIns="60877" anchor="t" anchorCtr="0">
              <a:noAutofit/>
            </a:bodyPr>
            <a:lstStyle/>
            <a:p>
              <a:pPr>
                <a:buClr>
                  <a:schemeClr val="dk1"/>
                </a:buClr>
                <a:buSzPts val="1300"/>
              </a:pPr>
              <a:r>
                <a:rPr lang="en-US" sz="1600" dirty="0">
                  <a:solidFill>
                    <a:schemeClr val="bg1"/>
                  </a:solidFill>
                </a:rPr>
                <a:t>2. Gers, 1537 m </a:t>
              </a:r>
            </a:p>
          </p:txBody>
        </p:sp>
        <p:sp>
          <p:nvSpPr>
            <p:cNvPr id="75" name="Google Shape;284;p4">
              <a:extLst>
                <a:ext uri="{FF2B5EF4-FFF2-40B4-BE49-F238E27FC236}">
                  <a16:creationId xmlns:a16="http://schemas.microsoft.com/office/drawing/2014/main" id="{8F6B4000-2C00-7143-8EF3-0B6281D1ED4A}"/>
                </a:ext>
              </a:extLst>
            </p:cNvPr>
            <p:cNvSpPr txBox="1"/>
            <p:nvPr/>
          </p:nvSpPr>
          <p:spPr>
            <a:xfrm>
              <a:off x="3065449" y="3428830"/>
              <a:ext cx="2809998" cy="368858"/>
            </a:xfrm>
            <a:prstGeom prst="rect">
              <a:avLst/>
            </a:prstGeom>
            <a:noFill/>
            <a:ln>
              <a:noFill/>
            </a:ln>
          </p:spPr>
          <p:txBody>
            <a:bodyPr spcFirstLastPara="1" wrap="square" lIns="121787" tIns="60877" rIns="121787" bIns="60877" anchor="t" anchorCtr="0">
              <a:noAutofit/>
            </a:bodyPr>
            <a:lstStyle/>
            <a:p>
              <a:pPr>
                <a:buClr>
                  <a:schemeClr val="dk1"/>
                </a:buClr>
                <a:buSzPts val="1300"/>
              </a:pPr>
              <a:r>
                <a:rPr lang="en-US" sz="1600" dirty="0">
                  <a:solidFill>
                    <a:schemeClr val="bg1"/>
                  </a:solidFill>
                </a:rPr>
                <a:t>4. Verney, 2090 m</a:t>
              </a:r>
              <a:endParaRPr lang="en-US" sz="1600" dirty="0">
                <a:solidFill>
                  <a:schemeClr val="bg1"/>
                </a:solidFill>
                <a:ea typeface="Calibri"/>
                <a:cs typeface="Calibri"/>
                <a:sym typeface="Calibri"/>
              </a:endParaRPr>
            </a:p>
          </p:txBody>
        </p:sp>
        <p:pic>
          <p:nvPicPr>
            <p:cNvPr id="76" name="Google Shape;272;p4">
              <a:extLst>
                <a:ext uri="{FF2B5EF4-FFF2-40B4-BE49-F238E27FC236}">
                  <a16:creationId xmlns:a16="http://schemas.microsoft.com/office/drawing/2014/main" id="{8C1F618E-3CBD-5148-9AE6-59522D7AE543}"/>
                </a:ext>
              </a:extLst>
            </p:cNvPr>
            <p:cNvPicPr preferRelativeResize="0"/>
            <p:nvPr/>
          </p:nvPicPr>
          <p:blipFill rotWithShape="1">
            <a:blip r:embed="rId10">
              <a:alphaModFix/>
            </a:blip>
            <a:srcRect/>
            <a:stretch/>
          </p:blipFill>
          <p:spPr>
            <a:xfrm>
              <a:off x="5767836" y="5097312"/>
              <a:ext cx="2596032" cy="827053"/>
            </a:xfrm>
            <a:prstGeom prst="rect">
              <a:avLst/>
            </a:prstGeom>
            <a:noFill/>
            <a:ln>
              <a:noFill/>
            </a:ln>
            <a:effectLst>
              <a:outerShdw blurRad="57150" dist="19050" dir="5400000" algn="bl" rotWithShape="0">
                <a:srgbClr val="000000">
                  <a:alpha val="50000"/>
                </a:srgbClr>
              </a:outerShdw>
            </a:effectLst>
          </p:spPr>
        </p:pic>
        <p:sp>
          <p:nvSpPr>
            <p:cNvPr id="77" name="Google Shape;275;p4">
              <a:extLst>
                <a:ext uri="{FF2B5EF4-FFF2-40B4-BE49-F238E27FC236}">
                  <a16:creationId xmlns:a16="http://schemas.microsoft.com/office/drawing/2014/main" id="{D9845D31-142F-A941-A28F-229EF056FD75}"/>
                </a:ext>
              </a:extLst>
            </p:cNvPr>
            <p:cNvSpPr txBox="1"/>
            <p:nvPr/>
          </p:nvSpPr>
          <p:spPr>
            <a:xfrm>
              <a:off x="5700411" y="5326256"/>
              <a:ext cx="2596032" cy="472981"/>
            </a:xfrm>
            <a:prstGeom prst="rect">
              <a:avLst/>
            </a:prstGeom>
            <a:noFill/>
            <a:ln>
              <a:noFill/>
            </a:ln>
          </p:spPr>
          <p:txBody>
            <a:bodyPr spcFirstLastPara="1" wrap="square" lIns="121787" tIns="60877" rIns="121787" bIns="60877" anchor="t" anchorCtr="0">
              <a:spAutoFit/>
            </a:bodyPr>
            <a:lstStyle/>
            <a:p>
              <a:pPr>
                <a:buClr>
                  <a:schemeClr val="dk1"/>
                </a:buClr>
                <a:buSzPts val="1300"/>
              </a:pPr>
              <a:r>
                <a:rPr lang="en-US" sz="1600" dirty="0">
                  <a:solidFill>
                    <a:schemeClr val="bg1"/>
                  </a:solidFill>
                </a:rPr>
                <a:t>3.</a:t>
              </a:r>
              <a:r>
                <a:rPr lang="en-US" sz="1600" dirty="0">
                  <a:solidFill>
                    <a:schemeClr val="bg1"/>
                  </a:solidFill>
                  <a:ea typeface="Arial"/>
                  <a:cs typeface="Arial"/>
                  <a:sym typeface="Arial"/>
                </a:rPr>
                <a:t> La </a:t>
              </a:r>
              <a:r>
                <a:rPr lang="en-US" sz="1600" dirty="0" err="1">
                  <a:solidFill>
                    <a:schemeClr val="bg1"/>
                  </a:solidFill>
                  <a:ea typeface="Arial"/>
                  <a:cs typeface="Arial"/>
                  <a:sym typeface="Arial"/>
                </a:rPr>
                <a:t>Thuile</a:t>
              </a:r>
              <a:r>
                <a:rPr lang="en-US" sz="1600" dirty="0">
                  <a:solidFill>
                    <a:schemeClr val="bg1"/>
                  </a:solidFill>
                  <a:ea typeface="Arial"/>
                  <a:cs typeface="Arial"/>
                  <a:sym typeface="Arial"/>
                </a:rPr>
                <a:t>, 875 m</a:t>
              </a:r>
            </a:p>
          </p:txBody>
        </p:sp>
      </p:grpSp>
      <p:sp>
        <p:nvSpPr>
          <p:cNvPr id="2" name="ZoneTexte 1">
            <a:extLst>
              <a:ext uri="{FF2B5EF4-FFF2-40B4-BE49-F238E27FC236}">
                <a16:creationId xmlns:a16="http://schemas.microsoft.com/office/drawing/2014/main" id="{78798257-F84F-3E40-A8DA-10B27684CCA0}"/>
              </a:ext>
            </a:extLst>
          </p:cNvPr>
          <p:cNvSpPr txBox="1"/>
          <p:nvPr/>
        </p:nvSpPr>
        <p:spPr>
          <a:xfrm>
            <a:off x="105489" y="4352518"/>
            <a:ext cx="3987926" cy="2308324"/>
          </a:xfrm>
          <a:prstGeom prst="rect">
            <a:avLst/>
          </a:prstGeom>
          <a:noFill/>
        </p:spPr>
        <p:txBody>
          <a:bodyPr wrap="square" rtlCol="0">
            <a:spAutoFit/>
          </a:bodyPr>
          <a:lstStyle/>
          <a:p>
            <a:r>
              <a:rPr lang="en-US" sz="2400" i="1" dirty="0">
                <a:solidFill>
                  <a:schemeClr val="bg1"/>
                </a:solidFill>
                <a:sym typeface="Wingdings" pitchFamily="2" charset="2"/>
              </a:rPr>
              <a:t>Strategy: </a:t>
            </a:r>
          </a:p>
          <a:p>
            <a:r>
              <a:rPr lang="en-US" sz="2400" dirty="0">
                <a:solidFill>
                  <a:schemeClr val="bg1"/>
                </a:solidFill>
                <a:sym typeface="Wingdings" pitchFamily="2" charset="2"/>
              </a:rPr>
              <a:t>Study of </a:t>
            </a:r>
            <a:r>
              <a:rPr lang="en-US" sz="2400" dirty="0">
                <a:solidFill>
                  <a:schemeClr val="bg1"/>
                </a:solidFill>
              </a:rPr>
              <a:t>sediment records from 5 lakes in the North Western Alps distributed along an altitudinal gradient</a:t>
            </a:r>
          </a:p>
          <a:p>
            <a:endParaRPr lang="en-GB" sz="2400" dirty="0"/>
          </a:p>
        </p:txBody>
      </p:sp>
      <p:sp>
        <p:nvSpPr>
          <p:cNvPr id="5" name="Rectangle 4">
            <a:extLst>
              <a:ext uri="{FF2B5EF4-FFF2-40B4-BE49-F238E27FC236}">
                <a16:creationId xmlns:a16="http://schemas.microsoft.com/office/drawing/2014/main" id="{10F1E1CA-E16E-A84D-8CFC-BB15B1AAA3BF}"/>
              </a:ext>
            </a:extLst>
          </p:cNvPr>
          <p:cNvSpPr/>
          <p:nvPr/>
        </p:nvSpPr>
        <p:spPr>
          <a:xfrm>
            <a:off x="47945" y="2175342"/>
            <a:ext cx="4500494" cy="1938992"/>
          </a:xfrm>
          <a:prstGeom prst="rect">
            <a:avLst/>
          </a:prstGeom>
        </p:spPr>
        <p:txBody>
          <a:bodyPr wrap="square">
            <a:spAutoFit/>
          </a:bodyPr>
          <a:lstStyle/>
          <a:p>
            <a:pPr marL="342900" lvl="0" indent="-342900">
              <a:buSzPct val="25000"/>
              <a:buFont typeface="Arial"/>
              <a:buChar char="•"/>
            </a:pPr>
            <a:endParaRPr lang="en-GB" sz="2400" dirty="0">
              <a:solidFill>
                <a:schemeClr val="lt1"/>
              </a:solidFill>
              <a:ea typeface="Calibri"/>
              <a:cs typeface="Arial"/>
              <a:sym typeface="Calibri"/>
            </a:endParaRPr>
          </a:p>
          <a:p>
            <a:pPr>
              <a:buSzPct val="25000"/>
            </a:pPr>
            <a:r>
              <a:rPr lang="en-GB" sz="2400" i="1" dirty="0">
                <a:solidFill>
                  <a:srgbClr val="FFFFFF"/>
                </a:solidFill>
                <a:ea typeface="Calibri"/>
                <a:cs typeface="Arial"/>
                <a:sym typeface="Calibri"/>
              </a:rPr>
              <a:t>Scientific question: </a:t>
            </a:r>
          </a:p>
          <a:p>
            <a:pPr>
              <a:buSzPct val="25000"/>
            </a:pPr>
            <a:r>
              <a:rPr lang="en-GB" sz="2400" dirty="0">
                <a:solidFill>
                  <a:srgbClr val="FFFFFF"/>
                </a:solidFill>
                <a:ea typeface="Calibri"/>
                <a:cs typeface="Arial"/>
                <a:sym typeface="Calibri"/>
              </a:rPr>
              <a:t>How, when and where did </a:t>
            </a:r>
            <a:r>
              <a:rPr lang="en-GB" sz="2400" dirty="0" err="1">
                <a:solidFill>
                  <a:srgbClr val="FFFFFF"/>
                </a:solidFill>
                <a:ea typeface="Calibri"/>
                <a:cs typeface="Arial"/>
                <a:sym typeface="Calibri"/>
              </a:rPr>
              <a:t>agro</a:t>
            </a:r>
            <a:r>
              <a:rPr lang="en-GB" sz="2400" dirty="0">
                <a:solidFill>
                  <a:srgbClr val="FFFFFF"/>
                </a:solidFill>
                <a:ea typeface="Calibri"/>
                <a:cs typeface="Arial"/>
                <a:sym typeface="Calibri"/>
              </a:rPr>
              <a:t>-pastoral activities impact their environments ? </a:t>
            </a:r>
          </a:p>
        </p:txBody>
      </p:sp>
      <p:sp>
        <p:nvSpPr>
          <p:cNvPr id="33" name="Rectangle 32">
            <a:extLst>
              <a:ext uri="{FF2B5EF4-FFF2-40B4-BE49-F238E27FC236}">
                <a16:creationId xmlns:a16="http://schemas.microsoft.com/office/drawing/2014/main" id="{73D79415-35CE-734A-BDDE-1E366B86BB5A}"/>
              </a:ext>
            </a:extLst>
          </p:cNvPr>
          <p:cNvSpPr/>
          <p:nvPr/>
        </p:nvSpPr>
        <p:spPr>
          <a:xfrm>
            <a:off x="42146" y="-340552"/>
            <a:ext cx="11908554" cy="2800767"/>
          </a:xfrm>
          <a:prstGeom prst="rect">
            <a:avLst/>
          </a:prstGeom>
        </p:spPr>
        <p:txBody>
          <a:bodyPr wrap="square">
            <a:spAutoFit/>
          </a:bodyPr>
          <a:lstStyle/>
          <a:p>
            <a:pPr marL="342900" lvl="0" indent="-342900">
              <a:buSzPct val="25000"/>
              <a:buFont typeface="Arial"/>
              <a:buChar char="•"/>
            </a:pPr>
            <a:endParaRPr lang="en-GB" sz="2400" dirty="0">
              <a:solidFill>
                <a:schemeClr val="lt1"/>
              </a:solidFill>
              <a:ea typeface="Calibri"/>
              <a:cs typeface="Arial"/>
              <a:sym typeface="Calibri"/>
            </a:endParaRPr>
          </a:p>
          <a:p>
            <a:pPr>
              <a:buSzPct val="25000"/>
            </a:pPr>
            <a:r>
              <a:rPr lang="en-GB" sz="2400" i="1" dirty="0">
                <a:solidFill>
                  <a:srgbClr val="FFFFFF"/>
                </a:solidFill>
                <a:ea typeface="Calibri"/>
                <a:cs typeface="Arial"/>
                <a:sym typeface="Calibri"/>
              </a:rPr>
              <a:t>Context: </a:t>
            </a:r>
          </a:p>
          <a:p>
            <a:pPr>
              <a:buSzPct val="25000"/>
            </a:pPr>
            <a:r>
              <a:rPr lang="en-GB" sz="2400" dirty="0">
                <a:solidFill>
                  <a:srgbClr val="FFFFFF"/>
                </a:solidFill>
                <a:ea typeface="Calibri"/>
                <a:cs typeface="Arial"/>
                <a:sym typeface="Calibri"/>
              </a:rPr>
              <a:t>The Alps has a long story of exploitation due to the diversity of resources. People </a:t>
            </a:r>
            <a:r>
              <a:rPr lang="en-GB" sz="2400" dirty="0">
                <a:solidFill>
                  <a:schemeClr val="bg1"/>
                </a:solidFill>
                <a:ea typeface="Calibri"/>
                <a:cs typeface="Arial"/>
                <a:sym typeface="Wingdings"/>
              </a:rPr>
              <a:t>developed a vertical mobility and </a:t>
            </a:r>
            <a:r>
              <a:rPr lang="en-GB" sz="2400" dirty="0">
                <a:solidFill>
                  <a:schemeClr val="bg1"/>
                </a:solidFill>
                <a:ea typeface="Calibri"/>
                <a:cs typeface="Arial"/>
                <a:sym typeface="Calibri"/>
              </a:rPr>
              <a:t>adapted their activities/land use according to the season </a:t>
            </a:r>
          </a:p>
          <a:p>
            <a:pPr>
              <a:buSzPct val="25000"/>
            </a:pPr>
            <a:r>
              <a:rPr lang="en-GB" sz="2400" dirty="0">
                <a:solidFill>
                  <a:schemeClr val="bg1"/>
                </a:solidFill>
                <a:ea typeface="Calibri"/>
                <a:cs typeface="Arial"/>
                <a:sym typeface="Calibri"/>
              </a:rPr>
              <a:t>&amp; the ecological zones</a:t>
            </a:r>
          </a:p>
          <a:p>
            <a:pPr>
              <a:buSzPct val="25000"/>
            </a:pPr>
            <a:endParaRPr lang="en-GB" sz="800" dirty="0">
              <a:solidFill>
                <a:srgbClr val="FFFFFF"/>
              </a:solidFill>
              <a:ea typeface="Calibri"/>
              <a:cs typeface="Arial"/>
              <a:sym typeface="Calibri"/>
            </a:endParaRPr>
          </a:p>
          <a:p>
            <a:pPr>
              <a:buSzPct val="25000"/>
            </a:pPr>
            <a:r>
              <a:rPr lang="en-GB" sz="2400" dirty="0">
                <a:solidFill>
                  <a:schemeClr val="lt1"/>
                </a:solidFill>
                <a:ea typeface="Calibri"/>
                <a:cs typeface="Arial"/>
                <a:sym typeface="Calibri"/>
              </a:rPr>
              <a:t>Mountains are also sensitive to climatic and environmental changes</a:t>
            </a:r>
          </a:p>
          <a:p>
            <a:pPr>
              <a:buSzPct val="25000"/>
            </a:pPr>
            <a:endParaRPr lang="en-GB" sz="2400" dirty="0">
              <a:solidFill>
                <a:srgbClr val="FFFFFF"/>
              </a:solidFill>
              <a:ea typeface="Calibri"/>
              <a:cs typeface="Arial"/>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25967633-FCC1-124A-BEB0-9F067D481F2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277320" y="4391362"/>
            <a:ext cx="4923309" cy="1146428"/>
          </a:xfrm>
          <a:prstGeom prst="rect">
            <a:avLst/>
          </a:prstGeom>
          <a:noFill/>
          <a:extLst>
            <a:ext uri="{909E8E84-426E-40DD-AFC4-6F175D3DCCD1}">
              <a14:hiddenFill xmlns:a14="http://schemas.microsoft.com/office/drawing/2010/main">
                <a:solidFill>
                  <a:srgbClr val="FFFFFF"/>
                </a:solidFill>
              </a14:hiddenFill>
            </a:ext>
          </a:extLst>
        </p:spPr>
      </p:pic>
      <p:sp>
        <p:nvSpPr>
          <p:cNvPr id="55" name="Rectangle 54">
            <a:extLst>
              <a:ext uri="{FF2B5EF4-FFF2-40B4-BE49-F238E27FC236}">
                <a16:creationId xmlns:a16="http://schemas.microsoft.com/office/drawing/2014/main" id="{93182732-34C3-A446-B4DF-F90CABAD73BA}"/>
              </a:ext>
            </a:extLst>
          </p:cNvPr>
          <p:cNvSpPr/>
          <p:nvPr/>
        </p:nvSpPr>
        <p:spPr>
          <a:xfrm>
            <a:off x="5640" y="3173"/>
            <a:ext cx="3376052" cy="461345"/>
          </a:xfrm>
          <a:prstGeom prst="rect">
            <a:avLst/>
          </a:prstGeom>
        </p:spPr>
        <p:txBody>
          <a:bodyPr wrap="none">
            <a:spAutoFit/>
          </a:bodyPr>
          <a:lstStyle/>
          <a:p>
            <a:r>
              <a:rPr lang="en-GB" sz="2398" dirty="0">
                <a:solidFill>
                  <a:schemeClr val="bg1"/>
                </a:solidFill>
              </a:rPr>
              <a:t>Approaches and methods</a:t>
            </a:r>
            <a:endParaRPr lang="en-GB" sz="2398" i="1" dirty="0">
              <a:solidFill>
                <a:schemeClr val="bg1"/>
              </a:solidFill>
            </a:endParaRPr>
          </a:p>
        </p:txBody>
      </p:sp>
      <p:grpSp>
        <p:nvGrpSpPr>
          <p:cNvPr id="71" name="Groupe 70">
            <a:extLst>
              <a:ext uri="{FF2B5EF4-FFF2-40B4-BE49-F238E27FC236}">
                <a16:creationId xmlns:a16="http://schemas.microsoft.com/office/drawing/2014/main" id="{A368EDE8-A81B-7C4C-B346-D31CDA891101}"/>
              </a:ext>
            </a:extLst>
          </p:cNvPr>
          <p:cNvGrpSpPr/>
          <p:nvPr/>
        </p:nvGrpSpPr>
        <p:grpSpPr>
          <a:xfrm>
            <a:off x="3306111" y="1069099"/>
            <a:ext cx="4886208" cy="2477878"/>
            <a:chOff x="-121273" y="5179426"/>
            <a:chExt cx="3169162" cy="1607134"/>
          </a:xfrm>
        </p:grpSpPr>
        <p:sp>
          <p:nvSpPr>
            <p:cNvPr id="65" name="Rectangle : coins arrondis 64">
              <a:extLst>
                <a:ext uri="{FF2B5EF4-FFF2-40B4-BE49-F238E27FC236}">
                  <a16:creationId xmlns:a16="http://schemas.microsoft.com/office/drawing/2014/main" id="{A1AFF808-47AA-F54A-B9FF-EB78C6883DE4}"/>
                </a:ext>
              </a:extLst>
            </p:cNvPr>
            <p:cNvSpPr/>
            <p:nvPr/>
          </p:nvSpPr>
          <p:spPr>
            <a:xfrm>
              <a:off x="-121273" y="5179426"/>
              <a:ext cx="3169162" cy="1607134"/>
            </a:xfrm>
            <a:prstGeom prst="roundRect">
              <a:avLst/>
            </a:prstGeom>
            <a:solidFill>
              <a:srgbClr val="FFFD7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99" dirty="0"/>
            </a:p>
          </p:txBody>
        </p:sp>
        <p:pic>
          <p:nvPicPr>
            <p:cNvPr id="57" name="Shape 204">
              <a:extLst>
                <a:ext uri="{FF2B5EF4-FFF2-40B4-BE49-F238E27FC236}">
                  <a16:creationId xmlns:a16="http://schemas.microsoft.com/office/drawing/2014/main" id="{B9DCAD7D-1065-D846-B93E-52E365C267EA}"/>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2093" y="5342295"/>
              <a:ext cx="868268" cy="1278670"/>
            </a:xfrm>
            <a:prstGeom prst="rect">
              <a:avLst/>
            </a:prstGeom>
            <a:ln>
              <a:noFill/>
            </a:ln>
            <a:effectLst>
              <a:outerShdw blurRad="292100" dist="139700" dir="2700000" algn="tl" rotWithShape="0">
                <a:srgbClr val="333333">
                  <a:alpha val="65000"/>
                </a:srgbClr>
              </a:outerShdw>
            </a:effectLst>
          </p:spPr>
        </p:pic>
        <p:grpSp>
          <p:nvGrpSpPr>
            <p:cNvPr id="59" name="Shape 207">
              <a:extLst>
                <a:ext uri="{FF2B5EF4-FFF2-40B4-BE49-F238E27FC236}">
                  <a16:creationId xmlns:a16="http://schemas.microsoft.com/office/drawing/2014/main" id="{FDA3C1B9-3327-1749-879C-BF87FA5840D3}"/>
                </a:ext>
              </a:extLst>
            </p:cNvPr>
            <p:cNvGrpSpPr/>
            <p:nvPr/>
          </p:nvGrpSpPr>
          <p:grpSpPr>
            <a:xfrm>
              <a:off x="1161016" y="5347506"/>
              <a:ext cx="929747" cy="1234164"/>
              <a:chOff x="6319427" y="-946156"/>
              <a:chExt cx="1765980" cy="2344200"/>
            </a:xfrm>
          </p:grpSpPr>
          <p:pic>
            <p:nvPicPr>
              <p:cNvPr id="60" name="Shape 208">
                <a:extLst>
                  <a:ext uri="{FF2B5EF4-FFF2-40B4-BE49-F238E27FC236}">
                    <a16:creationId xmlns:a16="http://schemas.microsoft.com/office/drawing/2014/main" id="{D6B7CF48-BEFF-4048-9911-5C9AC8FF3C24}"/>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319427" y="234963"/>
                <a:ext cx="1747798" cy="1163081"/>
              </a:xfrm>
              <a:prstGeom prst="rect">
                <a:avLst/>
              </a:prstGeom>
              <a:ln>
                <a:noFill/>
              </a:ln>
              <a:effectLst>
                <a:outerShdw blurRad="292100" dist="139700" dir="2700000" algn="tl" rotWithShape="0">
                  <a:srgbClr val="333333">
                    <a:alpha val="65000"/>
                  </a:srgbClr>
                </a:outerShdw>
              </a:effectLst>
            </p:spPr>
          </p:pic>
          <p:pic>
            <p:nvPicPr>
              <p:cNvPr id="61" name="Shape 209">
                <a:extLst>
                  <a:ext uri="{FF2B5EF4-FFF2-40B4-BE49-F238E27FC236}">
                    <a16:creationId xmlns:a16="http://schemas.microsoft.com/office/drawing/2014/main" id="{A4A4973F-9F73-8B4A-86B2-0CDD5FF92D06}"/>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319427" y="-946156"/>
                <a:ext cx="1765980" cy="1176143"/>
              </a:xfrm>
              <a:prstGeom prst="rect">
                <a:avLst/>
              </a:prstGeom>
              <a:ln>
                <a:noFill/>
              </a:ln>
              <a:effectLst>
                <a:outerShdw blurRad="292100" dist="139700" dir="2700000" algn="tl" rotWithShape="0">
                  <a:srgbClr val="333333">
                    <a:alpha val="65000"/>
                  </a:srgbClr>
                </a:outerShdw>
              </a:effectLst>
            </p:spPr>
          </p:pic>
        </p:grpSp>
        <p:grpSp>
          <p:nvGrpSpPr>
            <p:cNvPr id="62" name="Shape 217">
              <a:extLst>
                <a:ext uri="{FF2B5EF4-FFF2-40B4-BE49-F238E27FC236}">
                  <a16:creationId xmlns:a16="http://schemas.microsoft.com/office/drawing/2014/main" id="{E8B450B6-5A0B-DE4F-BE26-6F75B322412D}"/>
                </a:ext>
              </a:extLst>
            </p:cNvPr>
            <p:cNvGrpSpPr/>
            <p:nvPr/>
          </p:nvGrpSpPr>
          <p:grpSpPr>
            <a:xfrm>
              <a:off x="2125472" y="5376512"/>
              <a:ext cx="721896" cy="1193491"/>
              <a:chOff x="1500277" y="416314"/>
              <a:chExt cx="1583591" cy="2618107"/>
            </a:xfrm>
          </p:grpSpPr>
          <p:pic>
            <p:nvPicPr>
              <p:cNvPr id="63" name="Shape 218">
                <a:extLst>
                  <a:ext uri="{FF2B5EF4-FFF2-40B4-BE49-F238E27FC236}">
                    <a16:creationId xmlns:a16="http://schemas.microsoft.com/office/drawing/2014/main" id="{2758766D-C914-A84B-B3E8-373E81A710A1}"/>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500277" y="1635374"/>
                <a:ext cx="1583591" cy="1399047"/>
              </a:xfrm>
              <a:prstGeom prst="rect">
                <a:avLst/>
              </a:prstGeom>
              <a:noFill/>
              <a:ln>
                <a:noFill/>
              </a:ln>
            </p:spPr>
          </p:pic>
          <p:pic>
            <p:nvPicPr>
              <p:cNvPr id="64" name="Shape 220">
                <a:extLst>
                  <a:ext uri="{FF2B5EF4-FFF2-40B4-BE49-F238E27FC236}">
                    <a16:creationId xmlns:a16="http://schemas.microsoft.com/office/drawing/2014/main" id="{14BD731B-50CF-6248-AD0B-3B6501F449F7}"/>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500277" y="416314"/>
                <a:ext cx="1583591" cy="1164799"/>
              </a:xfrm>
              <a:prstGeom prst="rect">
                <a:avLst/>
              </a:prstGeom>
              <a:ln>
                <a:noFill/>
              </a:ln>
              <a:effectLst>
                <a:outerShdw blurRad="292100" dist="139700" dir="2700000" algn="tl" rotWithShape="0">
                  <a:srgbClr val="333333">
                    <a:alpha val="65000"/>
                  </a:srgbClr>
                </a:outerShdw>
              </a:effectLst>
            </p:spPr>
          </p:pic>
        </p:grpSp>
      </p:grpSp>
      <p:pic>
        <p:nvPicPr>
          <p:cNvPr id="67" name="Image 66">
            <a:extLst>
              <a:ext uri="{FF2B5EF4-FFF2-40B4-BE49-F238E27FC236}">
                <a16:creationId xmlns:a16="http://schemas.microsoft.com/office/drawing/2014/main" id="{498C4771-9839-3E43-9421-5D40F9FDD458}"/>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r="-2919" b="-3106"/>
          <a:stretch/>
        </p:blipFill>
        <p:spPr>
          <a:xfrm>
            <a:off x="6204016" y="3555949"/>
            <a:ext cx="2175427" cy="204796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0" name="Picture 2" descr="Champignon coprophile — Wikipédia">
            <a:extLst>
              <a:ext uri="{FF2B5EF4-FFF2-40B4-BE49-F238E27FC236}">
                <a16:creationId xmlns:a16="http://schemas.microsoft.com/office/drawing/2014/main" id="{0AF8B3D9-BCE3-524E-A08A-568E8AB9B398}"/>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8560622" y="3017837"/>
            <a:ext cx="2301345" cy="17260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1" name="Google Shape;404;gbb1ec6e171_0_0">
            <a:extLst>
              <a:ext uri="{FF2B5EF4-FFF2-40B4-BE49-F238E27FC236}">
                <a16:creationId xmlns:a16="http://schemas.microsoft.com/office/drawing/2014/main" id="{CF65E9FC-3937-A640-A2F8-4AF18B7514FC}"/>
              </a:ext>
            </a:extLst>
          </p:cNvPr>
          <p:cNvPicPr preferRelativeResize="0"/>
          <p:nvPr/>
        </p:nvPicPr>
        <p:blipFill>
          <a:blip r:embed="rId11" cstate="screen">
            <a:alphaModFix/>
            <a:extLst>
              <a:ext uri="{28A0092B-C50C-407E-A947-70E740481C1C}">
                <a14:useLocalDpi xmlns:a14="http://schemas.microsoft.com/office/drawing/2010/main"/>
              </a:ext>
            </a:extLst>
          </a:blip>
          <a:stretch>
            <a:fillRect/>
          </a:stretch>
        </p:blipFill>
        <p:spPr>
          <a:xfrm>
            <a:off x="743014" y="2488909"/>
            <a:ext cx="1784029" cy="17840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5" name="Connecteur droit avec flèche 4">
            <a:extLst>
              <a:ext uri="{FF2B5EF4-FFF2-40B4-BE49-F238E27FC236}">
                <a16:creationId xmlns:a16="http://schemas.microsoft.com/office/drawing/2014/main" id="{C96D15C0-DC60-4F4B-9D38-14A36D46B6D9}"/>
              </a:ext>
            </a:extLst>
          </p:cNvPr>
          <p:cNvCxnSpPr>
            <a:cxnSpLocks/>
            <a:stCxn id="51" idx="3"/>
          </p:cNvCxnSpPr>
          <p:nvPr/>
        </p:nvCxnSpPr>
        <p:spPr>
          <a:xfrm flipV="1">
            <a:off x="2527043" y="2703678"/>
            <a:ext cx="1055950" cy="677246"/>
          </a:xfrm>
          <a:prstGeom prst="straightConnector1">
            <a:avLst/>
          </a:prstGeom>
          <a:ln w="5715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Connecteur droit avec flèche 55">
            <a:extLst>
              <a:ext uri="{FF2B5EF4-FFF2-40B4-BE49-F238E27FC236}">
                <a16:creationId xmlns:a16="http://schemas.microsoft.com/office/drawing/2014/main" id="{F6D0BF00-6328-DC43-8C2D-5E9EB969694C}"/>
              </a:ext>
            </a:extLst>
          </p:cNvPr>
          <p:cNvCxnSpPr>
            <a:cxnSpLocks/>
          </p:cNvCxnSpPr>
          <p:nvPr/>
        </p:nvCxnSpPr>
        <p:spPr>
          <a:xfrm flipH="1" flipV="1">
            <a:off x="6084121" y="3495043"/>
            <a:ext cx="8902" cy="1037583"/>
          </a:xfrm>
          <a:prstGeom prst="straightConnector1">
            <a:avLst/>
          </a:prstGeom>
          <a:ln w="5715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8" name="Connecteur droit avec flèche 57">
            <a:extLst>
              <a:ext uri="{FF2B5EF4-FFF2-40B4-BE49-F238E27FC236}">
                <a16:creationId xmlns:a16="http://schemas.microsoft.com/office/drawing/2014/main" id="{C2407514-D2A9-D144-A27F-453814FEF05D}"/>
              </a:ext>
            </a:extLst>
          </p:cNvPr>
          <p:cNvCxnSpPr>
            <a:cxnSpLocks/>
          </p:cNvCxnSpPr>
          <p:nvPr/>
        </p:nvCxnSpPr>
        <p:spPr>
          <a:xfrm flipH="1" flipV="1">
            <a:off x="7773998" y="2581766"/>
            <a:ext cx="1162560" cy="650895"/>
          </a:xfrm>
          <a:prstGeom prst="straightConnector1">
            <a:avLst/>
          </a:prstGeom>
          <a:ln w="5715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4" name="ZoneTexte 73">
            <a:extLst>
              <a:ext uri="{FF2B5EF4-FFF2-40B4-BE49-F238E27FC236}">
                <a16:creationId xmlns:a16="http://schemas.microsoft.com/office/drawing/2014/main" id="{A7919C03-2760-8C44-BD1D-28ADE13B2EDA}"/>
              </a:ext>
            </a:extLst>
          </p:cNvPr>
          <p:cNvSpPr txBox="1"/>
          <p:nvPr/>
        </p:nvSpPr>
        <p:spPr>
          <a:xfrm>
            <a:off x="7986898" y="4685252"/>
            <a:ext cx="2931631" cy="461345"/>
          </a:xfrm>
          <a:prstGeom prst="rect">
            <a:avLst/>
          </a:prstGeom>
          <a:noFill/>
        </p:spPr>
        <p:txBody>
          <a:bodyPr wrap="square" rtlCol="0">
            <a:spAutoFit/>
          </a:bodyPr>
          <a:lstStyle/>
          <a:p>
            <a:pPr algn="r"/>
            <a:r>
              <a:rPr lang="en-GB" sz="2398" dirty="0">
                <a:solidFill>
                  <a:schemeClr val="bg1"/>
                </a:solidFill>
              </a:rPr>
              <a:t>Coprophilous fungi</a:t>
            </a:r>
          </a:p>
        </p:txBody>
      </p:sp>
      <p:pic>
        <p:nvPicPr>
          <p:cNvPr id="29" name="Google Shape;522;gbbc6b80d2f_0_72">
            <a:extLst>
              <a:ext uri="{FF2B5EF4-FFF2-40B4-BE49-F238E27FC236}">
                <a16:creationId xmlns:a16="http://schemas.microsoft.com/office/drawing/2014/main" id="{B98437B0-D145-9640-B677-BEA7B234A16A}"/>
              </a:ext>
            </a:extLst>
          </p:cNvP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8632814" y="1748976"/>
            <a:ext cx="1180812" cy="8813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0" name="ZoneTexte 29">
            <a:extLst>
              <a:ext uri="{FF2B5EF4-FFF2-40B4-BE49-F238E27FC236}">
                <a16:creationId xmlns:a16="http://schemas.microsoft.com/office/drawing/2014/main" id="{14D85E78-335C-5D49-93B3-2E2772DC1FA0}"/>
              </a:ext>
            </a:extLst>
          </p:cNvPr>
          <p:cNvSpPr txBox="1"/>
          <p:nvPr/>
        </p:nvSpPr>
        <p:spPr>
          <a:xfrm>
            <a:off x="9821580" y="1784731"/>
            <a:ext cx="2931631" cy="830356"/>
          </a:xfrm>
          <a:prstGeom prst="rect">
            <a:avLst/>
          </a:prstGeom>
          <a:noFill/>
        </p:spPr>
        <p:txBody>
          <a:bodyPr wrap="square" rtlCol="0">
            <a:spAutoFit/>
          </a:bodyPr>
          <a:lstStyle/>
          <a:p>
            <a:r>
              <a:rPr lang="en-GB" sz="2398" dirty="0">
                <a:solidFill>
                  <a:schemeClr val="bg1"/>
                </a:solidFill>
              </a:rPr>
              <a:t>Archaeological remains</a:t>
            </a:r>
          </a:p>
        </p:txBody>
      </p:sp>
      <p:cxnSp>
        <p:nvCxnSpPr>
          <p:cNvPr id="31" name="Connecteur droit avec flèche 30">
            <a:extLst>
              <a:ext uri="{FF2B5EF4-FFF2-40B4-BE49-F238E27FC236}">
                <a16:creationId xmlns:a16="http://schemas.microsoft.com/office/drawing/2014/main" id="{47E5DF65-D8E6-D448-B364-97F7ED69CB78}"/>
              </a:ext>
            </a:extLst>
          </p:cNvPr>
          <p:cNvCxnSpPr>
            <a:cxnSpLocks/>
            <a:stCxn id="29" idx="1"/>
          </p:cNvCxnSpPr>
          <p:nvPr/>
        </p:nvCxnSpPr>
        <p:spPr>
          <a:xfrm flipH="1">
            <a:off x="7922021" y="2189650"/>
            <a:ext cx="710793" cy="43961"/>
          </a:xfrm>
          <a:prstGeom prst="straightConnector1">
            <a:avLst/>
          </a:prstGeom>
          <a:ln w="5715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33" name="Shape 307">
            <a:extLst>
              <a:ext uri="{FF2B5EF4-FFF2-40B4-BE49-F238E27FC236}">
                <a16:creationId xmlns:a16="http://schemas.microsoft.com/office/drawing/2014/main" id="{AE47BA71-FADB-E848-8965-D3A6C63C5989}"/>
              </a:ext>
            </a:extLst>
          </p:cNvPr>
          <p:cNvGrpSpPr/>
          <p:nvPr/>
        </p:nvGrpSpPr>
        <p:grpSpPr>
          <a:xfrm>
            <a:off x="8329735" y="1340133"/>
            <a:ext cx="1043396" cy="1057107"/>
            <a:chOff x="-15875" y="0"/>
            <a:chExt cx="8732918" cy="6858000"/>
          </a:xfrm>
        </p:grpSpPr>
        <p:pic>
          <p:nvPicPr>
            <p:cNvPr id="34" name="Shape 308">
              <a:extLst>
                <a:ext uri="{FF2B5EF4-FFF2-40B4-BE49-F238E27FC236}">
                  <a16:creationId xmlns:a16="http://schemas.microsoft.com/office/drawing/2014/main" id="{B64A02D9-F422-9C4C-9393-F0DB6AFC386C}"/>
                </a:ext>
              </a:extLst>
            </p:cNvPr>
            <p:cNvPicPr preferRelativeResize="0"/>
            <p:nvPr/>
          </p:nvPicPr>
          <p:blipFill rotWithShape="1">
            <a:blip r:embed="rId13" cstate="screen">
              <a:alphaModFix/>
              <a:extLst>
                <a:ext uri="{BEBA8EAE-BF5A-486C-A8C5-ECC9F3942E4B}">
                  <a14:imgProps xmlns:a14="http://schemas.microsoft.com/office/drawing/2010/main">
                    <a14:imgLayer r:embed="rId14">
                      <a14:imgEffect>
                        <a14:backgroundRemoval t="10000" b="90000" l="10000" r="90000">
                          <a14:backgroundMark x1="17816" y1="21962" x2="17816" y2="21962"/>
                        </a14:backgroundRemoval>
                      </a14:imgEffect>
                    </a14:imgLayer>
                  </a14:imgProps>
                </a:ext>
                <a:ext uri="{28A0092B-C50C-407E-A947-70E740481C1C}">
                  <a14:useLocalDpi xmlns:a14="http://schemas.microsoft.com/office/drawing/2010/main"/>
                </a:ext>
              </a:extLst>
            </a:blip>
            <a:srcRect/>
            <a:stretch/>
          </p:blipFill>
          <p:spPr>
            <a:xfrm>
              <a:off x="-15875" y="0"/>
              <a:ext cx="6554788" cy="6858000"/>
            </a:xfrm>
            <a:prstGeom prst="rect">
              <a:avLst/>
            </a:prstGeom>
            <a:noFill/>
            <a:ln>
              <a:noFill/>
            </a:ln>
          </p:spPr>
        </p:pic>
        <p:pic>
          <p:nvPicPr>
            <p:cNvPr id="35" name="Shape 309">
              <a:extLst>
                <a:ext uri="{FF2B5EF4-FFF2-40B4-BE49-F238E27FC236}">
                  <a16:creationId xmlns:a16="http://schemas.microsoft.com/office/drawing/2014/main" id="{DF60ABA7-60FC-ED4F-A814-8D3D4E11D4B8}"/>
                </a:ext>
              </a:extLst>
            </p:cNvPr>
            <p:cNvPicPr preferRelativeResize="0"/>
            <p:nvPr/>
          </p:nvPicPr>
          <p:blipFill rotWithShape="1">
            <a:blip r:embed="rId15" cstate="screen">
              <a:alphaModFix/>
              <a:extLst>
                <a:ext uri="{BEBA8EAE-BF5A-486C-A8C5-ECC9F3942E4B}">
                  <a14:imgProps xmlns:a14="http://schemas.microsoft.com/office/drawing/2010/main">
                    <a14:imgLayer r:embed="rId16">
                      <a14:imgEffect>
                        <a14:backgroundRemoval t="9808" b="89979" l="0" r="85946"/>
                      </a14:imgEffect>
                    </a14:imgLayer>
                  </a14:imgProps>
                </a:ext>
                <a:ext uri="{28A0092B-C50C-407E-A947-70E740481C1C}">
                  <a14:useLocalDpi xmlns:a14="http://schemas.microsoft.com/office/drawing/2010/main"/>
                </a:ext>
              </a:extLst>
            </a:blip>
            <a:srcRect/>
            <a:stretch/>
          </p:blipFill>
          <p:spPr>
            <a:xfrm>
              <a:off x="5231932" y="12699"/>
              <a:ext cx="3485111" cy="6845301"/>
            </a:xfrm>
            <a:prstGeom prst="rect">
              <a:avLst/>
            </a:prstGeom>
            <a:noFill/>
            <a:ln>
              <a:noFill/>
            </a:ln>
          </p:spPr>
        </p:pic>
      </p:grpSp>
      <p:sp>
        <p:nvSpPr>
          <p:cNvPr id="36" name="ZoneTexte 35">
            <a:extLst>
              <a:ext uri="{FF2B5EF4-FFF2-40B4-BE49-F238E27FC236}">
                <a16:creationId xmlns:a16="http://schemas.microsoft.com/office/drawing/2014/main" id="{D9C136E8-E3B9-5640-97FC-5F394A91A3ED}"/>
              </a:ext>
            </a:extLst>
          </p:cNvPr>
          <p:cNvSpPr txBox="1"/>
          <p:nvPr/>
        </p:nvSpPr>
        <p:spPr>
          <a:xfrm>
            <a:off x="3202176" y="3985504"/>
            <a:ext cx="2927725" cy="461665"/>
          </a:xfrm>
          <a:prstGeom prst="rect">
            <a:avLst/>
          </a:prstGeom>
          <a:noFill/>
        </p:spPr>
        <p:txBody>
          <a:bodyPr wrap="none" rtlCol="0">
            <a:spAutoFit/>
          </a:bodyPr>
          <a:lstStyle/>
          <a:p>
            <a:r>
              <a:rPr lang="en-GB" sz="2400" dirty="0">
                <a:solidFill>
                  <a:schemeClr val="bg1"/>
                </a:solidFill>
              </a:rPr>
              <a:t>Mammal &amp; plant DNA</a:t>
            </a:r>
          </a:p>
        </p:txBody>
      </p:sp>
      <p:sp>
        <p:nvSpPr>
          <p:cNvPr id="3" name="Rectangle 2">
            <a:extLst>
              <a:ext uri="{FF2B5EF4-FFF2-40B4-BE49-F238E27FC236}">
                <a16:creationId xmlns:a16="http://schemas.microsoft.com/office/drawing/2014/main" id="{095D3238-5C67-9148-B996-C64E459640C9}"/>
              </a:ext>
            </a:extLst>
          </p:cNvPr>
          <p:cNvSpPr/>
          <p:nvPr/>
        </p:nvSpPr>
        <p:spPr>
          <a:xfrm>
            <a:off x="5266857" y="1320210"/>
            <a:ext cx="2647210" cy="19714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3093B04D-EA84-8D4E-8E93-6163039A19E3}"/>
              </a:ext>
            </a:extLst>
          </p:cNvPr>
          <p:cNvSpPr/>
          <p:nvPr/>
        </p:nvSpPr>
        <p:spPr>
          <a:xfrm>
            <a:off x="3588476" y="1219200"/>
            <a:ext cx="1383445" cy="21617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lèche vers la droite 3">
            <a:extLst>
              <a:ext uri="{FF2B5EF4-FFF2-40B4-BE49-F238E27FC236}">
                <a16:creationId xmlns:a16="http://schemas.microsoft.com/office/drawing/2014/main" id="{27F9C672-B476-364D-A4B7-A1EA29708C2E}"/>
              </a:ext>
            </a:extLst>
          </p:cNvPr>
          <p:cNvSpPr/>
          <p:nvPr/>
        </p:nvSpPr>
        <p:spPr>
          <a:xfrm rot="10800000">
            <a:off x="4771789" y="2162494"/>
            <a:ext cx="611642" cy="386965"/>
          </a:xfrm>
          <a:prstGeom prst="rightArrow">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93535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8BAFD00-35F9-6741-B278-46A121952FE8}"/>
              </a:ext>
            </a:extLst>
          </p:cNvPr>
          <p:cNvSpPr/>
          <p:nvPr/>
        </p:nvSpPr>
        <p:spPr>
          <a:xfrm>
            <a:off x="5639" y="3173"/>
            <a:ext cx="4697440" cy="461345"/>
          </a:xfrm>
          <a:prstGeom prst="rect">
            <a:avLst/>
          </a:prstGeom>
        </p:spPr>
        <p:txBody>
          <a:bodyPr wrap="none">
            <a:spAutoFit/>
          </a:bodyPr>
          <a:lstStyle/>
          <a:p>
            <a:r>
              <a:rPr lang="en-GB" sz="2398" dirty="0">
                <a:solidFill>
                  <a:schemeClr val="bg1"/>
                </a:solidFill>
              </a:rPr>
              <a:t>Pastoral history: multi-proxy records</a:t>
            </a:r>
            <a:endParaRPr lang="en-GB" sz="2398" i="1" dirty="0">
              <a:solidFill>
                <a:schemeClr val="bg1"/>
              </a:solidFill>
            </a:endParaRPr>
          </a:p>
        </p:txBody>
      </p:sp>
      <p:pic>
        <p:nvPicPr>
          <p:cNvPr id="5" name="Image 4">
            <a:extLst>
              <a:ext uri="{FF2B5EF4-FFF2-40B4-BE49-F238E27FC236}">
                <a16:creationId xmlns:a16="http://schemas.microsoft.com/office/drawing/2014/main" id="{EAD6EA25-1FE1-F34A-88B1-63D9A82FFA74}"/>
              </a:ext>
            </a:extLst>
          </p:cNvPr>
          <p:cNvPicPr>
            <a:picLocks noChangeAspect="1"/>
          </p:cNvPicPr>
          <p:nvPr/>
        </p:nvPicPr>
        <p:blipFill>
          <a:blip r:embed="rId3"/>
          <a:stretch>
            <a:fillRect/>
          </a:stretch>
        </p:blipFill>
        <p:spPr>
          <a:xfrm>
            <a:off x="5629708" y="7753"/>
            <a:ext cx="6564459" cy="6847077"/>
          </a:xfrm>
          <a:prstGeom prst="rect">
            <a:avLst/>
          </a:prstGeom>
        </p:spPr>
      </p:pic>
      <p:cxnSp>
        <p:nvCxnSpPr>
          <p:cNvPr id="7" name="Connecteur droit 6">
            <a:extLst>
              <a:ext uri="{FF2B5EF4-FFF2-40B4-BE49-F238E27FC236}">
                <a16:creationId xmlns:a16="http://schemas.microsoft.com/office/drawing/2014/main" id="{0E6285B6-E936-5D4A-B4D4-3D1719DCDA21}"/>
              </a:ext>
            </a:extLst>
          </p:cNvPr>
          <p:cNvCxnSpPr/>
          <p:nvPr/>
        </p:nvCxnSpPr>
        <p:spPr>
          <a:xfrm>
            <a:off x="8027786" y="1216487"/>
            <a:ext cx="0" cy="1227589"/>
          </a:xfrm>
          <a:prstGeom prst="line">
            <a:avLst/>
          </a:prstGeom>
          <a:ln w="28575">
            <a:solidFill>
              <a:srgbClr val="009193"/>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D81B0F9A-6F2F-2542-833C-6E5791AF80E3}"/>
              </a:ext>
            </a:extLst>
          </p:cNvPr>
          <p:cNvCxnSpPr>
            <a:cxnSpLocks/>
          </p:cNvCxnSpPr>
          <p:nvPr/>
        </p:nvCxnSpPr>
        <p:spPr>
          <a:xfrm>
            <a:off x="6834458" y="2421917"/>
            <a:ext cx="0" cy="1370331"/>
          </a:xfrm>
          <a:prstGeom prst="line">
            <a:avLst/>
          </a:prstGeom>
          <a:ln w="28575">
            <a:solidFill>
              <a:srgbClr val="009193"/>
            </a:solidFill>
            <a:prstDash val="sysDot"/>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2C394B3C-38BB-FB45-A8DE-7D96DB5FB9F3}"/>
              </a:ext>
            </a:extLst>
          </p:cNvPr>
          <p:cNvCxnSpPr>
            <a:cxnSpLocks/>
          </p:cNvCxnSpPr>
          <p:nvPr/>
        </p:nvCxnSpPr>
        <p:spPr>
          <a:xfrm>
            <a:off x="8860452" y="3671664"/>
            <a:ext cx="0" cy="1555897"/>
          </a:xfrm>
          <a:prstGeom prst="line">
            <a:avLst/>
          </a:prstGeom>
          <a:ln w="28575">
            <a:solidFill>
              <a:srgbClr val="009193"/>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1C6D43F7-40DC-BD46-A38B-298F15160562}"/>
              </a:ext>
            </a:extLst>
          </p:cNvPr>
          <p:cNvCxnSpPr>
            <a:cxnSpLocks/>
          </p:cNvCxnSpPr>
          <p:nvPr/>
        </p:nvCxnSpPr>
        <p:spPr>
          <a:xfrm>
            <a:off x="6655361" y="5227561"/>
            <a:ext cx="0" cy="1170491"/>
          </a:xfrm>
          <a:prstGeom prst="line">
            <a:avLst/>
          </a:prstGeom>
          <a:ln w="28575">
            <a:solidFill>
              <a:srgbClr val="009193"/>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D128F885-015A-7C4D-8941-EB2150AB6564}"/>
              </a:ext>
            </a:extLst>
          </p:cNvPr>
          <p:cNvCxnSpPr>
            <a:cxnSpLocks/>
          </p:cNvCxnSpPr>
          <p:nvPr/>
        </p:nvCxnSpPr>
        <p:spPr>
          <a:xfrm>
            <a:off x="8180045" y="99827"/>
            <a:ext cx="0" cy="1116661"/>
          </a:xfrm>
          <a:prstGeom prst="line">
            <a:avLst/>
          </a:prstGeom>
          <a:ln w="28575">
            <a:solidFill>
              <a:srgbClr val="009193"/>
            </a:solidFill>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47C80906-4818-E74B-A8D7-F0296736287E}"/>
              </a:ext>
            </a:extLst>
          </p:cNvPr>
          <p:cNvCxnSpPr>
            <a:cxnSpLocks/>
          </p:cNvCxnSpPr>
          <p:nvPr/>
        </p:nvCxnSpPr>
        <p:spPr>
          <a:xfrm>
            <a:off x="9755103" y="5287782"/>
            <a:ext cx="0" cy="1050046"/>
          </a:xfrm>
          <a:prstGeom prst="line">
            <a:avLst/>
          </a:prstGeom>
          <a:ln w="28575">
            <a:solidFill>
              <a:srgbClr val="FF40FF"/>
            </a:solidFill>
            <a:prstDash val="solid"/>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1FCE795C-E10A-8140-9388-82D277F6F8E0}"/>
              </a:ext>
            </a:extLst>
          </p:cNvPr>
          <p:cNvCxnSpPr>
            <a:cxnSpLocks/>
          </p:cNvCxnSpPr>
          <p:nvPr/>
        </p:nvCxnSpPr>
        <p:spPr>
          <a:xfrm>
            <a:off x="9876885" y="3671664"/>
            <a:ext cx="0" cy="1555897"/>
          </a:xfrm>
          <a:prstGeom prst="line">
            <a:avLst/>
          </a:prstGeom>
          <a:ln w="28575">
            <a:solidFill>
              <a:srgbClr val="FF40FF"/>
            </a:solidFill>
            <a:prstDash val="solid"/>
          </a:ln>
        </p:spPr>
        <p:style>
          <a:lnRef idx="1">
            <a:schemeClr val="accent1"/>
          </a:lnRef>
          <a:fillRef idx="0">
            <a:schemeClr val="accent1"/>
          </a:fillRef>
          <a:effectRef idx="0">
            <a:schemeClr val="accent1"/>
          </a:effectRef>
          <a:fontRef idx="minor">
            <a:schemeClr val="tx1"/>
          </a:fontRef>
        </p:style>
      </p:cxnSp>
      <p:cxnSp>
        <p:nvCxnSpPr>
          <p:cNvPr id="30" name="Connecteur droit 29">
            <a:extLst>
              <a:ext uri="{FF2B5EF4-FFF2-40B4-BE49-F238E27FC236}">
                <a16:creationId xmlns:a16="http://schemas.microsoft.com/office/drawing/2014/main" id="{7D57B8D5-6089-E04F-AB9D-1746098D47FF}"/>
              </a:ext>
            </a:extLst>
          </p:cNvPr>
          <p:cNvCxnSpPr>
            <a:cxnSpLocks/>
          </p:cNvCxnSpPr>
          <p:nvPr/>
        </p:nvCxnSpPr>
        <p:spPr>
          <a:xfrm>
            <a:off x="9694144" y="2444074"/>
            <a:ext cx="0" cy="1341782"/>
          </a:xfrm>
          <a:prstGeom prst="line">
            <a:avLst/>
          </a:prstGeom>
          <a:ln w="28575">
            <a:solidFill>
              <a:srgbClr val="FF40FF"/>
            </a:solidFill>
            <a:prstDash val="solid"/>
          </a:ln>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7ADB6BBC-64B3-CA41-A5A9-9929D8B60191}"/>
              </a:ext>
            </a:extLst>
          </p:cNvPr>
          <p:cNvCxnSpPr>
            <a:cxnSpLocks/>
          </p:cNvCxnSpPr>
          <p:nvPr/>
        </p:nvCxnSpPr>
        <p:spPr>
          <a:xfrm>
            <a:off x="9688356" y="1216488"/>
            <a:ext cx="0" cy="1205429"/>
          </a:xfrm>
          <a:prstGeom prst="line">
            <a:avLst/>
          </a:prstGeom>
          <a:ln w="28575">
            <a:solidFill>
              <a:srgbClr val="FF40FF"/>
            </a:solidFill>
            <a:prstDash val="solid"/>
          </a:ln>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8FC99333-8C32-9045-BFCB-3461168681FC}"/>
              </a:ext>
            </a:extLst>
          </p:cNvPr>
          <p:cNvCxnSpPr>
            <a:cxnSpLocks/>
          </p:cNvCxnSpPr>
          <p:nvPr/>
        </p:nvCxnSpPr>
        <p:spPr>
          <a:xfrm>
            <a:off x="229840" y="1288600"/>
            <a:ext cx="0" cy="650229"/>
          </a:xfrm>
          <a:prstGeom prst="line">
            <a:avLst/>
          </a:prstGeom>
          <a:ln w="57150">
            <a:solidFill>
              <a:srgbClr val="009193"/>
            </a:solidFill>
          </a:ln>
        </p:spPr>
        <p:style>
          <a:lnRef idx="1">
            <a:schemeClr val="accent1"/>
          </a:lnRef>
          <a:fillRef idx="0">
            <a:schemeClr val="accent1"/>
          </a:fillRef>
          <a:effectRef idx="0">
            <a:schemeClr val="accent1"/>
          </a:effectRef>
          <a:fontRef idx="minor">
            <a:schemeClr val="tx1"/>
          </a:fontRef>
        </p:style>
      </p:cxnSp>
      <p:sp>
        <p:nvSpPr>
          <p:cNvPr id="36" name="ZoneTexte 35">
            <a:extLst>
              <a:ext uri="{FF2B5EF4-FFF2-40B4-BE49-F238E27FC236}">
                <a16:creationId xmlns:a16="http://schemas.microsoft.com/office/drawing/2014/main" id="{8D49B81A-FC3C-BF4B-BC9D-B595A9D8FD19}"/>
              </a:ext>
            </a:extLst>
          </p:cNvPr>
          <p:cNvSpPr txBox="1"/>
          <p:nvPr/>
        </p:nvSpPr>
        <p:spPr>
          <a:xfrm>
            <a:off x="269109" y="1236978"/>
            <a:ext cx="4239144" cy="2862322"/>
          </a:xfrm>
          <a:prstGeom prst="rect">
            <a:avLst/>
          </a:prstGeom>
          <a:noFill/>
        </p:spPr>
        <p:txBody>
          <a:bodyPr wrap="square" rtlCol="0">
            <a:spAutoFit/>
          </a:bodyPr>
          <a:lstStyle/>
          <a:p>
            <a:r>
              <a:rPr lang="en-GB" sz="2000" dirty="0">
                <a:solidFill>
                  <a:srgbClr val="00B0B2"/>
                </a:solidFill>
              </a:rPr>
              <a:t>First significant and robustly (indirectly) detected pastoral activities in the Neolithic at low altitude, mid/late-Bronze Age at high altitude and Roman Period</a:t>
            </a:r>
            <a:r>
              <a:rPr lang="en-GB" sz="2000" dirty="0">
                <a:solidFill>
                  <a:srgbClr val="00B0B2"/>
                </a:solidFill>
                <a:sym typeface="Wingdings" pitchFamily="2" charset="2"/>
              </a:rPr>
              <a:t> at mid-altitude</a:t>
            </a:r>
            <a:endParaRPr lang="en-GB" sz="2000" dirty="0">
              <a:solidFill>
                <a:srgbClr val="00B0B2"/>
              </a:solidFill>
            </a:endParaRPr>
          </a:p>
          <a:p>
            <a:r>
              <a:rPr lang="en-GB" sz="2000" i="1" dirty="0">
                <a:solidFill>
                  <a:srgbClr val="00B0B2"/>
                </a:solidFill>
                <a:sym typeface="Wingdings" pitchFamily="2" charset="2"/>
              </a:rPr>
              <a:t> Often difficult to detect low intensity activities with mammal DNA due to low DNA production and transfer (i.e. </a:t>
            </a:r>
            <a:r>
              <a:rPr lang="en-GB" sz="2000" i="1" dirty="0" err="1">
                <a:solidFill>
                  <a:srgbClr val="00B0B2"/>
                </a:solidFill>
                <a:sym typeface="Wingdings" pitchFamily="2" charset="2"/>
              </a:rPr>
              <a:t>taphonomic</a:t>
            </a:r>
            <a:r>
              <a:rPr lang="en-GB" sz="2000" i="1" dirty="0">
                <a:solidFill>
                  <a:srgbClr val="00B0B2"/>
                </a:solidFill>
                <a:sym typeface="Wingdings" pitchFamily="2" charset="2"/>
              </a:rPr>
              <a:t> biases)</a:t>
            </a:r>
          </a:p>
        </p:txBody>
      </p:sp>
      <p:cxnSp>
        <p:nvCxnSpPr>
          <p:cNvPr id="37" name="Connecteur droit 36">
            <a:extLst>
              <a:ext uri="{FF2B5EF4-FFF2-40B4-BE49-F238E27FC236}">
                <a16:creationId xmlns:a16="http://schemas.microsoft.com/office/drawing/2014/main" id="{B70F6D4F-A390-124C-A654-8CEDFAA25D49}"/>
              </a:ext>
            </a:extLst>
          </p:cNvPr>
          <p:cNvCxnSpPr>
            <a:cxnSpLocks/>
          </p:cNvCxnSpPr>
          <p:nvPr/>
        </p:nvCxnSpPr>
        <p:spPr>
          <a:xfrm>
            <a:off x="229840" y="5520191"/>
            <a:ext cx="0" cy="635285"/>
          </a:xfrm>
          <a:prstGeom prst="line">
            <a:avLst/>
          </a:prstGeom>
          <a:ln w="57150">
            <a:solidFill>
              <a:srgbClr val="FF40FF"/>
            </a:solidFill>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38A18699-5385-F841-BFAA-22AA07D55F08}"/>
              </a:ext>
            </a:extLst>
          </p:cNvPr>
          <p:cNvSpPr txBox="1"/>
          <p:nvPr/>
        </p:nvSpPr>
        <p:spPr>
          <a:xfrm>
            <a:off x="306322" y="5313578"/>
            <a:ext cx="5073742" cy="1323439"/>
          </a:xfrm>
          <a:prstGeom prst="rect">
            <a:avLst/>
          </a:prstGeom>
          <a:noFill/>
        </p:spPr>
        <p:txBody>
          <a:bodyPr wrap="square" rtlCol="0">
            <a:spAutoFit/>
          </a:bodyPr>
          <a:lstStyle/>
          <a:p>
            <a:r>
              <a:rPr lang="en-GB" sz="2000" dirty="0">
                <a:solidFill>
                  <a:srgbClr val="FF40FF"/>
                </a:solidFill>
              </a:rPr>
              <a:t>Intensive activities from 1000 AD (all sites except in Alpine belt)</a:t>
            </a:r>
          </a:p>
          <a:p>
            <a:r>
              <a:rPr lang="en-GB" sz="2000" dirty="0">
                <a:solidFill>
                  <a:srgbClr val="FF40FF"/>
                </a:solidFill>
              </a:rPr>
              <a:t>Change in animal composition: mostly cows from the 13</a:t>
            </a:r>
            <a:r>
              <a:rPr lang="en-GB" sz="2000" baseline="30000" dirty="0">
                <a:solidFill>
                  <a:srgbClr val="FF40FF"/>
                </a:solidFill>
              </a:rPr>
              <a:t>th</a:t>
            </a:r>
            <a:r>
              <a:rPr lang="en-GB" sz="2000" dirty="0">
                <a:solidFill>
                  <a:srgbClr val="FF40FF"/>
                </a:solidFill>
              </a:rPr>
              <a:t>-15</a:t>
            </a:r>
            <a:r>
              <a:rPr lang="en-GB" sz="2000" baseline="30000" dirty="0">
                <a:solidFill>
                  <a:srgbClr val="FF40FF"/>
                </a:solidFill>
              </a:rPr>
              <a:t>th</a:t>
            </a:r>
            <a:r>
              <a:rPr lang="en-GB" sz="2000" dirty="0">
                <a:solidFill>
                  <a:srgbClr val="FF40FF"/>
                </a:solidFill>
              </a:rPr>
              <a:t> centuries</a:t>
            </a:r>
          </a:p>
        </p:txBody>
      </p:sp>
      <p:pic>
        <p:nvPicPr>
          <p:cNvPr id="39" name="Image 38">
            <a:extLst>
              <a:ext uri="{FF2B5EF4-FFF2-40B4-BE49-F238E27FC236}">
                <a16:creationId xmlns:a16="http://schemas.microsoft.com/office/drawing/2014/main" id="{C2989C88-5497-964B-A603-8485B7DAE88B}"/>
              </a:ext>
            </a:extLst>
          </p:cNvPr>
          <p:cNvPicPr>
            <a:picLocks noChangeAspect="1"/>
          </p:cNvPicPr>
          <p:nvPr/>
        </p:nvPicPr>
        <p:blipFill>
          <a:blip r:embed="rId4"/>
          <a:stretch>
            <a:fillRect/>
          </a:stretch>
        </p:blipFill>
        <p:spPr>
          <a:xfrm>
            <a:off x="4751033" y="772602"/>
            <a:ext cx="446272" cy="659706"/>
          </a:xfrm>
          <a:prstGeom prst="rect">
            <a:avLst/>
          </a:prstGeom>
        </p:spPr>
      </p:pic>
      <p:pic>
        <p:nvPicPr>
          <p:cNvPr id="40" name="Picture 2" descr="Champignon coprophile — Wikipédia">
            <a:extLst>
              <a:ext uri="{FF2B5EF4-FFF2-40B4-BE49-F238E27FC236}">
                <a16:creationId xmlns:a16="http://schemas.microsoft.com/office/drawing/2014/main" id="{0EA26A81-13CA-E149-86C8-D707C322974E}"/>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914651" y="774456"/>
            <a:ext cx="912754" cy="6845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4" name="Image 43">
            <a:extLst>
              <a:ext uri="{FF2B5EF4-FFF2-40B4-BE49-F238E27FC236}">
                <a16:creationId xmlns:a16="http://schemas.microsoft.com/office/drawing/2014/main" id="{C163B3FE-2EF4-CA4F-948D-36DBD017C88A}"/>
              </a:ext>
            </a:extLst>
          </p:cNvPr>
          <p:cNvPicPr>
            <a:picLocks noChangeAspect="1"/>
          </p:cNvPicPr>
          <p:nvPr/>
        </p:nvPicPr>
        <p:blipFill>
          <a:blip r:embed="rId6">
            <a:duotone>
              <a:prstClr val="black"/>
              <a:srgbClr val="7030A0">
                <a:tint val="45000"/>
                <a:satMod val="400000"/>
              </a:srgbClr>
            </a:duotone>
          </a:blip>
          <a:stretch>
            <a:fillRect/>
          </a:stretch>
        </p:blipFill>
        <p:spPr>
          <a:xfrm>
            <a:off x="5125473" y="464411"/>
            <a:ext cx="688781" cy="430488"/>
          </a:xfrm>
          <a:prstGeom prst="rect">
            <a:avLst/>
          </a:prstGeom>
        </p:spPr>
      </p:pic>
      <p:pic>
        <p:nvPicPr>
          <p:cNvPr id="45" name="Image 44">
            <a:extLst>
              <a:ext uri="{FF2B5EF4-FFF2-40B4-BE49-F238E27FC236}">
                <a16:creationId xmlns:a16="http://schemas.microsoft.com/office/drawing/2014/main" id="{18AC4796-325A-AB43-8232-9D26F15CCEFC}"/>
              </a:ext>
            </a:extLst>
          </p:cNvPr>
          <p:cNvPicPr>
            <a:picLocks noChangeAspect="1"/>
          </p:cNvPicPr>
          <p:nvPr/>
        </p:nvPicPr>
        <p:blipFill>
          <a:blip r:embed="rId7">
            <a:duotone>
              <a:prstClr val="black"/>
              <a:srgbClr val="FF40FF">
                <a:tint val="45000"/>
                <a:satMod val="400000"/>
              </a:srgbClr>
            </a:duotone>
          </a:blip>
          <a:stretch>
            <a:fillRect/>
          </a:stretch>
        </p:blipFill>
        <p:spPr>
          <a:xfrm>
            <a:off x="5185655" y="775740"/>
            <a:ext cx="561507" cy="461238"/>
          </a:xfrm>
          <a:prstGeom prst="rect">
            <a:avLst/>
          </a:prstGeom>
        </p:spPr>
      </p:pic>
      <p:pic>
        <p:nvPicPr>
          <p:cNvPr id="46" name="Image 45">
            <a:extLst>
              <a:ext uri="{FF2B5EF4-FFF2-40B4-BE49-F238E27FC236}">
                <a16:creationId xmlns:a16="http://schemas.microsoft.com/office/drawing/2014/main" id="{2892CB0F-AFBE-AF49-B974-72C4FEB1BD09}"/>
              </a:ext>
            </a:extLst>
          </p:cNvPr>
          <p:cNvPicPr>
            <a:picLocks noChangeAspect="1"/>
          </p:cNvPicPr>
          <p:nvPr/>
        </p:nvPicPr>
        <p:blipFill>
          <a:blip r:embed="rId8">
            <a:duotone>
              <a:prstClr val="black"/>
              <a:srgbClr val="00FDFF">
                <a:tint val="45000"/>
                <a:satMod val="400000"/>
              </a:srgbClr>
            </a:duotone>
          </a:blip>
          <a:stretch>
            <a:fillRect/>
          </a:stretch>
        </p:blipFill>
        <p:spPr>
          <a:xfrm>
            <a:off x="5011066" y="4766469"/>
            <a:ext cx="564828" cy="630000"/>
          </a:xfrm>
          <a:prstGeom prst="rect">
            <a:avLst/>
          </a:prstGeom>
        </p:spPr>
      </p:pic>
      <p:pic>
        <p:nvPicPr>
          <p:cNvPr id="55" name="Image 54">
            <a:extLst>
              <a:ext uri="{FF2B5EF4-FFF2-40B4-BE49-F238E27FC236}">
                <a16:creationId xmlns:a16="http://schemas.microsoft.com/office/drawing/2014/main" id="{AD9434E3-6F45-BF46-A367-1ED8D8E17EE5}"/>
              </a:ext>
            </a:extLst>
          </p:cNvPr>
          <p:cNvPicPr>
            <a:picLocks noChangeAspect="1"/>
          </p:cNvPicPr>
          <p:nvPr/>
        </p:nvPicPr>
        <p:blipFill>
          <a:blip r:embed="rId6">
            <a:duotone>
              <a:prstClr val="black"/>
              <a:srgbClr val="7030A0">
                <a:tint val="45000"/>
                <a:satMod val="400000"/>
              </a:srgbClr>
            </a:duotone>
          </a:blip>
          <a:stretch>
            <a:fillRect/>
          </a:stretch>
        </p:blipFill>
        <p:spPr>
          <a:xfrm>
            <a:off x="5042737" y="1875331"/>
            <a:ext cx="688781" cy="430488"/>
          </a:xfrm>
          <a:prstGeom prst="rect">
            <a:avLst/>
          </a:prstGeom>
        </p:spPr>
      </p:pic>
      <p:pic>
        <p:nvPicPr>
          <p:cNvPr id="56" name="Image 55">
            <a:extLst>
              <a:ext uri="{FF2B5EF4-FFF2-40B4-BE49-F238E27FC236}">
                <a16:creationId xmlns:a16="http://schemas.microsoft.com/office/drawing/2014/main" id="{72111B3F-9FE5-3049-8FFB-7C6863FCF7D7}"/>
              </a:ext>
            </a:extLst>
          </p:cNvPr>
          <p:cNvPicPr>
            <a:picLocks noChangeAspect="1"/>
          </p:cNvPicPr>
          <p:nvPr/>
        </p:nvPicPr>
        <p:blipFill>
          <a:blip r:embed="rId7">
            <a:duotone>
              <a:prstClr val="black"/>
              <a:srgbClr val="FF40FF">
                <a:tint val="45000"/>
                <a:satMod val="400000"/>
              </a:srgbClr>
            </a:duotone>
          </a:blip>
          <a:stretch>
            <a:fillRect/>
          </a:stretch>
        </p:blipFill>
        <p:spPr>
          <a:xfrm>
            <a:off x="5102918" y="2186659"/>
            <a:ext cx="561507" cy="461238"/>
          </a:xfrm>
          <a:prstGeom prst="rect">
            <a:avLst/>
          </a:prstGeom>
        </p:spPr>
      </p:pic>
      <p:pic>
        <p:nvPicPr>
          <p:cNvPr id="57" name="Image 56">
            <a:extLst>
              <a:ext uri="{FF2B5EF4-FFF2-40B4-BE49-F238E27FC236}">
                <a16:creationId xmlns:a16="http://schemas.microsoft.com/office/drawing/2014/main" id="{E5C61F0A-C610-4B43-8EC6-9A555FC7C50D}"/>
              </a:ext>
            </a:extLst>
          </p:cNvPr>
          <p:cNvPicPr>
            <a:picLocks noChangeAspect="1"/>
          </p:cNvPicPr>
          <p:nvPr/>
        </p:nvPicPr>
        <p:blipFill>
          <a:blip r:embed="rId6">
            <a:duotone>
              <a:prstClr val="black"/>
              <a:srgbClr val="7030A0">
                <a:tint val="45000"/>
                <a:satMod val="400000"/>
              </a:srgbClr>
            </a:duotone>
          </a:blip>
          <a:stretch>
            <a:fillRect/>
          </a:stretch>
        </p:blipFill>
        <p:spPr>
          <a:xfrm>
            <a:off x="5087242" y="2925061"/>
            <a:ext cx="688781" cy="430488"/>
          </a:xfrm>
          <a:prstGeom prst="rect">
            <a:avLst/>
          </a:prstGeom>
        </p:spPr>
      </p:pic>
      <p:pic>
        <p:nvPicPr>
          <p:cNvPr id="58" name="Image 57">
            <a:extLst>
              <a:ext uri="{FF2B5EF4-FFF2-40B4-BE49-F238E27FC236}">
                <a16:creationId xmlns:a16="http://schemas.microsoft.com/office/drawing/2014/main" id="{506FFAB6-64CD-404D-861B-B60579412DB9}"/>
              </a:ext>
            </a:extLst>
          </p:cNvPr>
          <p:cNvPicPr>
            <a:picLocks noChangeAspect="1"/>
          </p:cNvPicPr>
          <p:nvPr/>
        </p:nvPicPr>
        <p:blipFill>
          <a:blip r:embed="rId7">
            <a:duotone>
              <a:prstClr val="black"/>
              <a:srgbClr val="FF40FF">
                <a:tint val="45000"/>
                <a:satMod val="400000"/>
              </a:srgbClr>
            </a:duotone>
          </a:blip>
          <a:stretch>
            <a:fillRect/>
          </a:stretch>
        </p:blipFill>
        <p:spPr>
          <a:xfrm>
            <a:off x="5147424" y="3236390"/>
            <a:ext cx="561507" cy="461238"/>
          </a:xfrm>
          <a:prstGeom prst="rect">
            <a:avLst/>
          </a:prstGeom>
        </p:spPr>
      </p:pic>
      <p:pic>
        <p:nvPicPr>
          <p:cNvPr id="59" name="Image 58">
            <a:extLst>
              <a:ext uri="{FF2B5EF4-FFF2-40B4-BE49-F238E27FC236}">
                <a16:creationId xmlns:a16="http://schemas.microsoft.com/office/drawing/2014/main" id="{FD0DB026-4F8F-A643-BBAB-86E3B306230D}"/>
              </a:ext>
            </a:extLst>
          </p:cNvPr>
          <p:cNvPicPr>
            <a:picLocks noChangeAspect="1"/>
          </p:cNvPicPr>
          <p:nvPr/>
        </p:nvPicPr>
        <p:blipFill>
          <a:blip r:embed="rId6">
            <a:duotone>
              <a:prstClr val="black"/>
              <a:srgbClr val="7030A0">
                <a:tint val="45000"/>
                <a:satMod val="400000"/>
              </a:srgbClr>
            </a:duotone>
          </a:blip>
          <a:stretch>
            <a:fillRect/>
          </a:stretch>
        </p:blipFill>
        <p:spPr>
          <a:xfrm>
            <a:off x="5023341" y="4236538"/>
            <a:ext cx="688781" cy="430488"/>
          </a:xfrm>
          <a:prstGeom prst="rect">
            <a:avLst/>
          </a:prstGeom>
        </p:spPr>
      </p:pic>
      <p:pic>
        <p:nvPicPr>
          <p:cNvPr id="60" name="Image 59">
            <a:extLst>
              <a:ext uri="{FF2B5EF4-FFF2-40B4-BE49-F238E27FC236}">
                <a16:creationId xmlns:a16="http://schemas.microsoft.com/office/drawing/2014/main" id="{013B1DF4-0081-264D-B05E-13435EF5EA4A}"/>
              </a:ext>
            </a:extLst>
          </p:cNvPr>
          <p:cNvPicPr>
            <a:picLocks noChangeAspect="1"/>
          </p:cNvPicPr>
          <p:nvPr/>
        </p:nvPicPr>
        <p:blipFill>
          <a:blip r:embed="rId7">
            <a:duotone>
              <a:prstClr val="black"/>
              <a:srgbClr val="FF40FF">
                <a:tint val="45000"/>
                <a:satMod val="400000"/>
              </a:srgbClr>
            </a:duotone>
          </a:blip>
          <a:stretch>
            <a:fillRect/>
          </a:stretch>
        </p:blipFill>
        <p:spPr>
          <a:xfrm>
            <a:off x="5083523" y="4547866"/>
            <a:ext cx="561507" cy="461238"/>
          </a:xfrm>
          <a:prstGeom prst="rect">
            <a:avLst/>
          </a:prstGeom>
        </p:spPr>
      </p:pic>
      <p:pic>
        <p:nvPicPr>
          <p:cNvPr id="61" name="Image 60">
            <a:extLst>
              <a:ext uri="{FF2B5EF4-FFF2-40B4-BE49-F238E27FC236}">
                <a16:creationId xmlns:a16="http://schemas.microsoft.com/office/drawing/2014/main" id="{FF3DD446-A092-2C47-832A-E4CE24D8D8A9}"/>
              </a:ext>
            </a:extLst>
          </p:cNvPr>
          <p:cNvPicPr>
            <a:picLocks noChangeAspect="1"/>
          </p:cNvPicPr>
          <p:nvPr/>
        </p:nvPicPr>
        <p:blipFill>
          <a:blip r:embed="rId6">
            <a:duotone>
              <a:prstClr val="black"/>
              <a:srgbClr val="7030A0">
                <a:tint val="45000"/>
                <a:satMod val="400000"/>
              </a:srgbClr>
            </a:duotone>
          </a:blip>
          <a:stretch>
            <a:fillRect/>
          </a:stretch>
        </p:blipFill>
        <p:spPr>
          <a:xfrm>
            <a:off x="5083965" y="5740378"/>
            <a:ext cx="688781" cy="430488"/>
          </a:xfrm>
          <a:prstGeom prst="rect">
            <a:avLst/>
          </a:prstGeom>
        </p:spPr>
      </p:pic>
      <p:pic>
        <p:nvPicPr>
          <p:cNvPr id="62" name="Image 61">
            <a:extLst>
              <a:ext uri="{FF2B5EF4-FFF2-40B4-BE49-F238E27FC236}">
                <a16:creationId xmlns:a16="http://schemas.microsoft.com/office/drawing/2014/main" id="{6F07A67D-AB25-7B4B-9288-B832DCFF1901}"/>
              </a:ext>
            </a:extLst>
          </p:cNvPr>
          <p:cNvPicPr>
            <a:picLocks noChangeAspect="1"/>
          </p:cNvPicPr>
          <p:nvPr/>
        </p:nvPicPr>
        <p:blipFill>
          <a:blip r:embed="rId7">
            <a:duotone>
              <a:prstClr val="black"/>
              <a:srgbClr val="FF40FF">
                <a:tint val="45000"/>
                <a:satMod val="400000"/>
              </a:srgbClr>
            </a:duotone>
          </a:blip>
          <a:stretch>
            <a:fillRect/>
          </a:stretch>
        </p:blipFill>
        <p:spPr>
          <a:xfrm>
            <a:off x="5144147" y="6051707"/>
            <a:ext cx="561507" cy="461238"/>
          </a:xfrm>
          <a:prstGeom prst="rect">
            <a:avLst/>
          </a:prstGeom>
        </p:spPr>
      </p:pic>
      <p:cxnSp>
        <p:nvCxnSpPr>
          <p:cNvPr id="31" name="Connecteur droit 30">
            <a:extLst>
              <a:ext uri="{FF2B5EF4-FFF2-40B4-BE49-F238E27FC236}">
                <a16:creationId xmlns:a16="http://schemas.microsoft.com/office/drawing/2014/main" id="{D888A351-469C-8B44-BC88-E1CAA4D53328}"/>
              </a:ext>
            </a:extLst>
          </p:cNvPr>
          <p:cNvCxnSpPr>
            <a:cxnSpLocks/>
          </p:cNvCxnSpPr>
          <p:nvPr/>
        </p:nvCxnSpPr>
        <p:spPr>
          <a:xfrm>
            <a:off x="7930657" y="2458441"/>
            <a:ext cx="0" cy="1239187"/>
          </a:xfrm>
          <a:prstGeom prst="line">
            <a:avLst/>
          </a:prstGeom>
          <a:ln w="28575">
            <a:solidFill>
              <a:srgbClr val="009193"/>
            </a:solidFill>
          </a:ln>
        </p:spPr>
        <p:style>
          <a:lnRef idx="1">
            <a:schemeClr val="accent1"/>
          </a:lnRef>
          <a:fillRef idx="0">
            <a:schemeClr val="accent1"/>
          </a:fillRef>
          <a:effectRef idx="0">
            <a:schemeClr val="accent1"/>
          </a:effectRef>
          <a:fontRef idx="minor">
            <a:schemeClr val="tx1"/>
          </a:fontRef>
        </p:style>
      </p:cxnSp>
      <p:cxnSp>
        <p:nvCxnSpPr>
          <p:cNvPr id="33" name="Connecteur droit 32">
            <a:extLst>
              <a:ext uri="{FF2B5EF4-FFF2-40B4-BE49-F238E27FC236}">
                <a16:creationId xmlns:a16="http://schemas.microsoft.com/office/drawing/2014/main" id="{5D5D0D3E-88B3-7247-B25B-25F30137565B}"/>
              </a:ext>
            </a:extLst>
          </p:cNvPr>
          <p:cNvCxnSpPr>
            <a:cxnSpLocks/>
          </p:cNvCxnSpPr>
          <p:nvPr/>
        </p:nvCxnSpPr>
        <p:spPr>
          <a:xfrm>
            <a:off x="6655361" y="102369"/>
            <a:ext cx="0" cy="1114119"/>
          </a:xfrm>
          <a:prstGeom prst="line">
            <a:avLst/>
          </a:prstGeom>
          <a:ln w="28575">
            <a:solidFill>
              <a:srgbClr val="009193"/>
            </a:solidFill>
            <a:prstDash val="sysDot"/>
          </a:ln>
        </p:spPr>
        <p:style>
          <a:lnRef idx="1">
            <a:schemeClr val="accent1"/>
          </a:lnRef>
          <a:fillRef idx="0">
            <a:schemeClr val="accent1"/>
          </a:fillRef>
          <a:effectRef idx="0">
            <a:schemeClr val="accent1"/>
          </a:effectRef>
          <a:fontRef idx="minor">
            <a:schemeClr val="tx1"/>
          </a:fontRef>
        </p:style>
      </p:cxnSp>
      <p:cxnSp>
        <p:nvCxnSpPr>
          <p:cNvPr id="35" name="Connecteur droit 34">
            <a:extLst>
              <a:ext uri="{FF2B5EF4-FFF2-40B4-BE49-F238E27FC236}">
                <a16:creationId xmlns:a16="http://schemas.microsoft.com/office/drawing/2014/main" id="{F4F56703-9D81-EE43-8491-8C646A53EA20}"/>
              </a:ext>
            </a:extLst>
          </p:cNvPr>
          <p:cNvCxnSpPr>
            <a:cxnSpLocks/>
          </p:cNvCxnSpPr>
          <p:nvPr/>
        </p:nvCxnSpPr>
        <p:spPr>
          <a:xfrm>
            <a:off x="7930657" y="3725649"/>
            <a:ext cx="0" cy="1501911"/>
          </a:xfrm>
          <a:prstGeom prst="line">
            <a:avLst/>
          </a:prstGeom>
          <a:ln w="28575">
            <a:solidFill>
              <a:srgbClr val="009193"/>
            </a:solidFill>
            <a:prstDash val="sysDot"/>
          </a:ln>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F27C8793-DE77-9A48-9087-E3395930951B}"/>
              </a:ext>
            </a:extLst>
          </p:cNvPr>
          <p:cNvCxnSpPr>
            <a:cxnSpLocks/>
          </p:cNvCxnSpPr>
          <p:nvPr/>
        </p:nvCxnSpPr>
        <p:spPr>
          <a:xfrm>
            <a:off x="7366349" y="1216488"/>
            <a:ext cx="0" cy="1241953"/>
          </a:xfrm>
          <a:prstGeom prst="line">
            <a:avLst/>
          </a:prstGeom>
          <a:ln w="28575">
            <a:solidFill>
              <a:srgbClr val="009193"/>
            </a:solidFill>
            <a:prstDash val="sysDot"/>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41B6F7D5-AB4B-B443-9875-8855E783DE40}"/>
              </a:ext>
            </a:extLst>
          </p:cNvPr>
          <p:cNvCxnSpPr>
            <a:cxnSpLocks/>
          </p:cNvCxnSpPr>
          <p:nvPr/>
        </p:nvCxnSpPr>
        <p:spPr>
          <a:xfrm>
            <a:off x="229840" y="466510"/>
            <a:ext cx="0" cy="650229"/>
          </a:xfrm>
          <a:prstGeom prst="line">
            <a:avLst/>
          </a:prstGeom>
          <a:ln w="57150">
            <a:solidFill>
              <a:srgbClr val="009193"/>
            </a:solidFill>
            <a:prstDash val="sysDot"/>
          </a:ln>
        </p:spPr>
        <p:style>
          <a:lnRef idx="1">
            <a:schemeClr val="accent1"/>
          </a:lnRef>
          <a:fillRef idx="0">
            <a:schemeClr val="accent1"/>
          </a:fillRef>
          <a:effectRef idx="0">
            <a:schemeClr val="accent1"/>
          </a:effectRef>
          <a:fontRef idx="minor">
            <a:schemeClr val="tx1"/>
          </a:fontRef>
        </p:style>
      </p:cxnSp>
      <p:sp>
        <p:nvSpPr>
          <p:cNvPr id="43" name="ZoneTexte 42">
            <a:extLst>
              <a:ext uri="{FF2B5EF4-FFF2-40B4-BE49-F238E27FC236}">
                <a16:creationId xmlns:a16="http://schemas.microsoft.com/office/drawing/2014/main" id="{90DD7C6C-C7C6-2248-9F23-73D562CB7123}"/>
              </a:ext>
            </a:extLst>
          </p:cNvPr>
          <p:cNvSpPr txBox="1"/>
          <p:nvPr/>
        </p:nvSpPr>
        <p:spPr>
          <a:xfrm>
            <a:off x="269109" y="609355"/>
            <a:ext cx="4239144" cy="400110"/>
          </a:xfrm>
          <a:prstGeom prst="rect">
            <a:avLst/>
          </a:prstGeom>
          <a:noFill/>
        </p:spPr>
        <p:txBody>
          <a:bodyPr wrap="square" rtlCol="0">
            <a:spAutoFit/>
          </a:bodyPr>
          <a:lstStyle/>
          <a:p>
            <a:r>
              <a:rPr lang="en-GB" sz="2000" dirty="0">
                <a:solidFill>
                  <a:srgbClr val="00B0B2"/>
                </a:solidFill>
              </a:rPr>
              <a:t>First possible activities</a:t>
            </a:r>
            <a:endParaRPr lang="en-GB" sz="2000" i="1" dirty="0">
              <a:solidFill>
                <a:srgbClr val="00B0B2"/>
              </a:solidFill>
            </a:endParaRPr>
          </a:p>
        </p:txBody>
      </p:sp>
      <p:sp>
        <p:nvSpPr>
          <p:cNvPr id="2" name="Rectangle 1">
            <a:extLst>
              <a:ext uri="{FF2B5EF4-FFF2-40B4-BE49-F238E27FC236}">
                <a16:creationId xmlns:a16="http://schemas.microsoft.com/office/drawing/2014/main" id="{5B891282-E68A-FE44-8D94-E6491F7C4D3A}"/>
              </a:ext>
            </a:extLst>
          </p:cNvPr>
          <p:cNvSpPr/>
          <p:nvPr/>
        </p:nvSpPr>
        <p:spPr>
          <a:xfrm>
            <a:off x="269109" y="4434802"/>
            <a:ext cx="3920541" cy="707886"/>
          </a:xfrm>
          <a:prstGeom prst="rect">
            <a:avLst/>
          </a:prstGeom>
        </p:spPr>
        <p:txBody>
          <a:bodyPr wrap="square">
            <a:spAutoFit/>
          </a:bodyPr>
          <a:lstStyle/>
          <a:p>
            <a:r>
              <a:rPr lang="en-GB" sz="2000" dirty="0">
                <a:solidFill>
                  <a:srgbClr val="AAFFB8"/>
                </a:solidFill>
              </a:rPr>
              <a:t>New activities during the Iron Age and/or the Roman Period</a:t>
            </a:r>
          </a:p>
        </p:txBody>
      </p:sp>
      <p:sp>
        <p:nvSpPr>
          <p:cNvPr id="6" name="Rectangle 5">
            <a:extLst>
              <a:ext uri="{FF2B5EF4-FFF2-40B4-BE49-F238E27FC236}">
                <a16:creationId xmlns:a16="http://schemas.microsoft.com/office/drawing/2014/main" id="{5ECE6425-FAC6-C045-991B-05D9D10A8D93}"/>
              </a:ext>
            </a:extLst>
          </p:cNvPr>
          <p:cNvSpPr/>
          <p:nvPr/>
        </p:nvSpPr>
        <p:spPr>
          <a:xfrm>
            <a:off x="8817447" y="99827"/>
            <a:ext cx="277239" cy="1116660"/>
          </a:xfrm>
          <a:prstGeom prst="rect">
            <a:avLst/>
          </a:prstGeom>
          <a:noFill/>
          <a:ln w="28575">
            <a:solidFill>
              <a:srgbClr val="AAF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1" name="Rectangle 50">
            <a:extLst>
              <a:ext uri="{FF2B5EF4-FFF2-40B4-BE49-F238E27FC236}">
                <a16:creationId xmlns:a16="http://schemas.microsoft.com/office/drawing/2014/main" id="{5677222F-E04A-9D44-8E7E-48106D0D5B7A}"/>
              </a:ext>
            </a:extLst>
          </p:cNvPr>
          <p:cNvSpPr/>
          <p:nvPr/>
        </p:nvSpPr>
        <p:spPr>
          <a:xfrm>
            <a:off x="8546598" y="2463295"/>
            <a:ext cx="522686" cy="1235340"/>
          </a:xfrm>
          <a:prstGeom prst="rect">
            <a:avLst/>
          </a:prstGeom>
          <a:noFill/>
          <a:ln w="28575">
            <a:solidFill>
              <a:srgbClr val="AAF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2" name="Rectangle 51">
            <a:extLst>
              <a:ext uri="{FF2B5EF4-FFF2-40B4-BE49-F238E27FC236}">
                <a16:creationId xmlns:a16="http://schemas.microsoft.com/office/drawing/2014/main" id="{7C610FBA-E2B3-D54D-9B77-58645BE9D2A1}"/>
              </a:ext>
            </a:extLst>
          </p:cNvPr>
          <p:cNvSpPr/>
          <p:nvPr/>
        </p:nvSpPr>
        <p:spPr>
          <a:xfrm>
            <a:off x="8389250" y="1254560"/>
            <a:ext cx="679021" cy="1189513"/>
          </a:xfrm>
          <a:prstGeom prst="rect">
            <a:avLst/>
          </a:prstGeom>
          <a:noFill/>
          <a:ln w="28575">
            <a:solidFill>
              <a:srgbClr val="AAFF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3" name="Rectangle 52">
            <a:extLst>
              <a:ext uri="{FF2B5EF4-FFF2-40B4-BE49-F238E27FC236}">
                <a16:creationId xmlns:a16="http://schemas.microsoft.com/office/drawing/2014/main" id="{BDCDE001-4811-4140-BC34-C80E417A1E6E}"/>
              </a:ext>
            </a:extLst>
          </p:cNvPr>
          <p:cNvSpPr/>
          <p:nvPr/>
        </p:nvSpPr>
        <p:spPr>
          <a:xfrm>
            <a:off x="8533093" y="5268670"/>
            <a:ext cx="597130" cy="1116660"/>
          </a:xfrm>
          <a:prstGeom prst="rect">
            <a:avLst/>
          </a:prstGeom>
          <a:noFill/>
          <a:ln w="28575">
            <a:solidFill>
              <a:srgbClr val="AAFFB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201302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cxnSp>
        <p:nvCxnSpPr>
          <p:cNvPr id="24" name="Connecteur droit avec flèche 23">
            <a:extLst>
              <a:ext uri="{FF2B5EF4-FFF2-40B4-BE49-F238E27FC236}">
                <a16:creationId xmlns:a16="http://schemas.microsoft.com/office/drawing/2014/main" id="{8B27CD84-B788-7141-8B36-E9BEBCEE28E8}"/>
              </a:ext>
            </a:extLst>
          </p:cNvPr>
          <p:cNvCxnSpPr/>
          <p:nvPr/>
        </p:nvCxnSpPr>
        <p:spPr>
          <a:xfrm flipV="1">
            <a:off x="11759767" y="1045381"/>
            <a:ext cx="0" cy="5634819"/>
          </a:xfrm>
          <a:prstGeom prst="straightConnector1">
            <a:avLst/>
          </a:prstGeom>
          <a:ln w="38100">
            <a:solidFill>
              <a:srgbClr val="FFFD78"/>
            </a:solidFill>
            <a:tailEnd type="triangle"/>
          </a:ln>
        </p:spPr>
        <p:style>
          <a:lnRef idx="1">
            <a:schemeClr val="accent1"/>
          </a:lnRef>
          <a:fillRef idx="0">
            <a:schemeClr val="accent1"/>
          </a:fillRef>
          <a:effectRef idx="0">
            <a:schemeClr val="accent1"/>
          </a:effectRef>
          <a:fontRef idx="minor">
            <a:schemeClr val="tx1"/>
          </a:fontRef>
        </p:style>
      </p:cxnSp>
      <p:grpSp>
        <p:nvGrpSpPr>
          <p:cNvPr id="9" name="Groupe 8">
            <a:extLst>
              <a:ext uri="{FF2B5EF4-FFF2-40B4-BE49-F238E27FC236}">
                <a16:creationId xmlns:a16="http://schemas.microsoft.com/office/drawing/2014/main" id="{0EFA25C7-841D-1A41-915E-03B71A927484}"/>
              </a:ext>
            </a:extLst>
          </p:cNvPr>
          <p:cNvGrpSpPr/>
          <p:nvPr/>
        </p:nvGrpSpPr>
        <p:grpSpPr>
          <a:xfrm>
            <a:off x="18151" y="676893"/>
            <a:ext cx="8968030" cy="5749475"/>
            <a:chOff x="208651" y="676893"/>
            <a:chExt cx="8968030" cy="5749475"/>
          </a:xfrm>
        </p:grpSpPr>
        <p:pic>
          <p:nvPicPr>
            <p:cNvPr id="438" name="Google Shape;438;gbb1ec6e171_0_121"/>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208651" y="676893"/>
              <a:ext cx="8968030" cy="5749475"/>
            </a:xfrm>
            <a:prstGeom prst="rect">
              <a:avLst/>
            </a:prstGeom>
            <a:noFill/>
            <a:ln>
              <a:noFill/>
            </a:ln>
          </p:spPr>
        </p:pic>
        <p:sp>
          <p:nvSpPr>
            <p:cNvPr id="443" name="Google Shape;443;gbb1ec6e171_0_121"/>
            <p:cNvSpPr/>
            <p:nvPr/>
          </p:nvSpPr>
          <p:spPr>
            <a:xfrm>
              <a:off x="4030580" y="1482919"/>
              <a:ext cx="2676560" cy="346479"/>
            </a:xfrm>
            <a:prstGeom prst="rect">
              <a:avLst/>
            </a:prstGeom>
            <a:noFill/>
            <a:ln>
              <a:noFill/>
            </a:ln>
          </p:spPr>
          <p:txBody>
            <a:bodyPr spcFirstLastPara="1" wrap="square" lIns="121787" tIns="60877" rIns="121787" bIns="60877" anchor="ctr" anchorCtr="0">
              <a:noAutofit/>
            </a:bodyPr>
            <a:lstStyle/>
            <a:p>
              <a:pPr>
                <a:buSzPts val="1300"/>
              </a:pPr>
              <a:r>
                <a:rPr lang="en-US" sz="2531" b="1" dirty="0" err="1">
                  <a:solidFill>
                    <a:srgbClr val="FFFD78"/>
                  </a:solidFill>
                </a:rPr>
                <a:t>Anterne</a:t>
              </a:r>
              <a:r>
                <a:rPr lang="en-US" sz="2531" b="1" dirty="0">
                  <a:solidFill>
                    <a:srgbClr val="FFFD78"/>
                  </a:solidFill>
                </a:rPr>
                <a:t>, 2063 m</a:t>
              </a:r>
              <a:endParaRPr sz="3197" b="1" dirty="0">
                <a:solidFill>
                  <a:srgbClr val="FFFD78"/>
                </a:solidFill>
              </a:endParaRPr>
            </a:p>
          </p:txBody>
        </p:sp>
        <p:sp>
          <p:nvSpPr>
            <p:cNvPr id="8" name="Rectangle 7">
              <a:extLst>
                <a:ext uri="{FF2B5EF4-FFF2-40B4-BE49-F238E27FC236}">
                  <a16:creationId xmlns:a16="http://schemas.microsoft.com/office/drawing/2014/main" id="{25DD02A5-7A39-4643-A7B5-371E7D00B2E5}"/>
                </a:ext>
              </a:extLst>
            </p:cNvPr>
            <p:cNvSpPr/>
            <p:nvPr/>
          </p:nvSpPr>
          <p:spPr>
            <a:xfrm flipH="1">
              <a:off x="2454440" y="1735553"/>
              <a:ext cx="82900" cy="5973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41" name="Google Shape;441;gbb1ec6e171_0_121"/>
          <p:cNvSpPr txBox="1"/>
          <p:nvPr/>
        </p:nvSpPr>
        <p:spPr>
          <a:xfrm>
            <a:off x="8827324" y="464518"/>
            <a:ext cx="2524732" cy="6709260"/>
          </a:xfrm>
          <a:prstGeom prst="rect">
            <a:avLst/>
          </a:prstGeom>
          <a:noFill/>
          <a:ln>
            <a:noFill/>
          </a:ln>
        </p:spPr>
        <p:txBody>
          <a:bodyPr spcFirstLastPara="1" wrap="square" lIns="121787" tIns="121787" rIns="121787" bIns="121787" anchor="t" anchorCtr="0">
            <a:spAutoFit/>
          </a:bodyPr>
          <a:lstStyle/>
          <a:p>
            <a:pPr marL="135341">
              <a:buSzPts val="2000"/>
            </a:pPr>
            <a:r>
              <a:rPr lang="en-US" sz="2000" dirty="0">
                <a:solidFill>
                  <a:srgbClr val="FFFD78"/>
                </a:solidFill>
                <a:ea typeface="Calibri"/>
                <a:cs typeface="Calibri"/>
                <a:sym typeface="Calibri"/>
              </a:rPr>
              <a:t>Significant development of pastoral cabins in the last centuries (18</a:t>
            </a:r>
            <a:r>
              <a:rPr lang="en-US" sz="2000" baseline="30000" dirty="0">
                <a:solidFill>
                  <a:srgbClr val="FFFD78"/>
                </a:solidFill>
                <a:ea typeface="Calibri"/>
                <a:cs typeface="Calibri"/>
                <a:sym typeface="Calibri"/>
              </a:rPr>
              <a:t>th</a:t>
            </a:r>
            <a:r>
              <a:rPr lang="en-US" sz="2000" dirty="0">
                <a:solidFill>
                  <a:srgbClr val="FFFD78"/>
                </a:solidFill>
                <a:ea typeface="Calibri"/>
                <a:cs typeface="Calibri"/>
                <a:sym typeface="Calibri"/>
              </a:rPr>
              <a:t>-19</a:t>
            </a:r>
            <a:r>
              <a:rPr lang="en-US" sz="2000" baseline="30000" dirty="0">
                <a:solidFill>
                  <a:srgbClr val="FFFD78"/>
                </a:solidFill>
                <a:ea typeface="Calibri"/>
                <a:cs typeface="Calibri"/>
                <a:sym typeface="Calibri"/>
              </a:rPr>
              <a:t>th</a:t>
            </a:r>
            <a:r>
              <a:rPr lang="en-US" sz="2000" dirty="0">
                <a:solidFill>
                  <a:srgbClr val="FFFD78"/>
                </a:solidFill>
                <a:ea typeface="Calibri"/>
                <a:cs typeface="Calibri"/>
                <a:sym typeface="Calibri"/>
              </a:rPr>
              <a:t> centuries)</a:t>
            </a:r>
          </a:p>
          <a:p>
            <a:pPr marL="135341">
              <a:buSzPts val="2000"/>
            </a:pPr>
            <a:endParaRPr lang="en-US" sz="2000" dirty="0">
              <a:solidFill>
                <a:srgbClr val="FFFD78"/>
              </a:solidFill>
              <a:ea typeface="Calibri"/>
              <a:cs typeface="Calibri"/>
              <a:sym typeface="Calibri"/>
            </a:endParaRPr>
          </a:p>
          <a:p>
            <a:pPr marL="135341">
              <a:buSzPts val="2000"/>
            </a:pPr>
            <a:r>
              <a:rPr lang="en-US" sz="2000" dirty="0">
                <a:solidFill>
                  <a:srgbClr val="FFFD78"/>
                </a:solidFill>
                <a:latin typeface="Calibri"/>
                <a:ea typeface="Calibri"/>
                <a:cs typeface="Calibri"/>
                <a:sym typeface="Calibri"/>
              </a:rPr>
              <a:t>Several Middle Age sites with an increase in complexity of structure probably to develop cheese production</a:t>
            </a:r>
            <a:endParaRPr sz="2000" dirty="0">
              <a:solidFill>
                <a:srgbClr val="FFFD78"/>
              </a:solidFill>
              <a:latin typeface="Calibri"/>
              <a:ea typeface="Calibri"/>
              <a:cs typeface="Calibri"/>
              <a:sym typeface="Calibri"/>
            </a:endParaRPr>
          </a:p>
          <a:p>
            <a:pPr marL="135341">
              <a:buSzPts val="2000"/>
            </a:pPr>
            <a:endParaRPr lang="en-US" sz="2000" dirty="0">
              <a:solidFill>
                <a:srgbClr val="FFFD78"/>
              </a:solidFill>
              <a:latin typeface="Calibri"/>
              <a:ea typeface="Calibri"/>
              <a:cs typeface="Calibri"/>
              <a:sym typeface="Calibri"/>
            </a:endParaRPr>
          </a:p>
          <a:p>
            <a:pPr marL="135341">
              <a:buSzPts val="2000"/>
            </a:pPr>
            <a:r>
              <a:rPr lang="en-US" sz="2000" dirty="0">
                <a:solidFill>
                  <a:srgbClr val="FFFD78"/>
                </a:solidFill>
                <a:ea typeface="Calibri"/>
                <a:cs typeface="Calibri"/>
                <a:sym typeface="Calibri"/>
              </a:rPr>
              <a:t>2 or 3 Iron Age sites &amp; 2 Roman Age site</a:t>
            </a:r>
          </a:p>
          <a:p>
            <a:pPr marL="135341">
              <a:buSzPts val="2000"/>
            </a:pPr>
            <a:endParaRPr lang="en-US" sz="2000" dirty="0">
              <a:solidFill>
                <a:srgbClr val="FFFD78"/>
              </a:solidFill>
              <a:latin typeface="Calibri"/>
              <a:ea typeface="Calibri"/>
              <a:cs typeface="Calibri"/>
              <a:sym typeface="Calibri"/>
            </a:endParaRPr>
          </a:p>
          <a:p>
            <a:pPr marL="135341">
              <a:buSzPts val="2000"/>
            </a:pPr>
            <a:endParaRPr lang="en-US" sz="2000" dirty="0">
              <a:solidFill>
                <a:srgbClr val="FFFD78"/>
              </a:solidFill>
              <a:latin typeface="Calibri"/>
              <a:ea typeface="Calibri"/>
              <a:cs typeface="Calibri"/>
              <a:sym typeface="Calibri"/>
            </a:endParaRPr>
          </a:p>
          <a:p>
            <a:pPr marL="135341">
              <a:buSzPts val="2000"/>
            </a:pPr>
            <a:r>
              <a:rPr lang="en-US" sz="2000" dirty="0">
                <a:solidFill>
                  <a:srgbClr val="FFFD78"/>
                </a:solidFill>
                <a:ea typeface="Calibri"/>
                <a:cs typeface="Calibri"/>
                <a:sym typeface="Calibri"/>
              </a:rPr>
              <a:t>1 Bronze Age structure (wood)</a:t>
            </a:r>
          </a:p>
          <a:p>
            <a:pPr marL="135341">
              <a:buSzPts val="2000"/>
            </a:pPr>
            <a:endParaRPr sz="2000" dirty="0">
              <a:solidFill>
                <a:srgbClr val="FFFD78"/>
              </a:solidFill>
              <a:latin typeface="Calibri"/>
              <a:ea typeface="Calibri"/>
              <a:cs typeface="Calibri"/>
              <a:sym typeface="Calibri"/>
            </a:endParaRPr>
          </a:p>
        </p:txBody>
      </p:sp>
      <p:cxnSp>
        <p:nvCxnSpPr>
          <p:cNvPr id="444" name="Google Shape;444;gbb1ec6e171_0_121"/>
          <p:cNvCxnSpPr>
            <a:cxnSpLocks/>
          </p:cNvCxnSpPr>
          <p:nvPr/>
        </p:nvCxnSpPr>
        <p:spPr>
          <a:xfrm flipH="1" flipV="1">
            <a:off x="8420100" y="3200368"/>
            <a:ext cx="566082" cy="1933491"/>
          </a:xfrm>
          <a:prstGeom prst="straightConnector1">
            <a:avLst/>
          </a:prstGeom>
          <a:noFill/>
          <a:ln w="28575" cap="flat" cmpd="sng">
            <a:solidFill>
              <a:schemeClr val="tx1"/>
            </a:solidFill>
            <a:prstDash val="sysDot"/>
            <a:round/>
            <a:headEnd type="none" w="med" len="med"/>
            <a:tailEnd type="triangle" w="med" len="med"/>
          </a:ln>
        </p:spPr>
      </p:cxnSp>
      <p:cxnSp>
        <p:nvCxnSpPr>
          <p:cNvPr id="445" name="Google Shape;445;gbb1ec6e171_0_121"/>
          <p:cNvCxnSpPr>
            <a:cxnSpLocks/>
          </p:cNvCxnSpPr>
          <p:nvPr/>
        </p:nvCxnSpPr>
        <p:spPr>
          <a:xfrm flipH="1">
            <a:off x="7621221" y="2981588"/>
            <a:ext cx="1364960" cy="2307198"/>
          </a:xfrm>
          <a:prstGeom prst="straightConnector1">
            <a:avLst/>
          </a:prstGeom>
          <a:noFill/>
          <a:ln w="28575" cap="flat" cmpd="sng">
            <a:solidFill>
              <a:schemeClr val="tx1"/>
            </a:solidFill>
            <a:prstDash val="sysDot"/>
            <a:round/>
            <a:headEnd type="none" w="med" len="med"/>
            <a:tailEnd type="triangle" w="med" len="med"/>
          </a:ln>
        </p:spPr>
      </p:cxnSp>
      <p:pic>
        <p:nvPicPr>
          <p:cNvPr id="446" name="Google Shape;446;gbb1ec6e171_0_12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1296865" y="0"/>
            <a:ext cx="925805" cy="691014"/>
          </a:xfrm>
          <a:prstGeom prst="rect">
            <a:avLst/>
          </a:prstGeom>
          <a:noFill/>
          <a:ln>
            <a:noFill/>
          </a:ln>
        </p:spPr>
      </p:pic>
      <p:sp>
        <p:nvSpPr>
          <p:cNvPr id="447" name="Google Shape;447;gbb1ec6e171_0_121"/>
          <p:cNvSpPr txBox="1"/>
          <p:nvPr/>
        </p:nvSpPr>
        <p:spPr>
          <a:xfrm>
            <a:off x="77939" y="6307187"/>
            <a:ext cx="9229454" cy="522952"/>
          </a:xfrm>
          <a:prstGeom prst="rect">
            <a:avLst/>
          </a:prstGeom>
          <a:noFill/>
          <a:ln>
            <a:noFill/>
          </a:ln>
        </p:spPr>
        <p:txBody>
          <a:bodyPr spcFirstLastPara="1" wrap="square" lIns="121787" tIns="121787" rIns="121787" bIns="121787" anchor="t" anchorCtr="0">
            <a:spAutoFit/>
          </a:bodyPr>
          <a:lstStyle/>
          <a:p>
            <a:r>
              <a:rPr lang="en-US" i="1" dirty="0">
                <a:solidFill>
                  <a:schemeClr val="bg1"/>
                </a:solidFill>
                <a:latin typeface="Calibri"/>
                <a:ea typeface="Calibri"/>
                <a:cs typeface="Calibri"/>
                <a:sym typeface="Calibri"/>
              </a:rPr>
              <a:t>Survey: Pierre-Jérôme Rey; Christophe </a:t>
            </a:r>
            <a:r>
              <a:rPr lang="en-US" i="1" dirty="0" err="1">
                <a:solidFill>
                  <a:schemeClr val="bg1"/>
                </a:solidFill>
                <a:latin typeface="Calibri"/>
                <a:ea typeface="Calibri"/>
                <a:cs typeface="Calibri"/>
                <a:sym typeface="Calibri"/>
              </a:rPr>
              <a:t>Guffond</a:t>
            </a:r>
            <a:r>
              <a:rPr lang="en-US" i="1" dirty="0">
                <a:solidFill>
                  <a:schemeClr val="bg1"/>
                </a:solidFill>
                <a:latin typeface="Calibri"/>
                <a:ea typeface="Calibri"/>
                <a:cs typeface="Calibri"/>
                <a:sym typeface="Calibri"/>
              </a:rPr>
              <a:t> et al.</a:t>
            </a:r>
            <a:endParaRPr i="1" dirty="0">
              <a:solidFill>
                <a:schemeClr val="bg1"/>
              </a:solidFill>
              <a:latin typeface="Calibri"/>
              <a:ea typeface="Calibri"/>
              <a:cs typeface="Calibri"/>
              <a:sym typeface="Calibri"/>
            </a:endParaRPr>
          </a:p>
        </p:txBody>
      </p:sp>
      <p:sp>
        <p:nvSpPr>
          <p:cNvPr id="15" name="Rectangle 14">
            <a:extLst>
              <a:ext uri="{FF2B5EF4-FFF2-40B4-BE49-F238E27FC236}">
                <a16:creationId xmlns:a16="http://schemas.microsoft.com/office/drawing/2014/main" id="{6EA610FA-E260-1242-BFEE-94D69DABABE8}"/>
              </a:ext>
            </a:extLst>
          </p:cNvPr>
          <p:cNvSpPr/>
          <p:nvPr/>
        </p:nvSpPr>
        <p:spPr>
          <a:xfrm>
            <a:off x="5639" y="3173"/>
            <a:ext cx="9961830" cy="461345"/>
          </a:xfrm>
          <a:prstGeom prst="rect">
            <a:avLst/>
          </a:prstGeom>
        </p:spPr>
        <p:txBody>
          <a:bodyPr wrap="none">
            <a:spAutoFit/>
          </a:bodyPr>
          <a:lstStyle/>
          <a:p>
            <a:r>
              <a:rPr lang="en-GB" sz="2398" dirty="0">
                <a:solidFill>
                  <a:schemeClr val="bg1"/>
                </a:solidFill>
              </a:rPr>
              <a:t>Pastoral structures and archaeological remains- agreement with paleo records </a:t>
            </a:r>
            <a:endParaRPr lang="en-GB" sz="2398" i="1" dirty="0">
              <a:solidFill>
                <a:schemeClr val="bg1"/>
              </a:solidFill>
            </a:endParaRPr>
          </a:p>
        </p:txBody>
      </p:sp>
      <p:sp>
        <p:nvSpPr>
          <p:cNvPr id="4" name="Étoile à 5 branches 3">
            <a:extLst>
              <a:ext uri="{FF2B5EF4-FFF2-40B4-BE49-F238E27FC236}">
                <a16:creationId xmlns:a16="http://schemas.microsoft.com/office/drawing/2014/main" id="{9F8316DF-4857-A843-8FD3-D13A714B89A0}"/>
              </a:ext>
            </a:extLst>
          </p:cNvPr>
          <p:cNvSpPr/>
          <p:nvPr/>
        </p:nvSpPr>
        <p:spPr>
          <a:xfrm>
            <a:off x="4347550" y="1960675"/>
            <a:ext cx="227862" cy="227862"/>
          </a:xfrm>
          <a:prstGeom prst="star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Étoile à 5 branches 16">
            <a:extLst>
              <a:ext uri="{FF2B5EF4-FFF2-40B4-BE49-F238E27FC236}">
                <a16:creationId xmlns:a16="http://schemas.microsoft.com/office/drawing/2014/main" id="{60BA81E4-9076-AA41-B908-8A3982E03CAD}"/>
              </a:ext>
            </a:extLst>
          </p:cNvPr>
          <p:cNvSpPr/>
          <p:nvPr/>
        </p:nvSpPr>
        <p:spPr>
          <a:xfrm>
            <a:off x="1366064" y="1972845"/>
            <a:ext cx="227862" cy="227862"/>
          </a:xfrm>
          <a:prstGeom prst="star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6" name="Google Shape;445;gbb1ec6e171_0_121">
            <a:extLst>
              <a:ext uri="{FF2B5EF4-FFF2-40B4-BE49-F238E27FC236}">
                <a16:creationId xmlns:a16="http://schemas.microsoft.com/office/drawing/2014/main" id="{86CFA095-F36C-D343-A17F-F899C566545E}"/>
              </a:ext>
            </a:extLst>
          </p:cNvPr>
          <p:cNvCxnSpPr>
            <a:cxnSpLocks/>
          </p:cNvCxnSpPr>
          <p:nvPr/>
        </p:nvCxnSpPr>
        <p:spPr>
          <a:xfrm flipH="1" flipV="1">
            <a:off x="8140701" y="1721802"/>
            <a:ext cx="845480" cy="1259786"/>
          </a:xfrm>
          <a:prstGeom prst="straightConnector1">
            <a:avLst/>
          </a:prstGeom>
          <a:noFill/>
          <a:ln w="28575" cap="flat" cmpd="sng">
            <a:solidFill>
              <a:schemeClr val="tx1"/>
            </a:solidFill>
            <a:prstDash val="sysDot"/>
            <a:round/>
            <a:headEnd type="none" w="med" len="med"/>
            <a:tailEnd type="triangle" w="med" len="med"/>
          </a:ln>
        </p:spPr>
      </p:cxnSp>
      <p:cxnSp>
        <p:nvCxnSpPr>
          <p:cNvPr id="31" name="Google Shape;445;gbb1ec6e171_0_121">
            <a:extLst>
              <a:ext uri="{FF2B5EF4-FFF2-40B4-BE49-F238E27FC236}">
                <a16:creationId xmlns:a16="http://schemas.microsoft.com/office/drawing/2014/main" id="{73C67F3C-3390-624B-A9C5-7E73B1443B28}"/>
              </a:ext>
            </a:extLst>
          </p:cNvPr>
          <p:cNvCxnSpPr>
            <a:cxnSpLocks/>
          </p:cNvCxnSpPr>
          <p:nvPr/>
        </p:nvCxnSpPr>
        <p:spPr>
          <a:xfrm flipH="1" flipV="1">
            <a:off x="6921500" y="2882900"/>
            <a:ext cx="2029761" cy="98688"/>
          </a:xfrm>
          <a:prstGeom prst="straightConnector1">
            <a:avLst/>
          </a:prstGeom>
          <a:noFill/>
          <a:ln w="28575" cap="flat" cmpd="sng">
            <a:solidFill>
              <a:schemeClr val="tx1"/>
            </a:solidFill>
            <a:prstDash val="sysDot"/>
            <a:round/>
            <a:headEnd type="none" w="med" len="med"/>
            <a:tailEnd type="triangle" w="med" len="med"/>
          </a:ln>
        </p:spPr>
      </p:cxnSp>
      <p:pic>
        <p:nvPicPr>
          <p:cNvPr id="36" name="Picture 2" descr="DSC_0078">
            <a:extLst>
              <a:ext uri="{FF2B5EF4-FFF2-40B4-BE49-F238E27FC236}">
                <a16:creationId xmlns:a16="http://schemas.microsoft.com/office/drawing/2014/main" id="{0A39BE86-60B5-EA4D-B0F7-9E8D0E256E8A}"/>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131525" y="5231668"/>
            <a:ext cx="1037595" cy="8135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37" name="Picture 5" descr="DSC_0079">
            <a:extLst>
              <a:ext uri="{FF2B5EF4-FFF2-40B4-BE49-F238E27FC236}">
                <a16:creationId xmlns:a16="http://schemas.microsoft.com/office/drawing/2014/main" id="{2A8C0098-E572-E944-BB5B-0218ED4B8B12}"/>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1136254" y="4391285"/>
            <a:ext cx="1037595" cy="811442"/>
          </a:xfrm>
          <a:prstGeom prst="rect">
            <a:avLst/>
          </a:prstGeom>
          <a:noFill/>
          <a:ln w="19050">
            <a:noFill/>
            <a:miter lim="800000"/>
            <a:headEnd/>
            <a:tailEnd/>
          </a:ln>
          <a:extLst>
            <a:ext uri="{909E8E84-426E-40dd-AFC4-6F175D3DCCD1}">
              <a14:hiddenFill xmlns:a14="http://schemas.microsoft.com/office/drawing/2010/main" xmlns="">
                <a:solidFill>
                  <a:srgbClr val="FFFFFF"/>
                </a:solidFill>
              </a14:hiddenFill>
            </a:ext>
          </a:extLst>
        </p:spPr>
      </p:pic>
      <p:sp>
        <p:nvSpPr>
          <p:cNvPr id="38" name="ZoneTexte 37">
            <a:extLst>
              <a:ext uri="{FF2B5EF4-FFF2-40B4-BE49-F238E27FC236}">
                <a16:creationId xmlns:a16="http://schemas.microsoft.com/office/drawing/2014/main" id="{55E64DA7-8EF6-C74A-8704-CCB13C66AF00}"/>
              </a:ext>
            </a:extLst>
          </p:cNvPr>
          <p:cNvSpPr txBox="1"/>
          <p:nvPr/>
        </p:nvSpPr>
        <p:spPr>
          <a:xfrm>
            <a:off x="11122631" y="4362909"/>
            <a:ext cx="1030575" cy="523220"/>
          </a:xfrm>
          <a:prstGeom prst="rect">
            <a:avLst/>
          </a:prstGeom>
          <a:noFill/>
          <a:effectLst>
            <a:outerShdw blurRad="50800" dist="38100" dir="5400000" algn="t" rotWithShape="0">
              <a:prstClr val="black">
                <a:alpha val="40000"/>
              </a:prstClr>
            </a:outerShdw>
          </a:effectLst>
        </p:spPr>
        <p:txBody>
          <a:bodyPr wrap="square" rtlCol="0">
            <a:spAutoFit/>
          </a:bodyPr>
          <a:lstStyle/>
          <a:p>
            <a:r>
              <a:rPr lang="en-GB" sz="1400" i="1" dirty="0">
                <a:solidFill>
                  <a:srgbClr val="FFFD78"/>
                </a:solidFill>
                <a:cs typeface="Arial"/>
              </a:rPr>
              <a:t>Sheep bones</a:t>
            </a:r>
          </a:p>
        </p:txBody>
      </p:sp>
      <p:sp>
        <p:nvSpPr>
          <p:cNvPr id="41" name="Google Shape;443;gbb1ec6e171_0_121">
            <a:extLst>
              <a:ext uri="{FF2B5EF4-FFF2-40B4-BE49-F238E27FC236}">
                <a16:creationId xmlns:a16="http://schemas.microsoft.com/office/drawing/2014/main" id="{ECDB54F3-5821-3C4A-BCFB-18F980EC38C6}"/>
              </a:ext>
            </a:extLst>
          </p:cNvPr>
          <p:cNvSpPr/>
          <p:nvPr/>
        </p:nvSpPr>
        <p:spPr>
          <a:xfrm rot="16200000">
            <a:off x="8831224" y="1441577"/>
            <a:ext cx="5400414" cy="346479"/>
          </a:xfrm>
          <a:prstGeom prst="rect">
            <a:avLst/>
          </a:prstGeom>
          <a:noFill/>
          <a:ln>
            <a:noFill/>
          </a:ln>
        </p:spPr>
        <p:txBody>
          <a:bodyPr spcFirstLastPara="1" wrap="square" lIns="121787" tIns="60877" rIns="121787" bIns="60877" anchor="ctr" anchorCtr="0">
            <a:noAutofit/>
          </a:bodyPr>
          <a:lstStyle/>
          <a:p>
            <a:pPr>
              <a:buSzPts val="1300"/>
            </a:pPr>
            <a:r>
              <a:rPr lang="en-US" b="1" dirty="0">
                <a:solidFill>
                  <a:srgbClr val="FFFD78"/>
                </a:solidFill>
              </a:rPr>
              <a:t>Increase in pastoral development</a:t>
            </a:r>
            <a:endParaRPr b="1" dirty="0">
              <a:solidFill>
                <a:srgbClr val="FFFD78"/>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2B98B0E-D578-0C4A-9005-667D5BD4CCEE}"/>
              </a:ext>
            </a:extLst>
          </p:cNvPr>
          <p:cNvPicPr>
            <a:picLocks noChangeAspect="1"/>
          </p:cNvPicPr>
          <p:nvPr/>
        </p:nvPicPr>
        <p:blipFill>
          <a:blip r:embed="rId2"/>
          <a:stretch>
            <a:fillRect/>
          </a:stretch>
        </p:blipFill>
        <p:spPr>
          <a:xfrm>
            <a:off x="5486400" y="419100"/>
            <a:ext cx="6705600" cy="6438900"/>
          </a:xfrm>
          <a:prstGeom prst="rect">
            <a:avLst/>
          </a:prstGeom>
          <a:ln>
            <a:noFill/>
          </a:ln>
        </p:spPr>
      </p:pic>
      <p:sp>
        <p:nvSpPr>
          <p:cNvPr id="3" name="Rectangle 2">
            <a:extLst>
              <a:ext uri="{FF2B5EF4-FFF2-40B4-BE49-F238E27FC236}">
                <a16:creationId xmlns:a16="http://schemas.microsoft.com/office/drawing/2014/main" id="{6358FC67-A3E4-2B43-86BE-3FC16A832B77}"/>
              </a:ext>
            </a:extLst>
          </p:cNvPr>
          <p:cNvSpPr/>
          <p:nvPr/>
        </p:nvSpPr>
        <p:spPr>
          <a:xfrm>
            <a:off x="5639" y="3173"/>
            <a:ext cx="5361917" cy="461345"/>
          </a:xfrm>
          <a:prstGeom prst="rect">
            <a:avLst/>
          </a:prstGeom>
        </p:spPr>
        <p:txBody>
          <a:bodyPr wrap="none">
            <a:spAutoFit/>
          </a:bodyPr>
          <a:lstStyle/>
          <a:p>
            <a:r>
              <a:rPr lang="en-GB" sz="2398" dirty="0" err="1">
                <a:solidFill>
                  <a:schemeClr val="bg1"/>
                </a:solidFill>
              </a:rPr>
              <a:t>Agro</a:t>
            </a:r>
            <a:r>
              <a:rPr lang="en-GB" sz="2398" dirty="0">
                <a:solidFill>
                  <a:schemeClr val="bg1"/>
                </a:solidFill>
              </a:rPr>
              <a:t>-pastoral history in the Montane Belt</a:t>
            </a:r>
            <a:endParaRPr lang="en-GB" sz="2398" i="1" dirty="0">
              <a:solidFill>
                <a:schemeClr val="bg1"/>
              </a:solidFill>
            </a:endParaRPr>
          </a:p>
        </p:txBody>
      </p:sp>
      <p:sp>
        <p:nvSpPr>
          <p:cNvPr id="5" name="ZoneTexte 4">
            <a:extLst>
              <a:ext uri="{FF2B5EF4-FFF2-40B4-BE49-F238E27FC236}">
                <a16:creationId xmlns:a16="http://schemas.microsoft.com/office/drawing/2014/main" id="{D130DA74-A848-014E-AAC2-74F85043940F}"/>
              </a:ext>
            </a:extLst>
          </p:cNvPr>
          <p:cNvSpPr txBox="1"/>
          <p:nvPr/>
        </p:nvSpPr>
        <p:spPr>
          <a:xfrm>
            <a:off x="269109" y="1236978"/>
            <a:ext cx="4239144" cy="3477875"/>
          </a:xfrm>
          <a:prstGeom prst="rect">
            <a:avLst/>
          </a:prstGeom>
          <a:noFill/>
        </p:spPr>
        <p:txBody>
          <a:bodyPr wrap="square" rtlCol="0">
            <a:spAutoFit/>
          </a:bodyPr>
          <a:lstStyle/>
          <a:p>
            <a:r>
              <a:rPr lang="en-GB" sz="2000" dirty="0">
                <a:solidFill>
                  <a:srgbClr val="00B0B2"/>
                </a:solidFill>
              </a:rPr>
              <a:t>Important development of fields with cereals (based on pollen due to the low taxonomic resolution with the </a:t>
            </a:r>
            <a:r>
              <a:rPr lang="en-GB" sz="2000" i="1" dirty="0" err="1">
                <a:solidFill>
                  <a:srgbClr val="00B0B2"/>
                </a:solidFill>
              </a:rPr>
              <a:t>gh</a:t>
            </a:r>
            <a:r>
              <a:rPr lang="en-GB" sz="2000" dirty="0">
                <a:solidFill>
                  <a:srgbClr val="00B0B2"/>
                </a:solidFill>
              </a:rPr>
              <a:t> primer for </a:t>
            </a:r>
            <a:r>
              <a:rPr lang="en-GB" sz="2000" dirty="0" err="1">
                <a:solidFill>
                  <a:srgbClr val="00B0B2"/>
                </a:solidFill>
              </a:rPr>
              <a:t>Poaceae</a:t>
            </a:r>
            <a:r>
              <a:rPr lang="en-GB" sz="2000" dirty="0">
                <a:solidFill>
                  <a:srgbClr val="00B0B2"/>
                </a:solidFill>
              </a:rPr>
              <a:t>) and hemp and vegetable garden plants (beans)  from the Early Middle Age, 1500 years ago</a:t>
            </a:r>
          </a:p>
          <a:p>
            <a:endParaRPr lang="en-GB" sz="2000" dirty="0">
              <a:solidFill>
                <a:srgbClr val="00B0B2"/>
              </a:solidFill>
              <a:sym typeface="Wingdings" pitchFamily="2" charset="2"/>
            </a:endParaRPr>
          </a:p>
          <a:p>
            <a:r>
              <a:rPr lang="en-GB" sz="2000" dirty="0">
                <a:solidFill>
                  <a:srgbClr val="00B0B2"/>
                </a:solidFill>
                <a:sym typeface="Wingdings" pitchFamily="2" charset="2"/>
              </a:rPr>
              <a:t>Diversification of activities from the High Middle Age, i.e. from 1000 AD, with the development of fruit trees and livestock farming</a:t>
            </a:r>
          </a:p>
        </p:txBody>
      </p:sp>
      <p:cxnSp>
        <p:nvCxnSpPr>
          <p:cNvPr id="6" name="Connecteur droit 5">
            <a:extLst>
              <a:ext uri="{FF2B5EF4-FFF2-40B4-BE49-F238E27FC236}">
                <a16:creationId xmlns:a16="http://schemas.microsoft.com/office/drawing/2014/main" id="{F61AE452-09AC-1344-A21C-01D0C448A575}"/>
              </a:ext>
            </a:extLst>
          </p:cNvPr>
          <p:cNvCxnSpPr>
            <a:cxnSpLocks/>
          </p:cNvCxnSpPr>
          <p:nvPr/>
        </p:nvCxnSpPr>
        <p:spPr>
          <a:xfrm>
            <a:off x="9029700" y="464518"/>
            <a:ext cx="0" cy="5918200"/>
          </a:xfrm>
          <a:prstGeom prst="line">
            <a:avLst/>
          </a:prstGeom>
          <a:ln w="28575">
            <a:solidFill>
              <a:srgbClr val="00B0B2"/>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4F8AE681-5290-F34D-9D16-C0BE60386649}"/>
              </a:ext>
            </a:extLst>
          </p:cNvPr>
          <p:cNvCxnSpPr>
            <a:cxnSpLocks/>
          </p:cNvCxnSpPr>
          <p:nvPr/>
        </p:nvCxnSpPr>
        <p:spPr>
          <a:xfrm>
            <a:off x="9283700" y="469900"/>
            <a:ext cx="0" cy="5918200"/>
          </a:xfrm>
          <a:prstGeom prst="line">
            <a:avLst/>
          </a:prstGeom>
          <a:ln w="57150">
            <a:solidFill>
              <a:srgbClr val="00B0B2"/>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49CE4F88-98C4-6240-9426-9A5F295009FA}"/>
              </a:ext>
            </a:extLst>
          </p:cNvPr>
          <p:cNvCxnSpPr>
            <a:cxnSpLocks/>
          </p:cNvCxnSpPr>
          <p:nvPr/>
        </p:nvCxnSpPr>
        <p:spPr>
          <a:xfrm>
            <a:off x="271518" y="1427478"/>
            <a:ext cx="0" cy="858218"/>
          </a:xfrm>
          <a:prstGeom prst="line">
            <a:avLst/>
          </a:prstGeom>
          <a:ln w="28575">
            <a:solidFill>
              <a:srgbClr val="00B0B2"/>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3B71C059-A941-834E-A1B6-246F55909510}"/>
              </a:ext>
            </a:extLst>
          </p:cNvPr>
          <p:cNvCxnSpPr>
            <a:cxnSpLocks/>
          </p:cNvCxnSpPr>
          <p:nvPr/>
        </p:nvCxnSpPr>
        <p:spPr>
          <a:xfrm>
            <a:off x="269109" y="3429000"/>
            <a:ext cx="0" cy="858218"/>
          </a:xfrm>
          <a:prstGeom prst="line">
            <a:avLst/>
          </a:prstGeom>
          <a:ln w="57150">
            <a:solidFill>
              <a:srgbClr val="00B0B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9541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09BBD2B-48E1-684E-835F-3C25E13B498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4000" y="1073065"/>
            <a:ext cx="8140700" cy="4335808"/>
          </a:xfrm>
          <a:prstGeom prst="rect">
            <a:avLst/>
          </a:prstGeom>
        </p:spPr>
      </p:pic>
      <p:sp>
        <p:nvSpPr>
          <p:cNvPr id="5" name="Rectangle 4">
            <a:extLst>
              <a:ext uri="{FF2B5EF4-FFF2-40B4-BE49-F238E27FC236}">
                <a16:creationId xmlns:a16="http://schemas.microsoft.com/office/drawing/2014/main" id="{0AF78CC3-0C13-1C44-8E6D-BCB8A9945250}"/>
              </a:ext>
            </a:extLst>
          </p:cNvPr>
          <p:cNvSpPr/>
          <p:nvPr/>
        </p:nvSpPr>
        <p:spPr>
          <a:xfrm>
            <a:off x="5639" y="3173"/>
            <a:ext cx="8558048" cy="461345"/>
          </a:xfrm>
          <a:prstGeom prst="rect">
            <a:avLst/>
          </a:prstGeom>
        </p:spPr>
        <p:txBody>
          <a:bodyPr wrap="none">
            <a:spAutoFit/>
          </a:bodyPr>
          <a:lstStyle/>
          <a:p>
            <a:r>
              <a:rPr lang="en-GB" sz="2398" dirty="0">
                <a:solidFill>
                  <a:schemeClr val="bg1"/>
                </a:solidFill>
              </a:rPr>
              <a:t>Synthesis of </a:t>
            </a:r>
            <a:r>
              <a:rPr lang="en-GB" sz="2398" dirty="0" err="1">
                <a:solidFill>
                  <a:schemeClr val="bg1"/>
                </a:solidFill>
              </a:rPr>
              <a:t>Agro</a:t>
            </a:r>
            <a:r>
              <a:rPr lang="en-GB" sz="2398" dirty="0">
                <a:solidFill>
                  <a:schemeClr val="bg1"/>
                </a:solidFill>
              </a:rPr>
              <a:t>-pastoral development across the vegetation belts</a:t>
            </a:r>
            <a:endParaRPr lang="en-GB" sz="2398" i="1" dirty="0">
              <a:solidFill>
                <a:schemeClr val="bg1"/>
              </a:solidFill>
            </a:endParaRPr>
          </a:p>
        </p:txBody>
      </p:sp>
      <p:sp>
        <p:nvSpPr>
          <p:cNvPr id="6" name="ZoneTexte 5">
            <a:extLst>
              <a:ext uri="{FF2B5EF4-FFF2-40B4-BE49-F238E27FC236}">
                <a16:creationId xmlns:a16="http://schemas.microsoft.com/office/drawing/2014/main" id="{AC497B0B-2398-B244-903A-7C97E2D4C906}"/>
              </a:ext>
            </a:extLst>
          </p:cNvPr>
          <p:cNvSpPr txBox="1"/>
          <p:nvPr/>
        </p:nvSpPr>
        <p:spPr>
          <a:xfrm>
            <a:off x="8563687" y="1315445"/>
            <a:ext cx="2855658" cy="4401205"/>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chemeClr val="bg1"/>
                </a:solidFill>
              </a:rPr>
              <a:t>Increase in altitude from the Neolithic to the Bronze Age and Iron Age. </a:t>
            </a:r>
          </a:p>
          <a:p>
            <a:pPr marL="342900" indent="-342900">
              <a:buFont typeface="Arial" panose="020B0604020202020204" pitchFamily="34" charset="0"/>
              <a:buChar char="•"/>
            </a:pPr>
            <a:endParaRPr lang="en-US" sz="2000" dirty="0">
              <a:solidFill>
                <a:schemeClr val="bg1"/>
              </a:solidFill>
            </a:endParaRPr>
          </a:p>
          <a:p>
            <a:pPr marL="342900" indent="-342900">
              <a:buFont typeface="Arial" panose="020B0604020202020204" pitchFamily="34" charset="0"/>
              <a:buChar char="•"/>
            </a:pPr>
            <a:r>
              <a:rPr lang="en-US" sz="2000" dirty="0">
                <a:solidFill>
                  <a:schemeClr val="bg1"/>
                </a:solidFill>
              </a:rPr>
              <a:t>Development at all altitude during the Roman period</a:t>
            </a:r>
          </a:p>
          <a:p>
            <a:pPr marL="342900" indent="-342900">
              <a:buFont typeface="Arial" panose="020B0604020202020204" pitchFamily="34" charset="0"/>
              <a:buChar char="•"/>
            </a:pPr>
            <a:endParaRPr lang="en-US" sz="2000" dirty="0">
              <a:solidFill>
                <a:schemeClr val="bg1"/>
              </a:solidFill>
            </a:endParaRPr>
          </a:p>
          <a:p>
            <a:pPr marL="342900" indent="-342900">
              <a:buFont typeface="Arial" panose="020B0604020202020204" pitchFamily="34" charset="0"/>
              <a:buChar char="•"/>
            </a:pPr>
            <a:r>
              <a:rPr lang="en-US" sz="2000" dirty="0">
                <a:solidFill>
                  <a:schemeClr val="bg1"/>
                </a:solidFill>
              </a:rPr>
              <a:t>Highest development at all altitudes (except in the Alpine belt) from 1000 to 1800 AD</a:t>
            </a:r>
          </a:p>
          <a:p>
            <a:pPr marL="342900" indent="-342900">
              <a:buFont typeface="Arial" panose="020B0604020202020204" pitchFamily="34" charset="0"/>
              <a:buChar char="•"/>
            </a:pPr>
            <a:endParaRPr lang="en-GB" sz="2000" dirty="0"/>
          </a:p>
        </p:txBody>
      </p:sp>
      <p:sp>
        <p:nvSpPr>
          <p:cNvPr id="7" name="ZoneTexte 6">
            <a:extLst>
              <a:ext uri="{FF2B5EF4-FFF2-40B4-BE49-F238E27FC236}">
                <a16:creationId xmlns:a16="http://schemas.microsoft.com/office/drawing/2014/main" id="{82C3D219-1378-D24D-A457-91D3DD8F160E}"/>
              </a:ext>
            </a:extLst>
          </p:cNvPr>
          <p:cNvSpPr txBox="1"/>
          <p:nvPr/>
        </p:nvSpPr>
        <p:spPr>
          <a:xfrm>
            <a:off x="57150" y="5844301"/>
            <a:ext cx="12077700" cy="830997"/>
          </a:xfrm>
          <a:prstGeom prst="rect">
            <a:avLst/>
          </a:prstGeom>
          <a:solidFill>
            <a:schemeClr val="bg1"/>
          </a:solidFill>
        </p:spPr>
        <p:txBody>
          <a:bodyPr wrap="square" rtlCol="0">
            <a:spAutoFit/>
          </a:bodyPr>
          <a:lstStyle/>
          <a:p>
            <a:pPr algn="ctr"/>
            <a:r>
              <a:rPr lang="en-GB" sz="2400" dirty="0">
                <a:solidFill>
                  <a:srgbClr val="7030A0"/>
                </a:solidFill>
              </a:rPr>
              <a:t>This synthesis is used to develop a relative scale of </a:t>
            </a:r>
            <a:r>
              <a:rPr lang="en-GB" sz="2400" dirty="0" err="1">
                <a:solidFill>
                  <a:srgbClr val="7030A0"/>
                </a:solidFill>
              </a:rPr>
              <a:t>agro</a:t>
            </a:r>
            <a:r>
              <a:rPr lang="en-GB" sz="2400" dirty="0">
                <a:solidFill>
                  <a:srgbClr val="7030A0"/>
                </a:solidFill>
              </a:rPr>
              <a:t>-pastoral intensities and study their impact on plant communities</a:t>
            </a:r>
          </a:p>
        </p:txBody>
      </p:sp>
      <p:sp>
        <p:nvSpPr>
          <p:cNvPr id="8" name="Flèche vers la droite 7">
            <a:extLst>
              <a:ext uri="{FF2B5EF4-FFF2-40B4-BE49-F238E27FC236}">
                <a16:creationId xmlns:a16="http://schemas.microsoft.com/office/drawing/2014/main" id="{7F7A540B-0555-0345-AF79-3600BA49E6D1}"/>
              </a:ext>
            </a:extLst>
          </p:cNvPr>
          <p:cNvSpPr/>
          <p:nvPr/>
        </p:nvSpPr>
        <p:spPr>
          <a:xfrm>
            <a:off x="196850" y="5967699"/>
            <a:ext cx="304800" cy="254000"/>
          </a:xfrm>
          <a:prstGeom prst="rightArrow">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41518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3708DBFC-4D02-B948-9BBE-E85D2EB6AC9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905" y="723312"/>
            <a:ext cx="5626477" cy="418951"/>
          </a:xfrm>
          <a:prstGeom prst="rect">
            <a:avLst/>
          </a:prstGeom>
        </p:spPr>
      </p:pic>
      <p:pic>
        <p:nvPicPr>
          <p:cNvPr id="3" name="Shape 153">
            <a:extLst>
              <a:ext uri="{FF2B5EF4-FFF2-40B4-BE49-F238E27FC236}">
                <a16:creationId xmlns:a16="http://schemas.microsoft.com/office/drawing/2014/main" id="{80138BBF-EBE4-174B-BCD3-4568653F3066}"/>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753415" y="813223"/>
            <a:ext cx="2973745" cy="18179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Shape 154">
            <a:extLst>
              <a:ext uri="{FF2B5EF4-FFF2-40B4-BE49-F238E27FC236}">
                <a16:creationId xmlns:a16="http://schemas.microsoft.com/office/drawing/2014/main" id="{898A84E8-99E2-664E-83C0-FE9CF3646D48}"/>
              </a:ext>
            </a:extLst>
          </p:cNvPr>
          <p:cNvPicPr preferRelativeResize="0"/>
          <p:nvPr/>
        </p:nvPicPr>
        <p:blipFill rotWithShape="1">
          <a:blip r:embed="rId5">
            <a:alphaModFix/>
          </a:blip>
          <a:srcRect/>
          <a:stretch/>
        </p:blipFill>
        <p:spPr>
          <a:xfrm>
            <a:off x="5753415" y="5451820"/>
            <a:ext cx="2978996" cy="9244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Image 5">
            <a:extLst>
              <a:ext uri="{FF2B5EF4-FFF2-40B4-BE49-F238E27FC236}">
                <a16:creationId xmlns:a16="http://schemas.microsoft.com/office/drawing/2014/main" id="{5B83FCAC-F6A3-0E4A-91CB-1D49AB19089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753414" y="3034785"/>
            <a:ext cx="2980623" cy="16628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ZoneTexte 7">
            <a:extLst>
              <a:ext uri="{FF2B5EF4-FFF2-40B4-BE49-F238E27FC236}">
                <a16:creationId xmlns:a16="http://schemas.microsoft.com/office/drawing/2014/main" id="{BC4AEBCB-0FD7-3A4A-8FF4-20628A5E8504}"/>
              </a:ext>
            </a:extLst>
          </p:cNvPr>
          <p:cNvSpPr txBox="1"/>
          <p:nvPr/>
        </p:nvSpPr>
        <p:spPr>
          <a:xfrm>
            <a:off x="12110" y="6477805"/>
            <a:ext cx="3483133" cy="307648"/>
          </a:xfrm>
          <a:prstGeom prst="rect">
            <a:avLst/>
          </a:prstGeom>
          <a:noFill/>
        </p:spPr>
        <p:txBody>
          <a:bodyPr wrap="none" rtlCol="0">
            <a:spAutoFit/>
          </a:bodyPr>
          <a:lstStyle/>
          <a:p>
            <a:r>
              <a:rPr lang="en-US" sz="1399" i="1" dirty="0">
                <a:solidFill>
                  <a:schemeClr val="bg1"/>
                </a:solidFill>
              </a:rPr>
              <a:t>non-metric multidimensional scaling (NMDS)</a:t>
            </a:r>
            <a:r>
              <a:rPr lang="fr-FR" sz="1399" i="1" dirty="0">
                <a:solidFill>
                  <a:schemeClr val="bg1"/>
                </a:solidFill>
              </a:rPr>
              <a:t> </a:t>
            </a:r>
            <a:endParaRPr lang="en-GB" sz="1399" i="1" dirty="0">
              <a:solidFill>
                <a:schemeClr val="bg1"/>
              </a:solidFill>
            </a:endParaRPr>
          </a:p>
        </p:txBody>
      </p:sp>
      <p:sp>
        <p:nvSpPr>
          <p:cNvPr id="7" name="ZoneTexte 6">
            <a:extLst>
              <a:ext uri="{FF2B5EF4-FFF2-40B4-BE49-F238E27FC236}">
                <a16:creationId xmlns:a16="http://schemas.microsoft.com/office/drawing/2014/main" id="{7F9D6674-90EF-764C-89BF-C8FA037A32CE}"/>
              </a:ext>
            </a:extLst>
          </p:cNvPr>
          <p:cNvSpPr txBox="1"/>
          <p:nvPr/>
        </p:nvSpPr>
        <p:spPr>
          <a:xfrm>
            <a:off x="9045135" y="1445285"/>
            <a:ext cx="2679535" cy="1938992"/>
          </a:xfrm>
          <a:prstGeom prst="rect">
            <a:avLst/>
          </a:prstGeom>
          <a:noFill/>
        </p:spPr>
        <p:txBody>
          <a:bodyPr wrap="square" rtlCol="0">
            <a:spAutoFit/>
          </a:bodyPr>
          <a:lstStyle/>
          <a:p>
            <a:r>
              <a:rPr lang="en-GB" sz="2000" dirty="0">
                <a:solidFill>
                  <a:schemeClr val="bg1"/>
                </a:solidFill>
              </a:rPr>
              <a:t>According to the periods, characterised by different intensities of </a:t>
            </a:r>
            <a:r>
              <a:rPr lang="en-GB" sz="2000" dirty="0" err="1">
                <a:solidFill>
                  <a:schemeClr val="bg1"/>
                </a:solidFill>
              </a:rPr>
              <a:t>agro</a:t>
            </a:r>
            <a:r>
              <a:rPr lang="en-GB" sz="2000" dirty="0">
                <a:solidFill>
                  <a:schemeClr val="bg1"/>
                </a:solidFill>
              </a:rPr>
              <a:t>-pastoralism, we have different plant communities</a:t>
            </a:r>
          </a:p>
        </p:txBody>
      </p:sp>
      <p:sp>
        <p:nvSpPr>
          <p:cNvPr id="13" name="Rectangle 12">
            <a:extLst>
              <a:ext uri="{FF2B5EF4-FFF2-40B4-BE49-F238E27FC236}">
                <a16:creationId xmlns:a16="http://schemas.microsoft.com/office/drawing/2014/main" id="{972312AF-3C7A-3149-8E56-14E6118D2AB3}"/>
              </a:ext>
            </a:extLst>
          </p:cNvPr>
          <p:cNvSpPr/>
          <p:nvPr/>
        </p:nvSpPr>
        <p:spPr>
          <a:xfrm>
            <a:off x="5639" y="3173"/>
            <a:ext cx="10600402" cy="461345"/>
          </a:xfrm>
          <a:prstGeom prst="rect">
            <a:avLst/>
          </a:prstGeom>
        </p:spPr>
        <p:txBody>
          <a:bodyPr wrap="none">
            <a:spAutoFit/>
          </a:bodyPr>
          <a:lstStyle/>
          <a:p>
            <a:r>
              <a:rPr lang="en-GB" sz="2398" dirty="0">
                <a:solidFill>
                  <a:schemeClr val="bg1"/>
                </a:solidFill>
              </a:rPr>
              <a:t>Plant community trajectories in response to </a:t>
            </a:r>
            <a:r>
              <a:rPr lang="en-GB" sz="2398" dirty="0" err="1">
                <a:solidFill>
                  <a:schemeClr val="bg1"/>
                </a:solidFill>
              </a:rPr>
              <a:t>agro</a:t>
            </a:r>
            <a:r>
              <a:rPr lang="en-GB" sz="2398" dirty="0">
                <a:solidFill>
                  <a:schemeClr val="bg1"/>
                </a:solidFill>
              </a:rPr>
              <a:t>-pastoral activities: NMDS analyses</a:t>
            </a:r>
            <a:endParaRPr lang="en-GB" sz="2398" i="1" dirty="0">
              <a:solidFill>
                <a:schemeClr val="bg1"/>
              </a:solidFill>
            </a:endParaRPr>
          </a:p>
        </p:txBody>
      </p:sp>
      <p:pic>
        <p:nvPicPr>
          <p:cNvPr id="2" name="Image 1">
            <a:extLst>
              <a:ext uri="{FF2B5EF4-FFF2-40B4-BE49-F238E27FC236}">
                <a16:creationId xmlns:a16="http://schemas.microsoft.com/office/drawing/2014/main" id="{F97B95D7-0010-0B4B-A160-D9217A610C0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8906" y="1142262"/>
            <a:ext cx="5626477" cy="5366293"/>
          </a:xfrm>
          <a:prstGeom prst="rect">
            <a:avLst/>
          </a:prstGeom>
        </p:spPr>
      </p:pic>
      <p:cxnSp>
        <p:nvCxnSpPr>
          <p:cNvPr id="15" name="Connecteur droit 14">
            <a:extLst>
              <a:ext uri="{FF2B5EF4-FFF2-40B4-BE49-F238E27FC236}">
                <a16:creationId xmlns:a16="http://schemas.microsoft.com/office/drawing/2014/main" id="{59686372-4DF6-3947-AD31-002299C657FF}"/>
              </a:ext>
            </a:extLst>
          </p:cNvPr>
          <p:cNvCxnSpPr>
            <a:cxnSpLocks/>
          </p:cNvCxnSpPr>
          <p:nvPr/>
        </p:nvCxnSpPr>
        <p:spPr>
          <a:xfrm flipH="1">
            <a:off x="48907" y="2876277"/>
            <a:ext cx="8735353"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9806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3708DBFC-4D02-B948-9BBE-E85D2EB6AC9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905" y="723312"/>
            <a:ext cx="5626477" cy="418951"/>
          </a:xfrm>
          <a:prstGeom prst="rect">
            <a:avLst/>
          </a:prstGeom>
        </p:spPr>
      </p:pic>
      <p:pic>
        <p:nvPicPr>
          <p:cNvPr id="3" name="Shape 153">
            <a:extLst>
              <a:ext uri="{FF2B5EF4-FFF2-40B4-BE49-F238E27FC236}">
                <a16:creationId xmlns:a16="http://schemas.microsoft.com/office/drawing/2014/main" id="{80138BBF-EBE4-174B-BCD3-4568653F3066}"/>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753415" y="813223"/>
            <a:ext cx="2973745" cy="18179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Shape 154">
            <a:extLst>
              <a:ext uri="{FF2B5EF4-FFF2-40B4-BE49-F238E27FC236}">
                <a16:creationId xmlns:a16="http://schemas.microsoft.com/office/drawing/2014/main" id="{898A84E8-99E2-664E-83C0-FE9CF3646D48}"/>
              </a:ext>
            </a:extLst>
          </p:cNvPr>
          <p:cNvPicPr preferRelativeResize="0"/>
          <p:nvPr/>
        </p:nvPicPr>
        <p:blipFill rotWithShape="1">
          <a:blip r:embed="rId5">
            <a:alphaModFix/>
          </a:blip>
          <a:srcRect/>
          <a:stretch/>
        </p:blipFill>
        <p:spPr>
          <a:xfrm>
            <a:off x="5753415" y="5451820"/>
            <a:ext cx="2978996" cy="9244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Image 5">
            <a:extLst>
              <a:ext uri="{FF2B5EF4-FFF2-40B4-BE49-F238E27FC236}">
                <a16:creationId xmlns:a16="http://schemas.microsoft.com/office/drawing/2014/main" id="{5B83FCAC-F6A3-0E4A-91CB-1D49AB19089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753414" y="3034785"/>
            <a:ext cx="2980623" cy="16628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 name="Image 1">
            <a:extLst>
              <a:ext uri="{FF2B5EF4-FFF2-40B4-BE49-F238E27FC236}">
                <a16:creationId xmlns:a16="http://schemas.microsoft.com/office/drawing/2014/main" id="{F97B95D7-0010-0B4B-A160-D9217A610C0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8906" y="1142262"/>
            <a:ext cx="5626477" cy="5366293"/>
          </a:xfrm>
          <a:prstGeom prst="rect">
            <a:avLst/>
          </a:prstGeom>
        </p:spPr>
      </p:pic>
      <p:sp>
        <p:nvSpPr>
          <p:cNvPr id="14" name="ZoneTexte 13">
            <a:extLst>
              <a:ext uri="{FF2B5EF4-FFF2-40B4-BE49-F238E27FC236}">
                <a16:creationId xmlns:a16="http://schemas.microsoft.com/office/drawing/2014/main" id="{1C7BD218-A4B8-4B4C-8F6B-B0ABB05E41BF}"/>
              </a:ext>
            </a:extLst>
          </p:cNvPr>
          <p:cNvSpPr txBox="1"/>
          <p:nvPr/>
        </p:nvSpPr>
        <p:spPr>
          <a:xfrm>
            <a:off x="8589186" y="2475371"/>
            <a:ext cx="3758829" cy="2554545"/>
          </a:xfrm>
          <a:prstGeom prst="rect">
            <a:avLst/>
          </a:prstGeom>
          <a:noFill/>
        </p:spPr>
        <p:txBody>
          <a:bodyPr wrap="square" rtlCol="0">
            <a:spAutoFit/>
          </a:bodyPr>
          <a:lstStyle/>
          <a:p>
            <a:pPr marL="342583" indent="-342583">
              <a:buFont typeface="Wingdings" pitchFamily="2" charset="2"/>
              <a:buChar char="Ø"/>
            </a:pPr>
            <a:r>
              <a:rPr lang="en-GB" sz="2000" dirty="0">
                <a:solidFill>
                  <a:schemeClr val="bg1"/>
                </a:solidFill>
              </a:rPr>
              <a:t>Few loops (resilience)</a:t>
            </a:r>
          </a:p>
          <a:p>
            <a:pPr marL="342583" indent="-342583">
              <a:buFont typeface="Wingdings" pitchFamily="2" charset="2"/>
              <a:buChar char="Ø"/>
            </a:pPr>
            <a:r>
              <a:rPr lang="en-GB" sz="2000" dirty="0">
                <a:solidFill>
                  <a:schemeClr val="bg1"/>
                </a:solidFill>
              </a:rPr>
              <a:t>First tipping point in mid-Bronze Age at high altitude (&gt;2000 m asl), but later in mid and low altitude (900-1500 m asl), following the human history</a:t>
            </a:r>
          </a:p>
          <a:p>
            <a:pPr marL="342583" indent="-342583">
              <a:buFont typeface="Wingdings" pitchFamily="2" charset="2"/>
              <a:buChar char="Ø"/>
            </a:pPr>
            <a:endParaRPr lang="en-GB" sz="2000" dirty="0">
              <a:solidFill>
                <a:schemeClr val="bg1"/>
              </a:solidFill>
            </a:endParaRPr>
          </a:p>
        </p:txBody>
      </p:sp>
      <p:cxnSp>
        <p:nvCxnSpPr>
          <p:cNvPr id="15" name="Connecteur droit 14">
            <a:extLst>
              <a:ext uri="{FF2B5EF4-FFF2-40B4-BE49-F238E27FC236}">
                <a16:creationId xmlns:a16="http://schemas.microsoft.com/office/drawing/2014/main" id="{59686372-4DF6-3947-AD31-002299C657FF}"/>
              </a:ext>
            </a:extLst>
          </p:cNvPr>
          <p:cNvCxnSpPr>
            <a:cxnSpLocks/>
          </p:cNvCxnSpPr>
          <p:nvPr/>
        </p:nvCxnSpPr>
        <p:spPr>
          <a:xfrm flipH="1">
            <a:off x="48907" y="2876277"/>
            <a:ext cx="8735353"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AA90837F-0686-1A44-A823-0FF63390715A}"/>
              </a:ext>
            </a:extLst>
          </p:cNvPr>
          <p:cNvSpPr txBox="1"/>
          <p:nvPr/>
        </p:nvSpPr>
        <p:spPr>
          <a:xfrm>
            <a:off x="8383532" y="6518301"/>
            <a:ext cx="3140732" cy="338426"/>
          </a:xfrm>
          <a:prstGeom prst="rect">
            <a:avLst/>
          </a:prstGeom>
          <a:noFill/>
        </p:spPr>
        <p:txBody>
          <a:bodyPr wrap="none" rtlCol="0">
            <a:spAutoFit/>
          </a:bodyPr>
          <a:lstStyle/>
          <a:p>
            <a:r>
              <a:rPr lang="en-GB" sz="1599" i="1" dirty="0" err="1">
                <a:solidFill>
                  <a:schemeClr val="bg1"/>
                </a:solidFill>
              </a:rPr>
              <a:t>Giguet-Covex</a:t>
            </a:r>
            <a:r>
              <a:rPr lang="en-GB" sz="1599" i="1" dirty="0">
                <a:solidFill>
                  <a:schemeClr val="bg1"/>
                </a:solidFill>
              </a:rPr>
              <a:t> et al. submitted; REEC</a:t>
            </a:r>
          </a:p>
        </p:txBody>
      </p:sp>
      <p:sp>
        <p:nvSpPr>
          <p:cNvPr id="17" name="ZoneTexte 16">
            <a:extLst>
              <a:ext uri="{FF2B5EF4-FFF2-40B4-BE49-F238E27FC236}">
                <a16:creationId xmlns:a16="http://schemas.microsoft.com/office/drawing/2014/main" id="{5DAD34FF-0390-B841-AD88-628F2AF2C2E3}"/>
              </a:ext>
            </a:extLst>
          </p:cNvPr>
          <p:cNvSpPr txBox="1"/>
          <p:nvPr/>
        </p:nvSpPr>
        <p:spPr>
          <a:xfrm>
            <a:off x="12110" y="6477805"/>
            <a:ext cx="3483133" cy="307648"/>
          </a:xfrm>
          <a:prstGeom prst="rect">
            <a:avLst/>
          </a:prstGeom>
          <a:noFill/>
        </p:spPr>
        <p:txBody>
          <a:bodyPr wrap="none" rtlCol="0">
            <a:spAutoFit/>
          </a:bodyPr>
          <a:lstStyle/>
          <a:p>
            <a:r>
              <a:rPr lang="en-US" sz="1399" i="1" dirty="0">
                <a:solidFill>
                  <a:schemeClr val="bg1"/>
                </a:solidFill>
              </a:rPr>
              <a:t>non-metric multidimensional scaling (NMDS)</a:t>
            </a:r>
            <a:r>
              <a:rPr lang="fr-FR" sz="1399" i="1" dirty="0">
                <a:solidFill>
                  <a:schemeClr val="bg1"/>
                </a:solidFill>
              </a:rPr>
              <a:t> </a:t>
            </a:r>
            <a:endParaRPr lang="en-GB" sz="1399" i="1" dirty="0">
              <a:solidFill>
                <a:schemeClr val="bg1"/>
              </a:solidFill>
            </a:endParaRPr>
          </a:p>
        </p:txBody>
      </p:sp>
      <p:sp>
        <p:nvSpPr>
          <p:cNvPr id="18" name="Rectangle 17">
            <a:extLst>
              <a:ext uri="{FF2B5EF4-FFF2-40B4-BE49-F238E27FC236}">
                <a16:creationId xmlns:a16="http://schemas.microsoft.com/office/drawing/2014/main" id="{827B668D-6351-334F-A440-0872A47FDAA4}"/>
              </a:ext>
            </a:extLst>
          </p:cNvPr>
          <p:cNvSpPr/>
          <p:nvPr/>
        </p:nvSpPr>
        <p:spPr>
          <a:xfrm>
            <a:off x="5639" y="3173"/>
            <a:ext cx="8532144" cy="461345"/>
          </a:xfrm>
          <a:prstGeom prst="rect">
            <a:avLst/>
          </a:prstGeom>
        </p:spPr>
        <p:txBody>
          <a:bodyPr wrap="none">
            <a:spAutoFit/>
          </a:bodyPr>
          <a:lstStyle/>
          <a:p>
            <a:r>
              <a:rPr lang="en-GB" sz="2398" dirty="0">
                <a:solidFill>
                  <a:schemeClr val="bg1"/>
                </a:solidFill>
              </a:rPr>
              <a:t>Plant community trajectories in response to </a:t>
            </a:r>
            <a:r>
              <a:rPr lang="en-GB" sz="2398" dirty="0" err="1">
                <a:solidFill>
                  <a:schemeClr val="bg1"/>
                </a:solidFill>
              </a:rPr>
              <a:t>agro</a:t>
            </a:r>
            <a:r>
              <a:rPr lang="en-GB" sz="2398" dirty="0">
                <a:solidFill>
                  <a:schemeClr val="bg1"/>
                </a:solidFill>
              </a:rPr>
              <a:t>-pastoral activities</a:t>
            </a:r>
            <a:endParaRPr lang="en-GB" sz="2398" i="1" dirty="0">
              <a:solidFill>
                <a:schemeClr val="bg1"/>
              </a:solidFill>
            </a:endParaRPr>
          </a:p>
        </p:txBody>
      </p:sp>
    </p:spTree>
    <p:extLst>
      <p:ext uri="{BB962C8B-B14F-4D97-AF65-F5344CB8AC3E}">
        <p14:creationId xmlns:p14="http://schemas.microsoft.com/office/powerpoint/2010/main" val="2718549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1BC4FDF-A9BD-2444-9276-B4E0E6BD2C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19510" y="1881631"/>
            <a:ext cx="2973745" cy="16936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ZoneTexte 9">
            <a:extLst>
              <a:ext uri="{FF2B5EF4-FFF2-40B4-BE49-F238E27FC236}">
                <a16:creationId xmlns:a16="http://schemas.microsoft.com/office/drawing/2014/main" id="{EBB17D3A-44A4-0143-B616-ACF738995852}"/>
              </a:ext>
            </a:extLst>
          </p:cNvPr>
          <p:cNvSpPr txBox="1"/>
          <p:nvPr/>
        </p:nvSpPr>
        <p:spPr>
          <a:xfrm>
            <a:off x="779838" y="5138319"/>
            <a:ext cx="10038902" cy="1015663"/>
          </a:xfrm>
          <a:prstGeom prst="rect">
            <a:avLst/>
          </a:prstGeom>
          <a:noFill/>
        </p:spPr>
        <p:txBody>
          <a:bodyPr wrap="square" rtlCol="0">
            <a:spAutoFit/>
          </a:bodyPr>
          <a:lstStyle/>
          <a:p>
            <a:r>
              <a:rPr lang="en-GB" sz="2000" dirty="0">
                <a:solidFill>
                  <a:schemeClr val="bg1"/>
                </a:solidFill>
              </a:rPr>
              <a:t>Above 2400 m asl, no visible trajectory.</a:t>
            </a:r>
          </a:p>
          <a:p>
            <a:r>
              <a:rPr lang="en-GB" sz="2000" dirty="0">
                <a:solidFill>
                  <a:schemeClr val="bg1"/>
                </a:solidFill>
              </a:rPr>
              <a:t>But climatic fingerprint (different communities in the two climatic extremes of the Holocene (i.e. Holocene Climatic Optimum and Little Ice Age)</a:t>
            </a:r>
          </a:p>
        </p:txBody>
      </p:sp>
      <p:pic>
        <p:nvPicPr>
          <p:cNvPr id="2" name="Image 1">
            <a:extLst>
              <a:ext uri="{FF2B5EF4-FFF2-40B4-BE49-F238E27FC236}">
                <a16:creationId xmlns:a16="http://schemas.microsoft.com/office/drawing/2014/main" id="{9B3D48FB-FA0E-0946-9EE0-DF6B2323AA8A}"/>
              </a:ext>
            </a:extLst>
          </p:cNvPr>
          <p:cNvPicPr>
            <a:picLocks noChangeAspect="1"/>
          </p:cNvPicPr>
          <p:nvPr/>
        </p:nvPicPr>
        <p:blipFill>
          <a:blip r:embed="rId4"/>
          <a:stretch>
            <a:fillRect/>
          </a:stretch>
        </p:blipFill>
        <p:spPr>
          <a:xfrm>
            <a:off x="198745" y="1071539"/>
            <a:ext cx="8391725" cy="3313825"/>
          </a:xfrm>
          <a:prstGeom prst="rect">
            <a:avLst/>
          </a:prstGeom>
        </p:spPr>
      </p:pic>
      <p:sp>
        <p:nvSpPr>
          <p:cNvPr id="9" name="ZoneTexte 8">
            <a:extLst>
              <a:ext uri="{FF2B5EF4-FFF2-40B4-BE49-F238E27FC236}">
                <a16:creationId xmlns:a16="http://schemas.microsoft.com/office/drawing/2014/main" id="{346C99DC-D13F-F042-94C9-2B6B313AC8AD}"/>
              </a:ext>
            </a:extLst>
          </p:cNvPr>
          <p:cNvSpPr txBox="1"/>
          <p:nvPr/>
        </p:nvSpPr>
        <p:spPr>
          <a:xfrm>
            <a:off x="108417" y="4385364"/>
            <a:ext cx="3483133" cy="307648"/>
          </a:xfrm>
          <a:prstGeom prst="rect">
            <a:avLst/>
          </a:prstGeom>
          <a:noFill/>
        </p:spPr>
        <p:txBody>
          <a:bodyPr wrap="none" rtlCol="0">
            <a:spAutoFit/>
          </a:bodyPr>
          <a:lstStyle/>
          <a:p>
            <a:r>
              <a:rPr lang="en-US" sz="1399" i="1" dirty="0">
                <a:solidFill>
                  <a:schemeClr val="bg1"/>
                </a:solidFill>
              </a:rPr>
              <a:t>non-metric multidimensional scaling (NMDS)</a:t>
            </a:r>
            <a:r>
              <a:rPr lang="fr-FR" sz="1399" i="1" dirty="0">
                <a:solidFill>
                  <a:schemeClr val="bg1"/>
                </a:solidFill>
              </a:rPr>
              <a:t> </a:t>
            </a:r>
            <a:endParaRPr lang="en-GB" sz="1399" i="1" dirty="0">
              <a:solidFill>
                <a:schemeClr val="bg1"/>
              </a:solidFill>
            </a:endParaRPr>
          </a:p>
        </p:txBody>
      </p:sp>
      <p:sp>
        <p:nvSpPr>
          <p:cNvPr id="13" name="Rectangle 12">
            <a:extLst>
              <a:ext uri="{FF2B5EF4-FFF2-40B4-BE49-F238E27FC236}">
                <a16:creationId xmlns:a16="http://schemas.microsoft.com/office/drawing/2014/main" id="{375F7E45-5A0B-7746-AD20-6EE8460B2426}"/>
              </a:ext>
            </a:extLst>
          </p:cNvPr>
          <p:cNvSpPr/>
          <p:nvPr/>
        </p:nvSpPr>
        <p:spPr>
          <a:xfrm>
            <a:off x="5639" y="3173"/>
            <a:ext cx="6957610" cy="461345"/>
          </a:xfrm>
          <a:prstGeom prst="rect">
            <a:avLst/>
          </a:prstGeom>
        </p:spPr>
        <p:txBody>
          <a:bodyPr wrap="none">
            <a:spAutoFit/>
          </a:bodyPr>
          <a:lstStyle/>
          <a:p>
            <a:r>
              <a:rPr lang="en-GB" sz="2398" dirty="0">
                <a:solidFill>
                  <a:schemeClr val="bg1"/>
                </a:solidFill>
              </a:rPr>
              <a:t>Plant community trajectories in the alpine to </a:t>
            </a:r>
            <a:r>
              <a:rPr lang="en-GB" sz="2398" dirty="0" err="1">
                <a:solidFill>
                  <a:schemeClr val="bg1"/>
                </a:solidFill>
              </a:rPr>
              <a:t>nival</a:t>
            </a:r>
            <a:r>
              <a:rPr lang="en-GB" sz="2398" dirty="0">
                <a:solidFill>
                  <a:schemeClr val="bg1"/>
                </a:solidFill>
              </a:rPr>
              <a:t> belt</a:t>
            </a:r>
            <a:endParaRPr lang="en-GB" sz="2398" i="1" dirty="0">
              <a:solidFill>
                <a:schemeClr val="bg1"/>
              </a:solidFill>
            </a:endParaRPr>
          </a:p>
        </p:txBody>
      </p:sp>
    </p:spTree>
    <p:extLst>
      <p:ext uri="{BB962C8B-B14F-4D97-AF65-F5344CB8AC3E}">
        <p14:creationId xmlns:p14="http://schemas.microsoft.com/office/powerpoint/2010/main" val="2524839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3ACD95-417C-6F4F-AB3D-790D6C2FC41B}"/>
              </a:ext>
            </a:extLst>
          </p:cNvPr>
          <p:cNvSpPr/>
          <p:nvPr/>
        </p:nvSpPr>
        <p:spPr>
          <a:xfrm>
            <a:off x="6475" y="572994"/>
            <a:ext cx="12185525"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bg1"/>
              </a:solidFill>
            </a:endParaRPr>
          </a:p>
        </p:txBody>
      </p:sp>
      <p:sp>
        <p:nvSpPr>
          <p:cNvPr id="4" name="Rectangle 3">
            <a:extLst>
              <a:ext uri="{FF2B5EF4-FFF2-40B4-BE49-F238E27FC236}">
                <a16:creationId xmlns:a16="http://schemas.microsoft.com/office/drawing/2014/main" id="{D97E7CCB-2C3D-CF40-B67A-8A445AEF02B7}"/>
              </a:ext>
            </a:extLst>
          </p:cNvPr>
          <p:cNvSpPr/>
          <p:nvPr/>
        </p:nvSpPr>
        <p:spPr>
          <a:xfrm>
            <a:off x="6475" y="572994"/>
            <a:ext cx="12185525" cy="457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bg1"/>
              </a:solidFill>
            </a:endParaRPr>
          </a:p>
        </p:txBody>
      </p:sp>
      <p:sp>
        <p:nvSpPr>
          <p:cNvPr id="5" name="Rectangle 4">
            <a:extLst>
              <a:ext uri="{FF2B5EF4-FFF2-40B4-BE49-F238E27FC236}">
                <a16:creationId xmlns:a16="http://schemas.microsoft.com/office/drawing/2014/main" id="{E68245B8-4311-384D-8A51-0454C29ABB3D}"/>
              </a:ext>
            </a:extLst>
          </p:cNvPr>
          <p:cNvSpPr/>
          <p:nvPr/>
        </p:nvSpPr>
        <p:spPr>
          <a:xfrm>
            <a:off x="0" y="0"/>
            <a:ext cx="2885983" cy="461665"/>
          </a:xfrm>
          <a:prstGeom prst="rect">
            <a:avLst/>
          </a:prstGeom>
        </p:spPr>
        <p:txBody>
          <a:bodyPr wrap="none">
            <a:spAutoFit/>
          </a:bodyPr>
          <a:lstStyle/>
          <a:p>
            <a:r>
              <a:rPr lang="en-GB" sz="2400" b="1" dirty="0">
                <a:solidFill>
                  <a:schemeClr val="bg1"/>
                </a:solidFill>
              </a:rPr>
              <a:t>Take-home messages</a:t>
            </a:r>
            <a:endParaRPr lang="en-GB" sz="2400" i="1" dirty="0">
              <a:solidFill>
                <a:schemeClr val="bg1"/>
              </a:solidFill>
            </a:endParaRPr>
          </a:p>
        </p:txBody>
      </p:sp>
      <p:sp>
        <p:nvSpPr>
          <p:cNvPr id="34" name="Google Shape;393;gbb1ec6e171_0_100">
            <a:extLst>
              <a:ext uri="{FF2B5EF4-FFF2-40B4-BE49-F238E27FC236}">
                <a16:creationId xmlns:a16="http://schemas.microsoft.com/office/drawing/2014/main" id="{72B140E5-3155-A84D-A565-1358C84527CF}"/>
              </a:ext>
            </a:extLst>
          </p:cNvPr>
          <p:cNvSpPr txBox="1"/>
          <p:nvPr/>
        </p:nvSpPr>
        <p:spPr>
          <a:xfrm>
            <a:off x="1183833" y="1444213"/>
            <a:ext cx="9404523" cy="3508623"/>
          </a:xfrm>
          <a:prstGeom prst="rect">
            <a:avLst/>
          </a:prstGeom>
          <a:noFill/>
          <a:ln>
            <a:noFill/>
          </a:ln>
        </p:spPr>
        <p:txBody>
          <a:bodyPr spcFirstLastPara="1" wrap="square" lIns="91425" tIns="91425" rIns="91425" bIns="91425" anchor="t" anchorCtr="0">
            <a:spAutoFit/>
          </a:bodyPr>
          <a:lstStyle/>
          <a:p>
            <a:pPr marL="457200" lvl="0" indent="-355600" algn="l" rtl="0">
              <a:spcBef>
                <a:spcPts val="0"/>
              </a:spcBef>
              <a:spcAft>
                <a:spcPts val="0"/>
              </a:spcAft>
              <a:buSzPts val="2000"/>
              <a:buFont typeface="Calibri"/>
              <a:buChar char="●"/>
            </a:pPr>
            <a:r>
              <a:rPr lang="en-US" sz="2400" dirty="0">
                <a:solidFill>
                  <a:schemeClr val="bg1"/>
                </a:solidFill>
                <a:latin typeface="Calibri"/>
                <a:ea typeface="Calibri"/>
                <a:cs typeface="Calibri"/>
                <a:sym typeface="Calibri"/>
              </a:rPr>
              <a:t>Lake </a:t>
            </a:r>
            <a:r>
              <a:rPr lang="en-US" sz="2400" i="1" dirty="0" err="1">
                <a:solidFill>
                  <a:schemeClr val="bg1"/>
                </a:solidFill>
                <a:latin typeface="Calibri"/>
                <a:ea typeface="Calibri"/>
                <a:cs typeface="Calibri"/>
                <a:sym typeface="Calibri"/>
              </a:rPr>
              <a:t>sed</a:t>
            </a:r>
            <a:r>
              <a:rPr lang="en-US" sz="2400" dirty="0" err="1">
                <a:solidFill>
                  <a:schemeClr val="bg1"/>
                </a:solidFill>
                <a:latin typeface="Calibri"/>
                <a:ea typeface="Calibri"/>
                <a:cs typeface="Calibri"/>
                <a:sym typeface="Calibri"/>
              </a:rPr>
              <a:t>DNA</a:t>
            </a:r>
            <a:r>
              <a:rPr lang="en-US" sz="2400" dirty="0">
                <a:solidFill>
                  <a:schemeClr val="bg1"/>
                </a:solidFill>
                <a:latin typeface="Calibri"/>
                <a:ea typeface="Calibri"/>
                <a:cs typeface="Calibri"/>
                <a:sym typeface="Calibri"/>
              </a:rPr>
              <a:t> brought new information by detecting taxa impossible to detect with other methods</a:t>
            </a:r>
          </a:p>
          <a:p>
            <a:pPr marL="101600" lvl="0" algn="l" rtl="0">
              <a:spcBef>
                <a:spcPts val="0"/>
              </a:spcBef>
              <a:spcAft>
                <a:spcPts val="0"/>
              </a:spcAft>
              <a:buSzPts val="2000"/>
            </a:pPr>
            <a:endParaRPr lang="en-US" sz="2400" dirty="0">
              <a:solidFill>
                <a:schemeClr val="bg1"/>
              </a:solidFill>
              <a:latin typeface="Calibri"/>
              <a:ea typeface="Calibri"/>
              <a:cs typeface="Calibri"/>
              <a:sym typeface="Calibri"/>
            </a:endParaRPr>
          </a:p>
          <a:p>
            <a:pPr marL="457200" lvl="0" indent="-355600">
              <a:buSzPts val="2000"/>
              <a:buFont typeface="Calibri"/>
              <a:buChar char="●"/>
            </a:pPr>
            <a:r>
              <a:rPr lang="en-US" sz="2400" dirty="0">
                <a:solidFill>
                  <a:schemeClr val="bg1"/>
                </a:solidFill>
                <a:ea typeface="Calibri"/>
                <a:cs typeface="Calibri"/>
                <a:sym typeface="Calibri"/>
              </a:rPr>
              <a:t>Because lake </a:t>
            </a:r>
            <a:r>
              <a:rPr lang="en-US" sz="2400" i="1" dirty="0" err="1">
                <a:solidFill>
                  <a:schemeClr val="bg1"/>
                </a:solidFill>
                <a:ea typeface="Calibri"/>
                <a:cs typeface="Calibri"/>
                <a:sym typeface="Calibri"/>
              </a:rPr>
              <a:t>sed</a:t>
            </a:r>
            <a:r>
              <a:rPr lang="en-US" sz="2400" dirty="0" err="1">
                <a:solidFill>
                  <a:schemeClr val="bg1"/>
                </a:solidFill>
                <a:ea typeface="Calibri"/>
                <a:cs typeface="Calibri"/>
                <a:sym typeface="Calibri"/>
              </a:rPr>
              <a:t>DNA</a:t>
            </a:r>
            <a:r>
              <a:rPr lang="en-US" sz="2400" dirty="0">
                <a:solidFill>
                  <a:schemeClr val="bg1"/>
                </a:solidFill>
                <a:ea typeface="Calibri"/>
                <a:cs typeface="Calibri"/>
                <a:sym typeface="Calibri"/>
              </a:rPr>
              <a:t> </a:t>
            </a:r>
            <a:r>
              <a:rPr lang="en-US" sz="2400" dirty="0">
                <a:solidFill>
                  <a:schemeClr val="bg1"/>
                </a:solidFill>
                <a:latin typeface="Calibri"/>
                <a:ea typeface="Calibri"/>
                <a:cs typeface="Calibri"/>
                <a:sym typeface="Calibri"/>
              </a:rPr>
              <a:t>gives a signal at the catchment scale</a:t>
            </a:r>
            <a:r>
              <a:rPr lang="en-US" sz="2400" dirty="0">
                <a:solidFill>
                  <a:schemeClr val="bg1"/>
                </a:solidFill>
                <a:latin typeface="Calibri"/>
                <a:ea typeface="Calibri"/>
                <a:cs typeface="Calibri"/>
                <a:sym typeface="Wingdings" pitchFamily="2" charset="2"/>
              </a:rPr>
              <a:t>, we were able to study the agropastoral history and its impact on the vegetation cover at the local scale and thus along the altitudinal gradient</a:t>
            </a:r>
          </a:p>
          <a:p>
            <a:pPr marL="457200" lvl="0" indent="-355600">
              <a:buSzPts val="2000"/>
              <a:buFont typeface="Calibri"/>
              <a:buChar char="●"/>
            </a:pPr>
            <a:r>
              <a:rPr lang="en-US" sz="2400" dirty="0">
                <a:solidFill>
                  <a:schemeClr val="bg1"/>
                </a:solidFill>
                <a:latin typeface="Calibri"/>
                <a:ea typeface="Calibri"/>
                <a:cs typeface="Calibri"/>
                <a:sym typeface="Wingdings" pitchFamily="2" charset="2"/>
              </a:rPr>
              <a:t>The NMDS analyses are powerful to reconstruct temporal trajectories of plant community composition and to assess the roles of human activities and climate on changes in composition.</a:t>
            </a:r>
          </a:p>
        </p:txBody>
      </p:sp>
    </p:spTree>
    <p:extLst>
      <p:ext uri="{BB962C8B-B14F-4D97-AF65-F5344CB8AC3E}">
        <p14:creationId xmlns:p14="http://schemas.microsoft.com/office/powerpoint/2010/main" val="256081654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463</TotalTime>
  <Words>1266</Words>
  <Application>Microsoft Macintosh PowerPoint</Application>
  <PresentationFormat>Grand écran</PresentationFormat>
  <Paragraphs>101</Paragraphs>
  <Slides>11</Slides>
  <Notes>9</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11</vt:i4>
      </vt:variant>
    </vt:vector>
  </HeadingPairs>
  <TitlesOfParts>
    <vt:vector size="18" baseType="lpstr">
      <vt:lpstr>Arial</vt:lpstr>
      <vt:lpstr>Calibri</vt:lpstr>
      <vt:lpstr>Calibri Light</vt:lpstr>
      <vt:lpstr>Cambria</vt:lpstr>
      <vt:lpstr>Noto Sans Symbols</vt:lpstr>
      <vt:lpstr>Wingdings</vt:lpstr>
      <vt:lpstr>Thème Office</vt:lpstr>
      <vt:lpstr>Mountain agro-ecosystems long-term trajectories in the North Western Alps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Microsoft Office User</dc:creator>
  <cp:lastModifiedBy>Microsoft Office User</cp:lastModifiedBy>
  <cp:revision>52</cp:revision>
  <dcterms:created xsi:type="dcterms:W3CDTF">2021-04-26T07:23:03Z</dcterms:created>
  <dcterms:modified xsi:type="dcterms:W3CDTF">2021-04-26T18:47:07Z</dcterms:modified>
</cp:coreProperties>
</file>