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367" r:id="rId5"/>
    <p:sldId id="267" r:id="rId6"/>
    <p:sldId id="369" r:id="rId7"/>
    <p:sldId id="292" r:id="rId8"/>
    <p:sldId id="372" r:id="rId9"/>
    <p:sldId id="373" r:id="rId10"/>
    <p:sldId id="374" r:id="rId11"/>
    <p:sldId id="375" r:id="rId12"/>
    <p:sldId id="376"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549" autoAdjust="0"/>
  </p:normalViewPr>
  <p:slideViewPr>
    <p:cSldViewPr snapToGrid="0">
      <p:cViewPr varScale="1">
        <p:scale>
          <a:sx n="95" d="100"/>
          <a:sy n="95" d="100"/>
        </p:scale>
        <p:origin x="11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857C5-8F72-41FE-A9D6-6940FE94FC01}" type="datetimeFigureOut">
              <a:rPr lang="en-US" smtClean="0"/>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A1407-890D-49C7-9076-76E94A301695}" type="slidenum">
              <a:rPr lang="en-US" smtClean="0"/>
              <a:t>‹#›</a:t>
            </a:fld>
            <a:endParaRPr lang="en-US"/>
          </a:p>
        </p:txBody>
      </p:sp>
    </p:spTree>
    <p:extLst>
      <p:ext uri="{BB962C8B-B14F-4D97-AF65-F5344CB8AC3E}">
        <p14:creationId xmlns:p14="http://schemas.microsoft.com/office/powerpoint/2010/main" val="71352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Niels de Winter and today I am going to tell you what bivalve shells can tell us about short-term climate variability.</a:t>
            </a:r>
          </a:p>
        </p:txBody>
      </p:sp>
      <p:sp>
        <p:nvSpPr>
          <p:cNvPr id="4" name="Slide Number Placeholder 3"/>
          <p:cNvSpPr>
            <a:spLocks noGrp="1"/>
          </p:cNvSpPr>
          <p:nvPr>
            <p:ph type="sldNum" sz="quarter" idx="5"/>
          </p:nvPr>
        </p:nvSpPr>
        <p:spPr/>
        <p:txBody>
          <a:bodyPr/>
          <a:lstStyle/>
          <a:p>
            <a:fld id="{311A1407-890D-49C7-9076-76E94A301695}" type="slidenum">
              <a:rPr lang="en-US" smtClean="0"/>
              <a:t>1</a:t>
            </a:fld>
            <a:endParaRPr lang="en-US"/>
          </a:p>
        </p:txBody>
      </p:sp>
    </p:spTree>
    <p:extLst>
      <p:ext uri="{BB962C8B-B14F-4D97-AF65-F5344CB8AC3E}">
        <p14:creationId xmlns:p14="http://schemas.microsoft.com/office/powerpoint/2010/main" val="212314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stack chemical variability in the pectinids on a daily and tidal scale we see that the variability is most clearly linked to tidal cycles (on the right).</a:t>
            </a:r>
          </a:p>
          <a:p>
            <a:r>
              <a:rPr lang="en-US" dirty="0"/>
              <a:t>Even matching the daily increments on the shell surface directly did not improve the daily stack enough to conclude that day-night patterns influence the pectinids.</a:t>
            </a:r>
          </a:p>
        </p:txBody>
      </p:sp>
      <p:sp>
        <p:nvSpPr>
          <p:cNvPr id="4" name="Slide Number Placeholder 3"/>
          <p:cNvSpPr>
            <a:spLocks noGrp="1"/>
          </p:cNvSpPr>
          <p:nvPr>
            <p:ph type="sldNum" sz="quarter" idx="5"/>
          </p:nvPr>
        </p:nvSpPr>
        <p:spPr/>
        <p:txBody>
          <a:bodyPr/>
          <a:lstStyle/>
          <a:p>
            <a:fld id="{311A1407-890D-49C7-9076-76E94A301695}" type="slidenum">
              <a:rPr lang="en-US" smtClean="0"/>
              <a:t>10</a:t>
            </a:fld>
            <a:endParaRPr lang="en-US"/>
          </a:p>
        </p:txBody>
      </p:sp>
    </p:spTree>
    <p:extLst>
      <p:ext uri="{BB962C8B-B14F-4D97-AF65-F5344CB8AC3E}">
        <p14:creationId xmlns:p14="http://schemas.microsoft.com/office/powerpoint/2010/main" val="3575522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tridacnid data is just in, and I have not had time to create a full are model.</a:t>
            </a:r>
          </a:p>
          <a:p>
            <a:r>
              <a:rPr lang="en-US" dirty="0"/>
              <a:t>However, this dataset also shows sub-millimeter patterns which, when applying spectral analysis, seem roughly consistent between specimens.</a:t>
            </a:r>
          </a:p>
          <a:p>
            <a:r>
              <a:rPr lang="en-US" dirty="0"/>
              <a:t>An interesting observation is that the specimen that grew under the sunshade shows much more variability in smaller periods.</a:t>
            </a:r>
          </a:p>
          <a:p>
            <a:endParaRPr lang="en-US" dirty="0"/>
          </a:p>
          <a:p>
            <a:r>
              <a:rPr lang="en-US" dirty="0"/>
              <a:t>This may suggest that the chemistry in giant clam shells is controlled directly by sunlight and that in absence of this forcing smaller-scale variability is more dominant.</a:t>
            </a:r>
          </a:p>
          <a:p>
            <a:r>
              <a:rPr lang="en-US" dirty="0"/>
              <a:t>We still need to test this hypothesis by aligning the data to a proper age model and comparing with local insolation and tide curves.</a:t>
            </a:r>
          </a:p>
        </p:txBody>
      </p:sp>
      <p:sp>
        <p:nvSpPr>
          <p:cNvPr id="4" name="Slide Number Placeholder 3"/>
          <p:cNvSpPr>
            <a:spLocks noGrp="1"/>
          </p:cNvSpPr>
          <p:nvPr>
            <p:ph type="sldNum" sz="quarter" idx="5"/>
          </p:nvPr>
        </p:nvSpPr>
        <p:spPr/>
        <p:txBody>
          <a:bodyPr/>
          <a:lstStyle/>
          <a:p>
            <a:fld id="{311A1407-890D-49C7-9076-76E94A301695}" type="slidenum">
              <a:rPr lang="en-US" smtClean="0"/>
              <a:t>11</a:t>
            </a:fld>
            <a:endParaRPr lang="en-US"/>
          </a:p>
        </p:txBody>
      </p:sp>
    </p:spTree>
    <p:extLst>
      <p:ext uri="{BB962C8B-B14F-4D97-AF65-F5344CB8AC3E}">
        <p14:creationId xmlns:p14="http://schemas.microsoft.com/office/powerpoint/2010/main" val="165302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a:p>
            <a:endParaRPr lang="en-US" dirty="0"/>
          </a:p>
          <a:p>
            <a:r>
              <a:rPr lang="en-US" dirty="0"/>
              <a:t>Preliminary data shows that pectinids may be sensitive to tidal rhythms and could record disturbances like storm events.</a:t>
            </a:r>
          </a:p>
          <a:p>
            <a:r>
              <a:rPr lang="en-US" dirty="0"/>
              <a:t>Daily cyclicity seems reserved for photosymbiotic bivalves, which may be a nice indicator for </a:t>
            </a:r>
            <a:r>
              <a:rPr lang="en-US" dirty="0" err="1"/>
              <a:t>photosymbiosis</a:t>
            </a:r>
            <a:r>
              <a:rPr lang="en-US" dirty="0"/>
              <a:t> in the fossil record.</a:t>
            </a:r>
          </a:p>
          <a:p>
            <a:r>
              <a:rPr lang="en-US" dirty="0"/>
              <a:t>More detailed data analysis could show whether past storm events are recorded in these shells.</a:t>
            </a:r>
          </a:p>
        </p:txBody>
      </p:sp>
      <p:sp>
        <p:nvSpPr>
          <p:cNvPr id="4" name="Slide Number Placeholder 3"/>
          <p:cNvSpPr>
            <a:spLocks noGrp="1"/>
          </p:cNvSpPr>
          <p:nvPr>
            <p:ph type="sldNum" sz="quarter" idx="5"/>
          </p:nvPr>
        </p:nvSpPr>
        <p:spPr/>
        <p:txBody>
          <a:bodyPr/>
          <a:lstStyle/>
          <a:p>
            <a:fld id="{311A1407-890D-49C7-9076-76E94A301695}" type="slidenum">
              <a:rPr lang="en-US" smtClean="0"/>
              <a:t>12</a:t>
            </a:fld>
            <a:endParaRPr lang="en-US"/>
          </a:p>
        </p:txBody>
      </p:sp>
    </p:spTree>
    <p:extLst>
      <p:ext uri="{BB962C8B-B14F-4D97-AF65-F5344CB8AC3E}">
        <p14:creationId xmlns:p14="http://schemas.microsoft.com/office/powerpoint/2010/main" val="130016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probably all heard about climate change and how global warming can make extreme weather events more common in the future.</a:t>
            </a:r>
          </a:p>
          <a:p>
            <a:r>
              <a:rPr lang="en-US" dirty="0"/>
              <a:t>Indeed, we have recently seen several examples of this, such as the Australian bushfires, heatwaves in Europe and increasing severity of tropical hurricanes.</a:t>
            </a:r>
          </a:p>
          <a:p>
            <a:r>
              <a:rPr lang="en-US" dirty="0"/>
              <a:t>However, there are still many uncertainties about the effect of climate change on extreme weather and seasonality.</a:t>
            </a:r>
          </a:p>
          <a:p>
            <a:r>
              <a:rPr lang="en-US" dirty="0"/>
              <a:t>One major problem is that we have very little archives for studying such events in the past when climate was warmer than today.</a:t>
            </a:r>
          </a:p>
        </p:txBody>
      </p:sp>
      <p:sp>
        <p:nvSpPr>
          <p:cNvPr id="4" name="Slide Number Placeholder 3"/>
          <p:cNvSpPr>
            <a:spLocks noGrp="1"/>
          </p:cNvSpPr>
          <p:nvPr>
            <p:ph type="sldNum" sz="quarter" idx="5"/>
          </p:nvPr>
        </p:nvSpPr>
        <p:spPr/>
        <p:txBody>
          <a:bodyPr/>
          <a:lstStyle/>
          <a:p>
            <a:fld id="{311A1407-890D-49C7-9076-76E94A301695}" type="slidenum">
              <a:rPr lang="en-US" smtClean="0"/>
              <a:t>2</a:t>
            </a:fld>
            <a:endParaRPr lang="en-US"/>
          </a:p>
        </p:txBody>
      </p:sp>
    </p:spTree>
    <p:extLst>
      <p:ext uri="{BB962C8B-B14F-4D97-AF65-F5344CB8AC3E}">
        <p14:creationId xmlns:p14="http://schemas.microsoft.com/office/powerpoint/2010/main" val="374635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bivalves come in:</a:t>
            </a:r>
          </a:p>
          <a:p>
            <a:r>
              <a:rPr lang="en-US" dirty="0"/>
              <a:t>We know that the shells of bivalves preserve a record of their environment through their incremental growth, a bit like tree rings.</a:t>
            </a:r>
          </a:p>
          <a:p>
            <a:r>
              <a:rPr lang="en-US" dirty="0"/>
              <a:t>We also know that these growth layers can be paced to very short timescales such as tidal and daily laminae.</a:t>
            </a:r>
          </a:p>
        </p:txBody>
      </p:sp>
      <p:sp>
        <p:nvSpPr>
          <p:cNvPr id="4" name="Slide Number Placeholder 3"/>
          <p:cNvSpPr>
            <a:spLocks noGrp="1"/>
          </p:cNvSpPr>
          <p:nvPr>
            <p:ph type="sldNum" sz="quarter" idx="5"/>
          </p:nvPr>
        </p:nvSpPr>
        <p:spPr/>
        <p:txBody>
          <a:bodyPr/>
          <a:lstStyle/>
          <a:p>
            <a:fld id="{311A1407-890D-49C7-9076-76E94A301695}" type="slidenum">
              <a:rPr lang="en-US" smtClean="0"/>
              <a:t>3</a:t>
            </a:fld>
            <a:endParaRPr lang="en-US"/>
          </a:p>
        </p:txBody>
      </p:sp>
    </p:spTree>
    <p:extLst>
      <p:ext uri="{BB962C8B-B14F-4D97-AF65-F5344CB8AC3E}">
        <p14:creationId xmlns:p14="http://schemas.microsoft.com/office/powerpoint/2010/main" val="152673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studies in giant clams show that these fine laminae record changes in environment on the scale of days or even hours.</a:t>
            </a:r>
          </a:p>
          <a:p>
            <a:r>
              <a:rPr lang="en-US" dirty="0"/>
              <a:t>They even show that individual storm events can be recorded in these shells through their chemistry.</a:t>
            </a:r>
          </a:p>
          <a:p>
            <a:r>
              <a:rPr lang="en-US" dirty="0"/>
              <a:t>This makes them very valuable recorders of past weather.</a:t>
            </a:r>
          </a:p>
        </p:txBody>
      </p:sp>
      <p:sp>
        <p:nvSpPr>
          <p:cNvPr id="4" name="Slide Number Placeholder 3"/>
          <p:cNvSpPr>
            <a:spLocks noGrp="1"/>
          </p:cNvSpPr>
          <p:nvPr>
            <p:ph type="sldNum" sz="quarter" idx="5"/>
          </p:nvPr>
        </p:nvSpPr>
        <p:spPr/>
        <p:txBody>
          <a:bodyPr/>
          <a:lstStyle/>
          <a:p>
            <a:fld id="{311A1407-890D-49C7-9076-76E94A301695}" type="slidenum">
              <a:rPr lang="en-US" smtClean="0"/>
              <a:t>4</a:t>
            </a:fld>
            <a:endParaRPr lang="en-US"/>
          </a:p>
        </p:txBody>
      </p:sp>
    </p:spTree>
    <p:extLst>
      <p:ext uri="{BB962C8B-B14F-4D97-AF65-F5344CB8AC3E}">
        <p14:creationId xmlns:p14="http://schemas.microsoft.com/office/powerpoint/2010/main" val="137715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study that came out last year, we demonstrated that this chemical signal on the daily scale is preserved in very old fossil shells.</a:t>
            </a:r>
          </a:p>
          <a:p>
            <a:r>
              <a:rPr lang="en-US" dirty="0"/>
              <a:t>This is an example of a </a:t>
            </a:r>
            <a:r>
              <a:rPr lang="en-US" dirty="0" err="1"/>
              <a:t>rudist</a:t>
            </a:r>
            <a:r>
              <a:rPr lang="en-US" dirty="0"/>
              <a:t> bivalve from the Late Cretaceous, 75 million years old.</a:t>
            </a:r>
          </a:p>
          <a:p>
            <a:r>
              <a:rPr lang="en-US" dirty="0"/>
              <a:t>The question remains if these chemical fluctuations reflect real environmental changes or whether they are regulated by the internal clock of the bivalve.</a:t>
            </a:r>
          </a:p>
        </p:txBody>
      </p:sp>
      <p:sp>
        <p:nvSpPr>
          <p:cNvPr id="4" name="Slide Number Placeholder 3"/>
          <p:cNvSpPr>
            <a:spLocks noGrp="1"/>
          </p:cNvSpPr>
          <p:nvPr>
            <p:ph type="sldNum" sz="quarter" idx="5"/>
          </p:nvPr>
        </p:nvSpPr>
        <p:spPr/>
        <p:txBody>
          <a:bodyPr/>
          <a:lstStyle/>
          <a:p>
            <a:fld id="{311A1407-890D-49C7-9076-76E94A301695}" type="slidenum">
              <a:rPr lang="en-US" smtClean="0"/>
              <a:t>5</a:t>
            </a:fld>
            <a:endParaRPr lang="en-US"/>
          </a:p>
        </p:txBody>
      </p:sp>
    </p:spTree>
    <p:extLst>
      <p:ext uri="{BB962C8B-B14F-4D97-AF65-F5344CB8AC3E}">
        <p14:creationId xmlns:p14="http://schemas.microsoft.com/office/powerpoint/2010/main" val="7828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possible that the symbionts these bivalves had (like corals) made them more sensitive to day-night rhythms.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decided to test this by measuring high-resolution chemical records in pectinid clams from the Atlantic Ocean, which do not have </a:t>
            </a:r>
            <a:r>
              <a:rPr lang="en-US" dirty="0" err="1"/>
              <a:t>photosymbionts</a:t>
            </a:r>
            <a:r>
              <a:rPr lang="en-US" dirty="0"/>
              <a:t> and different species of tridacnids (giant clams) from Israel, which have </a:t>
            </a:r>
            <a:r>
              <a:rPr lang="en-US" dirty="0" err="1"/>
              <a:t>photosymbionts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even included one tridacnid specimen which grew below a sunshade to see if this affected its chemistry.</a:t>
            </a:r>
          </a:p>
          <a:p>
            <a:endParaRPr lang="en-US" dirty="0"/>
          </a:p>
        </p:txBody>
      </p:sp>
      <p:sp>
        <p:nvSpPr>
          <p:cNvPr id="4" name="Slide Number Placeholder 3"/>
          <p:cNvSpPr>
            <a:spLocks noGrp="1"/>
          </p:cNvSpPr>
          <p:nvPr>
            <p:ph type="sldNum" sz="quarter" idx="5"/>
          </p:nvPr>
        </p:nvSpPr>
        <p:spPr/>
        <p:txBody>
          <a:bodyPr/>
          <a:lstStyle/>
          <a:p>
            <a:fld id="{311A1407-890D-49C7-9076-76E94A301695}" type="slidenum">
              <a:rPr lang="en-US" smtClean="0"/>
              <a:t>6</a:t>
            </a:fld>
            <a:endParaRPr lang="en-US"/>
          </a:p>
        </p:txBody>
      </p:sp>
    </p:spTree>
    <p:extLst>
      <p:ext uri="{BB962C8B-B14F-4D97-AF65-F5344CB8AC3E}">
        <p14:creationId xmlns:p14="http://schemas.microsoft.com/office/powerpoint/2010/main" val="129042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apply high-resolution Laser Ablation ICP-MS to create chemical profiles across these growth layers in the shells to test our hypothesis.</a:t>
            </a:r>
          </a:p>
        </p:txBody>
      </p:sp>
      <p:sp>
        <p:nvSpPr>
          <p:cNvPr id="4" name="Slide Number Placeholder 3"/>
          <p:cNvSpPr>
            <a:spLocks noGrp="1"/>
          </p:cNvSpPr>
          <p:nvPr>
            <p:ph type="sldNum" sz="quarter" idx="10"/>
          </p:nvPr>
        </p:nvSpPr>
        <p:spPr/>
        <p:txBody>
          <a:bodyPr/>
          <a:lstStyle/>
          <a:p>
            <a:fld id="{C30CF988-D0B4-431E-978C-F7C5AD66BB18}" type="slidenum">
              <a:rPr lang="en-US" smtClean="0"/>
              <a:t>7</a:t>
            </a:fld>
            <a:endParaRPr lang="en-US"/>
          </a:p>
        </p:txBody>
      </p:sp>
    </p:spTree>
    <p:extLst>
      <p:ext uri="{BB962C8B-B14F-4D97-AF65-F5344CB8AC3E}">
        <p14:creationId xmlns:p14="http://schemas.microsoft.com/office/powerpoint/2010/main" val="185555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profiles through the non-symbiotic pectinid shells do indeed show regular, sub-millimeter scale variability.</a:t>
            </a:r>
          </a:p>
          <a:p>
            <a:r>
              <a:rPr lang="en-US" dirty="0"/>
              <a:t>Especially in Mg/Ca and Sr/Ca</a:t>
            </a:r>
          </a:p>
        </p:txBody>
      </p:sp>
      <p:sp>
        <p:nvSpPr>
          <p:cNvPr id="4" name="Slide Number Placeholder 3"/>
          <p:cNvSpPr>
            <a:spLocks noGrp="1"/>
          </p:cNvSpPr>
          <p:nvPr>
            <p:ph type="sldNum" sz="quarter" idx="5"/>
          </p:nvPr>
        </p:nvSpPr>
        <p:spPr/>
        <p:txBody>
          <a:bodyPr/>
          <a:lstStyle/>
          <a:p>
            <a:fld id="{311A1407-890D-49C7-9076-76E94A301695}" type="slidenum">
              <a:rPr lang="en-US" smtClean="0"/>
              <a:t>8</a:t>
            </a:fld>
            <a:endParaRPr lang="en-US"/>
          </a:p>
        </p:txBody>
      </p:sp>
    </p:spTree>
    <p:extLst>
      <p:ext uri="{BB962C8B-B14F-4D97-AF65-F5344CB8AC3E}">
        <p14:creationId xmlns:p14="http://schemas.microsoft.com/office/powerpoint/2010/main" val="1064126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whether daily, tidal or extreme weather patterns are present in this dataset, we used little shell increments on the pectinids which are known to be deposited daily to date the chemical profile.</a:t>
            </a:r>
          </a:p>
          <a:p>
            <a:r>
              <a:rPr lang="en-US" dirty="0"/>
              <a:t>We then applied spectral analysis and compared the results with local tidal records to show that most of this small variability in pectinids seems to be related to the tidal cycle.</a:t>
            </a:r>
          </a:p>
          <a:p>
            <a:r>
              <a:rPr lang="en-US" dirty="0"/>
              <a:t>This is interesting since these animals grew below the low-tide water level.</a:t>
            </a:r>
          </a:p>
        </p:txBody>
      </p:sp>
      <p:sp>
        <p:nvSpPr>
          <p:cNvPr id="4" name="Slide Number Placeholder 3"/>
          <p:cNvSpPr>
            <a:spLocks noGrp="1"/>
          </p:cNvSpPr>
          <p:nvPr>
            <p:ph type="sldNum" sz="quarter" idx="5"/>
          </p:nvPr>
        </p:nvSpPr>
        <p:spPr/>
        <p:txBody>
          <a:bodyPr/>
          <a:lstStyle/>
          <a:p>
            <a:fld id="{311A1407-890D-49C7-9076-76E94A301695}" type="slidenum">
              <a:rPr lang="en-US" smtClean="0"/>
              <a:t>9</a:t>
            </a:fld>
            <a:endParaRPr lang="en-US"/>
          </a:p>
        </p:txBody>
      </p:sp>
    </p:spTree>
    <p:extLst>
      <p:ext uri="{BB962C8B-B14F-4D97-AF65-F5344CB8AC3E}">
        <p14:creationId xmlns:p14="http://schemas.microsoft.com/office/powerpoint/2010/main" val="20475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E222-F196-4AE0-A23A-21FF6BD5DF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E0912-1692-4FB2-869D-E2FF8B2D8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F5E328-2462-4CDB-A047-7CAA12B0C6EA}"/>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5" name="Footer Placeholder 4">
            <a:extLst>
              <a:ext uri="{FF2B5EF4-FFF2-40B4-BE49-F238E27FC236}">
                <a16:creationId xmlns:a16="http://schemas.microsoft.com/office/drawing/2014/main" id="{2B884F50-9DEF-49C8-9E76-601DF7EAD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E9EFB-FCBA-444B-8EAC-8E1E0484833B}"/>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204286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DA68-9EDB-4DCE-B8C2-2A57C5FDBA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097CAA-63FC-4017-9E19-E505AB5EDB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0E15A-4EA0-438A-8F1B-64901E9BCB22}"/>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5" name="Footer Placeholder 4">
            <a:extLst>
              <a:ext uri="{FF2B5EF4-FFF2-40B4-BE49-F238E27FC236}">
                <a16:creationId xmlns:a16="http://schemas.microsoft.com/office/drawing/2014/main" id="{F5347FA2-7C59-4BD5-AA10-3F913E93C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F59DB-644D-48C9-8E9E-AC8C21F229AE}"/>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154817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66BD10-4E69-474D-96E3-D0505307C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6F40FC-9019-47E3-8F63-901D945A2E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0747E-F130-4EC6-8AF2-3FAA076F7111}"/>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5" name="Footer Placeholder 4">
            <a:extLst>
              <a:ext uri="{FF2B5EF4-FFF2-40B4-BE49-F238E27FC236}">
                <a16:creationId xmlns:a16="http://schemas.microsoft.com/office/drawing/2014/main" id="{B642011B-2377-4D35-833A-8E2C1CBF4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79937-E123-4BA8-820F-142491D39B75}"/>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355180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918B-6C7B-43C8-B55A-7130AD09C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1E8194-D695-4DEF-873F-22B1FCB17A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68E1C-0003-4C45-853D-51394AD90B04}"/>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5" name="Footer Placeholder 4">
            <a:extLst>
              <a:ext uri="{FF2B5EF4-FFF2-40B4-BE49-F238E27FC236}">
                <a16:creationId xmlns:a16="http://schemas.microsoft.com/office/drawing/2014/main" id="{ACF8E34E-22CF-4FFB-B0E6-D5510AD4F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B9361-5B9A-44E5-9639-4D3F590BA36A}"/>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141745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D690-2A97-4128-BEE2-B398AE1AC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D1C451-9DD5-4B5E-8637-68A76C18B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C999A7-9F28-47EF-B4FA-3D403AD5F231}"/>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5" name="Footer Placeholder 4">
            <a:extLst>
              <a:ext uri="{FF2B5EF4-FFF2-40B4-BE49-F238E27FC236}">
                <a16:creationId xmlns:a16="http://schemas.microsoft.com/office/drawing/2014/main" id="{E34C2B2B-25F0-4BFC-B378-00924ADB9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09E84-CF4E-4283-A6DC-0368ACF7B0E2}"/>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236692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EA51-54DF-4A3A-B8D3-C1A3495D3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356072-E745-4C6B-83B5-EDE847D4C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09AB0E-5742-47CE-838C-DD590C5B4D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50F19C-1F12-48CC-8D31-9D15C08BBA64}"/>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6" name="Footer Placeholder 5">
            <a:extLst>
              <a:ext uri="{FF2B5EF4-FFF2-40B4-BE49-F238E27FC236}">
                <a16:creationId xmlns:a16="http://schemas.microsoft.com/office/drawing/2014/main" id="{7B46F303-754B-4206-A12D-DD958DB02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75B21-5D8E-4710-9E0B-985DEBCDEB06}"/>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253197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75A-B48D-462B-94F3-850840AEB4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02DDF2-73A3-47C9-9C12-F12605E02A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4189EE-AC77-4196-93E4-4E515B0BD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993FB-EEB7-49F5-8085-F73054A458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7A4AA-0A76-49A1-833A-3F85E299D3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215BF9-0BC3-4A6C-B29D-49B834243D6B}"/>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8" name="Footer Placeholder 7">
            <a:extLst>
              <a:ext uri="{FF2B5EF4-FFF2-40B4-BE49-F238E27FC236}">
                <a16:creationId xmlns:a16="http://schemas.microsoft.com/office/drawing/2014/main" id="{509271B4-BEEE-4B88-87AC-00712B0213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0B91AA-024E-4CDC-A419-0D6D62309C9F}"/>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384210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0AE6-7E24-4EA8-A370-725E7064D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234729-B5B0-4F86-BAAF-209A5A9BC455}"/>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4" name="Footer Placeholder 3">
            <a:extLst>
              <a:ext uri="{FF2B5EF4-FFF2-40B4-BE49-F238E27FC236}">
                <a16:creationId xmlns:a16="http://schemas.microsoft.com/office/drawing/2014/main" id="{D470EC78-2CE2-41DD-A5D3-BE244AB370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7BEB64-C845-4BDA-9E94-776E36A03378}"/>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401055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A7F88-5D93-414A-AA86-4FF085CE82C6}"/>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3" name="Footer Placeholder 2">
            <a:extLst>
              <a:ext uri="{FF2B5EF4-FFF2-40B4-BE49-F238E27FC236}">
                <a16:creationId xmlns:a16="http://schemas.microsoft.com/office/drawing/2014/main" id="{97BFEED9-BFDD-4320-ADB2-6275C914ED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359D05-7968-4A7D-BC7D-EC0B1670F1B8}"/>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219543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00B-4FF8-4FCB-B191-AE9EFCF953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815B2A-2253-462C-93F8-7F438AC79B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9F6CAB-DA04-409E-84E4-B69AEF020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88A3E-8E92-4C05-9BE9-E79F247233CD}"/>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6" name="Footer Placeholder 5">
            <a:extLst>
              <a:ext uri="{FF2B5EF4-FFF2-40B4-BE49-F238E27FC236}">
                <a16:creationId xmlns:a16="http://schemas.microsoft.com/office/drawing/2014/main" id="{EC9908E2-1FCB-44DE-B50E-089101D57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0C2DF-40C4-4AC7-9FC6-4AEF44AF0B25}"/>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345789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67F4-71D6-45C3-805C-7CD829EF0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470909-71CB-4D84-A365-02E95965D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EEDC33-48E7-44A8-93B3-BF2D63CE6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55B45-66F5-4DA9-8FDD-F7DD84D12100}"/>
              </a:ext>
            </a:extLst>
          </p:cNvPr>
          <p:cNvSpPr>
            <a:spLocks noGrp="1"/>
          </p:cNvSpPr>
          <p:nvPr>
            <p:ph type="dt" sz="half" idx="10"/>
          </p:nvPr>
        </p:nvSpPr>
        <p:spPr/>
        <p:txBody>
          <a:bodyPr/>
          <a:lstStyle/>
          <a:p>
            <a:fld id="{0B47904B-D81A-4A1B-B1C8-F70EA8B44530}" type="datetimeFigureOut">
              <a:rPr lang="en-US" smtClean="0"/>
              <a:t>4/8/2021</a:t>
            </a:fld>
            <a:endParaRPr lang="en-US"/>
          </a:p>
        </p:txBody>
      </p:sp>
      <p:sp>
        <p:nvSpPr>
          <p:cNvPr id="6" name="Footer Placeholder 5">
            <a:extLst>
              <a:ext uri="{FF2B5EF4-FFF2-40B4-BE49-F238E27FC236}">
                <a16:creationId xmlns:a16="http://schemas.microsoft.com/office/drawing/2014/main" id="{1ABB8298-7854-4D88-8AA5-5E6E9C8242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8A48C-6598-4261-936A-1F677391D0BD}"/>
              </a:ext>
            </a:extLst>
          </p:cNvPr>
          <p:cNvSpPr>
            <a:spLocks noGrp="1"/>
          </p:cNvSpPr>
          <p:nvPr>
            <p:ph type="sldNum" sz="quarter" idx="12"/>
          </p:nvPr>
        </p:nvSpPr>
        <p:spPr/>
        <p:txBody>
          <a:bodyPr/>
          <a:lstStyle/>
          <a:p>
            <a:fld id="{454EC6B8-53F8-46B0-BDEA-2885BC49569C}" type="slidenum">
              <a:rPr lang="en-US" smtClean="0"/>
              <a:t>‹#›</a:t>
            </a:fld>
            <a:endParaRPr lang="en-US"/>
          </a:p>
        </p:txBody>
      </p:sp>
    </p:spTree>
    <p:extLst>
      <p:ext uri="{BB962C8B-B14F-4D97-AF65-F5344CB8AC3E}">
        <p14:creationId xmlns:p14="http://schemas.microsoft.com/office/powerpoint/2010/main" val="42851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0ED5B-E0BF-40F3-B6E4-C858A034E3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CA1C38-6305-4E52-ADD6-1D539F056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1C984-4EDA-4A49-A3F4-5DEB53A7F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7904B-D81A-4A1B-B1C8-F70EA8B44530}" type="datetimeFigureOut">
              <a:rPr lang="en-US" smtClean="0"/>
              <a:t>4/8/2021</a:t>
            </a:fld>
            <a:endParaRPr lang="en-US"/>
          </a:p>
        </p:txBody>
      </p:sp>
      <p:sp>
        <p:nvSpPr>
          <p:cNvPr id="5" name="Footer Placeholder 4">
            <a:extLst>
              <a:ext uri="{FF2B5EF4-FFF2-40B4-BE49-F238E27FC236}">
                <a16:creationId xmlns:a16="http://schemas.microsoft.com/office/drawing/2014/main" id="{76F80680-B7DA-4925-AF45-122E5C259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C40CCF-B952-4C99-AF6F-60DF330757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EC6B8-53F8-46B0-BDEA-2885BC49569C}" type="slidenum">
              <a:rPr lang="en-US" smtClean="0"/>
              <a:t>‹#›</a:t>
            </a:fld>
            <a:endParaRPr lang="en-US"/>
          </a:p>
        </p:txBody>
      </p:sp>
    </p:spTree>
    <p:extLst>
      <p:ext uri="{BB962C8B-B14F-4D97-AF65-F5344CB8AC3E}">
        <p14:creationId xmlns:p14="http://schemas.microsoft.com/office/powerpoint/2010/main" val="2671516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jpeg"/><Relationship Id="rId4" Type="http://schemas.openxmlformats.org/officeDocument/2006/relationships/image" Target="../media/image30.jp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0.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jp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jpg"/><Relationship Id="rId15" Type="http://schemas.openxmlformats.org/officeDocument/2006/relationships/image" Target="../media/image48.png"/><Relationship Id="rId10" Type="http://schemas.openxmlformats.org/officeDocument/2006/relationships/image" Target="../media/image43.jpg"/><Relationship Id="rId19"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42.jp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3.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0.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1.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87E3-86E6-4D90-ACA2-43269E42EF23}"/>
              </a:ext>
            </a:extLst>
          </p:cNvPr>
          <p:cNvSpPr>
            <a:spLocks noGrp="1"/>
          </p:cNvSpPr>
          <p:nvPr>
            <p:ph type="ctrTitle"/>
          </p:nvPr>
        </p:nvSpPr>
        <p:spPr>
          <a:xfrm>
            <a:off x="543053" y="875867"/>
            <a:ext cx="10476129" cy="1355366"/>
          </a:xfrm>
        </p:spPr>
        <p:txBody>
          <a:bodyPr>
            <a:noAutofit/>
          </a:bodyPr>
          <a:lstStyle/>
          <a:p>
            <a:pPr algn="l"/>
            <a:r>
              <a:rPr lang="en-US" sz="4000" b="1" dirty="0">
                <a:latin typeface="Gill Sans MT" panose="020B0502020104020203" pitchFamily="34" charset="0"/>
              </a:rPr>
              <a:t>Daily cyclicity in bivalve shell chemistry: Paleo‐weather record or circadian rhythm?</a:t>
            </a:r>
          </a:p>
        </p:txBody>
      </p:sp>
      <p:sp>
        <p:nvSpPr>
          <p:cNvPr id="3" name="Subtitle 2">
            <a:extLst>
              <a:ext uri="{FF2B5EF4-FFF2-40B4-BE49-F238E27FC236}">
                <a16:creationId xmlns:a16="http://schemas.microsoft.com/office/drawing/2014/main" id="{C61F5536-98D8-41F2-A13F-7FF5CD1477F8}"/>
              </a:ext>
            </a:extLst>
          </p:cNvPr>
          <p:cNvSpPr>
            <a:spLocks noGrp="1"/>
          </p:cNvSpPr>
          <p:nvPr>
            <p:ph type="subTitle" idx="1"/>
          </p:nvPr>
        </p:nvSpPr>
        <p:spPr>
          <a:xfrm>
            <a:off x="543054" y="3187148"/>
            <a:ext cx="4476346" cy="3220278"/>
          </a:xfrm>
        </p:spPr>
        <p:txBody>
          <a:bodyPr>
            <a:noAutofit/>
          </a:bodyPr>
          <a:lstStyle/>
          <a:p>
            <a:pPr algn="l"/>
            <a:r>
              <a:rPr lang="en-US" b="1" dirty="0">
                <a:solidFill>
                  <a:schemeClr val="accent1">
                    <a:lumMod val="50000"/>
                  </a:schemeClr>
                </a:solidFill>
              </a:rPr>
              <a:t>Niels J. de Winter</a:t>
            </a:r>
            <a:r>
              <a:rPr lang="en-US" b="1" baseline="30000" dirty="0">
                <a:solidFill>
                  <a:schemeClr val="accent1">
                    <a:lumMod val="50000"/>
                  </a:schemeClr>
                </a:solidFill>
              </a:rPr>
              <a:t>1,2</a:t>
            </a:r>
            <a:r>
              <a:rPr lang="en-US" dirty="0"/>
              <a:t>,</a:t>
            </a:r>
          </a:p>
          <a:p>
            <a:pPr algn="l"/>
            <a:endParaRPr lang="en-US" dirty="0"/>
          </a:p>
          <a:p>
            <a:pPr algn="l"/>
            <a:r>
              <a:rPr lang="en-US" dirty="0">
                <a:solidFill>
                  <a:schemeClr val="accent2">
                    <a:lumMod val="75000"/>
                  </a:schemeClr>
                </a:solidFill>
              </a:rPr>
              <a:t>Lukas Fröhlich</a:t>
            </a:r>
            <a:r>
              <a:rPr lang="en-US" baseline="30000" dirty="0">
                <a:solidFill>
                  <a:schemeClr val="accent2">
                    <a:lumMod val="75000"/>
                  </a:schemeClr>
                </a:solidFill>
              </a:rPr>
              <a:t>3</a:t>
            </a:r>
            <a:r>
              <a:rPr lang="en-US" dirty="0"/>
              <a:t>, </a:t>
            </a:r>
            <a:r>
              <a:rPr lang="en-US" dirty="0">
                <a:solidFill>
                  <a:schemeClr val="accent2">
                    <a:lumMod val="75000"/>
                  </a:schemeClr>
                </a:solidFill>
              </a:rPr>
              <a:t>Bernd Schöne</a:t>
            </a:r>
            <a:r>
              <a:rPr lang="en-US" baseline="30000" dirty="0">
                <a:solidFill>
                  <a:schemeClr val="accent2">
                    <a:lumMod val="75000"/>
                  </a:schemeClr>
                </a:solidFill>
              </a:rPr>
              <a:t>3</a:t>
            </a:r>
            <a:r>
              <a:rPr lang="en-US" dirty="0"/>
              <a:t>,</a:t>
            </a:r>
          </a:p>
          <a:p>
            <a:pPr algn="l"/>
            <a:endParaRPr lang="en-US" dirty="0"/>
          </a:p>
          <a:p>
            <a:pPr algn="l"/>
            <a:r>
              <a:rPr lang="en-US" dirty="0">
                <a:solidFill>
                  <a:schemeClr val="accent6">
                    <a:lumMod val="75000"/>
                  </a:schemeClr>
                </a:solidFill>
              </a:rPr>
              <a:t>Dan Killam</a:t>
            </a:r>
            <a:r>
              <a:rPr lang="en-US" baseline="30000" dirty="0">
                <a:solidFill>
                  <a:schemeClr val="accent6">
                    <a:lumMod val="75000"/>
                  </a:schemeClr>
                </a:solidFill>
              </a:rPr>
              <a:t>4</a:t>
            </a:r>
            <a:r>
              <a:rPr lang="en-US" dirty="0"/>
              <a:t>,</a:t>
            </a:r>
          </a:p>
          <a:p>
            <a:pPr algn="l"/>
            <a:endParaRPr lang="en-US" dirty="0"/>
          </a:p>
          <a:p>
            <a:pPr algn="l"/>
            <a:r>
              <a:rPr lang="en-US" dirty="0">
                <a:solidFill>
                  <a:schemeClr val="accent5">
                    <a:lumMod val="75000"/>
                  </a:schemeClr>
                </a:solidFill>
              </a:rPr>
              <a:t>Wim Boer</a:t>
            </a:r>
            <a:r>
              <a:rPr lang="en-US" baseline="30000" dirty="0">
                <a:solidFill>
                  <a:schemeClr val="accent5">
                    <a:lumMod val="75000"/>
                  </a:schemeClr>
                </a:solidFill>
              </a:rPr>
              <a:t>5</a:t>
            </a:r>
            <a:r>
              <a:rPr lang="en-US" dirty="0"/>
              <a:t>, </a:t>
            </a:r>
            <a:r>
              <a:rPr lang="en-US" dirty="0">
                <a:solidFill>
                  <a:schemeClr val="accent5">
                    <a:lumMod val="75000"/>
                  </a:schemeClr>
                </a:solidFill>
              </a:rPr>
              <a:t>Lennart de Nooijer</a:t>
            </a:r>
            <a:r>
              <a:rPr lang="en-US" baseline="30000" dirty="0">
                <a:solidFill>
                  <a:schemeClr val="accent5">
                    <a:lumMod val="75000"/>
                  </a:schemeClr>
                </a:solidFill>
              </a:rPr>
              <a:t>5</a:t>
            </a:r>
            <a:r>
              <a:rPr lang="en-US" dirty="0"/>
              <a:t>, </a:t>
            </a:r>
            <a:r>
              <a:rPr lang="en-US" dirty="0">
                <a:solidFill>
                  <a:schemeClr val="accent5">
                    <a:lumMod val="75000"/>
                  </a:schemeClr>
                </a:solidFill>
              </a:rPr>
              <a:t>Gert-Jan Reichart</a:t>
            </a:r>
            <a:r>
              <a:rPr lang="en-US" baseline="30000" dirty="0">
                <a:solidFill>
                  <a:schemeClr val="accent5">
                    <a:lumMod val="75000"/>
                  </a:schemeClr>
                </a:solidFill>
              </a:rPr>
              <a:t>1,5</a:t>
            </a:r>
            <a:endParaRPr lang="en-US" dirty="0">
              <a:solidFill>
                <a:schemeClr val="accent5">
                  <a:lumMod val="75000"/>
                </a:schemeClr>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922BFF6D-D2E3-4DE0-8F9E-CBB0AADECB50}"/>
              </a:ext>
            </a:extLst>
          </p:cNvPr>
          <p:cNvPicPr>
            <a:picLocks noChangeAspect="1"/>
          </p:cNvPicPr>
          <p:nvPr/>
        </p:nvPicPr>
        <p:blipFill rotWithShape="1">
          <a:blip r:embed="rId3">
            <a:extLst>
              <a:ext uri="{28A0092B-C50C-407E-A947-70E740481C1C}">
                <a14:useLocalDpi xmlns:a14="http://schemas.microsoft.com/office/drawing/2010/main" val="0"/>
              </a:ext>
            </a:extLst>
          </a:blip>
          <a:srcRect l="4434" r="79148"/>
          <a:stretch/>
        </p:blipFill>
        <p:spPr>
          <a:xfrm>
            <a:off x="6522277" y="5494880"/>
            <a:ext cx="781879" cy="1363980"/>
          </a:xfrm>
          <a:prstGeom prst="rect">
            <a:avLst/>
          </a:prstGeom>
          <a:ln w="38100">
            <a:noFill/>
          </a:ln>
          <a:effectLst/>
        </p:spPr>
      </p:pic>
      <p:pic>
        <p:nvPicPr>
          <p:cNvPr id="7" name="Picture 6" descr="Graphical user interface&#10;&#10;Description automatically generated">
            <a:extLst>
              <a:ext uri="{FF2B5EF4-FFF2-40B4-BE49-F238E27FC236}">
                <a16:creationId xmlns:a16="http://schemas.microsoft.com/office/drawing/2014/main" id="{D691544D-CAC2-43EA-8A03-C83E202DCFD7}"/>
              </a:ext>
            </a:extLst>
          </p:cNvPr>
          <p:cNvPicPr>
            <a:picLocks noChangeAspect="1"/>
          </p:cNvPicPr>
          <p:nvPr/>
        </p:nvPicPr>
        <p:blipFill rotWithShape="1">
          <a:blip r:embed="rId4">
            <a:extLst>
              <a:ext uri="{28A0092B-C50C-407E-A947-70E740481C1C}">
                <a14:useLocalDpi xmlns:a14="http://schemas.microsoft.com/office/drawing/2010/main" val="0"/>
              </a:ext>
            </a:extLst>
          </a:blip>
          <a:srcRect t="31002" r="71863" b="32853"/>
          <a:stretch/>
        </p:blipFill>
        <p:spPr>
          <a:xfrm>
            <a:off x="5189596" y="2945514"/>
            <a:ext cx="968856" cy="830816"/>
          </a:xfrm>
          <a:prstGeom prst="rect">
            <a:avLst/>
          </a:prstGeom>
          <a:ln w="38100">
            <a:noFill/>
          </a:ln>
          <a:effectLst/>
        </p:spPr>
      </p:pic>
      <p:pic>
        <p:nvPicPr>
          <p:cNvPr id="8" name="Picture 7" descr="A close up of a logo&#10;&#10;Description automatically generated">
            <a:extLst>
              <a:ext uri="{FF2B5EF4-FFF2-40B4-BE49-F238E27FC236}">
                <a16:creationId xmlns:a16="http://schemas.microsoft.com/office/drawing/2014/main" id="{D44A7C3B-5007-4653-A314-1A4600815222}"/>
              </a:ext>
            </a:extLst>
          </p:cNvPr>
          <p:cNvPicPr/>
          <p:nvPr/>
        </p:nvPicPr>
        <p:blipFill rotWithShape="1">
          <a:blip r:embed="rId5">
            <a:extLst>
              <a:ext uri="{28A0092B-C50C-407E-A947-70E740481C1C}">
                <a14:useLocalDpi xmlns:a14="http://schemas.microsoft.com/office/drawing/2010/main" val="0"/>
              </a:ext>
            </a:extLst>
          </a:blip>
          <a:srcRect l="33949" t="7051" r="34934" b="36444"/>
          <a:stretch/>
        </p:blipFill>
        <p:spPr bwMode="auto">
          <a:xfrm>
            <a:off x="6328674" y="2838952"/>
            <a:ext cx="968856" cy="1056792"/>
          </a:xfrm>
          <a:prstGeom prst="rect">
            <a:avLst/>
          </a:prstGeom>
          <a:ln>
            <a:noFill/>
          </a:ln>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9D87010-5368-40A5-8613-8A14688AA6E5}"/>
              </a:ext>
            </a:extLst>
          </p:cNvPr>
          <p:cNvPicPr>
            <a:picLocks noChangeAspect="1"/>
          </p:cNvPicPr>
          <p:nvPr/>
        </p:nvPicPr>
        <p:blipFill rotWithShape="1">
          <a:blip r:embed="rId6">
            <a:extLst>
              <a:ext uri="{28A0092B-C50C-407E-A947-70E740481C1C}">
                <a14:useLocalDpi xmlns:a14="http://schemas.microsoft.com/office/drawing/2010/main" val="0"/>
              </a:ext>
            </a:extLst>
          </a:blip>
          <a:srcRect l="42623" r="28251" b="44656"/>
          <a:stretch/>
        </p:blipFill>
        <p:spPr>
          <a:xfrm>
            <a:off x="6445578" y="3797293"/>
            <a:ext cx="844648" cy="830815"/>
          </a:xfrm>
          <a:prstGeom prst="rect">
            <a:avLst/>
          </a:prstGeom>
          <a:ln>
            <a:noFill/>
          </a:ln>
          <a:effectLst/>
        </p:spPr>
      </p:pic>
      <p:pic>
        <p:nvPicPr>
          <p:cNvPr id="13" name="Picture 12" descr="Logo, company name&#10;&#10;Description automatically generated">
            <a:extLst>
              <a:ext uri="{FF2B5EF4-FFF2-40B4-BE49-F238E27FC236}">
                <a16:creationId xmlns:a16="http://schemas.microsoft.com/office/drawing/2014/main" id="{5D716BBC-9299-4078-8310-8A24E1D3D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9581" y="4701305"/>
            <a:ext cx="1350645" cy="792715"/>
          </a:xfrm>
          <a:prstGeom prst="rect">
            <a:avLst/>
          </a:prstGeom>
          <a:ln>
            <a:noFill/>
          </a:ln>
          <a:effectLst/>
        </p:spPr>
      </p:pic>
      <p:sp>
        <p:nvSpPr>
          <p:cNvPr id="15" name="TextBox 14">
            <a:extLst>
              <a:ext uri="{FF2B5EF4-FFF2-40B4-BE49-F238E27FC236}">
                <a16:creationId xmlns:a16="http://schemas.microsoft.com/office/drawing/2014/main" id="{91DFDED2-9807-4648-9B51-0000B6709D34}"/>
              </a:ext>
            </a:extLst>
          </p:cNvPr>
          <p:cNvSpPr txBox="1"/>
          <p:nvPr/>
        </p:nvSpPr>
        <p:spPr>
          <a:xfrm>
            <a:off x="4891047" y="3157205"/>
            <a:ext cx="318052" cy="369332"/>
          </a:xfrm>
          <a:prstGeom prst="rect">
            <a:avLst/>
          </a:prstGeom>
          <a:noFill/>
        </p:spPr>
        <p:txBody>
          <a:bodyPr wrap="square">
            <a:spAutoFit/>
          </a:bodyPr>
          <a:lstStyle/>
          <a:p>
            <a:r>
              <a:rPr lang="en-US" b="1" dirty="0">
                <a:solidFill>
                  <a:schemeClr val="accent1">
                    <a:lumMod val="50000"/>
                  </a:schemeClr>
                </a:solidFill>
              </a:rPr>
              <a:t>1</a:t>
            </a:r>
            <a:endParaRPr lang="en-US" dirty="0"/>
          </a:p>
        </p:txBody>
      </p:sp>
      <p:sp>
        <p:nvSpPr>
          <p:cNvPr id="16" name="TextBox 15">
            <a:extLst>
              <a:ext uri="{FF2B5EF4-FFF2-40B4-BE49-F238E27FC236}">
                <a16:creationId xmlns:a16="http://schemas.microsoft.com/office/drawing/2014/main" id="{6691246A-B399-49AB-BD8F-CAF7D9D74511}"/>
              </a:ext>
            </a:extLst>
          </p:cNvPr>
          <p:cNvSpPr txBox="1"/>
          <p:nvPr/>
        </p:nvSpPr>
        <p:spPr>
          <a:xfrm>
            <a:off x="6088117" y="3157205"/>
            <a:ext cx="318052" cy="369332"/>
          </a:xfrm>
          <a:prstGeom prst="rect">
            <a:avLst/>
          </a:prstGeom>
          <a:noFill/>
        </p:spPr>
        <p:txBody>
          <a:bodyPr wrap="square">
            <a:spAutoFit/>
          </a:bodyPr>
          <a:lstStyle/>
          <a:p>
            <a:r>
              <a:rPr lang="en-US" b="1" dirty="0">
                <a:solidFill>
                  <a:schemeClr val="accent1">
                    <a:lumMod val="50000"/>
                  </a:schemeClr>
                </a:solidFill>
              </a:rPr>
              <a:t>2</a:t>
            </a:r>
            <a:endParaRPr lang="en-US" dirty="0"/>
          </a:p>
        </p:txBody>
      </p:sp>
      <p:sp>
        <p:nvSpPr>
          <p:cNvPr id="17" name="TextBox 16">
            <a:extLst>
              <a:ext uri="{FF2B5EF4-FFF2-40B4-BE49-F238E27FC236}">
                <a16:creationId xmlns:a16="http://schemas.microsoft.com/office/drawing/2014/main" id="{5CEB2972-851D-4638-B293-9F1807A8377C}"/>
              </a:ext>
            </a:extLst>
          </p:cNvPr>
          <p:cNvSpPr txBox="1"/>
          <p:nvPr/>
        </p:nvSpPr>
        <p:spPr>
          <a:xfrm>
            <a:off x="6170541" y="4008983"/>
            <a:ext cx="318052" cy="369332"/>
          </a:xfrm>
          <a:prstGeom prst="rect">
            <a:avLst/>
          </a:prstGeom>
          <a:noFill/>
        </p:spPr>
        <p:txBody>
          <a:bodyPr wrap="square">
            <a:spAutoFit/>
          </a:bodyPr>
          <a:lstStyle/>
          <a:p>
            <a:r>
              <a:rPr lang="en-US" b="1" dirty="0">
                <a:solidFill>
                  <a:schemeClr val="accent2">
                    <a:lumMod val="75000"/>
                  </a:schemeClr>
                </a:solidFill>
              </a:rPr>
              <a:t>3</a:t>
            </a:r>
            <a:endParaRPr lang="en-US" dirty="0">
              <a:solidFill>
                <a:schemeClr val="accent2">
                  <a:lumMod val="75000"/>
                </a:schemeClr>
              </a:solidFill>
            </a:endParaRPr>
          </a:p>
        </p:txBody>
      </p:sp>
      <p:sp>
        <p:nvSpPr>
          <p:cNvPr id="18" name="TextBox 17">
            <a:extLst>
              <a:ext uri="{FF2B5EF4-FFF2-40B4-BE49-F238E27FC236}">
                <a16:creationId xmlns:a16="http://schemas.microsoft.com/office/drawing/2014/main" id="{402030DB-3BEA-4EA3-8D84-E9E45A627EE9}"/>
              </a:ext>
            </a:extLst>
          </p:cNvPr>
          <p:cNvSpPr txBox="1"/>
          <p:nvPr/>
        </p:nvSpPr>
        <p:spPr>
          <a:xfrm>
            <a:off x="5587159" y="4874895"/>
            <a:ext cx="318052" cy="369332"/>
          </a:xfrm>
          <a:prstGeom prst="rect">
            <a:avLst/>
          </a:prstGeom>
          <a:noFill/>
        </p:spPr>
        <p:txBody>
          <a:bodyPr wrap="square">
            <a:spAutoFit/>
          </a:bodyPr>
          <a:lstStyle/>
          <a:p>
            <a:r>
              <a:rPr lang="en-US" b="1" dirty="0">
                <a:solidFill>
                  <a:schemeClr val="accent6">
                    <a:lumMod val="75000"/>
                  </a:schemeClr>
                </a:solidFill>
              </a:rPr>
              <a:t>4</a:t>
            </a:r>
            <a:endParaRPr lang="en-US" dirty="0">
              <a:solidFill>
                <a:schemeClr val="accent6">
                  <a:lumMod val="75000"/>
                </a:schemeClr>
              </a:solidFill>
            </a:endParaRPr>
          </a:p>
        </p:txBody>
      </p:sp>
      <p:sp>
        <p:nvSpPr>
          <p:cNvPr id="19" name="TextBox 18">
            <a:extLst>
              <a:ext uri="{FF2B5EF4-FFF2-40B4-BE49-F238E27FC236}">
                <a16:creationId xmlns:a16="http://schemas.microsoft.com/office/drawing/2014/main" id="{19FFA1CA-E9F8-41FB-951E-9EEA12EB7118}"/>
              </a:ext>
            </a:extLst>
          </p:cNvPr>
          <p:cNvSpPr txBox="1"/>
          <p:nvPr/>
        </p:nvSpPr>
        <p:spPr>
          <a:xfrm>
            <a:off x="6226370" y="6120321"/>
            <a:ext cx="318052" cy="369332"/>
          </a:xfrm>
          <a:prstGeom prst="rect">
            <a:avLst/>
          </a:prstGeom>
          <a:noFill/>
        </p:spPr>
        <p:txBody>
          <a:bodyPr wrap="square">
            <a:spAutoFit/>
          </a:bodyPr>
          <a:lstStyle/>
          <a:p>
            <a:r>
              <a:rPr lang="en-US" b="1" dirty="0">
                <a:solidFill>
                  <a:schemeClr val="accent5">
                    <a:lumMod val="75000"/>
                  </a:schemeClr>
                </a:solidFill>
              </a:rPr>
              <a:t>5</a:t>
            </a:r>
            <a:endParaRPr lang="en-US" dirty="0">
              <a:solidFill>
                <a:schemeClr val="accent5">
                  <a:lumMod val="75000"/>
                </a:schemeClr>
              </a:solidFill>
            </a:endParaRPr>
          </a:p>
        </p:txBody>
      </p:sp>
      <p:pic>
        <p:nvPicPr>
          <p:cNvPr id="21" name="Picture 20" descr="A picture containing sky, outdoor, mountain, rock&#10;&#10;Description automatically generated">
            <a:extLst>
              <a:ext uri="{FF2B5EF4-FFF2-40B4-BE49-F238E27FC236}">
                <a16:creationId xmlns:a16="http://schemas.microsoft.com/office/drawing/2014/main" id="{F060B8F3-05FF-4654-AE1A-6E2DF6CBA0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4596" y="2945514"/>
            <a:ext cx="4867403" cy="3912486"/>
          </a:xfrm>
          <a:prstGeom prst="rect">
            <a:avLst/>
          </a:prstGeom>
          <a:ln w="28575">
            <a:solidFill>
              <a:schemeClr val="tx1"/>
            </a:solidFill>
          </a:ln>
        </p:spPr>
      </p:pic>
      <p:pic>
        <p:nvPicPr>
          <p:cNvPr id="23" name="Picture 22" descr="A picture containing text, clipart&#10;&#10;Description automatically generated">
            <a:extLst>
              <a:ext uri="{FF2B5EF4-FFF2-40B4-BE49-F238E27FC236}">
                <a16:creationId xmlns:a16="http://schemas.microsoft.com/office/drawing/2014/main" id="{39D96FCE-B039-4CCD-91D7-2F6E2E6157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3214" y="-3313"/>
            <a:ext cx="2628785" cy="1036983"/>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FFF4AC49-5528-4B4B-9DE2-3187423227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70972" y="1048854"/>
            <a:ext cx="1108389" cy="1355367"/>
          </a:xfrm>
          <a:prstGeom prst="rect">
            <a:avLst/>
          </a:prstGeom>
        </p:spPr>
      </p:pic>
      <p:pic>
        <p:nvPicPr>
          <p:cNvPr id="27" name="Picture 26" descr="A picture containing schematic&#10;&#10;Description automatically generated">
            <a:extLst>
              <a:ext uri="{FF2B5EF4-FFF2-40B4-BE49-F238E27FC236}">
                <a16:creationId xmlns:a16="http://schemas.microsoft.com/office/drawing/2014/main" id="{0942A1C5-4C97-4F23-8E2C-F89DF2156D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 y="0"/>
            <a:ext cx="1447720" cy="1050883"/>
          </a:xfrm>
          <a:prstGeom prst="rect">
            <a:avLst/>
          </a:prstGeom>
        </p:spPr>
      </p:pic>
    </p:spTree>
    <p:extLst>
      <p:ext uri="{BB962C8B-B14F-4D97-AF65-F5344CB8AC3E}">
        <p14:creationId xmlns:p14="http://schemas.microsoft.com/office/powerpoint/2010/main" val="3918455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BD7A-DD2A-40FC-BDE2-1E9A6334ED75}"/>
              </a:ext>
            </a:extLst>
          </p:cNvPr>
          <p:cNvSpPr>
            <a:spLocks noGrp="1"/>
          </p:cNvSpPr>
          <p:nvPr>
            <p:ph type="title"/>
          </p:nvPr>
        </p:nvSpPr>
        <p:spPr>
          <a:xfrm>
            <a:off x="7385538" y="2094188"/>
            <a:ext cx="4551357" cy="2669623"/>
          </a:xfrm>
        </p:spPr>
        <p:txBody>
          <a:bodyPr/>
          <a:lstStyle/>
          <a:p>
            <a:r>
              <a:rPr lang="en-US" dirty="0">
                <a:latin typeface="Gill Sans MT" panose="020B0502020104020203" pitchFamily="34" charset="0"/>
              </a:rPr>
              <a:t>Tidal rather than daily periodicity</a:t>
            </a:r>
            <a:endParaRPr lang="en-US" sz="2800" dirty="0">
              <a:latin typeface="Gill Sans MT" panose="020B0502020104020203" pitchFamily="34" charset="0"/>
            </a:endParaRPr>
          </a:p>
        </p:txBody>
      </p:sp>
      <p:pic>
        <p:nvPicPr>
          <p:cNvPr id="7" name="Picture 6" descr="A picture containing mollusk, invertebrate&#10;&#10;Description automatically generated">
            <a:extLst>
              <a:ext uri="{FF2B5EF4-FFF2-40B4-BE49-F238E27FC236}">
                <a16:creationId xmlns:a16="http://schemas.microsoft.com/office/drawing/2014/main" id="{79FECCBD-6BD2-4F43-8E56-20FD98964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6586" y="0"/>
            <a:ext cx="1855414" cy="177501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E59D665-109E-44BA-BD6D-81A7B5ECBB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453291"/>
            <a:ext cx="6269323" cy="6404707"/>
          </a:xfrm>
          <a:prstGeom prst="rect">
            <a:avLst/>
          </a:prstGeom>
        </p:spPr>
      </p:pic>
      <p:sp>
        <p:nvSpPr>
          <p:cNvPr id="8" name="TextBox 7">
            <a:extLst>
              <a:ext uri="{FF2B5EF4-FFF2-40B4-BE49-F238E27FC236}">
                <a16:creationId xmlns:a16="http://schemas.microsoft.com/office/drawing/2014/main" id="{6BE38B1B-CECA-4DBD-B58D-44C65A9634D6}"/>
              </a:ext>
            </a:extLst>
          </p:cNvPr>
          <p:cNvSpPr txBox="1"/>
          <p:nvPr/>
        </p:nvSpPr>
        <p:spPr>
          <a:xfrm>
            <a:off x="6269323" y="1092597"/>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Mg/Ca</a:t>
            </a:r>
            <a:endParaRPr lang="en-US" b="1" dirty="0"/>
          </a:p>
        </p:txBody>
      </p:sp>
      <p:sp>
        <p:nvSpPr>
          <p:cNvPr id="9" name="TextBox 8">
            <a:extLst>
              <a:ext uri="{FF2B5EF4-FFF2-40B4-BE49-F238E27FC236}">
                <a16:creationId xmlns:a16="http://schemas.microsoft.com/office/drawing/2014/main" id="{160332A9-1AD5-4F9E-BC22-F74DF7408BC9}"/>
              </a:ext>
            </a:extLst>
          </p:cNvPr>
          <p:cNvSpPr txBox="1"/>
          <p:nvPr/>
        </p:nvSpPr>
        <p:spPr>
          <a:xfrm>
            <a:off x="6269323" y="4264430"/>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Sr/Ca</a:t>
            </a:r>
            <a:endParaRPr lang="en-US" b="1" dirty="0"/>
          </a:p>
        </p:txBody>
      </p:sp>
      <p:sp>
        <p:nvSpPr>
          <p:cNvPr id="10" name="TextBox 9">
            <a:extLst>
              <a:ext uri="{FF2B5EF4-FFF2-40B4-BE49-F238E27FC236}">
                <a16:creationId xmlns:a16="http://schemas.microsoft.com/office/drawing/2014/main" id="{8CD4C9AF-5307-4FE0-999A-8ECE0FB1625F}"/>
              </a:ext>
            </a:extLst>
          </p:cNvPr>
          <p:cNvSpPr txBox="1"/>
          <p:nvPr/>
        </p:nvSpPr>
        <p:spPr>
          <a:xfrm>
            <a:off x="6269323" y="2608600"/>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Mn/Ca</a:t>
            </a:r>
            <a:endParaRPr lang="en-US" b="1" dirty="0"/>
          </a:p>
        </p:txBody>
      </p:sp>
      <p:sp>
        <p:nvSpPr>
          <p:cNvPr id="11" name="TextBox 10">
            <a:extLst>
              <a:ext uri="{FF2B5EF4-FFF2-40B4-BE49-F238E27FC236}">
                <a16:creationId xmlns:a16="http://schemas.microsoft.com/office/drawing/2014/main" id="{211B0E8C-48A1-4B42-BCC0-7C9A03A7805D}"/>
              </a:ext>
            </a:extLst>
          </p:cNvPr>
          <p:cNvSpPr txBox="1"/>
          <p:nvPr/>
        </p:nvSpPr>
        <p:spPr>
          <a:xfrm>
            <a:off x="6269323" y="5910482"/>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Ba/Ca</a:t>
            </a:r>
            <a:endParaRPr lang="en-US" b="1" dirty="0"/>
          </a:p>
        </p:txBody>
      </p:sp>
      <p:sp>
        <p:nvSpPr>
          <p:cNvPr id="12" name="TextBox 11">
            <a:extLst>
              <a:ext uri="{FF2B5EF4-FFF2-40B4-BE49-F238E27FC236}">
                <a16:creationId xmlns:a16="http://schemas.microsoft.com/office/drawing/2014/main" id="{8C58B3EC-12BB-4A44-A07C-3E364E0A2618}"/>
              </a:ext>
            </a:extLst>
          </p:cNvPr>
          <p:cNvSpPr txBox="1"/>
          <p:nvPr/>
        </p:nvSpPr>
        <p:spPr>
          <a:xfrm>
            <a:off x="0" y="0"/>
            <a:ext cx="2031999" cy="523220"/>
          </a:xfrm>
          <a:prstGeom prst="rect">
            <a:avLst/>
          </a:prstGeom>
          <a:solidFill>
            <a:schemeClr val="bg1"/>
          </a:solidFill>
          <a:ln>
            <a:solidFill>
              <a:schemeClr val="tx1"/>
            </a:solidFill>
          </a:ln>
        </p:spPr>
        <p:txBody>
          <a:bodyPr wrap="square">
            <a:spAutoFit/>
          </a:bodyPr>
          <a:lstStyle/>
          <a:p>
            <a:pPr algn="ctr"/>
            <a:r>
              <a:rPr lang="en-US" sz="1400" b="1" dirty="0">
                <a:latin typeface="Gill Sans MT" panose="020B0502020104020203" pitchFamily="34" charset="0"/>
              </a:rPr>
              <a:t>Days</a:t>
            </a:r>
          </a:p>
          <a:p>
            <a:pPr algn="ctr"/>
            <a:r>
              <a:rPr lang="en-US" sz="1400" b="1" dirty="0">
                <a:latin typeface="Gill Sans MT" panose="020B0502020104020203" pitchFamily="34" charset="0"/>
              </a:rPr>
              <a:t>following increments</a:t>
            </a:r>
            <a:endParaRPr lang="en-US" sz="1400" b="1" dirty="0"/>
          </a:p>
        </p:txBody>
      </p:sp>
      <p:sp>
        <p:nvSpPr>
          <p:cNvPr id="14" name="TextBox 13">
            <a:extLst>
              <a:ext uri="{FF2B5EF4-FFF2-40B4-BE49-F238E27FC236}">
                <a16:creationId xmlns:a16="http://schemas.microsoft.com/office/drawing/2014/main" id="{9F925E47-1F97-49B9-8557-A8080E62C2A6}"/>
              </a:ext>
            </a:extLst>
          </p:cNvPr>
          <p:cNvSpPr txBox="1"/>
          <p:nvPr/>
        </p:nvSpPr>
        <p:spPr>
          <a:xfrm>
            <a:off x="2118661" y="0"/>
            <a:ext cx="2031999" cy="523220"/>
          </a:xfrm>
          <a:prstGeom prst="rect">
            <a:avLst/>
          </a:prstGeom>
          <a:solidFill>
            <a:schemeClr val="bg1"/>
          </a:solidFill>
          <a:ln>
            <a:solidFill>
              <a:schemeClr val="tx1"/>
            </a:solidFill>
          </a:ln>
        </p:spPr>
        <p:txBody>
          <a:bodyPr wrap="square">
            <a:spAutoFit/>
          </a:bodyPr>
          <a:lstStyle/>
          <a:p>
            <a:pPr algn="ctr"/>
            <a:r>
              <a:rPr lang="en-US" sz="1400" b="1" dirty="0">
                <a:latin typeface="Gill Sans MT" panose="020B0502020104020203" pitchFamily="34" charset="0"/>
              </a:rPr>
              <a:t>Days</a:t>
            </a:r>
          </a:p>
          <a:p>
            <a:pPr algn="ctr"/>
            <a:r>
              <a:rPr lang="en-US" sz="1400" b="1" dirty="0">
                <a:latin typeface="Gill Sans MT" panose="020B0502020104020203" pitchFamily="34" charset="0"/>
              </a:rPr>
              <a:t>following chemistry</a:t>
            </a:r>
            <a:endParaRPr lang="en-US" sz="1400" b="1" dirty="0"/>
          </a:p>
        </p:txBody>
      </p:sp>
      <p:sp>
        <p:nvSpPr>
          <p:cNvPr id="15" name="TextBox 14">
            <a:extLst>
              <a:ext uri="{FF2B5EF4-FFF2-40B4-BE49-F238E27FC236}">
                <a16:creationId xmlns:a16="http://schemas.microsoft.com/office/drawing/2014/main" id="{5D26DEAB-48F9-409C-99F0-F5AAF0DAE4FF}"/>
              </a:ext>
            </a:extLst>
          </p:cNvPr>
          <p:cNvSpPr txBox="1"/>
          <p:nvPr/>
        </p:nvSpPr>
        <p:spPr>
          <a:xfrm>
            <a:off x="4237324" y="0"/>
            <a:ext cx="2031999" cy="523220"/>
          </a:xfrm>
          <a:prstGeom prst="rect">
            <a:avLst/>
          </a:prstGeom>
          <a:solidFill>
            <a:schemeClr val="bg1"/>
          </a:solidFill>
          <a:ln>
            <a:solidFill>
              <a:schemeClr val="tx1"/>
            </a:solidFill>
          </a:ln>
        </p:spPr>
        <p:txBody>
          <a:bodyPr wrap="square">
            <a:spAutoFit/>
          </a:bodyPr>
          <a:lstStyle/>
          <a:p>
            <a:pPr algn="ctr"/>
            <a:r>
              <a:rPr lang="en-US" sz="1400" b="1" dirty="0">
                <a:latin typeface="Gill Sans MT" panose="020B0502020104020203" pitchFamily="34" charset="0"/>
              </a:rPr>
              <a:t>Tides</a:t>
            </a:r>
          </a:p>
          <a:p>
            <a:pPr algn="ctr"/>
            <a:r>
              <a:rPr lang="en-US" sz="1400" b="1" dirty="0">
                <a:latin typeface="Gill Sans MT" panose="020B0502020104020203" pitchFamily="34" charset="0"/>
              </a:rPr>
              <a:t>following chemistry</a:t>
            </a:r>
            <a:endParaRPr lang="en-US" sz="1400" b="1" dirty="0"/>
          </a:p>
        </p:txBody>
      </p:sp>
    </p:spTree>
    <p:extLst>
      <p:ext uri="{BB962C8B-B14F-4D97-AF65-F5344CB8AC3E}">
        <p14:creationId xmlns:p14="http://schemas.microsoft.com/office/powerpoint/2010/main" val="70283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10;&#10;Description automatically generated">
            <a:extLst>
              <a:ext uri="{FF2B5EF4-FFF2-40B4-BE49-F238E27FC236}">
                <a16:creationId xmlns:a16="http://schemas.microsoft.com/office/drawing/2014/main" id="{9A08C522-F927-400B-837E-1B0026A4012C}"/>
              </a:ext>
            </a:extLst>
          </p:cNvPr>
          <p:cNvPicPr>
            <a:picLocks noChangeAspect="1"/>
          </p:cNvPicPr>
          <p:nvPr/>
        </p:nvPicPr>
        <p:blipFill rotWithShape="1">
          <a:blip r:embed="rId3">
            <a:extLst>
              <a:ext uri="{28A0092B-C50C-407E-A947-70E740481C1C}">
                <a14:useLocalDpi xmlns:a14="http://schemas.microsoft.com/office/drawing/2010/main" val="0"/>
              </a:ext>
            </a:extLst>
          </a:blip>
          <a:srcRect t="45626" b="7330"/>
          <a:stretch/>
        </p:blipFill>
        <p:spPr>
          <a:xfrm>
            <a:off x="1040962" y="4503713"/>
            <a:ext cx="4572000" cy="2150831"/>
          </a:xfrm>
          <a:prstGeom prst="rect">
            <a:avLst/>
          </a:prstGeom>
        </p:spPr>
      </p:pic>
      <p:pic>
        <p:nvPicPr>
          <p:cNvPr id="13" name="Picture 12" descr="Chart, histogram&#10;&#10;Description automatically generated">
            <a:extLst>
              <a:ext uri="{FF2B5EF4-FFF2-40B4-BE49-F238E27FC236}">
                <a16:creationId xmlns:a16="http://schemas.microsoft.com/office/drawing/2014/main" id="{F61F02B2-814B-4E84-BC90-23D630611A4C}"/>
              </a:ext>
            </a:extLst>
          </p:cNvPr>
          <p:cNvPicPr>
            <a:picLocks noChangeAspect="1"/>
          </p:cNvPicPr>
          <p:nvPr/>
        </p:nvPicPr>
        <p:blipFill rotWithShape="1">
          <a:blip r:embed="rId4">
            <a:extLst>
              <a:ext uri="{28A0092B-C50C-407E-A947-70E740481C1C}">
                <a14:useLocalDpi xmlns:a14="http://schemas.microsoft.com/office/drawing/2010/main" val="0"/>
              </a:ext>
            </a:extLst>
          </a:blip>
          <a:srcRect t="39104" b="13853"/>
          <a:stretch/>
        </p:blipFill>
        <p:spPr>
          <a:xfrm>
            <a:off x="1040962" y="2168217"/>
            <a:ext cx="4572000" cy="2150831"/>
          </a:xfrm>
          <a:prstGeom prst="rect">
            <a:avLst/>
          </a:prstGeom>
        </p:spPr>
      </p:pic>
      <p:pic>
        <p:nvPicPr>
          <p:cNvPr id="9" name="Picture 8" descr="Chart&#10;&#10;Description automatically generated">
            <a:extLst>
              <a:ext uri="{FF2B5EF4-FFF2-40B4-BE49-F238E27FC236}">
                <a16:creationId xmlns:a16="http://schemas.microsoft.com/office/drawing/2014/main" id="{F6B9BD65-7463-4228-95CD-6CD08FA6C3E5}"/>
              </a:ext>
            </a:extLst>
          </p:cNvPr>
          <p:cNvPicPr>
            <a:picLocks noChangeAspect="1"/>
          </p:cNvPicPr>
          <p:nvPr/>
        </p:nvPicPr>
        <p:blipFill rotWithShape="1">
          <a:blip r:embed="rId5">
            <a:extLst>
              <a:ext uri="{28A0092B-C50C-407E-A947-70E740481C1C}">
                <a14:useLocalDpi xmlns:a14="http://schemas.microsoft.com/office/drawing/2010/main" val="0"/>
              </a:ext>
            </a:extLst>
          </a:blip>
          <a:srcRect t="39104" b="13853"/>
          <a:stretch/>
        </p:blipFill>
        <p:spPr>
          <a:xfrm>
            <a:off x="7071041" y="4488436"/>
            <a:ext cx="4572000" cy="2150831"/>
          </a:xfrm>
          <a:prstGeom prst="rect">
            <a:avLst/>
          </a:prstGeom>
        </p:spPr>
      </p:pic>
      <p:pic>
        <p:nvPicPr>
          <p:cNvPr id="5" name="Picture 4" descr="Chart, histogram&#10;&#10;Description automatically generated">
            <a:extLst>
              <a:ext uri="{FF2B5EF4-FFF2-40B4-BE49-F238E27FC236}">
                <a16:creationId xmlns:a16="http://schemas.microsoft.com/office/drawing/2014/main" id="{B01C0260-85F9-4402-A6A2-1F246FCD18F2}"/>
              </a:ext>
            </a:extLst>
          </p:cNvPr>
          <p:cNvPicPr>
            <a:picLocks noChangeAspect="1"/>
          </p:cNvPicPr>
          <p:nvPr/>
        </p:nvPicPr>
        <p:blipFill rotWithShape="1">
          <a:blip r:embed="rId6">
            <a:extLst>
              <a:ext uri="{28A0092B-C50C-407E-A947-70E740481C1C}">
                <a14:useLocalDpi xmlns:a14="http://schemas.microsoft.com/office/drawing/2010/main" val="0"/>
              </a:ext>
            </a:extLst>
          </a:blip>
          <a:srcRect t="26463" b="26493"/>
          <a:stretch/>
        </p:blipFill>
        <p:spPr>
          <a:xfrm>
            <a:off x="7071041" y="2152939"/>
            <a:ext cx="4572000" cy="2150831"/>
          </a:xfrm>
          <a:prstGeom prst="rect">
            <a:avLst/>
          </a:prstGeom>
        </p:spPr>
      </p:pic>
      <p:sp>
        <p:nvSpPr>
          <p:cNvPr id="2" name="Title 1">
            <a:extLst>
              <a:ext uri="{FF2B5EF4-FFF2-40B4-BE49-F238E27FC236}">
                <a16:creationId xmlns:a16="http://schemas.microsoft.com/office/drawing/2014/main" id="{4C29BD7A-DD2A-40FC-BDE2-1E9A6334ED75}"/>
              </a:ext>
            </a:extLst>
          </p:cNvPr>
          <p:cNvSpPr>
            <a:spLocks noGrp="1"/>
          </p:cNvSpPr>
          <p:nvPr>
            <p:ph type="title"/>
          </p:nvPr>
        </p:nvSpPr>
        <p:spPr>
          <a:xfrm>
            <a:off x="838200" y="365125"/>
            <a:ext cx="10515600" cy="847449"/>
          </a:xfrm>
        </p:spPr>
        <p:txBody>
          <a:bodyPr>
            <a:normAutofit fontScale="90000"/>
          </a:bodyPr>
          <a:lstStyle/>
          <a:p>
            <a:r>
              <a:rPr lang="en-US" dirty="0">
                <a:latin typeface="Gill Sans MT" panose="020B0502020104020203" pitchFamily="34" charset="0"/>
              </a:rPr>
              <a:t>Tridacnids: Sub-millimeter scale variability</a:t>
            </a:r>
            <a:br>
              <a:rPr lang="en-US" dirty="0">
                <a:latin typeface="Gill Sans MT" panose="020B0502020104020203" pitchFamily="34" charset="0"/>
              </a:rPr>
            </a:br>
            <a:r>
              <a:rPr lang="en-US" sz="2000" dirty="0">
                <a:latin typeface="Gill Sans MT" panose="020B0502020104020203" pitchFamily="34" charset="0"/>
              </a:rPr>
              <a:t>50 micrometer smoothing</a:t>
            </a:r>
          </a:p>
        </p:txBody>
      </p:sp>
      <p:sp>
        <p:nvSpPr>
          <p:cNvPr id="17" name="TextBox 16">
            <a:extLst>
              <a:ext uri="{FF2B5EF4-FFF2-40B4-BE49-F238E27FC236}">
                <a16:creationId xmlns:a16="http://schemas.microsoft.com/office/drawing/2014/main" id="{F442D4FF-0B14-4F29-ABE4-6974EC7F6F4C}"/>
              </a:ext>
            </a:extLst>
          </p:cNvPr>
          <p:cNvSpPr txBox="1"/>
          <p:nvPr/>
        </p:nvSpPr>
        <p:spPr>
          <a:xfrm>
            <a:off x="2834959" y="1983551"/>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Mg/Ca</a:t>
            </a:r>
            <a:endParaRPr lang="en-US" b="1" dirty="0"/>
          </a:p>
        </p:txBody>
      </p:sp>
      <p:sp>
        <p:nvSpPr>
          <p:cNvPr id="18" name="TextBox 17">
            <a:extLst>
              <a:ext uri="{FF2B5EF4-FFF2-40B4-BE49-F238E27FC236}">
                <a16:creationId xmlns:a16="http://schemas.microsoft.com/office/drawing/2014/main" id="{928604D2-00C8-4BD6-828D-C95D81BC3690}"/>
              </a:ext>
            </a:extLst>
          </p:cNvPr>
          <p:cNvSpPr txBox="1"/>
          <p:nvPr/>
        </p:nvSpPr>
        <p:spPr>
          <a:xfrm>
            <a:off x="8865038" y="1968273"/>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Sr/Ca</a:t>
            </a:r>
            <a:endParaRPr lang="en-US" b="1" dirty="0"/>
          </a:p>
        </p:txBody>
      </p:sp>
      <p:sp>
        <p:nvSpPr>
          <p:cNvPr id="19" name="TextBox 18">
            <a:extLst>
              <a:ext uri="{FF2B5EF4-FFF2-40B4-BE49-F238E27FC236}">
                <a16:creationId xmlns:a16="http://schemas.microsoft.com/office/drawing/2014/main" id="{2BBC3FCF-E30A-4FDB-944B-42D9687CA7CD}"/>
              </a:ext>
            </a:extLst>
          </p:cNvPr>
          <p:cNvSpPr txBox="1"/>
          <p:nvPr/>
        </p:nvSpPr>
        <p:spPr>
          <a:xfrm>
            <a:off x="2834959" y="4503713"/>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Mn/Ca</a:t>
            </a:r>
            <a:endParaRPr lang="en-US" b="1" dirty="0"/>
          </a:p>
        </p:txBody>
      </p:sp>
      <p:sp>
        <p:nvSpPr>
          <p:cNvPr id="20" name="TextBox 19">
            <a:extLst>
              <a:ext uri="{FF2B5EF4-FFF2-40B4-BE49-F238E27FC236}">
                <a16:creationId xmlns:a16="http://schemas.microsoft.com/office/drawing/2014/main" id="{6AD39EF5-97D1-41CE-97F0-4F75CDF935CB}"/>
              </a:ext>
            </a:extLst>
          </p:cNvPr>
          <p:cNvSpPr txBox="1"/>
          <p:nvPr/>
        </p:nvSpPr>
        <p:spPr>
          <a:xfrm>
            <a:off x="8865038" y="4503713"/>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Ba/Ca</a:t>
            </a:r>
            <a:endParaRPr lang="en-US" b="1" dirty="0"/>
          </a:p>
        </p:txBody>
      </p:sp>
      <p:pic>
        <p:nvPicPr>
          <p:cNvPr id="12" name="Picture 11" descr="Logo&#10;&#10;Description automatically generated">
            <a:extLst>
              <a:ext uri="{FF2B5EF4-FFF2-40B4-BE49-F238E27FC236}">
                <a16:creationId xmlns:a16="http://schemas.microsoft.com/office/drawing/2014/main" id="{A4287D6E-95C2-48AF-979D-AD2347E60D80}"/>
              </a:ext>
            </a:extLst>
          </p:cNvPr>
          <p:cNvPicPr>
            <a:picLocks noChangeAspect="1"/>
          </p:cNvPicPr>
          <p:nvPr/>
        </p:nvPicPr>
        <p:blipFill rotWithShape="1">
          <a:blip r:embed="rId7">
            <a:extLst>
              <a:ext uri="{28A0092B-C50C-407E-A947-70E740481C1C}">
                <a14:useLocalDpi xmlns:a14="http://schemas.microsoft.com/office/drawing/2010/main" val="0"/>
              </a:ext>
            </a:extLst>
          </a:blip>
          <a:srcRect b="910"/>
          <a:stretch/>
        </p:blipFill>
        <p:spPr>
          <a:xfrm>
            <a:off x="10674626" y="0"/>
            <a:ext cx="1517374" cy="1608325"/>
          </a:xfrm>
          <a:prstGeom prst="rect">
            <a:avLst/>
          </a:prstGeom>
          <a:ln>
            <a:noFill/>
          </a:ln>
          <a:effectLst>
            <a:outerShdw blurRad="292100" dist="139700" dir="2700000" algn="tl" rotWithShape="0">
              <a:srgbClr val="333333">
                <a:alpha val="65000"/>
              </a:srgbClr>
            </a:outerShdw>
          </a:effectLst>
        </p:spPr>
      </p:pic>
      <p:pic>
        <p:nvPicPr>
          <p:cNvPr id="22" name="Picture 21" descr="Diagram, schematic&#10;&#10;Description automatically generated">
            <a:extLst>
              <a:ext uri="{FF2B5EF4-FFF2-40B4-BE49-F238E27FC236}">
                <a16:creationId xmlns:a16="http://schemas.microsoft.com/office/drawing/2014/main" id="{EBFE51DA-E6ED-4D14-8E00-93FFE68DA9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0864" y="0"/>
            <a:ext cx="6630271" cy="6858000"/>
          </a:xfrm>
          <a:prstGeom prst="rect">
            <a:avLst/>
          </a:prstGeom>
        </p:spPr>
      </p:pic>
      <p:sp>
        <p:nvSpPr>
          <p:cNvPr id="24" name="TextBox 23">
            <a:extLst>
              <a:ext uri="{FF2B5EF4-FFF2-40B4-BE49-F238E27FC236}">
                <a16:creationId xmlns:a16="http://schemas.microsoft.com/office/drawing/2014/main" id="{7138659B-1DB2-40FE-8C6A-47EA431247C8}"/>
              </a:ext>
            </a:extLst>
          </p:cNvPr>
          <p:cNvSpPr txBox="1"/>
          <p:nvPr/>
        </p:nvSpPr>
        <p:spPr>
          <a:xfrm>
            <a:off x="6613007" y="170993"/>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Sr/Ca</a:t>
            </a:r>
            <a:endParaRPr lang="en-US" b="1" dirty="0"/>
          </a:p>
        </p:txBody>
      </p:sp>
      <p:sp>
        <p:nvSpPr>
          <p:cNvPr id="27" name="Rectangle 26">
            <a:extLst>
              <a:ext uri="{FF2B5EF4-FFF2-40B4-BE49-F238E27FC236}">
                <a16:creationId xmlns:a16="http://schemas.microsoft.com/office/drawing/2014/main" id="{CEA9C87F-657F-4A0C-9E6D-F5EF750EFE71}"/>
              </a:ext>
            </a:extLst>
          </p:cNvPr>
          <p:cNvSpPr/>
          <p:nvPr/>
        </p:nvSpPr>
        <p:spPr>
          <a:xfrm>
            <a:off x="3818965" y="274320"/>
            <a:ext cx="295835" cy="27508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63BA5A6-008B-4C4C-8092-9FE84844743A}"/>
              </a:ext>
            </a:extLst>
          </p:cNvPr>
          <p:cNvSpPr/>
          <p:nvPr/>
        </p:nvSpPr>
        <p:spPr>
          <a:xfrm>
            <a:off x="8109142" y="3804077"/>
            <a:ext cx="295835" cy="277198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B9B583-CF64-4F7A-BDE2-72C3CE98F51D}"/>
              </a:ext>
            </a:extLst>
          </p:cNvPr>
          <p:cNvSpPr/>
          <p:nvPr/>
        </p:nvSpPr>
        <p:spPr>
          <a:xfrm>
            <a:off x="4482200" y="3779520"/>
            <a:ext cx="295835" cy="277198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ABF7928-411E-491A-B9BF-F50E64D34D74}"/>
              </a:ext>
            </a:extLst>
          </p:cNvPr>
          <p:cNvSpPr/>
          <p:nvPr/>
        </p:nvSpPr>
        <p:spPr>
          <a:xfrm>
            <a:off x="8650045" y="274320"/>
            <a:ext cx="295835" cy="27508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F0E5DDC-72E7-48C9-8677-1B00DA98D9CC}"/>
              </a:ext>
            </a:extLst>
          </p:cNvPr>
          <p:cNvSpPr/>
          <p:nvPr/>
        </p:nvSpPr>
        <p:spPr>
          <a:xfrm>
            <a:off x="4825125" y="274320"/>
            <a:ext cx="295835" cy="27508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5F833B2-041D-4988-92A6-44187E7AF2D5}"/>
              </a:ext>
            </a:extLst>
          </p:cNvPr>
          <p:cNvSpPr/>
          <p:nvPr/>
        </p:nvSpPr>
        <p:spPr>
          <a:xfrm>
            <a:off x="5023342" y="3804077"/>
            <a:ext cx="295835" cy="27474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DC3425-25DB-4072-A220-824B662A226F}"/>
              </a:ext>
            </a:extLst>
          </p:cNvPr>
          <p:cNvSpPr txBox="1"/>
          <p:nvPr/>
        </p:nvSpPr>
        <p:spPr>
          <a:xfrm>
            <a:off x="3002257" y="180460"/>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Mn/Ca</a:t>
            </a:r>
            <a:endParaRPr lang="en-US" b="1" dirty="0"/>
          </a:p>
        </p:txBody>
      </p:sp>
      <p:sp>
        <p:nvSpPr>
          <p:cNvPr id="38" name="Rectangle 37">
            <a:extLst>
              <a:ext uri="{FF2B5EF4-FFF2-40B4-BE49-F238E27FC236}">
                <a16:creationId xmlns:a16="http://schemas.microsoft.com/office/drawing/2014/main" id="{5F499EB1-EB4B-4F6C-9A79-718ABF9701A7}"/>
              </a:ext>
            </a:extLst>
          </p:cNvPr>
          <p:cNvSpPr/>
          <p:nvPr/>
        </p:nvSpPr>
        <p:spPr>
          <a:xfrm>
            <a:off x="3028539" y="1216811"/>
            <a:ext cx="6462973" cy="307591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B34C4F0-6B44-4B26-9784-77B4A7574BC1}"/>
              </a:ext>
            </a:extLst>
          </p:cNvPr>
          <p:cNvSpPr/>
          <p:nvPr/>
        </p:nvSpPr>
        <p:spPr>
          <a:xfrm>
            <a:off x="2989854" y="4751824"/>
            <a:ext cx="6462973" cy="181143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F24F527C-8DB2-4BCD-85A0-A1A1F17A0827}"/>
              </a:ext>
            </a:extLst>
          </p:cNvPr>
          <p:cNvSpPr/>
          <p:nvPr/>
        </p:nvSpPr>
        <p:spPr>
          <a:xfrm>
            <a:off x="3002257" y="777240"/>
            <a:ext cx="6492263" cy="4273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51D4E2D9-0C49-4F74-AD85-F605609CA006}"/>
              </a:ext>
            </a:extLst>
          </p:cNvPr>
          <p:cNvSpPr/>
          <p:nvPr/>
        </p:nvSpPr>
        <p:spPr>
          <a:xfrm>
            <a:off x="3002257" y="4314110"/>
            <a:ext cx="6492263" cy="4273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ACDB2E-EC9C-4AA4-9673-91AFB94F8DDC}"/>
              </a:ext>
            </a:extLst>
          </p:cNvPr>
          <p:cNvSpPr txBox="1"/>
          <p:nvPr/>
        </p:nvSpPr>
        <p:spPr>
          <a:xfrm>
            <a:off x="3002257" y="3665955"/>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Ba/Ca</a:t>
            </a:r>
            <a:endParaRPr lang="en-US" b="1" dirty="0"/>
          </a:p>
        </p:txBody>
      </p:sp>
      <p:sp>
        <p:nvSpPr>
          <p:cNvPr id="23" name="TextBox 22">
            <a:extLst>
              <a:ext uri="{FF2B5EF4-FFF2-40B4-BE49-F238E27FC236}">
                <a16:creationId xmlns:a16="http://schemas.microsoft.com/office/drawing/2014/main" id="{A151020C-BADB-4AB5-B358-AC7F3D09161B}"/>
              </a:ext>
            </a:extLst>
          </p:cNvPr>
          <p:cNvSpPr txBox="1"/>
          <p:nvPr/>
        </p:nvSpPr>
        <p:spPr>
          <a:xfrm>
            <a:off x="6613007" y="3671049"/>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Mg/Ca</a:t>
            </a:r>
            <a:endParaRPr lang="en-US" b="1" dirty="0"/>
          </a:p>
        </p:txBody>
      </p:sp>
      <p:pic>
        <p:nvPicPr>
          <p:cNvPr id="36" name="Picture 35" descr="A multi colored umbrella&#10;&#10;Description automatically generated with medium confidence">
            <a:extLst>
              <a:ext uri="{FF2B5EF4-FFF2-40B4-BE49-F238E27FC236}">
                <a16:creationId xmlns:a16="http://schemas.microsoft.com/office/drawing/2014/main" id="{8269CB0B-24E7-4583-B713-0017C034A4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0390" y="1875426"/>
            <a:ext cx="2319633" cy="1925564"/>
          </a:xfrm>
          <a:prstGeom prst="rect">
            <a:avLst/>
          </a:prstGeom>
        </p:spPr>
      </p:pic>
      <p:pic>
        <p:nvPicPr>
          <p:cNvPr id="37" name="Picture 36" descr="Logo&#10;&#10;Description automatically generated">
            <a:extLst>
              <a:ext uri="{FF2B5EF4-FFF2-40B4-BE49-F238E27FC236}">
                <a16:creationId xmlns:a16="http://schemas.microsoft.com/office/drawing/2014/main" id="{84AD94FC-917D-4467-87C1-1962F612C7A9}"/>
              </a:ext>
            </a:extLst>
          </p:cNvPr>
          <p:cNvPicPr>
            <a:picLocks noChangeAspect="1"/>
          </p:cNvPicPr>
          <p:nvPr/>
        </p:nvPicPr>
        <p:blipFill rotWithShape="1">
          <a:blip r:embed="rId7">
            <a:extLst>
              <a:ext uri="{28A0092B-C50C-407E-A947-70E740481C1C}">
                <a14:useLocalDpi xmlns:a14="http://schemas.microsoft.com/office/drawing/2010/main" val="0"/>
              </a:ext>
            </a:extLst>
          </a:blip>
          <a:srcRect b="910"/>
          <a:stretch/>
        </p:blipFill>
        <p:spPr>
          <a:xfrm>
            <a:off x="5682208" y="2686218"/>
            <a:ext cx="998346" cy="1058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414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P spid="31" grpId="0" animBg="1"/>
      <p:bldP spid="32" grpId="0" animBg="1"/>
      <p:bldP spid="25" grpId="0" animBg="1"/>
      <p:bldP spid="38" grpId="0" animBg="1"/>
      <p:bldP spid="39" grpId="0" animBg="1"/>
      <p:bldP spid="34" grpId="0" animBg="1"/>
      <p:bldP spid="35" grpId="0" animBg="1"/>
      <p:bldP spid="26"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C1D9C0C-F4E8-4116-84C5-54F755CAA354}"/>
              </a:ext>
            </a:extLst>
          </p:cNvPr>
          <p:cNvSpPr>
            <a:spLocks noGrp="1"/>
          </p:cNvSpPr>
          <p:nvPr>
            <p:ph type="title"/>
          </p:nvPr>
        </p:nvSpPr>
        <p:spPr>
          <a:xfrm>
            <a:off x="838200" y="365125"/>
            <a:ext cx="10515600" cy="1039605"/>
          </a:xfrm>
        </p:spPr>
        <p:txBody>
          <a:bodyPr>
            <a:normAutofit fontScale="90000"/>
          </a:bodyPr>
          <a:lstStyle/>
          <a:p>
            <a:r>
              <a:rPr lang="en-US" sz="3600" b="1" dirty="0">
                <a:latin typeface="Gill Sans MT" panose="020B0502020104020203" pitchFamily="34" charset="0"/>
              </a:rPr>
              <a:t>Pre-conclusion: Daily increments caused by effect of sunlight on photosymbiotic species</a:t>
            </a:r>
          </a:p>
        </p:txBody>
      </p:sp>
      <p:sp>
        <p:nvSpPr>
          <p:cNvPr id="17" name="TextBox 16">
            <a:extLst>
              <a:ext uri="{FF2B5EF4-FFF2-40B4-BE49-F238E27FC236}">
                <a16:creationId xmlns:a16="http://schemas.microsoft.com/office/drawing/2014/main" id="{952886E3-AA9F-4644-AADF-99E2DF2FF1A9}"/>
              </a:ext>
            </a:extLst>
          </p:cNvPr>
          <p:cNvSpPr txBox="1"/>
          <p:nvPr/>
        </p:nvSpPr>
        <p:spPr>
          <a:xfrm>
            <a:off x="1198059" y="1829816"/>
            <a:ext cx="3417319" cy="369332"/>
          </a:xfrm>
          <a:prstGeom prst="rect">
            <a:avLst/>
          </a:prstGeom>
          <a:noFill/>
        </p:spPr>
        <p:txBody>
          <a:bodyPr wrap="square">
            <a:spAutoFit/>
          </a:bodyPr>
          <a:lstStyle/>
          <a:p>
            <a:pPr algn="ctr"/>
            <a:r>
              <a:rPr lang="en-US" b="1" dirty="0">
                <a:latin typeface="Gill Sans MT" panose="020B0502020104020203" pitchFamily="34" charset="0"/>
              </a:rPr>
              <a:t>Pectinids (non-symbiotic)</a:t>
            </a:r>
          </a:p>
        </p:txBody>
      </p:sp>
      <p:sp>
        <p:nvSpPr>
          <p:cNvPr id="19" name="TextBox 18">
            <a:extLst>
              <a:ext uri="{FF2B5EF4-FFF2-40B4-BE49-F238E27FC236}">
                <a16:creationId xmlns:a16="http://schemas.microsoft.com/office/drawing/2014/main" id="{75B8C223-3DD1-4703-A343-1F5AA5AF9D96}"/>
              </a:ext>
            </a:extLst>
          </p:cNvPr>
          <p:cNvSpPr txBox="1"/>
          <p:nvPr/>
        </p:nvSpPr>
        <p:spPr>
          <a:xfrm>
            <a:off x="6096000" y="1829816"/>
            <a:ext cx="4023126" cy="369332"/>
          </a:xfrm>
          <a:prstGeom prst="rect">
            <a:avLst/>
          </a:prstGeom>
          <a:noFill/>
        </p:spPr>
        <p:txBody>
          <a:bodyPr wrap="square">
            <a:spAutoFit/>
          </a:bodyPr>
          <a:lstStyle/>
          <a:p>
            <a:pPr algn="ctr"/>
            <a:r>
              <a:rPr lang="en-US" b="1" dirty="0">
                <a:latin typeface="Gill Sans MT" panose="020B0502020104020203" pitchFamily="34" charset="0"/>
              </a:rPr>
              <a:t>Tridacnids (photosymbiotic)</a:t>
            </a:r>
            <a:endParaRPr lang="en-US" sz="1400" b="1" i="1" dirty="0"/>
          </a:p>
        </p:txBody>
      </p:sp>
      <p:pic>
        <p:nvPicPr>
          <p:cNvPr id="71" name="Picture 70" descr="Logo&#10;&#10;Description automatically generated">
            <a:extLst>
              <a:ext uri="{FF2B5EF4-FFF2-40B4-BE49-F238E27FC236}">
                <a16:creationId xmlns:a16="http://schemas.microsoft.com/office/drawing/2014/main" id="{E7554C7F-A60C-4D70-8FCE-20B42FCB17FE}"/>
              </a:ext>
            </a:extLst>
          </p:cNvPr>
          <p:cNvPicPr>
            <a:picLocks noChangeAspect="1"/>
          </p:cNvPicPr>
          <p:nvPr/>
        </p:nvPicPr>
        <p:blipFill rotWithShape="1">
          <a:blip r:embed="rId3">
            <a:extLst>
              <a:ext uri="{28A0092B-C50C-407E-A947-70E740481C1C}">
                <a14:useLocalDpi xmlns:a14="http://schemas.microsoft.com/office/drawing/2010/main" val="0"/>
              </a:ext>
            </a:extLst>
          </a:blip>
          <a:srcRect b="910"/>
          <a:stretch/>
        </p:blipFill>
        <p:spPr>
          <a:xfrm>
            <a:off x="10614212" y="1370403"/>
            <a:ext cx="998346" cy="1058187"/>
          </a:xfrm>
          <a:prstGeom prst="rect">
            <a:avLst/>
          </a:prstGeom>
          <a:ln>
            <a:noFill/>
          </a:ln>
          <a:effectLst>
            <a:outerShdw blurRad="292100" dist="139700" dir="2700000" algn="tl" rotWithShape="0">
              <a:srgbClr val="333333">
                <a:alpha val="65000"/>
              </a:srgbClr>
            </a:outerShdw>
          </a:effectLst>
        </p:spPr>
      </p:pic>
      <p:pic>
        <p:nvPicPr>
          <p:cNvPr id="72" name="Picture 71" descr="A picture containing mollusk, invertebrate&#10;&#10;Description automatically generated">
            <a:extLst>
              <a:ext uri="{FF2B5EF4-FFF2-40B4-BE49-F238E27FC236}">
                <a16:creationId xmlns:a16="http://schemas.microsoft.com/office/drawing/2014/main" id="{13BB00ED-F20F-4BCD-9F91-C101348A2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3" y="1541441"/>
            <a:ext cx="998346" cy="955084"/>
          </a:xfrm>
          <a:prstGeom prst="rect">
            <a:avLst/>
          </a:prstGeom>
          <a:ln>
            <a:noFill/>
          </a:ln>
          <a:effectLst>
            <a:outerShdw blurRad="292100" dist="139700" dir="2700000" algn="tl" rotWithShape="0">
              <a:srgbClr val="333333">
                <a:alpha val="65000"/>
              </a:srgbClr>
            </a:outerShdw>
          </a:effectLst>
        </p:spPr>
      </p:pic>
      <p:sp>
        <p:nvSpPr>
          <p:cNvPr id="66" name="TextBox 65">
            <a:extLst>
              <a:ext uri="{FF2B5EF4-FFF2-40B4-BE49-F238E27FC236}">
                <a16:creationId xmlns:a16="http://schemas.microsoft.com/office/drawing/2014/main" id="{D6E57EA4-85EB-422E-9B53-C1A865F61E10}"/>
              </a:ext>
            </a:extLst>
          </p:cNvPr>
          <p:cNvSpPr txBox="1"/>
          <p:nvPr/>
        </p:nvSpPr>
        <p:spPr>
          <a:xfrm>
            <a:off x="1198059" y="3059668"/>
            <a:ext cx="3417319" cy="369332"/>
          </a:xfrm>
          <a:prstGeom prst="rect">
            <a:avLst/>
          </a:prstGeom>
          <a:noFill/>
        </p:spPr>
        <p:txBody>
          <a:bodyPr wrap="square">
            <a:spAutoFit/>
          </a:bodyPr>
          <a:lstStyle/>
          <a:p>
            <a:pPr algn="ctr"/>
            <a:r>
              <a:rPr lang="en-US" dirty="0">
                <a:latin typeface="Gill Sans MT" panose="020B0502020104020203" pitchFamily="34" charset="0"/>
              </a:rPr>
              <a:t>Tidal influence on shell chemistry</a:t>
            </a:r>
          </a:p>
        </p:txBody>
      </p:sp>
      <p:sp>
        <p:nvSpPr>
          <p:cNvPr id="73" name="TextBox 72">
            <a:extLst>
              <a:ext uri="{FF2B5EF4-FFF2-40B4-BE49-F238E27FC236}">
                <a16:creationId xmlns:a16="http://schemas.microsoft.com/office/drawing/2014/main" id="{00403166-EC3E-4213-ABDA-F36F6B198C4F}"/>
              </a:ext>
            </a:extLst>
          </p:cNvPr>
          <p:cNvSpPr txBox="1"/>
          <p:nvPr/>
        </p:nvSpPr>
        <p:spPr>
          <a:xfrm>
            <a:off x="1198059" y="4340912"/>
            <a:ext cx="3417319" cy="369332"/>
          </a:xfrm>
          <a:prstGeom prst="rect">
            <a:avLst/>
          </a:prstGeom>
          <a:noFill/>
        </p:spPr>
        <p:txBody>
          <a:bodyPr wrap="square">
            <a:spAutoFit/>
          </a:bodyPr>
          <a:lstStyle/>
          <a:p>
            <a:pPr algn="ctr"/>
            <a:r>
              <a:rPr lang="en-US" dirty="0">
                <a:latin typeface="Gill Sans MT" panose="020B0502020104020203" pitchFamily="34" charset="0"/>
              </a:rPr>
              <a:t>No daily cyclicity</a:t>
            </a:r>
          </a:p>
        </p:txBody>
      </p:sp>
      <p:sp>
        <p:nvSpPr>
          <p:cNvPr id="74" name="TextBox 73">
            <a:extLst>
              <a:ext uri="{FF2B5EF4-FFF2-40B4-BE49-F238E27FC236}">
                <a16:creationId xmlns:a16="http://schemas.microsoft.com/office/drawing/2014/main" id="{D571A91C-59B0-4945-971E-E65CBE859346}"/>
              </a:ext>
            </a:extLst>
          </p:cNvPr>
          <p:cNvSpPr txBox="1"/>
          <p:nvPr/>
        </p:nvSpPr>
        <p:spPr>
          <a:xfrm>
            <a:off x="1050659" y="5780008"/>
            <a:ext cx="3417319" cy="369332"/>
          </a:xfrm>
          <a:prstGeom prst="rect">
            <a:avLst/>
          </a:prstGeom>
          <a:noFill/>
        </p:spPr>
        <p:txBody>
          <a:bodyPr wrap="square">
            <a:spAutoFit/>
          </a:bodyPr>
          <a:lstStyle/>
          <a:p>
            <a:pPr algn="ctr"/>
            <a:r>
              <a:rPr lang="en-US" dirty="0">
                <a:latin typeface="Gill Sans MT" panose="020B0502020104020203" pitchFamily="34" charset="0"/>
              </a:rPr>
              <a:t>Potential paleo-weather archive?</a:t>
            </a:r>
          </a:p>
        </p:txBody>
      </p:sp>
      <p:sp>
        <p:nvSpPr>
          <p:cNvPr id="75" name="TextBox 74">
            <a:extLst>
              <a:ext uri="{FF2B5EF4-FFF2-40B4-BE49-F238E27FC236}">
                <a16:creationId xmlns:a16="http://schemas.microsoft.com/office/drawing/2014/main" id="{468BAE12-7107-49EC-8001-4D50294FCA14}"/>
              </a:ext>
            </a:extLst>
          </p:cNvPr>
          <p:cNvSpPr txBox="1"/>
          <p:nvPr/>
        </p:nvSpPr>
        <p:spPr>
          <a:xfrm>
            <a:off x="6514555" y="4336215"/>
            <a:ext cx="3417319" cy="369332"/>
          </a:xfrm>
          <a:prstGeom prst="rect">
            <a:avLst/>
          </a:prstGeom>
          <a:noFill/>
        </p:spPr>
        <p:txBody>
          <a:bodyPr wrap="square">
            <a:spAutoFit/>
          </a:bodyPr>
          <a:lstStyle/>
          <a:p>
            <a:pPr algn="ctr"/>
            <a:r>
              <a:rPr lang="en-US" dirty="0">
                <a:latin typeface="Gill Sans MT" panose="020B0502020104020203" pitchFamily="34" charset="0"/>
              </a:rPr>
              <a:t>Only daily influence in sunlight </a:t>
            </a:r>
          </a:p>
        </p:txBody>
      </p:sp>
      <p:sp>
        <p:nvSpPr>
          <p:cNvPr id="76" name="TextBox 75">
            <a:extLst>
              <a:ext uri="{FF2B5EF4-FFF2-40B4-BE49-F238E27FC236}">
                <a16:creationId xmlns:a16="http://schemas.microsoft.com/office/drawing/2014/main" id="{086DF4D9-5B88-4B0F-BFEA-9A609F07F9AC}"/>
              </a:ext>
            </a:extLst>
          </p:cNvPr>
          <p:cNvSpPr txBox="1"/>
          <p:nvPr/>
        </p:nvSpPr>
        <p:spPr>
          <a:xfrm>
            <a:off x="6514556" y="3059668"/>
            <a:ext cx="3417319" cy="369332"/>
          </a:xfrm>
          <a:prstGeom prst="rect">
            <a:avLst/>
          </a:prstGeom>
          <a:noFill/>
        </p:spPr>
        <p:txBody>
          <a:bodyPr wrap="square">
            <a:spAutoFit/>
          </a:bodyPr>
          <a:lstStyle/>
          <a:p>
            <a:pPr algn="ctr"/>
            <a:r>
              <a:rPr lang="en-US" dirty="0">
                <a:latin typeface="Gill Sans MT" panose="020B0502020104020203" pitchFamily="34" charset="0"/>
              </a:rPr>
              <a:t>In shade tidal/circadian rhythm</a:t>
            </a:r>
          </a:p>
        </p:txBody>
      </p:sp>
      <p:sp>
        <p:nvSpPr>
          <p:cNvPr id="77" name="TextBox 76">
            <a:extLst>
              <a:ext uri="{FF2B5EF4-FFF2-40B4-BE49-F238E27FC236}">
                <a16:creationId xmlns:a16="http://schemas.microsoft.com/office/drawing/2014/main" id="{95E962B7-6751-4B65-AEE7-02B28630FEE3}"/>
              </a:ext>
            </a:extLst>
          </p:cNvPr>
          <p:cNvSpPr txBox="1"/>
          <p:nvPr/>
        </p:nvSpPr>
        <p:spPr>
          <a:xfrm>
            <a:off x="6514557" y="5780008"/>
            <a:ext cx="3417319" cy="369332"/>
          </a:xfrm>
          <a:prstGeom prst="rect">
            <a:avLst/>
          </a:prstGeom>
          <a:noFill/>
        </p:spPr>
        <p:txBody>
          <a:bodyPr wrap="square">
            <a:spAutoFit/>
          </a:bodyPr>
          <a:lstStyle/>
          <a:p>
            <a:pPr algn="ctr"/>
            <a:r>
              <a:rPr lang="en-US" dirty="0">
                <a:latin typeface="Gill Sans MT" panose="020B0502020104020203" pitchFamily="34" charset="0"/>
              </a:rPr>
              <a:t>Potential paleo-insolation archive?</a:t>
            </a:r>
          </a:p>
        </p:txBody>
      </p:sp>
      <p:pic>
        <p:nvPicPr>
          <p:cNvPr id="13" name="Picture 12">
            <a:extLst>
              <a:ext uri="{FF2B5EF4-FFF2-40B4-BE49-F238E27FC236}">
                <a16:creationId xmlns:a16="http://schemas.microsoft.com/office/drawing/2014/main" id="{1513547A-FBC8-43C6-9DAE-2250EF578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2535" y="4112144"/>
            <a:ext cx="864863" cy="817473"/>
          </a:xfrm>
          <a:prstGeom prst="rect">
            <a:avLst/>
          </a:prstGeom>
        </p:spPr>
      </p:pic>
      <p:pic>
        <p:nvPicPr>
          <p:cNvPr id="14" name="Picture 13">
            <a:extLst>
              <a:ext uri="{FF2B5EF4-FFF2-40B4-BE49-F238E27FC236}">
                <a16:creationId xmlns:a16="http://schemas.microsoft.com/office/drawing/2014/main" id="{999FB6B8-8D94-492D-85B2-A53AAA3AFD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3281" y="2835597"/>
            <a:ext cx="844117" cy="817473"/>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F119E9EE-2917-4B6C-8339-E6A72FA575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8033" y="5204834"/>
            <a:ext cx="1074611" cy="1519679"/>
          </a:xfrm>
          <a:prstGeom prst="rect">
            <a:avLst/>
          </a:prstGeom>
        </p:spPr>
      </p:pic>
    </p:spTree>
    <p:extLst>
      <p:ext uri="{BB962C8B-B14F-4D97-AF65-F5344CB8AC3E}">
        <p14:creationId xmlns:p14="http://schemas.microsoft.com/office/powerpoint/2010/main" val="342994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87E3-86E6-4D90-ACA2-43269E42EF23}"/>
              </a:ext>
            </a:extLst>
          </p:cNvPr>
          <p:cNvSpPr>
            <a:spLocks noGrp="1"/>
          </p:cNvSpPr>
          <p:nvPr>
            <p:ph type="ctrTitle"/>
          </p:nvPr>
        </p:nvSpPr>
        <p:spPr>
          <a:xfrm>
            <a:off x="543053" y="875867"/>
            <a:ext cx="10476129" cy="1355366"/>
          </a:xfrm>
        </p:spPr>
        <p:txBody>
          <a:bodyPr>
            <a:noAutofit/>
          </a:bodyPr>
          <a:lstStyle/>
          <a:p>
            <a:pPr algn="l"/>
            <a:r>
              <a:rPr lang="en-US" sz="4000" b="1" dirty="0">
                <a:latin typeface="Gill Sans MT" panose="020B0502020104020203" pitchFamily="34" charset="0"/>
              </a:rPr>
              <a:t>Daily cyclicity in bivalve shell chemistry: Paleo‐weather record or circadian rhythm?</a:t>
            </a:r>
          </a:p>
        </p:txBody>
      </p:sp>
      <p:sp>
        <p:nvSpPr>
          <p:cNvPr id="3" name="Subtitle 2">
            <a:extLst>
              <a:ext uri="{FF2B5EF4-FFF2-40B4-BE49-F238E27FC236}">
                <a16:creationId xmlns:a16="http://schemas.microsoft.com/office/drawing/2014/main" id="{C61F5536-98D8-41F2-A13F-7FF5CD1477F8}"/>
              </a:ext>
            </a:extLst>
          </p:cNvPr>
          <p:cNvSpPr>
            <a:spLocks noGrp="1"/>
          </p:cNvSpPr>
          <p:nvPr>
            <p:ph type="subTitle" idx="1"/>
          </p:nvPr>
        </p:nvSpPr>
        <p:spPr>
          <a:xfrm>
            <a:off x="543054" y="3187148"/>
            <a:ext cx="4476346" cy="3220278"/>
          </a:xfrm>
        </p:spPr>
        <p:txBody>
          <a:bodyPr>
            <a:noAutofit/>
          </a:bodyPr>
          <a:lstStyle/>
          <a:p>
            <a:pPr algn="l"/>
            <a:r>
              <a:rPr lang="en-US" b="1" dirty="0">
                <a:solidFill>
                  <a:schemeClr val="accent1">
                    <a:lumMod val="50000"/>
                  </a:schemeClr>
                </a:solidFill>
              </a:rPr>
              <a:t>Niels J. de Winter</a:t>
            </a:r>
            <a:r>
              <a:rPr lang="en-US" b="1" baseline="30000" dirty="0">
                <a:solidFill>
                  <a:schemeClr val="accent1">
                    <a:lumMod val="50000"/>
                  </a:schemeClr>
                </a:solidFill>
              </a:rPr>
              <a:t>1,2</a:t>
            </a:r>
            <a:r>
              <a:rPr lang="en-US" dirty="0"/>
              <a:t>,</a:t>
            </a:r>
          </a:p>
          <a:p>
            <a:pPr algn="l"/>
            <a:endParaRPr lang="en-US" dirty="0"/>
          </a:p>
          <a:p>
            <a:pPr algn="l"/>
            <a:r>
              <a:rPr lang="en-US" dirty="0">
                <a:solidFill>
                  <a:schemeClr val="accent2">
                    <a:lumMod val="75000"/>
                  </a:schemeClr>
                </a:solidFill>
              </a:rPr>
              <a:t>Lukas Fröhlich</a:t>
            </a:r>
            <a:r>
              <a:rPr lang="en-US" baseline="30000" dirty="0">
                <a:solidFill>
                  <a:schemeClr val="accent2">
                    <a:lumMod val="75000"/>
                  </a:schemeClr>
                </a:solidFill>
              </a:rPr>
              <a:t>3</a:t>
            </a:r>
            <a:r>
              <a:rPr lang="en-US" dirty="0"/>
              <a:t>, </a:t>
            </a:r>
            <a:r>
              <a:rPr lang="en-US" dirty="0">
                <a:solidFill>
                  <a:schemeClr val="accent2">
                    <a:lumMod val="75000"/>
                  </a:schemeClr>
                </a:solidFill>
              </a:rPr>
              <a:t>Bernd Schöne</a:t>
            </a:r>
            <a:r>
              <a:rPr lang="en-US" baseline="30000" dirty="0">
                <a:solidFill>
                  <a:schemeClr val="accent2">
                    <a:lumMod val="75000"/>
                  </a:schemeClr>
                </a:solidFill>
              </a:rPr>
              <a:t>3</a:t>
            </a:r>
            <a:r>
              <a:rPr lang="en-US" dirty="0"/>
              <a:t>,</a:t>
            </a:r>
          </a:p>
          <a:p>
            <a:pPr algn="l"/>
            <a:endParaRPr lang="en-US" dirty="0"/>
          </a:p>
          <a:p>
            <a:pPr algn="l"/>
            <a:r>
              <a:rPr lang="en-US" dirty="0">
                <a:solidFill>
                  <a:schemeClr val="accent6">
                    <a:lumMod val="75000"/>
                  </a:schemeClr>
                </a:solidFill>
              </a:rPr>
              <a:t>Dan Killiam</a:t>
            </a:r>
            <a:r>
              <a:rPr lang="en-US" baseline="30000" dirty="0">
                <a:solidFill>
                  <a:schemeClr val="accent6">
                    <a:lumMod val="75000"/>
                  </a:schemeClr>
                </a:solidFill>
              </a:rPr>
              <a:t>4</a:t>
            </a:r>
            <a:r>
              <a:rPr lang="en-US" dirty="0"/>
              <a:t>,</a:t>
            </a:r>
          </a:p>
          <a:p>
            <a:pPr algn="l"/>
            <a:endParaRPr lang="en-US" dirty="0"/>
          </a:p>
          <a:p>
            <a:pPr algn="l"/>
            <a:r>
              <a:rPr lang="en-US" dirty="0">
                <a:solidFill>
                  <a:schemeClr val="accent5">
                    <a:lumMod val="75000"/>
                  </a:schemeClr>
                </a:solidFill>
              </a:rPr>
              <a:t>Wim Boer</a:t>
            </a:r>
            <a:r>
              <a:rPr lang="en-US" baseline="30000" dirty="0">
                <a:solidFill>
                  <a:schemeClr val="accent5">
                    <a:lumMod val="75000"/>
                  </a:schemeClr>
                </a:solidFill>
              </a:rPr>
              <a:t>5</a:t>
            </a:r>
            <a:r>
              <a:rPr lang="en-US" dirty="0"/>
              <a:t>, </a:t>
            </a:r>
            <a:r>
              <a:rPr lang="en-US" dirty="0">
                <a:solidFill>
                  <a:schemeClr val="accent5">
                    <a:lumMod val="75000"/>
                  </a:schemeClr>
                </a:solidFill>
              </a:rPr>
              <a:t>Lennart de Nooijer</a:t>
            </a:r>
            <a:r>
              <a:rPr lang="en-US" baseline="30000" dirty="0">
                <a:solidFill>
                  <a:schemeClr val="accent5">
                    <a:lumMod val="75000"/>
                  </a:schemeClr>
                </a:solidFill>
              </a:rPr>
              <a:t>5</a:t>
            </a:r>
            <a:r>
              <a:rPr lang="en-US" dirty="0"/>
              <a:t>, </a:t>
            </a:r>
            <a:r>
              <a:rPr lang="en-US" dirty="0">
                <a:solidFill>
                  <a:schemeClr val="accent5">
                    <a:lumMod val="75000"/>
                  </a:schemeClr>
                </a:solidFill>
              </a:rPr>
              <a:t>Gert-Jan Reichart</a:t>
            </a:r>
            <a:r>
              <a:rPr lang="en-US" baseline="30000" dirty="0">
                <a:solidFill>
                  <a:schemeClr val="accent5">
                    <a:lumMod val="75000"/>
                  </a:schemeClr>
                </a:solidFill>
              </a:rPr>
              <a:t>1,5</a:t>
            </a:r>
            <a:endParaRPr lang="en-US" dirty="0">
              <a:solidFill>
                <a:schemeClr val="accent5">
                  <a:lumMod val="75000"/>
                </a:schemeClr>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922BFF6D-D2E3-4DE0-8F9E-CBB0AADECB50}"/>
              </a:ext>
            </a:extLst>
          </p:cNvPr>
          <p:cNvPicPr>
            <a:picLocks noChangeAspect="1"/>
          </p:cNvPicPr>
          <p:nvPr/>
        </p:nvPicPr>
        <p:blipFill rotWithShape="1">
          <a:blip r:embed="rId2">
            <a:extLst>
              <a:ext uri="{28A0092B-C50C-407E-A947-70E740481C1C}">
                <a14:useLocalDpi xmlns:a14="http://schemas.microsoft.com/office/drawing/2010/main" val="0"/>
              </a:ext>
            </a:extLst>
          </a:blip>
          <a:srcRect l="4434" r="79148"/>
          <a:stretch/>
        </p:blipFill>
        <p:spPr>
          <a:xfrm>
            <a:off x="6522277" y="5494880"/>
            <a:ext cx="781879" cy="1363980"/>
          </a:xfrm>
          <a:prstGeom prst="rect">
            <a:avLst/>
          </a:prstGeom>
          <a:ln w="38100">
            <a:noFill/>
          </a:ln>
          <a:effectLst/>
        </p:spPr>
      </p:pic>
      <p:pic>
        <p:nvPicPr>
          <p:cNvPr id="7" name="Picture 6" descr="Graphical user interface&#10;&#10;Description automatically generated">
            <a:extLst>
              <a:ext uri="{FF2B5EF4-FFF2-40B4-BE49-F238E27FC236}">
                <a16:creationId xmlns:a16="http://schemas.microsoft.com/office/drawing/2014/main" id="{D691544D-CAC2-43EA-8A03-C83E202DCFD7}"/>
              </a:ext>
            </a:extLst>
          </p:cNvPr>
          <p:cNvPicPr>
            <a:picLocks noChangeAspect="1"/>
          </p:cNvPicPr>
          <p:nvPr/>
        </p:nvPicPr>
        <p:blipFill rotWithShape="1">
          <a:blip r:embed="rId3">
            <a:extLst>
              <a:ext uri="{28A0092B-C50C-407E-A947-70E740481C1C}">
                <a14:useLocalDpi xmlns:a14="http://schemas.microsoft.com/office/drawing/2010/main" val="0"/>
              </a:ext>
            </a:extLst>
          </a:blip>
          <a:srcRect t="31002" r="71863" b="32853"/>
          <a:stretch/>
        </p:blipFill>
        <p:spPr>
          <a:xfrm>
            <a:off x="5189596" y="2945514"/>
            <a:ext cx="968856" cy="830816"/>
          </a:xfrm>
          <a:prstGeom prst="rect">
            <a:avLst/>
          </a:prstGeom>
          <a:ln w="38100">
            <a:noFill/>
          </a:ln>
          <a:effectLst/>
        </p:spPr>
      </p:pic>
      <p:pic>
        <p:nvPicPr>
          <p:cNvPr id="8" name="Picture 7" descr="A close up of a logo&#10;&#10;Description automatically generated">
            <a:extLst>
              <a:ext uri="{FF2B5EF4-FFF2-40B4-BE49-F238E27FC236}">
                <a16:creationId xmlns:a16="http://schemas.microsoft.com/office/drawing/2014/main" id="{D44A7C3B-5007-4653-A314-1A4600815222}"/>
              </a:ext>
            </a:extLst>
          </p:cNvPr>
          <p:cNvPicPr/>
          <p:nvPr/>
        </p:nvPicPr>
        <p:blipFill rotWithShape="1">
          <a:blip r:embed="rId4">
            <a:extLst>
              <a:ext uri="{28A0092B-C50C-407E-A947-70E740481C1C}">
                <a14:useLocalDpi xmlns:a14="http://schemas.microsoft.com/office/drawing/2010/main" val="0"/>
              </a:ext>
            </a:extLst>
          </a:blip>
          <a:srcRect l="33949" t="7051" r="34934" b="36444"/>
          <a:stretch/>
        </p:blipFill>
        <p:spPr bwMode="auto">
          <a:xfrm>
            <a:off x="6328674" y="2838952"/>
            <a:ext cx="968856" cy="1056792"/>
          </a:xfrm>
          <a:prstGeom prst="rect">
            <a:avLst/>
          </a:prstGeom>
          <a:ln>
            <a:noFill/>
          </a:ln>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9D87010-5368-40A5-8613-8A14688AA6E5}"/>
              </a:ext>
            </a:extLst>
          </p:cNvPr>
          <p:cNvPicPr>
            <a:picLocks noChangeAspect="1"/>
          </p:cNvPicPr>
          <p:nvPr/>
        </p:nvPicPr>
        <p:blipFill rotWithShape="1">
          <a:blip r:embed="rId5">
            <a:extLst>
              <a:ext uri="{28A0092B-C50C-407E-A947-70E740481C1C}">
                <a14:useLocalDpi xmlns:a14="http://schemas.microsoft.com/office/drawing/2010/main" val="0"/>
              </a:ext>
            </a:extLst>
          </a:blip>
          <a:srcRect l="42623" r="28251" b="44656"/>
          <a:stretch/>
        </p:blipFill>
        <p:spPr>
          <a:xfrm>
            <a:off x="6445578" y="3797293"/>
            <a:ext cx="844648" cy="830815"/>
          </a:xfrm>
          <a:prstGeom prst="rect">
            <a:avLst/>
          </a:prstGeom>
          <a:ln>
            <a:noFill/>
          </a:ln>
          <a:effectLst/>
        </p:spPr>
      </p:pic>
      <p:pic>
        <p:nvPicPr>
          <p:cNvPr id="13" name="Picture 12" descr="Logo, company name&#10;&#10;Description automatically generated">
            <a:extLst>
              <a:ext uri="{FF2B5EF4-FFF2-40B4-BE49-F238E27FC236}">
                <a16:creationId xmlns:a16="http://schemas.microsoft.com/office/drawing/2014/main" id="{5D716BBC-9299-4078-8310-8A24E1D3D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9581" y="4701305"/>
            <a:ext cx="1350645" cy="792715"/>
          </a:xfrm>
          <a:prstGeom prst="rect">
            <a:avLst/>
          </a:prstGeom>
          <a:ln>
            <a:noFill/>
          </a:ln>
          <a:effectLst/>
        </p:spPr>
      </p:pic>
      <p:sp>
        <p:nvSpPr>
          <p:cNvPr id="15" name="TextBox 14">
            <a:extLst>
              <a:ext uri="{FF2B5EF4-FFF2-40B4-BE49-F238E27FC236}">
                <a16:creationId xmlns:a16="http://schemas.microsoft.com/office/drawing/2014/main" id="{91DFDED2-9807-4648-9B51-0000B6709D34}"/>
              </a:ext>
            </a:extLst>
          </p:cNvPr>
          <p:cNvSpPr txBox="1"/>
          <p:nvPr/>
        </p:nvSpPr>
        <p:spPr>
          <a:xfrm>
            <a:off x="4891047" y="3157205"/>
            <a:ext cx="318052" cy="369332"/>
          </a:xfrm>
          <a:prstGeom prst="rect">
            <a:avLst/>
          </a:prstGeom>
          <a:noFill/>
        </p:spPr>
        <p:txBody>
          <a:bodyPr wrap="square">
            <a:spAutoFit/>
          </a:bodyPr>
          <a:lstStyle/>
          <a:p>
            <a:r>
              <a:rPr lang="en-US" b="1" dirty="0">
                <a:solidFill>
                  <a:schemeClr val="accent1">
                    <a:lumMod val="50000"/>
                  </a:schemeClr>
                </a:solidFill>
              </a:rPr>
              <a:t>1</a:t>
            </a:r>
            <a:endParaRPr lang="en-US" dirty="0"/>
          </a:p>
        </p:txBody>
      </p:sp>
      <p:sp>
        <p:nvSpPr>
          <p:cNvPr id="16" name="TextBox 15">
            <a:extLst>
              <a:ext uri="{FF2B5EF4-FFF2-40B4-BE49-F238E27FC236}">
                <a16:creationId xmlns:a16="http://schemas.microsoft.com/office/drawing/2014/main" id="{6691246A-B399-49AB-BD8F-CAF7D9D74511}"/>
              </a:ext>
            </a:extLst>
          </p:cNvPr>
          <p:cNvSpPr txBox="1"/>
          <p:nvPr/>
        </p:nvSpPr>
        <p:spPr>
          <a:xfrm>
            <a:off x="6088117" y="3157205"/>
            <a:ext cx="318052" cy="369332"/>
          </a:xfrm>
          <a:prstGeom prst="rect">
            <a:avLst/>
          </a:prstGeom>
          <a:noFill/>
        </p:spPr>
        <p:txBody>
          <a:bodyPr wrap="square">
            <a:spAutoFit/>
          </a:bodyPr>
          <a:lstStyle/>
          <a:p>
            <a:r>
              <a:rPr lang="en-US" b="1" dirty="0">
                <a:solidFill>
                  <a:schemeClr val="accent1">
                    <a:lumMod val="50000"/>
                  </a:schemeClr>
                </a:solidFill>
              </a:rPr>
              <a:t>2</a:t>
            </a:r>
            <a:endParaRPr lang="en-US" dirty="0"/>
          </a:p>
        </p:txBody>
      </p:sp>
      <p:sp>
        <p:nvSpPr>
          <p:cNvPr id="17" name="TextBox 16">
            <a:extLst>
              <a:ext uri="{FF2B5EF4-FFF2-40B4-BE49-F238E27FC236}">
                <a16:creationId xmlns:a16="http://schemas.microsoft.com/office/drawing/2014/main" id="{5CEB2972-851D-4638-B293-9F1807A8377C}"/>
              </a:ext>
            </a:extLst>
          </p:cNvPr>
          <p:cNvSpPr txBox="1"/>
          <p:nvPr/>
        </p:nvSpPr>
        <p:spPr>
          <a:xfrm>
            <a:off x="6170541" y="4008983"/>
            <a:ext cx="318052" cy="369332"/>
          </a:xfrm>
          <a:prstGeom prst="rect">
            <a:avLst/>
          </a:prstGeom>
          <a:noFill/>
        </p:spPr>
        <p:txBody>
          <a:bodyPr wrap="square">
            <a:spAutoFit/>
          </a:bodyPr>
          <a:lstStyle/>
          <a:p>
            <a:r>
              <a:rPr lang="en-US" b="1" dirty="0">
                <a:solidFill>
                  <a:schemeClr val="accent2">
                    <a:lumMod val="75000"/>
                  </a:schemeClr>
                </a:solidFill>
              </a:rPr>
              <a:t>3</a:t>
            </a:r>
            <a:endParaRPr lang="en-US" dirty="0">
              <a:solidFill>
                <a:schemeClr val="accent2">
                  <a:lumMod val="75000"/>
                </a:schemeClr>
              </a:solidFill>
            </a:endParaRPr>
          </a:p>
        </p:txBody>
      </p:sp>
      <p:sp>
        <p:nvSpPr>
          <p:cNvPr id="18" name="TextBox 17">
            <a:extLst>
              <a:ext uri="{FF2B5EF4-FFF2-40B4-BE49-F238E27FC236}">
                <a16:creationId xmlns:a16="http://schemas.microsoft.com/office/drawing/2014/main" id="{402030DB-3BEA-4EA3-8D84-E9E45A627EE9}"/>
              </a:ext>
            </a:extLst>
          </p:cNvPr>
          <p:cNvSpPr txBox="1"/>
          <p:nvPr/>
        </p:nvSpPr>
        <p:spPr>
          <a:xfrm>
            <a:off x="5587159" y="4874895"/>
            <a:ext cx="318052" cy="369332"/>
          </a:xfrm>
          <a:prstGeom prst="rect">
            <a:avLst/>
          </a:prstGeom>
          <a:noFill/>
        </p:spPr>
        <p:txBody>
          <a:bodyPr wrap="square">
            <a:spAutoFit/>
          </a:bodyPr>
          <a:lstStyle/>
          <a:p>
            <a:r>
              <a:rPr lang="en-US" b="1" dirty="0">
                <a:solidFill>
                  <a:schemeClr val="accent6">
                    <a:lumMod val="75000"/>
                  </a:schemeClr>
                </a:solidFill>
              </a:rPr>
              <a:t>4</a:t>
            </a:r>
            <a:endParaRPr lang="en-US" dirty="0">
              <a:solidFill>
                <a:schemeClr val="accent6">
                  <a:lumMod val="75000"/>
                </a:schemeClr>
              </a:solidFill>
            </a:endParaRPr>
          </a:p>
        </p:txBody>
      </p:sp>
      <p:sp>
        <p:nvSpPr>
          <p:cNvPr id="19" name="TextBox 18">
            <a:extLst>
              <a:ext uri="{FF2B5EF4-FFF2-40B4-BE49-F238E27FC236}">
                <a16:creationId xmlns:a16="http://schemas.microsoft.com/office/drawing/2014/main" id="{19FFA1CA-E9F8-41FB-951E-9EEA12EB7118}"/>
              </a:ext>
            </a:extLst>
          </p:cNvPr>
          <p:cNvSpPr txBox="1"/>
          <p:nvPr/>
        </p:nvSpPr>
        <p:spPr>
          <a:xfrm>
            <a:off x="6226370" y="6120321"/>
            <a:ext cx="318052" cy="369332"/>
          </a:xfrm>
          <a:prstGeom prst="rect">
            <a:avLst/>
          </a:prstGeom>
          <a:noFill/>
        </p:spPr>
        <p:txBody>
          <a:bodyPr wrap="square">
            <a:spAutoFit/>
          </a:bodyPr>
          <a:lstStyle/>
          <a:p>
            <a:r>
              <a:rPr lang="en-US" b="1" dirty="0">
                <a:solidFill>
                  <a:schemeClr val="accent5">
                    <a:lumMod val="75000"/>
                  </a:schemeClr>
                </a:solidFill>
              </a:rPr>
              <a:t>5</a:t>
            </a:r>
            <a:endParaRPr lang="en-US" dirty="0">
              <a:solidFill>
                <a:schemeClr val="accent5">
                  <a:lumMod val="75000"/>
                </a:schemeClr>
              </a:solidFill>
            </a:endParaRPr>
          </a:p>
        </p:txBody>
      </p:sp>
      <p:pic>
        <p:nvPicPr>
          <p:cNvPr id="21" name="Picture 20" descr="A picture containing sky, outdoor, mountain, rock&#10;&#10;Description automatically generated">
            <a:extLst>
              <a:ext uri="{FF2B5EF4-FFF2-40B4-BE49-F238E27FC236}">
                <a16:creationId xmlns:a16="http://schemas.microsoft.com/office/drawing/2014/main" id="{F060B8F3-05FF-4654-AE1A-6E2DF6CBA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596" y="2945514"/>
            <a:ext cx="4867403" cy="3912486"/>
          </a:xfrm>
          <a:prstGeom prst="rect">
            <a:avLst/>
          </a:prstGeom>
          <a:ln w="28575">
            <a:solidFill>
              <a:schemeClr val="tx1"/>
            </a:solidFill>
          </a:ln>
        </p:spPr>
      </p:pic>
      <p:pic>
        <p:nvPicPr>
          <p:cNvPr id="23" name="Picture 22" descr="A picture containing text, clipart&#10;&#10;Description automatically generated">
            <a:extLst>
              <a:ext uri="{FF2B5EF4-FFF2-40B4-BE49-F238E27FC236}">
                <a16:creationId xmlns:a16="http://schemas.microsoft.com/office/drawing/2014/main" id="{39D96FCE-B039-4CCD-91D7-2F6E2E6157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3214" y="-3313"/>
            <a:ext cx="2628785" cy="1036983"/>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FFF4AC49-5528-4B4B-9DE2-318742322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0972" y="1048854"/>
            <a:ext cx="1108389" cy="1355367"/>
          </a:xfrm>
          <a:prstGeom prst="rect">
            <a:avLst/>
          </a:prstGeom>
        </p:spPr>
      </p:pic>
      <p:pic>
        <p:nvPicPr>
          <p:cNvPr id="20" name="Picture 19" descr="A picture containing schematic&#10;&#10;Description automatically generated">
            <a:extLst>
              <a:ext uri="{FF2B5EF4-FFF2-40B4-BE49-F238E27FC236}">
                <a16:creationId xmlns:a16="http://schemas.microsoft.com/office/drawing/2014/main" id="{C049E32D-B9A4-4475-AFA1-6BC40E769F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 y="0"/>
            <a:ext cx="1447720" cy="1050883"/>
          </a:xfrm>
          <a:prstGeom prst="rect">
            <a:avLst/>
          </a:prstGeom>
        </p:spPr>
      </p:pic>
    </p:spTree>
    <p:extLst>
      <p:ext uri="{BB962C8B-B14F-4D97-AF65-F5344CB8AC3E}">
        <p14:creationId xmlns:p14="http://schemas.microsoft.com/office/powerpoint/2010/main" val="353106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atellite view of a hurricane&#10;&#10;Description automatically generated with low confidence">
            <a:extLst>
              <a:ext uri="{FF2B5EF4-FFF2-40B4-BE49-F238E27FC236}">
                <a16:creationId xmlns:a16="http://schemas.microsoft.com/office/drawing/2014/main" id="{266878D6-4C09-40E0-867A-DFA7EF859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449" y="4564896"/>
            <a:ext cx="3675269" cy="2067339"/>
          </a:xfrm>
          <a:prstGeom prst="rect">
            <a:avLst/>
          </a:prstGeom>
        </p:spPr>
      </p:pic>
      <p:pic>
        <p:nvPicPr>
          <p:cNvPr id="14" name="Picture 13" descr="Map&#10;&#10;Description automatically generated">
            <a:extLst>
              <a:ext uri="{FF2B5EF4-FFF2-40B4-BE49-F238E27FC236}">
                <a16:creationId xmlns:a16="http://schemas.microsoft.com/office/drawing/2014/main" id="{3AA6C9FB-1E1E-4CAE-B115-4492D704F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456" y="2683327"/>
            <a:ext cx="2617544" cy="2617544"/>
          </a:xfrm>
          <a:prstGeom prst="rect">
            <a:avLst/>
          </a:prstGeom>
        </p:spPr>
      </p:pic>
      <p:sp>
        <p:nvSpPr>
          <p:cNvPr id="2" name="Title 1">
            <a:extLst>
              <a:ext uri="{FF2B5EF4-FFF2-40B4-BE49-F238E27FC236}">
                <a16:creationId xmlns:a16="http://schemas.microsoft.com/office/drawing/2014/main" id="{902C2A8B-6657-4AA9-867F-39BD2E87A4CB}"/>
              </a:ext>
            </a:extLst>
          </p:cNvPr>
          <p:cNvSpPr>
            <a:spLocks noGrp="1"/>
          </p:cNvSpPr>
          <p:nvPr>
            <p:ph type="title"/>
          </p:nvPr>
        </p:nvSpPr>
        <p:spPr>
          <a:xfrm>
            <a:off x="660952" y="318742"/>
            <a:ext cx="10870096" cy="1325563"/>
          </a:xfrm>
        </p:spPr>
        <p:txBody>
          <a:bodyPr>
            <a:normAutofit/>
          </a:bodyPr>
          <a:lstStyle/>
          <a:p>
            <a:r>
              <a:rPr lang="en-US" sz="4000" b="1" dirty="0">
                <a:latin typeface="Gill Sans MT" panose="020B0502020104020203" pitchFamily="34" charset="0"/>
              </a:rPr>
              <a:t>Climate change and extreme weather events</a:t>
            </a:r>
          </a:p>
        </p:txBody>
      </p:sp>
      <p:pic>
        <p:nvPicPr>
          <p:cNvPr id="5" name="Picture 4" descr="A picture containing text, bird, plant, aquatic bird&#10;&#10;Description automatically generated">
            <a:extLst>
              <a:ext uri="{FF2B5EF4-FFF2-40B4-BE49-F238E27FC236}">
                <a16:creationId xmlns:a16="http://schemas.microsoft.com/office/drawing/2014/main" id="{E8700B26-1571-4705-9C13-A4F10DC585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52" y="1865285"/>
            <a:ext cx="3922691" cy="1998055"/>
          </a:xfrm>
          <a:prstGeom prst="rect">
            <a:avLst/>
          </a:prstGeom>
          <a:ln w="28575">
            <a:solidFill>
              <a:schemeClr val="tx1"/>
            </a:solidFill>
          </a:ln>
          <a:effectLst/>
        </p:spPr>
      </p:pic>
      <p:pic>
        <p:nvPicPr>
          <p:cNvPr id="7" name="Picture 6" descr="Chart, pie chart&#10;&#10;Description automatically generated">
            <a:extLst>
              <a:ext uri="{FF2B5EF4-FFF2-40B4-BE49-F238E27FC236}">
                <a16:creationId xmlns:a16="http://schemas.microsoft.com/office/drawing/2014/main" id="{3535F151-3C5E-44FE-B2CF-DE75E9C15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952" y="4299797"/>
            <a:ext cx="5510010" cy="1921409"/>
          </a:xfrm>
          <a:prstGeom prst="rect">
            <a:avLst/>
          </a:prstGeom>
          <a:ln w="28575">
            <a:solidFill>
              <a:schemeClr val="tx1"/>
            </a:solidFill>
          </a:ln>
        </p:spPr>
      </p:pic>
      <p:sp>
        <p:nvSpPr>
          <p:cNvPr id="9" name="TextBox 8">
            <a:extLst>
              <a:ext uri="{FF2B5EF4-FFF2-40B4-BE49-F238E27FC236}">
                <a16:creationId xmlns:a16="http://schemas.microsoft.com/office/drawing/2014/main" id="{A7D094C8-F611-4B31-B000-555F838206EE}"/>
              </a:ext>
            </a:extLst>
          </p:cNvPr>
          <p:cNvSpPr txBox="1"/>
          <p:nvPr/>
        </p:nvSpPr>
        <p:spPr>
          <a:xfrm>
            <a:off x="5214729" y="5976040"/>
            <a:ext cx="956233" cy="307777"/>
          </a:xfrm>
          <a:prstGeom prst="rect">
            <a:avLst/>
          </a:prstGeom>
          <a:noFill/>
        </p:spPr>
        <p:txBody>
          <a:bodyPr wrap="square">
            <a:spAutoFit/>
          </a:bodyPr>
          <a:lstStyle/>
          <a:p>
            <a:r>
              <a:rPr lang="en-US" sz="1400" i="1" dirty="0">
                <a:latin typeface="Gill Sans MT" panose="020B0502020104020203" pitchFamily="34" charset="0"/>
              </a:rPr>
              <a:t>EUROSTAT</a:t>
            </a:r>
            <a:endParaRPr lang="en-US" sz="1400" i="1" dirty="0"/>
          </a:p>
        </p:txBody>
      </p:sp>
      <p:pic>
        <p:nvPicPr>
          <p:cNvPr id="11" name="Picture 10" descr="A picture containing sunset, outdoor, sun, setting&#10;&#10;Description automatically generated">
            <a:extLst>
              <a:ext uri="{FF2B5EF4-FFF2-40B4-BE49-F238E27FC236}">
                <a16:creationId xmlns:a16="http://schemas.microsoft.com/office/drawing/2014/main" id="{D5A2203F-8528-4AD0-A7FA-5E62FD6CA2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8460" y="1711584"/>
            <a:ext cx="3669258" cy="2293103"/>
          </a:xfrm>
          <a:prstGeom prst="rect">
            <a:avLst/>
          </a:prstGeom>
        </p:spPr>
      </p:pic>
      <p:sp>
        <p:nvSpPr>
          <p:cNvPr id="12" name="TextBox 11">
            <a:extLst>
              <a:ext uri="{FF2B5EF4-FFF2-40B4-BE49-F238E27FC236}">
                <a16:creationId xmlns:a16="http://schemas.microsoft.com/office/drawing/2014/main" id="{24E15362-55F4-48F7-813D-D1CA71257E6F}"/>
              </a:ext>
            </a:extLst>
          </p:cNvPr>
          <p:cNvSpPr txBox="1"/>
          <p:nvPr/>
        </p:nvSpPr>
        <p:spPr>
          <a:xfrm>
            <a:off x="6728460" y="3709451"/>
            <a:ext cx="1623304" cy="307777"/>
          </a:xfrm>
          <a:prstGeom prst="rect">
            <a:avLst/>
          </a:prstGeom>
          <a:noFill/>
        </p:spPr>
        <p:txBody>
          <a:bodyPr wrap="square">
            <a:spAutoFit/>
          </a:bodyPr>
          <a:lstStyle/>
          <a:p>
            <a:r>
              <a:rPr lang="en-US" sz="1400" i="1" dirty="0">
                <a:solidFill>
                  <a:schemeClr val="bg1"/>
                </a:solidFill>
                <a:latin typeface="Gill Sans MT" panose="020B0502020104020203" pitchFamily="34" charset="0"/>
              </a:rPr>
              <a:t>Telegraph UK</a:t>
            </a:r>
            <a:endParaRPr lang="en-US" sz="1400" i="1" dirty="0">
              <a:solidFill>
                <a:schemeClr val="bg1"/>
              </a:solidFill>
            </a:endParaRPr>
          </a:p>
        </p:txBody>
      </p:sp>
      <p:sp>
        <p:nvSpPr>
          <p:cNvPr id="17" name="TextBox 16">
            <a:extLst>
              <a:ext uri="{FF2B5EF4-FFF2-40B4-BE49-F238E27FC236}">
                <a16:creationId xmlns:a16="http://schemas.microsoft.com/office/drawing/2014/main" id="{6534DBC1-C699-49CC-A50A-AA8509B98A9C}"/>
              </a:ext>
            </a:extLst>
          </p:cNvPr>
          <p:cNvSpPr txBox="1"/>
          <p:nvPr/>
        </p:nvSpPr>
        <p:spPr>
          <a:xfrm>
            <a:off x="6665844" y="6385369"/>
            <a:ext cx="604361" cy="307777"/>
          </a:xfrm>
          <a:prstGeom prst="rect">
            <a:avLst/>
          </a:prstGeom>
          <a:noFill/>
        </p:spPr>
        <p:txBody>
          <a:bodyPr wrap="square">
            <a:spAutoFit/>
          </a:bodyPr>
          <a:lstStyle/>
          <a:p>
            <a:r>
              <a:rPr lang="en-US" sz="1400" i="1" dirty="0">
                <a:solidFill>
                  <a:schemeClr val="bg1"/>
                </a:solidFill>
                <a:latin typeface="Gill Sans MT" panose="020B0502020104020203" pitchFamily="34" charset="0"/>
              </a:rPr>
              <a:t>NASA</a:t>
            </a:r>
            <a:endParaRPr lang="en-US" sz="1400" i="1" dirty="0">
              <a:solidFill>
                <a:schemeClr val="bg1"/>
              </a:solidFill>
            </a:endParaRPr>
          </a:p>
        </p:txBody>
      </p:sp>
      <p:sp>
        <p:nvSpPr>
          <p:cNvPr id="18" name="TextBox 17">
            <a:extLst>
              <a:ext uri="{FF2B5EF4-FFF2-40B4-BE49-F238E27FC236}">
                <a16:creationId xmlns:a16="http://schemas.microsoft.com/office/drawing/2014/main" id="{D378428B-8E61-4023-807E-FB0CCB9F830E}"/>
              </a:ext>
            </a:extLst>
          </p:cNvPr>
          <p:cNvSpPr txBox="1"/>
          <p:nvPr/>
        </p:nvSpPr>
        <p:spPr>
          <a:xfrm>
            <a:off x="0" y="6596390"/>
            <a:ext cx="5062330" cy="261610"/>
          </a:xfrm>
          <a:prstGeom prst="rect">
            <a:avLst/>
          </a:prstGeom>
          <a:noFill/>
        </p:spPr>
        <p:txBody>
          <a:bodyPr wrap="square">
            <a:spAutoFit/>
          </a:bodyPr>
          <a:lstStyle/>
          <a:p>
            <a:r>
              <a:rPr lang="en-US" sz="1100" i="1" dirty="0" err="1">
                <a:latin typeface="Gill Sans MT" panose="020B0502020104020203" pitchFamily="34" charset="0"/>
              </a:rPr>
              <a:t>McBean</a:t>
            </a:r>
            <a:r>
              <a:rPr lang="en-US" sz="1100" i="1" dirty="0">
                <a:latin typeface="Gill Sans MT" panose="020B0502020104020203" pitchFamily="34" charset="0"/>
              </a:rPr>
              <a:t>, Natural Hazards </a:t>
            </a:r>
            <a:r>
              <a:rPr lang="en-US" sz="1100" b="1" i="1" dirty="0">
                <a:latin typeface="Gill Sans MT" panose="020B0502020104020203" pitchFamily="34" charset="0"/>
              </a:rPr>
              <a:t>31</a:t>
            </a:r>
            <a:r>
              <a:rPr lang="en-US" sz="1100" i="1" dirty="0">
                <a:latin typeface="Gill Sans MT" panose="020B0502020104020203" pitchFamily="34" charset="0"/>
              </a:rPr>
              <a:t>, 177-190, 2004</a:t>
            </a:r>
            <a:endParaRPr lang="en-US" sz="1100" i="1" dirty="0"/>
          </a:p>
        </p:txBody>
      </p:sp>
    </p:spTree>
    <p:extLst>
      <p:ext uri="{BB962C8B-B14F-4D97-AF65-F5344CB8AC3E}">
        <p14:creationId xmlns:p14="http://schemas.microsoft.com/office/powerpoint/2010/main" val="392566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2A8B-6657-4AA9-867F-39BD2E87A4CB}"/>
              </a:ext>
            </a:extLst>
          </p:cNvPr>
          <p:cNvSpPr>
            <a:spLocks noGrp="1"/>
          </p:cNvSpPr>
          <p:nvPr>
            <p:ph type="title"/>
          </p:nvPr>
        </p:nvSpPr>
        <p:spPr/>
        <p:txBody>
          <a:bodyPr/>
          <a:lstStyle/>
          <a:p>
            <a:r>
              <a:rPr lang="en-US" b="1" dirty="0">
                <a:latin typeface="Gill Sans MT" panose="020B0502020104020203" pitchFamily="34" charset="0"/>
              </a:rPr>
              <a:t>Bivalve shells as </a:t>
            </a:r>
            <a:r>
              <a:rPr lang="en-US" b="1" dirty="0" err="1">
                <a:latin typeface="Gill Sans MT" panose="020B0502020104020203" pitchFamily="34" charset="0"/>
              </a:rPr>
              <a:t>paleoarchives</a:t>
            </a:r>
            <a:endParaRPr lang="en-US" b="1" dirty="0">
              <a:latin typeface="Gill Sans MT" panose="020B0502020104020203" pitchFamily="34" charset="0"/>
            </a:endParaRPr>
          </a:p>
        </p:txBody>
      </p:sp>
      <p:pic>
        <p:nvPicPr>
          <p:cNvPr id="4" name="Picture 3" descr="A blue blanket&#10;&#10;Description automatically generated">
            <a:extLst>
              <a:ext uri="{FF2B5EF4-FFF2-40B4-BE49-F238E27FC236}">
                <a16:creationId xmlns:a16="http://schemas.microsoft.com/office/drawing/2014/main" id="{604D3667-B5C6-4DFF-8471-6A44EED7E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99248"/>
            <a:ext cx="4588565" cy="2307196"/>
          </a:xfrm>
          <a:prstGeom prst="rect">
            <a:avLst/>
          </a:prstGeom>
        </p:spPr>
      </p:pic>
      <p:sp>
        <p:nvSpPr>
          <p:cNvPr id="6" name="TextBox 5">
            <a:extLst>
              <a:ext uri="{FF2B5EF4-FFF2-40B4-BE49-F238E27FC236}">
                <a16:creationId xmlns:a16="http://schemas.microsoft.com/office/drawing/2014/main" id="{CFBCC874-C0D0-409C-87B5-0C3C47F7A219}"/>
              </a:ext>
            </a:extLst>
          </p:cNvPr>
          <p:cNvSpPr txBox="1"/>
          <p:nvPr/>
        </p:nvSpPr>
        <p:spPr>
          <a:xfrm>
            <a:off x="-59635" y="6454322"/>
            <a:ext cx="5625548" cy="430887"/>
          </a:xfrm>
          <a:prstGeom prst="rect">
            <a:avLst/>
          </a:prstGeom>
          <a:noFill/>
        </p:spPr>
        <p:txBody>
          <a:bodyPr wrap="square">
            <a:spAutoFit/>
          </a:bodyPr>
          <a:lstStyle/>
          <a:p>
            <a:r>
              <a:rPr lang="en-US" sz="1100" i="1" dirty="0">
                <a:latin typeface="Gill Sans MT" panose="020B0502020104020203" pitchFamily="34" charset="0"/>
              </a:rPr>
              <a:t>de Winter et al., Climate of the Past </a:t>
            </a:r>
            <a:r>
              <a:rPr lang="en-US" sz="1100" b="1" i="1" dirty="0">
                <a:latin typeface="Gill Sans MT" panose="020B0502020104020203" pitchFamily="34" charset="0"/>
              </a:rPr>
              <a:t>14</a:t>
            </a:r>
            <a:r>
              <a:rPr lang="en-US" sz="1100" i="1" dirty="0">
                <a:latin typeface="Gill Sans MT" panose="020B0502020104020203" pitchFamily="34" charset="0"/>
              </a:rPr>
              <a:t>:6, 725-749, 2018</a:t>
            </a:r>
          </a:p>
          <a:p>
            <a:r>
              <a:rPr lang="en-US" sz="1100" i="1" dirty="0">
                <a:latin typeface="Gill Sans MT" panose="020B0502020104020203" pitchFamily="34" charset="0"/>
              </a:rPr>
              <a:t>Schöne et al., Palaeo3 </a:t>
            </a:r>
            <a:r>
              <a:rPr lang="en-US" sz="1100" b="1" i="1" dirty="0">
                <a:latin typeface="Gill Sans MT" panose="020B0502020104020203" pitchFamily="34" charset="0"/>
              </a:rPr>
              <a:t>302</a:t>
            </a:r>
            <a:r>
              <a:rPr lang="en-US" sz="1100" i="1" dirty="0">
                <a:latin typeface="Gill Sans MT" panose="020B0502020104020203" pitchFamily="34" charset="0"/>
              </a:rPr>
              <a:t>:1, 52-64, 2011</a:t>
            </a:r>
            <a:endParaRPr lang="en-US" sz="1100" i="1" dirty="0"/>
          </a:p>
        </p:txBody>
      </p:sp>
      <p:sp>
        <p:nvSpPr>
          <p:cNvPr id="7" name="TextBox 6">
            <a:extLst>
              <a:ext uri="{FF2B5EF4-FFF2-40B4-BE49-F238E27FC236}">
                <a16:creationId xmlns:a16="http://schemas.microsoft.com/office/drawing/2014/main" id="{A5BAA194-FE51-4A19-AC01-846CAEA5558A}"/>
              </a:ext>
            </a:extLst>
          </p:cNvPr>
          <p:cNvSpPr txBox="1"/>
          <p:nvPr/>
        </p:nvSpPr>
        <p:spPr>
          <a:xfrm>
            <a:off x="1604420" y="3598667"/>
            <a:ext cx="2880929" cy="307777"/>
          </a:xfrm>
          <a:prstGeom prst="rect">
            <a:avLst/>
          </a:prstGeom>
          <a:solidFill>
            <a:schemeClr val="accent1">
              <a:lumMod val="75000"/>
              <a:alpha val="50000"/>
            </a:schemeClr>
          </a:solidFill>
        </p:spPr>
        <p:txBody>
          <a:bodyPr wrap="square">
            <a:spAutoFit/>
          </a:bodyPr>
          <a:lstStyle/>
          <a:p>
            <a:r>
              <a:rPr lang="en-US" sz="1400" i="1" dirty="0" err="1">
                <a:solidFill>
                  <a:schemeClr val="bg1"/>
                </a:solidFill>
                <a:latin typeface="Gill Sans MT" panose="020B0502020104020203" pitchFamily="34" charset="0"/>
              </a:rPr>
              <a:t>Pycnodonte</a:t>
            </a:r>
            <a:r>
              <a:rPr lang="en-US" sz="1400" i="1" dirty="0">
                <a:solidFill>
                  <a:schemeClr val="bg1"/>
                </a:solidFill>
                <a:latin typeface="Gill Sans MT" panose="020B0502020104020203" pitchFamily="34" charset="0"/>
              </a:rPr>
              <a:t> </a:t>
            </a:r>
            <a:r>
              <a:rPr lang="en-US" sz="1400" i="1" dirty="0" err="1">
                <a:solidFill>
                  <a:schemeClr val="bg1"/>
                </a:solidFill>
                <a:latin typeface="Gill Sans MT" panose="020B0502020104020203" pitchFamily="34" charset="0"/>
              </a:rPr>
              <a:t>vesicularis</a:t>
            </a:r>
            <a:r>
              <a:rPr lang="en-US" sz="1400" dirty="0">
                <a:solidFill>
                  <a:schemeClr val="bg1"/>
                </a:solidFill>
                <a:latin typeface="Gill Sans MT" panose="020B0502020104020203" pitchFamily="34" charset="0"/>
              </a:rPr>
              <a:t> (67 million </a:t>
            </a:r>
            <a:r>
              <a:rPr lang="en-US" sz="1400" dirty="0" err="1">
                <a:solidFill>
                  <a:schemeClr val="bg1"/>
                </a:solidFill>
                <a:latin typeface="Gill Sans MT" panose="020B0502020104020203" pitchFamily="34" charset="0"/>
              </a:rPr>
              <a:t>y.o</a:t>
            </a:r>
            <a:r>
              <a:rPr lang="en-US" sz="1400" dirty="0">
                <a:solidFill>
                  <a:schemeClr val="bg1"/>
                </a:solidFill>
                <a:latin typeface="Gill Sans MT" panose="020B0502020104020203" pitchFamily="34" charset="0"/>
              </a:rPr>
              <a:t>.)</a:t>
            </a:r>
            <a:endParaRPr lang="en-US" sz="1400" dirty="0">
              <a:solidFill>
                <a:schemeClr val="bg1"/>
              </a:solidFill>
            </a:endParaRPr>
          </a:p>
        </p:txBody>
      </p:sp>
      <p:grpSp>
        <p:nvGrpSpPr>
          <p:cNvPr id="11" name="Group 10">
            <a:extLst>
              <a:ext uri="{FF2B5EF4-FFF2-40B4-BE49-F238E27FC236}">
                <a16:creationId xmlns:a16="http://schemas.microsoft.com/office/drawing/2014/main" id="{39816154-A73D-4CEA-942B-3B263C417A51}"/>
              </a:ext>
            </a:extLst>
          </p:cNvPr>
          <p:cNvGrpSpPr/>
          <p:nvPr/>
        </p:nvGrpSpPr>
        <p:grpSpPr>
          <a:xfrm>
            <a:off x="1092258" y="3906444"/>
            <a:ext cx="4080448" cy="2641333"/>
            <a:chOff x="2214470" y="4004209"/>
            <a:chExt cx="4080448" cy="2641333"/>
          </a:xfrm>
        </p:grpSpPr>
        <p:pic>
          <p:nvPicPr>
            <p:cNvPr id="8" name="Picture 7" descr="A picture containing arch&#10;&#10;Description automatically generated">
              <a:extLst>
                <a:ext uri="{FF2B5EF4-FFF2-40B4-BE49-F238E27FC236}">
                  <a16:creationId xmlns:a16="http://schemas.microsoft.com/office/drawing/2014/main" id="{9F816CD1-E8F0-4A16-B3CA-DDBDE289D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14470" y="4197684"/>
              <a:ext cx="3902584" cy="1328794"/>
            </a:xfrm>
            <a:prstGeom prst="rect">
              <a:avLst/>
            </a:prstGeom>
          </p:spPr>
        </p:pic>
        <p:sp>
          <p:nvSpPr>
            <p:cNvPr id="9" name="Arrow: Circular 8">
              <a:extLst>
                <a:ext uri="{FF2B5EF4-FFF2-40B4-BE49-F238E27FC236}">
                  <a16:creationId xmlns:a16="http://schemas.microsoft.com/office/drawing/2014/main" id="{3AA7973C-B2E5-448B-BC93-D48A5F28DBA5}"/>
                </a:ext>
              </a:extLst>
            </p:cNvPr>
            <p:cNvSpPr/>
            <p:nvPr/>
          </p:nvSpPr>
          <p:spPr>
            <a:xfrm flipH="1">
              <a:off x="2367740" y="4004209"/>
              <a:ext cx="3927178" cy="2320382"/>
            </a:xfrm>
            <a:prstGeom prst="circularArrow">
              <a:avLst>
                <a:gd name="adj1" fmla="val 1451"/>
                <a:gd name="adj2" fmla="val 254120"/>
                <a:gd name="adj3" fmla="val 20450536"/>
                <a:gd name="adj4" fmla="val 11493550"/>
                <a:gd name="adj5" fmla="val 4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03ACE4F6-4C7D-4F9B-8D72-A0613C8C5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4470" y="5526478"/>
              <a:ext cx="3952206" cy="1119064"/>
            </a:xfrm>
            <a:prstGeom prst="rect">
              <a:avLst/>
            </a:prstGeom>
            <a:noFill/>
          </p:spPr>
        </p:pic>
      </p:grpSp>
      <p:pic>
        <p:nvPicPr>
          <p:cNvPr id="12" name="Picture 11" descr="Diagram&#10;&#10;Description automatically generated">
            <a:extLst>
              <a:ext uri="{FF2B5EF4-FFF2-40B4-BE49-F238E27FC236}">
                <a16:creationId xmlns:a16="http://schemas.microsoft.com/office/drawing/2014/main" id="{9B3E37BE-7F0B-4008-B1E1-DC12684759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4597" y="3209128"/>
            <a:ext cx="3547661" cy="3192307"/>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A11EE90B-4DC4-409A-9D5B-BDEE005FD2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4597" y="1599248"/>
            <a:ext cx="3552223" cy="1414911"/>
          </a:xfrm>
          <a:prstGeom prst="rect">
            <a:avLst/>
          </a:prstGeom>
        </p:spPr>
      </p:pic>
      <p:sp>
        <p:nvSpPr>
          <p:cNvPr id="14" name="Rectangle 13">
            <a:extLst>
              <a:ext uri="{FF2B5EF4-FFF2-40B4-BE49-F238E27FC236}">
                <a16:creationId xmlns:a16="http://schemas.microsoft.com/office/drawing/2014/main" id="{0842B93F-577D-434C-86A5-AD23F8B7B71F}"/>
              </a:ext>
            </a:extLst>
          </p:cNvPr>
          <p:cNvSpPr/>
          <p:nvPr/>
        </p:nvSpPr>
        <p:spPr>
          <a:xfrm>
            <a:off x="5580034" y="1599248"/>
            <a:ext cx="3552223" cy="48021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287B17E5-9B72-47A4-B989-A3C5BD2BB0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0336" y="1400441"/>
            <a:ext cx="2816087" cy="1414980"/>
          </a:xfrm>
          <a:prstGeom prst="rect">
            <a:avLst/>
          </a:prstGeom>
        </p:spPr>
      </p:pic>
      <p:pic>
        <p:nvPicPr>
          <p:cNvPr id="16" name="Picture 15" descr="Diagram&#10;&#10;Description automatically generated">
            <a:extLst>
              <a:ext uri="{FF2B5EF4-FFF2-40B4-BE49-F238E27FC236}">
                <a16:creationId xmlns:a16="http://schemas.microsoft.com/office/drawing/2014/main" id="{28854331-67CD-4B43-AA4C-D1F89B4CE8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79983" y="2815421"/>
            <a:ext cx="2826440" cy="3876260"/>
          </a:xfrm>
          <a:prstGeom prst="rect">
            <a:avLst/>
          </a:prstGeom>
        </p:spPr>
      </p:pic>
      <p:sp>
        <p:nvSpPr>
          <p:cNvPr id="17" name="Rectangle 16">
            <a:extLst>
              <a:ext uri="{FF2B5EF4-FFF2-40B4-BE49-F238E27FC236}">
                <a16:creationId xmlns:a16="http://schemas.microsoft.com/office/drawing/2014/main" id="{DE4BE8FE-A931-4EDB-BB3F-5C5C71580A16}"/>
              </a:ext>
            </a:extLst>
          </p:cNvPr>
          <p:cNvSpPr/>
          <p:nvPr/>
        </p:nvSpPr>
        <p:spPr>
          <a:xfrm>
            <a:off x="9284545" y="1400442"/>
            <a:ext cx="2821878" cy="52912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FEA06C-8861-437B-844B-8C3967DA0A84}"/>
              </a:ext>
            </a:extLst>
          </p:cNvPr>
          <p:cNvSpPr txBox="1"/>
          <p:nvPr/>
        </p:nvSpPr>
        <p:spPr>
          <a:xfrm>
            <a:off x="5580034" y="6454322"/>
            <a:ext cx="5625548" cy="430887"/>
          </a:xfrm>
          <a:prstGeom prst="rect">
            <a:avLst/>
          </a:prstGeom>
          <a:noFill/>
        </p:spPr>
        <p:txBody>
          <a:bodyPr wrap="square">
            <a:spAutoFit/>
          </a:bodyPr>
          <a:lstStyle/>
          <a:p>
            <a:r>
              <a:rPr lang="en-US" sz="1100" i="1" dirty="0" err="1">
                <a:latin typeface="Gill Sans MT" panose="020B0502020104020203" pitchFamily="34" charset="0"/>
              </a:rPr>
              <a:t>Hallmann</a:t>
            </a:r>
            <a:r>
              <a:rPr lang="en-US" sz="1100" i="1" dirty="0">
                <a:latin typeface="Gill Sans MT" panose="020B0502020104020203" pitchFamily="34" charset="0"/>
              </a:rPr>
              <a:t> et al. JAS </a:t>
            </a:r>
            <a:r>
              <a:rPr lang="en-US" sz="1100" b="1" i="1" dirty="0">
                <a:latin typeface="Gill Sans MT" panose="020B0502020104020203" pitchFamily="34" charset="0"/>
              </a:rPr>
              <a:t>36</a:t>
            </a:r>
            <a:r>
              <a:rPr lang="en-US" sz="1100" i="1" dirty="0">
                <a:latin typeface="Gill Sans MT" panose="020B0502020104020203" pitchFamily="34" charset="0"/>
              </a:rPr>
              <a:t>:10, 2353-2364, 2009</a:t>
            </a:r>
          </a:p>
          <a:p>
            <a:r>
              <a:rPr lang="en-US" sz="1100" i="1" dirty="0">
                <a:latin typeface="Gill Sans MT" panose="020B0502020104020203" pitchFamily="34" charset="0"/>
              </a:rPr>
              <a:t>Goodwin et al., </a:t>
            </a:r>
            <a:r>
              <a:rPr lang="en-US" sz="1100" i="1" dirty="0" err="1">
                <a:latin typeface="Gill Sans MT" panose="020B0502020104020203" pitchFamily="34" charset="0"/>
              </a:rPr>
              <a:t>Palaios</a:t>
            </a:r>
            <a:r>
              <a:rPr lang="en-US" sz="1100" i="1" dirty="0">
                <a:latin typeface="Gill Sans MT" panose="020B0502020104020203" pitchFamily="34" charset="0"/>
              </a:rPr>
              <a:t> </a:t>
            </a:r>
            <a:r>
              <a:rPr lang="en-US" sz="1100" b="1" i="1" dirty="0">
                <a:latin typeface="Gill Sans MT" panose="020B0502020104020203" pitchFamily="34" charset="0"/>
              </a:rPr>
              <a:t>16</a:t>
            </a:r>
            <a:r>
              <a:rPr lang="en-US" sz="1100" i="1" dirty="0">
                <a:latin typeface="Gill Sans MT" panose="020B0502020104020203" pitchFamily="34" charset="0"/>
              </a:rPr>
              <a:t>:4, 387-398, 2001</a:t>
            </a:r>
            <a:endParaRPr lang="en-US" sz="1100" i="1" dirty="0"/>
          </a:p>
        </p:txBody>
      </p:sp>
    </p:spTree>
    <p:extLst>
      <p:ext uri="{BB962C8B-B14F-4D97-AF65-F5344CB8AC3E}">
        <p14:creationId xmlns:p14="http://schemas.microsoft.com/office/powerpoint/2010/main" val="1598098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8217F92F-5DF5-4ADA-A180-00538E844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606" y="1702469"/>
            <a:ext cx="3643206" cy="1431626"/>
          </a:xfrm>
          <a:prstGeom prst="rect">
            <a:avLst/>
          </a:prstGeom>
        </p:spPr>
      </p:pic>
      <p:pic>
        <p:nvPicPr>
          <p:cNvPr id="4" name="Picture 3" descr="Logo&#10;&#10;Description automatically generated">
            <a:extLst>
              <a:ext uri="{FF2B5EF4-FFF2-40B4-BE49-F238E27FC236}">
                <a16:creationId xmlns:a16="http://schemas.microsoft.com/office/drawing/2014/main" id="{F47C5741-70D6-478A-A10F-6D75426EA09E}"/>
              </a:ext>
            </a:extLst>
          </p:cNvPr>
          <p:cNvPicPr>
            <a:picLocks noChangeAspect="1"/>
          </p:cNvPicPr>
          <p:nvPr/>
        </p:nvPicPr>
        <p:blipFill rotWithShape="1">
          <a:blip r:embed="rId4">
            <a:extLst>
              <a:ext uri="{28A0092B-C50C-407E-A947-70E740481C1C}">
                <a14:useLocalDpi xmlns:a14="http://schemas.microsoft.com/office/drawing/2010/main" val="0"/>
              </a:ext>
            </a:extLst>
          </a:blip>
          <a:srcRect b="910"/>
          <a:stretch/>
        </p:blipFill>
        <p:spPr>
          <a:xfrm>
            <a:off x="10674626" y="0"/>
            <a:ext cx="1517374" cy="1608325"/>
          </a:xfrm>
          <a:prstGeom prst="rect">
            <a:avLst/>
          </a:prstGeom>
          <a:ln>
            <a:noFill/>
          </a:ln>
          <a:effectLst>
            <a:outerShdw blurRad="292100" dist="139700" dir="2700000" algn="tl" rotWithShape="0">
              <a:srgbClr val="333333">
                <a:alpha val="65000"/>
              </a:srgbClr>
            </a:outerShdw>
          </a:effectLst>
        </p:spPr>
      </p:pic>
      <p:pic>
        <p:nvPicPr>
          <p:cNvPr id="5" name="Picture 4" descr="Diagram&#10;&#10;Description automatically generated">
            <a:extLst>
              <a:ext uri="{FF2B5EF4-FFF2-40B4-BE49-F238E27FC236}">
                <a16:creationId xmlns:a16="http://schemas.microsoft.com/office/drawing/2014/main" id="{1679EA95-D375-4764-A86C-7B8007C3DC38}"/>
              </a:ext>
            </a:extLst>
          </p:cNvPr>
          <p:cNvPicPr>
            <a:picLocks noChangeAspect="1"/>
          </p:cNvPicPr>
          <p:nvPr/>
        </p:nvPicPr>
        <p:blipFill rotWithShape="1">
          <a:blip r:embed="rId5">
            <a:extLst>
              <a:ext uri="{28A0092B-C50C-407E-A947-70E740481C1C}">
                <a14:useLocalDpi xmlns:a14="http://schemas.microsoft.com/office/drawing/2010/main" val="0"/>
              </a:ext>
            </a:extLst>
          </a:blip>
          <a:srcRect t="49179"/>
          <a:stretch/>
        </p:blipFill>
        <p:spPr>
          <a:xfrm>
            <a:off x="3946605" y="3134094"/>
            <a:ext cx="3638939" cy="3485322"/>
          </a:xfrm>
          <a:prstGeom prst="rect">
            <a:avLst/>
          </a:prstGeom>
        </p:spPr>
      </p:pic>
      <p:sp>
        <p:nvSpPr>
          <p:cNvPr id="9" name="Rectangle 8">
            <a:extLst>
              <a:ext uri="{FF2B5EF4-FFF2-40B4-BE49-F238E27FC236}">
                <a16:creationId xmlns:a16="http://schemas.microsoft.com/office/drawing/2014/main" id="{284A3AA6-0365-4997-AD6B-5CACCAAB4505}"/>
              </a:ext>
            </a:extLst>
          </p:cNvPr>
          <p:cNvSpPr/>
          <p:nvPr/>
        </p:nvSpPr>
        <p:spPr>
          <a:xfrm>
            <a:off x="3942337" y="1702470"/>
            <a:ext cx="3647475" cy="49832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gure 1">
            <a:extLst>
              <a:ext uri="{FF2B5EF4-FFF2-40B4-BE49-F238E27FC236}">
                <a16:creationId xmlns:a16="http://schemas.microsoft.com/office/drawing/2014/main" id="{B79FBEED-E5A9-4ADF-9454-15E8E12B59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324" r="5047"/>
          <a:stretch/>
        </p:blipFill>
        <p:spPr bwMode="auto">
          <a:xfrm>
            <a:off x="285709" y="3308682"/>
            <a:ext cx="3422841" cy="2073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aphical user interface, text, application&#10;&#10;Description automatically generated">
            <a:extLst>
              <a:ext uri="{FF2B5EF4-FFF2-40B4-BE49-F238E27FC236}">
                <a16:creationId xmlns:a16="http://schemas.microsoft.com/office/drawing/2014/main" id="{B6330DF3-4CBC-4B1A-9E5A-7A5DA7B68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495" y="2219739"/>
            <a:ext cx="3422841" cy="1034930"/>
          </a:xfrm>
          <a:prstGeom prst="rect">
            <a:avLst/>
          </a:prstGeom>
        </p:spPr>
      </p:pic>
      <p:sp>
        <p:nvSpPr>
          <p:cNvPr id="17" name="Rectangle 16">
            <a:extLst>
              <a:ext uri="{FF2B5EF4-FFF2-40B4-BE49-F238E27FC236}">
                <a16:creationId xmlns:a16="http://schemas.microsoft.com/office/drawing/2014/main" id="{DB0CBF7B-57DB-46B6-BFB1-1FA92F76E0CB}"/>
              </a:ext>
            </a:extLst>
          </p:cNvPr>
          <p:cNvSpPr/>
          <p:nvPr/>
        </p:nvSpPr>
        <p:spPr>
          <a:xfrm>
            <a:off x="296495" y="2219739"/>
            <a:ext cx="3422841" cy="31628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iagram&#10;&#10;Description automatically generated with low confidence">
            <a:extLst>
              <a:ext uri="{FF2B5EF4-FFF2-40B4-BE49-F238E27FC236}">
                <a16:creationId xmlns:a16="http://schemas.microsoft.com/office/drawing/2014/main" id="{02E0A45C-8E16-4943-B1C9-C2DD645E34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9019" y="3189622"/>
            <a:ext cx="3901440" cy="3496056"/>
          </a:xfrm>
          <a:prstGeom prst="rect">
            <a:avLst/>
          </a:prstGeom>
        </p:spPr>
      </p:pic>
      <p:pic>
        <p:nvPicPr>
          <p:cNvPr id="19" name="Picture 18" descr="Text&#10;&#10;Description automatically generated">
            <a:extLst>
              <a:ext uri="{FF2B5EF4-FFF2-40B4-BE49-F238E27FC236}">
                <a16:creationId xmlns:a16="http://schemas.microsoft.com/office/drawing/2014/main" id="{D3B31CF8-33B3-4A07-AF4F-BA0C3264B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4559" y="2219739"/>
            <a:ext cx="3905900" cy="918374"/>
          </a:xfrm>
          <a:prstGeom prst="rect">
            <a:avLst/>
          </a:prstGeom>
        </p:spPr>
      </p:pic>
      <p:sp>
        <p:nvSpPr>
          <p:cNvPr id="22" name="Rectangle 21">
            <a:extLst>
              <a:ext uri="{FF2B5EF4-FFF2-40B4-BE49-F238E27FC236}">
                <a16:creationId xmlns:a16="http://schemas.microsoft.com/office/drawing/2014/main" id="{B263B8CD-B4FC-481D-8094-24F6A112A46D}"/>
              </a:ext>
            </a:extLst>
          </p:cNvPr>
          <p:cNvSpPr/>
          <p:nvPr/>
        </p:nvSpPr>
        <p:spPr>
          <a:xfrm>
            <a:off x="7884559" y="2219739"/>
            <a:ext cx="3905900" cy="44659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1AA9552E-6771-4F74-86B5-73C8A6D2BB56}"/>
              </a:ext>
            </a:extLst>
          </p:cNvPr>
          <p:cNvSpPr>
            <a:spLocks noGrp="1"/>
          </p:cNvSpPr>
          <p:nvPr>
            <p:ph type="title"/>
          </p:nvPr>
        </p:nvSpPr>
        <p:spPr>
          <a:xfrm>
            <a:off x="838200" y="365125"/>
            <a:ext cx="10515600" cy="1325563"/>
          </a:xfrm>
        </p:spPr>
        <p:txBody>
          <a:bodyPr/>
          <a:lstStyle/>
          <a:p>
            <a:r>
              <a:rPr lang="en-US" b="1" dirty="0">
                <a:latin typeface="Gill Sans MT" panose="020B0502020104020203" pitchFamily="34" charset="0"/>
              </a:rPr>
              <a:t>Ultradian chemical cyclicity</a:t>
            </a:r>
          </a:p>
        </p:txBody>
      </p:sp>
      <p:sp>
        <p:nvSpPr>
          <p:cNvPr id="20" name="TextBox 19">
            <a:extLst>
              <a:ext uri="{FF2B5EF4-FFF2-40B4-BE49-F238E27FC236}">
                <a16:creationId xmlns:a16="http://schemas.microsoft.com/office/drawing/2014/main" id="{3C228EC8-5B54-4B85-95F3-83B37C49A054}"/>
              </a:ext>
            </a:extLst>
          </p:cNvPr>
          <p:cNvSpPr txBox="1"/>
          <p:nvPr/>
        </p:nvSpPr>
        <p:spPr>
          <a:xfrm>
            <a:off x="0" y="6275241"/>
            <a:ext cx="5625548" cy="600164"/>
          </a:xfrm>
          <a:prstGeom prst="rect">
            <a:avLst/>
          </a:prstGeom>
          <a:noFill/>
        </p:spPr>
        <p:txBody>
          <a:bodyPr wrap="square">
            <a:spAutoFit/>
          </a:bodyPr>
          <a:lstStyle/>
          <a:p>
            <a:r>
              <a:rPr lang="en-US" sz="1100" i="1" dirty="0">
                <a:latin typeface="Gill Sans MT" panose="020B0502020104020203" pitchFamily="34" charset="0"/>
              </a:rPr>
              <a:t>Sano et al., Nature Communications </a:t>
            </a:r>
            <a:r>
              <a:rPr lang="en-US" sz="1100" b="1" i="1" dirty="0">
                <a:latin typeface="Gill Sans MT" panose="020B0502020104020203" pitchFamily="34" charset="0"/>
              </a:rPr>
              <a:t>3</a:t>
            </a:r>
            <a:r>
              <a:rPr lang="en-US" sz="1100" i="1" dirty="0">
                <a:latin typeface="Gill Sans MT" panose="020B0502020104020203" pitchFamily="34" charset="0"/>
              </a:rPr>
              <a:t>, 761, 2012</a:t>
            </a:r>
          </a:p>
          <a:p>
            <a:r>
              <a:rPr lang="en-US" sz="1100" i="1" dirty="0" err="1">
                <a:latin typeface="Gill Sans MT" panose="020B0502020104020203" pitchFamily="34" charset="0"/>
              </a:rPr>
              <a:t>Warter</a:t>
            </a:r>
            <a:r>
              <a:rPr lang="en-US" sz="1100" i="1" dirty="0">
                <a:latin typeface="Gill Sans MT" panose="020B0502020104020203" pitchFamily="34" charset="0"/>
              </a:rPr>
              <a:t> and Müller, Palaeo3 </a:t>
            </a:r>
            <a:r>
              <a:rPr lang="en-US" sz="1100" b="1" i="1" dirty="0">
                <a:latin typeface="Gill Sans MT" panose="020B0502020104020203" pitchFamily="34" charset="0"/>
              </a:rPr>
              <a:t>465</a:t>
            </a:r>
            <a:r>
              <a:rPr lang="en-US" sz="1100" i="1" dirty="0">
                <a:latin typeface="Gill Sans MT" panose="020B0502020104020203" pitchFamily="34" charset="0"/>
              </a:rPr>
              <a:t>, 362-375, 2017</a:t>
            </a:r>
          </a:p>
          <a:p>
            <a:r>
              <a:rPr lang="en-US" sz="1100" i="1" dirty="0">
                <a:latin typeface="Gill Sans MT" panose="020B0502020104020203" pitchFamily="34" charset="0"/>
              </a:rPr>
              <a:t>Yan et al., PNAS </a:t>
            </a:r>
            <a:r>
              <a:rPr lang="en-US" sz="1100" b="1" i="1" dirty="0">
                <a:latin typeface="Gill Sans MT" panose="020B0502020104020203" pitchFamily="34" charset="0"/>
              </a:rPr>
              <a:t>117</a:t>
            </a:r>
            <a:r>
              <a:rPr lang="en-US" sz="1100" i="1" dirty="0">
                <a:latin typeface="Gill Sans MT" panose="020B0502020104020203" pitchFamily="34" charset="0"/>
              </a:rPr>
              <a:t>:13, 7038-7043, 2020</a:t>
            </a:r>
            <a:endParaRPr lang="en-US" sz="1100" i="1" dirty="0"/>
          </a:p>
        </p:txBody>
      </p:sp>
    </p:spTree>
    <p:extLst>
      <p:ext uri="{BB962C8B-B14F-4D97-AF65-F5344CB8AC3E}">
        <p14:creationId xmlns:p14="http://schemas.microsoft.com/office/powerpoint/2010/main" val="261801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2A8B-6657-4AA9-867F-39BD2E87A4CB}"/>
              </a:ext>
            </a:extLst>
          </p:cNvPr>
          <p:cNvSpPr>
            <a:spLocks noGrp="1"/>
          </p:cNvSpPr>
          <p:nvPr>
            <p:ph type="title"/>
          </p:nvPr>
        </p:nvSpPr>
        <p:spPr/>
        <p:txBody>
          <a:bodyPr/>
          <a:lstStyle/>
          <a:p>
            <a:r>
              <a:rPr lang="en-US" b="1" dirty="0">
                <a:latin typeface="Gill Sans MT" panose="020B0502020104020203" pitchFamily="34" charset="0"/>
              </a:rPr>
              <a:t>Ultradian chemical cyclicity</a:t>
            </a:r>
          </a:p>
        </p:txBody>
      </p:sp>
      <p:sp>
        <p:nvSpPr>
          <p:cNvPr id="19" name="Rectangle 18">
            <a:extLst>
              <a:ext uri="{FF2B5EF4-FFF2-40B4-BE49-F238E27FC236}">
                <a16:creationId xmlns:a16="http://schemas.microsoft.com/office/drawing/2014/main" id="{BC4037AA-34FA-46B3-83AF-9A357F61AE24}"/>
              </a:ext>
            </a:extLst>
          </p:cNvPr>
          <p:cNvSpPr/>
          <p:nvPr/>
        </p:nvSpPr>
        <p:spPr>
          <a:xfrm>
            <a:off x="965278" y="3531996"/>
            <a:ext cx="4371261" cy="461665"/>
          </a:xfrm>
          <a:prstGeom prst="rect">
            <a:avLst/>
          </a:prstGeom>
        </p:spPr>
        <p:txBody>
          <a:bodyPr wrap="none">
            <a:spAutoFit/>
          </a:bodyPr>
          <a:lstStyle/>
          <a:p>
            <a:r>
              <a:rPr lang="en-US" sz="2400" b="1" dirty="0"/>
              <a:t>Symbiont-bearing </a:t>
            </a:r>
            <a:r>
              <a:rPr lang="en-US" sz="2400" b="1" dirty="0" err="1"/>
              <a:t>rudist</a:t>
            </a:r>
            <a:r>
              <a:rPr lang="en-US" sz="2400" b="1" dirty="0"/>
              <a:t> bivalves</a:t>
            </a:r>
          </a:p>
        </p:txBody>
      </p:sp>
      <p:pic>
        <p:nvPicPr>
          <p:cNvPr id="20" name="Picture 19" descr="A screenshot of a social media post&#10;&#10;Description automatically generated">
            <a:extLst>
              <a:ext uri="{FF2B5EF4-FFF2-40B4-BE49-F238E27FC236}">
                <a16:creationId xmlns:a16="http://schemas.microsoft.com/office/drawing/2014/main" id="{803FA07B-2556-4E58-8AB5-95F3B049447A}"/>
              </a:ext>
            </a:extLst>
          </p:cNvPr>
          <p:cNvPicPr>
            <a:picLocks noChangeAspect="1"/>
          </p:cNvPicPr>
          <p:nvPr/>
        </p:nvPicPr>
        <p:blipFill rotWithShape="1">
          <a:blip r:embed="rId3">
            <a:extLst>
              <a:ext uri="{28A0092B-C50C-407E-A947-70E740481C1C}">
                <a14:useLocalDpi xmlns:a14="http://schemas.microsoft.com/office/drawing/2010/main" val="0"/>
              </a:ext>
            </a:extLst>
          </a:blip>
          <a:srcRect l="4305" t="3148" r="3971" b="73266"/>
          <a:stretch/>
        </p:blipFill>
        <p:spPr>
          <a:xfrm>
            <a:off x="114714" y="1535893"/>
            <a:ext cx="6072392" cy="2020617"/>
          </a:xfrm>
          <a:prstGeom prst="rect">
            <a:avLst/>
          </a:prstGeom>
        </p:spPr>
      </p:pic>
      <p:pic>
        <p:nvPicPr>
          <p:cNvPr id="21" name="Picture 20">
            <a:extLst>
              <a:ext uri="{FF2B5EF4-FFF2-40B4-BE49-F238E27FC236}">
                <a16:creationId xmlns:a16="http://schemas.microsoft.com/office/drawing/2014/main" id="{00E9956B-E23F-4EC4-B2E7-DCCEBD750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757" y="3993661"/>
            <a:ext cx="3520055" cy="2499239"/>
          </a:xfrm>
          <a:prstGeom prst="rect">
            <a:avLst/>
          </a:prstGeom>
        </p:spPr>
      </p:pic>
      <p:pic>
        <p:nvPicPr>
          <p:cNvPr id="22" name="Picture 21">
            <a:extLst>
              <a:ext uri="{FF2B5EF4-FFF2-40B4-BE49-F238E27FC236}">
                <a16:creationId xmlns:a16="http://schemas.microsoft.com/office/drawing/2014/main" id="{FAB9C8D0-97C6-4448-B986-70B77E3D6F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626" y="3898819"/>
            <a:ext cx="5467525" cy="2911710"/>
          </a:xfrm>
          <a:prstGeom prst="rect">
            <a:avLst/>
          </a:prstGeom>
        </p:spPr>
      </p:pic>
      <p:pic>
        <p:nvPicPr>
          <p:cNvPr id="23" name="Picture 22">
            <a:extLst>
              <a:ext uri="{FF2B5EF4-FFF2-40B4-BE49-F238E27FC236}">
                <a16:creationId xmlns:a16="http://schemas.microsoft.com/office/drawing/2014/main" id="{030C861B-2D77-4794-B0F2-B09F38429B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1097" y="703244"/>
            <a:ext cx="2006053" cy="3183615"/>
          </a:xfrm>
          <a:prstGeom prst="rect">
            <a:avLst/>
          </a:prstGeom>
        </p:spPr>
      </p:pic>
      <p:sp>
        <p:nvSpPr>
          <p:cNvPr id="24" name="Rectangle 23">
            <a:extLst>
              <a:ext uri="{FF2B5EF4-FFF2-40B4-BE49-F238E27FC236}">
                <a16:creationId xmlns:a16="http://schemas.microsoft.com/office/drawing/2014/main" id="{D6EC2ABD-67FD-4B7E-B046-B919EEBFF7CC}"/>
              </a:ext>
            </a:extLst>
          </p:cNvPr>
          <p:cNvSpPr/>
          <p:nvPr/>
        </p:nvSpPr>
        <p:spPr>
          <a:xfrm rot="1426080">
            <a:off x="11232311" y="1025988"/>
            <a:ext cx="259307" cy="10881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F821264-5E43-4CFB-993F-E475D5A4FD58}"/>
              </a:ext>
            </a:extLst>
          </p:cNvPr>
          <p:cNvSpPr/>
          <p:nvPr/>
        </p:nvSpPr>
        <p:spPr>
          <a:xfrm rot="5400000">
            <a:off x="8295483" y="4964282"/>
            <a:ext cx="479540" cy="324816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4392C92A-514F-463D-B481-D8B1953C3E8B}"/>
              </a:ext>
            </a:extLst>
          </p:cNvPr>
          <p:cNvCxnSpPr>
            <a:stCxn id="24" idx="2"/>
            <a:endCxn id="25" idx="1"/>
          </p:cNvCxnSpPr>
          <p:nvPr/>
        </p:nvCxnSpPr>
        <p:spPr>
          <a:xfrm flipH="1">
            <a:off x="8535253" y="2068029"/>
            <a:ext cx="2607423" cy="42805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5B9CF346-EBFC-4993-95EC-80F59657C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625" y="1986777"/>
            <a:ext cx="3461471" cy="1937209"/>
          </a:xfrm>
          <a:prstGeom prst="rect">
            <a:avLst/>
          </a:prstGeom>
        </p:spPr>
      </p:pic>
      <p:pic>
        <p:nvPicPr>
          <p:cNvPr id="28" name="Picture 27">
            <a:extLst>
              <a:ext uri="{FF2B5EF4-FFF2-40B4-BE49-F238E27FC236}">
                <a16:creationId xmlns:a16="http://schemas.microsoft.com/office/drawing/2014/main" id="{3281AEA0-03A2-4F71-B4C4-5523CC653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8810" y="2227838"/>
            <a:ext cx="864863" cy="817473"/>
          </a:xfrm>
          <a:prstGeom prst="rect">
            <a:avLst/>
          </a:prstGeom>
        </p:spPr>
      </p:pic>
      <p:pic>
        <p:nvPicPr>
          <p:cNvPr id="29" name="Picture 28">
            <a:extLst>
              <a:ext uri="{FF2B5EF4-FFF2-40B4-BE49-F238E27FC236}">
                <a16:creationId xmlns:a16="http://schemas.microsoft.com/office/drawing/2014/main" id="{B40A8929-3E01-43B1-8A4D-9694CFE1DA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3249" y="2227838"/>
            <a:ext cx="844117" cy="817473"/>
          </a:xfrm>
          <a:prstGeom prst="rect">
            <a:avLst/>
          </a:prstGeom>
        </p:spPr>
      </p:pic>
      <p:cxnSp>
        <p:nvCxnSpPr>
          <p:cNvPr id="30" name="Straight Arrow Connector 29">
            <a:extLst>
              <a:ext uri="{FF2B5EF4-FFF2-40B4-BE49-F238E27FC236}">
                <a16:creationId xmlns:a16="http://schemas.microsoft.com/office/drawing/2014/main" id="{DC787F8D-2252-4EC8-BFFB-2017B43D7790}"/>
              </a:ext>
            </a:extLst>
          </p:cNvPr>
          <p:cNvCxnSpPr/>
          <p:nvPr/>
        </p:nvCxnSpPr>
        <p:spPr>
          <a:xfrm>
            <a:off x="7586734" y="2636574"/>
            <a:ext cx="1437948"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6837648-62E7-4064-84A3-8D5B556A8A95}"/>
              </a:ext>
            </a:extLst>
          </p:cNvPr>
          <p:cNvSpPr/>
          <p:nvPr/>
        </p:nvSpPr>
        <p:spPr>
          <a:xfrm>
            <a:off x="114714" y="1600200"/>
            <a:ext cx="6239221" cy="48926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A75064B-A2F5-47C0-9070-B35D00778175}"/>
              </a:ext>
            </a:extLst>
          </p:cNvPr>
          <p:cNvSpPr txBox="1"/>
          <p:nvPr/>
        </p:nvSpPr>
        <p:spPr>
          <a:xfrm>
            <a:off x="0" y="6596390"/>
            <a:ext cx="5625548" cy="261610"/>
          </a:xfrm>
          <a:prstGeom prst="rect">
            <a:avLst/>
          </a:prstGeom>
          <a:noFill/>
        </p:spPr>
        <p:txBody>
          <a:bodyPr wrap="square">
            <a:spAutoFit/>
          </a:bodyPr>
          <a:lstStyle/>
          <a:p>
            <a:r>
              <a:rPr lang="en-US" sz="1100" i="1" dirty="0">
                <a:latin typeface="Gill Sans MT" panose="020B0502020104020203" pitchFamily="34" charset="0"/>
              </a:rPr>
              <a:t>de Winter et al., Paleoceanography and Paleoclimatology </a:t>
            </a:r>
            <a:r>
              <a:rPr lang="en-US" sz="1100" b="1" i="1" dirty="0">
                <a:latin typeface="Gill Sans MT" panose="020B0502020104020203" pitchFamily="34" charset="0"/>
              </a:rPr>
              <a:t>35</a:t>
            </a:r>
            <a:r>
              <a:rPr lang="en-US" sz="1100" i="1" dirty="0">
                <a:latin typeface="Gill Sans MT" panose="020B0502020104020203" pitchFamily="34" charset="0"/>
              </a:rPr>
              <a:t>:2, e2019PA003723, 2020</a:t>
            </a:r>
          </a:p>
        </p:txBody>
      </p:sp>
    </p:spTree>
    <p:extLst>
      <p:ext uri="{BB962C8B-B14F-4D97-AF65-F5344CB8AC3E}">
        <p14:creationId xmlns:p14="http://schemas.microsoft.com/office/powerpoint/2010/main" val="62730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047DB4C1-3E8A-46A5-B1CD-C8927C89E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2958" y="4835890"/>
            <a:ext cx="1929042" cy="2022110"/>
          </a:xfrm>
          <a:prstGeom prst="rect">
            <a:avLst/>
          </a:prstGeom>
        </p:spPr>
      </p:pic>
      <p:pic>
        <p:nvPicPr>
          <p:cNvPr id="6" name="Picture 5" descr="Map&#10;&#10;Description automatically generated">
            <a:extLst>
              <a:ext uri="{FF2B5EF4-FFF2-40B4-BE49-F238E27FC236}">
                <a16:creationId xmlns:a16="http://schemas.microsoft.com/office/drawing/2014/main" id="{EA0E53F3-5EC3-4F97-8C8C-0802EABDD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77386"/>
            <a:ext cx="2191580" cy="2080614"/>
          </a:xfrm>
          <a:prstGeom prst="rect">
            <a:avLst/>
          </a:prstGeom>
        </p:spPr>
      </p:pic>
      <p:grpSp>
        <p:nvGrpSpPr>
          <p:cNvPr id="37" name="Group 36">
            <a:extLst>
              <a:ext uri="{FF2B5EF4-FFF2-40B4-BE49-F238E27FC236}">
                <a16:creationId xmlns:a16="http://schemas.microsoft.com/office/drawing/2014/main" id="{2CDFA164-9661-41B6-9292-57C1F0F6683A}"/>
              </a:ext>
            </a:extLst>
          </p:cNvPr>
          <p:cNvGrpSpPr/>
          <p:nvPr/>
        </p:nvGrpSpPr>
        <p:grpSpPr>
          <a:xfrm>
            <a:off x="5356957" y="5203660"/>
            <a:ext cx="2108096" cy="750785"/>
            <a:chOff x="6411006" y="4720917"/>
            <a:chExt cx="3146304" cy="985515"/>
          </a:xfrm>
        </p:grpSpPr>
        <p:pic>
          <p:nvPicPr>
            <p:cNvPr id="7" name="Picture 6" descr="A picture containing graphical user interface&#10;&#10;Description automatically generated">
              <a:extLst>
                <a:ext uri="{FF2B5EF4-FFF2-40B4-BE49-F238E27FC236}">
                  <a16:creationId xmlns:a16="http://schemas.microsoft.com/office/drawing/2014/main" id="{482A8C7B-34C6-431F-8B09-A0F3EDB18977}"/>
                </a:ext>
              </a:extLst>
            </p:cNvPr>
            <p:cNvPicPr>
              <a:picLocks noChangeAspect="1"/>
            </p:cNvPicPr>
            <p:nvPr/>
          </p:nvPicPr>
          <p:blipFill rotWithShape="1">
            <a:blip r:embed="rId5">
              <a:extLst>
                <a:ext uri="{28A0092B-C50C-407E-A947-70E740481C1C}">
                  <a14:useLocalDpi xmlns:a14="http://schemas.microsoft.com/office/drawing/2010/main" val="0"/>
                </a:ext>
              </a:extLst>
            </a:blip>
            <a:srcRect l="47395" t="25156" r="15355" b="34868"/>
            <a:stretch/>
          </p:blipFill>
          <p:spPr>
            <a:xfrm>
              <a:off x="6411006" y="4720917"/>
              <a:ext cx="1190510" cy="981645"/>
            </a:xfrm>
            <a:prstGeom prst="rect">
              <a:avLst/>
            </a:prstGeom>
          </p:spPr>
        </p:pic>
        <p:pic>
          <p:nvPicPr>
            <p:cNvPr id="9" name="Picture 8" descr="A picture containing eaten, pan&#10;&#10;Description automatically generated">
              <a:extLst>
                <a:ext uri="{FF2B5EF4-FFF2-40B4-BE49-F238E27FC236}">
                  <a16:creationId xmlns:a16="http://schemas.microsoft.com/office/drawing/2014/main" id="{F3B4CD0E-1885-4753-A513-2FEE058FC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1517" y="4720917"/>
              <a:ext cx="1955793" cy="985515"/>
            </a:xfrm>
            <a:prstGeom prst="rect">
              <a:avLst/>
            </a:prstGeom>
          </p:spPr>
        </p:pic>
        <p:cxnSp>
          <p:nvCxnSpPr>
            <p:cNvPr id="11" name="Straight Connector 10">
              <a:extLst>
                <a:ext uri="{FF2B5EF4-FFF2-40B4-BE49-F238E27FC236}">
                  <a16:creationId xmlns:a16="http://schemas.microsoft.com/office/drawing/2014/main" id="{8CC712F0-0397-423A-9A4D-C1C174D84EBF}"/>
                </a:ext>
              </a:extLst>
            </p:cNvPr>
            <p:cNvCxnSpPr/>
            <p:nvPr/>
          </p:nvCxnSpPr>
          <p:spPr>
            <a:xfrm flipV="1">
              <a:off x="6951395" y="4769817"/>
              <a:ext cx="145399" cy="699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0C48FED-7D21-4B78-8550-2BF1A65C61B7}"/>
                </a:ext>
              </a:extLst>
            </p:cNvPr>
            <p:cNvSpPr txBox="1"/>
            <p:nvPr/>
          </p:nvSpPr>
          <p:spPr>
            <a:xfrm>
              <a:off x="8074743" y="5284596"/>
              <a:ext cx="858582" cy="369332"/>
            </a:xfrm>
            <a:prstGeom prst="rect">
              <a:avLst/>
            </a:prstGeom>
            <a:noFill/>
          </p:spPr>
          <p:txBody>
            <a:bodyPr wrap="square">
              <a:spAutoFit/>
            </a:bodyPr>
            <a:lstStyle/>
            <a:p>
              <a:r>
                <a:rPr lang="en-US" dirty="0">
                  <a:solidFill>
                    <a:schemeClr val="bg1"/>
                  </a:solidFill>
                  <a:latin typeface="Gill Sans MT" panose="020B0502020104020203" pitchFamily="34" charset="0"/>
                </a:rPr>
                <a:t>SQSA1</a:t>
              </a:r>
              <a:endParaRPr lang="en-US" dirty="0">
                <a:solidFill>
                  <a:schemeClr val="bg1"/>
                </a:solidFill>
              </a:endParaRPr>
            </a:p>
          </p:txBody>
        </p:sp>
      </p:grpSp>
      <p:pic>
        <p:nvPicPr>
          <p:cNvPr id="56" name="Picture 55">
            <a:extLst>
              <a:ext uri="{FF2B5EF4-FFF2-40B4-BE49-F238E27FC236}">
                <a16:creationId xmlns:a16="http://schemas.microsoft.com/office/drawing/2014/main" id="{A7EC48D2-9E30-4310-8252-D19191B65C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1267" y="2837888"/>
            <a:ext cx="1426725" cy="679121"/>
          </a:xfrm>
          <a:prstGeom prst="rect">
            <a:avLst/>
          </a:prstGeom>
        </p:spPr>
      </p:pic>
      <p:sp>
        <p:nvSpPr>
          <p:cNvPr id="16" name="Title 1">
            <a:extLst>
              <a:ext uri="{FF2B5EF4-FFF2-40B4-BE49-F238E27FC236}">
                <a16:creationId xmlns:a16="http://schemas.microsoft.com/office/drawing/2014/main" id="{7C1D9C0C-F4E8-4116-84C5-54F755CAA354}"/>
              </a:ext>
            </a:extLst>
          </p:cNvPr>
          <p:cNvSpPr>
            <a:spLocks noGrp="1"/>
          </p:cNvSpPr>
          <p:nvPr>
            <p:ph type="title"/>
          </p:nvPr>
        </p:nvSpPr>
        <p:spPr>
          <a:xfrm>
            <a:off x="838200" y="365125"/>
            <a:ext cx="10515600" cy="1039605"/>
          </a:xfrm>
        </p:spPr>
        <p:txBody>
          <a:bodyPr>
            <a:normAutofit fontScale="90000"/>
          </a:bodyPr>
          <a:lstStyle/>
          <a:p>
            <a:r>
              <a:rPr lang="en-US" sz="3600" b="1" dirty="0">
                <a:latin typeface="Gill Sans MT" panose="020B0502020104020203" pitchFamily="34" charset="0"/>
              </a:rPr>
              <a:t>Hypothesis: Daily cyclicity linked to </a:t>
            </a:r>
            <a:r>
              <a:rPr lang="en-US" sz="3600" b="1" dirty="0" err="1">
                <a:latin typeface="Gill Sans MT" panose="020B0502020104020203" pitchFamily="34" charset="0"/>
              </a:rPr>
              <a:t>photosymbiosis</a:t>
            </a:r>
            <a:endParaRPr lang="en-US" sz="3600" b="1" dirty="0">
              <a:latin typeface="Gill Sans MT" panose="020B0502020104020203" pitchFamily="34" charset="0"/>
            </a:endParaRPr>
          </a:p>
        </p:txBody>
      </p:sp>
      <p:sp>
        <p:nvSpPr>
          <p:cNvPr id="17" name="TextBox 16">
            <a:extLst>
              <a:ext uri="{FF2B5EF4-FFF2-40B4-BE49-F238E27FC236}">
                <a16:creationId xmlns:a16="http://schemas.microsoft.com/office/drawing/2014/main" id="{952886E3-AA9F-4644-AADF-99E2DF2FF1A9}"/>
              </a:ext>
            </a:extLst>
          </p:cNvPr>
          <p:cNvSpPr txBox="1"/>
          <p:nvPr/>
        </p:nvSpPr>
        <p:spPr>
          <a:xfrm>
            <a:off x="1198060" y="1593758"/>
            <a:ext cx="3417319" cy="369332"/>
          </a:xfrm>
          <a:prstGeom prst="rect">
            <a:avLst/>
          </a:prstGeom>
          <a:noFill/>
        </p:spPr>
        <p:txBody>
          <a:bodyPr wrap="square">
            <a:spAutoFit/>
          </a:bodyPr>
          <a:lstStyle/>
          <a:p>
            <a:pPr algn="ctr"/>
            <a:r>
              <a:rPr lang="en-US" dirty="0">
                <a:latin typeface="Gill Sans MT" panose="020B0502020104020203" pitchFamily="34" charset="0"/>
              </a:rPr>
              <a:t>Pectinids (non-symbiotic)</a:t>
            </a:r>
          </a:p>
        </p:txBody>
      </p:sp>
      <p:sp>
        <p:nvSpPr>
          <p:cNvPr id="19" name="TextBox 18">
            <a:extLst>
              <a:ext uri="{FF2B5EF4-FFF2-40B4-BE49-F238E27FC236}">
                <a16:creationId xmlns:a16="http://schemas.microsoft.com/office/drawing/2014/main" id="{75B8C223-3DD1-4703-A343-1F5AA5AF9D96}"/>
              </a:ext>
            </a:extLst>
          </p:cNvPr>
          <p:cNvSpPr txBox="1"/>
          <p:nvPr/>
        </p:nvSpPr>
        <p:spPr>
          <a:xfrm>
            <a:off x="6211655" y="1615875"/>
            <a:ext cx="4023126" cy="369332"/>
          </a:xfrm>
          <a:prstGeom prst="rect">
            <a:avLst/>
          </a:prstGeom>
          <a:noFill/>
        </p:spPr>
        <p:txBody>
          <a:bodyPr wrap="square">
            <a:spAutoFit/>
          </a:bodyPr>
          <a:lstStyle/>
          <a:p>
            <a:pPr algn="ctr"/>
            <a:r>
              <a:rPr lang="en-US" dirty="0">
                <a:latin typeface="Gill Sans MT" panose="020B0502020104020203" pitchFamily="34" charset="0"/>
              </a:rPr>
              <a:t>Tridacnids (photosymbiotic)</a:t>
            </a:r>
            <a:endParaRPr lang="en-US" sz="1400" i="1" dirty="0"/>
          </a:p>
        </p:txBody>
      </p:sp>
      <p:pic>
        <p:nvPicPr>
          <p:cNvPr id="4" name="Picture 3" descr="Chart, diagram, pie chart&#10;&#10;Description automatically generated">
            <a:extLst>
              <a:ext uri="{FF2B5EF4-FFF2-40B4-BE49-F238E27FC236}">
                <a16:creationId xmlns:a16="http://schemas.microsoft.com/office/drawing/2014/main" id="{9EFDB703-8478-4666-9FC1-A654DA4F03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1581" y="2254077"/>
            <a:ext cx="3249523" cy="3607669"/>
          </a:xfrm>
          <a:prstGeom prst="rect">
            <a:avLst/>
          </a:prstGeom>
        </p:spPr>
      </p:pic>
      <p:sp>
        <p:nvSpPr>
          <p:cNvPr id="32" name="TextBox 31">
            <a:extLst>
              <a:ext uri="{FF2B5EF4-FFF2-40B4-BE49-F238E27FC236}">
                <a16:creationId xmlns:a16="http://schemas.microsoft.com/office/drawing/2014/main" id="{62945957-605B-46EE-BBEB-86CAC4F78381}"/>
              </a:ext>
            </a:extLst>
          </p:cNvPr>
          <p:cNvSpPr txBox="1"/>
          <p:nvPr/>
        </p:nvSpPr>
        <p:spPr>
          <a:xfrm>
            <a:off x="5507667" y="2441912"/>
            <a:ext cx="1806677" cy="369332"/>
          </a:xfrm>
          <a:prstGeom prst="rect">
            <a:avLst/>
          </a:prstGeom>
          <a:noFill/>
        </p:spPr>
        <p:txBody>
          <a:bodyPr wrap="square">
            <a:spAutoFit/>
          </a:bodyPr>
          <a:lstStyle/>
          <a:p>
            <a:r>
              <a:rPr lang="en-US" i="1" dirty="0">
                <a:latin typeface="Gill Sans MT" panose="020B0502020104020203" pitchFamily="34" charset="0"/>
              </a:rPr>
              <a:t>Tridacna maxima</a:t>
            </a:r>
            <a:endParaRPr lang="en-US" i="1" dirty="0"/>
          </a:p>
        </p:txBody>
      </p:sp>
      <p:sp>
        <p:nvSpPr>
          <p:cNvPr id="33" name="TextBox 32">
            <a:extLst>
              <a:ext uri="{FF2B5EF4-FFF2-40B4-BE49-F238E27FC236}">
                <a16:creationId xmlns:a16="http://schemas.microsoft.com/office/drawing/2014/main" id="{F759FC53-2E33-4C47-BBF7-6DB345F9B569}"/>
              </a:ext>
            </a:extLst>
          </p:cNvPr>
          <p:cNvSpPr txBox="1"/>
          <p:nvPr/>
        </p:nvSpPr>
        <p:spPr>
          <a:xfrm>
            <a:off x="9028166" y="2441912"/>
            <a:ext cx="2056722" cy="369332"/>
          </a:xfrm>
          <a:prstGeom prst="rect">
            <a:avLst/>
          </a:prstGeom>
          <a:noFill/>
        </p:spPr>
        <p:txBody>
          <a:bodyPr wrap="square">
            <a:spAutoFit/>
          </a:bodyPr>
          <a:lstStyle/>
          <a:p>
            <a:r>
              <a:rPr lang="en-US" i="1" dirty="0">
                <a:latin typeface="Gill Sans MT" panose="020B0502020104020203" pitchFamily="34" charset="0"/>
              </a:rPr>
              <a:t>Tridacna squamosa</a:t>
            </a:r>
            <a:endParaRPr lang="en-US" i="1" dirty="0"/>
          </a:p>
        </p:txBody>
      </p:sp>
      <p:sp>
        <p:nvSpPr>
          <p:cNvPr id="34" name="TextBox 33">
            <a:extLst>
              <a:ext uri="{FF2B5EF4-FFF2-40B4-BE49-F238E27FC236}">
                <a16:creationId xmlns:a16="http://schemas.microsoft.com/office/drawing/2014/main" id="{AAF53CCB-A94E-4284-AA7E-71D32965B7C0}"/>
              </a:ext>
            </a:extLst>
          </p:cNvPr>
          <p:cNvSpPr txBox="1"/>
          <p:nvPr/>
        </p:nvSpPr>
        <p:spPr>
          <a:xfrm>
            <a:off x="5356957" y="4835890"/>
            <a:ext cx="2026871" cy="369332"/>
          </a:xfrm>
          <a:prstGeom prst="rect">
            <a:avLst/>
          </a:prstGeom>
          <a:noFill/>
        </p:spPr>
        <p:txBody>
          <a:bodyPr wrap="square">
            <a:spAutoFit/>
          </a:bodyPr>
          <a:lstStyle/>
          <a:p>
            <a:r>
              <a:rPr lang="en-US" i="1" dirty="0">
                <a:latin typeface="Gill Sans MT" panose="020B0502020104020203" pitchFamily="34" charset="0"/>
              </a:rPr>
              <a:t>Tridacna </a:t>
            </a:r>
            <a:r>
              <a:rPr lang="en-US" i="1" dirty="0" err="1">
                <a:latin typeface="Gill Sans MT" panose="020B0502020104020203" pitchFamily="34" charset="0"/>
              </a:rPr>
              <a:t>squamosina</a:t>
            </a:r>
            <a:endParaRPr lang="en-US" i="1" dirty="0"/>
          </a:p>
        </p:txBody>
      </p:sp>
      <p:pic>
        <p:nvPicPr>
          <p:cNvPr id="15" name="Picture 14" descr="A picture containing timeline&#10;&#10;Description automatically generated">
            <a:extLst>
              <a:ext uri="{FF2B5EF4-FFF2-40B4-BE49-F238E27FC236}">
                <a16:creationId xmlns:a16="http://schemas.microsoft.com/office/drawing/2014/main" id="{D53A74D6-0B7F-49CB-B548-322913639791}"/>
              </a:ext>
            </a:extLst>
          </p:cNvPr>
          <p:cNvPicPr>
            <a:picLocks noChangeAspect="1"/>
          </p:cNvPicPr>
          <p:nvPr/>
        </p:nvPicPr>
        <p:blipFill rotWithShape="1">
          <a:blip r:embed="rId9">
            <a:extLst>
              <a:ext uri="{28A0092B-C50C-407E-A947-70E740481C1C}">
                <a14:useLocalDpi xmlns:a14="http://schemas.microsoft.com/office/drawing/2010/main" val="0"/>
              </a:ext>
            </a:extLst>
          </a:blip>
          <a:srcRect l="43566" t="20250" r="19635" b="37191"/>
          <a:stretch/>
        </p:blipFill>
        <p:spPr>
          <a:xfrm>
            <a:off x="5373095" y="2819445"/>
            <a:ext cx="1065076" cy="923822"/>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7B94B0FD-1D1A-4342-B0E9-4EFA7FD68486}"/>
              </a:ext>
            </a:extLst>
          </p:cNvPr>
          <p:cNvPicPr>
            <a:picLocks noChangeAspect="1"/>
          </p:cNvPicPr>
          <p:nvPr/>
        </p:nvPicPr>
        <p:blipFill rotWithShape="1">
          <a:blip r:embed="rId10">
            <a:extLst>
              <a:ext uri="{28A0092B-C50C-407E-A947-70E740481C1C}">
                <a14:useLocalDpi xmlns:a14="http://schemas.microsoft.com/office/drawing/2010/main" val="0"/>
              </a:ext>
            </a:extLst>
          </a:blip>
          <a:srcRect l="52043" t="25501" r="16848" b="39384"/>
          <a:stretch/>
        </p:blipFill>
        <p:spPr>
          <a:xfrm>
            <a:off x="5373095" y="3751468"/>
            <a:ext cx="1065076" cy="901941"/>
          </a:xfrm>
          <a:prstGeom prst="rect">
            <a:avLst/>
          </a:prstGeom>
        </p:spPr>
      </p:pic>
      <p:pic>
        <p:nvPicPr>
          <p:cNvPr id="44" name="Picture 43" descr="A picture containing graphical user interface&#10;&#10;Description automatically generated">
            <a:extLst>
              <a:ext uri="{FF2B5EF4-FFF2-40B4-BE49-F238E27FC236}">
                <a16:creationId xmlns:a16="http://schemas.microsoft.com/office/drawing/2014/main" id="{8093C268-79C2-4901-B512-3E2984AE6992}"/>
              </a:ext>
            </a:extLst>
          </p:cNvPr>
          <p:cNvPicPr>
            <a:picLocks noChangeAspect="1"/>
          </p:cNvPicPr>
          <p:nvPr/>
        </p:nvPicPr>
        <p:blipFill rotWithShape="1">
          <a:blip r:embed="rId11">
            <a:extLst>
              <a:ext uri="{28A0092B-C50C-407E-A947-70E740481C1C}">
                <a14:useLocalDpi xmlns:a14="http://schemas.microsoft.com/office/drawing/2010/main" val="0"/>
              </a:ext>
            </a:extLst>
          </a:blip>
          <a:srcRect l="52139" t="28361" r="12382" b="30923"/>
          <a:stretch/>
        </p:blipFill>
        <p:spPr>
          <a:xfrm>
            <a:off x="8463201" y="2837148"/>
            <a:ext cx="968574" cy="833693"/>
          </a:xfrm>
          <a:prstGeom prst="rect">
            <a:avLst/>
          </a:prstGeom>
        </p:spPr>
      </p:pic>
      <p:sp>
        <p:nvSpPr>
          <p:cNvPr id="45" name="TextBox 44">
            <a:extLst>
              <a:ext uri="{FF2B5EF4-FFF2-40B4-BE49-F238E27FC236}">
                <a16:creationId xmlns:a16="http://schemas.microsoft.com/office/drawing/2014/main" id="{DBE3AA82-0BF3-4413-BE4F-88FF3AFBD0CF}"/>
              </a:ext>
            </a:extLst>
          </p:cNvPr>
          <p:cNvSpPr txBox="1"/>
          <p:nvPr/>
        </p:nvSpPr>
        <p:spPr>
          <a:xfrm>
            <a:off x="9756237" y="3124009"/>
            <a:ext cx="677895" cy="369332"/>
          </a:xfrm>
          <a:prstGeom prst="rect">
            <a:avLst/>
          </a:prstGeom>
          <a:noFill/>
        </p:spPr>
        <p:txBody>
          <a:bodyPr wrap="square">
            <a:spAutoFit/>
          </a:bodyPr>
          <a:lstStyle/>
          <a:p>
            <a:r>
              <a:rPr lang="en-US" dirty="0">
                <a:solidFill>
                  <a:schemeClr val="bg1"/>
                </a:solidFill>
                <a:latin typeface="Gill Sans MT" panose="020B0502020104020203" pitchFamily="34" charset="0"/>
              </a:rPr>
              <a:t>FRS1</a:t>
            </a:r>
            <a:endParaRPr lang="en-US" dirty="0">
              <a:solidFill>
                <a:schemeClr val="bg1"/>
              </a:solidFill>
            </a:endParaRPr>
          </a:p>
        </p:txBody>
      </p:sp>
      <p:pic>
        <p:nvPicPr>
          <p:cNvPr id="47" name="Picture 46" descr="A picture containing text&#10;&#10;Description automatically generated">
            <a:extLst>
              <a:ext uri="{FF2B5EF4-FFF2-40B4-BE49-F238E27FC236}">
                <a16:creationId xmlns:a16="http://schemas.microsoft.com/office/drawing/2014/main" id="{FA9FD2BC-90C9-48B3-AF19-691B64293500}"/>
              </a:ext>
            </a:extLst>
          </p:cNvPr>
          <p:cNvPicPr>
            <a:picLocks noChangeAspect="1"/>
          </p:cNvPicPr>
          <p:nvPr/>
        </p:nvPicPr>
        <p:blipFill rotWithShape="1">
          <a:blip r:embed="rId12">
            <a:extLst>
              <a:ext uri="{28A0092B-C50C-407E-A947-70E740481C1C}">
                <a14:useLocalDpi xmlns:a14="http://schemas.microsoft.com/office/drawing/2010/main" val="0"/>
              </a:ext>
            </a:extLst>
          </a:blip>
          <a:srcRect l="54867" t="36805" r="15784" b="25984"/>
          <a:stretch/>
        </p:blipFill>
        <p:spPr>
          <a:xfrm>
            <a:off x="8463201" y="3746645"/>
            <a:ext cx="952169" cy="905179"/>
          </a:xfrm>
          <a:prstGeom prst="rect">
            <a:avLst/>
          </a:prstGeom>
        </p:spPr>
      </p:pic>
      <p:pic>
        <p:nvPicPr>
          <p:cNvPr id="50" name="Picture 49">
            <a:extLst>
              <a:ext uri="{FF2B5EF4-FFF2-40B4-BE49-F238E27FC236}">
                <a16:creationId xmlns:a16="http://schemas.microsoft.com/office/drawing/2014/main" id="{803A4031-A5D0-430B-B78E-A0FB70F893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33952" y="2813170"/>
            <a:ext cx="1718041" cy="750784"/>
          </a:xfrm>
          <a:prstGeom prst="rect">
            <a:avLst/>
          </a:prstGeom>
        </p:spPr>
      </p:pic>
      <p:pic>
        <p:nvPicPr>
          <p:cNvPr id="52" name="Picture 51" descr="A picture containing black, mollusk, oyster, dessert&#10;&#10;Description automatically generated">
            <a:extLst>
              <a:ext uri="{FF2B5EF4-FFF2-40B4-BE49-F238E27FC236}">
                <a16:creationId xmlns:a16="http://schemas.microsoft.com/office/drawing/2014/main" id="{CE14BBF8-68C3-4F2E-A9D1-90637FF6C5BE}"/>
              </a:ext>
            </a:extLst>
          </p:cNvPr>
          <p:cNvPicPr>
            <a:picLocks noChangeAspect="1"/>
          </p:cNvPicPr>
          <p:nvPr/>
        </p:nvPicPr>
        <p:blipFill rotWithShape="1">
          <a:blip r:embed="rId14">
            <a:extLst>
              <a:ext uri="{28A0092B-C50C-407E-A947-70E740481C1C}">
                <a14:useLocalDpi xmlns:a14="http://schemas.microsoft.com/office/drawing/2010/main" val="0"/>
              </a:ext>
            </a:extLst>
          </a:blip>
          <a:srcRect l="20245" r="11835"/>
          <a:stretch/>
        </p:blipFill>
        <p:spPr>
          <a:xfrm>
            <a:off x="6433952" y="3763032"/>
            <a:ext cx="1262463" cy="706334"/>
          </a:xfrm>
          <a:prstGeom prst="rect">
            <a:avLst/>
          </a:prstGeom>
        </p:spPr>
      </p:pic>
      <p:pic>
        <p:nvPicPr>
          <p:cNvPr id="54" name="Picture 53" descr="A picture containing indoor, black, tableware&#10;&#10;Description automatically generated">
            <a:extLst>
              <a:ext uri="{FF2B5EF4-FFF2-40B4-BE49-F238E27FC236}">
                <a16:creationId xmlns:a16="http://schemas.microsoft.com/office/drawing/2014/main" id="{D97D250D-9888-4C36-B621-FE28999C24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15368" y="3751468"/>
            <a:ext cx="2130856" cy="709575"/>
          </a:xfrm>
          <a:prstGeom prst="rect">
            <a:avLst/>
          </a:prstGeom>
        </p:spPr>
      </p:pic>
      <p:sp>
        <p:nvSpPr>
          <p:cNvPr id="48" name="TextBox 47">
            <a:extLst>
              <a:ext uri="{FF2B5EF4-FFF2-40B4-BE49-F238E27FC236}">
                <a16:creationId xmlns:a16="http://schemas.microsoft.com/office/drawing/2014/main" id="{A8E5FD5A-4086-4702-9068-1A3F4A7A0AC4}"/>
              </a:ext>
            </a:extLst>
          </p:cNvPr>
          <p:cNvSpPr txBox="1"/>
          <p:nvPr/>
        </p:nvSpPr>
        <p:spPr>
          <a:xfrm>
            <a:off x="10406788" y="4094551"/>
            <a:ext cx="427829" cy="369332"/>
          </a:xfrm>
          <a:prstGeom prst="rect">
            <a:avLst/>
          </a:prstGeom>
          <a:noFill/>
        </p:spPr>
        <p:txBody>
          <a:bodyPr wrap="square">
            <a:spAutoFit/>
          </a:bodyPr>
          <a:lstStyle/>
          <a:p>
            <a:r>
              <a:rPr lang="en-US" dirty="0">
                <a:solidFill>
                  <a:schemeClr val="bg1"/>
                </a:solidFill>
                <a:latin typeface="Gill Sans MT" panose="020B0502020104020203" pitchFamily="34" charset="0"/>
              </a:rPr>
              <a:t>85</a:t>
            </a:r>
            <a:endParaRPr lang="en-US" dirty="0">
              <a:solidFill>
                <a:schemeClr val="bg1"/>
              </a:solidFill>
            </a:endParaRPr>
          </a:p>
        </p:txBody>
      </p:sp>
      <p:pic>
        <p:nvPicPr>
          <p:cNvPr id="58" name="Picture 57" descr="A picture containing indoor, dirty, eaten&#10;&#10;Description automatically generated">
            <a:extLst>
              <a:ext uri="{FF2B5EF4-FFF2-40B4-BE49-F238E27FC236}">
                <a16:creationId xmlns:a16="http://schemas.microsoft.com/office/drawing/2014/main" id="{15C9092D-45CE-4D45-BCC9-AD5A79703C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14816" y="4804126"/>
            <a:ext cx="2319633" cy="746922"/>
          </a:xfrm>
          <a:prstGeom prst="rect">
            <a:avLst/>
          </a:prstGeom>
        </p:spPr>
      </p:pic>
      <p:sp>
        <p:nvSpPr>
          <p:cNvPr id="59" name="TextBox 58">
            <a:extLst>
              <a:ext uri="{FF2B5EF4-FFF2-40B4-BE49-F238E27FC236}">
                <a16:creationId xmlns:a16="http://schemas.microsoft.com/office/drawing/2014/main" id="{9BCD37A1-9BA8-4BBF-9156-DA9B7923BFA1}"/>
              </a:ext>
            </a:extLst>
          </p:cNvPr>
          <p:cNvSpPr txBox="1"/>
          <p:nvPr/>
        </p:nvSpPr>
        <p:spPr>
          <a:xfrm>
            <a:off x="9544809" y="5240913"/>
            <a:ext cx="519490" cy="369332"/>
          </a:xfrm>
          <a:prstGeom prst="rect">
            <a:avLst/>
          </a:prstGeom>
          <a:noFill/>
        </p:spPr>
        <p:txBody>
          <a:bodyPr wrap="square">
            <a:spAutoFit/>
          </a:bodyPr>
          <a:lstStyle/>
          <a:p>
            <a:r>
              <a:rPr lang="en-US" dirty="0">
                <a:solidFill>
                  <a:schemeClr val="bg1"/>
                </a:solidFill>
                <a:latin typeface="Gill Sans MT" panose="020B0502020104020203" pitchFamily="34" charset="0"/>
              </a:rPr>
              <a:t>M1</a:t>
            </a:r>
            <a:endParaRPr lang="en-US" dirty="0">
              <a:solidFill>
                <a:schemeClr val="bg1"/>
              </a:solidFill>
            </a:endParaRPr>
          </a:p>
        </p:txBody>
      </p:sp>
      <p:cxnSp>
        <p:nvCxnSpPr>
          <p:cNvPr id="60" name="Straight Connector 59">
            <a:extLst>
              <a:ext uri="{FF2B5EF4-FFF2-40B4-BE49-F238E27FC236}">
                <a16:creationId xmlns:a16="http://schemas.microsoft.com/office/drawing/2014/main" id="{7F18B792-CF7A-4DF5-AC6F-7C4B425FF011}"/>
              </a:ext>
            </a:extLst>
          </p:cNvPr>
          <p:cNvCxnSpPr>
            <a:cxnSpLocks/>
            <a:endCxn id="39" idx="0"/>
          </p:cNvCxnSpPr>
          <p:nvPr/>
        </p:nvCxnSpPr>
        <p:spPr>
          <a:xfrm flipH="1" flipV="1">
            <a:off x="5905633" y="3751468"/>
            <a:ext cx="47506" cy="653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F2F7268-8287-4E5E-B9BD-92A6A118D960}"/>
              </a:ext>
            </a:extLst>
          </p:cNvPr>
          <p:cNvSpPr txBox="1"/>
          <p:nvPr/>
        </p:nvSpPr>
        <p:spPr>
          <a:xfrm>
            <a:off x="6798284" y="4111598"/>
            <a:ext cx="461624" cy="369332"/>
          </a:xfrm>
          <a:prstGeom prst="rect">
            <a:avLst/>
          </a:prstGeom>
          <a:noFill/>
        </p:spPr>
        <p:txBody>
          <a:bodyPr wrap="square">
            <a:spAutoFit/>
          </a:bodyPr>
          <a:lstStyle/>
          <a:p>
            <a:r>
              <a:rPr lang="en-US" dirty="0">
                <a:solidFill>
                  <a:schemeClr val="bg1"/>
                </a:solidFill>
                <a:latin typeface="Gill Sans MT" panose="020B0502020104020203" pitchFamily="34" charset="0"/>
              </a:rPr>
              <a:t>84</a:t>
            </a:r>
            <a:endParaRPr lang="en-US" dirty="0">
              <a:solidFill>
                <a:schemeClr val="bg1"/>
              </a:solidFill>
            </a:endParaRPr>
          </a:p>
        </p:txBody>
      </p:sp>
      <p:sp>
        <p:nvSpPr>
          <p:cNvPr id="41" name="TextBox 40">
            <a:extLst>
              <a:ext uri="{FF2B5EF4-FFF2-40B4-BE49-F238E27FC236}">
                <a16:creationId xmlns:a16="http://schemas.microsoft.com/office/drawing/2014/main" id="{6FEE9BC4-6D28-4A7B-AABB-71C12F15A70F}"/>
              </a:ext>
            </a:extLst>
          </p:cNvPr>
          <p:cNvSpPr txBox="1"/>
          <p:nvPr/>
        </p:nvSpPr>
        <p:spPr>
          <a:xfrm>
            <a:off x="6945489" y="3188562"/>
            <a:ext cx="461624" cy="369332"/>
          </a:xfrm>
          <a:prstGeom prst="rect">
            <a:avLst/>
          </a:prstGeom>
          <a:noFill/>
        </p:spPr>
        <p:txBody>
          <a:bodyPr wrap="square">
            <a:spAutoFit/>
          </a:bodyPr>
          <a:lstStyle/>
          <a:p>
            <a:r>
              <a:rPr lang="en-US" dirty="0">
                <a:solidFill>
                  <a:schemeClr val="bg1"/>
                </a:solidFill>
                <a:latin typeface="Gill Sans MT" panose="020B0502020104020203" pitchFamily="34" charset="0"/>
              </a:rPr>
              <a:t>29</a:t>
            </a:r>
            <a:endParaRPr lang="en-US" dirty="0">
              <a:solidFill>
                <a:schemeClr val="bg1"/>
              </a:solidFill>
            </a:endParaRPr>
          </a:p>
        </p:txBody>
      </p:sp>
      <p:cxnSp>
        <p:nvCxnSpPr>
          <p:cNvPr id="62" name="Straight Connector 61">
            <a:extLst>
              <a:ext uri="{FF2B5EF4-FFF2-40B4-BE49-F238E27FC236}">
                <a16:creationId xmlns:a16="http://schemas.microsoft.com/office/drawing/2014/main" id="{EF8229F4-17D5-4E2C-A5C2-D1974C282357}"/>
              </a:ext>
            </a:extLst>
          </p:cNvPr>
          <p:cNvCxnSpPr>
            <a:cxnSpLocks/>
            <a:endCxn id="15" idx="0"/>
          </p:cNvCxnSpPr>
          <p:nvPr/>
        </p:nvCxnSpPr>
        <p:spPr>
          <a:xfrm flipH="1" flipV="1">
            <a:off x="5905633" y="2819445"/>
            <a:ext cx="68508" cy="6955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451507A-FCB5-432E-BBEC-96073EAE456B}"/>
              </a:ext>
            </a:extLst>
          </p:cNvPr>
          <p:cNvCxnSpPr>
            <a:cxnSpLocks/>
          </p:cNvCxnSpPr>
          <p:nvPr/>
        </p:nvCxnSpPr>
        <p:spPr>
          <a:xfrm flipH="1" flipV="1">
            <a:off x="8898525" y="2786112"/>
            <a:ext cx="47506" cy="653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8611E54-745A-4B53-BA8C-8BBAF7137723}"/>
              </a:ext>
            </a:extLst>
          </p:cNvPr>
          <p:cNvCxnSpPr>
            <a:cxnSpLocks/>
            <a:endCxn id="47" idx="0"/>
          </p:cNvCxnSpPr>
          <p:nvPr/>
        </p:nvCxnSpPr>
        <p:spPr>
          <a:xfrm flipH="1" flipV="1">
            <a:off x="8939286" y="3746645"/>
            <a:ext cx="28002" cy="7105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F907641B-749C-43A0-8919-B87AF0F51F8D}"/>
              </a:ext>
            </a:extLst>
          </p:cNvPr>
          <p:cNvSpPr/>
          <p:nvPr/>
        </p:nvSpPr>
        <p:spPr>
          <a:xfrm>
            <a:off x="5299911" y="2484306"/>
            <a:ext cx="2927768" cy="22412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ACF5091-B576-4799-9781-4CBB62D65B5F}"/>
              </a:ext>
            </a:extLst>
          </p:cNvPr>
          <p:cNvSpPr/>
          <p:nvPr/>
        </p:nvSpPr>
        <p:spPr>
          <a:xfrm>
            <a:off x="8361896" y="2482744"/>
            <a:ext cx="3249523" cy="31503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53CE4FF-0826-42FC-AF30-E01AA158D4F8}"/>
              </a:ext>
            </a:extLst>
          </p:cNvPr>
          <p:cNvSpPr/>
          <p:nvPr/>
        </p:nvSpPr>
        <p:spPr>
          <a:xfrm>
            <a:off x="5295450" y="4817931"/>
            <a:ext cx="2927768" cy="11989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157590D-00BA-4482-AED3-83F7F28D319E}"/>
              </a:ext>
            </a:extLst>
          </p:cNvPr>
          <p:cNvSpPr/>
          <p:nvPr/>
        </p:nvSpPr>
        <p:spPr>
          <a:xfrm>
            <a:off x="9028166" y="4725516"/>
            <a:ext cx="2625952" cy="8847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descr="Logo&#10;&#10;Description automatically generated">
            <a:extLst>
              <a:ext uri="{FF2B5EF4-FFF2-40B4-BE49-F238E27FC236}">
                <a16:creationId xmlns:a16="http://schemas.microsoft.com/office/drawing/2014/main" id="{E7554C7F-A60C-4D70-8FCE-20B42FCB17FE}"/>
              </a:ext>
            </a:extLst>
          </p:cNvPr>
          <p:cNvPicPr>
            <a:picLocks noChangeAspect="1"/>
          </p:cNvPicPr>
          <p:nvPr/>
        </p:nvPicPr>
        <p:blipFill rotWithShape="1">
          <a:blip r:embed="rId17">
            <a:extLst>
              <a:ext uri="{28A0092B-C50C-407E-A947-70E740481C1C}">
                <a14:useLocalDpi xmlns:a14="http://schemas.microsoft.com/office/drawing/2010/main" val="0"/>
              </a:ext>
            </a:extLst>
          </a:blip>
          <a:srcRect b="910"/>
          <a:stretch/>
        </p:blipFill>
        <p:spPr>
          <a:xfrm>
            <a:off x="10614212" y="1370403"/>
            <a:ext cx="998346" cy="1058187"/>
          </a:xfrm>
          <a:prstGeom prst="rect">
            <a:avLst/>
          </a:prstGeom>
          <a:ln>
            <a:noFill/>
          </a:ln>
          <a:effectLst>
            <a:outerShdw blurRad="292100" dist="139700" dir="2700000" algn="tl" rotWithShape="0">
              <a:srgbClr val="333333">
                <a:alpha val="65000"/>
              </a:srgbClr>
            </a:outerShdw>
          </a:effectLst>
        </p:spPr>
      </p:pic>
      <p:pic>
        <p:nvPicPr>
          <p:cNvPr id="72" name="Picture 71" descr="A picture containing mollusk, invertebrate&#10;&#10;Description automatically generated">
            <a:extLst>
              <a:ext uri="{FF2B5EF4-FFF2-40B4-BE49-F238E27FC236}">
                <a16:creationId xmlns:a16="http://schemas.microsoft.com/office/drawing/2014/main" id="{13BB00ED-F20F-4BCD-9F91-C101348A2C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313" y="1541441"/>
            <a:ext cx="998346" cy="955084"/>
          </a:xfrm>
          <a:prstGeom prst="rect">
            <a:avLst/>
          </a:prstGeom>
          <a:ln>
            <a:noFill/>
          </a:ln>
          <a:effectLst>
            <a:outerShdw blurRad="292100" dist="139700" dir="2700000" algn="tl" rotWithShape="0">
              <a:srgbClr val="333333">
                <a:alpha val="65000"/>
              </a:srgbClr>
            </a:outerShdw>
          </a:effectLst>
        </p:spPr>
      </p:pic>
      <p:pic>
        <p:nvPicPr>
          <p:cNvPr id="3" name="Picture 2" descr="A multi colored umbrella&#10;&#10;Description automatically generated with medium confidence">
            <a:extLst>
              <a:ext uri="{FF2B5EF4-FFF2-40B4-BE49-F238E27FC236}">
                <a16:creationId xmlns:a16="http://schemas.microsoft.com/office/drawing/2014/main" id="{A8F7D49B-93B1-4298-A91C-B96B55D09E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0478" y="4740256"/>
            <a:ext cx="2319633" cy="1925564"/>
          </a:xfrm>
          <a:prstGeom prst="rect">
            <a:avLst/>
          </a:prstGeom>
        </p:spPr>
      </p:pic>
      <p:pic>
        <p:nvPicPr>
          <p:cNvPr id="40" name="Picture 39" descr="Logo&#10;&#10;Description automatically generated">
            <a:extLst>
              <a:ext uri="{FF2B5EF4-FFF2-40B4-BE49-F238E27FC236}">
                <a16:creationId xmlns:a16="http://schemas.microsoft.com/office/drawing/2014/main" id="{2272EE8B-6423-4514-9771-CD153AFB1A74}"/>
              </a:ext>
            </a:extLst>
          </p:cNvPr>
          <p:cNvPicPr>
            <a:picLocks noChangeAspect="1"/>
          </p:cNvPicPr>
          <p:nvPr/>
        </p:nvPicPr>
        <p:blipFill rotWithShape="1">
          <a:blip r:embed="rId17">
            <a:extLst>
              <a:ext uri="{28A0092B-C50C-407E-A947-70E740481C1C}">
                <a14:useLocalDpi xmlns:a14="http://schemas.microsoft.com/office/drawing/2010/main" val="0"/>
              </a:ext>
            </a:extLst>
          </a:blip>
          <a:srcRect b="910"/>
          <a:stretch/>
        </p:blipFill>
        <p:spPr>
          <a:xfrm>
            <a:off x="7972296" y="5551048"/>
            <a:ext cx="998346" cy="1058187"/>
          </a:xfrm>
          <a:prstGeom prst="rect">
            <a:avLst/>
          </a:prstGeom>
          <a:ln>
            <a:noFill/>
          </a:ln>
          <a:effectLst>
            <a:outerShdw blurRad="292100" dist="139700" dir="2700000" algn="tl" rotWithShape="0">
              <a:srgbClr val="333333">
                <a:alpha val="65000"/>
              </a:srgbClr>
            </a:outerShdw>
          </a:effectLst>
        </p:spPr>
      </p:pic>
      <p:sp>
        <p:nvSpPr>
          <p:cNvPr id="46" name="TextBox 45">
            <a:extLst>
              <a:ext uri="{FF2B5EF4-FFF2-40B4-BE49-F238E27FC236}">
                <a16:creationId xmlns:a16="http://schemas.microsoft.com/office/drawing/2014/main" id="{8277EA60-B499-4EAD-8369-8087C074557D}"/>
              </a:ext>
            </a:extLst>
          </p:cNvPr>
          <p:cNvSpPr txBox="1"/>
          <p:nvPr/>
        </p:nvSpPr>
        <p:spPr>
          <a:xfrm>
            <a:off x="52313" y="5914446"/>
            <a:ext cx="731742" cy="369332"/>
          </a:xfrm>
          <a:prstGeom prst="rect">
            <a:avLst/>
          </a:prstGeom>
          <a:noFill/>
        </p:spPr>
        <p:txBody>
          <a:bodyPr wrap="square">
            <a:spAutoFit/>
          </a:bodyPr>
          <a:lstStyle/>
          <a:p>
            <a:r>
              <a:rPr lang="en-US" dirty="0">
                <a:solidFill>
                  <a:srgbClr val="FF0000"/>
                </a:solidFill>
                <a:latin typeface="Gill Sans MT" panose="020B0502020104020203" pitchFamily="34" charset="0"/>
              </a:rPr>
              <a:t>Brest</a:t>
            </a:r>
            <a:endParaRPr lang="en-US" dirty="0">
              <a:solidFill>
                <a:srgbClr val="FF0000"/>
              </a:solidFill>
            </a:endParaRPr>
          </a:p>
        </p:txBody>
      </p:sp>
      <p:sp>
        <p:nvSpPr>
          <p:cNvPr id="10" name="Star: 5 Points 9">
            <a:extLst>
              <a:ext uri="{FF2B5EF4-FFF2-40B4-BE49-F238E27FC236}">
                <a16:creationId xmlns:a16="http://schemas.microsoft.com/office/drawing/2014/main" id="{3C3E09F3-2A9F-4B6D-970C-0684C4DD342C}"/>
              </a:ext>
            </a:extLst>
          </p:cNvPr>
          <p:cNvSpPr/>
          <p:nvPr/>
        </p:nvSpPr>
        <p:spPr>
          <a:xfrm>
            <a:off x="345521" y="6405630"/>
            <a:ext cx="205965" cy="20360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05294D7-EDB3-474B-AC05-2363E5FBC6DA}"/>
              </a:ext>
            </a:extLst>
          </p:cNvPr>
          <p:cNvSpPr txBox="1"/>
          <p:nvPr/>
        </p:nvSpPr>
        <p:spPr>
          <a:xfrm>
            <a:off x="1198060" y="6405630"/>
            <a:ext cx="466967" cy="369332"/>
          </a:xfrm>
          <a:prstGeom prst="rect">
            <a:avLst/>
          </a:prstGeom>
          <a:noFill/>
        </p:spPr>
        <p:txBody>
          <a:bodyPr wrap="square">
            <a:spAutoFit/>
          </a:bodyPr>
          <a:lstStyle/>
          <a:p>
            <a:r>
              <a:rPr lang="en-US" dirty="0">
                <a:latin typeface="Gill Sans MT" panose="020B0502020104020203" pitchFamily="34" charset="0"/>
              </a:rPr>
              <a:t>FR</a:t>
            </a:r>
            <a:endParaRPr lang="en-US" dirty="0"/>
          </a:p>
        </p:txBody>
      </p:sp>
      <p:sp>
        <p:nvSpPr>
          <p:cNvPr id="51" name="TextBox 50">
            <a:extLst>
              <a:ext uri="{FF2B5EF4-FFF2-40B4-BE49-F238E27FC236}">
                <a16:creationId xmlns:a16="http://schemas.microsoft.com/office/drawing/2014/main" id="{2C441E62-1679-4A4A-8366-1B0B19C267AD}"/>
              </a:ext>
            </a:extLst>
          </p:cNvPr>
          <p:cNvSpPr txBox="1"/>
          <p:nvPr/>
        </p:nvSpPr>
        <p:spPr>
          <a:xfrm>
            <a:off x="260838" y="4767552"/>
            <a:ext cx="523217" cy="369332"/>
          </a:xfrm>
          <a:prstGeom prst="rect">
            <a:avLst/>
          </a:prstGeom>
          <a:noFill/>
        </p:spPr>
        <p:txBody>
          <a:bodyPr wrap="square">
            <a:spAutoFit/>
          </a:bodyPr>
          <a:lstStyle/>
          <a:p>
            <a:r>
              <a:rPr lang="en-US" dirty="0">
                <a:latin typeface="Gill Sans MT" panose="020B0502020104020203" pitchFamily="34" charset="0"/>
              </a:rPr>
              <a:t>UK</a:t>
            </a:r>
            <a:endParaRPr lang="en-US" dirty="0"/>
          </a:p>
        </p:txBody>
      </p:sp>
      <p:sp>
        <p:nvSpPr>
          <p:cNvPr id="53" name="Star: 5 Points 52">
            <a:extLst>
              <a:ext uri="{FF2B5EF4-FFF2-40B4-BE49-F238E27FC236}">
                <a16:creationId xmlns:a16="http://schemas.microsoft.com/office/drawing/2014/main" id="{BB5E7962-81F6-4D57-A6DB-CBDC9DA409E3}"/>
              </a:ext>
            </a:extLst>
          </p:cNvPr>
          <p:cNvSpPr/>
          <p:nvPr/>
        </p:nvSpPr>
        <p:spPr>
          <a:xfrm>
            <a:off x="11817409" y="5282150"/>
            <a:ext cx="205965" cy="20360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BA0B139C-7524-4CF2-AF3F-77B0FE3A275E}"/>
              </a:ext>
            </a:extLst>
          </p:cNvPr>
          <p:cNvSpPr txBox="1"/>
          <p:nvPr/>
        </p:nvSpPr>
        <p:spPr>
          <a:xfrm>
            <a:off x="11668942" y="4943175"/>
            <a:ext cx="619987" cy="369332"/>
          </a:xfrm>
          <a:prstGeom prst="rect">
            <a:avLst/>
          </a:prstGeom>
          <a:noFill/>
        </p:spPr>
        <p:txBody>
          <a:bodyPr wrap="square">
            <a:spAutoFit/>
          </a:bodyPr>
          <a:lstStyle/>
          <a:p>
            <a:r>
              <a:rPr lang="en-US" dirty="0" err="1">
                <a:solidFill>
                  <a:srgbClr val="FF0000"/>
                </a:solidFill>
                <a:latin typeface="Gill Sans MT" panose="020B0502020104020203" pitchFamily="34" charset="0"/>
              </a:rPr>
              <a:t>Eilat</a:t>
            </a:r>
            <a:endParaRPr lang="en-US" dirty="0">
              <a:solidFill>
                <a:srgbClr val="FF0000"/>
              </a:solidFill>
            </a:endParaRPr>
          </a:p>
        </p:txBody>
      </p:sp>
      <p:sp>
        <p:nvSpPr>
          <p:cNvPr id="57" name="TextBox 56">
            <a:extLst>
              <a:ext uri="{FF2B5EF4-FFF2-40B4-BE49-F238E27FC236}">
                <a16:creationId xmlns:a16="http://schemas.microsoft.com/office/drawing/2014/main" id="{A5C60258-F9EB-4870-BD50-71597DFAE81D}"/>
              </a:ext>
            </a:extLst>
          </p:cNvPr>
          <p:cNvSpPr txBox="1"/>
          <p:nvPr/>
        </p:nvSpPr>
        <p:spPr>
          <a:xfrm>
            <a:off x="10580614" y="5813935"/>
            <a:ext cx="646865" cy="369332"/>
          </a:xfrm>
          <a:prstGeom prst="rect">
            <a:avLst/>
          </a:prstGeom>
          <a:noFill/>
        </p:spPr>
        <p:txBody>
          <a:bodyPr wrap="square">
            <a:spAutoFit/>
          </a:bodyPr>
          <a:lstStyle/>
          <a:p>
            <a:r>
              <a:rPr lang="en-US" dirty="0">
                <a:latin typeface="Gill Sans MT" panose="020B0502020104020203" pitchFamily="34" charset="0"/>
              </a:rPr>
              <a:t>Sinai</a:t>
            </a:r>
            <a:endParaRPr lang="en-US" dirty="0"/>
          </a:p>
        </p:txBody>
      </p:sp>
      <p:sp>
        <p:nvSpPr>
          <p:cNvPr id="61" name="TextBox 60">
            <a:extLst>
              <a:ext uri="{FF2B5EF4-FFF2-40B4-BE49-F238E27FC236}">
                <a16:creationId xmlns:a16="http://schemas.microsoft.com/office/drawing/2014/main" id="{D7CE61C8-832B-4A9F-AA12-9B7665545536}"/>
              </a:ext>
            </a:extLst>
          </p:cNvPr>
          <p:cNvSpPr txBox="1"/>
          <p:nvPr/>
        </p:nvSpPr>
        <p:spPr>
          <a:xfrm>
            <a:off x="11582078" y="4558665"/>
            <a:ext cx="751577" cy="369332"/>
          </a:xfrm>
          <a:prstGeom prst="rect">
            <a:avLst/>
          </a:prstGeom>
          <a:noFill/>
        </p:spPr>
        <p:txBody>
          <a:bodyPr wrap="square">
            <a:spAutoFit/>
          </a:bodyPr>
          <a:lstStyle/>
          <a:p>
            <a:r>
              <a:rPr lang="en-US" dirty="0">
                <a:latin typeface="Gill Sans MT" panose="020B0502020104020203" pitchFamily="34" charset="0"/>
              </a:rPr>
              <a:t>Israel</a:t>
            </a:r>
            <a:endParaRPr lang="en-US" dirty="0"/>
          </a:p>
        </p:txBody>
      </p:sp>
      <p:sp>
        <p:nvSpPr>
          <p:cNvPr id="63" name="TextBox 62">
            <a:extLst>
              <a:ext uri="{FF2B5EF4-FFF2-40B4-BE49-F238E27FC236}">
                <a16:creationId xmlns:a16="http://schemas.microsoft.com/office/drawing/2014/main" id="{B683D79D-ED4A-4BA7-BD2B-8508F4B71A8C}"/>
              </a:ext>
            </a:extLst>
          </p:cNvPr>
          <p:cNvSpPr txBox="1"/>
          <p:nvPr/>
        </p:nvSpPr>
        <p:spPr>
          <a:xfrm>
            <a:off x="11278044" y="6532473"/>
            <a:ext cx="1010885" cy="369332"/>
          </a:xfrm>
          <a:prstGeom prst="rect">
            <a:avLst/>
          </a:prstGeom>
          <a:noFill/>
        </p:spPr>
        <p:txBody>
          <a:bodyPr wrap="square">
            <a:spAutoFit/>
          </a:bodyPr>
          <a:lstStyle/>
          <a:p>
            <a:r>
              <a:rPr lang="en-US" dirty="0">
                <a:latin typeface="Gill Sans MT" panose="020B0502020104020203" pitchFamily="34" charset="0"/>
              </a:rPr>
              <a:t>S. Arabia</a:t>
            </a:r>
            <a:endParaRPr lang="en-US" dirty="0"/>
          </a:p>
        </p:txBody>
      </p:sp>
    </p:spTree>
    <p:extLst>
      <p:ext uri="{BB962C8B-B14F-4D97-AF65-F5344CB8AC3E}">
        <p14:creationId xmlns:p14="http://schemas.microsoft.com/office/powerpoint/2010/main" val="33847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9420F1-1978-48FF-A558-B4D6C5916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613" y="2032428"/>
            <a:ext cx="7820526" cy="4377359"/>
          </a:xfrm>
          <a:prstGeom prst="rect">
            <a:avLst/>
          </a:prstGeom>
        </p:spPr>
      </p:pic>
      <p:sp>
        <p:nvSpPr>
          <p:cNvPr id="17" name="Rectangle 16">
            <a:extLst>
              <a:ext uri="{FF2B5EF4-FFF2-40B4-BE49-F238E27FC236}">
                <a16:creationId xmlns:a16="http://schemas.microsoft.com/office/drawing/2014/main" id="{B87F7B69-9C13-468B-8E3D-7C787761C93C}"/>
              </a:ext>
            </a:extLst>
          </p:cNvPr>
          <p:cNvSpPr/>
          <p:nvPr/>
        </p:nvSpPr>
        <p:spPr>
          <a:xfrm>
            <a:off x="8315325" y="5410200"/>
            <a:ext cx="1996745" cy="457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ED8DD1D-8A6F-433E-94E3-76997CAFA4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14905" y="4180935"/>
            <a:ext cx="3995983" cy="2228852"/>
          </a:xfrm>
          <a:prstGeom prst="rect">
            <a:avLst/>
          </a:prstGeom>
        </p:spPr>
      </p:pic>
      <p:sp>
        <p:nvSpPr>
          <p:cNvPr id="14" name="Right Arrow 13"/>
          <p:cNvSpPr/>
          <p:nvPr/>
        </p:nvSpPr>
        <p:spPr>
          <a:xfrm>
            <a:off x="3675749" y="3429000"/>
            <a:ext cx="1090813" cy="865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7B1ECAB-9247-430D-B92D-E281E420E633}"/>
              </a:ext>
            </a:extLst>
          </p:cNvPr>
          <p:cNvSpPr>
            <a:spLocks noGrp="1"/>
          </p:cNvSpPr>
          <p:nvPr>
            <p:ph type="title"/>
          </p:nvPr>
        </p:nvSpPr>
        <p:spPr>
          <a:xfrm>
            <a:off x="838200" y="365125"/>
            <a:ext cx="10515600" cy="1039605"/>
          </a:xfrm>
        </p:spPr>
        <p:txBody>
          <a:bodyPr>
            <a:normAutofit/>
          </a:bodyPr>
          <a:lstStyle/>
          <a:p>
            <a:r>
              <a:rPr lang="en-US" sz="3600" b="1" dirty="0">
                <a:latin typeface="Gill Sans MT" panose="020B0502020104020203" pitchFamily="34" charset="0"/>
              </a:rPr>
              <a:t>High-resolution LA-ICP-MS</a:t>
            </a:r>
          </a:p>
        </p:txBody>
      </p:sp>
      <p:pic>
        <p:nvPicPr>
          <p:cNvPr id="18" name="Picture 17" descr="Logo&#10;&#10;Description automatically generated">
            <a:extLst>
              <a:ext uri="{FF2B5EF4-FFF2-40B4-BE49-F238E27FC236}">
                <a16:creationId xmlns:a16="http://schemas.microsoft.com/office/drawing/2014/main" id="{774C27CC-BE7D-4CEE-B2AA-2CB785A09D3C}"/>
              </a:ext>
            </a:extLst>
          </p:cNvPr>
          <p:cNvPicPr>
            <a:picLocks noChangeAspect="1"/>
          </p:cNvPicPr>
          <p:nvPr/>
        </p:nvPicPr>
        <p:blipFill rotWithShape="1">
          <a:blip r:embed="rId5">
            <a:extLst>
              <a:ext uri="{28A0092B-C50C-407E-A947-70E740481C1C}">
                <a14:useLocalDpi xmlns:a14="http://schemas.microsoft.com/office/drawing/2010/main" val="0"/>
              </a:ext>
            </a:extLst>
          </a:blip>
          <a:srcRect b="910"/>
          <a:stretch/>
        </p:blipFill>
        <p:spPr>
          <a:xfrm>
            <a:off x="9812897" y="2240667"/>
            <a:ext cx="998346" cy="1058187"/>
          </a:xfrm>
          <a:prstGeom prst="rect">
            <a:avLst/>
          </a:prstGeom>
          <a:ln>
            <a:noFill/>
          </a:ln>
          <a:effectLst>
            <a:outerShdw blurRad="292100" dist="139700" dir="2700000" algn="tl" rotWithShape="0">
              <a:srgbClr val="333333">
                <a:alpha val="65000"/>
              </a:srgbClr>
            </a:outerShdw>
          </a:effectLst>
        </p:spPr>
      </p:pic>
      <p:pic>
        <p:nvPicPr>
          <p:cNvPr id="19" name="Picture 18" descr="A picture containing mollusk, invertebrate&#10;&#10;Description automatically generated">
            <a:extLst>
              <a:ext uri="{FF2B5EF4-FFF2-40B4-BE49-F238E27FC236}">
                <a16:creationId xmlns:a16="http://schemas.microsoft.com/office/drawing/2014/main" id="{0F8A5670-AC8B-45E7-8456-8B1223827E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351" y="2292219"/>
            <a:ext cx="998346" cy="955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1773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BD7A-DD2A-40FC-BDE2-1E9A6334ED75}"/>
              </a:ext>
            </a:extLst>
          </p:cNvPr>
          <p:cNvSpPr>
            <a:spLocks noGrp="1"/>
          </p:cNvSpPr>
          <p:nvPr>
            <p:ph type="title"/>
          </p:nvPr>
        </p:nvSpPr>
        <p:spPr>
          <a:xfrm>
            <a:off x="838200" y="365125"/>
            <a:ext cx="10515600" cy="847449"/>
          </a:xfrm>
        </p:spPr>
        <p:txBody>
          <a:bodyPr>
            <a:normAutofit fontScale="90000"/>
          </a:bodyPr>
          <a:lstStyle/>
          <a:p>
            <a:r>
              <a:rPr lang="en-US" dirty="0">
                <a:latin typeface="Gill Sans MT" panose="020B0502020104020203" pitchFamily="34" charset="0"/>
              </a:rPr>
              <a:t>Pectinids: Sub-millimeter scale variability</a:t>
            </a:r>
            <a:br>
              <a:rPr lang="en-US" dirty="0">
                <a:latin typeface="Gill Sans MT" panose="020B0502020104020203" pitchFamily="34" charset="0"/>
              </a:rPr>
            </a:br>
            <a:r>
              <a:rPr lang="en-US" sz="2000" dirty="0">
                <a:latin typeface="Gill Sans MT" panose="020B0502020104020203" pitchFamily="34" charset="0"/>
              </a:rPr>
              <a:t>50 micrometer smoothing</a:t>
            </a:r>
          </a:p>
        </p:txBody>
      </p:sp>
      <p:pic>
        <p:nvPicPr>
          <p:cNvPr id="4" name="Picture 3" descr="A picture containing text, furniture, white, arranged&#10;&#10;Description automatically generated">
            <a:extLst>
              <a:ext uri="{FF2B5EF4-FFF2-40B4-BE49-F238E27FC236}">
                <a16:creationId xmlns:a16="http://schemas.microsoft.com/office/drawing/2014/main" id="{5E2E9F18-5F53-4A60-9157-5C932D25A1C4}"/>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b="25024"/>
          <a:stretch/>
        </p:blipFill>
        <p:spPr>
          <a:xfrm>
            <a:off x="6573077" y="1524002"/>
            <a:ext cx="5247348" cy="2619394"/>
          </a:xfrm>
          <a:prstGeom prst="rect">
            <a:avLst/>
          </a:prstGeom>
        </p:spPr>
      </p:pic>
      <p:pic>
        <p:nvPicPr>
          <p:cNvPr id="6" name="Picture 5" descr="A picture containing text, altar&#10;&#10;Description automatically generated">
            <a:extLst>
              <a:ext uri="{FF2B5EF4-FFF2-40B4-BE49-F238E27FC236}">
                <a16:creationId xmlns:a16="http://schemas.microsoft.com/office/drawing/2014/main" id="{54EC48C6-E164-4526-8360-66B77B8D64FF}"/>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b="25121"/>
          <a:stretch/>
        </p:blipFill>
        <p:spPr>
          <a:xfrm>
            <a:off x="6552699" y="4143396"/>
            <a:ext cx="5267726" cy="2619394"/>
          </a:xfrm>
          <a:prstGeom prst="rect">
            <a:avLst/>
          </a:prstGeom>
        </p:spPr>
      </p:pic>
      <p:pic>
        <p:nvPicPr>
          <p:cNvPr id="7" name="Picture 6" descr="A picture containing mollusk, invertebrate&#10;&#10;Description automatically generated">
            <a:extLst>
              <a:ext uri="{FF2B5EF4-FFF2-40B4-BE49-F238E27FC236}">
                <a16:creationId xmlns:a16="http://schemas.microsoft.com/office/drawing/2014/main" id="{79FECCBD-6BD2-4F43-8E56-20FD98964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6586" y="0"/>
            <a:ext cx="1855414" cy="1775012"/>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text, furniture, curtain, white&#10;&#10;Description automatically generated">
            <a:extLst>
              <a:ext uri="{FF2B5EF4-FFF2-40B4-BE49-F238E27FC236}">
                <a16:creationId xmlns:a16="http://schemas.microsoft.com/office/drawing/2014/main" id="{C1A158F3-ADC4-4F9F-B401-06C613D9C5F3}"/>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b="25024"/>
          <a:stretch/>
        </p:blipFill>
        <p:spPr>
          <a:xfrm>
            <a:off x="553244" y="1513831"/>
            <a:ext cx="5267725" cy="262956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5461CDD-E4EE-42D7-A300-41213D91E38B}"/>
              </a:ext>
            </a:extLst>
          </p:cNvPr>
          <p:cNvPicPr>
            <a:picLocks noChangeAspect="1"/>
          </p:cNvPicPr>
          <p:nvPr/>
        </p:nvPicPr>
        <p:blipFill rotWithShape="1">
          <a:blip r:embed="rId7">
            <a:extLst>
              <a:ext uri="{28A0092B-C50C-407E-A947-70E740481C1C}">
                <a14:useLocalDpi xmlns:a14="http://schemas.microsoft.com/office/drawing/2010/main" val="0"/>
              </a:ext>
            </a:extLst>
          </a:blip>
          <a:srcRect t="50000" b="24928"/>
          <a:stretch/>
        </p:blipFill>
        <p:spPr>
          <a:xfrm>
            <a:off x="553243" y="4143395"/>
            <a:ext cx="5288103" cy="2649951"/>
          </a:xfrm>
          <a:prstGeom prst="rect">
            <a:avLst/>
          </a:prstGeom>
        </p:spPr>
      </p:pic>
      <p:sp>
        <p:nvSpPr>
          <p:cNvPr id="17" name="TextBox 16">
            <a:extLst>
              <a:ext uri="{FF2B5EF4-FFF2-40B4-BE49-F238E27FC236}">
                <a16:creationId xmlns:a16="http://schemas.microsoft.com/office/drawing/2014/main" id="{F442D4FF-0B14-4F29-ABE4-6974EC7F6F4C}"/>
              </a:ext>
            </a:extLst>
          </p:cNvPr>
          <p:cNvSpPr txBox="1"/>
          <p:nvPr/>
        </p:nvSpPr>
        <p:spPr>
          <a:xfrm>
            <a:off x="2834959" y="1983551"/>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Mg/Ca</a:t>
            </a:r>
            <a:endParaRPr lang="en-US" b="1" dirty="0"/>
          </a:p>
        </p:txBody>
      </p:sp>
      <p:sp>
        <p:nvSpPr>
          <p:cNvPr id="18" name="TextBox 17">
            <a:extLst>
              <a:ext uri="{FF2B5EF4-FFF2-40B4-BE49-F238E27FC236}">
                <a16:creationId xmlns:a16="http://schemas.microsoft.com/office/drawing/2014/main" id="{928604D2-00C8-4BD6-828D-C95D81BC3690}"/>
              </a:ext>
            </a:extLst>
          </p:cNvPr>
          <p:cNvSpPr txBox="1"/>
          <p:nvPr/>
        </p:nvSpPr>
        <p:spPr>
          <a:xfrm>
            <a:off x="8865038" y="1968273"/>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Sr/Ca</a:t>
            </a:r>
            <a:endParaRPr lang="en-US" b="1" dirty="0"/>
          </a:p>
        </p:txBody>
      </p:sp>
      <p:sp>
        <p:nvSpPr>
          <p:cNvPr id="19" name="TextBox 18">
            <a:extLst>
              <a:ext uri="{FF2B5EF4-FFF2-40B4-BE49-F238E27FC236}">
                <a16:creationId xmlns:a16="http://schemas.microsoft.com/office/drawing/2014/main" id="{2BBC3FCF-E30A-4FDB-944B-42D9687CA7CD}"/>
              </a:ext>
            </a:extLst>
          </p:cNvPr>
          <p:cNvSpPr txBox="1"/>
          <p:nvPr/>
        </p:nvSpPr>
        <p:spPr>
          <a:xfrm>
            <a:off x="2834959" y="4503713"/>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Mn/Ca</a:t>
            </a:r>
            <a:endParaRPr lang="en-US" b="1" dirty="0"/>
          </a:p>
        </p:txBody>
      </p:sp>
      <p:sp>
        <p:nvSpPr>
          <p:cNvPr id="20" name="TextBox 19">
            <a:extLst>
              <a:ext uri="{FF2B5EF4-FFF2-40B4-BE49-F238E27FC236}">
                <a16:creationId xmlns:a16="http://schemas.microsoft.com/office/drawing/2014/main" id="{6AD39EF5-97D1-41CE-97F0-4F75CDF935CB}"/>
              </a:ext>
            </a:extLst>
          </p:cNvPr>
          <p:cNvSpPr txBox="1"/>
          <p:nvPr/>
        </p:nvSpPr>
        <p:spPr>
          <a:xfrm>
            <a:off x="8865038" y="4503713"/>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Ba/Ca</a:t>
            </a:r>
            <a:endParaRPr lang="en-US" b="1" dirty="0"/>
          </a:p>
        </p:txBody>
      </p:sp>
    </p:spTree>
    <p:extLst>
      <p:ext uri="{BB962C8B-B14F-4D97-AF65-F5344CB8AC3E}">
        <p14:creationId xmlns:p14="http://schemas.microsoft.com/office/powerpoint/2010/main" val="3236198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BD7A-DD2A-40FC-BDE2-1E9A6334ED75}"/>
              </a:ext>
            </a:extLst>
          </p:cNvPr>
          <p:cNvSpPr>
            <a:spLocks noGrp="1"/>
          </p:cNvSpPr>
          <p:nvPr>
            <p:ph type="title"/>
          </p:nvPr>
        </p:nvSpPr>
        <p:spPr>
          <a:xfrm>
            <a:off x="838200" y="365125"/>
            <a:ext cx="9052560" cy="847449"/>
          </a:xfrm>
        </p:spPr>
        <p:txBody>
          <a:bodyPr>
            <a:normAutofit fontScale="90000"/>
          </a:bodyPr>
          <a:lstStyle/>
          <a:p>
            <a:r>
              <a:rPr lang="en-US" dirty="0">
                <a:latin typeface="Gill Sans MT" panose="020B0502020104020203" pitchFamily="34" charset="0"/>
              </a:rPr>
              <a:t>Pectinids:  Using daily increments to establish an age model</a:t>
            </a:r>
            <a:endParaRPr lang="en-US" sz="2700" dirty="0">
              <a:latin typeface="Gill Sans MT" panose="020B0502020104020203" pitchFamily="34" charset="0"/>
            </a:endParaRPr>
          </a:p>
        </p:txBody>
      </p:sp>
      <p:pic>
        <p:nvPicPr>
          <p:cNvPr id="7" name="Picture 6" descr="A picture containing mollusk, invertebrate&#10;&#10;Description automatically generated">
            <a:extLst>
              <a:ext uri="{FF2B5EF4-FFF2-40B4-BE49-F238E27FC236}">
                <a16:creationId xmlns:a16="http://schemas.microsoft.com/office/drawing/2014/main" id="{79FECCBD-6BD2-4F43-8E56-20FD98964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6586" y="0"/>
            <a:ext cx="1855414" cy="1775012"/>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ext&#10;&#10;Description automatically generated">
            <a:extLst>
              <a:ext uri="{FF2B5EF4-FFF2-40B4-BE49-F238E27FC236}">
                <a16:creationId xmlns:a16="http://schemas.microsoft.com/office/drawing/2014/main" id="{CD727A93-9712-43EE-8D6F-D8EA8B116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0890"/>
            <a:ext cx="12192000" cy="3146903"/>
          </a:xfrm>
          <a:prstGeom prst="rect">
            <a:avLst/>
          </a:prstGeom>
        </p:spPr>
      </p:pic>
      <p:sp>
        <p:nvSpPr>
          <p:cNvPr id="5" name="TextBox 4">
            <a:extLst>
              <a:ext uri="{FF2B5EF4-FFF2-40B4-BE49-F238E27FC236}">
                <a16:creationId xmlns:a16="http://schemas.microsoft.com/office/drawing/2014/main" id="{39360F89-F774-4A65-8451-FB828A07265B}"/>
              </a:ext>
            </a:extLst>
          </p:cNvPr>
          <p:cNvSpPr txBox="1"/>
          <p:nvPr/>
        </p:nvSpPr>
        <p:spPr>
          <a:xfrm>
            <a:off x="9973427" y="3919675"/>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Mg/Ca</a:t>
            </a:r>
            <a:endParaRPr lang="en-US" b="1" dirty="0"/>
          </a:p>
        </p:txBody>
      </p:sp>
      <p:sp>
        <p:nvSpPr>
          <p:cNvPr id="6" name="TextBox 5">
            <a:extLst>
              <a:ext uri="{FF2B5EF4-FFF2-40B4-BE49-F238E27FC236}">
                <a16:creationId xmlns:a16="http://schemas.microsoft.com/office/drawing/2014/main" id="{9B77559A-0298-4BE1-85CF-EF34C053A90E}"/>
              </a:ext>
            </a:extLst>
          </p:cNvPr>
          <p:cNvSpPr txBox="1"/>
          <p:nvPr/>
        </p:nvSpPr>
        <p:spPr>
          <a:xfrm>
            <a:off x="9973427" y="4764169"/>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Sr/Ca</a:t>
            </a:r>
            <a:endParaRPr lang="en-US" b="1" dirty="0"/>
          </a:p>
        </p:txBody>
      </p:sp>
      <p:sp>
        <p:nvSpPr>
          <p:cNvPr id="8" name="TextBox 7">
            <a:extLst>
              <a:ext uri="{FF2B5EF4-FFF2-40B4-BE49-F238E27FC236}">
                <a16:creationId xmlns:a16="http://schemas.microsoft.com/office/drawing/2014/main" id="{367E5B87-3FF1-4D20-9CA9-4197B00A8C08}"/>
              </a:ext>
            </a:extLst>
          </p:cNvPr>
          <p:cNvSpPr txBox="1"/>
          <p:nvPr/>
        </p:nvSpPr>
        <p:spPr>
          <a:xfrm>
            <a:off x="8030896" y="5558014"/>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Tides</a:t>
            </a:r>
            <a:endParaRPr lang="en-US" b="1" dirty="0"/>
          </a:p>
        </p:txBody>
      </p:sp>
      <p:pic>
        <p:nvPicPr>
          <p:cNvPr id="10" name="Picture 9" descr="A picture containing text&#10;&#10;Description automatically generated">
            <a:extLst>
              <a:ext uri="{FF2B5EF4-FFF2-40B4-BE49-F238E27FC236}">
                <a16:creationId xmlns:a16="http://schemas.microsoft.com/office/drawing/2014/main" id="{303676F0-9006-4BFD-B8F8-09759C529606}"/>
              </a:ext>
            </a:extLst>
          </p:cNvPr>
          <p:cNvPicPr>
            <a:picLocks noChangeAspect="1"/>
          </p:cNvPicPr>
          <p:nvPr/>
        </p:nvPicPr>
        <p:blipFill rotWithShape="1">
          <a:blip r:embed="rId4">
            <a:extLst>
              <a:ext uri="{28A0092B-C50C-407E-A947-70E740481C1C}">
                <a14:useLocalDpi xmlns:a14="http://schemas.microsoft.com/office/drawing/2010/main" val="0"/>
              </a:ext>
            </a:extLst>
          </a:blip>
          <a:srcRect l="2019" t="91668" r="34904" b="1181"/>
          <a:stretch/>
        </p:blipFill>
        <p:spPr>
          <a:xfrm>
            <a:off x="228600" y="5418830"/>
            <a:ext cx="7708900" cy="867670"/>
          </a:xfrm>
          <a:prstGeom prst="rect">
            <a:avLst/>
          </a:prstGeom>
        </p:spPr>
      </p:pic>
      <p:pic>
        <p:nvPicPr>
          <p:cNvPr id="11" name="Picture 10" descr="Chart, diagram, pie chart&#10;&#10;Description automatically generated">
            <a:extLst>
              <a:ext uri="{FF2B5EF4-FFF2-40B4-BE49-F238E27FC236}">
                <a16:creationId xmlns:a16="http://schemas.microsoft.com/office/drawing/2014/main" id="{77AA665C-9713-41A6-BF85-44E1BE1102DD}"/>
              </a:ext>
            </a:extLst>
          </p:cNvPr>
          <p:cNvPicPr>
            <a:picLocks noChangeAspect="1"/>
          </p:cNvPicPr>
          <p:nvPr/>
        </p:nvPicPr>
        <p:blipFill rotWithShape="1">
          <a:blip r:embed="rId5">
            <a:extLst>
              <a:ext uri="{28A0092B-C50C-407E-A947-70E740481C1C}">
                <a14:useLocalDpi xmlns:a14="http://schemas.microsoft.com/office/drawing/2010/main" val="0"/>
              </a:ext>
            </a:extLst>
          </a:blip>
          <a:srcRect t="6614" r="89324" b="18147"/>
          <a:stretch/>
        </p:blipFill>
        <p:spPr>
          <a:xfrm rot="5400000">
            <a:off x="3755472" y="-1827987"/>
            <a:ext cx="986336" cy="7718079"/>
          </a:xfrm>
          <a:prstGeom prst="rect">
            <a:avLst/>
          </a:prstGeom>
        </p:spPr>
      </p:pic>
      <p:sp>
        <p:nvSpPr>
          <p:cNvPr id="12" name="TextBox 11">
            <a:extLst>
              <a:ext uri="{FF2B5EF4-FFF2-40B4-BE49-F238E27FC236}">
                <a16:creationId xmlns:a16="http://schemas.microsoft.com/office/drawing/2014/main" id="{2E63AC8A-788F-4B80-BCD4-0B1E270AC12D}"/>
              </a:ext>
            </a:extLst>
          </p:cNvPr>
          <p:cNvSpPr txBox="1"/>
          <p:nvPr/>
        </p:nvSpPr>
        <p:spPr>
          <a:xfrm>
            <a:off x="8107680" y="1846386"/>
            <a:ext cx="22289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Daily increments</a:t>
            </a:r>
            <a:endParaRPr lang="en-US" b="1" dirty="0"/>
          </a:p>
        </p:txBody>
      </p:sp>
      <p:cxnSp>
        <p:nvCxnSpPr>
          <p:cNvPr id="4" name="Straight Arrow Connector 3">
            <a:extLst>
              <a:ext uri="{FF2B5EF4-FFF2-40B4-BE49-F238E27FC236}">
                <a16:creationId xmlns:a16="http://schemas.microsoft.com/office/drawing/2014/main" id="{F72E9B94-40BC-492E-830E-CC3B1DCB0AE4}"/>
              </a:ext>
            </a:extLst>
          </p:cNvPr>
          <p:cNvCxnSpPr/>
          <p:nvPr/>
        </p:nvCxnSpPr>
        <p:spPr>
          <a:xfrm>
            <a:off x="228600" y="1180207"/>
            <a:ext cx="830580" cy="5948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C5377E0-6E7F-4017-9426-0834D83A0BF1}"/>
              </a:ext>
            </a:extLst>
          </p:cNvPr>
          <p:cNvGrpSpPr/>
          <p:nvPr/>
        </p:nvGrpSpPr>
        <p:grpSpPr>
          <a:xfrm>
            <a:off x="3498052" y="0"/>
            <a:ext cx="5195896" cy="6858000"/>
            <a:chOff x="3498052" y="0"/>
            <a:chExt cx="5195896" cy="6858000"/>
          </a:xfrm>
        </p:grpSpPr>
        <p:pic>
          <p:nvPicPr>
            <p:cNvPr id="14" name="Picture 13" descr="Chart, bar chart, histogram&#10;&#10;Description automatically generated">
              <a:extLst>
                <a:ext uri="{FF2B5EF4-FFF2-40B4-BE49-F238E27FC236}">
                  <a16:creationId xmlns:a16="http://schemas.microsoft.com/office/drawing/2014/main" id="{AECCC39E-766F-40C0-A98E-903ABA06D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052" y="0"/>
              <a:ext cx="5195896" cy="685800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B7ACDDB5-97A0-407E-BF45-54FC964E38BA}"/>
                </a:ext>
              </a:extLst>
            </p:cNvPr>
            <p:cNvSpPr txBox="1"/>
            <p:nvPr/>
          </p:nvSpPr>
          <p:spPr>
            <a:xfrm>
              <a:off x="5716964" y="5337826"/>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Tides</a:t>
              </a:r>
              <a:endParaRPr lang="en-US" b="1" dirty="0"/>
            </a:p>
          </p:txBody>
        </p:sp>
        <p:sp>
          <p:nvSpPr>
            <p:cNvPr id="16" name="TextBox 15">
              <a:extLst>
                <a:ext uri="{FF2B5EF4-FFF2-40B4-BE49-F238E27FC236}">
                  <a16:creationId xmlns:a16="http://schemas.microsoft.com/office/drawing/2014/main" id="{A52792C1-F38E-4519-821D-4D3E57FFB8B5}"/>
                </a:ext>
              </a:extLst>
            </p:cNvPr>
            <p:cNvSpPr txBox="1"/>
            <p:nvPr/>
          </p:nvSpPr>
          <p:spPr>
            <a:xfrm>
              <a:off x="6613007" y="2872800"/>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Mg/Ca</a:t>
              </a:r>
              <a:endParaRPr lang="en-US" b="1" dirty="0"/>
            </a:p>
          </p:txBody>
        </p:sp>
        <p:sp>
          <p:nvSpPr>
            <p:cNvPr id="17" name="TextBox 16">
              <a:extLst>
                <a:ext uri="{FF2B5EF4-FFF2-40B4-BE49-F238E27FC236}">
                  <a16:creationId xmlns:a16="http://schemas.microsoft.com/office/drawing/2014/main" id="{A966425F-065D-4EB3-8ED5-C38346A70409}"/>
                </a:ext>
              </a:extLst>
            </p:cNvPr>
            <p:cNvSpPr txBox="1"/>
            <p:nvPr/>
          </p:nvSpPr>
          <p:spPr>
            <a:xfrm>
              <a:off x="6613007" y="264869"/>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Sr/Ca</a:t>
              </a:r>
              <a:endParaRPr lang="en-US" b="1" dirty="0"/>
            </a:p>
          </p:txBody>
        </p:sp>
        <p:sp>
          <p:nvSpPr>
            <p:cNvPr id="18" name="TextBox 17">
              <a:extLst>
                <a:ext uri="{FF2B5EF4-FFF2-40B4-BE49-F238E27FC236}">
                  <a16:creationId xmlns:a16="http://schemas.microsoft.com/office/drawing/2014/main" id="{16F5B9F4-78F1-4E6D-9A82-FBD82F767D43}"/>
                </a:ext>
              </a:extLst>
            </p:cNvPr>
            <p:cNvSpPr txBox="1"/>
            <p:nvPr/>
          </p:nvSpPr>
          <p:spPr>
            <a:xfrm>
              <a:off x="3756637" y="273770"/>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Mn/Ca</a:t>
              </a:r>
              <a:endParaRPr lang="en-US" b="1" dirty="0"/>
            </a:p>
          </p:txBody>
        </p:sp>
        <p:sp>
          <p:nvSpPr>
            <p:cNvPr id="19" name="TextBox 18">
              <a:extLst>
                <a:ext uri="{FF2B5EF4-FFF2-40B4-BE49-F238E27FC236}">
                  <a16:creationId xmlns:a16="http://schemas.microsoft.com/office/drawing/2014/main" id="{9EEB8371-8D85-4B25-A9F7-8C91432474CB}"/>
                </a:ext>
              </a:extLst>
            </p:cNvPr>
            <p:cNvSpPr txBox="1"/>
            <p:nvPr/>
          </p:nvSpPr>
          <p:spPr>
            <a:xfrm>
              <a:off x="3756637" y="2860159"/>
              <a:ext cx="984006"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Ba/Ca</a:t>
              </a:r>
              <a:endParaRPr lang="en-US" b="1" dirty="0"/>
            </a:p>
          </p:txBody>
        </p:sp>
      </p:grpSp>
      <p:sp>
        <p:nvSpPr>
          <p:cNvPr id="21" name="TextBox 20">
            <a:extLst>
              <a:ext uri="{FF2B5EF4-FFF2-40B4-BE49-F238E27FC236}">
                <a16:creationId xmlns:a16="http://schemas.microsoft.com/office/drawing/2014/main" id="{26487ED3-DBB6-4E17-9FB6-D77E4F56FEB5}"/>
              </a:ext>
            </a:extLst>
          </p:cNvPr>
          <p:cNvSpPr txBox="1"/>
          <p:nvPr/>
        </p:nvSpPr>
        <p:spPr>
          <a:xfrm>
            <a:off x="9973427" y="3362343"/>
            <a:ext cx="1735300" cy="369332"/>
          </a:xfrm>
          <a:prstGeom prst="rect">
            <a:avLst/>
          </a:prstGeom>
          <a:solidFill>
            <a:schemeClr val="bg1"/>
          </a:solidFill>
          <a:ln>
            <a:solidFill>
              <a:schemeClr val="tx1"/>
            </a:solidFill>
          </a:ln>
        </p:spPr>
        <p:txBody>
          <a:bodyPr wrap="square">
            <a:spAutoFit/>
          </a:bodyPr>
          <a:lstStyle/>
          <a:p>
            <a:pPr algn="ctr"/>
            <a:r>
              <a:rPr lang="en-US" sz="1800" b="1" dirty="0">
                <a:latin typeface="Gill Sans MT" panose="020B0502020104020203" pitchFamily="34" charset="0"/>
              </a:rPr>
              <a:t>Cross section</a:t>
            </a:r>
            <a:endParaRPr lang="en-US" b="1" dirty="0"/>
          </a:p>
        </p:txBody>
      </p:sp>
    </p:spTree>
    <p:extLst>
      <p:ext uri="{BB962C8B-B14F-4D97-AF65-F5344CB8AC3E}">
        <p14:creationId xmlns:p14="http://schemas.microsoft.com/office/powerpoint/2010/main" val="9520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1156</Words>
  <Application>Microsoft Office PowerPoint</Application>
  <PresentationFormat>Widescreen</PresentationFormat>
  <Paragraphs>157</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Gill Sans MT</vt:lpstr>
      <vt:lpstr>Office Theme</vt:lpstr>
      <vt:lpstr>Daily cyclicity in bivalve shell chemistry: Paleo‐weather record or circadian rhythm?</vt:lpstr>
      <vt:lpstr>Climate change and extreme weather events</vt:lpstr>
      <vt:lpstr>Bivalve shells as paleoarchives</vt:lpstr>
      <vt:lpstr>Ultradian chemical cyclicity</vt:lpstr>
      <vt:lpstr>Ultradian chemical cyclicity</vt:lpstr>
      <vt:lpstr>Hypothesis: Daily cyclicity linked to photosymbiosis</vt:lpstr>
      <vt:lpstr>High-resolution LA-ICP-MS</vt:lpstr>
      <vt:lpstr>Pectinids: Sub-millimeter scale variability 50 micrometer smoothing</vt:lpstr>
      <vt:lpstr>Pectinids:  Using daily increments to establish an age model</vt:lpstr>
      <vt:lpstr>Tidal rather than daily periodicity</vt:lpstr>
      <vt:lpstr>Tridacnids: Sub-millimeter scale variability 50 micrometer smoothing</vt:lpstr>
      <vt:lpstr>Pre-conclusion: Daily increments caused by effect of sunlight on photosymbiotic species</vt:lpstr>
      <vt:lpstr>Daily cyclicity in bivalve shell chemistry: Paleo‐weather record or circadian rhythm?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Daily cyclicity in bivalve shell chemistry: Paleo‐weather record or circadian rhythm?</dc:title>
  <dc:creator>Winter, N.J. de (Niels)</dc:creator>
  <cp:lastModifiedBy>Niels de Winter</cp:lastModifiedBy>
  <cp:revision>27</cp:revision>
  <dcterms:created xsi:type="dcterms:W3CDTF">2021-03-30T06:22:38Z</dcterms:created>
  <dcterms:modified xsi:type="dcterms:W3CDTF">2021-04-08T06:53:44Z</dcterms:modified>
</cp:coreProperties>
</file>