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5" r:id="rId2"/>
    <p:sldId id="266" r:id="rId3"/>
    <p:sldId id="267" r:id="rId4"/>
    <p:sldId id="268" r:id="rId5"/>
    <p:sldId id="256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DC547-02B1-4784-A87C-0CA8B80B2BEA}" type="datetimeFigureOut">
              <a:rPr lang="fr-CA" smtClean="0"/>
              <a:t>2021-04-28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29031-C948-4B27-8BAD-CAD8D8C3D18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79670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Mesures les</a:t>
            </a:r>
            <a:r>
              <a:rPr lang="fr-CA" baseline="0" dirty="0" smtClean="0"/>
              <a:t> scintillations, c’est-à-dire les variations d’indices de réfraction de l’air.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52B2A-7B87-4E20-A58B-A0343D2C1379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43760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es notes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fr-CA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fr-CA" sz="12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b>
                        <m:r>
                          <a:rPr lang="fr-CA" sz="12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𝐓</m:t>
                        </m:r>
                      </m:sub>
                      <m:sup>
                        <m:r>
                          <a:rPr lang="fr-CA" sz="12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  <m:r>
                      <a:rPr lang="fr-CA" sz="1200" b="1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sSubSup>
                      <m:sSubSupPr>
                        <m:ctrlPr>
                          <a:rPr lang="fr-CA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fr-CA" sz="12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b>
                        <m:r>
                          <a:rPr lang="fr-CA" sz="12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𝐪</m:t>
                        </m:r>
                      </m:sub>
                      <m:sup>
                        <m:r>
                          <a:rPr lang="fr-CA" sz="12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  <m:r>
                      <a:rPr lang="fr-CA" sz="1200" b="1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&amp; </m:t>
                    </m:r>
                    <m:sSub>
                      <m:sSubPr>
                        <m:ctrlPr>
                          <a:rPr lang="fr-CA" sz="12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CA" sz="12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b>
                        <m:r>
                          <a:rPr lang="fr-CA" sz="12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𝐓𝐪</m:t>
                        </m:r>
                      </m:sub>
                    </m:sSub>
                  </m:oMath>
                </a14:m>
                <a:r>
                  <a:rPr lang="fr-CA" b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décrivant les champs turbulents de température et d’humidité.</a:t>
                </a:r>
                <a:endParaRPr lang="fr-CA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Espace réservé des notes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fr-CA" sz="1200" b="1" i="0" smtClean="0">
                    <a:latin typeface="Cambria Math" panose="02040503050406030204" pitchFamily="18" charset="0"/>
                    <a:cs typeface="Arial" panose="020B0604020202020204" pitchFamily="34" charset="0"/>
                  </a:rPr>
                  <a:t>𝐂</a:t>
                </a:r>
                <a:r>
                  <a:rPr lang="fr-CA" sz="1200" b="1" i="0" smtClean="0">
                    <a:latin typeface="Cambria Math" panose="02040503050406030204" pitchFamily="18" charset="0"/>
                    <a:cs typeface="Arial" panose="020B0604020202020204" pitchFamily="34" charset="0"/>
                  </a:rPr>
                  <a:t>_</a:t>
                </a:r>
                <a:r>
                  <a:rPr lang="fr-CA" sz="1200" b="1" i="0" smtClean="0">
                    <a:latin typeface="Cambria Math" panose="02040503050406030204" pitchFamily="18" charset="0"/>
                    <a:cs typeface="Arial" panose="020B0604020202020204" pitchFamily="34" charset="0"/>
                  </a:rPr>
                  <a:t>𝐓^𝟐, 𝐂_𝐪^𝟐  &amp; 𝐂_𝐓𝐪</a:t>
                </a:r>
                <a:r>
                  <a:rPr lang="fr-CA" b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décrivant les champs turbulents de température et d’humidité.</a:t>
                </a:r>
                <a:endParaRPr lang="fr-CA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52B2A-7B87-4E20-A58B-A0343D2C1379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16069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es notes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indent="0">
                  <a:buFont typeface="Arial" panose="020B0604020202020204" pitchFamily="34" charset="0"/>
                  <a:buNone/>
                </a:pPr>
                <a:endParaRPr lang="fr-CA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Espace réservé des notes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fr-CA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Grand Lac aux esclaves : </a:t>
                </a:r>
                <a:r>
                  <a:rPr lang="fr-CA" sz="100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𝑅=31〖𝑘𝑚〗^(−1)</a:t>
                </a:r>
                <a:endParaRPr lang="fr-CA" sz="1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fr-CA" sz="8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(</a:t>
                </a:r>
                <a:r>
                  <a:rPr lang="fr-CA" sz="800" dirty="0" err="1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Schertzer</a:t>
                </a:r>
                <a:r>
                  <a:rPr lang="fr-CA" sz="8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et al, 2000)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fr-CA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Lac Supérieur :</a:t>
                </a:r>
                <a:r>
                  <a:rPr lang="fr-CA" sz="1000" b="1" dirty="0" smtClean="0">
                    <a:solidFill>
                      <a:schemeClr val="accent2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CA" sz="1000" i="0">
                    <a:latin typeface="Cambria Math" panose="02040503050406030204" pitchFamily="18" charset="0"/>
                    <a:cs typeface="Arial" panose="020B0604020202020204" pitchFamily="34" charset="0"/>
                  </a:rPr>
                  <a:t>𝑅 =7〖𝑘𝑚〗^(−1)</a:t>
                </a:r>
                <a:r>
                  <a:rPr lang="fr-CA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CA" sz="8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fr-CA" sz="800" dirty="0" err="1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Blanken</a:t>
                </a:r>
                <a:r>
                  <a:rPr lang="fr-CA" sz="8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et al, 2011</a:t>
                </a:r>
                <a:r>
                  <a:rPr lang="fr-CA" sz="8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fr-CA" sz="8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Fallback>
      </mc:AlternateContent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52B2A-7B87-4E20-A58B-A0343D2C1379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74909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Des repérages</a:t>
            </a:r>
            <a:r>
              <a:rPr lang="fr-CA" baseline="0" dirty="0" smtClean="0"/>
              <a:t> additionnels seront réalisés afin d’affiner le site au besoin</a:t>
            </a:r>
          </a:p>
          <a:p>
            <a:endParaRPr lang="fr-CA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52B2A-7B87-4E20-A58B-A0343D2C1379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88351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Des repérages</a:t>
            </a:r>
            <a:r>
              <a:rPr lang="fr-CA" baseline="0" dirty="0" smtClean="0"/>
              <a:t> additionnels seront réalisés afin d’affiner le site au besoin</a:t>
            </a:r>
          </a:p>
          <a:p>
            <a:endParaRPr lang="fr-CA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52B2A-7B87-4E20-A58B-A0343D2C1379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56944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Des repérages</a:t>
            </a:r>
            <a:r>
              <a:rPr lang="fr-CA" baseline="0" dirty="0" smtClean="0"/>
              <a:t> additionnels seront réalisés afin d’affiner le site au besoin</a:t>
            </a:r>
          </a:p>
          <a:p>
            <a:endParaRPr lang="fr-CA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52B2A-7B87-4E20-A58B-A0343D2C1379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89654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RPG : The weighting functions give the contribution of different position on the path to the total scintillation signal.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symmetric instrument setups the weighting function peak in the middle of the path (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6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This reflects the fact that eddies with radii in the order of the Fresnel length (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Figure 3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contribute most effectively to the scintillation signal </a:t>
            </a:r>
            <a:endParaRPr lang="fr-CA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52B2A-7B87-4E20-A58B-A0343D2C1379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2222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b="1" dirty="0">
                <a:solidFill>
                  <a:srgbClr val="FF0000"/>
                </a:solidFill>
              </a:rPr>
              <a:t>A FAIRE POUR APRES</a:t>
            </a:r>
            <a:r>
              <a:rPr lang="fr-CA" b="1" baseline="0" dirty="0">
                <a:solidFill>
                  <a:srgbClr val="FF0000"/>
                </a:solidFill>
              </a:rPr>
              <a:t> LE SÉMINAIRE</a:t>
            </a:r>
            <a:endParaRPr lang="fr-CA" b="1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52B2A-7B87-4E20-A58B-A0343D2C1379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8791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En bas à gauche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52B2A-7B87-4E20-A58B-A0343D2C1379}" type="slidenum">
              <a:rPr lang="fr-CA" smtClean="0"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68848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b="1" dirty="0" smtClean="0">
                <a:solidFill>
                  <a:srgbClr val="FF0000"/>
                </a:solidFill>
              </a:rPr>
              <a:t>Résultats obtenus avec modifications de PEI (</a:t>
            </a:r>
            <a:r>
              <a:rPr lang="fr-CA" b="1" i="1" dirty="0" smtClean="0">
                <a:solidFill>
                  <a:srgbClr val="FF0000"/>
                </a:solidFill>
              </a:rPr>
              <a:t>p. 27 de mon cahier</a:t>
            </a:r>
            <a:r>
              <a:rPr lang="fr-CA" b="1" dirty="0" smtClean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52B2A-7B87-4E20-A58B-A0343D2C1379}" type="slidenum">
              <a:rPr lang="fr-CA" smtClean="0"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4775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7F4F-A05A-4478-B80B-B989518C3524}" type="datetimeFigureOut">
              <a:rPr lang="fr-CA" smtClean="0"/>
              <a:t>2021-04-28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4AB4-B2C1-41BD-BD1F-BBB5E902403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32523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7F4F-A05A-4478-B80B-B989518C3524}" type="datetimeFigureOut">
              <a:rPr lang="fr-CA" smtClean="0"/>
              <a:t>2021-04-28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4AB4-B2C1-41BD-BD1F-BBB5E902403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3267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7F4F-A05A-4478-B80B-B989518C3524}" type="datetimeFigureOut">
              <a:rPr lang="fr-CA" smtClean="0"/>
              <a:t>2021-04-28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4AB4-B2C1-41BD-BD1F-BBB5E902403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9243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7F4F-A05A-4478-B80B-B989518C3524}" type="datetimeFigureOut">
              <a:rPr lang="fr-CA" smtClean="0"/>
              <a:t>2021-04-28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4AB4-B2C1-41BD-BD1F-BBB5E902403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6352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7F4F-A05A-4478-B80B-B989518C3524}" type="datetimeFigureOut">
              <a:rPr lang="fr-CA" smtClean="0"/>
              <a:t>2021-04-28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4AB4-B2C1-41BD-BD1F-BBB5E902403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20349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7F4F-A05A-4478-B80B-B989518C3524}" type="datetimeFigureOut">
              <a:rPr lang="fr-CA" smtClean="0"/>
              <a:t>2021-04-28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4AB4-B2C1-41BD-BD1F-BBB5E902403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9013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7F4F-A05A-4478-B80B-B989518C3524}" type="datetimeFigureOut">
              <a:rPr lang="fr-CA" smtClean="0"/>
              <a:t>2021-04-28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4AB4-B2C1-41BD-BD1F-BBB5E902403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12393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7F4F-A05A-4478-B80B-B989518C3524}" type="datetimeFigureOut">
              <a:rPr lang="fr-CA" smtClean="0"/>
              <a:t>2021-04-28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4AB4-B2C1-41BD-BD1F-BBB5E902403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42524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7F4F-A05A-4478-B80B-B989518C3524}" type="datetimeFigureOut">
              <a:rPr lang="fr-CA" smtClean="0"/>
              <a:t>2021-04-28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4AB4-B2C1-41BD-BD1F-BBB5E902403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0839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7F4F-A05A-4478-B80B-B989518C3524}" type="datetimeFigureOut">
              <a:rPr lang="fr-CA" smtClean="0"/>
              <a:t>2021-04-28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4AB4-B2C1-41BD-BD1F-BBB5E902403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07374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B7F4F-A05A-4478-B80B-B989518C3524}" type="datetimeFigureOut">
              <a:rPr lang="fr-CA" smtClean="0"/>
              <a:t>2021-04-28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04AB4-B2C1-41BD-BD1F-BBB5E902403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07087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431074" y="241539"/>
            <a:ext cx="11329851" cy="6332565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CA"/>
          </a:p>
        </p:txBody>
      </p:sp>
      <p:sp>
        <p:nvSpPr>
          <p:cNvPr id="11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9448799" y="64928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EA5E74-D96B-4468-A866-A0E3E634694E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48405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9363714" y="6296368"/>
            <a:ext cx="2743200" cy="365125"/>
          </a:xfrm>
        </p:spPr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defRPr>
            </a:lvl1pPr>
          </a:lstStyle>
          <a:p>
            <a:fld id="{858F31E7-4550-41F7-8DB1-D8D01F10886E}" type="slidenum">
              <a:rPr lang="fr-CA" smtClean="0"/>
              <a:pPr/>
              <a:t>‹N°›</a:t>
            </a:fld>
            <a:endParaRPr lang="fr-CA" dirty="0"/>
          </a:p>
        </p:txBody>
      </p:sp>
      <p:sp>
        <p:nvSpPr>
          <p:cNvPr id="4" name="Rectangle 3"/>
          <p:cNvSpPr/>
          <p:nvPr userDrawn="1"/>
        </p:nvSpPr>
        <p:spPr>
          <a:xfrm>
            <a:off x="431074" y="241539"/>
            <a:ext cx="11329851" cy="6417294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82019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2"/>
          <a:srcRect r="3793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31074" y="241539"/>
            <a:ext cx="11329851" cy="6349041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CA"/>
          </a:p>
        </p:txBody>
      </p:sp>
      <p:sp>
        <p:nvSpPr>
          <p:cNvPr id="8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9448799" y="64928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EA5E74-D96B-4468-A866-A0E3E634694E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831735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 rotWithShape="1">
          <a:blip r:embed="rId2"/>
          <a:srcRect t="5749" b="2766"/>
          <a:stretch/>
        </p:blipFill>
        <p:spPr>
          <a:xfrm>
            <a:off x="-1" y="0"/>
            <a:ext cx="12212375" cy="6858000"/>
          </a:xfrm>
          <a:prstGeom prst="rect">
            <a:avLst/>
          </a:prstGeom>
        </p:spPr>
      </p:pic>
      <p:sp>
        <p:nvSpPr>
          <p:cNvPr id="12" name="Espace réservé du numéro de diapositive 4"/>
          <p:cNvSpPr txBox="1">
            <a:spLocks/>
          </p:cNvSpPr>
          <p:nvPr userDrawn="1"/>
        </p:nvSpPr>
        <p:spPr>
          <a:xfrm>
            <a:off x="944879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EA5E74-D96B-4468-A866-A0E3E634694E}" type="slidenum">
              <a:rPr lang="fr-CA" smtClean="0"/>
              <a:pPr/>
              <a:t>‹N°›</a:t>
            </a:fld>
            <a:endParaRPr lang="fr-C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431074" y="241539"/>
            <a:ext cx="11329851" cy="6332565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0902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B7F4F-A05A-4478-B80B-B989518C3524}" type="datetimeFigureOut">
              <a:rPr lang="fr-CA" smtClean="0"/>
              <a:t>2021-04-28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04AB4-B2C1-41BD-BD1F-BBB5E902403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40182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2.png"/><Relationship Id="rId4" Type="http://schemas.openxmlformats.org/officeDocument/2006/relationships/image" Target="../media/image8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505825" y="5743049"/>
            <a:ext cx="5199312" cy="646331"/>
            <a:chOff x="529672" y="3561513"/>
            <a:chExt cx="5199312" cy="646331"/>
          </a:xfrm>
        </p:grpSpPr>
        <p:sp>
          <p:nvSpPr>
            <p:cNvPr id="4" name="Rectangle 3"/>
            <p:cNvSpPr/>
            <p:nvPr/>
          </p:nvSpPr>
          <p:spPr>
            <a:xfrm>
              <a:off x="529672" y="3561513"/>
              <a:ext cx="519931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CA" b="1" dirty="0">
                  <a:latin typeface="Arial" panose="020B0604020202020204" pitchFamily="34" charset="0"/>
                  <a:cs typeface="Arial" panose="020B0604020202020204" pitchFamily="34" charset="0"/>
                </a:rPr>
                <a:t>MWS</a:t>
              </a:r>
              <a:r>
                <a:rPr lang="fr-CA" dirty="0">
                  <a:latin typeface="Arial" panose="020B0604020202020204" pitchFamily="34" charset="0"/>
                  <a:cs typeface="Arial" panose="020B0604020202020204" pitchFamily="34" charset="0"/>
                </a:rPr>
                <a:t>  :  </a:t>
              </a:r>
              <a:r>
                <a:rPr lang="el-GR" dirty="0">
                  <a:latin typeface="Arial" panose="020B0604020202020204" pitchFamily="34" charset="0"/>
                  <a:cs typeface="Arial" panose="020B0604020202020204" pitchFamily="34" charset="0"/>
                </a:rPr>
                <a:t>λ</a:t>
              </a:r>
              <a:r>
                <a:rPr lang="fr-CA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MWS</a:t>
              </a:r>
              <a:r>
                <a:rPr lang="fr-CA" dirty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fr-CA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1.860 mm  </a:t>
              </a:r>
              <a:r>
                <a:rPr lang="fr-CA" dirty="0">
                  <a:latin typeface="Arial" panose="020B0604020202020204" pitchFamily="34" charset="0"/>
                  <a:cs typeface="Arial" panose="020B0604020202020204" pitchFamily="34" charset="0"/>
                </a:rPr>
                <a:t>→  </a:t>
              </a:r>
              <a:r>
                <a:rPr lang="fr-CA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fr-CA" baseline="-250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</a:p>
            <a:p>
              <a:r>
                <a:rPr lang="fr-CA" b="1" dirty="0">
                  <a:latin typeface="Arial" panose="020B0604020202020204" pitchFamily="34" charset="0"/>
                  <a:cs typeface="Arial" panose="020B0604020202020204" pitchFamily="34" charset="0"/>
                </a:rPr>
                <a:t>LAS</a:t>
              </a:r>
              <a:r>
                <a:rPr lang="fr-CA" dirty="0">
                  <a:latin typeface="Arial" panose="020B0604020202020204" pitchFamily="34" charset="0"/>
                  <a:cs typeface="Arial" panose="020B0604020202020204" pitchFamily="34" charset="0"/>
                </a:rPr>
                <a:t>   :  </a:t>
              </a:r>
              <a:r>
                <a:rPr lang="el-GR" dirty="0">
                  <a:latin typeface="Arial" panose="020B0604020202020204" pitchFamily="34" charset="0"/>
                  <a:cs typeface="Arial" panose="020B0604020202020204" pitchFamily="34" charset="0"/>
                </a:rPr>
                <a:t>λ</a:t>
              </a:r>
              <a:r>
                <a:rPr lang="fr-CA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LAS</a:t>
              </a:r>
              <a:r>
                <a:rPr lang="fr-CA" dirty="0">
                  <a:latin typeface="Arial" panose="020B0604020202020204" pitchFamily="34" charset="0"/>
                  <a:cs typeface="Arial" panose="020B0604020202020204" pitchFamily="34" charset="0"/>
                </a:rPr>
                <a:t> = </a:t>
              </a:r>
              <a:r>
                <a:rPr lang="fr-CA" dirty="0" smtClean="0">
                  <a:latin typeface="Arial" panose="020B0604020202020204" pitchFamily="34" charset="0"/>
                  <a:cs typeface="Arial" panose="020B0604020202020204" pitchFamily="34" charset="0"/>
                </a:rPr>
                <a:t>880 nm        </a:t>
              </a:r>
              <a:r>
                <a:rPr lang="fr-CA" dirty="0">
                  <a:latin typeface="Arial" panose="020B0604020202020204" pitchFamily="34" charset="0"/>
                  <a:cs typeface="Arial" panose="020B0604020202020204" pitchFamily="34" charset="0"/>
                </a:rPr>
                <a:t>→  </a:t>
              </a:r>
              <a:r>
                <a:rPr lang="fr-CA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endParaRPr lang="fr-CA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Accolade fermante 4"/>
            <p:cNvSpPr/>
            <p:nvPr/>
          </p:nvSpPr>
          <p:spPr>
            <a:xfrm>
              <a:off x="4005064" y="3646031"/>
              <a:ext cx="444191" cy="477294"/>
            </a:xfrm>
            <a:prstGeom prst="rightBrac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552875" y="3700012"/>
              <a:ext cx="1072488" cy="3693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CA" b="1" dirty="0">
                  <a:latin typeface="Arial" panose="020B0604020202020204" pitchFamily="34" charset="0"/>
                  <a:cs typeface="Arial" panose="020B0604020202020204" pitchFamily="34" charset="0"/>
                </a:rPr>
                <a:t>OMS</a:t>
              </a:r>
              <a:endParaRPr lang="fr-CA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6139641" y="4507247"/>
            <a:ext cx="5520221" cy="1733403"/>
            <a:chOff x="176644" y="944724"/>
            <a:chExt cx="5410200" cy="1944291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6644" y="944724"/>
              <a:ext cx="5410200" cy="194429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" name="Ellipse 8"/>
            <p:cNvSpPr/>
            <p:nvPr/>
          </p:nvSpPr>
          <p:spPr>
            <a:xfrm>
              <a:off x="2395565" y="1087586"/>
              <a:ext cx="258418" cy="165856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0" name="Ellipse 9"/>
            <p:cNvSpPr/>
            <p:nvPr/>
          </p:nvSpPr>
          <p:spPr>
            <a:xfrm>
              <a:off x="3344917" y="1087585"/>
              <a:ext cx="258418" cy="1658565"/>
            </a:xfrm>
            <a:prstGeom prst="ellipse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5892866" y="447903"/>
            <a:ext cx="5766996" cy="3491176"/>
            <a:chOff x="5996166" y="694124"/>
            <a:chExt cx="6043118" cy="3682803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96166" y="694124"/>
              <a:ext cx="6043118" cy="368280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" name="Rectangle 12"/>
            <p:cNvSpPr/>
            <p:nvPr/>
          </p:nvSpPr>
          <p:spPr>
            <a:xfrm>
              <a:off x="5996166" y="694124"/>
              <a:ext cx="4048913" cy="292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CA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Source : RPG-MWSC-160 Instrument </a:t>
              </a:r>
              <a:r>
                <a:rPr lang="fr-CA" sz="1200" dirty="0" err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Manual</a:t>
              </a:r>
              <a:endParaRPr lang="fr-CA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5" name="ZoneTexte 24"/>
          <p:cNvSpPr txBox="1"/>
          <p:nvPr/>
        </p:nvSpPr>
        <p:spPr>
          <a:xfrm>
            <a:off x="2183614" y="551994"/>
            <a:ext cx="3417902" cy="646331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Flux Turbulents aux 30’</a:t>
            </a:r>
          </a:p>
          <a:p>
            <a:pPr algn="ctr"/>
            <a:r>
              <a:rPr lang="fr-CA" i="1" dirty="0">
                <a:latin typeface="Arial" panose="020B0604020202020204" pitchFamily="34" charset="0"/>
                <a:cs typeface="Arial" panose="020B0604020202020204" pitchFamily="34" charset="0"/>
              </a:rPr>
              <a:t>(données brutes aux </a:t>
            </a:r>
            <a:r>
              <a:rPr lang="fr-CA" i="1" dirty="0" smtClean="0">
                <a:latin typeface="Arial" panose="020B0604020202020204" pitchFamily="34" charset="0"/>
                <a:cs typeface="Arial" panose="020B0604020202020204" pitchFamily="34" charset="0"/>
              </a:rPr>
              <a:t>1000 Hz</a:t>
            </a:r>
            <a:r>
              <a:rPr lang="fr-CA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26" name="Groupe 25"/>
          <p:cNvGrpSpPr/>
          <p:nvPr/>
        </p:nvGrpSpPr>
        <p:grpSpPr>
          <a:xfrm>
            <a:off x="615095" y="1291432"/>
            <a:ext cx="5366761" cy="3943398"/>
            <a:chOff x="615095" y="1291432"/>
            <a:chExt cx="5366761" cy="3943398"/>
          </a:xfrm>
        </p:grpSpPr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6180" y="1291432"/>
              <a:ext cx="5144545" cy="371217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28" name="Connecteur droit avec flèche 27"/>
            <p:cNvCxnSpPr/>
            <p:nvPr/>
          </p:nvCxnSpPr>
          <p:spPr>
            <a:xfrm flipH="1" flipV="1">
              <a:off x="652867" y="3282111"/>
              <a:ext cx="5328989" cy="35594"/>
            </a:xfrm>
            <a:prstGeom prst="straightConnector1">
              <a:avLst/>
            </a:prstGeom>
            <a:ln w="57150">
              <a:solidFill>
                <a:srgbClr val="FFFF00"/>
              </a:solidFill>
              <a:headEnd type="triangle"/>
              <a:tailEnd type="triangle"/>
            </a:ln>
            <a:scene3d>
              <a:camera prst="isometricOffAxis2Right">
                <a:rot lat="300315" lon="16750906" rev="20731053"/>
              </a:camera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ZoneTexte 28"/>
            <p:cNvSpPr txBox="1"/>
            <p:nvPr/>
          </p:nvSpPr>
          <p:spPr>
            <a:xfrm>
              <a:off x="3811028" y="1382270"/>
              <a:ext cx="1745364" cy="307777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Scintillomètre</a:t>
              </a:r>
            </a:p>
          </p:txBody>
        </p:sp>
        <p:sp>
          <p:nvSpPr>
            <p:cNvPr id="30" name="TextBox 12">
              <a:extLst>
                <a:ext uri="{FF2B5EF4-FFF2-40B4-BE49-F238E27FC236}">
                  <a16:creationId xmlns:a16="http://schemas.microsoft.com/office/drawing/2014/main" id="{558316E7-BA07-7945-80BB-73060DE15BB5}"/>
                </a:ext>
              </a:extLst>
            </p:cNvPr>
            <p:cNvSpPr txBox="1"/>
            <p:nvPr/>
          </p:nvSpPr>
          <p:spPr>
            <a:xfrm>
              <a:off x="615095" y="4957831"/>
              <a:ext cx="19269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CA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Source: A. PIERRE</a:t>
              </a:r>
              <a:endParaRPr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ZoneTexte 23"/>
          <p:cNvSpPr txBox="1"/>
          <p:nvPr/>
        </p:nvSpPr>
        <p:spPr>
          <a:xfrm>
            <a:off x="399933" y="263237"/>
            <a:ext cx="2142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fr-CA" u="sng" dirty="0">
                <a:latin typeface="Arial" panose="020B0604020202020204" pitchFamily="34" charset="0"/>
                <a:cs typeface="Arial" panose="020B0604020202020204" pitchFamily="34" charset="0"/>
              </a:rPr>
              <a:t>Instruments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5E74-D96B-4468-A866-A0E3E634694E}" type="slidenum">
              <a:rPr lang="fr-CA" smtClean="0"/>
              <a:pPr/>
              <a:t>1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4299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12">
            <a:extLst>
              <a:ext uri="{FF2B5EF4-FFF2-40B4-BE49-F238E27FC236}">
                <a16:creationId xmlns:a16="http://schemas.microsoft.com/office/drawing/2014/main" id="{558316E7-BA07-7945-80BB-73060DE15BB5}"/>
              </a:ext>
            </a:extLst>
          </p:cNvPr>
          <p:cNvSpPr txBox="1"/>
          <p:nvPr/>
        </p:nvSpPr>
        <p:spPr>
          <a:xfrm>
            <a:off x="531756" y="6155152"/>
            <a:ext cx="2010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Hydro-Québec</a:t>
            </a:r>
            <a:endParaRPr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981" y="1112917"/>
            <a:ext cx="8787390" cy="50422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4553569" y="2626169"/>
            <a:ext cx="97124" cy="22462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Rectangle 6"/>
          <p:cNvSpPr/>
          <p:nvPr/>
        </p:nvSpPr>
        <p:spPr>
          <a:xfrm>
            <a:off x="8559264" y="2901313"/>
            <a:ext cx="97124" cy="22462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8" name="Connecteur droit 7"/>
          <p:cNvCxnSpPr/>
          <p:nvPr/>
        </p:nvCxnSpPr>
        <p:spPr>
          <a:xfrm>
            <a:off x="8607826" y="2318718"/>
            <a:ext cx="0" cy="713397"/>
          </a:xfrm>
          <a:prstGeom prst="line">
            <a:avLst/>
          </a:prstGeom>
          <a:ln w="12700"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3249573" y="2007704"/>
            <a:ext cx="1289885" cy="31101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200" b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CA" sz="1600" dirty="0">
                <a:solidFill>
                  <a:schemeClr val="tx1"/>
                </a:solidFill>
              </a:rPr>
              <a:t>Émetteurs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753081" y="1981865"/>
            <a:ext cx="1443893" cy="31101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>
                <a:latin typeface="Arial" panose="020B0604020202020204" pitchFamily="34" charset="0"/>
                <a:cs typeface="Arial" panose="020B0604020202020204" pitchFamily="34" charset="0"/>
              </a:rPr>
              <a:t>Récepteurs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4602131" y="2021419"/>
            <a:ext cx="0" cy="713397"/>
          </a:xfrm>
          <a:prstGeom prst="line">
            <a:avLst/>
          </a:prstGeom>
          <a:ln w="12700">
            <a:solidFill>
              <a:srgbClr val="FF0000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4650693" y="2458458"/>
            <a:ext cx="3916943" cy="276358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5766669" y="2336102"/>
            <a:ext cx="1227082" cy="282740"/>
          </a:xfrm>
          <a:prstGeom prst="rect">
            <a:avLst/>
          </a:prstGeom>
          <a:noFill/>
          <a:scene3d>
            <a:camera prst="isometricOffAxis2Left">
              <a:rot lat="1063047" lon="929790" rev="106225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fr-CA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= 1745m</a:t>
            </a:r>
          </a:p>
        </p:txBody>
      </p:sp>
      <p:cxnSp>
        <p:nvCxnSpPr>
          <p:cNvPr id="14" name="Connecteur droit 13"/>
          <p:cNvCxnSpPr/>
          <p:nvPr/>
        </p:nvCxnSpPr>
        <p:spPr>
          <a:xfrm>
            <a:off x="4662872" y="2675416"/>
            <a:ext cx="3896393" cy="279005"/>
          </a:xfrm>
          <a:prstGeom prst="line">
            <a:avLst/>
          </a:prstGeom>
          <a:ln w="1905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597981" y="1112917"/>
            <a:ext cx="2005205" cy="31101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200" b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CA" sz="1600" dirty="0">
                <a:solidFill>
                  <a:schemeClr val="tx1"/>
                </a:solidFill>
              </a:rPr>
              <a:t>RO2 secteur sud</a:t>
            </a:r>
          </a:p>
        </p:txBody>
      </p:sp>
      <p:sp>
        <p:nvSpPr>
          <p:cNvPr id="18" name="Ellipse 17"/>
          <p:cNvSpPr/>
          <p:nvPr/>
        </p:nvSpPr>
        <p:spPr>
          <a:xfrm>
            <a:off x="8322294" y="3477618"/>
            <a:ext cx="298635" cy="26311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19" name="Connecteur droit 18"/>
          <p:cNvCxnSpPr/>
          <p:nvPr/>
        </p:nvCxnSpPr>
        <p:spPr>
          <a:xfrm flipV="1">
            <a:off x="7603887" y="3541087"/>
            <a:ext cx="897413" cy="3139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>
            <a:stCxn id="25" idx="6"/>
          </p:cNvCxnSpPr>
          <p:nvPr/>
        </p:nvCxnSpPr>
        <p:spPr>
          <a:xfrm flipV="1">
            <a:off x="8215885" y="3579851"/>
            <a:ext cx="285414" cy="3155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/>
          <p:cNvSpPr/>
          <p:nvPr/>
        </p:nvSpPr>
        <p:spPr>
          <a:xfrm rot="21422218">
            <a:off x="4394062" y="1936700"/>
            <a:ext cx="4207524" cy="2249322"/>
          </a:xfrm>
          <a:prstGeom prst="ellipse">
            <a:avLst/>
          </a:prstGeom>
          <a:solidFill>
            <a:srgbClr val="7030A0">
              <a:alpha val="37000"/>
            </a:srgbClr>
          </a:solidFill>
          <a:ln w="76200">
            <a:solidFill>
              <a:srgbClr val="7030A0"/>
            </a:solidFill>
          </a:ln>
          <a:scene3d>
            <a:camera prst="isometricOffAxis2Top">
              <a:rot lat="17827246" lon="4126206" rev="17155542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Ellipse 24"/>
          <p:cNvSpPr/>
          <p:nvPr/>
        </p:nvSpPr>
        <p:spPr>
          <a:xfrm rot="21422218">
            <a:off x="7493253" y="3300695"/>
            <a:ext cx="723116" cy="1227043"/>
          </a:xfrm>
          <a:prstGeom prst="ellipse">
            <a:avLst/>
          </a:prstGeom>
          <a:solidFill>
            <a:srgbClr val="7030A0">
              <a:alpha val="37000"/>
            </a:srgbClr>
          </a:solidFill>
          <a:ln w="76200">
            <a:solidFill>
              <a:srgbClr val="7030A0"/>
            </a:solidFill>
          </a:ln>
          <a:scene3d>
            <a:camera prst="isometricOffAxis2Top">
              <a:rot lat="17827246" lon="4126206" rev="17155542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28" name="Connecteur droit 27"/>
          <p:cNvCxnSpPr/>
          <p:nvPr/>
        </p:nvCxnSpPr>
        <p:spPr>
          <a:xfrm>
            <a:off x="4614310" y="2881295"/>
            <a:ext cx="3896393" cy="279005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Flèche droite 77"/>
          <p:cNvSpPr/>
          <p:nvPr/>
        </p:nvSpPr>
        <p:spPr>
          <a:xfrm rot="20799832">
            <a:off x="5032174" y="3495971"/>
            <a:ext cx="2102329" cy="1099021"/>
          </a:xfrm>
          <a:prstGeom prst="rightArrow">
            <a:avLst>
              <a:gd name="adj1" fmla="val 45988"/>
              <a:gd name="adj2" fmla="val 86534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 w="38100">
            <a:solidFill>
              <a:srgbClr val="0070C0"/>
            </a:solidFill>
          </a:ln>
          <a:scene3d>
            <a:camera prst="isometricTopUp">
              <a:rot lat="20400693" lon="17133486" rev="4346955"/>
            </a:camera>
            <a:lightRig rig="threePt" dir="t"/>
          </a:scene3d>
          <a:sp3d z="127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9" name="Flèche droite 78"/>
          <p:cNvSpPr/>
          <p:nvPr/>
        </p:nvSpPr>
        <p:spPr>
          <a:xfrm rot="20799832">
            <a:off x="3404551" y="3286475"/>
            <a:ext cx="2102329" cy="1099021"/>
          </a:xfrm>
          <a:prstGeom prst="rightArrow">
            <a:avLst>
              <a:gd name="adj1" fmla="val 45988"/>
              <a:gd name="adj2" fmla="val 86534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 w="38100">
            <a:solidFill>
              <a:srgbClr val="0070C0"/>
            </a:solidFill>
          </a:ln>
          <a:scene3d>
            <a:camera prst="isometricTopUp">
              <a:rot lat="20400693" lon="17133486" rev="4346955"/>
            </a:camera>
            <a:lightRig rig="threePt" dir="t"/>
          </a:scene3d>
          <a:sp3d z="127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0" name="ZoneTexte 79"/>
          <p:cNvSpPr txBox="1"/>
          <p:nvPr/>
        </p:nvSpPr>
        <p:spPr>
          <a:xfrm>
            <a:off x="4364790" y="3786107"/>
            <a:ext cx="1213218" cy="508932"/>
          </a:xfrm>
          <a:prstGeom prst="rect">
            <a:avLst/>
          </a:prstGeom>
          <a:noFill/>
          <a:ln>
            <a:solidFill>
              <a:srgbClr val="CC66FF"/>
            </a:solidFill>
          </a:ln>
          <a:scene3d>
            <a:camera prst="isometricOffAxis2Top"/>
            <a:lightRig rig="threePt" dir="t"/>
          </a:scene3d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200" b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CA" sz="3000" dirty="0">
                <a:solidFill>
                  <a:srgbClr val="0070C0"/>
                </a:solidFill>
              </a:rPr>
              <a:t>VENT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900419" y="2823541"/>
            <a:ext cx="3191418" cy="650302"/>
          </a:xfrm>
          <a:prstGeom prst="rect">
            <a:avLst/>
          </a:prstGeom>
          <a:noFill/>
          <a:scene3d>
            <a:camera prst="isometricOffAxis2Top">
              <a:rot lat="17986771" lon="2528440" rev="18999836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fr-CA" sz="4000" dirty="0"/>
              <a:t>~ km</a:t>
            </a:r>
            <a:r>
              <a:rPr lang="fr-CA" sz="4000" baseline="30000" dirty="0"/>
              <a:t>2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6548566" y="3783410"/>
            <a:ext cx="2157291" cy="650302"/>
          </a:xfrm>
          <a:prstGeom prst="rect">
            <a:avLst/>
          </a:prstGeom>
          <a:noFill/>
          <a:scene3d>
            <a:camera prst="isometricOffAxis2Top">
              <a:rot lat="17986771" lon="2528440" rev="18999836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fr-CA" sz="4000" dirty="0"/>
              <a:t>~ ha</a:t>
            </a:r>
            <a:endParaRPr lang="fr-CA" sz="4000" baseline="30000" dirty="0"/>
          </a:p>
        </p:txBody>
      </p:sp>
      <p:sp>
        <p:nvSpPr>
          <p:cNvPr id="43" name="ZoneTexte 42"/>
          <p:cNvSpPr txBox="1"/>
          <p:nvPr/>
        </p:nvSpPr>
        <p:spPr>
          <a:xfrm>
            <a:off x="5758297" y="2571171"/>
            <a:ext cx="1227082" cy="282740"/>
          </a:xfrm>
          <a:prstGeom prst="rect">
            <a:avLst/>
          </a:prstGeom>
          <a:noFill/>
          <a:scene3d>
            <a:camera prst="isometricOffAxis2Left">
              <a:rot lat="1063047" lon="929790" rev="106225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Faisceaux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399933" y="263237"/>
            <a:ext cx="2142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fr-CA" u="sng" dirty="0">
                <a:latin typeface="Arial" panose="020B0604020202020204" pitchFamily="34" charset="0"/>
                <a:cs typeface="Arial" panose="020B0604020202020204" pitchFamily="34" charset="0"/>
              </a:rPr>
              <a:t>Instruments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1681836" y="5705902"/>
            <a:ext cx="239039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Empreinte de mesure</a:t>
            </a:r>
          </a:p>
        </p:txBody>
      </p:sp>
      <p:sp>
        <p:nvSpPr>
          <p:cNvPr id="22" name="Ellipse 21"/>
          <p:cNvSpPr/>
          <p:nvPr/>
        </p:nvSpPr>
        <p:spPr>
          <a:xfrm>
            <a:off x="705359" y="5745300"/>
            <a:ext cx="910252" cy="290537"/>
          </a:xfrm>
          <a:prstGeom prst="ellipse">
            <a:avLst/>
          </a:prstGeom>
          <a:solidFill>
            <a:srgbClr val="7030A0">
              <a:alpha val="37000"/>
            </a:srgbClr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5476" y="444852"/>
            <a:ext cx="1871430" cy="15142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4"/>
          <a:srcRect r="7125" b="11270"/>
          <a:stretch/>
        </p:blipFill>
        <p:spPr>
          <a:xfrm>
            <a:off x="9276892" y="128437"/>
            <a:ext cx="1792895" cy="2587002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35" name="Groupe 34"/>
          <p:cNvGrpSpPr/>
          <p:nvPr/>
        </p:nvGrpSpPr>
        <p:grpSpPr>
          <a:xfrm>
            <a:off x="9251939" y="3895359"/>
            <a:ext cx="2617247" cy="2910148"/>
            <a:chOff x="7718612" y="51797"/>
            <a:chExt cx="4408218" cy="6173658"/>
          </a:xfrm>
        </p:grpSpPr>
        <p:pic>
          <p:nvPicPr>
            <p:cNvPr id="36" name="Image 3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18612" y="51797"/>
              <a:ext cx="4408218" cy="617365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37" name="Connecteur droit 36"/>
            <p:cNvCxnSpPr/>
            <p:nvPr/>
          </p:nvCxnSpPr>
          <p:spPr>
            <a:xfrm flipH="1" flipV="1">
              <a:off x="9054828" y="2813033"/>
              <a:ext cx="917119" cy="1111856"/>
            </a:xfrm>
            <a:prstGeom prst="line">
              <a:avLst/>
            </a:prstGeom>
            <a:ln w="381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ZoneTexte 37"/>
            <p:cNvSpPr txBox="1"/>
            <p:nvPr/>
          </p:nvSpPr>
          <p:spPr>
            <a:xfrm>
              <a:off x="7855789" y="2231316"/>
              <a:ext cx="1581124" cy="48969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9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ÉMETTEURS</a:t>
              </a:r>
              <a:endParaRPr lang="fr-CA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9621996" y="4050970"/>
              <a:ext cx="1864936" cy="4896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RÉCEPTEURS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/>
              <p:cNvSpPr txBox="1"/>
              <p:nvPr/>
            </p:nvSpPr>
            <p:spPr>
              <a:xfrm>
                <a:off x="693334" y="4418159"/>
                <a:ext cx="3432155" cy="83099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algn="ctr">
                  <a:defRPr sz="10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pPr algn="just"/>
                <a:r>
                  <a:rPr lang="fr-FR" sz="1600" dirty="0"/>
                  <a:t>→ 98% de surface mesurée se situe au-dessus du réservoir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fr-F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fr-FR" sz="1600" dirty="0"/>
                  <a:t> Hypothèse : </a:t>
                </a:r>
                <a:r>
                  <a:rPr lang="fr-FR" sz="1600" b="1" dirty="0"/>
                  <a:t>Topographie plane</a:t>
                </a:r>
              </a:p>
            </p:txBody>
          </p:sp>
        </mc:Choice>
        <mc:Fallback xmlns="">
          <p:sp>
            <p:nvSpPr>
              <p:cNvPr id="40" name="ZoneTexte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334" y="4418159"/>
                <a:ext cx="3432155" cy="830997"/>
              </a:xfrm>
              <a:prstGeom prst="rect">
                <a:avLst/>
              </a:prstGeom>
              <a:blipFill>
                <a:blip r:embed="rId6"/>
                <a:stretch>
                  <a:fillRect l="-885" t="-1449" r="-708" b="-797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5E74-D96B-4468-A866-A0E3E634694E}" type="slidenum">
              <a:rPr lang="fr-CA" smtClean="0"/>
              <a:pPr/>
              <a:t>2</a:t>
            </a:fld>
            <a:endParaRPr lang="fr-CA" dirty="0"/>
          </a:p>
        </p:txBody>
      </p:sp>
      <p:sp>
        <p:nvSpPr>
          <p:cNvPr id="29" name="ZoneTexte 28"/>
          <p:cNvSpPr txBox="1"/>
          <p:nvPr/>
        </p:nvSpPr>
        <p:spPr>
          <a:xfrm>
            <a:off x="8666483" y="3255585"/>
            <a:ext cx="1094965" cy="5232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Tour à </a:t>
            </a:r>
            <a:r>
              <a:rPr lang="fr-C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flux (BERGE</a:t>
            </a:r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135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" grpId="0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5E74-D96B-4468-A866-A0E3E634694E}" type="slidenum">
              <a:rPr lang="fr-CA" smtClean="0"/>
              <a:pPr/>
              <a:t>3</a:t>
            </a:fld>
            <a:endParaRPr lang="fr-CA" dirty="0"/>
          </a:p>
        </p:txBody>
      </p:sp>
      <p:sp>
        <p:nvSpPr>
          <p:cNvPr id="16" name="ZoneTexte 8">
            <a:extLst>
              <a:ext uri="{FF2B5EF4-FFF2-40B4-BE49-F238E27FC236}">
                <a16:creationId xmlns:a16="http://schemas.microsoft.com/office/drawing/2014/main" id="{2096942E-746B-254F-B8B4-85E26ED16FDA}"/>
              </a:ext>
            </a:extLst>
          </p:cNvPr>
          <p:cNvSpPr txBox="1"/>
          <p:nvPr/>
        </p:nvSpPr>
        <p:spPr>
          <a:xfrm>
            <a:off x="9006262" y="344135"/>
            <a:ext cx="2575406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Lüdi</a:t>
            </a:r>
            <a:r>
              <a:rPr lang="fr-CA" sz="1000" b="1" dirty="0">
                <a:latin typeface="Arial" panose="020B0604020202020204" pitchFamily="34" charset="0"/>
                <a:cs typeface="Arial" panose="020B0604020202020204" pitchFamily="34" charset="0"/>
              </a:rPr>
              <a:t> et al. (2005) </a:t>
            </a:r>
            <a:r>
              <a:rPr lang="fr-CA" sz="1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Bound</a:t>
            </a:r>
            <a:r>
              <a:rPr lang="fr-CA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.-Lay. </a:t>
            </a:r>
            <a:r>
              <a:rPr lang="fr-CA" sz="1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Meteorol</a:t>
            </a:r>
            <a:r>
              <a:rPr lang="fr-CA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399934" y="263237"/>
            <a:ext cx="1518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CA" i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CA" i="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Théorie</a:t>
            </a:r>
            <a:endParaRPr lang="fr-CA" i="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8">
                <a:extLst>
                  <a:ext uri="{FF2B5EF4-FFF2-40B4-BE49-F238E27FC236}">
                    <a16:creationId xmlns:a16="http://schemas.microsoft.com/office/drawing/2014/main" id="{EA7BFD0C-3EA7-458D-BC0E-7EB11B13E1A5}"/>
                  </a:ext>
                </a:extLst>
              </p:cNvPr>
              <p:cNvSpPr txBox="1"/>
              <p:nvPr/>
            </p:nvSpPr>
            <p:spPr>
              <a:xfrm>
                <a:off x="10136136" y="4382760"/>
                <a:ext cx="2055863" cy="30777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4.    Flux  </a:t>
                </a:r>
                <a:r>
                  <a:rPr lang="fr-CA" sz="1400" b="1" dirty="0">
                    <a:latin typeface="Cambria Math" panose="02040503050406030204" pitchFamily="18" charset="0"/>
                    <a:cs typeface="Arial" panose="020B0604020202020204" pitchFamily="34" charset="0"/>
                  </a:rPr>
                  <a:t>H</a:t>
                </a:r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 &amp;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A" sz="1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𝐋</m:t>
                        </m:r>
                      </m:e>
                      <m:sub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𝐄</m:t>
                        </m:r>
                      </m:sub>
                    </m:sSub>
                  </m:oMath>
                </a14:m>
                <a:endParaRPr lang="fr-CA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ZoneTexte 8">
                <a:extLst>
                  <a:ext uri="{FF2B5EF4-FFF2-40B4-BE49-F238E27FC236}">
                    <a16:creationId xmlns:a16="http://schemas.microsoft.com/office/drawing/2014/main" id="{EA7BFD0C-3EA7-458D-BC0E-7EB11B13E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6136" y="4382760"/>
                <a:ext cx="2055863" cy="307777"/>
              </a:xfrm>
              <a:prstGeom prst="rect">
                <a:avLst/>
              </a:prstGeom>
              <a:blipFill>
                <a:blip r:embed="rId3"/>
                <a:stretch>
                  <a:fillRect t="-3846" b="-1730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Imag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268" y="4690537"/>
            <a:ext cx="5137731" cy="19042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37" y="1346187"/>
            <a:ext cx="4476008" cy="12328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3" y="5195884"/>
            <a:ext cx="4104895" cy="1289348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8">
                <a:extLst>
                  <a:ext uri="{FF2B5EF4-FFF2-40B4-BE49-F238E27FC236}">
                    <a16:creationId xmlns:a16="http://schemas.microsoft.com/office/drawing/2014/main" id="{EA7BFD0C-3EA7-458D-BC0E-7EB11B13E1A5}"/>
                  </a:ext>
                </a:extLst>
              </p:cNvPr>
              <p:cNvSpPr txBox="1"/>
              <p:nvPr/>
            </p:nvSpPr>
            <p:spPr>
              <a:xfrm>
                <a:off x="165715" y="4618368"/>
                <a:ext cx="3765720" cy="55297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2.  Paramètres de structure </a:t>
                </a:r>
                <a:r>
                  <a:rPr lang="fr-CA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des indices </a:t>
                </a:r>
                <a:r>
                  <a:rPr lang="fr-CA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 réfraction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CA" sz="1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b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𝐧𝐋𝐀𝐒</m:t>
                        </m:r>
                      </m:sub>
                      <m:sup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CA" sz="1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fr-CA" sz="1400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b>
                        <m:r>
                          <a:rPr lang="fr-CA" sz="1400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𝐧</m:t>
                        </m:r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𝐌𝐖</m:t>
                        </m:r>
                        <m:r>
                          <a:rPr lang="fr-CA" sz="1400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𝐒</m:t>
                        </m:r>
                      </m:sub>
                      <m:sup>
                        <m:r>
                          <a:rPr lang="fr-CA" sz="1400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CA" sz="1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fr-CA" sz="1400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b>
                        <m:r>
                          <a:rPr lang="fr-CA" sz="1400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𝐧</m:t>
                        </m:r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𝐎𝐌</m:t>
                        </m:r>
                        <m:r>
                          <a:rPr lang="fr-CA" sz="1400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𝐒</m:t>
                        </m:r>
                      </m:sub>
                      <m:sup>
                        <m:r>
                          <a:rPr lang="fr-CA" sz="1400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</m:oMath>
                </a14:m>
                <a:endParaRPr lang="fr-CA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7" name="ZoneTexte 8">
                <a:extLst>
                  <a:ext uri="{FF2B5EF4-FFF2-40B4-BE49-F238E27FC236}">
                    <a16:creationId xmlns:a16="http://schemas.microsoft.com/office/drawing/2014/main" id="{EA7BFD0C-3EA7-458D-BC0E-7EB11B13E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715" y="4618368"/>
                <a:ext cx="3765720" cy="552972"/>
              </a:xfrm>
              <a:prstGeom prst="rect">
                <a:avLst/>
              </a:prstGeom>
              <a:blipFill>
                <a:blip r:embed="rId7"/>
                <a:stretch>
                  <a:fillRect t="-1087" r="-1129" b="-652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u numéro de diapositive 1"/>
          <p:cNvSpPr txBox="1">
            <a:spLocks/>
          </p:cNvSpPr>
          <p:nvPr/>
        </p:nvSpPr>
        <p:spPr>
          <a:xfrm>
            <a:off x="8701528" y="591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BEA5E74-D96B-4468-A866-A0E3E634694E}" type="slidenum">
              <a:rPr lang="fr-CA" smtClean="0"/>
              <a:pPr/>
              <a:t>3</a:t>
            </a:fld>
            <a:endParaRPr lang="fr-CA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8">
                <a:extLst>
                  <a:ext uri="{FF2B5EF4-FFF2-40B4-BE49-F238E27FC236}">
                    <a16:creationId xmlns:a16="http://schemas.microsoft.com/office/drawing/2014/main" id="{EA7BFD0C-3EA7-458D-BC0E-7EB11B13E1A5}"/>
                  </a:ext>
                </a:extLst>
              </p:cNvPr>
              <p:cNvSpPr txBox="1"/>
              <p:nvPr/>
            </p:nvSpPr>
            <p:spPr>
              <a:xfrm>
                <a:off x="7035191" y="2294276"/>
                <a:ext cx="3757354" cy="34246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3. </a:t>
                </a:r>
                <a:r>
                  <a:rPr lang="fr-CA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Paramètres </a:t>
                </a:r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de </a:t>
                </a:r>
                <a:r>
                  <a:rPr lang="fr-CA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structure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CA" sz="1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b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𝐓</m:t>
                        </m:r>
                      </m:sub>
                      <m:sup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  <m:r>
                      <a:rPr lang="fr-CA" sz="1400" b="1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sSubSup>
                      <m:sSubSupPr>
                        <m:ctrlPr>
                          <a:rPr lang="fr-CA" sz="1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b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𝐪</m:t>
                        </m:r>
                      </m:sub>
                      <m:sup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  <m:r>
                      <a:rPr lang="fr-CA" sz="1400" b="1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&amp; </m:t>
                    </m:r>
                    <m:sSub>
                      <m:sSubPr>
                        <m:ctrlPr>
                          <a:rPr lang="fr-CA" sz="1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b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𝐓𝐪</m:t>
                        </m:r>
                      </m:sub>
                    </m:sSub>
                  </m:oMath>
                </a14:m>
                <a:endParaRPr lang="fr-CA" sz="1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" name="ZoneTexte 8">
                <a:extLst>
                  <a:ext uri="{FF2B5EF4-FFF2-40B4-BE49-F238E27FC236}">
                    <a16:creationId xmlns:a16="http://schemas.microsoft.com/office/drawing/2014/main" id="{EA7BFD0C-3EA7-458D-BC0E-7EB11B13E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5191" y="2294276"/>
                <a:ext cx="3757354" cy="342466"/>
              </a:xfrm>
              <a:prstGeom prst="rect">
                <a:avLst/>
              </a:prstGeom>
              <a:blipFill>
                <a:blip r:embed="rId8"/>
                <a:stretch>
                  <a:fillRect l="-324" b="-847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lèche vers le bas 8"/>
          <p:cNvSpPr/>
          <p:nvPr/>
        </p:nvSpPr>
        <p:spPr>
          <a:xfrm>
            <a:off x="1720054" y="4023555"/>
            <a:ext cx="455078" cy="66414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6">
                <a:extLst>
                  <a:ext uri="{FF2B5EF4-FFF2-40B4-BE49-F238E27FC236}">
                    <a16:creationId xmlns:a16="http://schemas.microsoft.com/office/drawing/2014/main" id="{B020A70E-39D7-4929-89FC-DD76FEC8C4D2}"/>
                  </a:ext>
                </a:extLst>
              </p:cNvPr>
              <p:cNvSpPr txBox="1"/>
              <p:nvPr/>
            </p:nvSpPr>
            <p:spPr>
              <a:xfrm>
                <a:off x="3996594" y="3299798"/>
                <a:ext cx="3718162" cy="119866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CA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Détermination des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CA" sz="1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b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𝐓</m:t>
                        </m:r>
                      </m:sub>
                      <m:sup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fr-CA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CA" sz="1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fr-CA" sz="1400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b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𝐪</m:t>
                        </m:r>
                      </m:sub>
                      <m:sup>
                        <m:r>
                          <a:rPr lang="fr-CA" sz="1400" b="1" i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fr-CA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A" sz="14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𝐂</m:t>
                        </m:r>
                      </m:e>
                      <m:sub>
                        <m:r>
                          <a:rPr lang="fr-CA" sz="1400" b="1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𝐓𝐪</m:t>
                        </m:r>
                      </m:sub>
                    </m:sSub>
                  </m:oMath>
                </a14:m>
                <a:r>
                  <a:rPr lang="fr-CA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r>
                  <a:rPr lang="fr-CA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3 équations, 3 inconnues</a:t>
                </a: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r>
                  <a:rPr lang="fr-CA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Résolution de matrices</a:t>
                </a: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Besoin des données météorologiques (</a:t>
                </a:r>
                <a:r>
                  <a:rPr lang="fr-CA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:r>
                  <a:rPr lang="fr-CA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q)</a:t>
                </a:r>
                <a:r>
                  <a:rPr lang="fr-CA" sz="1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CA" sz="14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du quai flottant EC</a:t>
                </a:r>
              </a:p>
            </p:txBody>
          </p:sp>
        </mc:Choice>
        <mc:Fallback>
          <p:sp>
            <p:nvSpPr>
              <p:cNvPr id="12" name="ZoneTexte 16">
                <a:extLst>
                  <a:ext uri="{FF2B5EF4-FFF2-40B4-BE49-F238E27FC236}">
                    <a16:creationId xmlns:a16="http://schemas.microsoft.com/office/drawing/2014/main" id="{B020A70E-39D7-4929-89FC-DD76FEC8C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6594" y="3299798"/>
                <a:ext cx="3718162" cy="1198661"/>
              </a:xfrm>
              <a:prstGeom prst="rect">
                <a:avLst/>
              </a:prstGeom>
              <a:blipFill>
                <a:blip r:embed="rId9"/>
                <a:stretch>
                  <a:fillRect l="-492" b="-456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7">
            <a:extLst>
              <a:ext uri="{FF2B5EF4-FFF2-40B4-BE49-F238E27FC236}">
                <a16:creationId xmlns:a16="http://schemas.microsoft.com/office/drawing/2014/main" id="{8E92221F-EA64-45B5-BA9C-4077847313A4}"/>
              </a:ext>
            </a:extLst>
          </p:cNvPr>
          <p:cNvSpPr txBox="1"/>
          <p:nvPr/>
        </p:nvSpPr>
        <p:spPr>
          <a:xfrm>
            <a:off x="7800349" y="3000852"/>
            <a:ext cx="3700052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Théorie de </a:t>
            </a:r>
            <a:r>
              <a:rPr lang="fr-C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similitude </a:t>
            </a:r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fr-CA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Monin-Obukhov</a:t>
            </a:r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Mesure de la hauteur effective </a:t>
            </a:r>
            <a:r>
              <a:rPr lang="fr-CA" sz="1400" dirty="0" err="1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fr-CA" sz="14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eff</a:t>
            </a:r>
            <a:endParaRPr lang="fr-CA" sz="1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Stabilité de l’atmosphère </a:t>
            </a:r>
            <a:r>
              <a:rPr lang="el-G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ζ</a:t>
            </a:r>
            <a:r>
              <a:rPr lang="fr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CA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CA" sz="1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</a:t>
            </a:r>
            <a:r>
              <a:rPr lang="fr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C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fr-CA" sz="1400" dirty="0">
                <a:latin typeface="Arial" panose="020B0604020202020204" pitchFamily="34" charset="0"/>
                <a:cs typeface="Arial" panose="020B0604020202020204" pitchFamily="34" charset="0"/>
              </a:rPr>
              <a:t>Vitesse de friction </a:t>
            </a:r>
            <a:r>
              <a:rPr lang="fr-C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fr-CA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fr-CA" sz="14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191" y="840930"/>
            <a:ext cx="4761782" cy="14661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Flèche vers le bas 22"/>
          <p:cNvSpPr/>
          <p:nvPr/>
        </p:nvSpPr>
        <p:spPr>
          <a:xfrm>
            <a:off x="9008355" y="3951921"/>
            <a:ext cx="466606" cy="69164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  <p:sp>
        <p:nvSpPr>
          <p:cNvPr id="24" name="Flèche vers le bas 23"/>
          <p:cNvSpPr/>
          <p:nvPr/>
        </p:nvSpPr>
        <p:spPr>
          <a:xfrm>
            <a:off x="10878137" y="2312246"/>
            <a:ext cx="346589" cy="69963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  <p:sp>
        <p:nvSpPr>
          <p:cNvPr id="25" name="Flèche vers le bas 24"/>
          <p:cNvSpPr/>
          <p:nvPr/>
        </p:nvSpPr>
        <p:spPr>
          <a:xfrm rot="2847740" flipV="1">
            <a:off x="6430208" y="2418391"/>
            <a:ext cx="361039" cy="97782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  <p:sp>
        <p:nvSpPr>
          <p:cNvPr id="28" name="ZoneTexte 8">
            <a:extLst>
              <a:ext uri="{FF2B5EF4-FFF2-40B4-BE49-F238E27FC236}">
                <a16:creationId xmlns:a16="http://schemas.microsoft.com/office/drawing/2014/main" id="{EA7BFD0C-3EA7-458D-BC0E-7EB11B13E1A5}"/>
              </a:ext>
            </a:extLst>
          </p:cNvPr>
          <p:cNvSpPr txBox="1"/>
          <p:nvPr/>
        </p:nvSpPr>
        <p:spPr>
          <a:xfrm>
            <a:off x="484190" y="1013866"/>
            <a:ext cx="2779710" cy="3077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CA" sz="1400" b="1" dirty="0">
                <a:latin typeface="Arial" panose="020B0604020202020204" pitchFamily="34" charset="0"/>
                <a:cs typeface="Arial" panose="020B0604020202020204" pitchFamily="34" charset="0"/>
              </a:rPr>
              <a:t>1. Variances (signaux</a:t>
            </a:r>
            <a:r>
              <a:rPr lang="fr-CA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aux 1‘</a:t>
            </a:r>
            <a:endParaRPr lang="fr-CA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ZoneTexte 28"/>
              <p:cNvSpPr txBox="1"/>
              <p:nvPr/>
            </p:nvSpPr>
            <p:spPr>
              <a:xfrm>
                <a:off x="440566" y="3025396"/>
                <a:ext cx="3513231" cy="9641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Détermination des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CA" sz="1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CA" sz="1400" b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CA" sz="1400" b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nLAS</m:t>
                        </m:r>
                      </m:sub>
                      <m:sup>
                        <m:r>
                          <a:rPr lang="fr-CA" sz="1400" b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CA" sz="1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CA" sz="1400" b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CA" sz="1400" b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nMWS</m:t>
                        </m:r>
                      </m:sub>
                      <m:sup>
                        <m:r>
                          <a:rPr lang="fr-CA" sz="1400" b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CA" sz="1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fr-CA" sz="1400" b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CA" sz="1400" b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nOMS</m:t>
                        </m:r>
                      </m:sub>
                      <m:sup>
                        <m:r>
                          <a:rPr lang="fr-CA" sz="1400" b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fr-CA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:</a:t>
                </a:r>
              </a:p>
              <a:p>
                <a:r>
                  <a:rPr lang="fr-CA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Géométrie de l’installation :</a:t>
                </a: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r>
                  <a:rPr lang="fr-CA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Longueur des faisceaux </a:t>
                </a:r>
                <a:r>
                  <a:rPr lang="fr-CA" sz="1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</a:p>
              <a:p>
                <a:pPr marL="128588" indent="-128588">
                  <a:buFont typeface="Arial" panose="020B0604020202020204" pitchFamily="34" charset="0"/>
                  <a:buChar char="•"/>
                </a:pPr>
                <a:r>
                  <a:rPr lang="fr-CA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Longueur d’onde du signal </a:t>
                </a:r>
                <a:r>
                  <a:rPr lang="el-GR" sz="1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λ</a:t>
                </a:r>
                <a:endParaRPr lang="fr-CA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9" name="ZoneTexte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566" y="3025396"/>
                <a:ext cx="3513231" cy="964175"/>
              </a:xfrm>
              <a:prstGeom prst="rect">
                <a:avLst/>
              </a:prstGeom>
              <a:blipFill>
                <a:blip r:embed="rId11"/>
                <a:stretch>
                  <a:fillRect l="-520" b="-6329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Flèche vers le bas 24">
            <a:extLst>
              <a:ext uri="{FF2B5EF4-FFF2-40B4-BE49-F238E27FC236}">
                <a16:creationId xmlns:a16="http://schemas.microsoft.com/office/drawing/2014/main" id="{B004009D-4F43-4130-98A3-6B587F32A245}"/>
              </a:ext>
            </a:extLst>
          </p:cNvPr>
          <p:cNvSpPr/>
          <p:nvPr/>
        </p:nvSpPr>
        <p:spPr>
          <a:xfrm rot="2847740" flipV="1">
            <a:off x="4297755" y="4335011"/>
            <a:ext cx="361039" cy="97782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  <p:sp>
        <p:nvSpPr>
          <p:cNvPr id="36" name="Flèche vers le bas 8">
            <a:extLst>
              <a:ext uri="{FF2B5EF4-FFF2-40B4-BE49-F238E27FC236}">
                <a16:creationId xmlns:a16="http://schemas.microsoft.com/office/drawing/2014/main" id="{546485E0-614E-43BC-B55E-C721F1A04738}"/>
              </a:ext>
            </a:extLst>
          </p:cNvPr>
          <p:cNvSpPr/>
          <p:nvPr/>
        </p:nvSpPr>
        <p:spPr>
          <a:xfrm>
            <a:off x="1764409" y="2579058"/>
            <a:ext cx="325648" cy="42179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350"/>
          </a:p>
        </p:txBody>
      </p:sp>
    </p:spTree>
    <p:extLst>
      <p:ext uri="{BB962C8B-B14F-4D97-AF65-F5344CB8AC3E}">
        <p14:creationId xmlns:p14="http://schemas.microsoft.com/office/powerpoint/2010/main" val="176560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 animBg="1"/>
      <p:bldP spid="14" grpId="0" animBg="1"/>
      <p:bldP spid="23" grpId="0" animBg="1"/>
      <p:bldP spid="24" grpId="0" animBg="1"/>
      <p:bldP spid="25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5E74-D96B-4468-A866-A0E3E634694E}" type="slidenum">
              <a:rPr lang="fr-CA" smtClean="0"/>
              <a:t>4</a:t>
            </a:fld>
            <a:endParaRPr lang="fr-CA"/>
          </a:p>
        </p:txBody>
      </p:sp>
      <p:sp>
        <p:nvSpPr>
          <p:cNvPr id="3" name="ZoneTexte 8">
            <a:extLst>
              <a:ext uri="{FF2B5EF4-FFF2-40B4-BE49-F238E27FC236}">
                <a16:creationId xmlns:a16="http://schemas.microsoft.com/office/drawing/2014/main" id="{2096942E-746B-254F-B8B4-85E26ED16FDA}"/>
              </a:ext>
            </a:extLst>
          </p:cNvPr>
          <p:cNvSpPr txBox="1"/>
          <p:nvPr/>
        </p:nvSpPr>
        <p:spPr>
          <a:xfrm>
            <a:off x="6132921" y="6011384"/>
            <a:ext cx="307489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Lüdi</a:t>
            </a:r>
            <a:r>
              <a:rPr lang="fr-CA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 (2005) </a:t>
            </a:r>
            <a:r>
              <a:rPr lang="fr-CA" sz="1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Bound</a:t>
            </a:r>
            <a:r>
              <a:rPr lang="fr-CA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.-Lay. </a:t>
            </a:r>
            <a:r>
              <a:rPr lang="fr-CA" sz="1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Meteorol</a:t>
            </a:r>
            <a:r>
              <a:rPr lang="fr-CA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au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142194" y="1410869"/>
              <a:ext cx="7056096" cy="455332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08242">
                      <a:extLst>
                        <a:ext uri="{9D8B030D-6E8A-4147-A177-3AD203B41FA5}">
                          <a16:colId xmlns:a16="http://schemas.microsoft.com/office/drawing/2014/main" val="196416982"/>
                        </a:ext>
                      </a:extLst>
                    </a:gridCol>
                    <a:gridCol w="1588654">
                      <a:extLst>
                        <a:ext uri="{9D8B030D-6E8A-4147-A177-3AD203B41FA5}">
                          <a16:colId xmlns:a16="http://schemas.microsoft.com/office/drawing/2014/main" val="2665040254"/>
                        </a:ext>
                      </a:extLst>
                    </a:gridCol>
                    <a:gridCol w="3759200">
                      <a:extLst>
                        <a:ext uri="{9D8B030D-6E8A-4147-A177-3AD203B41FA5}">
                          <a16:colId xmlns:a16="http://schemas.microsoft.com/office/drawing/2014/main" val="353619357"/>
                        </a:ext>
                      </a:extLst>
                    </a:gridCol>
                  </a:tblGrid>
                  <a:tr h="750490">
                    <a:tc>
                      <a:txBody>
                        <a:bodyPr/>
                        <a:lstStyle/>
                        <a:p>
                          <a:pPr algn="ctr"/>
                          <a:endParaRPr lang="fr-CA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CA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CA" sz="2400" u="sng" dirty="0">
                              <a:solidFill>
                                <a:schemeClr val="tx1"/>
                              </a:solidFill>
                            </a:rPr>
                            <a:t>BC</a:t>
                          </a:r>
                          <a:r>
                            <a:rPr lang="fr-CA" sz="2400" u="sng" baseline="0" dirty="0">
                              <a:solidFill>
                                <a:schemeClr val="tx1"/>
                              </a:solidFill>
                            </a:rPr>
                            <a:t> (</a:t>
                          </a:r>
                          <a:r>
                            <a:rPr lang="fr-CA" sz="2400" u="sng" baseline="0" dirty="0" smtClean="0">
                              <a:solidFill>
                                <a:schemeClr val="tx1"/>
                              </a:solidFill>
                            </a:rPr>
                            <a:t>Bi-Chromatique)</a:t>
                          </a:r>
                          <a:endParaRPr lang="fr-CA" sz="2400" u="sng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4345236"/>
                      </a:ext>
                    </a:extLst>
                  </a:tr>
                  <a:tr h="977989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fr-CA" b="1" i="0" dirty="0" smtClean="0">
                              <a:solidFill>
                                <a:schemeClr val="tx1"/>
                              </a:solidFill>
                            </a:rPr>
                            <a:t>Indépendant</a:t>
                          </a:r>
                          <a:endParaRPr lang="fr-CA" b="1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sz="1800" baseline="0" dirty="0" smtClean="0"/>
                            <a:t>Paramètres de Structure</a:t>
                          </a:r>
                          <a:endParaRPr lang="fr-CA" sz="1800" baseline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sz="1800" baseline="0" dirty="0"/>
                            <a:t>(C</a:t>
                          </a:r>
                          <a:r>
                            <a:rPr lang="fr-CA" sz="1800" baseline="-25000" dirty="0"/>
                            <a:t>T</a:t>
                          </a:r>
                          <a:r>
                            <a:rPr lang="fr-CA" sz="1800" baseline="30000" dirty="0"/>
                            <a:t>2</a:t>
                          </a:r>
                          <a:r>
                            <a:rPr lang="fr-CA" sz="1800" baseline="0" dirty="0"/>
                            <a:t>, C</a:t>
                          </a:r>
                          <a:r>
                            <a:rPr lang="fr-CA" sz="1800" baseline="-25000" dirty="0"/>
                            <a:t>q</a:t>
                          </a:r>
                          <a:r>
                            <a:rPr lang="fr-CA" sz="1800" baseline="30000" dirty="0"/>
                            <a:t>2</a:t>
                          </a:r>
                          <a:r>
                            <a:rPr lang="fr-CA" sz="1800" baseline="0" dirty="0"/>
                            <a:t>, </a:t>
                          </a:r>
                          <a:r>
                            <a:rPr lang="fr-CA" sz="1800" baseline="0" dirty="0" err="1"/>
                            <a:t>C</a:t>
                          </a:r>
                          <a:r>
                            <a:rPr lang="fr-CA" sz="1800" baseline="-25000" dirty="0" err="1"/>
                            <a:t>Tq</a:t>
                          </a:r>
                          <a:r>
                            <a:rPr lang="fr-CA" sz="1800" baseline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fr-CA" sz="2000" i="0" baseline="0" dirty="0" smtClean="0"/>
                            <a:t>Matrice 3x3 inverse</a:t>
                          </a:r>
                        </a:p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fr-CA" sz="1500" b="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fr-CA" sz="1500" b="0" i="1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Sup>
                                            <m:sSubSupPr>
                                              <m:ctrlPr>
                                                <a:rPr lang="fr-CA" sz="1500" b="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C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n</m:t>
                                              </m:r>
                                              <m: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, 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LAS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mr>
                                      <m:mr>
                                        <m:e>
                                          <m:sSubSup>
                                            <m:sSubSupPr>
                                              <m:ctrlPr>
                                                <a:rPr lang="fr-CA" sz="1500" b="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C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n</m:t>
                                              </m:r>
                                              <m: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, 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 smtClean="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MWS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fr-CA" sz="1500" b="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C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n</m:t>
                                              </m:r>
                                              <m: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, 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OMS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fr-CA" sz="15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=  </m:t>
                                </m:r>
                                <m:r>
                                  <m:rPr>
                                    <m:sty m:val="p"/>
                                  </m:rPr>
                                  <a:rPr lang="fr-CA" sz="15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M</m:t>
                                </m:r>
                                <m:r>
                                  <a:rPr lang="fr-CA" sz="15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∗ </m:t>
                                </m:r>
                                <m:d>
                                  <m:dPr>
                                    <m:ctrlPr>
                                      <a:rPr lang="fr-CA" sz="1500" b="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fr-CA" sz="1500" b="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Sup>
                                            <m:sSubSupPr>
                                              <m:ctrlPr>
                                                <a:rPr lang="fr-CA" sz="1500" b="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C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T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fr-CA" sz="1500" b="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C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Tq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Sup>
                                            <m:sSubSupPr>
                                              <m:ctrlPr>
                                                <a:rPr lang="fr-CA" sz="1500" b="0" i="1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C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q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CA" sz="1500" b="0" i="0" kern="1200">
                                                  <a:solidFill>
                                                    <a:schemeClr val="dk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+mn-ea"/>
                                                  <a:cs typeface="+mn-cs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fr-CA" sz="1500" b="0" i="0" kern="1200" dirty="0">
                            <a:solidFill>
                              <a:schemeClr val="dk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0004024"/>
                      </a:ext>
                    </a:extLst>
                  </a:tr>
                  <a:tr h="674779">
                    <a:tc vMerge="1">
                      <a:txBody>
                        <a:bodyPr/>
                        <a:lstStyle/>
                        <a:p>
                          <a:pPr algn="ctr"/>
                          <a:endParaRPr lang="fr-CA" b="1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b="0" i="0" dirty="0">
                              <a:solidFill>
                                <a:schemeClr val="tx1"/>
                              </a:solidFill>
                            </a:rPr>
                            <a:t>MOST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b="0" i="0" dirty="0">
                              <a:solidFill>
                                <a:schemeClr val="tx1"/>
                              </a:solidFill>
                            </a:rPr>
                            <a:t>(L</a:t>
                          </a:r>
                          <a:r>
                            <a:rPr lang="fr-CA" b="0" i="0" baseline="-25000" dirty="0">
                              <a:solidFill>
                                <a:schemeClr val="tx1"/>
                              </a:solidFill>
                            </a:rPr>
                            <a:t>E</a:t>
                          </a:r>
                          <a:r>
                            <a:rPr lang="fr-CA" b="0" i="0" baseline="0" dirty="0">
                              <a:solidFill>
                                <a:schemeClr val="tx1"/>
                              </a:solidFill>
                            </a:rPr>
                            <a:t> &amp; H)</a:t>
                          </a:r>
                          <a:endParaRPr lang="fr-CA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fr-CA" sz="2000" i="0" baseline="0" dirty="0" smtClean="0"/>
                            <a:t>Calcul Itératif</a:t>
                          </a:r>
                          <a:endParaRPr lang="fr-CA" sz="2000" i="0" baseline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68900851"/>
                      </a:ext>
                    </a:extLst>
                  </a:tr>
                  <a:tr h="738696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fr-CA" b="1" dirty="0" smtClean="0">
                              <a:solidFill>
                                <a:schemeClr val="tx1"/>
                              </a:solidFill>
                            </a:rPr>
                            <a:t>Dépendant</a:t>
                          </a:r>
                          <a:endParaRPr lang="fr-CA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sz="1800" baseline="0" dirty="0" smtClean="0"/>
                            <a:t>Paramètres de Structure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sz="1800" baseline="0" dirty="0" smtClean="0"/>
                            <a:t>(</a:t>
                          </a:r>
                          <a:r>
                            <a:rPr lang="fr-CA" sz="1800" baseline="0" dirty="0"/>
                            <a:t>C</a:t>
                          </a:r>
                          <a:r>
                            <a:rPr lang="fr-CA" sz="1800" baseline="-25000" dirty="0"/>
                            <a:t>T</a:t>
                          </a:r>
                          <a:r>
                            <a:rPr lang="fr-CA" sz="1800" baseline="30000" dirty="0"/>
                            <a:t>2</a:t>
                          </a:r>
                          <a:r>
                            <a:rPr lang="fr-CA" sz="1800" baseline="0" dirty="0"/>
                            <a:t>, C</a:t>
                          </a:r>
                          <a:r>
                            <a:rPr lang="fr-CA" sz="1800" baseline="-25000" dirty="0"/>
                            <a:t>q</a:t>
                          </a:r>
                          <a:r>
                            <a:rPr lang="fr-CA" sz="1800" baseline="30000" dirty="0"/>
                            <a:t>2</a:t>
                          </a:r>
                          <a:r>
                            <a:rPr lang="fr-CA" sz="1800" baseline="0" dirty="0"/>
                            <a:t>, </a:t>
                          </a:r>
                          <a:r>
                            <a:rPr lang="fr-CA" sz="1800" baseline="0" dirty="0" err="1"/>
                            <a:t>C</a:t>
                          </a:r>
                          <a:r>
                            <a:rPr lang="fr-CA" sz="1800" baseline="-25000" dirty="0" err="1"/>
                            <a:t>Tq</a:t>
                          </a:r>
                          <a:r>
                            <a:rPr lang="fr-CA" sz="1800" baseline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fr-CA" sz="2000" i="0" baseline="0" dirty="0" smtClean="0"/>
                            <a:t>Matrice 3x3 inverse</a:t>
                          </a:r>
                        </a:p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fr-CA" sz="15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fr-CA" sz="15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Sup>
                                            <m:sSubSupPr>
                                              <m:ctrlPr>
                                                <a:rPr lang="fr-CA" sz="15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C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n</m:t>
                                              </m:r>
                                              <m: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, 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LAS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mr>
                                      <m:mr>
                                        <m:e>
                                          <m:sSubSup>
                                            <m:sSubSupPr>
                                              <m:ctrlPr>
                                                <a:rPr lang="fr-CA" sz="15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C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n</m:t>
                                              </m:r>
                                              <m: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, 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b="0" i="0" smtClean="0">
                                                  <a:latin typeface="Cambria Math" panose="02040503050406030204" pitchFamily="18" charset="0"/>
                                                </a:rPr>
                                                <m:t>MWS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fr-CA" sz="15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C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n</m:t>
                                              </m:r>
                                              <m: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, </m:t>
                                              </m:r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OMS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</m:m>
                                  </m:e>
                                </m:d>
                                <m:r>
                                  <a:rPr lang="fr-CA" sz="1500" b="0" i="0" smtClean="0">
                                    <a:latin typeface="Cambria Math" panose="02040503050406030204" pitchFamily="18" charset="0"/>
                                  </a:rPr>
                                  <m:t> =  </m:t>
                                </m:r>
                                <m:r>
                                  <m:rPr>
                                    <m:sty m:val="p"/>
                                  </m:rPr>
                                  <a:rPr lang="fr-CA" sz="1500" b="0" i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a:rPr lang="fr-CA" sz="1500" b="0" i="0" smtClean="0">
                                    <a:latin typeface="Cambria Math" panose="02040503050406030204" pitchFamily="18" charset="0"/>
                                  </a:rPr>
                                  <m:t> ∗ </m:t>
                                </m:r>
                                <m:d>
                                  <m:dPr>
                                    <m:ctrlPr>
                                      <a:rPr lang="fr-CA" sz="15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fr-CA" sz="15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sSubSup>
                                            <m:sSubSupPr>
                                              <m:ctrlPr>
                                                <a:rPr lang="fr-CA" sz="15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C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T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fr-CA" sz="15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C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Tq</m:t>
                                              </m:r>
                                            </m:sub>
                                          </m:sSub>
                                        </m:e>
                                      </m:mr>
                                      <m:mr>
                                        <m:e>
                                          <m:sSubSup>
                                            <m:sSubSupPr>
                                              <m:ctrlPr>
                                                <a:rPr lang="fr-CA" sz="15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C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q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CA" sz="1500" i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e>
                                      </m:mr>
                                    </m:m>
                                  </m:e>
                                </m:d>
                              </m:oMath>
                            </m:oMathPara>
                          </a14:m>
                          <a:endParaRPr lang="fr-CA" sz="1500" i="0" baseline="-250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46200602"/>
                      </a:ext>
                    </a:extLst>
                  </a:tr>
                  <a:tr h="750490">
                    <a:tc vMerge="1">
                      <a:txBody>
                        <a:bodyPr/>
                        <a:lstStyle/>
                        <a:p>
                          <a:pPr algn="ctr"/>
                          <a:endParaRPr lang="fr-CA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b="0" i="0" dirty="0">
                              <a:solidFill>
                                <a:schemeClr val="tx1"/>
                              </a:solidFill>
                            </a:rPr>
                            <a:t>MOST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b="0" i="0" dirty="0">
                              <a:solidFill>
                                <a:schemeClr val="tx1"/>
                              </a:solidFill>
                            </a:rPr>
                            <a:t>(L</a:t>
                          </a:r>
                          <a:r>
                            <a:rPr lang="fr-CA" b="0" i="0" baseline="-25000" dirty="0">
                              <a:solidFill>
                                <a:schemeClr val="tx1"/>
                              </a:solidFill>
                            </a:rPr>
                            <a:t>E</a:t>
                          </a:r>
                          <a:r>
                            <a:rPr lang="fr-CA" b="0" i="0" baseline="0" dirty="0">
                              <a:solidFill>
                                <a:schemeClr val="tx1"/>
                              </a:solidFill>
                            </a:rPr>
                            <a:t> &amp; H)</a:t>
                          </a:r>
                          <a:endParaRPr lang="fr-CA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CA" sz="2000" i="0" dirty="0" smtClean="0"/>
                            <a:t>Utilisation de</a:t>
                          </a:r>
                          <a:r>
                            <a:rPr lang="fr-CA" sz="2000" i="0" baseline="0" dirty="0" smtClean="0"/>
                            <a:t> </a:t>
                          </a:r>
                          <a:r>
                            <a:rPr lang="el-GR" sz="2000" i="0" dirty="0" smtClean="0"/>
                            <a:t>ζ</a:t>
                          </a:r>
                          <a:r>
                            <a:rPr lang="fr-CA" sz="2000" i="0" dirty="0" smtClean="0"/>
                            <a:t>  </a:t>
                          </a:r>
                          <a:r>
                            <a:rPr lang="fr-CA" sz="2000" i="0" dirty="0"/>
                            <a:t>&amp;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CA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CA" sz="2000" b="0" i="0" smtClean="0">
                                      <a:latin typeface="Cambria Math" panose="02040503050406030204" pitchFamily="18" charset="0"/>
                                    </a:rPr>
                                    <m:t>u</m:t>
                                  </m:r>
                                </m:e>
                                <m:sub>
                                  <m:r>
                                    <a:rPr lang="fr-CA" sz="2000" b="0" i="0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oMath>
                          </a14:m>
                          <a:r>
                            <a:rPr lang="fr-CA" sz="2000" i="0" dirty="0"/>
                            <a:t> </a:t>
                          </a:r>
                          <a:r>
                            <a:rPr lang="fr-CA" sz="2000" i="0" dirty="0" smtClean="0"/>
                            <a:t>des données EC du quai flottant</a:t>
                          </a:r>
                          <a:endParaRPr lang="fr-CA" sz="200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58688810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au 3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2142194" y="1410869"/>
              <a:ext cx="7056096" cy="455332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08242">
                      <a:extLst>
                        <a:ext uri="{9D8B030D-6E8A-4147-A177-3AD203B41FA5}">
                          <a16:colId xmlns:a16="http://schemas.microsoft.com/office/drawing/2014/main" val="196416982"/>
                        </a:ext>
                      </a:extLst>
                    </a:gridCol>
                    <a:gridCol w="1588654">
                      <a:extLst>
                        <a:ext uri="{9D8B030D-6E8A-4147-A177-3AD203B41FA5}">
                          <a16:colId xmlns:a16="http://schemas.microsoft.com/office/drawing/2014/main" val="2665040254"/>
                        </a:ext>
                      </a:extLst>
                    </a:gridCol>
                    <a:gridCol w="3759200">
                      <a:extLst>
                        <a:ext uri="{9D8B030D-6E8A-4147-A177-3AD203B41FA5}">
                          <a16:colId xmlns:a16="http://schemas.microsoft.com/office/drawing/2014/main" val="353619357"/>
                        </a:ext>
                      </a:extLst>
                    </a:gridCol>
                  </a:tblGrid>
                  <a:tr h="750490">
                    <a:tc>
                      <a:txBody>
                        <a:bodyPr/>
                        <a:lstStyle/>
                        <a:p>
                          <a:pPr algn="ctr"/>
                          <a:endParaRPr lang="fr-CA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CA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CA" sz="2400" u="sng" dirty="0">
                              <a:solidFill>
                                <a:schemeClr val="tx1"/>
                              </a:solidFill>
                            </a:rPr>
                            <a:t>BC</a:t>
                          </a:r>
                          <a:r>
                            <a:rPr lang="fr-CA" sz="2400" u="sng" baseline="0" dirty="0">
                              <a:solidFill>
                                <a:schemeClr val="tx1"/>
                              </a:solidFill>
                            </a:rPr>
                            <a:t> (</a:t>
                          </a:r>
                          <a:r>
                            <a:rPr lang="fr-CA" sz="2400" u="sng" baseline="0" dirty="0" smtClean="0">
                              <a:solidFill>
                                <a:schemeClr val="tx1"/>
                              </a:solidFill>
                            </a:rPr>
                            <a:t>Bi-Chromatique)</a:t>
                          </a:r>
                          <a:endParaRPr lang="fr-CA" sz="2400" u="sng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4345236"/>
                      </a:ext>
                    </a:extLst>
                  </a:tr>
                  <a:tr h="1188784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fr-CA" b="1" i="0" dirty="0" smtClean="0">
                              <a:solidFill>
                                <a:schemeClr val="tx1"/>
                              </a:solidFill>
                            </a:rPr>
                            <a:t>Indépendant</a:t>
                          </a:r>
                          <a:endParaRPr lang="fr-CA" b="1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sz="1800" baseline="0" dirty="0" smtClean="0"/>
                            <a:t>Paramètres de Structure</a:t>
                          </a:r>
                          <a:endParaRPr lang="fr-CA" sz="1800" baseline="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sz="1800" baseline="0" dirty="0"/>
                            <a:t>(C</a:t>
                          </a:r>
                          <a:r>
                            <a:rPr lang="fr-CA" sz="1800" baseline="-25000" dirty="0"/>
                            <a:t>T</a:t>
                          </a:r>
                          <a:r>
                            <a:rPr lang="fr-CA" sz="1800" baseline="30000" dirty="0"/>
                            <a:t>2</a:t>
                          </a:r>
                          <a:r>
                            <a:rPr lang="fr-CA" sz="1800" baseline="0" dirty="0"/>
                            <a:t>, C</a:t>
                          </a:r>
                          <a:r>
                            <a:rPr lang="fr-CA" sz="1800" baseline="-25000" dirty="0"/>
                            <a:t>q</a:t>
                          </a:r>
                          <a:r>
                            <a:rPr lang="fr-CA" sz="1800" baseline="30000" dirty="0"/>
                            <a:t>2</a:t>
                          </a:r>
                          <a:r>
                            <a:rPr lang="fr-CA" sz="1800" baseline="0" dirty="0"/>
                            <a:t>, </a:t>
                          </a:r>
                          <a:r>
                            <a:rPr lang="fr-CA" sz="1800" baseline="0" dirty="0" err="1"/>
                            <a:t>C</a:t>
                          </a:r>
                          <a:r>
                            <a:rPr lang="fr-CA" sz="1800" baseline="-25000" dirty="0" err="1"/>
                            <a:t>Tq</a:t>
                          </a:r>
                          <a:r>
                            <a:rPr lang="fr-CA" sz="1800" baseline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87844" t="-63265" r="-324" b="-2255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0004024"/>
                      </a:ext>
                    </a:extLst>
                  </a:tr>
                  <a:tr h="674779">
                    <a:tc vMerge="1">
                      <a:txBody>
                        <a:bodyPr/>
                        <a:lstStyle/>
                        <a:p>
                          <a:pPr algn="ctr"/>
                          <a:endParaRPr lang="fr-CA" b="1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b="0" i="0" dirty="0">
                              <a:solidFill>
                                <a:schemeClr val="tx1"/>
                              </a:solidFill>
                            </a:rPr>
                            <a:t>MOST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b="0" i="0" dirty="0">
                              <a:solidFill>
                                <a:schemeClr val="tx1"/>
                              </a:solidFill>
                            </a:rPr>
                            <a:t>(L</a:t>
                          </a:r>
                          <a:r>
                            <a:rPr lang="fr-CA" b="0" i="0" baseline="-25000" dirty="0">
                              <a:solidFill>
                                <a:schemeClr val="tx1"/>
                              </a:solidFill>
                            </a:rPr>
                            <a:t>E</a:t>
                          </a:r>
                          <a:r>
                            <a:rPr lang="fr-CA" b="0" i="0" baseline="0" dirty="0">
                              <a:solidFill>
                                <a:schemeClr val="tx1"/>
                              </a:solidFill>
                            </a:rPr>
                            <a:t> &amp; H)</a:t>
                          </a:r>
                          <a:endParaRPr lang="fr-CA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fr-CA" sz="2000" i="0" baseline="0" dirty="0" smtClean="0"/>
                            <a:t>Calcul Itératif</a:t>
                          </a:r>
                          <a:endParaRPr lang="fr-CA" sz="2000" i="0" baseline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68900851"/>
                      </a:ext>
                    </a:extLst>
                  </a:tr>
                  <a:tr h="1188784">
                    <a:tc rowSpan="2">
                      <a:txBody>
                        <a:bodyPr/>
                        <a:lstStyle/>
                        <a:p>
                          <a:pPr algn="ctr"/>
                          <a:r>
                            <a:rPr lang="fr-CA" b="1" dirty="0" smtClean="0">
                              <a:solidFill>
                                <a:schemeClr val="tx1"/>
                              </a:solidFill>
                            </a:rPr>
                            <a:t>Dépendant</a:t>
                          </a:r>
                          <a:endParaRPr lang="fr-CA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sz="1800" baseline="0" dirty="0" smtClean="0"/>
                            <a:t>Paramètres de Structure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sz="1800" baseline="0" dirty="0" smtClean="0"/>
                            <a:t>(</a:t>
                          </a:r>
                          <a:r>
                            <a:rPr lang="fr-CA" sz="1800" baseline="0" dirty="0"/>
                            <a:t>C</a:t>
                          </a:r>
                          <a:r>
                            <a:rPr lang="fr-CA" sz="1800" baseline="-25000" dirty="0"/>
                            <a:t>T</a:t>
                          </a:r>
                          <a:r>
                            <a:rPr lang="fr-CA" sz="1800" baseline="30000" dirty="0"/>
                            <a:t>2</a:t>
                          </a:r>
                          <a:r>
                            <a:rPr lang="fr-CA" sz="1800" baseline="0" dirty="0"/>
                            <a:t>, C</a:t>
                          </a:r>
                          <a:r>
                            <a:rPr lang="fr-CA" sz="1800" baseline="-25000" dirty="0"/>
                            <a:t>q</a:t>
                          </a:r>
                          <a:r>
                            <a:rPr lang="fr-CA" sz="1800" baseline="30000" dirty="0"/>
                            <a:t>2</a:t>
                          </a:r>
                          <a:r>
                            <a:rPr lang="fr-CA" sz="1800" baseline="0" dirty="0"/>
                            <a:t>, </a:t>
                          </a:r>
                          <a:r>
                            <a:rPr lang="fr-CA" sz="1800" baseline="0" dirty="0" err="1"/>
                            <a:t>C</a:t>
                          </a:r>
                          <a:r>
                            <a:rPr lang="fr-CA" sz="1800" baseline="-25000" dirty="0" err="1"/>
                            <a:t>Tq</a:t>
                          </a:r>
                          <a:r>
                            <a:rPr lang="fr-CA" sz="1800" baseline="0" dirty="0"/>
                            <a:t>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87844" t="-219388" r="-324" b="-693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46200602"/>
                      </a:ext>
                    </a:extLst>
                  </a:tr>
                  <a:tr h="750490">
                    <a:tc vMerge="1">
                      <a:txBody>
                        <a:bodyPr/>
                        <a:lstStyle/>
                        <a:p>
                          <a:pPr algn="ctr"/>
                          <a:endParaRPr lang="fr-CA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b="0" i="0" dirty="0">
                              <a:solidFill>
                                <a:schemeClr val="tx1"/>
                              </a:solidFill>
                            </a:rPr>
                            <a:t>MOST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fr-CA" b="0" i="0" dirty="0">
                              <a:solidFill>
                                <a:schemeClr val="tx1"/>
                              </a:solidFill>
                            </a:rPr>
                            <a:t>(L</a:t>
                          </a:r>
                          <a:r>
                            <a:rPr lang="fr-CA" b="0" i="0" baseline="-25000" dirty="0">
                              <a:solidFill>
                                <a:schemeClr val="tx1"/>
                              </a:solidFill>
                            </a:rPr>
                            <a:t>E</a:t>
                          </a:r>
                          <a:r>
                            <a:rPr lang="fr-CA" b="0" i="0" baseline="0" dirty="0">
                              <a:solidFill>
                                <a:schemeClr val="tx1"/>
                              </a:solidFill>
                            </a:rPr>
                            <a:t> &amp; H)</a:t>
                          </a:r>
                          <a:endParaRPr lang="fr-CA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87844" t="-508943" r="-324" b="-105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868881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ZoneTexte 7"/>
          <p:cNvSpPr txBox="1"/>
          <p:nvPr/>
        </p:nvSpPr>
        <p:spPr>
          <a:xfrm>
            <a:off x="399934" y="263237"/>
            <a:ext cx="1518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fr-CA" i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CA" i="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Théorie</a:t>
            </a:r>
            <a:endParaRPr lang="fr-CA" i="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9934" y="837053"/>
            <a:ext cx="4274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CA" b="1" dirty="0" smtClean="0"/>
              <a:t>MOST</a:t>
            </a:r>
            <a:r>
              <a:rPr lang="fr-CA" dirty="0" smtClean="0"/>
              <a:t> = </a:t>
            </a:r>
            <a:r>
              <a:rPr lang="fr-CA" b="1" dirty="0" err="1" smtClean="0"/>
              <a:t>M</a:t>
            </a:r>
            <a:r>
              <a:rPr lang="fr-CA" dirty="0" err="1" smtClean="0"/>
              <a:t>onin</a:t>
            </a:r>
            <a:r>
              <a:rPr lang="fr-CA" dirty="0" smtClean="0"/>
              <a:t> </a:t>
            </a:r>
            <a:r>
              <a:rPr lang="fr-CA" b="1" dirty="0" err="1" smtClean="0"/>
              <a:t>O</a:t>
            </a:r>
            <a:r>
              <a:rPr lang="fr-CA" dirty="0" err="1" smtClean="0"/>
              <a:t>bukhov</a:t>
            </a:r>
            <a:r>
              <a:rPr lang="fr-CA" dirty="0" smtClean="0"/>
              <a:t> </a:t>
            </a:r>
            <a:r>
              <a:rPr lang="fr-CA" b="1" dirty="0" err="1" smtClean="0"/>
              <a:t>S</a:t>
            </a:r>
            <a:r>
              <a:rPr lang="fr-CA" dirty="0" err="1" smtClean="0"/>
              <a:t>imilarity</a:t>
            </a:r>
            <a:r>
              <a:rPr lang="fr-CA" dirty="0" smtClean="0"/>
              <a:t> </a:t>
            </a:r>
            <a:r>
              <a:rPr lang="fr-CA" b="1" dirty="0" smtClean="0"/>
              <a:t>T</a:t>
            </a:r>
            <a:r>
              <a:rPr lang="fr-CA" dirty="0" smtClean="0"/>
              <a:t>heory</a:t>
            </a:r>
            <a:endParaRPr lang="fr-CA" dirty="0"/>
          </a:p>
        </p:txBody>
      </p:sp>
      <p:sp>
        <p:nvSpPr>
          <p:cNvPr id="5" name="Rectangle 4"/>
          <p:cNvSpPr/>
          <p:nvPr/>
        </p:nvSpPr>
        <p:spPr>
          <a:xfrm>
            <a:off x="5530788" y="3400148"/>
            <a:ext cx="3586579" cy="577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5530787" y="5310326"/>
            <a:ext cx="3586579" cy="577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6026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t="12670"/>
          <a:stretch/>
        </p:blipFill>
        <p:spPr>
          <a:xfrm>
            <a:off x="5730162" y="1480456"/>
            <a:ext cx="6533555" cy="37638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ZoneTexte 4"/>
          <p:cNvSpPr txBox="1"/>
          <p:nvPr/>
        </p:nvSpPr>
        <p:spPr>
          <a:xfrm>
            <a:off x="599418" y="1865123"/>
            <a:ext cx="5420903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>
                <a:latin typeface="Arial" panose="020B0604020202020204" pitchFamily="34" charset="0"/>
                <a:cs typeface="Arial" panose="020B0604020202020204" pitchFamily="34" charset="0"/>
              </a:rPr>
              <a:t>ASL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(= </a:t>
            </a:r>
            <a:r>
              <a:rPr lang="fr-CA" b="1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tmosperic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urface </a:t>
            </a:r>
            <a:r>
              <a:rPr lang="fr-CA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ayer)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Zone mesure de la turbulence </a:t>
            </a:r>
            <a:r>
              <a:rPr lang="fr-CA" dirty="0" smtClean="0">
                <a:latin typeface="Arial" panose="020B0604020202020204" pitchFamily="34" charset="0"/>
                <a:cs typeface="Arial" panose="020B0604020202020204" pitchFamily="34" charset="0"/>
              </a:rPr>
              <a:t>pertinente</a:t>
            </a:r>
            <a:endParaRPr lang="fr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Monin-Obukhov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dirty="0" smtClean="0">
                <a:latin typeface="Arial" panose="020B0604020202020204" pitchFamily="34" charset="0"/>
                <a:cs typeface="Arial" panose="020B0604020202020204" pitchFamily="34" charset="0"/>
              </a:rPr>
              <a:t>applicable</a:t>
            </a:r>
            <a:endParaRPr lang="fr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C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CA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Conditions </a:t>
            </a:r>
            <a:r>
              <a:rPr lang="fr-CA" sz="2000" u="sng" dirty="0">
                <a:latin typeface="Arial" panose="020B0604020202020204" pitchFamily="34" charset="0"/>
                <a:cs typeface="Arial" panose="020B0604020202020204" pitchFamily="34" charset="0"/>
              </a:rPr>
              <a:t>atmosphériques </a:t>
            </a:r>
            <a:r>
              <a:rPr lang="fr-CA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requises</a:t>
            </a:r>
            <a:r>
              <a:rPr lang="fr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r>
              <a:rPr lang="fr-C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CA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A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fr-CA" sz="2000" b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faisceaux</a:t>
            </a:r>
            <a:r>
              <a:rPr lang="fr-CA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(m)</a:t>
            </a:r>
            <a:r>
              <a:rPr lang="fr-CA" sz="2000" b="1" dirty="0">
                <a:latin typeface="Arial" panose="020B0604020202020204" pitchFamily="34" charset="0"/>
                <a:cs typeface="Arial" panose="020B0604020202020204" pitchFamily="34" charset="0"/>
              </a:rPr>
              <a:t>  &lt;  Z</a:t>
            </a:r>
            <a:r>
              <a:rPr lang="fr-CA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ASL</a:t>
            </a:r>
            <a:r>
              <a:rPr lang="fr-CA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(m)</a:t>
            </a:r>
            <a:r>
              <a:rPr lang="fr-CA" sz="2000" b="1" dirty="0">
                <a:latin typeface="Arial" panose="020B0604020202020204" pitchFamily="34" charset="0"/>
                <a:cs typeface="Arial" panose="020B0604020202020204" pitchFamily="34" charset="0"/>
              </a:rPr>
              <a:t> = 0.1 x Z</a:t>
            </a:r>
            <a:r>
              <a:rPr lang="fr-CA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PBL</a:t>
            </a:r>
            <a:r>
              <a:rPr lang="fr-CA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(m)</a:t>
            </a:r>
            <a:endParaRPr lang="fr-CA" sz="20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Critère </a:t>
            </a:r>
            <a:r>
              <a:rPr lang="fr-CA" b="1" dirty="0">
                <a:latin typeface="Arial" panose="020B0604020202020204" pitchFamily="34" charset="0"/>
                <a:cs typeface="Arial" panose="020B0604020202020204" pitchFamily="34" charset="0"/>
              </a:rPr>
              <a:t>ok pour 89% du temps</a:t>
            </a:r>
          </a:p>
          <a:p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(non ok la nuit principalement)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18012" y="238599"/>
            <a:ext cx="7019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fr-CA" i="0" dirty="0">
                <a:latin typeface="Arial" panose="020B0604020202020204" pitchFamily="34" charset="0"/>
                <a:cs typeface="Arial" panose="020B0604020202020204" pitchFamily="34" charset="0"/>
              </a:rPr>
              <a:t>. Résultats   c) Estimation des Flux Turbulents   ii. Scintillométrie</a:t>
            </a:r>
            <a:endParaRPr lang="fr-CA" i="0" u="sng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14049" y="944067"/>
            <a:ext cx="60187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Hauteur de la couche limite de surface </a:t>
            </a:r>
            <a:r>
              <a:rPr lang="fr-CA" sz="20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fr-CA" sz="2000" u="sng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ASL</a:t>
            </a:r>
            <a:r>
              <a:rPr lang="fr-CA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(ERA5)</a:t>
            </a:r>
            <a:endParaRPr lang="fr-CA" sz="2000" u="sng" dirty="0"/>
          </a:p>
        </p:txBody>
      </p:sp>
    </p:spTree>
    <p:extLst>
      <p:ext uri="{BB962C8B-B14F-4D97-AF65-F5344CB8AC3E}">
        <p14:creationId xmlns:p14="http://schemas.microsoft.com/office/powerpoint/2010/main" val="1275154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8860979" y="5504322"/>
            <a:ext cx="2817218" cy="10772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C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Secteur Sud du Réservoir RO2</a:t>
            </a:r>
          </a:p>
          <a:p>
            <a:pPr algn="ctr"/>
            <a:r>
              <a:rPr lang="fr-C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~ 50.69 </a:t>
            </a:r>
            <a:r>
              <a:rPr lang="fr-CA" sz="1600" dirty="0">
                <a:latin typeface="Arial" panose="020B0604020202020204" pitchFamily="34" charset="0"/>
                <a:cs typeface="Arial" panose="020B0604020202020204" pitchFamily="34" charset="0"/>
              </a:rPr>
              <a:t>° </a:t>
            </a:r>
            <a:r>
              <a:rPr lang="fr-C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Nord</a:t>
            </a:r>
          </a:p>
          <a:p>
            <a:pPr algn="ctr"/>
            <a:r>
              <a:rPr lang="fr-CA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~ 63.24°Ouest</a:t>
            </a:r>
            <a:endParaRPr lang="fr-C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05217" y="5144655"/>
            <a:ext cx="817953" cy="977621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092" y="1047985"/>
            <a:ext cx="4068071" cy="543338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3375" y="145583"/>
            <a:ext cx="3844918" cy="5257466"/>
          </a:xfrm>
          <a:prstGeom prst="rect">
            <a:avLst/>
          </a:prstGeom>
          <a:ln w="38100">
            <a:solidFill>
              <a:srgbClr val="FFFF0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10712" y="770779"/>
                <a:ext cx="3973083" cy="35058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fr-CA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Le réservoir à l’étude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CA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Puissance 640MW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CA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~ 50.7° à 51.13° Nord ; ~ 63.3° Ouest</a:t>
                </a:r>
                <a:endParaRPr lang="fr-CA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CA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Superficie = 85,8 </a:t>
                </a:r>
                <a:r>
                  <a:rPr lang="fr-CA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km</a:t>
                </a:r>
                <a:r>
                  <a:rPr lang="fr-CA" sz="16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endParaRPr lang="fr-CA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CA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Volume = 3.7 km</a:t>
                </a:r>
                <a:r>
                  <a:rPr lang="fr-CA" sz="16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endParaRPr lang="fr-CA" sz="1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fr-CA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RO2 = un réservoir </a:t>
                </a:r>
                <a:r>
                  <a:rPr lang="fr-CA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Compact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CA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Relief </a:t>
                </a:r>
                <a:r>
                  <a:rPr lang="fr-CA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escarpé, </a:t>
                </a:r>
                <a:r>
                  <a:rPr lang="fr-CA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réservoir en vallée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CA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RO2 </a:t>
                </a:r>
                <a:r>
                  <a:rPr lang="fr-CA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fr-CA" sz="1600" dirty="0" smtClean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CA" sz="160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fr-CA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fr-CA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fr-CA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𝑆</m:t>
                        </m:r>
                      </m:num>
                      <m:den>
                        <m:r>
                          <a:rPr lang="fr-CA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</m:t>
                        </m:r>
                      </m:den>
                    </m:f>
                    <m:r>
                      <a:rPr lang="fr-CA" sz="16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 23.2</m:t>
                    </m:r>
                    <m:sSup>
                      <m:sSupPr>
                        <m:ctrlPr>
                          <a:rPr lang="fr-CA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fr-CA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𝑘𝑚</m:t>
                        </m:r>
                      </m:e>
                      <m:sup>
                        <m:r>
                          <a:rPr lang="fr-CA" sz="1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fr-CA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CA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Serre-Ponçon (</a:t>
                </a:r>
                <a:r>
                  <a:rPr lang="fr-CA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France</a:t>
                </a:r>
                <a:r>
                  <a:rPr lang="fr-CA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 : </a:t>
                </a:r>
                <a14:m>
                  <m:oMath xmlns:m="http://schemas.openxmlformats.org/officeDocument/2006/math">
                    <m:r>
                      <a:rPr lang="fr-CA" sz="16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fr-CA" sz="16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=22.1</m:t>
                    </m:r>
                    <m:sSup>
                      <m:sSupPr>
                        <m:ctrlPr>
                          <a:rPr lang="fr-CA" sz="1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fr-CA" sz="1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𝑘𝑚</m:t>
                        </m:r>
                      </m:e>
                      <m:sup>
                        <m:r>
                          <a:rPr lang="fr-CA" sz="1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</m:oMath>
                </a14:m>
                <a:endParaRPr lang="fr-CA" sz="16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fr-CA" sz="5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fr-CA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Réservoir non Compact</a:t>
                </a:r>
                <a:endParaRPr lang="fr-CA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CA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Eastmain-1 : </a:t>
                </a:r>
                <a14:m>
                  <m:oMath xmlns:m="http://schemas.openxmlformats.org/officeDocument/2006/math">
                    <m:r>
                      <a:rPr lang="fr-CA" sz="16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fr-CA" sz="16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=166.7</m:t>
                    </m:r>
                    <m:sSup>
                      <m:sSupPr>
                        <m:ctrlPr>
                          <a:rPr lang="fr-CA" sz="1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fr-CA" sz="1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𝑘𝑚</m:t>
                        </m:r>
                      </m:e>
                      <m:sup>
                        <m:r>
                          <a:rPr lang="fr-CA" sz="1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fr-CA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CA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(Strachan et al, 2015</a:t>
                </a:r>
                <a:r>
                  <a:rPr lang="fr-CA" sz="1200" dirty="0" smtClean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fr-CA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12" y="770779"/>
                <a:ext cx="3973083" cy="3505832"/>
              </a:xfrm>
              <a:prstGeom prst="rect">
                <a:avLst/>
              </a:prstGeom>
              <a:blipFill>
                <a:blip r:embed="rId6"/>
                <a:stretch>
                  <a:fillRect l="-1380" t="-86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2">
            <a:extLst>
              <a:ext uri="{FF2B5EF4-FFF2-40B4-BE49-F238E27FC236}">
                <a16:creationId xmlns:a16="http://schemas.microsoft.com/office/drawing/2014/main" id="{558316E7-BA07-7945-80BB-73060DE15BB5}"/>
              </a:ext>
            </a:extLst>
          </p:cNvPr>
          <p:cNvSpPr txBox="1"/>
          <p:nvPr/>
        </p:nvSpPr>
        <p:spPr>
          <a:xfrm>
            <a:off x="6420776" y="380244"/>
            <a:ext cx="19269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A. THIBOULT</a:t>
            </a:r>
            <a:endParaRPr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5E74-D96B-4468-A866-A0E3E634694E}" type="slidenum">
              <a:rPr lang="fr-CA" smtClean="0"/>
              <a:pPr/>
              <a:t>6</a:t>
            </a:fld>
            <a:endParaRPr lang="fr-CA" dirty="0"/>
          </a:p>
        </p:txBody>
      </p:sp>
      <p:sp>
        <p:nvSpPr>
          <p:cNvPr id="21" name="ZoneTexte 20"/>
          <p:cNvSpPr txBox="1"/>
          <p:nvPr/>
        </p:nvSpPr>
        <p:spPr>
          <a:xfrm>
            <a:off x="399933" y="263237"/>
            <a:ext cx="2778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0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fr-CA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Context</a:t>
            </a:r>
            <a:endParaRPr lang="fr-CA" i="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203876" y="4199956"/>
            <a:ext cx="4113169" cy="2597947"/>
            <a:chOff x="7077868" y="1027"/>
            <a:chExt cx="4626163" cy="2621834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77868" y="275554"/>
              <a:ext cx="4626163" cy="234730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58316E7-BA07-7945-80BB-73060DE15BB5}"/>
                </a:ext>
              </a:extLst>
            </p:cNvPr>
            <p:cNvSpPr txBox="1"/>
            <p:nvPr/>
          </p:nvSpPr>
          <p:spPr>
            <a:xfrm>
              <a:off x="7371580" y="1027"/>
              <a:ext cx="1991985" cy="286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Source: A. PIERRE</a:t>
              </a:r>
              <a:endParaRPr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10027666" y="2220249"/>
              <a:ext cx="16763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u="sng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Secteur Sud</a:t>
              </a:r>
              <a:endParaRPr lang="fr-CA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067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5E74-D96B-4468-A866-A0E3E634694E}" type="slidenum">
              <a:rPr lang="fr-CA" smtClean="0"/>
              <a:pPr/>
              <a:t>7</a:t>
            </a:fld>
            <a:endParaRPr lang="fr-CA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59" y="1926792"/>
            <a:ext cx="6886575" cy="45910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62775" y="1257985"/>
            <a:ext cx="5372099" cy="35813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ZoneTexte 18"/>
          <p:cNvSpPr txBox="1"/>
          <p:nvPr/>
        </p:nvSpPr>
        <p:spPr>
          <a:xfrm>
            <a:off x="8444190" y="5866972"/>
            <a:ext cx="2409268" cy="58477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CA" dirty="0"/>
              <a:t>RO2</a:t>
            </a:r>
          </a:p>
          <a:p>
            <a:r>
              <a:rPr lang="fr-CA" dirty="0"/>
              <a:t>Rive EST</a:t>
            </a:r>
          </a:p>
        </p:txBody>
      </p:sp>
      <p:sp>
        <p:nvSpPr>
          <p:cNvPr id="7" name="Rectangle 6"/>
          <p:cNvSpPr/>
          <p:nvPr/>
        </p:nvSpPr>
        <p:spPr>
          <a:xfrm>
            <a:off x="634139" y="393638"/>
            <a:ext cx="371127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fr-CA" b="1" dirty="0" smtClean="0">
                <a:latin typeface="Book Antiqua" panose="02040602050305030304" pitchFamily="18" charset="0"/>
              </a:rPr>
              <a:t>3. 2019 </a:t>
            </a:r>
            <a:r>
              <a:rPr lang="fr-CA" b="1" dirty="0">
                <a:latin typeface="Book Antiqua" panose="02040602050305030304" pitchFamily="18" charset="0"/>
              </a:rPr>
              <a:t>Instruments </a:t>
            </a:r>
            <a:r>
              <a:rPr lang="fr-CA" b="1" dirty="0" err="1">
                <a:latin typeface="Book Antiqua" panose="02040602050305030304" pitchFamily="18" charset="0"/>
              </a:rPr>
              <a:t>Deployement</a:t>
            </a:r>
            <a:endParaRPr lang="fr-CA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20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5E74-D96B-4468-A866-A0E3E634694E}" type="slidenum">
              <a:rPr lang="fr-CA" smtClean="0"/>
              <a:pPr/>
              <a:t>8</a:t>
            </a:fld>
            <a:endParaRPr lang="fr-CA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367499"/>
            <a:ext cx="5133975" cy="54905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029" y="95250"/>
            <a:ext cx="3531439" cy="2857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/>
          <p:cNvSpPr txBox="1"/>
          <p:nvPr/>
        </p:nvSpPr>
        <p:spPr>
          <a:xfrm>
            <a:off x="850815" y="6005805"/>
            <a:ext cx="2409268" cy="58477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200" b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CA" sz="1600" dirty="0" smtClean="0">
                <a:solidFill>
                  <a:schemeClr val="bg1"/>
                </a:solidFill>
              </a:rPr>
              <a:t>RO2</a:t>
            </a:r>
          </a:p>
          <a:p>
            <a:r>
              <a:rPr lang="fr-CA" sz="1600" dirty="0" smtClean="0">
                <a:solidFill>
                  <a:schemeClr val="bg1"/>
                </a:solidFill>
              </a:rPr>
              <a:t>Rive OUEST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25" y="3101976"/>
            <a:ext cx="5391149" cy="35940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634139" y="393638"/>
            <a:ext cx="3711272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fr-CA" b="1" dirty="0" smtClean="0">
                <a:latin typeface="Book Antiqua" panose="02040602050305030304" pitchFamily="18" charset="0"/>
              </a:rPr>
              <a:t>3. 2019 </a:t>
            </a:r>
            <a:r>
              <a:rPr lang="fr-CA" b="1" dirty="0">
                <a:latin typeface="Book Antiqua" panose="02040602050305030304" pitchFamily="18" charset="0"/>
              </a:rPr>
              <a:t>Instruments </a:t>
            </a:r>
            <a:r>
              <a:rPr lang="fr-CA" b="1" dirty="0" err="1">
                <a:latin typeface="Book Antiqua" panose="02040602050305030304" pitchFamily="18" charset="0"/>
              </a:rPr>
              <a:t>Deployement</a:t>
            </a:r>
            <a:endParaRPr lang="fr-CA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98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5E74-D96B-4468-A866-A0E3E634694E}" type="slidenum">
              <a:rPr lang="fr-CA" smtClean="0"/>
              <a:pPr/>
              <a:t>9</a:t>
            </a:fld>
            <a:endParaRPr lang="fr-CA"/>
          </a:p>
        </p:txBody>
      </p:sp>
      <p:grpSp>
        <p:nvGrpSpPr>
          <p:cNvPr id="4" name="Groupe 3"/>
          <p:cNvGrpSpPr/>
          <p:nvPr/>
        </p:nvGrpSpPr>
        <p:grpSpPr>
          <a:xfrm>
            <a:off x="30404" y="2364509"/>
            <a:ext cx="7322303" cy="4373394"/>
            <a:chOff x="12961" y="1767447"/>
            <a:chExt cx="7666236" cy="4458008"/>
          </a:xfrm>
        </p:grpSpPr>
        <p:sp>
          <p:nvSpPr>
            <p:cNvPr id="5" name="Rectangle 4"/>
            <p:cNvSpPr/>
            <p:nvPr/>
          </p:nvSpPr>
          <p:spPr>
            <a:xfrm>
              <a:off x="84423" y="1767447"/>
              <a:ext cx="7594774" cy="4458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44" name="Connecteur droit 43"/>
            <p:cNvCxnSpPr>
              <a:stCxn id="46" idx="0"/>
              <a:endCxn id="51" idx="6"/>
            </p:cNvCxnSpPr>
            <p:nvPr/>
          </p:nvCxnSpPr>
          <p:spPr>
            <a:xfrm>
              <a:off x="2381116" y="5461754"/>
              <a:ext cx="1998029" cy="0"/>
            </a:xfrm>
            <a:prstGeom prst="line">
              <a:avLst/>
            </a:prstGeom>
            <a:ln w="9525">
              <a:solidFill>
                <a:srgbClr val="7030A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e 44"/>
            <p:cNvGrpSpPr/>
            <p:nvPr/>
          </p:nvGrpSpPr>
          <p:grpSpPr>
            <a:xfrm>
              <a:off x="2381116" y="5362530"/>
              <a:ext cx="1998029" cy="169493"/>
              <a:chOff x="2072640" y="5175938"/>
              <a:chExt cx="7715794" cy="217933"/>
            </a:xfrm>
          </p:grpSpPr>
          <p:sp>
            <p:nvSpPr>
              <p:cNvPr id="46" name="Forme libre 45"/>
              <p:cNvSpPr/>
              <p:nvPr/>
            </p:nvSpPr>
            <p:spPr>
              <a:xfrm>
                <a:off x="2072640" y="5188350"/>
                <a:ext cx="1410789" cy="205521"/>
              </a:xfrm>
              <a:custGeom>
                <a:avLst/>
                <a:gdLst>
                  <a:gd name="connsiteX0" fmla="*/ 0 w 1410789"/>
                  <a:gd name="connsiteY0" fmla="*/ 115170 h 205521"/>
                  <a:gd name="connsiteX1" fmla="*/ 148046 w 1410789"/>
                  <a:gd name="connsiteY1" fmla="*/ 36793 h 205521"/>
                  <a:gd name="connsiteX2" fmla="*/ 339634 w 1410789"/>
                  <a:gd name="connsiteY2" fmla="*/ 1959 h 205521"/>
                  <a:gd name="connsiteX3" fmla="*/ 470263 w 1410789"/>
                  <a:gd name="connsiteY3" fmla="*/ 10667 h 205521"/>
                  <a:gd name="connsiteX4" fmla="*/ 531223 w 1410789"/>
                  <a:gd name="connsiteY4" fmla="*/ 62919 h 205521"/>
                  <a:gd name="connsiteX5" fmla="*/ 670560 w 1410789"/>
                  <a:gd name="connsiteY5" fmla="*/ 115170 h 205521"/>
                  <a:gd name="connsiteX6" fmla="*/ 801189 w 1410789"/>
                  <a:gd name="connsiteY6" fmla="*/ 176130 h 205521"/>
                  <a:gd name="connsiteX7" fmla="*/ 1001486 w 1410789"/>
                  <a:gd name="connsiteY7" fmla="*/ 202256 h 205521"/>
                  <a:gd name="connsiteX8" fmla="*/ 1079863 w 1410789"/>
                  <a:gd name="connsiteY8" fmla="*/ 202256 h 205521"/>
                  <a:gd name="connsiteX9" fmla="*/ 1280160 w 1410789"/>
                  <a:gd name="connsiteY9" fmla="*/ 176130 h 205521"/>
                  <a:gd name="connsiteX10" fmla="*/ 1349829 w 1410789"/>
                  <a:gd name="connsiteY10" fmla="*/ 150004 h 205521"/>
                  <a:gd name="connsiteX11" fmla="*/ 1410789 w 1410789"/>
                  <a:gd name="connsiteY11" fmla="*/ 106461 h 205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10789" h="205521">
                    <a:moveTo>
                      <a:pt x="0" y="115170"/>
                    </a:moveTo>
                    <a:cubicBezTo>
                      <a:pt x="45720" y="85415"/>
                      <a:pt x="91440" y="55661"/>
                      <a:pt x="148046" y="36793"/>
                    </a:cubicBezTo>
                    <a:cubicBezTo>
                      <a:pt x="204652" y="17924"/>
                      <a:pt x="285931" y="6313"/>
                      <a:pt x="339634" y="1959"/>
                    </a:cubicBezTo>
                    <a:cubicBezTo>
                      <a:pt x="393337" y="-2395"/>
                      <a:pt x="438332" y="507"/>
                      <a:pt x="470263" y="10667"/>
                    </a:cubicBezTo>
                    <a:cubicBezTo>
                      <a:pt x="502194" y="20827"/>
                      <a:pt x="497840" y="45502"/>
                      <a:pt x="531223" y="62919"/>
                    </a:cubicBezTo>
                    <a:cubicBezTo>
                      <a:pt x="564606" y="80336"/>
                      <a:pt x="625566" y="96302"/>
                      <a:pt x="670560" y="115170"/>
                    </a:cubicBezTo>
                    <a:cubicBezTo>
                      <a:pt x="715554" y="134038"/>
                      <a:pt x="746035" y="161616"/>
                      <a:pt x="801189" y="176130"/>
                    </a:cubicBezTo>
                    <a:cubicBezTo>
                      <a:pt x="856343" y="190644"/>
                      <a:pt x="955040" y="197902"/>
                      <a:pt x="1001486" y="202256"/>
                    </a:cubicBezTo>
                    <a:cubicBezTo>
                      <a:pt x="1047932" y="206610"/>
                      <a:pt x="1033417" y="206610"/>
                      <a:pt x="1079863" y="202256"/>
                    </a:cubicBezTo>
                    <a:cubicBezTo>
                      <a:pt x="1126309" y="197902"/>
                      <a:pt x="1235166" y="184839"/>
                      <a:pt x="1280160" y="176130"/>
                    </a:cubicBezTo>
                    <a:cubicBezTo>
                      <a:pt x="1325154" y="167421"/>
                      <a:pt x="1328058" y="161615"/>
                      <a:pt x="1349829" y="150004"/>
                    </a:cubicBezTo>
                    <a:cubicBezTo>
                      <a:pt x="1371600" y="138393"/>
                      <a:pt x="1391194" y="122427"/>
                      <a:pt x="1410789" y="106461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47" name="Forme libre 46"/>
              <p:cNvSpPr/>
              <p:nvPr/>
            </p:nvSpPr>
            <p:spPr>
              <a:xfrm>
                <a:off x="3483429" y="5175940"/>
                <a:ext cx="1410789" cy="205521"/>
              </a:xfrm>
              <a:custGeom>
                <a:avLst/>
                <a:gdLst>
                  <a:gd name="connsiteX0" fmla="*/ 0 w 1410789"/>
                  <a:gd name="connsiteY0" fmla="*/ 115170 h 205521"/>
                  <a:gd name="connsiteX1" fmla="*/ 148046 w 1410789"/>
                  <a:gd name="connsiteY1" fmla="*/ 36793 h 205521"/>
                  <a:gd name="connsiteX2" fmla="*/ 339634 w 1410789"/>
                  <a:gd name="connsiteY2" fmla="*/ 1959 h 205521"/>
                  <a:gd name="connsiteX3" fmla="*/ 470263 w 1410789"/>
                  <a:gd name="connsiteY3" fmla="*/ 10667 h 205521"/>
                  <a:gd name="connsiteX4" fmla="*/ 531223 w 1410789"/>
                  <a:gd name="connsiteY4" fmla="*/ 62919 h 205521"/>
                  <a:gd name="connsiteX5" fmla="*/ 670560 w 1410789"/>
                  <a:gd name="connsiteY5" fmla="*/ 115170 h 205521"/>
                  <a:gd name="connsiteX6" fmla="*/ 801189 w 1410789"/>
                  <a:gd name="connsiteY6" fmla="*/ 176130 h 205521"/>
                  <a:gd name="connsiteX7" fmla="*/ 1001486 w 1410789"/>
                  <a:gd name="connsiteY7" fmla="*/ 202256 h 205521"/>
                  <a:gd name="connsiteX8" fmla="*/ 1079863 w 1410789"/>
                  <a:gd name="connsiteY8" fmla="*/ 202256 h 205521"/>
                  <a:gd name="connsiteX9" fmla="*/ 1280160 w 1410789"/>
                  <a:gd name="connsiteY9" fmla="*/ 176130 h 205521"/>
                  <a:gd name="connsiteX10" fmla="*/ 1349829 w 1410789"/>
                  <a:gd name="connsiteY10" fmla="*/ 150004 h 205521"/>
                  <a:gd name="connsiteX11" fmla="*/ 1410789 w 1410789"/>
                  <a:gd name="connsiteY11" fmla="*/ 106461 h 205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10789" h="205521">
                    <a:moveTo>
                      <a:pt x="0" y="115170"/>
                    </a:moveTo>
                    <a:cubicBezTo>
                      <a:pt x="45720" y="85415"/>
                      <a:pt x="91440" y="55661"/>
                      <a:pt x="148046" y="36793"/>
                    </a:cubicBezTo>
                    <a:cubicBezTo>
                      <a:pt x="204652" y="17924"/>
                      <a:pt x="285931" y="6313"/>
                      <a:pt x="339634" y="1959"/>
                    </a:cubicBezTo>
                    <a:cubicBezTo>
                      <a:pt x="393337" y="-2395"/>
                      <a:pt x="438332" y="507"/>
                      <a:pt x="470263" y="10667"/>
                    </a:cubicBezTo>
                    <a:cubicBezTo>
                      <a:pt x="502194" y="20827"/>
                      <a:pt x="497840" y="45502"/>
                      <a:pt x="531223" y="62919"/>
                    </a:cubicBezTo>
                    <a:cubicBezTo>
                      <a:pt x="564606" y="80336"/>
                      <a:pt x="625566" y="96302"/>
                      <a:pt x="670560" y="115170"/>
                    </a:cubicBezTo>
                    <a:cubicBezTo>
                      <a:pt x="715554" y="134038"/>
                      <a:pt x="746035" y="161616"/>
                      <a:pt x="801189" y="176130"/>
                    </a:cubicBezTo>
                    <a:cubicBezTo>
                      <a:pt x="856343" y="190644"/>
                      <a:pt x="955040" y="197902"/>
                      <a:pt x="1001486" y="202256"/>
                    </a:cubicBezTo>
                    <a:cubicBezTo>
                      <a:pt x="1047932" y="206610"/>
                      <a:pt x="1033417" y="206610"/>
                      <a:pt x="1079863" y="202256"/>
                    </a:cubicBezTo>
                    <a:cubicBezTo>
                      <a:pt x="1126309" y="197902"/>
                      <a:pt x="1235166" y="184839"/>
                      <a:pt x="1280160" y="176130"/>
                    </a:cubicBezTo>
                    <a:cubicBezTo>
                      <a:pt x="1325154" y="167421"/>
                      <a:pt x="1328058" y="161615"/>
                      <a:pt x="1349829" y="150004"/>
                    </a:cubicBezTo>
                    <a:cubicBezTo>
                      <a:pt x="1371600" y="138393"/>
                      <a:pt x="1391194" y="122427"/>
                      <a:pt x="1410789" y="106461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48" name="Forme libre 47"/>
              <p:cNvSpPr/>
              <p:nvPr/>
            </p:nvSpPr>
            <p:spPr>
              <a:xfrm>
                <a:off x="4894218" y="5188349"/>
                <a:ext cx="1410789" cy="205521"/>
              </a:xfrm>
              <a:custGeom>
                <a:avLst/>
                <a:gdLst>
                  <a:gd name="connsiteX0" fmla="*/ 0 w 1410789"/>
                  <a:gd name="connsiteY0" fmla="*/ 115170 h 205521"/>
                  <a:gd name="connsiteX1" fmla="*/ 148046 w 1410789"/>
                  <a:gd name="connsiteY1" fmla="*/ 36793 h 205521"/>
                  <a:gd name="connsiteX2" fmla="*/ 339634 w 1410789"/>
                  <a:gd name="connsiteY2" fmla="*/ 1959 h 205521"/>
                  <a:gd name="connsiteX3" fmla="*/ 470263 w 1410789"/>
                  <a:gd name="connsiteY3" fmla="*/ 10667 h 205521"/>
                  <a:gd name="connsiteX4" fmla="*/ 531223 w 1410789"/>
                  <a:gd name="connsiteY4" fmla="*/ 62919 h 205521"/>
                  <a:gd name="connsiteX5" fmla="*/ 670560 w 1410789"/>
                  <a:gd name="connsiteY5" fmla="*/ 115170 h 205521"/>
                  <a:gd name="connsiteX6" fmla="*/ 801189 w 1410789"/>
                  <a:gd name="connsiteY6" fmla="*/ 176130 h 205521"/>
                  <a:gd name="connsiteX7" fmla="*/ 1001486 w 1410789"/>
                  <a:gd name="connsiteY7" fmla="*/ 202256 h 205521"/>
                  <a:gd name="connsiteX8" fmla="*/ 1079863 w 1410789"/>
                  <a:gd name="connsiteY8" fmla="*/ 202256 h 205521"/>
                  <a:gd name="connsiteX9" fmla="*/ 1280160 w 1410789"/>
                  <a:gd name="connsiteY9" fmla="*/ 176130 h 205521"/>
                  <a:gd name="connsiteX10" fmla="*/ 1349829 w 1410789"/>
                  <a:gd name="connsiteY10" fmla="*/ 150004 h 205521"/>
                  <a:gd name="connsiteX11" fmla="*/ 1410789 w 1410789"/>
                  <a:gd name="connsiteY11" fmla="*/ 106461 h 205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10789" h="205521">
                    <a:moveTo>
                      <a:pt x="0" y="115170"/>
                    </a:moveTo>
                    <a:cubicBezTo>
                      <a:pt x="45720" y="85415"/>
                      <a:pt x="91440" y="55661"/>
                      <a:pt x="148046" y="36793"/>
                    </a:cubicBezTo>
                    <a:cubicBezTo>
                      <a:pt x="204652" y="17924"/>
                      <a:pt x="285931" y="6313"/>
                      <a:pt x="339634" y="1959"/>
                    </a:cubicBezTo>
                    <a:cubicBezTo>
                      <a:pt x="393337" y="-2395"/>
                      <a:pt x="438332" y="507"/>
                      <a:pt x="470263" y="10667"/>
                    </a:cubicBezTo>
                    <a:cubicBezTo>
                      <a:pt x="502194" y="20827"/>
                      <a:pt x="497840" y="45502"/>
                      <a:pt x="531223" y="62919"/>
                    </a:cubicBezTo>
                    <a:cubicBezTo>
                      <a:pt x="564606" y="80336"/>
                      <a:pt x="625566" y="96302"/>
                      <a:pt x="670560" y="115170"/>
                    </a:cubicBezTo>
                    <a:cubicBezTo>
                      <a:pt x="715554" y="134038"/>
                      <a:pt x="746035" y="161616"/>
                      <a:pt x="801189" y="176130"/>
                    </a:cubicBezTo>
                    <a:cubicBezTo>
                      <a:pt x="856343" y="190644"/>
                      <a:pt x="955040" y="197902"/>
                      <a:pt x="1001486" y="202256"/>
                    </a:cubicBezTo>
                    <a:cubicBezTo>
                      <a:pt x="1047932" y="206610"/>
                      <a:pt x="1033417" y="206610"/>
                      <a:pt x="1079863" y="202256"/>
                    </a:cubicBezTo>
                    <a:cubicBezTo>
                      <a:pt x="1126309" y="197902"/>
                      <a:pt x="1235166" y="184839"/>
                      <a:pt x="1280160" y="176130"/>
                    </a:cubicBezTo>
                    <a:cubicBezTo>
                      <a:pt x="1325154" y="167421"/>
                      <a:pt x="1328058" y="161615"/>
                      <a:pt x="1349829" y="150004"/>
                    </a:cubicBezTo>
                    <a:cubicBezTo>
                      <a:pt x="1371600" y="138393"/>
                      <a:pt x="1391194" y="122427"/>
                      <a:pt x="1410789" y="106461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49" name="Forme libre 48"/>
              <p:cNvSpPr/>
              <p:nvPr/>
            </p:nvSpPr>
            <p:spPr>
              <a:xfrm>
                <a:off x="6305007" y="5175939"/>
                <a:ext cx="1410789" cy="205521"/>
              </a:xfrm>
              <a:custGeom>
                <a:avLst/>
                <a:gdLst>
                  <a:gd name="connsiteX0" fmla="*/ 0 w 1410789"/>
                  <a:gd name="connsiteY0" fmla="*/ 115170 h 205521"/>
                  <a:gd name="connsiteX1" fmla="*/ 148046 w 1410789"/>
                  <a:gd name="connsiteY1" fmla="*/ 36793 h 205521"/>
                  <a:gd name="connsiteX2" fmla="*/ 339634 w 1410789"/>
                  <a:gd name="connsiteY2" fmla="*/ 1959 h 205521"/>
                  <a:gd name="connsiteX3" fmla="*/ 470263 w 1410789"/>
                  <a:gd name="connsiteY3" fmla="*/ 10667 h 205521"/>
                  <a:gd name="connsiteX4" fmla="*/ 531223 w 1410789"/>
                  <a:gd name="connsiteY4" fmla="*/ 62919 h 205521"/>
                  <a:gd name="connsiteX5" fmla="*/ 670560 w 1410789"/>
                  <a:gd name="connsiteY5" fmla="*/ 115170 h 205521"/>
                  <a:gd name="connsiteX6" fmla="*/ 801189 w 1410789"/>
                  <a:gd name="connsiteY6" fmla="*/ 176130 h 205521"/>
                  <a:gd name="connsiteX7" fmla="*/ 1001486 w 1410789"/>
                  <a:gd name="connsiteY7" fmla="*/ 202256 h 205521"/>
                  <a:gd name="connsiteX8" fmla="*/ 1079863 w 1410789"/>
                  <a:gd name="connsiteY8" fmla="*/ 202256 h 205521"/>
                  <a:gd name="connsiteX9" fmla="*/ 1280160 w 1410789"/>
                  <a:gd name="connsiteY9" fmla="*/ 176130 h 205521"/>
                  <a:gd name="connsiteX10" fmla="*/ 1349829 w 1410789"/>
                  <a:gd name="connsiteY10" fmla="*/ 150004 h 205521"/>
                  <a:gd name="connsiteX11" fmla="*/ 1410789 w 1410789"/>
                  <a:gd name="connsiteY11" fmla="*/ 106461 h 205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10789" h="205521">
                    <a:moveTo>
                      <a:pt x="0" y="115170"/>
                    </a:moveTo>
                    <a:cubicBezTo>
                      <a:pt x="45720" y="85415"/>
                      <a:pt x="91440" y="55661"/>
                      <a:pt x="148046" y="36793"/>
                    </a:cubicBezTo>
                    <a:cubicBezTo>
                      <a:pt x="204652" y="17924"/>
                      <a:pt x="285931" y="6313"/>
                      <a:pt x="339634" y="1959"/>
                    </a:cubicBezTo>
                    <a:cubicBezTo>
                      <a:pt x="393337" y="-2395"/>
                      <a:pt x="438332" y="507"/>
                      <a:pt x="470263" y="10667"/>
                    </a:cubicBezTo>
                    <a:cubicBezTo>
                      <a:pt x="502194" y="20827"/>
                      <a:pt x="497840" y="45502"/>
                      <a:pt x="531223" y="62919"/>
                    </a:cubicBezTo>
                    <a:cubicBezTo>
                      <a:pt x="564606" y="80336"/>
                      <a:pt x="625566" y="96302"/>
                      <a:pt x="670560" y="115170"/>
                    </a:cubicBezTo>
                    <a:cubicBezTo>
                      <a:pt x="715554" y="134038"/>
                      <a:pt x="746035" y="161616"/>
                      <a:pt x="801189" y="176130"/>
                    </a:cubicBezTo>
                    <a:cubicBezTo>
                      <a:pt x="856343" y="190644"/>
                      <a:pt x="955040" y="197902"/>
                      <a:pt x="1001486" y="202256"/>
                    </a:cubicBezTo>
                    <a:cubicBezTo>
                      <a:pt x="1047932" y="206610"/>
                      <a:pt x="1033417" y="206610"/>
                      <a:pt x="1079863" y="202256"/>
                    </a:cubicBezTo>
                    <a:cubicBezTo>
                      <a:pt x="1126309" y="197902"/>
                      <a:pt x="1235166" y="184839"/>
                      <a:pt x="1280160" y="176130"/>
                    </a:cubicBezTo>
                    <a:cubicBezTo>
                      <a:pt x="1325154" y="167421"/>
                      <a:pt x="1328058" y="161615"/>
                      <a:pt x="1349829" y="150004"/>
                    </a:cubicBezTo>
                    <a:cubicBezTo>
                      <a:pt x="1371600" y="138393"/>
                      <a:pt x="1391194" y="122427"/>
                      <a:pt x="1410789" y="106461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50" name="Forme libre 49"/>
              <p:cNvSpPr/>
              <p:nvPr/>
            </p:nvSpPr>
            <p:spPr>
              <a:xfrm>
                <a:off x="7698379" y="5175938"/>
                <a:ext cx="1410789" cy="205521"/>
              </a:xfrm>
              <a:custGeom>
                <a:avLst/>
                <a:gdLst>
                  <a:gd name="connsiteX0" fmla="*/ 0 w 1410789"/>
                  <a:gd name="connsiteY0" fmla="*/ 115170 h 205521"/>
                  <a:gd name="connsiteX1" fmla="*/ 148046 w 1410789"/>
                  <a:gd name="connsiteY1" fmla="*/ 36793 h 205521"/>
                  <a:gd name="connsiteX2" fmla="*/ 339634 w 1410789"/>
                  <a:gd name="connsiteY2" fmla="*/ 1959 h 205521"/>
                  <a:gd name="connsiteX3" fmla="*/ 470263 w 1410789"/>
                  <a:gd name="connsiteY3" fmla="*/ 10667 h 205521"/>
                  <a:gd name="connsiteX4" fmla="*/ 531223 w 1410789"/>
                  <a:gd name="connsiteY4" fmla="*/ 62919 h 205521"/>
                  <a:gd name="connsiteX5" fmla="*/ 670560 w 1410789"/>
                  <a:gd name="connsiteY5" fmla="*/ 115170 h 205521"/>
                  <a:gd name="connsiteX6" fmla="*/ 801189 w 1410789"/>
                  <a:gd name="connsiteY6" fmla="*/ 176130 h 205521"/>
                  <a:gd name="connsiteX7" fmla="*/ 1001486 w 1410789"/>
                  <a:gd name="connsiteY7" fmla="*/ 202256 h 205521"/>
                  <a:gd name="connsiteX8" fmla="*/ 1079863 w 1410789"/>
                  <a:gd name="connsiteY8" fmla="*/ 202256 h 205521"/>
                  <a:gd name="connsiteX9" fmla="*/ 1280160 w 1410789"/>
                  <a:gd name="connsiteY9" fmla="*/ 176130 h 205521"/>
                  <a:gd name="connsiteX10" fmla="*/ 1349829 w 1410789"/>
                  <a:gd name="connsiteY10" fmla="*/ 150004 h 205521"/>
                  <a:gd name="connsiteX11" fmla="*/ 1410789 w 1410789"/>
                  <a:gd name="connsiteY11" fmla="*/ 106461 h 205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10789" h="205521">
                    <a:moveTo>
                      <a:pt x="0" y="115170"/>
                    </a:moveTo>
                    <a:cubicBezTo>
                      <a:pt x="45720" y="85415"/>
                      <a:pt x="91440" y="55661"/>
                      <a:pt x="148046" y="36793"/>
                    </a:cubicBezTo>
                    <a:cubicBezTo>
                      <a:pt x="204652" y="17924"/>
                      <a:pt x="285931" y="6313"/>
                      <a:pt x="339634" y="1959"/>
                    </a:cubicBezTo>
                    <a:cubicBezTo>
                      <a:pt x="393337" y="-2395"/>
                      <a:pt x="438332" y="507"/>
                      <a:pt x="470263" y="10667"/>
                    </a:cubicBezTo>
                    <a:cubicBezTo>
                      <a:pt x="502194" y="20827"/>
                      <a:pt x="497840" y="45502"/>
                      <a:pt x="531223" y="62919"/>
                    </a:cubicBezTo>
                    <a:cubicBezTo>
                      <a:pt x="564606" y="80336"/>
                      <a:pt x="625566" y="96302"/>
                      <a:pt x="670560" y="115170"/>
                    </a:cubicBezTo>
                    <a:cubicBezTo>
                      <a:pt x="715554" y="134038"/>
                      <a:pt x="746035" y="161616"/>
                      <a:pt x="801189" y="176130"/>
                    </a:cubicBezTo>
                    <a:cubicBezTo>
                      <a:pt x="856343" y="190644"/>
                      <a:pt x="955040" y="197902"/>
                      <a:pt x="1001486" y="202256"/>
                    </a:cubicBezTo>
                    <a:cubicBezTo>
                      <a:pt x="1047932" y="206610"/>
                      <a:pt x="1033417" y="206610"/>
                      <a:pt x="1079863" y="202256"/>
                    </a:cubicBezTo>
                    <a:cubicBezTo>
                      <a:pt x="1126309" y="197902"/>
                      <a:pt x="1235166" y="184839"/>
                      <a:pt x="1280160" y="176130"/>
                    </a:cubicBezTo>
                    <a:cubicBezTo>
                      <a:pt x="1325154" y="167421"/>
                      <a:pt x="1328058" y="161615"/>
                      <a:pt x="1349829" y="150004"/>
                    </a:cubicBezTo>
                    <a:cubicBezTo>
                      <a:pt x="1371600" y="138393"/>
                      <a:pt x="1391194" y="122427"/>
                      <a:pt x="1410789" y="106461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51" name="Forme libre 50"/>
              <p:cNvSpPr/>
              <p:nvPr/>
            </p:nvSpPr>
            <p:spPr>
              <a:xfrm>
                <a:off x="9109166" y="5195665"/>
                <a:ext cx="679268" cy="107855"/>
              </a:xfrm>
              <a:custGeom>
                <a:avLst/>
                <a:gdLst>
                  <a:gd name="connsiteX0" fmla="*/ 0 w 679268"/>
                  <a:gd name="connsiteY0" fmla="*/ 99146 h 107855"/>
                  <a:gd name="connsiteX1" fmla="*/ 104503 w 679268"/>
                  <a:gd name="connsiteY1" fmla="*/ 38186 h 107855"/>
                  <a:gd name="connsiteX2" fmla="*/ 226423 w 679268"/>
                  <a:gd name="connsiteY2" fmla="*/ 3352 h 107855"/>
                  <a:gd name="connsiteX3" fmla="*/ 339634 w 679268"/>
                  <a:gd name="connsiteY3" fmla="*/ 3352 h 107855"/>
                  <a:gd name="connsiteX4" fmla="*/ 452845 w 679268"/>
                  <a:gd name="connsiteY4" fmla="*/ 20769 h 107855"/>
                  <a:gd name="connsiteX5" fmla="*/ 592183 w 679268"/>
                  <a:gd name="connsiteY5" fmla="*/ 38186 h 107855"/>
                  <a:gd name="connsiteX6" fmla="*/ 679268 w 679268"/>
                  <a:gd name="connsiteY6" fmla="*/ 107855 h 107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9268" h="107855">
                    <a:moveTo>
                      <a:pt x="0" y="99146"/>
                    </a:moveTo>
                    <a:cubicBezTo>
                      <a:pt x="33383" y="76649"/>
                      <a:pt x="66766" y="54152"/>
                      <a:pt x="104503" y="38186"/>
                    </a:cubicBezTo>
                    <a:cubicBezTo>
                      <a:pt x="142240" y="22220"/>
                      <a:pt x="187235" y="9158"/>
                      <a:pt x="226423" y="3352"/>
                    </a:cubicBezTo>
                    <a:cubicBezTo>
                      <a:pt x="265612" y="-2454"/>
                      <a:pt x="301897" y="449"/>
                      <a:pt x="339634" y="3352"/>
                    </a:cubicBezTo>
                    <a:cubicBezTo>
                      <a:pt x="377371" y="6255"/>
                      <a:pt x="410754" y="14963"/>
                      <a:pt x="452845" y="20769"/>
                    </a:cubicBezTo>
                    <a:cubicBezTo>
                      <a:pt x="494936" y="26575"/>
                      <a:pt x="554446" y="23672"/>
                      <a:pt x="592183" y="38186"/>
                    </a:cubicBezTo>
                    <a:cubicBezTo>
                      <a:pt x="629920" y="52700"/>
                      <a:pt x="654594" y="80277"/>
                      <a:pt x="679268" y="107855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</p:grpSp>
        <p:cxnSp>
          <p:nvCxnSpPr>
            <p:cNvPr id="64" name="Connecteur droit 63"/>
            <p:cNvCxnSpPr>
              <a:stCxn id="136" idx="13"/>
              <a:endCxn id="180" idx="13"/>
            </p:cNvCxnSpPr>
            <p:nvPr/>
          </p:nvCxnSpPr>
          <p:spPr>
            <a:xfrm>
              <a:off x="1463097" y="3756253"/>
              <a:ext cx="4355366" cy="314969"/>
            </a:xfrm>
            <a:prstGeom prst="line">
              <a:avLst/>
            </a:prstGeom>
            <a:ln w="9525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avec flèche 67"/>
            <p:cNvCxnSpPr/>
            <p:nvPr/>
          </p:nvCxnSpPr>
          <p:spPr>
            <a:xfrm flipH="1">
              <a:off x="3197248" y="5461405"/>
              <a:ext cx="3893" cy="475622"/>
            </a:xfrm>
            <a:prstGeom prst="straightConnector1">
              <a:avLst/>
            </a:prstGeom>
            <a:ln>
              <a:solidFill>
                <a:srgbClr val="CC66FF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cteur droit avec flèche 99"/>
            <p:cNvCxnSpPr/>
            <p:nvPr/>
          </p:nvCxnSpPr>
          <p:spPr>
            <a:xfrm>
              <a:off x="1463097" y="2853972"/>
              <a:ext cx="4330016" cy="6072"/>
            </a:xfrm>
            <a:prstGeom prst="straightConnector1">
              <a:avLst/>
            </a:prstGeom>
            <a:ln>
              <a:solidFill>
                <a:srgbClr val="FF00FF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ZoneTexte 102"/>
            <p:cNvSpPr txBox="1"/>
            <p:nvPr/>
          </p:nvSpPr>
          <p:spPr>
            <a:xfrm>
              <a:off x="2882016" y="2529077"/>
              <a:ext cx="1420366" cy="276999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200" dirty="0" smtClean="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 ≈  1745  m</a:t>
              </a:r>
              <a:endParaRPr lang="fr-CA" sz="120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3" name="Connecteur droit 112"/>
            <p:cNvCxnSpPr>
              <a:stCxn id="157" idx="2"/>
              <a:endCxn id="185" idx="2"/>
            </p:cNvCxnSpPr>
            <p:nvPr/>
          </p:nvCxnSpPr>
          <p:spPr>
            <a:xfrm flipV="1">
              <a:off x="1402318" y="3726615"/>
              <a:ext cx="4290597" cy="288099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cteur droit 127"/>
            <p:cNvCxnSpPr/>
            <p:nvPr/>
          </p:nvCxnSpPr>
          <p:spPr>
            <a:xfrm>
              <a:off x="779397" y="4942438"/>
              <a:ext cx="111556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cteur droit 128"/>
            <p:cNvCxnSpPr/>
            <p:nvPr/>
          </p:nvCxnSpPr>
          <p:spPr>
            <a:xfrm>
              <a:off x="1894965" y="4942438"/>
              <a:ext cx="473701" cy="490793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cteur droit avec flèche 129"/>
            <p:cNvCxnSpPr/>
            <p:nvPr/>
          </p:nvCxnSpPr>
          <p:spPr>
            <a:xfrm flipH="1">
              <a:off x="1475411" y="4942438"/>
              <a:ext cx="2181" cy="490793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ZoneTexte 131"/>
            <p:cNvSpPr txBox="1"/>
            <p:nvPr/>
          </p:nvSpPr>
          <p:spPr>
            <a:xfrm>
              <a:off x="898689" y="4978020"/>
              <a:ext cx="570227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CA" dirty="0">
                  <a:solidFill>
                    <a:srgbClr val="FF0000"/>
                  </a:solidFill>
                </a:rPr>
                <a:t>≈ 6 m</a:t>
              </a: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950660" y="3577814"/>
              <a:ext cx="296091" cy="135591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34" name="Triangle isocèle 133"/>
            <p:cNvSpPr/>
            <p:nvPr/>
          </p:nvSpPr>
          <p:spPr>
            <a:xfrm>
              <a:off x="937706" y="2865990"/>
              <a:ext cx="321999" cy="707470"/>
            </a:xfrm>
            <a:prstGeom prst="triangl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135" name="Connecteur droit 134"/>
            <p:cNvCxnSpPr/>
            <p:nvPr/>
          </p:nvCxnSpPr>
          <p:spPr>
            <a:xfrm>
              <a:off x="1264686" y="3824007"/>
              <a:ext cx="225988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Forme libre 135"/>
            <p:cNvSpPr/>
            <p:nvPr/>
          </p:nvSpPr>
          <p:spPr>
            <a:xfrm>
              <a:off x="1297997" y="3608933"/>
              <a:ext cx="182880" cy="198120"/>
            </a:xfrm>
            <a:custGeom>
              <a:avLst/>
              <a:gdLst>
                <a:gd name="connsiteX0" fmla="*/ 175260 w 182880"/>
                <a:gd name="connsiteY0" fmla="*/ 198120 h 198120"/>
                <a:gd name="connsiteX1" fmla="*/ 0 w 182880"/>
                <a:gd name="connsiteY1" fmla="*/ 198120 h 198120"/>
                <a:gd name="connsiteX2" fmla="*/ 2540 w 182880"/>
                <a:gd name="connsiteY2" fmla="*/ 71120 h 198120"/>
                <a:gd name="connsiteX3" fmla="*/ 5080 w 182880"/>
                <a:gd name="connsiteY3" fmla="*/ 45720 h 198120"/>
                <a:gd name="connsiteX4" fmla="*/ 20320 w 182880"/>
                <a:gd name="connsiteY4" fmla="*/ 27940 h 198120"/>
                <a:gd name="connsiteX5" fmla="*/ 40640 w 182880"/>
                <a:gd name="connsiteY5" fmla="*/ 15240 h 198120"/>
                <a:gd name="connsiteX6" fmla="*/ 68580 w 182880"/>
                <a:gd name="connsiteY6" fmla="*/ 7620 h 198120"/>
                <a:gd name="connsiteX7" fmla="*/ 106680 w 182880"/>
                <a:gd name="connsiteY7" fmla="*/ 2540 h 198120"/>
                <a:gd name="connsiteX8" fmla="*/ 139700 w 182880"/>
                <a:gd name="connsiteY8" fmla="*/ 2540 h 198120"/>
                <a:gd name="connsiteX9" fmla="*/ 182880 w 182880"/>
                <a:gd name="connsiteY9" fmla="*/ 0 h 198120"/>
                <a:gd name="connsiteX10" fmla="*/ 182880 w 182880"/>
                <a:gd name="connsiteY10" fmla="*/ 15240 h 198120"/>
                <a:gd name="connsiteX11" fmla="*/ 182880 w 182880"/>
                <a:gd name="connsiteY11" fmla="*/ 27940 h 198120"/>
                <a:gd name="connsiteX12" fmla="*/ 167640 w 182880"/>
                <a:gd name="connsiteY12" fmla="*/ 27940 h 198120"/>
                <a:gd name="connsiteX13" fmla="*/ 165100 w 182880"/>
                <a:gd name="connsiteY13" fmla="*/ 147320 h 198120"/>
                <a:gd name="connsiteX14" fmla="*/ 175260 w 182880"/>
                <a:gd name="connsiteY14" fmla="*/ 198120 h 19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880" h="198120">
                  <a:moveTo>
                    <a:pt x="175260" y="198120"/>
                  </a:moveTo>
                  <a:lnTo>
                    <a:pt x="0" y="198120"/>
                  </a:lnTo>
                  <a:cubicBezTo>
                    <a:pt x="847" y="155787"/>
                    <a:pt x="1693" y="113453"/>
                    <a:pt x="2540" y="71120"/>
                  </a:cubicBezTo>
                  <a:lnTo>
                    <a:pt x="5080" y="45720"/>
                  </a:lnTo>
                  <a:lnTo>
                    <a:pt x="20320" y="27940"/>
                  </a:lnTo>
                  <a:lnTo>
                    <a:pt x="40640" y="15240"/>
                  </a:lnTo>
                  <a:lnTo>
                    <a:pt x="68580" y="7620"/>
                  </a:lnTo>
                  <a:lnTo>
                    <a:pt x="106680" y="2540"/>
                  </a:lnTo>
                  <a:lnTo>
                    <a:pt x="139700" y="2540"/>
                  </a:lnTo>
                  <a:lnTo>
                    <a:pt x="182880" y="0"/>
                  </a:lnTo>
                  <a:lnTo>
                    <a:pt x="182880" y="15240"/>
                  </a:lnTo>
                  <a:lnTo>
                    <a:pt x="182880" y="27940"/>
                  </a:lnTo>
                  <a:lnTo>
                    <a:pt x="167640" y="27940"/>
                  </a:lnTo>
                  <a:cubicBezTo>
                    <a:pt x="166793" y="67733"/>
                    <a:pt x="165947" y="107527"/>
                    <a:pt x="165100" y="147320"/>
                  </a:cubicBezTo>
                  <a:lnTo>
                    <a:pt x="175260" y="198120"/>
                  </a:lnTo>
                  <a:close/>
                </a:path>
              </a:pathLst>
            </a:custGeom>
            <a:solidFill>
              <a:srgbClr val="FF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137" name="Connecteur droit avec flèche 136"/>
            <p:cNvCxnSpPr/>
            <p:nvPr/>
          </p:nvCxnSpPr>
          <p:spPr>
            <a:xfrm flipH="1">
              <a:off x="1668008" y="4942438"/>
              <a:ext cx="12650" cy="999028"/>
            </a:xfrm>
            <a:prstGeom prst="straightConnector1">
              <a:avLst/>
            </a:prstGeom>
            <a:ln>
              <a:solidFill>
                <a:srgbClr val="00FF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necteur droit avec flèche 145"/>
            <p:cNvCxnSpPr/>
            <p:nvPr/>
          </p:nvCxnSpPr>
          <p:spPr>
            <a:xfrm>
              <a:off x="1656681" y="3753130"/>
              <a:ext cx="787" cy="1180353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ZoneTexte 146"/>
            <p:cNvSpPr txBox="1"/>
            <p:nvPr/>
          </p:nvSpPr>
          <p:spPr>
            <a:xfrm>
              <a:off x="49948" y="3687567"/>
              <a:ext cx="9231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900" u="sng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MWS </a:t>
              </a:r>
            </a:p>
            <a:p>
              <a:pPr algn="ctr"/>
              <a:r>
                <a:rPr lang="fr-CA" sz="900" dirty="0" err="1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fr-CA" sz="900" baseline="-25000" dirty="0" err="1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TMWS</a:t>
              </a:r>
              <a:r>
                <a:rPr lang="fr-CA" sz="9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≈ 4,7 m</a:t>
              </a:r>
              <a:endParaRPr lang="fr-CA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8" name="Connecteur droit 147"/>
            <p:cNvCxnSpPr>
              <a:stCxn id="136" idx="8"/>
            </p:cNvCxnSpPr>
            <p:nvPr/>
          </p:nvCxnSpPr>
          <p:spPr>
            <a:xfrm flipV="1">
              <a:off x="1437697" y="2704147"/>
              <a:ext cx="8700" cy="907326"/>
            </a:xfrm>
            <a:prstGeom prst="line">
              <a:avLst/>
            </a:prstGeom>
            <a:ln w="9525">
              <a:solidFill>
                <a:srgbClr val="FF00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ZoneTexte 148"/>
            <p:cNvSpPr txBox="1"/>
            <p:nvPr/>
          </p:nvSpPr>
          <p:spPr>
            <a:xfrm rot="2725869">
              <a:off x="1865091" y="4941840"/>
              <a:ext cx="724238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000" dirty="0" smtClean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≈ 13,5  m</a:t>
              </a:r>
              <a:endParaRPr lang="fr-CA" sz="1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1" name="Connecteur droit 150"/>
            <p:cNvCxnSpPr/>
            <p:nvPr/>
          </p:nvCxnSpPr>
          <p:spPr>
            <a:xfrm>
              <a:off x="1263404" y="4090771"/>
              <a:ext cx="225988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ZoneTexte 151"/>
            <p:cNvSpPr txBox="1"/>
            <p:nvPr/>
          </p:nvSpPr>
          <p:spPr>
            <a:xfrm>
              <a:off x="12961" y="4042149"/>
              <a:ext cx="9689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900" u="sng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LAS</a:t>
              </a:r>
              <a:r>
                <a:rPr lang="fr-CA" sz="9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fr-CA" sz="9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fr-CA" sz="900" baseline="-250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TLAS</a:t>
              </a:r>
              <a:r>
                <a:rPr lang="fr-CA" sz="9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≈ 4 m</a:t>
              </a:r>
              <a:endParaRPr lang="fr-CA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53" name="Groupe 152"/>
            <p:cNvGrpSpPr/>
            <p:nvPr/>
          </p:nvGrpSpPr>
          <p:grpSpPr>
            <a:xfrm>
              <a:off x="1281450" y="3959197"/>
              <a:ext cx="195630" cy="104041"/>
              <a:chOff x="3351480" y="1671911"/>
              <a:chExt cx="364046" cy="160140"/>
            </a:xfrm>
          </p:grpSpPr>
          <p:sp>
            <p:nvSpPr>
              <p:cNvPr id="154" name="Ellipse 153"/>
              <p:cNvSpPr/>
              <p:nvPr/>
            </p:nvSpPr>
            <p:spPr>
              <a:xfrm>
                <a:off x="3351480" y="1671911"/>
                <a:ext cx="182023" cy="16014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55" name="Ellipse 154"/>
              <p:cNvSpPr/>
              <p:nvPr/>
            </p:nvSpPr>
            <p:spPr>
              <a:xfrm>
                <a:off x="3533503" y="1671911"/>
                <a:ext cx="182023" cy="16014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56" name="Ellipse 155"/>
              <p:cNvSpPr/>
              <p:nvPr/>
            </p:nvSpPr>
            <p:spPr>
              <a:xfrm>
                <a:off x="3396985" y="1718300"/>
                <a:ext cx="91011" cy="758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57" name="Ellipse 156"/>
              <p:cNvSpPr/>
              <p:nvPr/>
            </p:nvSpPr>
            <p:spPr>
              <a:xfrm>
                <a:off x="3576402" y="1719448"/>
                <a:ext cx="91011" cy="75829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</p:grpSp>
        <p:cxnSp>
          <p:nvCxnSpPr>
            <p:cNvPr id="158" name="Connecteur droit avec flèche 157"/>
            <p:cNvCxnSpPr/>
            <p:nvPr/>
          </p:nvCxnSpPr>
          <p:spPr>
            <a:xfrm>
              <a:off x="1531473" y="4062631"/>
              <a:ext cx="11649" cy="866643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necteur droit 158"/>
            <p:cNvCxnSpPr/>
            <p:nvPr/>
          </p:nvCxnSpPr>
          <p:spPr>
            <a:xfrm>
              <a:off x="5340274" y="4598353"/>
              <a:ext cx="111556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necteur droit 159"/>
            <p:cNvCxnSpPr/>
            <p:nvPr/>
          </p:nvCxnSpPr>
          <p:spPr>
            <a:xfrm flipV="1">
              <a:off x="4364018" y="4598355"/>
              <a:ext cx="976256" cy="826488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necteur droit avec flèche 160"/>
            <p:cNvCxnSpPr/>
            <p:nvPr/>
          </p:nvCxnSpPr>
          <p:spPr>
            <a:xfrm flipH="1">
              <a:off x="5847455" y="4607915"/>
              <a:ext cx="560" cy="825126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necteur droit 161"/>
            <p:cNvCxnSpPr/>
            <p:nvPr/>
          </p:nvCxnSpPr>
          <p:spPr>
            <a:xfrm flipV="1">
              <a:off x="4377806" y="5432463"/>
              <a:ext cx="2711089" cy="578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ZoneTexte 162"/>
            <p:cNvSpPr txBox="1"/>
            <p:nvPr/>
          </p:nvSpPr>
          <p:spPr>
            <a:xfrm>
              <a:off x="5915700" y="4685088"/>
              <a:ext cx="587576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CA" dirty="0"/>
                <a:t>≈  8  m</a:t>
              </a:r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6018882" y="3577813"/>
              <a:ext cx="296091" cy="100856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65" name="Triangle isocèle 164"/>
            <p:cNvSpPr/>
            <p:nvPr/>
          </p:nvSpPr>
          <p:spPr>
            <a:xfrm>
              <a:off x="6003719" y="2856224"/>
              <a:ext cx="321999" cy="707470"/>
            </a:xfrm>
            <a:prstGeom prst="triangl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166" name="Connecteur droit 165"/>
            <p:cNvCxnSpPr/>
            <p:nvPr/>
          </p:nvCxnSpPr>
          <p:spPr>
            <a:xfrm>
              <a:off x="5722720" y="3833670"/>
              <a:ext cx="225988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necteur droit avec flèche 166"/>
            <p:cNvCxnSpPr/>
            <p:nvPr/>
          </p:nvCxnSpPr>
          <p:spPr>
            <a:xfrm>
              <a:off x="2601743" y="3899449"/>
              <a:ext cx="866" cy="1560417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ZoneTexte 167"/>
            <p:cNvSpPr txBox="1"/>
            <p:nvPr/>
          </p:nvSpPr>
          <p:spPr>
            <a:xfrm>
              <a:off x="2491545" y="4191353"/>
              <a:ext cx="960486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CA" dirty="0" smtClean="0"/>
                <a:t>h </a:t>
              </a:r>
              <a:r>
                <a:rPr lang="fr-CA" dirty="0"/>
                <a:t>≈ 10,3  m</a:t>
              </a:r>
            </a:p>
          </p:txBody>
        </p:sp>
        <p:cxnSp>
          <p:nvCxnSpPr>
            <p:cNvPr id="170" name="Connecteur droit avec flèche 169"/>
            <p:cNvCxnSpPr/>
            <p:nvPr/>
          </p:nvCxnSpPr>
          <p:spPr>
            <a:xfrm flipH="1">
              <a:off x="5355757" y="3293896"/>
              <a:ext cx="425484" cy="157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necteur droit 170"/>
            <p:cNvCxnSpPr/>
            <p:nvPr/>
          </p:nvCxnSpPr>
          <p:spPr>
            <a:xfrm flipH="1" flipV="1">
              <a:off x="5335441" y="2752366"/>
              <a:ext cx="4330" cy="1789535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ZoneTexte 173"/>
            <p:cNvSpPr txBox="1"/>
            <p:nvPr/>
          </p:nvSpPr>
          <p:spPr>
            <a:xfrm>
              <a:off x="5300366" y="3035189"/>
              <a:ext cx="541177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CA" dirty="0"/>
                <a:t>≈ 1 m</a:t>
              </a:r>
            </a:p>
          </p:txBody>
        </p:sp>
        <p:cxnSp>
          <p:nvCxnSpPr>
            <p:cNvPr id="175" name="Connecteur droit avec flèche 174"/>
            <p:cNvCxnSpPr/>
            <p:nvPr/>
          </p:nvCxnSpPr>
          <p:spPr>
            <a:xfrm>
              <a:off x="5518276" y="3735843"/>
              <a:ext cx="4937" cy="850691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Connecteur droit 175"/>
            <p:cNvCxnSpPr/>
            <p:nvPr/>
          </p:nvCxnSpPr>
          <p:spPr>
            <a:xfrm flipV="1">
              <a:off x="5782055" y="2627947"/>
              <a:ext cx="3153" cy="991615"/>
            </a:xfrm>
            <a:prstGeom prst="line">
              <a:avLst/>
            </a:prstGeom>
            <a:ln w="9525">
              <a:solidFill>
                <a:srgbClr val="FF00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ZoneTexte 176"/>
            <p:cNvSpPr txBox="1"/>
            <p:nvPr/>
          </p:nvSpPr>
          <p:spPr>
            <a:xfrm rot="19073516">
              <a:off x="4543933" y="4731912"/>
              <a:ext cx="63050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CA" dirty="0" smtClean="0"/>
                <a:t>≈ </a:t>
              </a:r>
              <a:r>
                <a:rPr lang="fr-CA" dirty="0"/>
                <a:t>25 m</a:t>
              </a:r>
            </a:p>
          </p:txBody>
        </p:sp>
        <p:cxnSp>
          <p:nvCxnSpPr>
            <p:cNvPr id="179" name="Connecteur droit 178"/>
            <p:cNvCxnSpPr/>
            <p:nvPr/>
          </p:nvCxnSpPr>
          <p:spPr>
            <a:xfrm>
              <a:off x="5783961" y="4136976"/>
              <a:ext cx="225988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Forme libre 179"/>
            <p:cNvSpPr/>
            <p:nvPr/>
          </p:nvSpPr>
          <p:spPr>
            <a:xfrm flipH="1">
              <a:off x="5801080" y="3920264"/>
              <a:ext cx="178797" cy="203013"/>
            </a:xfrm>
            <a:custGeom>
              <a:avLst/>
              <a:gdLst>
                <a:gd name="connsiteX0" fmla="*/ 175260 w 182880"/>
                <a:gd name="connsiteY0" fmla="*/ 198120 h 198120"/>
                <a:gd name="connsiteX1" fmla="*/ 0 w 182880"/>
                <a:gd name="connsiteY1" fmla="*/ 198120 h 198120"/>
                <a:gd name="connsiteX2" fmla="*/ 2540 w 182880"/>
                <a:gd name="connsiteY2" fmla="*/ 71120 h 198120"/>
                <a:gd name="connsiteX3" fmla="*/ 5080 w 182880"/>
                <a:gd name="connsiteY3" fmla="*/ 45720 h 198120"/>
                <a:gd name="connsiteX4" fmla="*/ 20320 w 182880"/>
                <a:gd name="connsiteY4" fmla="*/ 27940 h 198120"/>
                <a:gd name="connsiteX5" fmla="*/ 40640 w 182880"/>
                <a:gd name="connsiteY5" fmla="*/ 15240 h 198120"/>
                <a:gd name="connsiteX6" fmla="*/ 68580 w 182880"/>
                <a:gd name="connsiteY6" fmla="*/ 7620 h 198120"/>
                <a:gd name="connsiteX7" fmla="*/ 106680 w 182880"/>
                <a:gd name="connsiteY7" fmla="*/ 2540 h 198120"/>
                <a:gd name="connsiteX8" fmla="*/ 139700 w 182880"/>
                <a:gd name="connsiteY8" fmla="*/ 2540 h 198120"/>
                <a:gd name="connsiteX9" fmla="*/ 182880 w 182880"/>
                <a:gd name="connsiteY9" fmla="*/ 0 h 198120"/>
                <a:gd name="connsiteX10" fmla="*/ 182880 w 182880"/>
                <a:gd name="connsiteY10" fmla="*/ 15240 h 198120"/>
                <a:gd name="connsiteX11" fmla="*/ 182880 w 182880"/>
                <a:gd name="connsiteY11" fmla="*/ 27940 h 198120"/>
                <a:gd name="connsiteX12" fmla="*/ 167640 w 182880"/>
                <a:gd name="connsiteY12" fmla="*/ 27940 h 198120"/>
                <a:gd name="connsiteX13" fmla="*/ 165100 w 182880"/>
                <a:gd name="connsiteY13" fmla="*/ 147320 h 198120"/>
                <a:gd name="connsiteX14" fmla="*/ 175260 w 182880"/>
                <a:gd name="connsiteY14" fmla="*/ 198120 h 19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880" h="198120">
                  <a:moveTo>
                    <a:pt x="175260" y="198120"/>
                  </a:moveTo>
                  <a:lnTo>
                    <a:pt x="0" y="198120"/>
                  </a:lnTo>
                  <a:cubicBezTo>
                    <a:pt x="847" y="155787"/>
                    <a:pt x="1693" y="113453"/>
                    <a:pt x="2540" y="71120"/>
                  </a:cubicBezTo>
                  <a:lnTo>
                    <a:pt x="5080" y="45720"/>
                  </a:lnTo>
                  <a:lnTo>
                    <a:pt x="20320" y="27940"/>
                  </a:lnTo>
                  <a:lnTo>
                    <a:pt x="40640" y="15240"/>
                  </a:lnTo>
                  <a:lnTo>
                    <a:pt x="68580" y="7620"/>
                  </a:lnTo>
                  <a:lnTo>
                    <a:pt x="106680" y="2540"/>
                  </a:lnTo>
                  <a:lnTo>
                    <a:pt x="139700" y="2540"/>
                  </a:lnTo>
                  <a:lnTo>
                    <a:pt x="182880" y="0"/>
                  </a:lnTo>
                  <a:lnTo>
                    <a:pt x="182880" y="15240"/>
                  </a:lnTo>
                  <a:lnTo>
                    <a:pt x="182880" y="27940"/>
                  </a:lnTo>
                  <a:lnTo>
                    <a:pt x="167640" y="27940"/>
                  </a:lnTo>
                  <a:cubicBezTo>
                    <a:pt x="166793" y="67733"/>
                    <a:pt x="165947" y="107527"/>
                    <a:pt x="165100" y="147320"/>
                  </a:cubicBezTo>
                  <a:lnTo>
                    <a:pt x="175260" y="198120"/>
                  </a:lnTo>
                  <a:close/>
                </a:path>
              </a:pathLst>
            </a:custGeom>
            <a:solidFill>
              <a:srgbClr val="FF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181" name="ZoneTexte 180"/>
            <p:cNvSpPr txBox="1"/>
            <p:nvPr/>
          </p:nvSpPr>
          <p:spPr>
            <a:xfrm>
              <a:off x="6285826" y="3857483"/>
              <a:ext cx="9128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900" u="sng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MWS </a:t>
              </a:r>
            </a:p>
            <a:p>
              <a:pPr algn="ctr"/>
              <a:r>
                <a:rPr lang="fr-CA" sz="900" dirty="0" err="1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fr-CA" sz="900" baseline="-25000" dirty="0" err="1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RMWS</a:t>
              </a:r>
              <a:r>
                <a:rPr lang="fr-CA" sz="900" dirty="0" smtClean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≈ 2 m</a:t>
              </a:r>
              <a:endParaRPr lang="fr-CA" sz="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ZoneTexte 181"/>
            <p:cNvSpPr txBox="1"/>
            <p:nvPr/>
          </p:nvSpPr>
          <p:spPr>
            <a:xfrm>
              <a:off x="6307313" y="3480597"/>
              <a:ext cx="89934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900" u="sng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LAS</a:t>
              </a:r>
              <a:r>
                <a:rPr lang="fr-CA" sz="9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fr-CA" sz="9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fr-CA" sz="900" baseline="-250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RLAS</a:t>
              </a:r>
              <a:r>
                <a:rPr lang="fr-CA" sz="9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≈ 2,7 m</a:t>
              </a:r>
              <a:endParaRPr lang="fr-CA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83" name="Groupe 182"/>
            <p:cNvGrpSpPr/>
            <p:nvPr/>
          </p:nvGrpSpPr>
          <p:grpSpPr>
            <a:xfrm>
              <a:off x="5692915" y="3638032"/>
              <a:ext cx="308730" cy="177166"/>
              <a:chOff x="3078360" y="1263014"/>
              <a:chExt cx="308730" cy="177166"/>
            </a:xfrm>
          </p:grpSpPr>
          <p:sp>
            <p:nvSpPr>
              <p:cNvPr id="184" name="Forme libre 183"/>
              <p:cNvSpPr/>
              <p:nvPr/>
            </p:nvSpPr>
            <p:spPr>
              <a:xfrm>
                <a:off x="3101340" y="1263015"/>
                <a:ext cx="285750" cy="177165"/>
              </a:xfrm>
              <a:custGeom>
                <a:avLst/>
                <a:gdLst>
                  <a:gd name="connsiteX0" fmla="*/ 1905 w 285750"/>
                  <a:gd name="connsiteY0" fmla="*/ 0 h 177165"/>
                  <a:gd name="connsiteX1" fmla="*/ 0 w 285750"/>
                  <a:gd name="connsiteY1" fmla="*/ 177165 h 177165"/>
                  <a:gd name="connsiteX2" fmla="*/ 285750 w 285750"/>
                  <a:gd name="connsiteY2" fmla="*/ 125730 h 177165"/>
                  <a:gd name="connsiteX3" fmla="*/ 285750 w 285750"/>
                  <a:gd name="connsiteY3" fmla="*/ 70485 h 177165"/>
                  <a:gd name="connsiteX4" fmla="*/ 1905 w 285750"/>
                  <a:gd name="connsiteY4" fmla="*/ 0 h 177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0" h="177165">
                    <a:moveTo>
                      <a:pt x="1905" y="0"/>
                    </a:moveTo>
                    <a:lnTo>
                      <a:pt x="0" y="177165"/>
                    </a:lnTo>
                    <a:lnTo>
                      <a:pt x="285750" y="125730"/>
                    </a:lnTo>
                    <a:lnTo>
                      <a:pt x="285750" y="70485"/>
                    </a:lnTo>
                    <a:lnTo>
                      <a:pt x="1905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85" name="Ellipse 184"/>
              <p:cNvSpPr/>
              <p:nvPr/>
            </p:nvSpPr>
            <p:spPr>
              <a:xfrm>
                <a:off x="3078360" y="1263014"/>
                <a:ext cx="45719" cy="17716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</p:grpSp>
        <p:cxnSp>
          <p:nvCxnSpPr>
            <p:cNvPr id="186" name="Connecteur droit avec flèche 185"/>
            <p:cNvCxnSpPr/>
            <p:nvPr/>
          </p:nvCxnSpPr>
          <p:spPr>
            <a:xfrm>
              <a:off x="5695208" y="4008670"/>
              <a:ext cx="4949" cy="581626"/>
            </a:xfrm>
            <a:prstGeom prst="straightConnector1">
              <a:avLst/>
            </a:prstGeom>
            <a:ln>
              <a:solidFill>
                <a:schemeClr val="accent6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Connecteur droit 190"/>
            <p:cNvCxnSpPr/>
            <p:nvPr/>
          </p:nvCxnSpPr>
          <p:spPr>
            <a:xfrm flipV="1">
              <a:off x="766587" y="5433050"/>
              <a:ext cx="1603029" cy="121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necteur droit 233"/>
            <p:cNvCxnSpPr/>
            <p:nvPr/>
          </p:nvCxnSpPr>
          <p:spPr>
            <a:xfrm>
              <a:off x="2365989" y="5359981"/>
              <a:ext cx="1998029" cy="0"/>
            </a:xfrm>
            <a:prstGeom prst="line">
              <a:avLst/>
            </a:prstGeom>
            <a:ln w="9525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Connecteur droit 234"/>
            <p:cNvCxnSpPr/>
            <p:nvPr/>
          </p:nvCxnSpPr>
          <p:spPr>
            <a:xfrm>
              <a:off x="2381116" y="5533911"/>
              <a:ext cx="1998029" cy="0"/>
            </a:xfrm>
            <a:prstGeom prst="line">
              <a:avLst/>
            </a:prstGeom>
            <a:ln w="9525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7" name="Groupe 236"/>
            <p:cNvGrpSpPr/>
            <p:nvPr/>
          </p:nvGrpSpPr>
          <p:grpSpPr>
            <a:xfrm>
              <a:off x="2381116" y="5844131"/>
              <a:ext cx="1998029" cy="169493"/>
              <a:chOff x="2072640" y="5175938"/>
              <a:chExt cx="7715794" cy="217933"/>
            </a:xfrm>
          </p:grpSpPr>
          <p:sp>
            <p:nvSpPr>
              <p:cNvPr id="238" name="Forme libre 237"/>
              <p:cNvSpPr/>
              <p:nvPr/>
            </p:nvSpPr>
            <p:spPr>
              <a:xfrm>
                <a:off x="2072640" y="5188350"/>
                <a:ext cx="1410789" cy="205521"/>
              </a:xfrm>
              <a:custGeom>
                <a:avLst/>
                <a:gdLst>
                  <a:gd name="connsiteX0" fmla="*/ 0 w 1410789"/>
                  <a:gd name="connsiteY0" fmla="*/ 115170 h 205521"/>
                  <a:gd name="connsiteX1" fmla="*/ 148046 w 1410789"/>
                  <a:gd name="connsiteY1" fmla="*/ 36793 h 205521"/>
                  <a:gd name="connsiteX2" fmla="*/ 339634 w 1410789"/>
                  <a:gd name="connsiteY2" fmla="*/ 1959 h 205521"/>
                  <a:gd name="connsiteX3" fmla="*/ 470263 w 1410789"/>
                  <a:gd name="connsiteY3" fmla="*/ 10667 h 205521"/>
                  <a:gd name="connsiteX4" fmla="*/ 531223 w 1410789"/>
                  <a:gd name="connsiteY4" fmla="*/ 62919 h 205521"/>
                  <a:gd name="connsiteX5" fmla="*/ 670560 w 1410789"/>
                  <a:gd name="connsiteY5" fmla="*/ 115170 h 205521"/>
                  <a:gd name="connsiteX6" fmla="*/ 801189 w 1410789"/>
                  <a:gd name="connsiteY6" fmla="*/ 176130 h 205521"/>
                  <a:gd name="connsiteX7" fmla="*/ 1001486 w 1410789"/>
                  <a:gd name="connsiteY7" fmla="*/ 202256 h 205521"/>
                  <a:gd name="connsiteX8" fmla="*/ 1079863 w 1410789"/>
                  <a:gd name="connsiteY8" fmla="*/ 202256 h 205521"/>
                  <a:gd name="connsiteX9" fmla="*/ 1280160 w 1410789"/>
                  <a:gd name="connsiteY9" fmla="*/ 176130 h 205521"/>
                  <a:gd name="connsiteX10" fmla="*/ 1349829 w 1410789"/>
                  <a:gd name="connsiteY10" fmla="*/ 150004 h 205521"/>
                  <a:gd name="connsiteX11" fmla="*/ 1410789 w 1410789"/>
                  <a:gd name="connsiteY11" fmla="*/ 106461 h 205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10789" h="205521">
                    <a:moveTo>
                      <a:pt x="0" y="115170"/>
                    </a:moveTo>
                    <a:cubicBezTo>
                      <a:pt x="45720" y="85415"/>
                      <a:pt x="91440" y="55661"/>
                      <a:pt x="148046" y="36793"/>
                    </a:cubicBezTo>
                    <a:cubicBezTo>
                      <a:pt x="204652" y="17924"/>
                      <a:pt x="285931" y="6313"/>
                      <a:pt x="339634" y="1959"/>
                    </a:cubicBezTo>
                    <a:cubicBezTo>
                      <a:pt x="393337" y="-2395"/>
                      <a:pt x="438332" y="507"/>
                      <a:pt x="470263" y="10667"/>
                    </a:cubicBezTo>
                    <a:cubicBezTo>
                      <a:pt x="502194" y="20827"/>
                      <a:pt x="497840" y="45502"/>
                      <a:pt x="531223" y="62919"/>
                    </a:cubicBezTo>
                    <a:cubicBezTo>
                      <a:pt x="564606" y="80336"/>
                      <a:pt x="625566" y="96302"/>
                      <a:pt x="670560" y="115170"/>
                    </a:cubicBezTo>
                    <a:cubicBezTo>
                      <a:pt x="715554" y="134038"/>
                      <a:pt x="746035" y="161616"/>
                      <a:pt x="801189" y="176130"/>
                    </a:cubicBezTo>
                    <a:cubicBezTo>
                      <a:pt x="856343" y="190644"/>
                      <a:pt x="955040" y="197902"/>
                      <a:pt x="1001486" y="202256"/>
                    </a:cubicBezTo>
                    <a:cubicBezTo>
                      <a:pt x="1047932" y="206610"/>
                      <a:pt x="1033417" y="206610"/>
                      <a:pt x="1079863" y="202256"/>
                    </a:cubicBezTo>
                    <a:cubicBezTo>
                      <a:pt x="1126309" y="197902"/>
                      <a:pt x="1235166" y="184839"/>
                      <a:pt x="1280160" y="176130"/>
                    </a:cubicBezTo>
                    <a:cubicBezTo>
                      <a:pt x="1325154" y="167421"/>
                      <a:pt x="1328058" y="161615"/>
                      <a:pt x="1349829" y="150004"/>
                    </a:cubicBezTo>
                    <a:cubicBezTo>
                      <a:pt x="1371600" y="138393"/>
                      <a:pt x="1391194" y="122427"/>
                      <a:pt x="1410789" y="106461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239" name="Forme libre 238"/>
              <p:cNvSpPr/>
              <p:nvPr/>
            </p:nvSpPr>
            <p:spPr>
              <a:xfrm>
                <a:off x="3483429" y="5175940"/>
                <a:ext cx="1410789" cy="205521"/>
              </a:xfrm>
              <a:custGeom>
                <a:avLst/>
                <a:gdLst>
                  <a:gd name="connsiteX0" fmla="*/ 0 w 1410789"/>
                  <a:gd name="connsiteY0" fmla="*/ 115170 h 205521"/>
                  <a:gd name="connsiteX1" fmla="*/ 148046 w 1410789"/>
                  <a:gd name="connsiteY1" fmla="*/ 36793 h 205521"/>
                  <a:gd name="connsiteX2" fmla="*/ 339634 w 1410789"/>
                  <a:gd name="connsiteY2" fmla="*/ 1959 h 205521"/>
                  <a:gd name="connsiteX3" fmla="*/ 470263 w 1410789"/>
                  <a:gd name="connsiteY3" fmla="*/ 10667 h 205521"/>
                  <a:gd name="connsiteX4" fmla="*/ 531223 w 1410789"/>
                  <a:gd name="connsiteY4" fmla="*/ 62919 h 205521"/>
                  <a:gd name="connsiteX5" fmla="*/ 670560 w 1410789"/>
                  <a:gd name="connsiteY5" fmla="*/ 115170 h 205521"/>
                  <a:gd name="connsiteX6" fmla="*/ 801189 w 1410789"/>
                  <a:gd name="connsiteY6" fmla="*/ 176130 h 205521"/>
                  <a:gd name="connsiteX7" fmla="*/ 1001486 w 1410789"/>
                  <a:gd name="connsiteY7" fmla="*/ 202256 h 205521"/>
                  <a:gd name="connsiteX8" fmla="*/ 1079863 w 1410789"/>
                  <a:gd name="connsiteY8" fmla="*/ 202256 h 205521"/>
                  <a:gd name="connsiteX9" fmla="*/ 1280160 w 1410789"/>
                  <a:gd name="connsiteY9" fmla="*/ 176130 h 205521"/>
                  <a:gd name="connsiteX10" fmla="*/ 1349829 w 1410789"/>
                  <a:gd name="connsiteY10" fmla="*/ 150004 h 205521"/>
                  <a:gd name="connsiteX11" fmla="*/ 1410789 w 1410789"/>
                  <a:gd name="connsiteY11" fmla="*/ 106461 h 205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10789" h="205521">
                    <a:moveTo>
                      <a:pt x="0" y="115170"/>
                    </a:moveTo>
                    <a:cubicBezTo>
                      <a:pt x="45720" y="85415"/>
                      <a:pt x="91440" y="55661"/>
                      <a:pt x="148046" y="36793"/>
                    </a:cubicBezTo>
                    <a:cubicBezTo>
                      <a:pt x="204652" y="17924"/>
                      <a:pt x="285931" y="6313"/>
                      <a:pt x="339634" y="1959"/>
                    </a:cubicBezTo>
                    <a:cubicBezTo>
                      <a:pt x="393337" y="-2395"/>
                      <a:pt x="438332" y="507"/>
                      <a:pt x="470263" y="10667"/>
                    </a:cubicBezTo>
                    <a:cubicBezTo>
                      <a:pt x="502194" y="20827"/>
                      <a:pt x="497840" y="45502"/>
                      <a:pt x="531223" y="62919"/>
                    </a:cubicBezTo>
                    <a:cubicBezTo>
                      <a:pt x="564606" y="80336"/>
                      <a:pt x="625566" y="96302"/>
                      <a:pt x="670560" y="115170"/>
                    </a:cubicBezTo>
                    <a:cubicBezTo>
                      <a:pt x="715554" y="134038"/>
                      <a:pt x="746035" y="161616"/>
                      <a:pt x="801189" y="176130"/>
                    </a:cubicBezTo>
                    <a:cubicBezTo>
                      <a:pt x="856343" y="190644"/>
                      <a:pt x="955040" y="197902"/>
                      <a:pt x="1001486" y="202256"/>
                    </a:cubicBezTo>
                    <a:cubicBezTo>
                      <a:pt x="1047932" y="206610"/>
                      <a:pt x="1033417" y="206610"/>
                      <a:pt x="1079863" y="202256"/>
                    </a:cubicBezTo>
                    <a:cubicBezTo>
                      <a:pt x="1126309" y="197902"/>
                      <a:pt x="1235166" y="184839"/>
                      <a:pt x="1280160" y="176130"/>
                    </a:cubicBezTo>
                    <a:cubicBezTo>
                      <a:pt x="1325154" y="167421"/>
                      <a:pt x="1328058" y="161615"/>
                      <a:pt x="1349829" y="150004"/>
                    </a:cubicBezTo>
                    <a:cubicBezTo>
                      <a:pt x="1371600" y="138393"/>
                      <a:pt x="1391194" y="122427"/>
                      <a:pt x="1410789" y="106461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240" name="Forme libre 239"/>
              <p:cNvSpPr/>
              <p:nvPr/>
            </p:nvSpPr>
            <p:spPr>
              <a:xfrm>
                <a:off x="4894218" y="5188349"/>
                <a:ext cx="1410789" cy="205521"/>
              </a:xfrm>
              <a:custGeom>
                <a:avLst/>
                <a:gdLst>
                  <a:gd name="connsiteX0" fmla="*/ 0 w 1410789"/>
                  <a:gd name="connsiteY0" fmla="*/ 115170 h 205521"/>
                  <a:gd name="connsiteX1" fmla="*/ 148046 w 1410789"/>
                  <a:gd name="connsiteY1" fmla="*/ 36793 h 205521"/>
                  <a:gd name="connsiteX2" fmla="*/ 339634 w 1410789"/>
                  <a:gd name="connsiteY2" fmla="*/ 1959 h 205521"/>
                  <a:gd name="connsiteX3" fmla="*/ 470263 w 1410789"/>
                  <a:gd name="connsiteY3" fmla="*/ 10667 h 205521"/>
                  <a:gd name="connsiteX4" fmla="*/ 531223 w 1410789"/>
                  <a:gd name="connsiteY4" fmla="*/ 62919 h 205521"/>
                  <a:gd name="connsiteX5" fmla="*/ 670560 w 1410789"/>
                  <a:gd name="connsiteY5" fmla="*/ 115170 h 205521"/>
                  <a:gd name="connsiteX6" fmla="*/ 801189 w 1410789"/>
                  <a:gd name="connsiteY6" fmla="*/ 176130 h 205521"/>
                  <a:gd name="connsiteX7" fmla="*/ 1001486 w 1410789"/>
                  <a:gd name="connsiteY7" fmla="*/ 202256 h 205521"/>
                  <a:gd name="connsiteX8" fmla="*/ 1079863 w 1410789"/>
                  <a:gd name="connsiteY8" fmla="*/ 202256 h 205521"/>
                  <a:gd name="connsiteX9" fmla="*/ 1280160 w 1410789"/>
                  <a:gd name="connsiteY9" fmla="*/ 176130 h 205521"/>
                  <a:gd name="connsiteX10" fmla="*/ 1349829 w 1410789"/>
                  <a:gd name="connsiteY10" fmla="*/ 150004 h 205521"/>
                  <a:gd name="connsiteX11" fmla="*/ 1410789 w 1410789"/>
                  <a:gd name="connsiteY11" fmla="*/ 106461 h 205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10789" h="205521">
                    <a:moveTo>
                      <a:pt x="0" y="115170"/>
                    </a:moveTo>
                    <a:cubicBezTo>
                      <a:pt x="45720" y="85415"/>
                      <a:pt x="91440" y="55661"/>
                      <a:pt x="148046" y="36793"/>
                    </a:cubicBezTo>
                    <a:cubicBezTo>
                      <a:pt x="204652" y="17924"/>
                      <a:pt x="285931" y="6313"/>
                      <a:pt x="339634" y="1959"/>
                    </a:cubicBezTo>
                    <a:cubicBezTo>
                      <a:pt x="393337" y="-2395"/>
                      <a:pt x="438332" y="507"/>
                      <a:pt x="470263" y="10667"/>
                    </a:cubicBezTo>
                    <a:cubicBezTo>
                      <a:pt x="502194" y="20827"/>
                      <a:pt x="497840" y="45502"/>
                      <a:pt x="531223" y="62919"/>
                    </a:cubicBezTo>
                    <a:cubicBezTo>
                      <a:pt x="564606" y="80336"/>
                      <a:pt x="625566" y="96302"/>
                      <a:pt x="670560" y="115170"/>
                    </a:cubicBezTo>
                    <a:cubicBezTo>
                      <a:pt x="715554" y="134038"/>
                      <a:pt x="746035" y="161616"/>
                      <a:pt x="801189" y="176130"/>
                    </a:cubicBezTo>
                    <a:cubicBezTo>
                      <a:pt x="856343" y="190644"/>
                      <a:pt x="955040" y="197902"/>
                      <a:pt x="1001486" y="202256"/>
                    </a:cubicBezTo>
                    <a:cubicBezTo>
                      <a:pt x="1047932" y="206610"/>
                      <a:pt x="1033417" y="206610"/>
                      <a:pt x="1079863" y="202256"/>
                    </a:cubicBezTo>
                    <a:cubicBezTo>
                      <a:pt x="1126309" y="197902"/>
                      <a:pt x="1235166" y="184839"/>
                      <a:pt x="1280160" y="176130"/>
                    </a:cubicBezTo>
                    <a:cubicBezTo>
                      <a:pt x="1325154" y="167421"/>
                      <a:pt x="1328058" y="161615"/>
                      <a:pt x="1349829" y="150004"/>
                    </a:cubicBezTo>
                    <a:cubicBezTo>
                      <a:pt x="1371600" y="138393"/>
                      <a:pt x="1391194" y="122427"/>
                      <a:pt x="1410789" y="106461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241" name="Forme libre 240"/>
              <p:cNvSpPr/>
              <p:nvPr/>
            </p:nvSpPr>
            <p:spPr>
              <a:xfrm>
                <a:off x="6305007" y="5175939"/>
                <a:ext cx="1410789" cy="205521"/>
              </a:xfrm>
              <a:custGeom>
                <a:avLst/>
                <a:gdLst>
                  <a:gd name="connsiteX0" fmla="*/ 0 w 1410789"/>
                  <a:gd name="connsiteY0" fmla="*/ 115170 h 205521"/>
                  <a:gd name="connsiteX1" fmla="*/ 148046 w 1410789"/>
                  <a:gd name="connsiteY1" fmla="*/ 36793 h 205521"/>
                  <a:gd name="connsiteX2" fmla="*/ 339634 w 1410789"/>
                  <a:gd name="connsiteY2" fmla="*/ 1959 h 205521"/>
                  <a:gd name="connsiteX3" fmla="*/ 470263 w 1410789"/>
                  <a:gd name="connsiteY3" fmla="*/ 10667 h 205521"/>
                  <a:gd name="connsiteX4" fmla="*/ 531223 w 1410789"/>
                  <a:gd name="connsiteY4" fmla="*/ 62919 h 205521"/>
                  <a:gd name="connsiteX5" fmla="*/ 670560 w 1410789"/>
                  <a:gd name="connsiteY5" fmla="*/ 115170 h 205521"/>
                  <a:gd name="connsiteX6" fmla="*/ 801189 w 1410789"/>
                  <a:gd name="connsiteY6" fmla="*/ 176130 h 205521"/>
                  <a:gd name="connsiteX7" fmla="*/ 1001486 w 1410789"/>
                  <a:gd name="connsiteY7" fmla="*/ 202256 h 205521"/>
                  <a:gd name="connsiteX8" fmla="*/ 1079863 w 1410789"/>
                  <a:gd name="connsiteY8" fmla="*/ 202256 h 205521"/>
                  <a:gd name="connsiteX9" fmla="*/ 1280160 w 1410789"/>
                  <a:gd name="connsiteY9" fmla="*/ 176130 h 205521"/>
                  <a:gd name="connsiteX10" fmla="*/ 1349829 w 1410789"/>
                  <a:gd name="connsiteY10" fmla="*/ 150004 h 205521"/>
                  <a:gd name="connsiteX11" fmla="*/ 1410789 w 1410789"/>
                  <a:gd name="connsiteY11" fmla="*/ 106461 h 205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10789" h="205521">
                    <a:moveTo>
                      <a:pt x="0" y="115170"/>
                    </a:moveTo>
                    <a:cubicBezTo>
                      <a:pt x="45720" y="85415"/>
                      <a:pt x="91440" y="55661"/>
                      <a:pt x="148046" y="36793"/>
                    </a:cubicBezTo>
                    <a:cubicBezTo>
                      <a:pt x="204652" y="17924"/>
                      <a:pt x="285931" y="6313"/>
                      <a:pt x="339634" y="1959"/>
                    </a:cubicBezTo>
                    <a:cubicBezTo>
                      <a:pt x="393337" y="-2395"/>
                      <a:pt x="438332" y="507"/>
                      <a:pt x="470263" y="10667"/>
                    </a:cubicBezTo>
                    <a:cubicBezTo>
                      <a:pt x="502194" y="20827"/>
                      <a:pt x="497840" y="45502"/>
                      <a:pt x="531223" y="62919"/>
                    </a:cubicBezTo>
                    <a:cubicBezTo>
                      <a:pt x="564606" y="80336"/>
                      <a:pt x="625566" y="96302"/>
                      <a:pt x="670560" y="115170"/>
                    </a:cubicBezTo>
                    <a:cubicBezTo>
                      <a:pt x="715554" y="134038"/>
                      <a:pt x="746035" y="161616"/>
                      <a:pt x="801189" y="176130"/>
                    </a:cubicBezTo>
                    <a:cubicBezTo>
                      <a:pt x="856343" y="190644"/>
                      <a:pt x="955040" y="197902"/>
                      <a:pt x="1001486" y="202256"/>
                    </a:cubicBezTo>
                    <a:cubicBezTo>
                      <a:pt x="1047932" y="206610"/>
                      <a:pt x="1033417" y="206610"/>
                      <a:pt x="1079863" y="202256"/>
                    </a:cubicBezTo>
                    <a:cubicBezTo>
                      <a:pt x="1126309" y="197902"/>
                      <a:pt x="1235166" y="184839"/>
                      <a:pt x="1280160" y="176130"/>
                    </a:cubicBezTo>
                    <a:cubicBezTo>
                      <a:pt x="1325154" y="167421"/>
                      <a:pt x="1328058" y="161615"/>
                      <a:pt x="1349829" y="150004"/>
                    </a:cubicBezTo>
                    <a:cubicBezTo>
                      <a:pt x="1371600" y="138393"/>
                      <a:pt x="1391194" y="122427"/>
                      <a:pt x="1410789" y="106461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242" name="Forme libre 241"/>
              <p:cNvSpPr/>
              <p:nvPr/>
            </p:nvSpPr>
            <p:spPr>
              <a:xfrm>
                <a:off x="7698379" y="5175938"/>
                <a:ext cx="1410789" cy="205521"/>
              </a:xfrm>
              <a:custGeom>
                <a:avLst/>
                <a:gdLst>
                  <a:gd name="connsiteX0" fmla="*/ 0 w 1410789"/>
                  <a:gd name="connsiteY0" fmla="*/ 115170 h 205521"/>
                  <a:gd name="connsiteX1" fmla="*/ 148046 w 1410789"/>
                  <a:gd name="connsiteY1" fmla="*/ 36793 h 205521"/>
                  <a:gd name="connsiteX2" fmla="*/ 339634 w 1410789"/>
                  <a:gd name="connsiteY2" fmla="*/ 1959 h 205521"/>
                  <a:gd name="connsiteX3" fmla="*/ 470263 w 1410789"/>
                  <a:gd name="connsiteY3" fmla="*/ 10667 h 205521"/>
                  <a:gd name="connsiteX4" fmla="*/ 531223 w 1410789"/>
                  <a:gd name="connsiteY4" fmla="*/ 62919 h 205521"/>
                  <a:gd name="connsiteX5" fmla="*/ 670560 w 1410789"/>
                  <a:gd name="connsiteY5" fmla="*/ 115170 h 205521"/>
                  <a:gd name="connsiteX6" fmla="*/ 801189 w 1410789"/>
                  <a:gd name="connsiteY6" fmla="*/ 176130 h 205521"/>
                  <a:gd name="connsiteX7" fmla="*/ 1001486 w 1410789"/>
                  <a:gd name="connsiteY7" fmla="*/ 202256 h 205521"/>
                  <a:gd name="connsiteX8" fmla="*/ 1079863 w 1410789"/>
                  <a:gd name="connsiteY8" fmla="*/ 202256 h 205521"/>
                  <a:gd name="connsiteX9" fmla="*/ 1280160 w 1410789"/>
                  <a:gd name="connsiteY9" fmla="*/ 176130 h 205521"/>
                  <a:gd name="connsiteX10" fmla="*/ 1349829 w 1410789"/>
                  <a:gd name="connsiteY10" fmla="*/ 150004 h 205521"/>
                  <a:gd name="connsiteX11" fmla="*/ 1410789 w 1410789"/>
                  <a:gd name="connsiteY11" fmla="*/ 106461 h 205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10789" h="205521">
                    <a:moveTo>
                      <a:pt x="0" y="115170"/>
                    </a:moveTo>
                    <a:cubicBezTo>
                      <a:pt x="45720" y="85415"/>
                      <a:pt x="91440" y="55661"/>
                      <a:pt x="148046" y="36793"/>
                    </a:cubicBezTo>
                    <a:cubicBezTo>
                      <a:pt x="204652" y="17924"/>
                      <a:pt x="285931" y="6313"/>
                      <a:pt x="339634" y="1959"/>
                    </a:cubicBezTo>
                    <a:cubicBezTo>
                      <a:pt x="393337" y="-2395"/>
                      <a:pt x="438332" y="507"/>
                      <a:pt x="470263" y="10667"/>
                    </a:cubicBezTo>
                    <a:cubicBezTo>
                      <a:pt x="502194" y="20827"/>
                      <a:pt x="497840" y="45502"/>
                      <a:pt x="531223" y="62919"/>
                    </a:cubicBezTo>
                    <a:cubicBezTo>
                      <a:pt x="564606" y="80336"/>
                      <a:pt x="625566" y="96302"/>
                      <a:pt x="670560" y="115170"/>
                    </a:cubicBezTo>
                    <a:cubicBezTo>
                      <a:pt x="715554" y="134038"/>
                      <a:pt x="746035" y="161616"/>
                      <a:pt x="801189" y="176130"/>
                    </a:cubicBezTo>
                    <a:cubicBezTo>
                      <a:pt x="856343" y="190644"/>
                      <a:pt x="955040" y="197902"/>
                      <a:pt x="1001486" y="202256"/>
                    </a:cubicBezTo>
                    <a:cubicBezTo>
                      <a:pt x="1047932" y="206610"/>
                      <a:pt x="1033417" y="206610"/>
                      <a:pt x="1079863" y="202256"/>
                    </a:cubicBezTo>
                    <a:cubicBezTo>
                      <a:pt x="1126309" y="197902"/>
                      <a:pt x="1235166" y="184839"/>
                      <a:pt x="1280160" y="176130"/>
                    </a:cubicBezTo>
                    <a:cubicBezTo>
                      <a:pt x="1325154" y="167421"/>
                      <a:pt x="1328058" y="161615"/>
                      <a:pt x="1349829" y="150004"/>
                    </a:cubicBezTo>
                    <a:cubicBezTo>
                      <a:pt x="1371600" y="138393"/>
                      <a:pt x="1391194" y="122427"/>
                      <a:pt x="1410789" y="106461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243" name="Forme libre 242"/>
              <p:cNvSpPr/>
              <p:nvPr/>
            </p:nvSpPr>
            <p:spPr>
              <a:xfrm>
                <a:off x="9109166" y="5195665"/>
                <a:ext cx="679268" cy="107855"/>
              </a:xfrm>
              <a:custGeom>
                <a:avLst/>
                <a:gdLst>
                  <a:gd name="connsiteX0" fmla="*/ 0 w 679268"/>
                  <a:gd name="connsiteY0" fmla="*/ 99146 h 107855"/>
                  <a:gd name="connsiteX1" fmla="*/ 104503 w 679268"/>
                  <a:gd name="connsiteY1" fmla="*/ 38186 h 107855"/>
                  <a:gd name="connsiteX2" fmla="*/ 226423 w 679268"/>
                  <a:gd name="connsiteY2" fmla="*/ 3352 h 107855"/>
                  <a:gd name="connsiteX3" fmla="*/ 339634 w 679268"/>
                  <a:gd name="connsiteY3" fmla="*/ 3352 h 107855"/>
                  <a:gd name="connsiteX4" fmla="*/ 452845 w 679268"/>
                  <a:gd name="connsiteY4" fmla="*/ 20769 h 107855"/>
                  <a:gd name="connsiteX5" fmla="*/ 592183 w 679268"/>
                  <a:gd name="connsiteY5" fmla="*/ 38186 h 107855"/>
                  <a:gd name="connsiteX6" fmla="*/ 679268 w 679268"/>
                  <a:gd name="connsiteY6" fmla="*/ 107855 h 107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9268" h="107855">
                    <a:moveTo>
                      <a:pt x="0" y="99146"/>
                    </a:moveTo>
                    <a:cubicBezTo>
                      <a:pt x="33383" y="76649"/>
                      <a:pt x="66766" y="54152"/>
                      <a:pt x="104503" y="38186"/>
                    </a:cubicBezTo>
                    <a:cubicBezTo>
                      <a:pt x="142240" y="22220"/>
                      <a:pt x="187235" y="9158"/>
                      <a:pt x="226423" y="3352"/>
                    </a:cubicBezTo>
                    <a:cubicBezTo>
                      <a:pt x="265612" y="-2454"/>
                      <a:pt x="301897" y="449"/>
                      <a:pt x="339634" y="3352"/>
                    </a:cubicBezTo>
                    <a:cubicBezTo>
                      <a:pt x="377371" y="6255"/>
                      <a:pt x="410754" y="14963"/>
                      <a:pt x="452845" y="20769"/>
                    </a:cubicBezTo>
                    <a:cubicBezTo>
                      <a:pt x="494936" y="26575"/>
                      <a:pt x="554446" y="23672"/>
                      <a:pt x="592183" y="38186"/>
                    </a:cubicBezTo>
                    <a:cubicBezTo>
                      <a:pt x="629920" y="52700"/>
                      <a:pt x="654594" y="80277"/>
                      <a:pt x="679268" y="107855"/>
                    </a:cubicBezTo>
                  </a:path>
                </a:pathLst>
              </a:custGeom>
              <a:noFill/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</p:grpSp>
        <p:cxnSp>
          <p:nvCxnSpPr>
            <p:cNvPr id="244" name="Connecteur droit 243"/>
            <p:cNvCxnSpPr/>
            <p:nvPr/>
          </p:nvCxnSpPr>
          <p:spPr>
            <a:xfrm>
              <a:off x="2381116" y="5941466"/>
              <a:ext cx="1998029" cy="0"/>
            </a:xfrm>
            <a:prstGeom prst="line">
              <a:avLst/>
            </a:prstGeom>
            <a:ln w="9525">
              <a:solidFill>
                <a:srgbClr val="7030A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necteur droit 244"/>
            <p:cNvCxnSpPr/>
            <p:nvPr/>
          </p:nvCxnSpPr>
          <p:spPr>
            <a:xfrm>
              <a:off x="2365989" y="5839693"/>
              <a:ext cx="1998029" cy="0"/>
            </a:xfrm>
            <a:prstGeom prst="line">
              <a:avLst/>
            </a:prstGeom>
            <a:ln w="9525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Connecteur droit 245"/>
            <p:cNvCxnSpPr/>
            <p:nvPr/>
          </p:nvCxnSpPr>
          <p:spPr>
            <a:xfrm>
              <a:off x="2381116" y="6013623"/>
              <a:ext cx="1998029" cy="0"/>
            </a:xfrm>
            <a:prstGeom prst="line">
              <a:avLst/>
            </a:prstGeom>
            <a:ln w="9525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necteur droit 255"/>
            <p:cNvCxnSpPr/>
            <p:nvPr/>
          </p:nvCxnSpPr>
          <p:spPr>
            <a:xfrm flipV="1">
              <a:off x="760849" y="5944023"/>
              <a:ext cx="1603029" cy="121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Connecteur droit 257"/>
            <p:cNvCxnSpPr/>
            <p:nvPr/>
          </p:nvCxnSpPr>
          <p:spPr>
            <a:xfrm flipV="1">
              <a:off x="4333925" y="5943355"/>
              <a:ext cx="2711089" cy="578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necteur droit avec flèche 259"/>
            <p:cNvCxnSpPr/>
            <p:nvPr/>
          </p:nvCxnSpPr>
          <p:spPr>
            <a:xfrm>
              <a:off x="5624906" y="4609154"/>
              <a:ext cx="1916" cy="1332312"/>
            </a:xfrm>
            <a:prstGeom prst="straightConnector1">
              <a:avLst/>
            </a:prstGeom>
            <a:ln>
              <a:solidFill>
                <a:srgbClr val="00FF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Connecteur droit avec flèche 264"/>
            <p:cNvCxnSpPr/>
            <p:nvPr/>
          </p:nvCxnSpPr>
          <p:spPr>
            <a:xfrm flipH="1">
              <a:off x="3946068" y="3891929"/>
              <a:ext cx="20819" cy="2045098"/>
            </a:xfrm>
            <a:prstGeom prst="straightConnector1">
              <a:avLst/>
            </a:prstGeom>
            <a:ln>
              <a:solidFill>
                <a:srgbClr val="00FF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5" name="Groupe 274"/>
            <p:cNvGrpSpPr/>
            <p:nvPr/>
          </p:nvGrpSpPr>
          <p:grpSpPr>
            <a:xfrm>
              <a:off x="4012739" y="4204100"/>
              <a:ext cx="541010" cy="246221"/>
              <a:chOff x="3880482" y="3081857"/>
              <a:chExt cx="541010" cy="246221"/>
            </a:xfrm>
          </p:grpSpPr>
          <p:sp>
            <p:nvSpPr>
              <p:cNvPr id="267" name="ZoneTexte 266"/>
              <p:cNvSpPr txBox="1"/>
              <p:nvPr/>
            </p:nvSpPr>
            <p:spPr>
              <a:xfrm>
                <a:off x="3880482" y="3081857"/>
                <a:ext cx="541010" cy="246221"/>
              </a:xfrm>
              <a:prstGeom prst="rect">
                <a:avLst/>
              </a:prstGeom>
              <a:noFill/>
              <a:ln>
                <a:solidFill>
                  <a:srgbClr val="00FF00"/>
                </a:solidFill>
              </a:ln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 algn="ctr">
                  <a:defRPr sz="10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pPr algn="just"/>
                <a:r>
                  <a:rPr lang="fr-CA" dirty="0" smtClean="0">
                    <a:solidFill>
                      <a:srgbClr val="00FF00"/>
                    </a:solidFill>
                  </a:rPr>
                  <a:t>h</a:t>
                </a:r>
                <a:endParaRPr lang="fr-CA" dirty="0">
                  <a:solidFill>
                    <a:srgbClr val="00FF00"/>
                  </a:solidFill>
                </a:endParaRPr>
              </a:p>
            </p:txBody>
          </p:sp>
          <p:cxnSp>
            <p:nvCxnSpPr>
              <p:cNvPr id="269" name="Connecteur droit avec flèche 268"/>
              <p:cNvCxnSpPr/>
              <p:nvPr/>
            </p:nvCxnSpPr>
            <p:spPr>
              <a:xfrm flipV="1">
                <a:off x="4099344" y="3119539"/>
                <a:ext cx="113941" cy="186698"/>
              </a:xfrm>
              <a:prstGeom prst="straightConnector1">
                <a:avLst/>
              </a:prstGeom>
              <a:ln>
                <a:solidFill>
                  <a:srgbClr val="00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Connecteur droit avec flèche 270"/>
              <p:cNvCxnSpPr/>
              <p:nvPr/>
            </p:nvCxnSpPr>
            <p:spPr>
              <a:xfrm>
                <a:off x="4295890" y="3133240"/>
                <a:ext cx="61162" cy="178432"/>
              </a:xfrm>
              <a:prstGeom prst="straightConnector1">
                <a:avLst/>
              </a:prstGeom>
              <a:ln>
                <a:solidFill>
                  <a:srgbClr val="00FF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0" name="ZoneTexte 279"/>
            <p:cNvSpPr txBox="1"/>
            <p:nvPr/>
          </p:nvSpPr>
          <p:spPr>
            <a:xfrm>
              <a:off x="145913" y="5475101"/>
              <a:ext cx="1386171" cy="33855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CA" sz="1600" b="1" dirty="0" smtClean="0">
                  <a:solidFill>
                    <a:srgbClr val="FF0000"/>
                  </a:solidFill>
                </a:rPr>
                <a:t>Rive Ouest</a:t>
              </a:r>
              <a:endParaRPr lang="fr-CA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281" name="ZoneTexte 280"/>
            <p:cNvSpPr txBox="1"/>
            <p:nvPr/>
          </p:nvSpPr>
          <p:spPr>
            <a:xfrm>
              <a:off x="5887875" y="5475101"/>
              <a:ext cx="1048013" cy="33855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fr-CA" sz="1600" b="1" dirty="0" smtClean="0"/>
                <a:t>Rive Est</a:t>
              </a:r>
              <a:endParaRPr lang="fr-CA" sz="1600" b="1" dirty="0"/>
            </a:p>
          </p:txBody>
        </p:sp>
        <p:sp>
          <p:nvSpPr>
            <p:cNvPr id="284" name="ZoneTexte 283"/>
            <p:cNvSpPr txBox="1"/>
            <p:nvPr/>
          </p:nvSpPr>
          <p:spPr>
            <a:xfrm>
              <a:off x="2681466" y="1867095"/>
              <a:ext cx="2953713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algn="ctr">
                <a:defRPr sz="1000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algn="just"/>
              <a:r>
                <a:rPr lang="en-CA" sz="1200" dirty="0" smtClean="0"/>
                <a:t>→ 98% of measuring surface topography is considered as flat (not rolling)</a:t>
              </a:r>
              <a:endParaRPr lang="en-CA" sz="1200" dirty="0"/>
            </a:p>
          </p:txBody>
        </p:sp>
      </p:grpSp>
      <p:sp>
        <p:nvSpPr>
          <p:cNvPr id="285" name="Rectangle 284"/>
          <p:cNvSpPr/>
          <p:nvPr/>
        </p:nvSpPr>
        <p:spPr>
          <a:xfrm>
            <a:off x="456208" y="280263"/>
            <a:ext cx="3775393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fr-CA" b="1" dirty="0" smtClean="0">
                <a:latin typeface="Book Antiqua" panose="02040602050305030304" pitchFamily="18" charset="0"/>
              </a:rPr>
              <a:t>2. </a:t>
            </a:r>
            <a:r>
              <a:rPr lang="fr-CA" b="1" dirty="0" err="1" smtClean="0">
                <a:latin typeface="Book Antiqua" panose="02040602050305030304" pitchFamily="18" charset="0"/>
              </a:rPr>
              <a:t>Scintillometry</a:t>
            </a:r>
            <a:r>
              <a:rPr lang="fr-CA" b="1" dirty="0" smtClean="0">
                <a:latin typeface="Book Antiqua" panose="02040602050305030304" pitchFamily="18" charset="0"/>
              </a:rPr>
              <a:t> </a:t>
            </a:r>
            <a:r>
              <a:rPr lang="fr-CA" b="1" dirty="0">
                <a:latin typeface="Book Antiqua" panose="02040602050305030304" pitchFamily="18" charset="0"/>
              </a:rPr>
              <a:t>RO2 Application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7718612" y="51797"/>
            <a:ext cx="4408218" cy="6173658"/>
            <a:chOff x="7718612" y="51797"/>
            <a:chExt cx="4408218" cy="6173658"/>
          </a:xfrm>
        </p:grpSpPr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18612" y="51797"/>
              <a:ext cx="4408218" cy="617365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30" name="Connecteur droit 29"/>
            <p:cNvCxnSpPr/>
            <p:nvPr/>
          </p:nvCxnSpPr>
          <p:spPr>
            <a:xfrm flipH="1" flipV="1">
              <a:off x="9054828" y="2813033"/>
              <a:ext cx="917119" cy="1111856"/>
            </a:xfrm>
            <a:prstGeom prst="line">
              <a:avLst/>
            </a:prstGeom>
            <a:ln w="28575">
              <a:solidFill>
                <a:srgbClr val="FFF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Ellipse 30"/>
            <p:cNvSpPr/>
            <p:nvPr/>
          </p:nvSpPr>
          <p:spPr>
            <a:xfrm>
              <a:off x="8844113" y="2594157"/>
              <a:ext cx="401716" cy="437750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32" name="Connecteur droit 31"/>
            <p:cNvCxnSpPr/>
            <p:nvPr/>
          </p:nvCxnSpPr>
          <p:spPr>
            <a:xfrm flipH="1" flipV="1">
              <a:off x="9062197" y="1566727"/>
              <a:ext cx="6700" cy="2492607"/>
            </a:xfrm>
            <a:prstGeom prst="line">
              <a:avLst/>
            </a:prstGeom>
            <a:ln w="12700">
              <a:solidFill>
                <a:schemeClr val="tx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ZoneTexte 33"/>
            <p:cNvSpPr txBox="1"/>
            <p:nvPr/>
          </p:nvSpPr>
          <p:spPr>
            <a:xfrm>
              <a:off x="10073979" y="3219565"/>
              <a:ext cx="888691" cy="358334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CA" dirty="0" smtClean="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≈ 40°</a:t>
              </a:r>
              <a:endParaRPr lang="fr-CA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Ellipse 34"/>
            <p:cNvSpPr/>
            <p:nvPr/>
          </p:nvSpPr>
          <p:spPr>
            <a:xfrm>
              <a:off x="9753880" y="3685315"/>
              <a:ext cx="401716" cy="43775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37" name="Connecteur droit 36"/>
            <p:cNvCxnSpPr/>
            <p:nvPr/>
          </p:nvCxnSpPr>
          <p:spPr>
            <a:xfrm flipH="1" flipV="1">
              <a:off x="9930274" y="2623352"/>
              <a:ext cx="6700" cy="249260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Arc 38"/>
            <p:cNvSpPr/>
            <p:nvPr/>
          </p:nvSpPr>
          <p:spPr>
            <a:xfrm rot="16200000" flipH="1">
              <a:off x="9406197" y="3439789"/>
              <a:ext cx="1033048" cy="722143"/>
            </a:xfrm>
            <a:prstGeom prst="arc">
              <a:avLst>
                <a:gd name="adj1" fmla="val 10779461"/>
                <a:gd name="adj2" fmla="val 13508815"/>
              </a:avLst>
            </a:prstGeom>
            <a:ln w="19050">
              <a:solidFill>
                <a:srgbClr val="FF00FF"/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CA" dirty="0"/>
            </a:p>
          </p:txBody>
        </p:sp>
        <p:sp>
          <p:nvSpPr>
            <p:cNvPr id="282" name="ZoneTexte 281"/>
            <p:cNvSpPr txBox="1"/>
            <p:nvPr/>
          </p:nvSpPr>
          <p:spPr>
            <a:xfrm>
              <a:off x="8138552" y="2016047"/>
              <a:ext cx="904450" cy="56938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1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Rive OUEST</a:t>
              </a:r>
            </a:p>
            <a:p>
              <a:pPr algn="ctr"/>
              <a:r>
                <a:rPr lang="fr-CA" sz="9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EMETTEURS</a:t>
              </a:r>
              <a:endParaRPr lang="fr-CA" sz="9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ZoneTexte 282"/>
            <p:cNvSpPr txBox="1"/>
            <p:nvPr/>
          </p:nvSpPr>
          <p:spPr>
            <a:xfrm>
              <a:off x="10086829" y="4188027"/>
              <a:ext cx="1016344" cy="4001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1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Rive EST</a:t>
              </a:r>
            </a:p>
            <a:p>
              <a:pPr algn="ctr"/>
              <a:r>
                <a:rPr lang="fr-CA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RÉCEPTEURS</a:t>
              </a:r>
              <a:endParaRPr lang="fr-CA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Connecteur droit avec flèche 5"/>
            <p:cNvCxnSpPr/>
            <p:nvPr/>
          </p:nvCxnSpPr>
          <p:spPr>
            <a:xfrm flipH="1" flipV="1">
              <a:off x="9929813" y="2233613"/>
              <a:ext cx="4762" cy="39433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ZoneTexte 6"/>
            <p:cNvSpPr txBox="1"/>
            <p:nvPr/>
          </p:nvSpPr>
          <p:spPr>
            <a:xfrm>
              <a:off x="9876743" y="2265370"/>
              <a:ext cx="61912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400" u="sng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North</a:t>
              </a:r>
              <a:endParaRPr lang="fr-CA" sz="1400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77" name="Image 2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23" y="708227"/>
            <a:ext cx="2378959" cy="19249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9" name="Image 278"/>
          <p:cNvPicPr>
            <a:picLocks noChangeAspect="1"/>
          </p:cNvPicPr>
          <p:nvPr/>
        </p:nvPicPr>
        <p:blipFill rotWithShape="1">
          <a:blip r:embed="rId5"/>
          <a:srcRect r="7125" b="11270"/>
          <a:stretch/>
        </p:blipFill>
        <p:spPr>
          <a:xfrm>
            <a:off x="5748785" y="717678"/>
            <a:ext cx="1792895" cy="25870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896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5E74-D96B-4468-A866-A0E3E634694E}" type="slidenum">
              <a:rPr lang="fr-CA" smtClean="0"/>
              <a:pPr/>
              <a:t>10</a:t>
            </a:fld>
            <a:endParaRPr lang="fr-CA"/>
          </a:p>
        </p:txBody>
      </p:sp>
      <p:pic>
        <p:nvPicPr>
          <p:cNvPr id="104" name="Image 1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490" y="975964"/>
            <a:ext cx="8608292" cy="5706979"/>
          </a:xfrm>
          <a:prstGeom prst="rect">
            <a:avLst/>
          </a:prstGeom>
        </p:spPr>
      </p:pic>
      <p:sp>
        <p:nvSpPr>
          <p:cNvPr id="105" name="Rectangle 104"/>
          <p:cNvSpPr/>
          <p:nvPr/>
        </p:nvSpPr>
        <p:spPr>
          <a:xfrm>
            <a:off x="456208" y="280263"/>
            <a:ext cx="3775393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fr-CA" b="1" dirty="0" smtClean="0">
                <a:latin typeface="Book Antiqua" panose="02040602050305030304" pitchFamily="18" charset="0"/>
              </a:rPr>
              <a:t>2. </a:t>
            </a:r>
            <a:r>
              <a:rPr lang="fr-CA" b="1" dirty="0" err="1" smtClean="0">
                <a:latin typeface="Book Antiqua" panose="02040602050305030304" pitchFamily="18" charset="0"/>
              </a:rPr>
              <a:t>Scintillometry</a:t>
            </a:r>
            <a:r>
              <a:rPr lang="fr-CA" b="1" dirty="0" smtClean="0">
                <a:latin typeface="Book Antiqua" panose="02040602050305030304" pitchFamily="18" charset="0"/>
              </a:rPr>
              <a:t> </a:t>
            </a:r>
            <a:r>
              <a:rPr lang="fr-CA" b="1" dirty="0">
                <a:latin typeface="Book Antiqua" panose="02040602050305030304" pitchFamily="18" charset="0"/>
              </a:rPr>
              <a:t>RO2 Application</a:t>
            </a:r>
          </a:p>
        </p:txBody>
      </p:sp>
    </p:spTree>
    <p:extLst>
      <p:ext uri="{BB962C8B-B14F-4D97-AF65-F5344CB8AC3E}">
        <p14:creationId xmlns:p14="http://schemas.microsoft.com/office/powerpoint/2010/main" val="211698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5E74-D96B-4468-A866-A0E3E634694E}" type="slidenum">
              <a:rPr lang="fr-CA" smtClean="0"/>
              <a:t>11</a:t>
            </a:fld>
            <a:endParaRPr lang="fr-CA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323" y="1276350"/>
            <a:ext cx="5629275" cy="55816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" name="Image 3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43" t="-30" b="6994"/>
          <a:stretch/>
        </p:blipFill>
        <p:spPr>
          <a:xfrm>
            <a:off x="9998944" y="1276350"/>
            <a:ext cx="1117000" cy="4045789"/>
          </a:xfrm>
          <a:prstGeom prst="rect">
            <a:avLst/>
          </a:prstGeom>
        </p:spPr>
      </p:pic>
      <p:sp>
        <p:nvSpPr>
          <p:cNvPr id="38" name="ZoneTexte 37"/>
          <p:cNvSpPr txBox="1"/>
          <p:nvPr/>
        </p:nvSpPr>
        <p:spPr>
          <a:xfrm>
            <a:off x="5877433" y="626007"/>
            <a:ext cx="5191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u="sng" dirty="0">
                <a:latin typeface="Arial" panose="020B0604020202020204" pitchFamily="34" charset="0"/>
                <a:cs typeface="Arial" panose="020B0604020202020204" pitchFamily="34" charset="0"/>
              </a:rPr>
              <a:t>Rose des vents – RO2 quai flottant</a:t>
            </a:r>
          </a:p>
          <a:p>
            <a:pPr algn="ctr"/>
            <a:r>
              <a:rPr lang="fr-CA" u="sng" dirty="0">
                <a:latin typeface="Arial" panose="020B0604020202020204" pitchFamily="34" charset="0"/>
                <a:cs typeface="Arial" panose="020B0604020202020204" pitchFamily="34" charset="0"/>
              </a:rPr>
              <a:t>du 2019-06-12 au 2019-10-11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ZoneTexte 38"/>
              <p:cNvSpPr txBox="1"/>
              <p:nvPr/>
            </p:nvSpPr>
            <p:spPr>
              <a:xfrm>
                <a:off x="826051" y="1357109"/>
                <a:ext cx="3706336" cy="156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A" sz="1500" dirty="0">
                    <a:latin typeface="Cambria Math" panose="02040503050406030204" pitchFamily="18" charset="0"/>
                    <a:cs typeface="Arial" panose="020B0604020202020204" pitchFamily="34" charset="0"/>
                  </a:rPr>
                  <a:t>(mesuré à 2m de hauteur)</a:t>
                </a:r>
                <a:endParaRPr lang="fr-CA" sz="1500" b="1" i="1" dirty="0"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fr-CA" sz="20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fr-CA" sz="2000" b="1" i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𝐔</m:t>
                        </m:r>
                      </m:e>
                    </m:acc>
                    <m:r>
                      <a:rPr lang="fr-CA" sz="20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 </m:t>
                    </m:r>
                    <m:r>
                      <a:rPr lang="fr-CA" sz="20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fr-CA" sz="20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fr-CA" sz="20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𝟑𝟔𝐦</m:t>
                    </m:r>
                    <m:r>
                      <a:rPr lang="fr-CA" sz="2000" b="1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sSup>
                      <m:sSupPr>
                        <m:ctrlPr>
                          <a:rPr lang="fr-CA" sz="2000" b="1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fr-CA" sz="2000" b="1" i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𝐬</m:t>
                        </m:r>
                      </m:e>
                      <m:sup>
                        <m:r>
                          <a:rPr lang="fr-CA" sz="2000" b="1" i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fr-CA" sz="2000" b="1" i="0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p>
                    </m:sSup>
                  </m:oMath>
                </a14:m>
                <a:endParaRPr lang="fr-CA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CA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CA" sz="20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U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CA" sz="20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max</m:t>
                        </m:r>
                      </m:sub>
                    </m:sSub>
                    <m:r>
                      <a:rPr lang="fr-CA" sz="20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=12.7</m:t>
                    </m:r>
                    <m:r>
                      <m:rPr>
                        <m:sty m:val="p"/>
                      </m:rPr>
                      <a:rPr lang="fr-CA" sz="200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m</m:t>
                    </m:r>
                    <m:r>
                      <a:rPr lang="fr-CA" sz="200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sSup>
                      <m:sSupPr>
                        <m:ctrlPr>
                          <a:rPr lang="fr-CA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CA" sz="2000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</m:t>
                        </m:r>
                      </m:e>
                      <m:sup>
                        <m:r>
                          <a:rPr lang="fr-CA" sz="2000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</m:oMath>
                </a14:m>
                <a:endParaRPr lang="fr-CA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fr-CA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CA" sz="2000" b="0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20%   </m:t>
                    </m:r>
                    <m:r>
                      <m:rPr>
                        <m:sty m:val="p"/>
                      </m:rPr>
                      <a:rPr lang="fr-CA" sz="2000" i="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U</m:t>
                    </m:r>
                    <m:r>
                      <a:rPr lang="fr-CA" sz="2000" b="0" i="0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&gt;5</m:t>
                    </m:r>
                    <m:r>
                      <m:rPr>
                        <m:sty m:val="p"/>
                      </m:rPr>
                      <a:rPr lang="fr-CA" sz="2000" i="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m</m:t>
                    </m:r>
                    <m:r>
                      <a:rPr lang="fr-CA" sz="2000" i="0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sSup>
                      <m:sSupPr>
                        <m:ctrlPr>
                          <a:rPr lang="fr-CA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CA" sz="2000" i="0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</m:t>
                        </m:r>
                      </m:e>
                      <m:sup>
                        <m:r>
                          <a:rPr lang="fr-CA" sz="2000" i="0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fr-CA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(fort vent)</a:t>
                </a:r>
                <a:endParaRPr lang="fr-CA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ZoneTexte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051" y="1357109"/>
                <a:ext cx="3706336" cy="1561261"/>
              </a:xfrm>
              <a:prstGeom prst="rect">
                <a:avLst/>
              </a:prstGeom>
              <a:blipFill>
                <a:blip r:embed="rId4"/>
                <a:stretch>
                  <a:fillRect l="-1480" t="-1172" r="-987" b="-6250"/>
                </a:stretch>
              </a:blipFill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55"/>
          <a:stretch/>
        </p:blipFill>
        <p:spPr>
          <a:xfrm>
            <a:off x="5877433" y="2913061"/>
            <a:ext cx="3904321" cy="3758109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66475" y="3683155"/>
            <a:ext cx="4683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</a:rPr>
              <a:t>Direction du vent bimodale : NNE &amp; SO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04868" y="317639"/>
            <a:ext cx="664000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fr-CA" i="0" dirty="0">
                <a:latin typeface="Arial" panose="020B0604020202020204" pitchFamily="34" charset="0"/>
                <a:cs typeface="Arial" panose="020B0604020202020204" pitchFamily="34" charset="0"/>
              </a:rPr>
              <a:t>. Résultats   b) Portrait 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CA" i="0" dirty="0" smtClean="0">
                <a:latin typeface="Arial" panose="020B0604020202020204" pitchFamily="34" charset="0"/>
                <a:cs typeface="Arial" panose="020B0604020202020204" pitchFamily="34" charset="0"/>
              </a:rPr>
              <a:t>étéorologi</a:t>
            </a:r>
            <a:r>
              <a:rPr lang="fr-CA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fr-CA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Thermique de RO2</a:t>
            </a:r>
            <a:endParaRPr lang="fr-CA" i="0" u="sng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62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A5E74-D96B-4468-A866-A0E3E634694E}" type="slidenum">
              <a:rPr lang="fr-CA" smtClean="0"/>
              <a:t>12</a:t>
            </a:fld>
            <a:endParaRPr lang="fr-CA"/>
          </a:p>
        </p:txBody>
      </p:sp>
      <p:sp>
        <p:nvSpPr>
          <p:cNvPr id="3" name="ZoneTexte 2"/>
          <p:cNvSpPr txBox="1"/>
          <p:nvPr/>
        </p:nvSpPr>
        <p:spPr>
          <a:xfrm>
            <a:off x="3264801" y="855491"/>
            <a:ext cx="3212199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200" b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just"/>
            <a:r>
              <a:rPr lang="fr-CA" sz="1600" dirty="0">
                <a:solidFill>
                  <a:schemeClr val="tx1"/>
                </a:solidFill>
              </a:rPr>
              <a:t>E</a:t>
            </a:r>
            <a:r>
              <a:rPr lang="fr-CA" sz="1600" baseline="-25000" dirty="0">
                <a:solidFill>
                  <a:schemeClr val="tx1"/>
                </a:solidFill>
              </a:rPr>
              <a:t>TOTALE</a:t>
            </a:r>
            <a:r>
              <a:rPr lang="fr-CA" sz="1600" dirty="0">
                <a:solidFill>
                  <a:schemeClr val="tx1"/>
                </a:solidFill>
              </a:rPr>
              <a:t> = 467mm/an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A" sz="1600" dirty="0">
                <a:solidFill>
                  <a:schemeClr val="tx1"/>
                </a:solidFill>
              </a:rPr>
              <a:t>83.5% </a:t>
            </a:r>
            <a:r>
              <a:rPr lang="fr-CA" sz="1600" dirty="0" smtClean="0">
                <a:solidFill>
                  <a:schemeClr val="tx1"/>
                </a:solidFill>
              </a:rPr>
              <a:t>d’août </a:t>
            </a:r>
            <a:r>
              <a:rPr lang="fr-CA" sz="1600" dirty="0">
                <a:solidFill>
                  <a:schemeClr val="tx1"/>
                </a:solidFill>
              </a:rPr>
              <a:t>à </a:t>
            </a:r>
            <a:r>
              <a:rPr lang="fr-CA" sz="1600" dirty="0" smtClean="0">
                <a:solidFill>
                  <a:schemeClr val="tx1"/>
                </a:solidFill>
              </a:rPr>
              <a:t>décembre</a:t>
            </a:r>
            <a:endParaRPr lang="fr-CA" sz="1600" dirty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A" sz="1600" dirty="0">
                <a:solidFill>
                  <a:schemeClr val="tx1"/>
                </a:solidFill>
              </a:rPr>
              <a:t>16.5% </a:t>
            </a:r>
            <a:r>
              <a:rPr lang="fr-CA" sz="1600" dirty="0" smtClean="0">
                <a:solidFill>
                  <a:schemeClr val="tx1"/>
                </a:solidFill>
              </a:rPr>
              <a:t>de </a:t>
            </a:r>
            <a:r>
              <a:rPr lang="fr-CA" sz="1600" dirty="0">
                <a:solidFill>
                  <a:schemeClr val="tx1"/>
                </a:solidFill>
              </a:rPr>
              <a:t>janvier à </a:t>
            </a:r>
            <a:r>
              <a:rPr lang="fr-CA" sz="1600" dirty="0" smtClean="0">
                <a:solidFill>
                  <a:schemeClr val="tx1"/>
                </a:solidFill>
              </a:rPr>
              <a:t>juillet</a:t>
            </a:r>
            <a:endParaRPr lang="fr-CA" sz="1600" dirty="0">
              <a:solidFill>
                <a:schemeClr val="tx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494" y="1837802"/>
            <a:ext cx="7412458" cy="49374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/>
          <a:srcRect l="11568" r="7102"/>
          <a:stretch/>
        </p:blipFill>
        <p:spPr>
          <a:xfrm>
            <a:off x="581762" y="1270990"/>
            <a:ext cx="2347160" cy="36656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/>
          <p:cNvSpPr txBox="1"/>
          <p:nvPr/>
        </p:nvSpPr>
        <p:spPr>
          <a:xfrm>
            <a:off x="441632" y="248089"/>
            <a:ext cx="8096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fr-CA" i="0" dirty="0">
                <a:latin typeface="Arial" panose="020B0604020202020204" pitchFamily="34" charset="0"/>
                <a:cs typeface="Arial" panose="020B0604020202020204" pitchFamily="34" charset="0"/>
              </a:rPr>
              <a:t>. Résultats   c) Estimation des Flux Turbulents   i. Covariance des Tourbillons</a:t>
            </a:r>
            <a:endParaRPr lang="fr-CA" i="0" u="sng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337182" y="1924558"/>
            <a:ext cx="6483217" cy="430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200" b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CA" sz="2200" b="0" dirty="0" smtClean="0">
                <a:solidFill>
                  <a:schemeClr val="tx1"/>
                </a:solidFill>
              </a:rPr>
              <a:t>Évaporation mensuelle moyenne mesurée à Berge</a:t>
            </a:r>
            <a:endParaRPr lang="fr-CA" sz="2200" b="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48525" y="6492875"/>
            <a:ext cx="666750" cy="231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8070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9BEA5E74-D96B-4468-A866-A0E3E634694E}" type="slidenum">
              <a:rPr lang="fr-CA" smtClean="0"/>
              <a:t>13</a:t>
            </a:fld>
            <a:endParaRPr lang="fr-CA"/>
          </a:p>
        </p:txBody>
      </p:sp>
      <p:sp>
        <p:nvSpPr>
          <p:cNvPr id="4" name="ZoneTexte 3"/>
          <p:cNvSpPr txBox="1"/>
          <p:nvPr/>
        </p:nvSpPr>
        <p:spPr>
          <a:xfrm>
            <a:off x="418012" y="238599"/>
            <a:ext cx="7019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fr-CA" i="0" dirty="0">
                <a:latin typeface="Arial" panose="020B0604020202020204" pitchFamily="34" charset="0"/>
                <a:cs typeface="Arial" panose="020B0604020202020204" pitchFamily="34" charset="0"/>
              </a:rPr>
              <a:t>. Résultats   c) Estimation des Flux Turbulents   ii. Scintillométrie</a:t>
            </a:r>
            <a:endParaRPr lang="fr-CA" i="0" u="sng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3807" t="7158" r="258" b="4258"/>
          <a:stretch/>
        </p:blipFill>
        <p:spPr>
          <a:xfrm>
            <a:off x="1086700" y="3505234"/>
            <a:ext cx="3041325" cy="28153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/>
          <a:srcRect l="3806" t="7756" r="1080" b="4024"/>
          <a:stretch/>
        </p:blipFill>
        <p:spPr>
          <a:xfrm>
            <a:off x="1086701" y="630868"/>
            <a:ext cx="3041325" cy="28316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/>
          <a:srcRect l="3570" t="7705" b="3985"/>
          <a:stretch/>
        </p:blipFill>
        <p:spPr>
          <a:xfrm>
            <a:off x="4203111" y="3505236"/>
            <a:ext cx="3097438" cy="28153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6"/>
          <a:srcRect l="3844" t="7210" b="4002"/>
          <a:stretch/>
        </p:blipFill>
        <p:spPr>
          <a:xfrm>
            <a:off x="4203111" y="630868"/>
            <a:ext cx="3097438" cy="28316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/>
          <p:cNvSpPr txBox="1"/>
          <p:nvPr/>
        </p:nvSpPr>
        <p:spPr>
          <a:xfrm>
            <a:off x="1786407" y="607932"/>
            <a:ext cx="203265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5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Dépendant</a:t>
            </a:r>
            <a:endParaRPr lang="fr-CA" sz="1500" b="1" i="0" u="sng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796713" y="607931"/>
            <a:ext cx="203265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5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Indépendant</a:t>
            </a:r>
            <a:endParaRPr lang="fr-CA" sz="1500" b="1" i="0" u="sng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 rot="16200000">
            <a:off x="-895791" y="3410861"/>
            <a:ext cx="3470656" cy="3231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5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Flux turbulent </a:t>
            </a:r>
            <a:r>
              <a:rPr lang="fr-CA" sz="1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Scintillomètres</a:t>
            </a:r>
            <a:r>
              <a:rPr lang="fr-CA" sz="15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(W/m</a:t>
            </a:r>
            <a:r>
              <a:rPr lang="fr-CA" sz="1500" b="1" u="sng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CA" sz="15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CA" sz="1500" b="1" i="0" u="sng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054498" y="6399185"/>
            <a:ext cx="4297225" cy="2923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Flux turbulent Covariance des Tourbillons (W/m</a:t>
            </a:r>
            <a:r>
              <a:rPr lang="fr-CA" sz="1300" b="1" u="sng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fr-CA" sz="1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CA" sz="1300" b="1" i="0" u="sng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375634" y="607931"/>
            <a:ext cx="3745643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dirty="0" smtClean="0">
                <a:latin typeface="Arial" panose="020B0604020202020204" pitchFamily="34" charset="0"/>
                <a:cs typeface="Arial" panose="020B0604020202020204" pitchFamily="34" charset="0"/>
              </a:rPr>
              <a:t>Comparaison des flux H et LE obtenus par Scintillométrie (SC) vs Covariance des tourbillons (EC)</a:t>
            </a:r>
            <a:endParaRPr lang="fr-CA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786407" y="3462547"/>
            <a:ext cx="203265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5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Dépendant</a:t>
            </a:r>
            <a:endParaRPr lang="fr-CA" sz="1500" b="1" i="0" u="sng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796713" y="3462546"/>
            <a:ext cx="203265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5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Indépendant</a:t>
            </a:r>
            <a:endParaRPr lang="fr-CA" sz="1500" b="1" i="0" u="sng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263701" y="1675532"/>
            <a:ext cx="29232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fr-CA" sz="1500" b="1" i="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390607" y="1675532"/>
            <a:ext cx="29232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fr-CA" sz="1500" b="1" i="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189628" y="4572835"/>
            <a:ext cx="4404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500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CA" sz="1500" b="1" i="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fr-CA" sz="1500" b="1" i="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316534" y="4572834"/>
            <a:ext cx="44047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500" b="1" i="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CA" sz="1500" b="1" i="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fr-CA" sz="1500" b="1" i="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ZoneTexte 19"/>
              <p:cNvSpPr txBox="1"/>
              <p:nvPr/>
            </p:nvSpPr>
            <p:spPr>
              <a:xfrm>
                <a:off x="7709294" y="3505234"/>
                <a:ext cx="3745643" cy="175432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fr-CA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⟹</m:t>
                    </m:r>
                  </m:oMath>
                </a14:m>
                <a:r>
                  <a:rPr lang="fr-CA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Bonne corrélation sur le flux sensible entre EC et SC</a:t>
                </a:r>
              </a:p>
              <a:p>
                <a:pPr algn="just"/>
                <a:endParaRPr lang="fr-CA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CA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⟹</m:t>
                    </m:r>
                  </m:oMath>
                </a14:m>
                <a:r>
                  <a:rPr lang="fr-CA" i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CA" noProof="1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r>
                  <a:rPr lang="fr-CA" baseline="-25000" noProof="1">
                    <a:latin typeface="Arial" panose="020B0604020202020204" pitchFamily="34" charset="0"/>
                    <a:cs typeface="Arial" panose="020B0604020202020204" pitchFamily="34" charset="0"/>
                  </a:rPr>
                  <a:t>E, SC</a:t>
                </a:r>
                <a:r>
                  <a:rPr lang="fr-CA" noProof="1">
                    <a:latin typeface="Arial" panose="020B0604020202020204" pitchFamily="34" charset="0"/>
                    <a:cs typeface="Arial" panose="020B0604020202020204" pitchFamily="34" charset="0"/>
                  </a:rPr>
                  <a:t> &gt; L</a:t>
                </a:r>
                <a:r>
                  <a:rPr lang="fr-CA" baseline="-25000" noProof="1">
                    <a:latin typeface="Arial" panose="020B0604020202020204" pitchFamily="34" charset="0"/>
                    <a:cs typeface="Arial" panose="020B0604020202020204" pitchFamily="34" charset="0"/>
                  </a:rPr>
                  <a:t>E, </a:t>
                </a:r>
                <a:r>
                  <a:rPr lang="fr-CA" baseline="-25000" noProof="1">
                    <a:latin typeface="Arial" panose="020B0604020202020204" pitchFamily="34" charset="0"/>
                    <a:cs typeface="Arial" panose="020B0604020202020204" pitchFamily="34" charset="0"/>
                  </a:rPr>
                  <a:t>EC</a:t>
                </a:r>
                <a:r>
                  <a:rPr lang="fr-CA" noProof="1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fr-CA" noProof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  <a:r>
                  <a:rPr lang="fr-CA" i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Sous-estimation </a:t>
                </a:r>
                <a:r>
                  <a:rPr lang="fr-CA" i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du flux latent par </a:t>
                </a:r>
                <a:r>
                  <a:rPr lang="fr-CA" i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EC ?</a:t>
                </a:r>
                <a:endParaRPr lang="fr-CA" i="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fr-CA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⟹</m:t>
                    </m:r>
                  </m:oMath>
                </a14:m>
                <a:r>
                  <a:rPr lang="fr-CA" i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Limite </a:t>
                </a:r>
                <a:r>
                  <a:rPr lang="fr-CA" i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 </a:t>
                </a:r>
                <a:r>
                  <a:rPr lang="fr-CA" i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l’échelle locale (EC)</a:t>
                </a:r>
                <a:endParaRPr lang="fr-CA" i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9294" y="3505234"/>
                <a:ext cx="3745643" cy="1754326"/>
              </a:xfrm>
              <a:prstGeom prst="rect">
                <a:avLst/>
              </a:prstGeom>
              <a:blipFill>
                <a:blip r:embed="rId7"/>
                <a:stretch>
                  <a:fillRect l="-1299" t="-1379" r="-1136" b="-413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154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9BEA5E74-D96B-4468-A866-A0E3E634694E}" type="slidenum">
              <a:rPr lang="fr-CA" smtClean="0"/>
              <a:t>14</a:t>
            </a:fld>
            <a:endParaRPr lang="fr-CA"/>
          </a:p>
        </p:txBody>
      </p:sp>
      <p:sp>
        <p:nvSpPr>
          <p:cNvPr id="6" name="ZoneTexte 5"/>
          <p:cNvSpPr txBox="1"/>
          <p:nvPr/>
        </p:nvSpPr>
        <p:spPr>
          <a:xfrm>
            <a:off x="418012" y="238599"/>
            <a:ext cx="7019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fr-CA" i="0" dirty="0">
                <a:latin typeface="Arial" panose="020B0604020202020204" pitchFamily="34" charset="0"/>
                <a:cs typeface="Arial" panose="020B0604020202020204" pitchFamily="34" charset="0"/>
              </a:rPr>
              <a:t>. Résultats   c) Estimation des Flux Turbulents   ii. Scintillométrie</a:t>
            </a:r>
            <a:endParaRPr lang="fr-CA" i="0" u="sng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/>
          </p:nvPr>
        </p:nvGraphicFramePr>
        <p:xfrm>
          <a:off x="1415141" y="1778923"/>
          <a:ext cx="9378607" cy="153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2">
                  <a:extLst>
                    <a:ext uri="{9D8B030D-6E8A-4147-A177-3AD203B41FA5}">
                      <a16:colId xmlns:a16="http://schemas.microsoft.com/office/drawing/2014/main" val="1753660605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731725792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3612625211"/>
                    </a:ext>
                  </a:extLst>
                </a:gridCol>
                <a:gridCol w="1230283">
                  <a:extLst>
                    <a:ext uri="{9D8B030D-6E8A-4147-A177-3AD203B41FA5}">
                      <a16:colId xmlns:a16="http://schemas.microsoft.com/office/drawing/2014/main" val="1270427868"/>
                    </a:ext>
                  </a:extLst>
                </a:gridCol>
                <a:gridCol w="1255222">
                  <a:extLst>
                    <a:ext uri="{9D8B030D-6E8A-4147-A177-3AD203B41FA5}">
                      <a16:colId xmlns:a16="http://schemas.microsoft.com/office/drawing/2014/main" val="353574635"/>
                    </a:ext>
                  </a:extLst>
                </a:gridCol>
                <a:gridCol w="1330037">
                  <a:extLst>
                    <a:ext uri="{9D8B030D-6E8A-4147-A177-3AD203B41FA5}">
                      <a16:colId xmlns:a16="http://schemas.microsoft.com/office/drawing/2014/main" val="2554167197"/>
                    </a:ext>
                  </a:extLst>
                </a:gridCol>
                <a:gridCol w="1132379">
                  <a:extLst>
                    <a:ext uri="{9D8B030D-6E8A-4147-A177-3AD203B41FA5}">
                      <a16:colId xmlns:a16="http://schemas.microsoft.com/office/drawing/2014/main" val="61690905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pPr algn="ctr"/>
                      <a:r>
                        <a:rPr lang="fr-CA" sz="2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fr-CA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42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17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Méthode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7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5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 &lt; Z</a:t>
                      </a:r>
                      <a:r>
                        <a:rPr lang="fr-CA" sz="1500" u="sng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5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 &gt; Z</a:t>
                      </a:r>
                      <a:r>
                        <a:rPr lang="fr-CA" sz="1500" u="sng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7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7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Neutre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7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0778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 dépendant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85%</a:t>
                      </a:r>
                      <a:endParaRPr lang="fr-CA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87%</a:t>
                      </a:r>
                      <a:endParaRPr lang="fr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68%</a:t>
                      </a:r>
                      <a:endParaRPr lang="fr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71.7%</a:t>
                      </a:r>
                      <a:endParaRPr lang="fr-CA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90.6%</a:t>
                      </a:r>
                      <a:endParaRPr lang="fr-CA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47%</a:t>
                      </a:r>
                      <a:endParaRPr lang="fr-CA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395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17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BC indépendant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7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</a:t>
                      </a:r>
                      <a:endParaRPr lang="fr-CA" sz="17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17%</a:t>
                      </a:r>
                      <a:endParaRPr lang="fr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0.06%</a:t>
                      </a:r>
                      <a:endParaRPr lang="fr-CA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0.2%</a:t>
                      </a:r>
                      <a:endParaRPr lang="fr-CA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35%</a:t>
                      </a:r>
                      <a:endParaRPr lang="fr-CA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7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9%</a:t>
                      </a:r>
                      <a:endParaRPr lang="fr-CA" sz="1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1432459"/>
                  </a:ext>
                </a:extLst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/>
          </p:nvPr>
        </p:nvGraphicFramePr>
        <p:xfrm>
          <a:off x="1415142" y="3710627"/>
          <a:ext cx="9378607" cy="153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2">
                  <a:extLst>
                    <a:ext uri="{9D8B030D-6E8A-4147-A177-3AD203B41FA5}">
                      <a16:colId xmlns:a16="http://schemas.microsoft.com/office/drawing/2014/main" val="1753660605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731725792"/>
                    </a:ext>
                  </a:extLst>
                </a:gridCol>
                <a:gridCol w="1321724">
                  <a:extLst>
                    <a:ext uri="{9D8B030D-6E8A-4147-A177-3AD203B41FA5}">
                      <a16:colId xmlns:a16="http://schemas.microsoft.com/office/drawing/2014/main" val="3612625211"/>
                    </a:ext>
                  </a:extLst>
                </a:gridCol>
                <a:gridCol w="1230283">
                  <a:extLst>
                    <a:ext uri="{9D8B030D-6E8A-4147-A177-3AD203B41FA5}">
                      <a16:colId xmlns:a16="http://schemas.microsoft.com/office/drawing/2014/main" val="1270427868"/>
                    </a:ext>
                  </a:extLst>
                </a:gridCol>
                <a:gridCol w="1255222">
                  <a:extLst>
                    <a:ext uri="{9D8B030D-6E8A-4147-A177-3AD203B41FA5}">
                      <a16:colId xmlns:a16="http://schemas.microsoft.com/office/drawing/2014/main" val="353574635"/>
                    </a:ext>
                  </a:extLst>
                </a:gridCol>
                <a:gridCol w="1330037">
                  <a:extLst>
                    <a:ext uri="{9D8B030D-6E8A-4147-A177-3AD203B41FA5}">
                      <a16:colId xmlns:a16="http://schemas.microsoft.com/office/drawing/2014/main" val="2554167197"/>
                    </a:ext>
                  </a:extLst>
                </a:gridCol>
                <a:gridCol w="1132379">
                  <a:extLst>
                    <a:ext uri="{9D8B030D-6E8A-4147-A177-3AD203B41FA5}">
                      <a16:colId xmlns:a16="http://schemas.microsoft.com/office/drawing/2014/main" val="61690905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2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fr-CA" sz="2200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endParaRPr lang="fr-CA" sz="2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42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u="sng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Méthode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u="sng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500" u="sng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 &lt; ZASL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500" u="sng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 &gt; ZASL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u="sng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Instable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u="sng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Neutre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u="sng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0778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BC dépendant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61.5%</a:t>
                      </a:r>
                      <a:endParaRPr lang="fr-CA" sz="17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4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61%</a:t>
                      </a:r>
                      <a:endParaRPr lang="fr-CA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4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40%</a:t>
                      </a:r>
                      <a:endParaRPr lang="fr-CA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47%</a:t>
                      </a:r>
                      <a:endParaRPr lang="fr-CA" sz="17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63.6%</a:t>
                      </a:r>
                      <a:endParaRPr lang="fr-CA" sz="17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63%</a:t>
                      </a:r>
                      <a:endParaRPr lang="fr-CA" sz="17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395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BC indépendant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28%</a:t>
                      </a:r>
                      <a:endParaRPr lang="fr-CA" sz="17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4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28%</a:t>
                      </a:r>
                      <a:endParaRPr lang="fr-CA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4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25%</a:t>
                      </a:r>
                      <a:endParaRPr lang="fr-CA" sz="14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27%</a:t>
                      </a:r>
                      <a:endParaRPr lang="fr-CA" sz="17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32%</a:t>
                      </a:r>
                      <a:endParaRPr lang="fr-CA" sz="17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CA" sz="17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32%</a:t>
                      </a:r>
                      <a:endParaRPr lang="fr-CA" sz="17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1432459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415144" y="902542"/>
            <a:ext cx="93786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Comparaison</a:t>
            </a:r>
            <a:r>
              <a:rPr lang="en-US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des R</a:t>
            </a:r>
            <a:r>
              <a:rPr lang="en-US" sz="2400" u="sng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entre </a:t>
            </a:r>
            <a:r>
              <a:rPr lang="en-US" sz="2400" u="sng" noProof="1" smtClean="0">
                <a:latin typeface="Arial" panose="020B0604020202020204" pitchFamily="34" charset="0"/>
                <a:cs typeface="Arial" panose="020B0604020202020204" pitchFamily="34" charset="0"/>
              </a:rPr>
              <a:t>Scintillomètre</a:t>
            </a:r>
            <a:r>
              <a:rPr lang="en-US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et EC </a:t>
            </a:r>
            <a:r>
              <a:rPr lang="en-US" sz="24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quai</a:t>
            </a:r>
            <a:r>
              <a:rPr lang="en-US" sz="2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flottant</a:t>
            </a:r>
            <a:endParaRPr lang="fr-CA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26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1278</Words>
  <Application>Microsoft Office PowerPoint</Application>
  <PresentationFormat>Grand écran</PresentationFormat>
  <Paragraphs>239</Paragraphs>
  <Slides>14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2" baseType="lpstr">
      <vt:lpstr>Arial</vt:lpstr>
      <vt:lpstr>Book Antiqua</vt:lpstr>
      <vt:lpstr>Calibri</vt:lpstr>
      <vt:lpstr>Calibri Light</vt:lpstr>
      <vt:lpstr>Cambria Math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ADPIE3</dc:creator>
  <cp:lastModifiedBy>ADPIE3</cp:lastModifiedBy>
  <cp:revision>2</cp:revision>
  <dcterms:created xsi:type="dcterms:W3CDTF">2021-04-28T21:34:25Z</dcterms:created>
  <dcterms:modified xsi:type="dcterms:W3CDTF">2021-04-28T21:38:23Z</dcterms:modified>
</cp:coreProperties>
</file>