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89" r:id="rId2"/>
    <p:sldId id="284" r:id="rId3"/>
    <p:sldId id="310" r:id="rId4"/>
    <p:sldId id="293" r:id="rId5"/>
    <p:sldId id="311" r:id="rId6"/>
    <p:sldId id="312" r:id="rId7"/>
    <p:sldId id="314" r:id="rId8"/>
    <p:sldId id="300" r:id="rId9"/>
    <p:sldId id="30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57" autoAdjust="0"/>
  </p:normalViewPr>
  <p:slideViewPr>
    <p:cSldViewPr snapToGrid="0">
      <p:cViewPr varScale="1">
        <p:scale>
          <a:sx n="110" d="100"/>
          <a:sy n="110" d="100"/>
        </p:scale>
        <p:origin x="63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A1D4CA-91A8-40DB-B7A5-4318F44D4606}" type="datetimeFigureOut">
              <a:rPr lang="en-GB" smtClean="0"/>
              <a:t>22/04/2021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AD2647-93B8-4ACD-AAC2-D4112729A7FC}" type="slidenum">
              <a:rPr lang="en-GB" smtClean="0"/>
              <a:t>‹#›</a:t>
            </a:fld>
            <a:endParaRPr lang="en-GB"/>
          </a:p>
        </p:txBody>
      </p:sp>
    </p:spTree>
    <p:extLst>
      <p:ext uri="{BB962C8B-B14F-4D97-AF65-F5344CB8AC3E}">
        <p14:creationId xmlns:p14="http://schemas.microsoft.com/office/powerpoint/2010/main" val="2957014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9405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96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32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540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513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8242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99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209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01763-3D06-46A8-8415-5C375DE4CD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6738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0E5AE-3E26-4E01-89B6-3EC1DB9231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1B7113B-53B4-4604-A06D-71C0AC372A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C66D41-F293-4EB8-A075-B6B438F7DE46}"/>
              </a:ext>
            </a:extLst>
          </p:cNvPr>
          <p:cNvSpPr>
            <a:spLocks noGrp="1"/>
          </p:cNvSpPr>
          <p:nvPr>
            <p:ph type="dt" sz="half" idx="10"/>
          </p:nvPr>
        </p:nvSpPr>
        <p:spPr/>
        <p:txBody>
          <a:bodyPr/>
          <a:lstStyle/>
          <a:p>
            <a:fld id="{74F27AF3-6156-49DC-9A64-128874A79CD8}" type="datetime1">
              <a:rPr lang="en-GB" smtClean="0"/>
              <a:t>22/04/2021</a:t>
            </a:fld>
            <a:endParaRPr lang="en-GB"/>
          </a:p>
        </p:txBody>
      </p:sp>
      <p:sp>
        <p:nvSpPr>
          <p:cNvPr id="5" name="Footer Placeholder 4">
            <a:extLst>
              <a:ext uri="{FF2B5EF4-FFF2-40B4-BE49-F238E27FC236}">
                <a16:creationId xmlns:a16="http://schemas.microsoft.com/office/drawing/2014/main" id="{1D34FA79-3385-4760-B346-43A723E6FB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19C45C-6FCB-4495-A3EE-C00D3E131606}"/>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98883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20DD9-E9E9-4984-9E64-B5B17FCB70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923A72-FA96-4051-987E-19E19BC611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AD2F2C-0AA7-48EB-9237-DC6C446AD3D3}"/>
              </a:ext>
            </a:extLst>
          </p:cNvPr>
          <p:cNvSpPr>
            <a:spLocks noGrp="1"/>
          </p:cNvSpPr>
          <p:nvPr>
            <p:ph type="dt" sz="half" idx="10"/>
          </p:nvPr>
        </p:nvSpPr>
        <p:spPr/>
        <p:txBody>
          <a:bodyPr/>
          <a:lstStyle/>
          <a:p>
            <a:fld id="{1D7B2430-D3C4-4B8C-A132-AEF3594932DB}" type="datetime1">
              <a:rPr lang="en-GB" smtClean="0"/>
              <a:t>22/04/2021</a:t>
            </a:fld>
            <a:endParaRPr lang="en-GB"/>
          </a:p>
        </p:txBody>
      </p:sp>
      <p:sp>
        <p:nvSpPr>
          <p:cNvPr id="5" name="Footer Placeholder 4">
            <a:extLst>
              <a:ext uri="{FF2B5EF4-FFF2-40B4-BE49-F238E27FC236}">
                <a16:creationId xmlns:a16="http://schemas.microsoft.com/office/drawing/2014/main" id="{D77BE8C4-03B2-4ABC-8375-7005002E63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1B1EB1-5D3D-4E41-9EBE-965C6D308520}"/>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169354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F446-B626-4F06-926E-4D7DB6F1ED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A75FE2-AAB2-4C3C-9452-FC8178FB83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767451-B95D-4B39-B741-808DE60C4AD3}"/>
              </a:ext>
            </a:extLst>
          </p:cNvPr>
          <p:cNvSpPr>
            <a:spLocks noGrp="1"/>
          </p:cNvSpPr>
          <p:nvPr>
            <p:ph type="dt" sz="half" idx="10"/>
          </p:nvPr>
        </p:nvSpPr>
        <p:spPr/>
        <p:txBody>
          <a:bodyPr/>
          <a:lstStyle/>
          <a:p>
            <a:fld id="{F2AD4910-7F87-46ED-A1E6-50B59E1E913B}" type="datetime1">
              <a:rPr lang="en-GB" smtClean="0"/>
              <a:t>22/04/2021</a:t>
            </a:fld>
            <a:endParaRPr lang="en-GB"/>
          </a:p>
        </p:txBody>
      </p:sp>
      <p:sp>
        <p:nvSpPr>
          <p:cNvPr id="5" name="Footer Placeholder 4">
            <a:extLst>
              <a:ext uri="{FF2B5EF4-FFF2-40B4-BE49-F238E27FC236}">
                <a16:creationId xmlns:a16="http://schemas.microsoft.com/office/drawing/2014/main" id="{951C1076-61F1-4AE3-8B5B-22FC729170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711BE3-7562-4A9D-8CA3-CAA325611E32}"/>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92576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E95A2-8B78-4D6D-BDCB-092130A0E2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55077C4-5B83-4C81-90E5-7EA41BEF80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D06BA33-42CF-4FC8-9733-A308610753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2D5B30C-CD92-4B87-885B-59BC40900DA0}"/>
              </a:ext>
            </a:extLst>
          </p:cNvPr>
          <p:cNvSpPr>
            <a:spLocks noGrp="1"/>
          </p:cNvSpPr>
          <p:nvPr>
            <p:ph type="dt" sz="half" idx="10"/>
          </p:nvPr>
        </p:nvSpPr>
        <p:spPr/>
        <p:txBody>
          <a:bodyPr/>
          <a:lstStyle/>
          <a:p>
            <a:fld id="{6B0799B1-8EC2-47FB-8553-08A262C35AD0}" type="datetime1">
              <a:rPr lang="en-GB" smtClean="0"/>
              <a:t>22/04/2021</a:t>
            </a:fld>
            <a:endParaRPr lang="en-GB"/>
          </a:p>
        </p:txBody>
      </p:sp>
      <p:sp>
        <p:nvSpPr>
          <p:cNvPr id="6" name="Footer Placeholder 5">
            <a:extLst>
              <a:ext uri="{FF2B5EF4-FFF2-40B4-BE49-F238E27FC236}">
                <a16:creationId xmlns:a16="http://schemas.microsoft.com/office/drawing/2014/main" id="{C94D9989-8842-4581-94C0-EFD0958A9F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864E62-4840-475D-91DE-9549B7D46E82}"/>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1427852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F1D1E-AA75-4465-91FA-D958C0E3807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4857A9-AD0A-4C27-9D2C-07181E866F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3639D9-C0FF-42F4-8300-686ECFA0E4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CA801C-332C-45CF-B553-94FA248BE2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D8643C-2B9F-4DFB-AC95-42AE216DA6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8646CB3-55E9-4C48-8B09-29A2677FCBA2}"/>
              </a:ext>
            </a:extLst>
          </p:cNvPr>
          <p:cNvSpPr>
            <a:spLocks noGrp="1"/>
          </p:cNvSpPr>
          <p:nvPr>
            <p:ph type="dt" sz="half" idx="10"/>
          </p:nvPr>
        </p:nvSpPr>
        <p:spPr/>
        <p:txBody>
          <a:bodyPr/>
          <a:lstStyle/>
          <a:p>
            <a:fld id="{19D54885-68D7-46DC-AE68-8DB0EA7668EF}" type="datetime1">
              <a:rPr lang="en-GB" smtClean="0"/>
              <a:t>22/04/2021</a:t>
            </a:fld>
            <a:endParaRPr lang="en-GB"/>
          </a:p>
        </p:txBody>
      </p:sp>
      <p:sp>
        <p:nvSpPr>
          <p:cNvPr id="8" name="Footer Placeholder 7">
            <a:extLst>
              <a:ext uri="{FF2B5EF4-FFF2-40B4-BE49-F238E27FC236}">
                <a16:creationId xmlns:a16="http://schemas.microsoft.com/office/drawing/2014/main" id="{33A5D232-0C68-488F-98AC-8FAD4C9AC78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61CC134-96FE-408A-BA0B-8E879C584D6A}"/>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957973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85AB-E74B-47C5-A445-EA6D5E5BFA6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C56237-0E9C-4D37-A8E6-80B8805CAA7C}"/>
              </a:ext>
            </a:extLst>
          </p:cNvPr>
          <p:cNvSpPr>
            <a:spLocks noGrp="1"/>
          </p:cNvSpPr>
          <p:nvPr>
            <p:ph type="dt" sz="half" idx="10"/>
          </p:nvPr>
        </p:nvSpPr>
        <p:spPr/>
        <p:txBody>
          <a:bodyPr/>
          <a:lstStyle/>
          <a:p>
            <a:fld id="{E570172A-57EC-450C-87CF-91F3436050E3}" type="datetime1">
              <a:rPr lang="en-GB" smtClean="0"/>
              <a:t>22/04/2021</a:t>
            </a:fld>
            <a:endParaRPr lang="en-GB"/>
          </a:p>
        </p:txBody>
      </p:sp>
      <p:sp>
        <p:nvSpPr>
          <p:cNvPr id="4" name="Footer Placeholder 3">
            <a:extLst>
              <a:ext uri="{FF2B5EF4-FFF2-40B4-BE49-F238E27FC236}">
                <a16:creationId xmlns:a16="http://schemas.microsoft.com/office/drawing/2014/main" id="{99C600E8-E0D7-4013-B54B-DF2A798BD58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11FB08B-D340-45B8-B387-FB1711D7722C}"/>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4173877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16E11A-2FB4-46D1-A84C-A057F6898F30}"/>
              </a:ext>
            </a:extLst>
          </p:cNvPr>
          <p:cNvSpPr>
            <a:spLocks noGrp="1"/>
          </p:cNvSpPr>
          <p:nvPr>
            <p:ph type="dt" sz="half" idx="10"/>
          </p:nvPr>
        </p:nvSpPr>
        <p:spPr/>
        <p:txBody>
          <a:bodyPr/>
          <a:lstStyle/>
          <a:p>
            <a:fld id="{0B39C72F-B0F4-4CD0-90CD-A72352F3215A}" type="datetime1">
              <a:rPr lang="en-GB" smtClean="0"/>
              <a:t>22/04/2021</a:t>
            </a:fld>
            <a:endParaRPr lang="en-GB"/>
          </a:p>
        </p:txBody>
      </p:sp>
      <p:sp>
        <p:nvSpPr>
          <p:cNvPr id="3" name="Footer Placeholder 2">
            <a:extLst>
              <a:ext uri="{FF2B5EF4-FFF2-40B4-BE49-F238E27FC236}">
                <a16:creationId xmlns:a16="http://schemas.microsoft.com/office/drawing/2014/main" id="{8D5979F4-5E92-4C61-8F95-80C9C4EEB3C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0A72A9B-365B-4C68-9836-7AFB42BC010B}"/>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3065615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6070F-4F2A-4453-B423-5E0156D876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BABE5D-C8C0-41D8-A736-D25A6B9F80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68C8FBA-3A85-447A-84F6-C2954A18D1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846869-B198-4FB9-9452-EDCD2725D57C}"/>
              </a:ext>
            </a:extLst>
          </p:cNvPr>
          <p:cNvSpPr>
            <a:spLocks noGrp="1"/>
          </p:cNvSpPr>
          <p:nvPr>
            <p:ph type="dt" sz="half" idx="10"/>
          </p:nvPr>
        </p:nvSpPr>
        <p:spPr/>
        <p:txBody>
          <a:bodyPr/>
          <a:lstStyle/>
          <a:p>
            <a:fld id="{0D368B24-11F9-4BFA-9F93-CA1A60094F34}" type="datetime1">
              <a:rPr lang="en-GB" smtClean="0"/>
              <a:t>22/04/2021</a:t>
            </a:fld>
            <a:endParaRPr lang="en-GB"/>
          </a:p>
        </p:txBody>
      </p:sp>
      <p:sp>
        <p:nvSpPr>
          <p:cNvPr id="6" name="Footer Placeholder 5">
            <a:extLst>
              <a:ext uri="{FF2B5EF4-FFF2-40B4-BE49-F238E27FC236}">
                <a16:creationId xmlns:a16="http://schemas.microsoft.com/office/drawing/2014/main" id="{0359FE72-FE6C-4848-AFC0-EF3AA199E3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3B0D20-868E-4019-994F-AE55A175EF98}"/>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1903364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F71DC-8364-4031-B181-1EBA5F631D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8DCC57-21B1-43BA-92D2-CB78DA034B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402635-274A-4A35-9222-032DD2ECEE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81A17F-BF32-4601-8283-CF5507AB2742}"/>
              </a:ext>
            </a:extLst>
          </p:cNvPr>
          <p:cNvSpPr>
            <a:spLocks noGrp="1"/>
          </p:cNvSpPr>
          <p:nvPr>
            <p:ph type="dt" sz="half" idx="10"/>
          </p:nvPr>
        </p:nvSpPr>
        <p:spPr/>
        <p:txBody>
          <a:bodyPr/>
          <a:lstStyle/>
          <a:p>
            <a:fld id="{987164EF-1A16-4595-B3C4-8C5B0924FF42}" type="datetime1">
              <a:rPr lang="en-GB" smtClean="0"/>
              <a:t>22/04/2021</a:t>
            </a:fld>
            <a:endParaRPr lang="en-GB"/>
          </a:p>
        </p:txBody>
      </p:sp>
      <p:sp>
        <p:nvSpPr>
          <p:cNvPr id="6" name="Footer Placeholder 5">
            <a:extLst>
              <a:ext uri="{FF2B5EF4-FFF2-40B4-BE49-F238E27FC236}">
                <a16:creationId xmlns:a16="http://schemas.microsoft.com/office/drawing/2014/main" id="{C609AA8B-4AE5-44C8-B1C9-7E351D7DC5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358792-7BCE-44E1-B4AF-2DB81B11BE98}"/>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387764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3966-D95C-4CE5-94E0-9370B6819E0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9B290A-DA3F-4219-9804-4C65EEACAE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80CF00-3168-4E49-8463-9BE724A39253}"/>
              </a:ext>
            </a:extLst>
          </p:cNvPr>
          <p:cNvSpPr>
            <a:spLocks noGrp="1"/>
          </p:cNvSpPr>
          <p:nvPr>
            <p:ph type="dt" sz="half" idx="10"/>
          </p:nvPr>
        </p:nvSpPr>
        <p:spPr/>
        <p:txBody>
          <a:bodyPr/>
          <a:lstStyle/>
          <a:p>
            <a:fld id="{EC3C8BCA-E0AB-47A6-8D0F-222B2D213FA5}" type="datetime1">
              <a:rPr lang="en-GB" smtClean="0"/>
              <a:t>22/04/2021</a:t>
            </a:fld>
            <a:endParaRPr lang="en-GB"/>
          </a:p>
        </p:txBody>
      </p:sp>
      <p:sp>
        <p:nvSpPr>
          <p:cNvPr id="5" name="Footer Placeholder 4">
            <a:extLst>
              <a:ext uri="{FF2B5EF4-FFF2-40B4-BE49-F238E27FC236}">
                <a16:creationId xmlns:a16="http://schemas.microsoft.com/office/drawing/2014/main" id="{3F586CCA-244A-4299-9D3F-70252992BE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E7AD34-E39A-4F6D-A7F8-1C4B5F2A39E3}"/>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2725929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4B1CB-93E9-46D3-839E-2CE1839947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37F3C58-8589-450E-A08F-F70997EA27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66C004-982F-4509-BA20-C313EFEF1D29}"/>
              </a:ext>
            </a:extLst>
          </p:cNvPr>
          <p:cNvSpPr>
            <a:spLocks noGrp="1"/>
          </p:cNvSpPr>
          <p:nvPr>
            <p:ph type="dt" sz="half" idx="10"/>
          </p:nvPr>
        </p:nvSpPr>
        <p:spPr/>
        <p:txBody>
          <a:bodyPr/>
          <a:lstStyle/>
          <a:p>
            <a:fld id="{D68C56C8-880A-4DB0-B915-F9819A2D062D}" type="datetime1">
              <a:rPr lang="en-GB" smtClean="0"/>
              <a:t>22/04/2021</a:t>
            </a:fld>
            <a:endParaRPr lang="en-GB"/>
          </a:p>
        </p:txBody>
      </p:sp>
      <p:sp>
        <p:nvSpPr>
          <p:cNvPr id="5" name="Footer Placeholder 4">
            <a:extLst>
              <a:ext uri="{FF2B5EF4-FFF2-40B4-BE49-F238E27FC236}">
                <a16:creationId xmlns:a16="http://schemas.microsoft.com/office/drawing/2014/main" id="{5F6D44B0-DA79-4FA5-BFAE-EB8CFF8592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8DD938-345B-421B-90DC-7CFC39514D63}"/>
              </a:ext>
            </a:extLst>
          </p:cNvPr>
          <p:cNvSpPr>
            <a:spLocks noGrp="1"/>
          </p:cNvSpPr>
          <p:nvPr>
            <p:ph type="sldNum" sz="quarter" idx="12"/>
          </p:nvPr>
        </p:nvSpPr>
        <p:spPr/>
        <p:txBody>
          <a:bodyPr/>
          <a:lstStyle/>
          <a:p>
            <a:fld id="{4D4B41BF-0967-4848-8733-685874B12D7F}" type="slidenum">
              <a:rPr lang="en-GB" smtClean="0"/>
              <a:t>‹#›</a:t>
            </a:fld>
            <a:endParaRPr lang="en-GB"/>
          </a:p>
        </p:txBody>
      </p:sp>
    </p:spTree>
    <p:extLst>
      <p:ext uri="{BB962C8B-B14F-4D97-AF65-F5344CB8AC3E}">
        <p14:creationId xmlns:p14="http://schemas.microsoft.com/office/powerpoint/2010/main" val="2321771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6ACFF9-0C96-4B1D-AF4E-5C9B30B011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05652F5-1408-4410-873F-D7C406CB5E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4CB4C5-8EB6-483C-8F7F-CB90265190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7841E-2816-4FC7-AC66-372AECB31F08}" type="datetime1">
              <a:rPr lang="en-GB" smtClean="0"/>
              <a:t>22/04/2021</a:t>
            </a:fld>
            <a:endParaRPr lang="en-GB"/>
          </a:p>
        </p:txBody>
      </p:sp>
      <p:sp>
        <p:nvSpPr>
          <p:cNvPr id="5" name="Footer Placeholder 4">
            <a:extLst>
              <a:ext uri="{FF2B5EF4-FFF2-40B4-BE49-F238E27FC236}">
                <a16:creationId xmlns:a16="http://schemas.microsoft.com/office/drawing/2014/main" id="{0CDFE81F-4E6C-4CEA-863B-8D12B295CF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9F6C616-75B0-4E22-A4E8-1177CCA716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4B41BF-0967-4848-8733-685874B12D7F}" type="slidenum">
              <a:rPr lang="en-GB" smtClean="0"/>
              <a:t>‹#›</a:t>
            </a:fld>
            <a:endParaRPr lang="en-GB"/>
          </a:p>
        </p:txBody>
      </p:sp>
    </p:spTree>
    <p:extLst>
      <p:ext uri="{BB962C8B-B14F-4D97-AF65-F5344CB8AC3E}">
        <p14:creationId xmlns:p14="http://schemas.microsoft.com/office/powerpoint/2010/main" val="3624249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8.jpeg"/><Relationship Id="rId5" Type="http://schemas.openxmlformats.org/officeDocument/2006/relationships/image" Target="../media/image3.jpe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7.png"/><Relationship Id="rId5" Type="http://schemas.openxmlformats.org/officeDocument/2006/relationships/image" Target="../media/image3.jpe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A2D4-F302-4D31-A391-58AE691C7697}"/>
              </a:ext>
            </a:extLst>
          </p:cNvPr>
          <p:cNvSpPr>
            <a:spLocks noGrp="1"/>
          </p:cNvSpPr>
          <p:nvPr>
            <p:ph type="ctrTitle"/>
          </p:nvPr>
        </p:nvSpPr>
        <p:spPr>
          <a:xfrm>
            <a:off x="4844" y="4711504"/>
            <a:ext cx="8111499" cy="1655763"/>
          </a:xfrm>
        </p:spPr>
        <p:txBody>
          <a:bodyPr>
            <a:normAutofit fontScale="90000"/>
          </a:bodyPr>
          <a:lstStyle/>
          <a:p>
            <a:r>
              <a:rPr lang="en-GB" sz="4000" b="1" dirty="0">
                <a:solidFill>
                  <a:schemeClr val="bg1"/>
                </a:solidFill>
                <a:latin typeface="Helvetica" panose="020B0604020202020204" pitchFamily="34" charset="0"/>
                <a:cs typeface="Helvetica" panose="020B0604020202020204" pitchFamily="34" charset="0"/>
              </a:rPr>
              <a:t>Large interannual variability in </a:t>
            </a:r>
            <a:br>
              <a:rPr lang="en-GB" sz="4000" b="1" dirty="0">
                <a:solidFill>
                  <a:schemeClr val="bg1"/>
                </a:solidFill>
                <a:latin typeface="Helvetica" panose="020B0604020202020204" pitchFamily="34" charset="0"/>
                <a:cs typeface="Helvetica" panose="020B0604020202020204" pitchFamily="34" charset="0"/>
              </a:rPr>
            </a:br>
            <a:r>
              <a:rPr lang="en-GB" sz="4000" b="1" dirty="0">
                <a:solidFill>
                  <a:schemeClr val="bg1"/>
                </a:solidFill>
                <a:latin typeface="Helvetica" panose="020B0604020202020204" pitchFamily="34" charset="0"/>
                <a:cs typeface="Helvetica" panose="020B0604020202020204" pitchFamily="34" charset="0"/>
              </a:rPr>
              <a:t>supraglacial lake areas and volumes around East Antarctica</a:t>
            </a:r>
            <a:br>
              <a:rPr lang="en-GB" dirty="0">
                <a:latin typeface="Helvetica" panose="020B0604020202020204" pitchFamily="34" charset="0"/>
                <a:cs typeface="Helvetica" panose="020B0604020202020204" pitchFamily="34" charset="0"/>
              </a:rPr>
            </a:br>
            <a:endParaRPr lang="en-GB" dirty="0">
              <a:latin typeface="Helvetica" panose="020B0604020202020204" pitchFamily="34" charset="0"/>
              <a:cs typeface="Helvetica" panose="020B0604020202020204" pitchFamily="34" charset="0"/>
            </a:endParaRPr>
          </a:p>
        </p:txBody>
      </p:sp>
      <p:sp>
        <p:nvSpPr>
          <p:cNvPr id="3" name="Subtitle 2">
            <a:extLst>
              <a:ext uri="{FF2B5EF4-FFF2-40B4-BE49-F238E27FC236}">
                <a16:creationId xmlns:a16="http://schemas.microsoft.com/office/drawing/2014/main" id="{C1774A9E-88F3-4E89-ADB8-9D65849378EC}"/>
              </a:ext>
            </a:extLst>
          </p:cNvPr>
          <p:cNvSpPr>
            <a:spLocks noGrp="1"/>
          </p:cNvSpPr>
          <p:nvPr>
            <p:ph type="subTitle" idx="1"/>
          </p:nvPr>
        </p:nvSpPr>
        <p:spPr>
          <a:xfrm>
            <a:off x="929743" y="6030119"/>
            <a:ext cx="6261699" cy="1655762"/>
          </a:xfrm>
        </p:spPr>
        <p:txBody>
          <a:bodyPr>
            <a:normAutofit/>
          </a:bodyPr>
          <a:lstStyle/>
          <a:p>
            <a:r>
              <a:rPr lang="en-GB" sz="2000" b="1" dirty="0">
                <a:solidFill>
                  <a:schemeClr val="bg1"/>
                </a:solidFill>
                <a:latin typeface="Helvetica" panose="020B0604020202020204" pitchFamily="34" charset="0"/>
                <a:cs typeface="Helvetica" panose="020B0604020202020204" pitchFamily="34" charset="0"/>
              </a:rPr>
              <a:t>Jennifer</a:t>
            </a:r>
            <a:r>
              <a:rPr lang="en-GB" sz="2000" dirty="0">
                <a:solidFill>
                  <a:schemeClr val="bg1"/>
                </a:solidFill>
                <a:latin typeface="Helvetica" panose="020B0604020202020204" pitchFamily="34" charset="0"/>
                <a:cs typeface="Helvetica" panose="020B0604020202020204" pitchFamily="34" charset="0"/>
              </a:rPr>
              <a:t> </a:t>
            </a:r>
            <a:r>
              <a:rPr lang="en-GB" sz="2000" b="1" dirty="0">
                <a:solidFill>
                  <a:schemeClr val="bg1"/>
                </a:solidFill>
                <a:latin typeface="Helvetica" panose="020B0604020202020204" pitchFamily="34" charset="0"/>
                <a:cs typeface="Helvetica" panose="020B0604020202020204" pitchFamily="34" charset="0"/>
              </a:rPr>
              <a:t>Arthur</a:t>
            </a:r>
            <a:r>
              <a:rPr lang="en-GB" sz="2000" baseline="30000" dirty="0">
                <a:solidFill>
                  <a:schemeClr val="bg1"/>
                </a:solidFill>
                <a:latin typeface="Helvetica" panose="020B0604020202020204" pitchFamily="34" charset="0"/>
                <a:cs typeface="Helvetica" panose="020B0604020202020204" pitchFamily="34" charset="0"/>
              </a:rPr>
              <a:t>1</a:t>
            </a:r>
            <a:r>
              <a:rPr lang="en-GB" sz="2000" dirty="0">
                <a:solidFill>
                  <a:schemeClr val="bg1"/>
                </a:solidFill>
                <a:latin typeface="Helvetica" panose="020B0604020202020204" pitchFamily="34" charset="0"/>
                <a:cs typeface="Helvetica" panose="020B0604020202020204" pitchFamily="34" charset="0"/>
              </a:rPr>
              <a:t>, Chris Stokes</a:t>
            </a:r>
            <a:r>
              <a:rPr lang="en-GB" sz="2000" baseline="30000" dirty="0">
                <a:solidFill>
                  <a:schemeClr val="bg1"/>
                </a:solidFill>
                <a:latin typeface="Helvetica" panose="020B0604020202020204" pitchFamily="34" charset="0"/>
                <a:cs typeface="Helvetica" panose="020B0604020202020204" pitchFamily="34" charset="0"/>
              </a:rPr>
              <a:t>1</a:t>
            </a:r>
            <a:r>
              <a:rPr lang="en-GB" sz="2000" dirty="0">
                <a:solidFill>
                  <a:schemeClr val="bg1"/>
                </a:solidFill>
                <a:latin typeface="Helvetica" panose="020B0604020202020204" pitchFamily="34" charset="0"/>
                <a:cs typeface="Helvetica" panose="020B0604020202020204" pitchFamily="34" charset="0"/>
              </a:rPr>
              <a:t>, Stewart Jamieson</a:t>
            </a:r>
            <a:r>
              <a:rPr lang="en-GB" sz="2000" baseline="30000" dirty="0">
                <a:solidFill>
                  <a:schemeClr val="bg1"/>
                </a:solidFill>
                <a:latin typeface="Helvetica" panose="020B0604020202020204" pitchFamily="34" charset="0"/>
                <a:cs typeface="Helvetica" panose="020B0604020202020204" pitchFamily="34" charset="0"/>
              </a:rPr>
              <a:t>1</a:t>
            </a:r>
            <a:r>
              <a:rPr lang="en-GB" sz="2000" dirty="0">
                <a:solidFill>
                  <a:schemeClr val="bg1"/>
                </a:solidFill>
                <a:latin typeface="Helvetica" panose="020B0604020202020204" pitchFamily="34" charset="0"/>
                <a:cs typeface="Helvetica" panose="020B0604020202020204" pitchFamily="34" charset="0"/>
              </a:rPr>
              <a:t>, Rachel Carr</a:t>
            </a:r>
            <a:r>
              <a:rPr lang="en-GB" sz="2000" baseline="30000" dirty="0">
                <a:solidFill>
                  <a:schemeClr val="bg1"/>
                </a:solidFill>
                <a:latin typeface="Helvetica" panose="020B0604020202020204" pitchFamily="34" charset="0"/>
                <a:cs typeface="Helvetica" panose="020B0604020202020204" pitchFamily="34" charset="0"/>
              </a:rPr>
              <a:t>2</a:t>
            </a:r>
            <a:r>
              <a:rPr lang="en-GB" sz="2000" dirty="0">
                <a:solidFill>
                  <a:schemeClr val="bg1"/>
                </a:solidFill>
                <a:latin typeface="Helvetica" panose="020B0604020202020204" pitchFamily="34" charset="0"/>
                <a:cs typeface="Helvetica" panose="020B0604020202020204" pitchFamily="34" charset="0"/>
              </a:rPr>
              <a:t>, Amber Leeson</a:t>
            </a:r>
            <a:r>
              <a:rPr lang="en-GB" sz="2000" baseline="30000" dirty="0">
                <a:solidFill>
                  <a:schemeClr val="bg1"/>
                </a:solidFill>
                <a:latin typeface="Helvetica" panose="020B0604020202020204" pitchFamily="34" charset="0"/>
                <a:cs typeface="Helvetica" panose="020B0604020202020204" pitchFamily="34" charset="0"/>
              </a:rPr>
              <a:t>3</a:t>
            </a:r>
            <a:endParaRPr lang="en-GB" baseline="30000" dirty="0">
              <a:solidFill>
                <a:schemeClr val="bg1"/>
              </a:solidFill>
              <a:latin typeface="Helvetica" panose="020B0604020202020204" pitchFamily="34" charset="0"/>
              <a:cs typeface="Helvetica" panose="020B0604020202020204" pitchFamily="34" charset="0"/>
            </a:endParaRPr>
          </a:p>
          <a:p>
            <a:endParaRPr lang="en-GB" baseline="30000" dirty="0">
              <a:solidFill>
                <a:schemeClr val="bg1"/>
              </a:solidFill>
              <a:latin typeface="Helvetica" panose="020B0604020202020204" pitchFamily="34" charset="0"/>
              <a:cs typeface="Helvetica" panose="020B0604020202020204" pitchFamily="34" charset="0"/>
            </a:endParaRPr>
          </a:p>
        </p:txBody>
      </p:sp>
      <p:pic>
        <p:nvPicPr>
          <p:cNvPr id="5" name="Picture 6">
            <a:extLst>
              <a:ext uri="{FF2B5EF4-FFF2-40B4-BE49-F238E27FC236}">
                <a16:creationId xmlns:a16="http://schemas.microsoft.com/office/drawing/2014/main" id="{4FDE3E72-5FE0-46B6-93B6-D7CCDEA41F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7604481" y="3707140"/>
            <a:ext cx="1174720" cy="4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5266372-2B27-4BD3-8A68-E235AF3A47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9351" y="4244864"/>
            <a:ext cx="1690534" cy="570468"/>
          </a:xfrm>
          <a:prstGeom prst="rect">
            <a:avLst/>
          </a:prstGeom>
        </p:spPr>
      </p:pic>
      <p:sp>
        <p:nvSpPr>
          <p:cNvPr id="11" name="Rectangle 10">
            <a:extLst>
              <a:ext uri="{FF2B5EF4-FFF2-40B4-BE49-F238E27FC236}">
                <a16:creationId xmlns:a16="http://schemas.microsoft.com/office/drawing/2014/main" id="{771AEB16-F093-4A03-9612-6F2BF2A2F44B}"/>
              </a:ext>
            </a:extLst>
          </p:cNvPr>
          <p:cNvSpPr/>
          <p:nvPr/>
        </p:nvSpPr>
        <p:spPr>
          <a:xfrm>
            <a:off x="0" y="-4194"/>
            <a:ext cx="12192000" cy="32712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44" name="Picture 20" descr="LANCASTER-UNI-LOGO-1 – Welfare Imaginaries">
            <a:extLst>
              <a:ext uri="{FF2B5EF4-FFF2-40B4-BE49-F238E27FC236}">
                <a16:creationId xmlns:a16="http://schemas.microsoft.com/office/drawing/2014/main" id="{0C179EBE-4890-4BA6-A4B7-CE64A7A787DB}"/>
              </a:ext>
            </a:extLst>
          </p:cNvPr>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t="15156"/>
          <a:stretch/>
        </p:blipFill>
        <p:spPr bwMode="auto">
          <a:xfrm>
            <a:off x="10714277" y="3705444"/>
            <a:ext cx="1399807" cy="46679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newcastle-uni-logo - Changing Lives">
            <a:extLst>
              <a:ext uri="{FF2B5EF4-FFF2-40B4-BE49-F238E27FC236}">
                <a16:creationId xmlns:a16="http://schemas.microsoft.com/office/drawing/2014/main" id="{3B16C3DB-C33E-4780-9073-D03A45AAF672}"/>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066668" y="3705444"/>
            <a:ext cx="1360142" cy="480061"/>
          </a:xfrm>
          <a:prstGeom prst="rect">
            <a:avLst/>
          </a:prstGeom>
          <a:noFill/>
          <a:extLst>
            <a:ext uri="{909E8E84-426E-40DD-AFC4-6F175D3DCCD1}">
              <a14:hiddenFill xmlns:a14="http://schemas.microsoft.com/office/drawing/2010/main">
                <a:solidFill>
                  <a:srgbClr val="FFFFFF"/>
                </a:solidFill>
              </a14:hiddenFill>
            </a:ext>
          </a:extLst>
        </p:spPr>
      </p:pic>
      <p:sp>
        <p:nvSpPr>
          <p:cNvPr id="28" name="Subtitle 2">
            <a:extLst>
              <a:ext uri="{FF2B5EF4-FFF2-40B4-BE49-F238E27FC236}">
                <a16:creationId xmlns:a16="http://schemas.microsoft.com/office/drawing/2014/main" id="{784CF70B-88B2-40FA-A1B7-F0448428F839}"/>
              </a:ext>
            </a:extLst>
          </p:cNvPr>
          <p:cNvSpPr txBox="1">
            <a:spLocks/>
          </p:cNvSpPr>
          <p:nvPr/>
        </p:nvSpPr>
        <p:spPr>
          <a:xfrm>
            <a:off x="7346384" y="3740684"/>
            <a:ext cx="428317" cy="27432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30000" noProof="0" dirty="0">
                <a:ln>
                  <a:noFill/>
                </a:ln>
                <a:solidFill>
                  <a:prstClr val="white"/>
                </a:solidFill>
                <a:effectLst/>
                <a:uLnTx/>
                <a:uFillTx/>
                <a:latin typeface="Helvetica" panose="020B0604020202020204" pitchFamily="34" charset="0"/>
                <a:ea typeface="+mn-ea"/>
                <a:cs typeface="Helvetica" panose="020B0604020202020204" pitchFamily="34" charset="0"/>
              </a:rPr>
              <a:t>1</a:t>
            </a:r>
          </a:p>
        </p:txBody>
      </p:sp>
      <p:sp>
        <p:nvSpPr>
          <p:cNvPr id="29" name="Subtitle 2">
            <a:extLst>
              <a:ext uri="{FF2B5EF4-FFF2-40B4-BE49-F238E27FC236}">
                <a16:creationId xmlns:a16="http://schemas.microsoft.com/office/drawing/2014/main" id="{02F3957C-1414-4E65-9615-018780286831}"/>
              </a:ext>
            </a:extLst>
          </p:cNvPr>
          <p:cNvSpPr txBox="1">
            <a:spLocks/>
          </p:cNvSpPr>
          <p:nvPr/>
        </p:nvSpPr>
        <p:spPr>
          <a:xfrm>
            <a:off x="8816362" y="3767240"/>
            <a:ext cx="428317" cy="27432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30000" noProof="0" dirty="0">
                <a:ln>
                  <a:noFill/>
                </a:ln>
                <a:solidFill>
                  <a:prstClr val="white"/>
                </a:solidFill>
                <a:effectLst/>
                <a:uLnTx/>
                <a:uFillTx/>
                <a:latin typeface="Helvetica" panose="020B0604020202020204" pitchFamily="34" charset="0"/>
                <a:ea typeface="+mn-ea"/>
                <a:cs typeface="Helvetica" panose="020B0604020202020204" pitchFamily="34" charset="0"/>
              </a:rPr>
              <a:t>2</a:t>
            </a:r>
          </a:p>
        </p:txBody>
      </p:sp>
      <p:sp>
        <p:nvSpPr>
          <p:cNvPr id="30" name="Subtitle 2">
            <a:extLst>
              <a:ext uri="{FF2B5EF4-FFF2-40B4-BE49-F238E27FC236}">
                <a16:creationId xmlns:a16="http://schemas.microsoft.com/office/drawing/2014/main" id="{1E3BD892-C6A3-4EBF-936A-1B8B390270A0}"/>
              </a:ext>
            </a:extLst>
          </p:cNvPr>
          <p:cNvSpPr txBox="1">
            <a:spLocks/>
          </p:cNvSpPr>
          <p:nvPr/>
        </p:nvSpPr>
        <p:spPr>
          <a:xfrm>
            <a:off x="10462957" y="3756154"/>
            <a:ext cx="428317" cy="27432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30000" noProof="0" dirty="0">
                <a:ln>
                  <a:noFill/>
                </a:ln>
                <a:solidFill>
                  <a:prstClr val="white"/>
                </a:solidFill>
                <a:effectLst/>
                <a:uLnTx/>
                <a:uFillTx/>
                <a:latin typeface="Helvetica" panose="020B0604020202020204" pitchFamily="34" charset="0"/>
                <a:ea typeface="+mn-ea"/>
                <a:cs typeface="Helvetica" panose="020B0604020202020204" pitchFamily="34" charset="0"/>
              </a:rPr>
              <a:t>3</a:t>
            </a:r>
          </a:p>
        </p:txBody>
      </p:sp>
      <p:pic>
        <p:nvPicPr>
          <p:cNvPr id="21" name="Picture 20">
            <a:extLst>
              <a:ext uri="{FF2B5EF4-FFF2-40B4-BE49-F238E27FC236}">
                <a16:creationId xmlns:a16="http://schemas.microsoft.com/office/drawing/2014/main" id="{A196561F-2471-4A11-9EA7-A08906D922E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6536" b="96732" l="0" r="94667">
                        <a14:foregroundMark x1="52000" y1="5882" x2="19333" y2="12418"/>
                        <a14:foregroundMark x1="19333" y1="12418" x2="6667" y2="31373"/>
                        <a14:foregroundMark x1="6667" y1="30719" x2="4000" y2="63399"/>
                        <a14:foregroundMark x1="4000" y1="63399" x2="15333" y2="84967"/>
                        <a14:foregroundMark x1="13333" y1="81699" x2="32667" y2="92810"/>
                        <a14:foregroundMark x1="32000" y1="94118" x2="66667" y2="94118"/>
                        <a14:foregroundMark x1="66667" y1="94118" x2="91333" y2="71242"/>
                        <a14:foregroundMark x1="39333" y1="6536" x2="73333" y2="6536"/>
                        <a14:foregroundMark x1="73333" y1="6536" x2="81333" y2="10458"/>
                        <a14:foregroundMark x1="60000" y1="7190" x2="88667" y2="23529"/>
                        <a14:foregroundMark x1="88667" y1="23529" x2="90000" y2="24837"/>
                        <a14:foregroundMark x1="79333" y1="16993" x2="93333" y2="41830"/>
                        <a14:foregroundMark x1="95333" y1="52941" x2="93333" y2="73856"/>
                        <a14:foregroundMark x1="4667" y1="33987" x2="4667" y2="64706"/>
                        <a14:foregroundMark x1="0" y1="37908" x2="4667" y2="72549"/>
                        <a14:foregroundMark x1="92000" y1="73203" x2="68000" y2="94118"/>
                        <a14:foregroundMark x1="14000" y1="83660" x2="36000" y2="96078"/>
                        <a14:foregroundMark x1="13333" y1="83660" x2="40667" y2="95425"/>
                        <a14:foregroundMark x1="34667" y1="96078" x2="68000" y2="96732"/>
                        <a14:foregroundMark x1="68000" y1="96732" x2="69333" y2="96078"/>
                      </a14:backgroundRemoval>
                    </a14:imgEffect>
                  </a14:imgLayer>
                </a14:imgProps>
              </a:ext>
            </a:extLst>
          </a:blip>
          <a:srcRect l="2212" t="5275" r="5165" b="4095"/>
          <a:stretch/>
        </p:blipFill>
        <p:spPr>
          <a:xfrm>
            <a:off x="10929374" y="5103109"/>
            <a:ext cx="1184710" cy="1182436"/>
          </a:xfrm>
          <a:prstGeom prst="ellipse">
            <a:avLst/>
          </a:prstGeom>
        </p:spPr>
      </p:pic>
      <p:sp>
        <p:nvSpPr>
          <p:cNvPr id="32" name="Subtitle 2">
            <a:extLst>
              <a:ext uri="{FF2B5EF4-FFF2-40B4-BE49-F238E27FC236}">
                <a16:creationId xmlns:a16="http://schemas.microsoft.com/office/drawing/2014/main" id="{0CBA23F8-CADE-4CF8-B96B-5D11FA5D5627}"/>
              </a:ext>
            </a:extLst>
          </p:cNvPr>
          <p:cNvSpPr txBox="1">
            <a:spLocks/>
          </p:cNvSpPr>
          <p:nvPr/>
        </p:nvSpPr>
        <p:spPr>
          <a:xfrm>
            <a:off x="9100539" y="6289411"/>
            <a:ext cx="3129561" cy="6243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white"/>
                </a:solidFill>
                <a:effectLst/>
                <a:uLnTx/>
                <a:uFillTx/>
                <a:latin typeface="Calibri Light" panose="020F0302020204030204"/>
                <a:ea typeface="+mn-ea"/>
                <a:cs typeface="Helvetica" panose="020B0604020202020204" pitchFamily="34" charset="0"/>
              </a:rPr>
              <a:t>jennifer.arthur@durham.ac.uk</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white"/>
                </a:solidFill>
                <a:effectLst/>
                <a:uLnTx/>
                <a:uFillTx/>
                <a:latin typeface="Calibri Light" panose="020F0302020204030204"/>
                <a:ea typeface="+mn-ea"/>
                <a:cs typeface="Helvetica" panose="020B0604020202020204" pitchFamily="34" charset="0"/>
              </a:rPr>
              <a:t>@AntarcticJenny</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white"/>
              </a:solidFill>
              <a:effectLst/>
              <a:uLnTx/>
              <a:uFillTx/>
              <a:latin typeface="Calibri Light" panose="020F0302020204030204"/>
              <a:ea typeface="+mn-ea"/>
              <a:cs typeface="Helvetica" panose="020B0604020202020204" pitchFamily="34" charset="0"/>
            </a:endParaRPr>
          </a:p>
        </p:txBody>
      </p:sp>
      <p:pic>
        <p:nvPicPr>
          <p:cNvPr id="17" name="Picture 28" descr="Logo Twitter Transparent Background #47458 - Free Icons and PNG ...">
            <a:extLst>
              <a:ext uri="{FF2B5EF4-FFF2-40B4-BE49-F238E27FC236}">
                <a16:creationId xmlns:a16="http://schemas.microsoft.com/office/drawing/2014/main" id="{F1CB75AB-B6C7-44EE-BF56-E8206D0933A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86359" y="6559859"/>
            <a:ext cx="289392" cy="2344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ERC - Planet Earth">
            <a:extLst>
              <a:ext uri="{FF2B5EF4-FFF2-40B4-BE49-F238E27FC236}">
                <a16:creationId xmlns:a16="http://schemas.microsoft.com/office/drawing/2014/main" id="{426E6407-A521-4943-A172-8A3A22AF0AC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59885" y="4275388"/>
            <a:ext cx="1854199" cy="4944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outdoor, water, nature, wave&#10;&#10;Description automatically generated">
            <a:extLst>
              <a:ext uri="{FF2B5EF4-FFF2-40B4-BE49-F238E27FC236}">
                <a16:creationId xmlns:a16="http://schemas.microsoft.com/office/drawing/2014/main" id="{C2DAD2EC-F291-456F-AFEF-2CCAAB28B33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5529"/>
            <a:ext cx="12192000" cy="3528979"/>
          </a:xfrm>
          <a:prstGeom prst="rect">
            <a:avLst/>
          </a:prstGeom>
        </p:spPr>
      </p:pic>
      <p:sp>
        <p:nvSpPr>
          <p:cNvPr id="18" name="Title 1">
            <a:extLst>
              <a:ext uri="{FF2B5EF4-FFF2-40B4-BE49-F238E27FC236}">
                <a16:creationId xmlns:a16="http://schemas.microsoft.com/office/drawing/2014/main" id="{54C89FC7-983C-4B71-A6E5-8FD7C56B5129}"/>
              </a:ext>
            </a:extLst>
          </p:cNvPr>
          <p:cNvSpPr txBox="1">
            <a:spLocks/>
          </p:cNvSpPr>
          <p:nvPr/>
        </p:nvSpPr>
        <p:spPr>
          <a:xfrm>
            <a:off x="-54878" y="3046778"/>
            <a:ext cx="4238625" cy="4780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Supraglacial lake on Mawson Glacier (Rich Selwyn Jones, Monash University)</a:t>
            </a:r>
            <a:endParaRPr kumimoji="0" lang="en-GB" sz="1200" b="0" i="1"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p:txBody>
      </p:sp>
      <p:pic>
        <p:nvPicPr>
          <p:cNvPr id="22" name="Picture 10">
            <a:extLst>
              <a:ext uri="{FF2B5EF4-FFF2-40B4-BE49-F238E27FC236}">
                <a16:creationId xmlns:a16="http://schemas.microsoft.com/office/drawing/2014/main" id="{B459392C-DB28-49E3-98AA-047F645971D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74279" y="4869917"/>
            <a:ext cx="1340800" cy="61864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A4F38A43-EAC5-4237-83C4-74F221E68BFD}"/>
              </a:ext>
            </a:extLst>
          </p:cNvPr>
          <p:cNvPicPr>
            <a:picLocks noChangeAspect="1"/>
          </p:cNvPicPr>
          <p:nvPr/>
        </p:nvPicPr>
        <p:blipFill rotWithShape="1">
          <a:blip r:embed="rId13"/>
          <a:srcRect b="28888"/>
          <a:stretch/>
        </p:blipFill>
        <p:spPr>
          <a:xfrm>
            <a:off x="9966464" y="4884084"/>
            <a:ext cx="676629" cy="647695"/>
          </a:xfrm>
          <a:prstGeom prst="rect">
            <a:avLst/>
          </a:prstGeom>
        </p:spPr>
      </p:pic>
    </p:spTree>
    <p:extLst>
      <p:ext uri="{BB962C8B-B14F-4D97-AF65-F5344CB8AC3E}">
        <p14:creationId xmlns:p14="http://schemas.microsoft.com/office/powerpoint/2010/main" val="4292793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18B01E-3740-4C2E-92F7-F6D13A7D5886}"/>
              </a:ext>
            </a:extLst>
          </p:cNvPr>
          <p:cNvSpPr/>
          <p:nvPr/>
        </p:nvSpPr>
        <p:spPr>
          <a:xfrm>
            <a:off x="0" y="-4194"/>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ubtitle 2">
            <a:extLst>
              <a:ext uri="{FF2B5EF4-FFF2-40B4-BE49-F238E27FC236}">
                <a16:creationId xmlns:a16="http://schemas.microsoft.com/office/drawing/2014/main" id="{9C8C807E-7E55-43E8-92FC-7BB35683D412}"/>
              </a:ext>
            </a:extLst>
          </p:cNvPr>
          <p:cNvSpPr txBox="1">
            <a:spLocks/>
          </p:cNvSpPr>
          <p:nvPr/>
        </p:nvSpPr>
        <p:spPr>
          <a:xfrm>
            <a:off x="1" y="7805"/>
            <a:ext cx="12191999" cy="38293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Large interannual variability in supraglacial lake areas and volumes around East Antarctica		                               Jennifer Arthur, Durham University</a:t>
            </a:r>
          </a:p>
        </p:txBody>
      </p:sp>
      <p:sp>
        <p:nvSpPr>
          <p:cNvPr id="11" name="Rectangle 10">
            <a:extLst>
              <a:ext uri="{FF2B5EF4-FFF2-40B4-BE49-F238E27FC236}">
                <a16:creationId xmlns:a16="http://schemas.microsoft.com/office/drawing/2014/main" id="{AAC88A65-7455-49FD-97BC-57494922B1EE}"/>
              </a:ext>
            </a:extLst>
          </p:cNvPr>
          <p:cNvSpPr/>
          <p:nvPr/>
        </p:nvSpPr>
        <p:spPr>
          <a:xfrm>
            <a:off x="-1" y="6616669"/>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ubtitle 2">
            <a:extLst>
              <a:ext uri="{FF2B5EF4-FFF2-40B4-BE49-F238E27FC236}">
                <a16:creationId xmlns:a16="http://schemas.microsoft.com/office/drawing/2014/main" id="{3A2465F8-76A1-45F8-BD95-3563F2241A53}"/>
              </a:ext>
            </a:extLst>
          </p:cNvPr>
          <p:cNvSpPr txBox="1">
            <a:spLocks/>
          </p:cNvSpPr>
          <p:nvPr/>
        </p:nvSpPr>
        <p:spPr>
          <a:xfrm>
            <a:off x="4619625" y="6585771"/>
            <a:ext cx="5537464" cy="3829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  </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  •  •  •</a:t>
            </a:r>
            <a:endPar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Picture 6">
            <a:extLst>
              <a:ext uri="{FF2B5EF4-FFF2-40B4-BE49-F238E27FC236}">
                <a16:creationId xmlns:a16="http://schemas.microsoft.com/office/drawing/2014/main" id="{DCA91883-2B9B-42F6-AC51-375A4D97C5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1" y="6620967"/>
            <a:ext cx="647700" cy="25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itle 1">
            <a:extLst>
              <a:ext uri="{FF2B5EF4-FFF2-40B4-BE49-F238E27FC236}">
                <a16:creationId xmlns:a16="http://schemas.microsoft.com/office/drawing/2014/main" id="{FFBD4858-C9C5-42FB-8F39-F6DA8882B5ED}"/>
              </a:ext>
            </a:extLst>
          </p:cNvPr>
          <p:cNvSpPr>
            <a:spLocks noGrp="1"/>
          </p:cNvSpPr>
          <p:nvPr>
            <p:ph type="ctrTitle"/>
          </p:nvPr>
        </p:nvSpPr>
        <p:spPr>
          <a:xfrm>
            <a:off x="144798" y="902387"/>
            <a:ext cx="11902402" cy="5595600"/>
          </a:xfrm>
        </p:spPr>
        <p:txBody>
          <a:bodyPr>
            <a:normAutofit fontScale="90000"/>
          </a:bodyPr>
          <a:lstStyle/>
          <a:p>
            <a:pPr algn="l">
              <a:lnSpc>
                <a:spcPct val="100000"/>
              </a:lnSpc>
            </a:pPr>
            <a:r>
              <a:rPr lang="en-GB" sz="3600" b="1" dirty="0">
                <a:solidFill>
                  <a:schemeClr val="bg1"/>
                </a:solidFill>
                <a:latin typeface="Helvetica" panose="020B0604020202020204" pitchFamily="34" charset="0"/>
                <a:ea typeface="Verdana" panose="020B0604030504040204" pitchFamily="34" charset="0"/>
                <a:cs typeface="Helvetica" panose="020B0604020202020204" pitchFamily="34" charset="0"/>
              </a:rPr>
              <a:t>Motivation</a:t>
            </a:r>
            <a:br>
              <a:rPr lang="en-GB" sz="36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1300" b="1" dirty="0">
                <a:solidFill>
                  <a:schemeClr val="bg1"/>
                </a:solidFill>
                <a:latin typeface="Helvetica" panose="020B0604020202020204" pitchFamily="34" charset="0"/>
                <a:ea typeface="Verdana" panose="020B0604030504040204" pitchFamily="34" charset="0"/>
                <a:cs typeface="Helvetica" panose="020B0604020202020204" pitchFamily="34" charset="0"/>
              </a:rPr>
              <a:t> </a:t>
            </a:r>
            <a:br>
              <a:rPr lang="en-GB" sz="36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2200" dirty="0">
                <a:solidFill>
                  <a:srgbClr val="01435B"/>
                </a:solidFill>
                <a:latin typeface="Helvetica" panose="020B0604020202020204" pitchFamily="34" charset="0"/>
                <a:ea typeface="Verdana" panose="020B0604030504040204" pitchFamily="34" charset="0"/>
                <a:cs typeface="Helvetica" panose="020B0604020202020204" pitchFamily="34" charset="0"/>
              </a:rPr>
              <a:t>to</a:t>
            </a:r>
            <a:br>
              <a:rPr lang="en-GB" sz="36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3600" b="1" dirty="0">
                <a:solidFill>
                  <a:schemeClr val="bg1"/>
                </a:solidFill>
                <a:latin typeface="Helvetica" panose="020B0604020202020204" pitchFamily="34" charset="0"/>
                <a:ea typeface="Verdana" panose="020B0604030504040204" pitchFamily="34" charset="0"/>
                <a:cs typeface="Helvetica" panose="020B0604020202020204" pitchFamily="34" charset="0"/>
              </a:rPr>
              <a:t>Objectives</a:t>
            </a:r>
            <a:br>
              <a:rPr lang="en-GB" sz="22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2200" dirty="0">
                <a:solidFill>
                  <a:schemeClr val="bg1"/>
                </a:solidFill>
                <a:latin typeface="Helvetica" panose="020B0604020202020204" pitchFamily="34" charset="0"/>
                <a:ea typeface="Verdana" panose="020B0604030504040204" pitchFamily="34" charset="0"/>
                <a:cs typeface="Helvetica" panose="020B0604020202020204" pitchFamily="34" charset="0"/>
              </a:rPr>
              <a:t>1. To quantify lake area and volume during the peak of the melt season in January from 2014 to 2020. </a:t>
            </a:r>
            <a:br>
              <a:rPr lang="en-GB" sz="22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200"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2200" dirty="0">
                <a:solidFill>
                  <a:schemeClr val="bg1"/>
                </a:solidFill>
                <a:latin typeface="Helvetica" panose="020B0604020202020204" pitchFamily="34" charset="0"/>
                <a:ea typeface="Verdana" panose="020B0604030504040204" pitchFamily="34" charset="0"/>
                <a:cs typeface="Helvetica" panose="020B0604020202020204" pitchFamily="34" charset="0"/>
              </a:rPr>
              <a:t>2. To explore potential climatic and surface controls on lake interannual variability. </a:t>
            </a:r>
            <a:endParaRPr lang="en-GB" dirty="0"/>
          </a:p>
        </p:txBody>
      </p:sp>
      <p:sp>
        <p:nvSpPr>
          <p:cNvPr id="21" name="Title 1">
            <a:extLst>
              <a:ext uri="{FF2B5EF4-FFF2-40B4-BE49-F238E27FC236}">
                <a16:creationId xmlns:a16="http://schemas.microsoft.com/office/drawing/2014/main" id="{9FCDD24F-9816-482A-9E57-35714A9A183C}"/>
              </a:ext>
            </a:extLst>
          </p:cNvPr>
          <p:cNvSpPr txBox="1">
            <a:spLocks/>
          </p:cNvSpPr>
          <p:nvPr/>
        </p:nvSpPr>
        <p:spPr>
          <a:xfrm>
            <a:off x="144798" y="1762338"/>
            <a:ext cx="11902402" cy="33333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lnSpc>
                <a:spcPct val="100000"/>
              </a:lnSpc>
              <a:buFont typeface="Arial" panose="020B0604020202020204" pitchFamily="34" charset="0"/>
              <a:buChar char="•"/>
            </a:pPr>
            <a:r>
              <a:rPr lang="en-GB" sz="2000" dirty="0">
                <a:solidFill>
                  <a:schemeClr val="bg1"/>
                </a:solidFill>
                <a:latin typeface="Helvetica" panose="020B0604020202020204" pitchFamily="34" charset="0"/>
                <a:ea typeface="Verdana" panose="020B0604030504040204" pitchFamily="34" charset="0"/>
                <a:cs typeface="Helvetica" panose="020B0604020202020204" pitchFamily="34" charset="0"/>
              </a:rPr>
              <a:t>Supraglacial lakes have been linked to ice shelf collapse, but multiyear lake observations at the ice-sheet scale remain lacking in East Antarctica.</a:t>
            </a:r>
          </a:p>
          <a:p>
            <a:pPr algn="l">
              <a:lnSpc>
                <a:spcPct val="100000"/>
              </a:lnSpc>
            </a:pPr>
            <a:endParaRPr lang="en-GB" sz="2000" dirty="0">
              <a:solidFill>
                <a:schemeClr val="bg1"/>
              </a:solidFill>
              <a:latin typeface="Helvetica" panose="020B0604020202020204" pitchFamily="34" charset="0"/>
              <a:ea typeface="Verdana" panose="020B0604030504040204" pitchFamily="34" charset="0"/>
              <a:cs typeface="Helvetica" panose="020B0604020202020204" pitchFamily="34" charset="0"/>
            </a:endParaRPr>
          </a:p>
          <a:p>
            <a:pPr marL="342900" indent="-342900" algn="l">
              <a:lnSpc>
                <a:spcPct val="100000"/>
              </a:lnSpc>
              <a:buFont typeface="Arial" panose="020B0604020202020204" pitchFamily="34" charset="0"/>
              <a:buChar char="•"/>
            </a:pPr>
            <a:r>
              <a:rPr lang="en-GB" sz="2000" dirty="0">
                <a:solidFill>
                  <a:schemeClr val="bg1"/>
                </a:solidFill>
                <a:latin typeface="Helvetica" panose="020B0604020202020204" pitchFamily="34" charset="0"/>
                <a:ea typeface="Verdana" panose="020B0604030504040204" pitchFamily="34" charset="0"/>
                <a:cs typeface="Helvetica" panose="020B0604020202020204" pitchFamily="34" charset="0"/>
              </a:rPr>
              <a:t>Constraining present-day lake distributions and interannual variability allows us to examine related controls and will help to constrain critical thresholds of ice shelf stability. </a:t>
            </a:r>
          </a:p>
          <a:p>
            <a:pPr algn="l">
              <a:lnSpc>
                <a:spcPct val="100000"/>
              </a:lnSpc>
            </a:pPr>
            <a:endParaRPr lang="en-GB" sz="2000" dirty="0">
              <a:solidFill>
                <a:schemeClr val="bg1"/>
              </a:solidFill>
              <a:latin typeface="Helvetica" panose="020B0604020202020204" pitchFamily="34" charset="0"/>
              <a:ea typeface="Verdana" panose="020B0604030504040204" pitchFamily="34" charset="0"/>
              <a:cs typeface="Helvetica" panose="020B0604020202020204" pitchFamily="34" charset="0"/>
            </a:endParaRPr>
          </a:p>
          <a:p>
            <a:pPr marL="342900" indent="-342900" algn="l">
              <a:lnSpc>
                <a:spcPct val="100000"/>
              </a:lnSpc>
              <a:buFont typeface="Arial" panose="020B0604020202020204" pitchFamily="34" charset="0"/>
              <a:buChar char="•"/>
            </a:pPr>
            <a:r>
              <a:rPr lang="en-GB" sz="2000" dirty="0">
                <a:solidFill>
                  <a:schemeClr val="bg1"/>
                </a:solidFill>
                <a:latin typeface="Helvetica" panose="020B0604020202020204" pitchFamily="34" charset="0"/>
                <a:ea typeface="Verdana" panose="020B0604030504040204" pitchFamily="34" charset="0"/>
                <a:cs typeface="Helvetica" panose="020B0604020202020204" pitchFamily="34" charset="0"/>
              </a:rPr>
              <a:t>This will improve predictability of the impact of atmospheric warming on surface meltwater production and its delivery to ice shelves vulnerable to hydrofracture-driven collapse.</a:t>
            </a:r>
          </a:p>
          <a:p>
            <a:pPr marL="342900" indent="-342900" algn="l">
              <a:lnSpc>
                <a:spcPct val="100000"/>
              </a:lnSpc>
              <a:buFont typeface="Arial" panose="020B0604020202020204" pitchFamily="34" charset="0"/>
              <a:buChar char="•"/>
            </a:pPr>
            <a:endParaRPr lang="en-GB" sz="2000" dirty="0"/>
          </a:p>
          <a:p>
            <a:pPr algn="l">
              <a:lnSpc>
                <a:spcPct val="100000"/>
              </a:lnSpc>
            </a:pPr>
            <a:endParaRPr lang="en-GB" sz="2000" dirty="0"/>
          </a:p>
          <a:p>
            <a:pPr algn="l">
              <a:lnSpc>
                <a:spcPct val="100000"/>
              </a:lnSpc>
            </a:pPr>
            <a:r>
              <a:rPr lang="en-GB" sz="2000" dirty="0">
                <a:solidFill>
                  <a:schemeClr val="bg1"/>
                </a:solidFill>
                <a:latin typeface="Helvetica" panose="020B0604020202020204" pitchFamily="34" charset="0"/>
                <a:ea typeface="Verdana" panose="020B0604030504040204" pitchFamily="34" charset="0"/>
                <a:cs typeface="Helvetica" panose="020B0604020202020204" pitchFamily="34" charset="0"/>
              </a:rPr>
              <a:t>Our aim is to investigate the interannual variability of lakes around East Antarctica and related controls.</a:t>
            </a:r>
            <a:br>
              <a:rPr lang="en-GB" sz="20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2000" dirty="0">
                <a:solidFill>
                  <a:schemeClr val="bg1"/>
                </a:solidFill>
                <a:latin typeface="Helvetica" panose="020B0604020202020204" pitchFamily="34" charset="0"/>
                <a:ea typeface="Verdana" panose="020B0604030504040204" pitchFamily="34" charset="0"/>
                <a:cs typeface="Helvetica" panose="020B0604020202020204" pitchFamily="34" charset="0"/>
              </a:rPr>
            </a:br>
            <a:endParaRPr lang="en-GB" sz="2000" dirty="0"/>
          </a:p>
        </p:txBody>
      </p:sp>
    </p:spTree>
    <p:extLst>
      <p:ext uri="{BB962C8B-B14F-4D97-AF65-F5344CB8AC3E}">
        <p14:creationId xmlns:p14="http://schemas.microsoft.com/office/powerpoint/2010/main" val="1175140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18B01E-3740-4C2E-92F7-F6D13A7D5886}"/>
              </a:ext>
            </a:extLst>
          </p:cNvPr>
          <p:cNvSpPr/>
          <p:nvPr/>
        </p:nvSpPr>
        <p:spPr>
          <a:xfrm>
            <a:off x="0" y="-4194"/>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Helvetica" panose="020B0604020202020204" pitchFamily="34" charset="0"/>
              <a:cs typeface="Helvetica" panose="020B0604020202020204" pitchFamily="34" charset="0"/>
            </a:endParaRPr>
          </a:p>
        </p:txBody>
      </p:sp>
      <p:sp>
        <p:nvSpPr>
          <p:cNvPr id="11" name="Rectangle 10">
            <a:extLst>
              <a:ext uri="{FF2B5EF4-FFF2-40B4-BE49-F238E27FC236}">
                <a16:creationId xmlns:a16="http://schemas.microsoft.com/office/drawing/2014/main" id="{AAC88A65-7455-49FD-97BC-57494922B1EE}"/>
              </a:ext>
            </a:extLst>
          </p:cNvPr>
          <p:cNvSpPr/>
          <p:nvPr/>
        </p:nvSpPr>
        <p:spPr>
          <a:xfrm>
            <a:off x="-1" y="6616669"/>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Helvetica" panose="020B0604020202020204" pitchFamily="34" charset="0"/>
              <a:cs typeface="Helvetica" panose="020B0604020202020204" pitchFamily="34" charset="0"/>
            </a:endParaRPr>
          </a:p>
        </p:txBody>
      </p:sp>
      <p:sp>
        <p:nvSpPr>
          <p:cNvPr id="12" name="Subtitle 2">
            <a:extLst>
              <a:ext uri="{FF2B5EF4-FFF2-40B4-BE49-F238E27FC236}">
                <a16:creationId xmlns:a16="http://schemas.microsoft.com/office/drawing/2014/main" id="{3A2465F8-76A1-45F8-BD95-3563F2241A53}"/>
              </a:ext>
            </a:extLst>
          </p:cNvPr>
          <p:cNvSpPr txBox="1">
            <a:spLocks/>
          </p:cNvSpPr>
          <p:nvPr/>
        </p:nvSpPr>
        <p:spPr>
          <a:xfrm>
            <a:off x="4619625" y="6585771"/>
            <a:ext cx="5537464" cy="3829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 </a:t>
            </a:r>
            <a:r>
              <a:rPr kumimoji="0" lang="en-GB" sz="1800" b="0" i="0" u="none" strike="noStrike" kern="1200" cap="none" spc="0" normalizeH="0" baseline="0" noProof="0" dirty="0">
                <a:ln>
                  <a:noFill/>
                </a:ln>
                <a:solidFill>
                  <a:prstClr val="white">
                    <a:lumMod val="50000"/>
                  </a:prstClr>
                </a:solidFill>
                <a:effectLst/>
                <a:uLnTx/>
                <a:uFillTx/>
                <a:latin typeface="Helvetica" panose="020B0604020202020204" pitchFamily="34" charset="0"/>
                <a:cs typeface="Helvetica" panose="020B0604020202020204" pitchFamily="34" charset="0"/>
              </a:rPr>
              <a:t>•  </a:t>
            </a:r>
            <a:r>
              <a:rPr kumimoji="0" lang="en-GB" sz="1800" b="0" i="0" u="none" strike="noStrike" kern="1200" cap="none" spc="0" normalizeH="0" baseline="0" noProof="0" dirty="0">
                <a:ln>
                  <a:noFill/>
                </a:ln>
                <a:solidFill>
                  <a:schemeClr val="bg1"/>
                </a:solidFill>
                <a:effectLst/>
                <a:uLnTx/>
                <a:uFillTx/>
                <a:latin typeface="Helvetica" panose="020B0604020202020204" pitchFamily="34" charset="0"/>
                <a:cs typeface="Helvetica" panose="020B0604020202020204" pitchFamily="34" charset="0"/>
              </a:rPr>
              <a:t>• </a:t>
            </a:r>
            <a:r>
              <a:rPr kumimoji="0" lang="en-GB" sz="1800" b="0" i="0" u="none" strike="noStrike" kern="1200" cap="none" spc="0" normalizeH="0" baseline="0" noProof="0" dirty="0">
                <a:ln>
                  <a:noFill/>
                </a:ln>
                <a:solidFill>
                  <a:prstClr val="white">
                    <a:lumMod val="50000"/>
                  </a:prstClr>
                </a:solidFill>
                <a:effectLst/>
                <a:uLnTx/>
                <a:uFillTx/>
                <a:latin typeface="Helvetica" panose="020B0604020202020204" pitchFamily="34" charset="0"/>
                <a:cs typeface="Helvetica" panose="020B0604020202020204" pitchFamily="34" charset="0"/>
              </a:rPr>
              <a:t> </a:t>
            </a:r>
            <a:r>
              <a:rPr kumimoji="0" lang="en-GB" sz="1800" b="0" i="0" u="none" strike="noStrike" kern="1200" cap="none" spc="0" normalizeH="0" baseline="0" noProof="0" dirty="0">
                <a:ln>
                  <a:noFill/>
                </a:ln>
                <a:solidFill>
                  <a:schemeClr val="bg1">
                    <a:lumMod val="50000"/>
                  </a:schemeClr>
                </a:solidFill>
                <a:effectLst/>
                <a:uLnTx/>
                <a:uFillTx/>
                <a:latin typeface="Helvetica" panose="020B0604020202020204" pitchFamily="34" charset="0"/>
                <a:cs typeface="Helvetica" panose="020B0604020202020204" pitchFamily="34" charset="0"/>
              </a:rPr>
              <a:t>•</a:t>
            </a:r>
            <a:r>
              <a:rPr kumimoji="0" lang="en-GB" sz="1800" b="0" i="0" u="none" strike="noStrike" kern="1200" cap="none" spc="0" normalizeH="0" baseline="0" noProof="0" dirty="0">
                <a:ln>
                  <a:noFill/>
                </a:ln>
                <a:solidFill>
                  <a:prstClr val="white">
                    <a:lumMod val="50000"/>
                  </a:prstClr>
                </a:solidFill>
                <a:effectLst/>
                <a:uLnTx/>
                <a:uFillTx/>
                <a:latin typeface="Helvetica" panose="020B0604020202020204" pitchFamily="34" charset="0"/>
                <a:cs typeface="Helvetica" panose="020B0604020202020204" pitchFamily="34" charset="0"/>
              </a:rPr>
              <a:t>  •  •  •  •  •</a:t>
            </a:r>
            <a:endParaRPr kumimoji="0" lang="en-GB" sz="28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p:txBody>
      </p:sp>
      <p:pic>
        <p:nvPicPr>
          <p:cNvPr id="7" name="Picture 6">
            <a:extLst>
              <a:ext uri="{FF2B5EF4-FFF2-40B4-BE49-F238E27FC236}">
                <a16:creationId xmlns:a16="http://schemas.microsoft.com/office/drawing/2014/main" id="{B0EE451E-45FC-43CF-B72F-C4CD93DCE8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1" y="6620967"/>
            <a:ext cx="647700" cy="25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1AE4319-E4DD-4637-A4B1-A184A99D2B3E}"/>
              </a:ext>
            </a:extLst>
          </p:cNvPr>
          <p:cNvPicPr>
            <a:picLocks noChangeAspect="1"/>
          </p:cNvPicPr>
          <p:nvPr/>
        </p:nvPicPr>
        <p:blipFill rotWithShape="1">
          <a:blip r:embed="rId4"/>
          <a:srcRect l="15927" t="7623" r="11054" b="20382"/>
          <a:stretch/>
        </p:blipFill>
        <p:spPr>
          <a:xfrm>
            <a:off x="126915" y="1059592"/>
            <a:ext cx="2623659" cy="4706620"/>
          </a:xfrm>
          <a:prstGeom prst="rect">
            <a:avLst/>
          </a:prstGeom>
        </p:spPr>
      </p:pic>
      <p:grpSp>
        <p:nvGrpSpPr>
          <p:cNvPr id="21" name="Group 20">
            <a:extLst>
              <a:ext uri="{FF2B5EF4-FFF2-40B4-BE49-F238E27FC236}">
                <a16:creationId xmlns:a16="http://schemas.microsoft.com/office/drawing/2014/main" id="{ACBCC523-2949-43BB-9873-517883F4A395}"/>
              </a:ext>
            </a:extLst>
          </p:cNvPr>
          <p:cNvGrpSpPr/>
          <p:nvPr/>
        </p:nvGrpSpPr>
        <p:grpSpPr>
          <a:xfrm>
            <a:off x="3479467" y="58738"/>
            <a:ext cx="2439311" cy="5705629"/>
            <a:chOff x="2970303" y="-75314"/>
            <a:chExt cx="2439311" cy="5683634"/>
          </a:xfrm>
        </p:grpSpPr>
        <p:pic>
          <p:nvPicPr>
            <p:cNvPr id="5" name="Picture 4">
              <a:extLst>
                <a:ext uri="{FF2B5EF4-FFF2-40B4-BE49-F238E27FC236}">
                  <a16:creationId xmlns:a16="http://schemas.microsoft.com/office/drawing/2014/main" id="{232B8F22-1F04-4732-BBED-1EE9F8F8B565}"/>
                </a:ext>
              </a:extLst>
            </p:cNvPr>
            <p:cNvPicPr>
              <a:picLocks noChangeAspect="1"/>
            </p:cNvPicPr>
            <p:nvPr/>
          </p:nvPicPr>
          <p:blipFill rotWithShape="1">
            <a:blip r:embed="rId5"/>
            <a:srcRect l="21047" t="7880" r="14146" b="19941"/>
            <a:stretch/>
          </p:blipFill>
          <p:spPr>
            <a:xfrm>
              <a:off x="2970303" y="901700"/>
              <a:ext cx="2439311" cy="4706620"/>
            </a:xfrm>
            <a:prstGeom prst="rect">
              <a:avLst/>
            </a:prstGeom>
          </p:spPr>
        </p:pic>
        <p:sp>
          <p:nvSpPr>
            <p:cNvPr id="6" name="Rectangle 5">
              <a:extLst>
                <a:ext uri="{FF2B5EF4-FFF2-40B4-BE49-F238E27FC236}">
                  <a16:creationId xmlns:a16="http://schemas.microsoft.com/office/drawing/2014/main" id="{9B44D8EE-93F8-4FB0-A676-DF72BF7784BB}"/>
                </a:ext>
              </a:extLst>
            </p:cNvPr>
            <p:cNvSpPr/>
            <p:nvPr/>
          </p:nvSpPr>
          <p:spPr>
            <a:xfrm>
              <a:off x="3105177" y="1023554"/>
              <a:ext cx="317500" cy="3302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Helvetica" panose="020B0604020202020204" pitchFamily="34" charset="0"/>
                <a:cs typeface="Helvetica" panose="020B0604020202020204" pitchFamily="34" charset="0"/>
              </a:endParaRPr>
            </a:p>
          </p:txBody>
        </p:sp>
        <p:sp>
          <p:nvSpPr>
            <p:cNvPr id="28" name="Rectangle 27">
              <a:extLst>
                <a:ext uri="{FF2B5EF4-FFF2-40B4-BE49-F238E27FC236}">
                  <a16:creationId xmlns:a16="http://schemas.microsoft.com/office/drawing/2014/main" id="{0FE6D2C9-FBC6-44B6-8747-964F2DAD4F15}"/>
                </a:ext>
              </a:extLst>
            </p:cNvPr>
            <p:cNvSpPr/>
            <p:nvPr/>
          </p:nvSpPr>
          <p:spPr>
            <a:xfrm>
              <a:off x="3105177" y="1442751"/>
              <a:ext cx="317500" cy="330200"/>
            </a:xfrm>
            <a:prstGeom prst="rect">
              <a:avLst/>
            </a:prstGeom>
            <a:solidFill>
              <a:srgbClr val="6694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Helvetica" panose="020B0604020202020204" pitchFamily="34" charset="0"/>
                <a:cs typeface="Helvetica" panose="020B0604020202020204" pitchFamily="34" charset="0"/>
              </a:endParaRPr>
            </a:p>
          </p:txBody>
        </p:sp>
        <p:sp>
          <p:nvSpPr>
            <p:cNvPr id="29" name="Title 1">
              <a:extLst>
                <a:ext uri="{FF2B5EF4-FFF2-40B4-BE49-F238E27FC236}">
                  <a16:creationId xmlns:a16="http://schemas.microsoft.com/office/drawing/2014/main" id="{97340B78-2B1A-4ED5-B886-7A8CFB45D190}"/>
                </a:ext>
              </a:extLst>
            </p:cNvPr>
            <p:cNvSpPr txBox="1">
              <a:spLocks/>
            </p:cNvSpPr>
            <p:nvPr/>
          </p:nvSpPr>
          <p:spPr>
            <a:xfrm>
              <a:off x="3517402" y="-75314"/>
              <a:ext cx="1362176" cy="14290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lake</a:t>
              </a:r>
            </a:p>
          </p:txBody>
        </p:sp>
        <p:sp>
          <p:nvSpPr>
            <p:cNvPr id="30" name="Title 1">
              <a:extLst>
                <a:ext uri="{FF2B5EF4-FFF2-40B4-BE49-F238E27FC236}">
                  <a16:creationId xmlns:a16="http://schemas.microsoft.com/office/drawing/2014/main" id="{6B5A4500-66DA-42A2-8CD3-15A1EA5EB156}"/>
                </a:ext>
              </a:extLst>
            </p:cNvPr>
            <p:cNvSpPr txBox="1">
              <a:spLocks/>
            </p:cNvSpPr>
            <p:nvPr/>
          </p:nvSpPr>
          <p:spPr>
            <a:xfrm>
              <a:off x="3517402" y="343883"/>
              <a:ext cx="1362176" cy="14290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cloud</a:t>
              </a:r>
            </a:p>
          </p:txBody>
        </p:sp>
      </p:grpSp>
      <p:pic>
        <p:nvPicPr>
          <p:cNvPr id="13" name="Picture 12">
            <a:extLst>
              <a:ext uri="{FF2B5EF4-FFF2-40B4-BE49-F238E27FC236}">
                <a16:creationId xmlns:a16="http://schemas.microsoft.com/office/drawing/2014/main" id="{ED51EBC0-D8E7-4DBB-A1C0-D17DEADA3246}"/>
              </a:ext>
            </a:extLst>
          </p:cNvPr>
          <p:cNvPicPr>
            <a:picLocks noChangeAspect="1"/>
          </p:cNvPicPr>
          <p:nvPr/>
        </p:nvPicPr>
        <p:blipFill>
          <a:blip r:embed="rId6"/>
          <a:stretch>
            <a:fillRect/>
          </a:stretch>
        </p:blipFill>
        <p:spPr>
          <a:xfrm>
            <a:off x="6605394" y="1049829"/>
            <a:ext cx="2438400" cy="4726145"/>
          </a:xfrm>
          <a:prstGeom prst="rect">
            <a:avLst/>
          </a:prstGeom>
        </p:spPr>
      </p:pic>
      <p:grpSp>
        <p:nvGrpSpPr>
          <p:cNvPr id="22" name="Group 21">
            <a:extLst>
              <a:ext uri="{FF2B5EF4-FFF2-40B4-BE49-F238E27FC236}">
                <a16:creationId xmlns:a16="http://schemas.microsoft.com/office/drawing/2014/main" id="{2E3C686E-2AEC-48CA-BF65-DE582E3246AF}"/>
              </a:ext>
            </a:extLst>
          </p:cNvPr>
          <p:cNvGrpSpPr/>
          <p:nvPr/>
        </p:nvGrpSpPr>
        <p:grpSpPr>
          <a:xfrm>
            <a:off x="9712065" y="-4194"/>
            <a:ext cx="2353020" cy="5794949"/>
            <a:chOff x="8332998" y="-140716"/>
            <a:chExt cx="2353020" cy="5794949"/>
          </a:xfrm>
        </p:grpSpPr>
        <p:grpSp>
          <p:nvGrpSpPr>
            <p:cNvPr id="20" name="Group 19">
              <a:extLst>
                <a:ext uri="{FF2B5EF4-FFF2-40B4-BE49-F238E27FC236}">
                  <a16:creationId xmlns:a16="http://schemas.microsoft.com/office/drawing/2014/main" id="{5D3AC457-595F-4AAC-B946-1C00FDE46AEE}"/>
                </a:ext>
              </a:extLst>
            </p:cNvPr>
            <p:cNvGrpSpPr/>
            <p:nvPr/>
          </p:nvGrpSpPr>
          <p:grpSpPr>
            <a:xfrm>
              <a:off x="8332998" y="901700"/>
              <a:ext cx="2353020" cy="4752533"/>
              <a:chOff x="5964405" y="1424784"/>
              <a:chExt cx="2353020" cy="4752533"/>
            </a:xfrm>
          </p:grpSpPr>
          <p:grpSp>
            <p:nvGrpSpPr>
              <p:cNvPr id="19" name="Group 18">
                <a:extLst>
                  <a:ext uri="{FF2B5EF4-FFF2-40B4-BE49-F238E27FC236}">
                    <a16:creationId xmlns:a16="http://schemas.microsoft.com/office/drawing/2014/main" id="{C36F9B65-A118-49F8-BAA9-9653E8F30A4D}"/>
                  </a:ext>
                </a:extLst>
              </p:cNvPr>
              <p:cNvGrpSpPr/>
              <p:nvPr/>
            </p:nvGrpSpPr>
            <p:grpSpPr>
              <a:xfrm>
                <a:off x="6307991" y="1424784"/>
                <a:ext cx="2009434" cy="4752533"/>
                <a:chOff x="6307991" y="1424784"/>
                <a:chExt cx="2009434" cy="4752533"/>
              </a:xfrm>
            </p:grpSpPr>
            <p:pic>
              <p:nvPicPr>
                <p:cNvPr id="15" name="Picture 14">
                  <a:extLst>
                    <a:ext uri="{FF2B5EF4-FFF2-40B4-BE49-F238E27FC236}">
                      <a16:creationId xmlns:a16="http://schemas.microsoft.com/office/drawing/2014/main" id="{63D4BC29-250A-41F5-8946-CCD9203F6516}"/>
                    </a:ext>
                  </a:extLst>
                </p:cNvPr>
                <p:cNvPicPr>
                  <a:picLocks noChangeAspect="1"/>
                </p:cNvPicPr>
                <p:nvPr/>
              </p:nvPicPr>
              <p:blipFill>
                <a:blip r:embed="rId7"/>
                <a:stretch>
                  <a:fillRect/>
                </a:stretch>
              </p:blipFill>
              <p:spPr>
                <a:xfrm>
                  <a:off x="6390167" y="1607851"/>
                  <a:ext cx="1927258" cy="4569466"/>
                </a:xfrm>
                <a:prstGeom prst="rect">
                  <a:avLst/>
                </a:prstGeom>
              </p:spPr>
            </p:pic>
            <p:sp>
              <p:nvSpPr>
                <p:cNvPr id="18" name="Rectangle 17">
                  <a:extLst>
                    <a:ext uri="{FF2B5EF4-FFF2-40B4-BE49-F238E27FC236}">
                      <a16:creationId xmlns:a16="http://schemas.microsoft.com/office/drawing/2014/main" id="{161D0BD0-BBBD-41A1-98E4-541CA90DC1C4}"/>
                    </a:ext>
                  </a:extLst>
                </p:cNvPr>
                <p:cNvSpPr/>
                <p:nvPr/>
              </p:nvSpPr>
              <p:spPr>
                <a:xfrm>
                  <a:off x="6307991" y="1424784"/>
                  <a:ext cx="2009434" cy="3207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Helvetica" panose="020B0604020202020204" pitchFamily="34" charset="0"/>
                    <a:cs typeface="Helvetica" panose="020B0604020202020204" pitchFamily="34" charset="0"/>
                  </a:endParaRPr>
                </a:p>
              </p:txBody>
            </p:sp>
          </p:grpSp>
          <p:sp>
            <p:nvSpPr>
              <p:cNvPr id="51" name="Rectangle 50">
                <a:extLst>
                  <a:ext uri="{FF2B5EF4-FFF2-40B4-BE49-F238E27FC236}">
                    <a16:creationId xmlns:a16="http://schemas.microsoft.com/office/drawing/2014/main" id="{E5C7C983-BB30-4836-8F25-DFD8DA8DA14C}"/>
                  </a:ext>
                </a:extLst>
              </p:cNvPr>
              <p:cNvSpPr/>
              <p:nvPr/>
            </p:nvSpPr>
            <p:spPr>
              <a:xfrm>
                <a:off x="5964405" y="1424785"/>
                <a:ext cx="425762" cy="4752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Helvetica" panose="020B0604020202020204" pitchFamily="34" charset="0"/>
                  <a:cs typeface="Helvetica" panose="020B0604020202020204" pitchFamily="34" charset="0"/>
                </a:endParaRPr>
              </a:p>
            </p:txBody>
          </p:sp>
        </p:grpSp>
        <p:pic>
          <p:nvPicPr>
            <p:cNvPr id="17" name="Picture 16">
              <a:extLst>
                <a:ext uri="{FF2B5EF4-FFF2-40B4-BE49-F238E27FC236}">
                  <a16:creationId xmlns:a16="http://schemas.microsoft.com/office/drawing/2014/main" id="{8DF3B3DD-FBE2-4B77-A3F8-38CF6EF20A4C}"/>
                </a:ext>
              </a:extLst>
            </p:cNvPr>
            <p:cNvPicPr>
              <a:picLocks noChangeAspect="1"/>
            </p:cNvPicPr>
            <p:nvPr/>
          </p:nvPicPr>
          <p:blipFill rotWithShape="1">
            <a:blip r:embed="rId8"/>
            <a:srcRect r="21548"/>
            <a:stretch/>
          </p:blipFill>
          <p:spPr>
            <a:xfrm>
              <a:off x="8363421" y="1311052"/>
              <a:ext cx="425762" cy="1356765"/>
            </a:xfrm>
            <a:prstGeom prst="rect">
              <a:avLst/>
            </a:prstGeom>
          </p:spPr>
        </p:pic>
        <p:sp>
          <p:nvSpPr>
            <p:cNvPr id="39" name="Title 1">
              <a:extLst>
                <a:ext uri="{FF2B5EF4-FFF2-40B4-BE49-F238E27FC236}">
                  <a16:creationId xmlns:a16="http://schemas.microsoft.com/office/drawing/2014/main" id="{43AE11E3-1638-4E7A-BD09-D5BB43EB98F2}"/>
                </a:ext>
              </a:extLst>
            </p:cNvPr>
            <p:cNvSpPr txBox="1">
              <a:spLocks/>
            </p:cNvSpPr>
            <p:nvPr/>
          </p:nvSpPr>
          <p:spPr>
            <a:xfrm>
              <a:off x="8776481" y="229622"/>
              <a:ext cx="1362176" cy="14290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a:t>
              </a:r>
            </a:p>
          </p:txBody>
        </p:sp>
        <p:sp>
          <p:nvSpPr>
            <p:cNvPr id="49" name="Title 1">
              <a:extLst>
                <a:ext uri="{FF2B5EF4-FFF2-40B4-BE49-F238E27FC236}">
                  <a16:creationId xmlns:a16="http://schemas.microsoft.com/office/drawing/2014/main" id="{3FBCB0ED-D8A9-487C-85FA-1B1F02C76A9C}"/>
                </a:ext>
              </a:extLst>
            </p:cNvPr>
            <p:cNvSpPr txBox="1">
              <a:spLocks/>
            </p:cNvSpPr>
            <p:nvPr/>
          </p:nvSpPr>
          <p:spPr>
            <a:xfrm>
              <a:off x="8755078" y="1092964"/>
              <a:ext cx="1362176" cy="14290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0.9 </a:t>
              </a:r>
            </a:p>
          </p:txBody>
        </p:sp>
        <p:sp>
          <p:nvSpPr>
            <p:cNvPr id="50" name="Title 1">
              <a:extLst>
                <a:ext uri="{FF2B5EF4-FFF2-40B4-BE49-F238E27FC236}">
                  <a16:creationId xmlns:a16="http://schemas.microsoft.com/office/drawing/2014/main" id="{0D3FEC3C-159F-422C-9E3F-2B3D6958EAF4}"/>
                </a:ext>
              </a:extLst>
            </p:cNvPr>
            <p:cNvSpPr txBox="1">
              <a:spLocks/>
            </p:cNvSpPr>
            <p:nvPr/>
          </p:nvSpPr>
          <p:spPr>
            <a:xfrm>
              <a:off x="8384736" y="-140716"/>
              <a:ext cx="2009433" cy="14290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Lake Depth (m)</a:t>
              </a:r>
            </a:p>
          </p:txBody>
        </p:sp>
      </p:grpSp>
      <p:sp>
        <p:nvSpPr>
          <p:cNvPr id="23" name="Arrow: Right 22">
            <a:extLst>
              <a:ext uri="{FF2B5EF4-FFF2-40B4-BE49-F238E27FC236}">
                <a16:creationId xmlns:a16="http://schemas.microsoft.com/office/drawing/2014/main" id="{C635A7EC-D72B-4F59-A862-7BF6719AA5E3}"/>
              </a:ext>
            </a:extLst>
          </p:cNvPr>
          <p:cNvSpPr/>
          <p:nvPr/>
        </p:nvSpPr>
        <p:spPr>
          <a:xfrm>
            <a:off x="2837676" y="3132878"/>
            <a:ext cx="489372" cy="480291"/>
          </a:xfrm>
          <a:prstGeom prst="righ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Helvetica" panose="020B0604020202020204" pitchFamily="34" charset="0"/>
              <a:cs typeface="Helvetica" panose="020B0604020202020204" pitchFamily="34" charset="0"/>
            </a:endParaRPr>
          </a:p>
        </p:txBody>
      </p:sp>
      <p:pic>
        <p:nvPicPr>
          <p:cNvPr id="24" name="Picture 23">
            <a:extLst>
              <a:ext uri="{FF2B5EF4-FFF2-40B4-BE49-F238E27FC236}">
                <a16:creationId xmlns:a16="http://schemas.microsoft.com/office/drawing/2014/main" id="{A03658F5-43B6-4F91-A90A-8AE762EBD2F3}"/>
              </a:ext>
            </a:extLst>
          </p:cNvPr>
          <p:cNvPicPr>
            <a:picLocks noChangeAspect="1"/>
          </p:cNvPicPr>
          <p:nvPr/>
        </p:nvPicPr>
        <p:blipFill>
          <a:blip r:embed="rId9"/>
          <a:stretch>
            <a:fillRect/>
          </a:stretch>
        </p:blipFill>
        <p:spPr>
          <a:xfrm>
            <a:off x="6020218" y="3124424"/>
            <a:ext cx="506012" cy="518205"/>
          </a:xfrm>
          <a:prstGeom prst="rect">
            <a:avLst/>
          </a:prstGeom>
        </p:spPr>
      </p:pic>
      <p:pic>
        <p:nvPicPr>
          <p:cNvPr id="55" name="Picture 54">
            <a:extLst>
              <a:ext uri="{FF2B5EF4-FFF2-40B4-BE49-F238E27FC236}">
                <a16:creationId xmlns:a16="http://schemas.microsoft.com/office/drawing/2014/main" id="{8D57DF6B-16B2-4539-985B-C23209A2A24A}"/>
              </a:ext>
            </a:extLst>
          </p:cNvPr>
          <p:cNvPicPr>
            <a:picLocks noChangeAspect="1"/>
          </p:cNvPicPr>
          <p:nvPr/>
        </p:nvPicPr>
        <p:blipFill>
          <a:blip r:embed="rId9"/>
          <a:stretch>
            <a:fillRect/>
          </a:stretch>
        </p:blipFill>
        <p:spPr>
          <a:xfrm>
            <a:off x="9132206" y="3153798"/>
            <a:ext cx="506012" cy="518205"/>
          </a:xfrm>
          <a:prstGeom prst="rect">
            <a:avLst/>
          </a:prstGeom>
        </p:spPr>
      </p:pic>
      <p:sp>
        <p:nvSpPr>
          <p:cNvPr id="56" name="Title 1">
            <a:extLst>
              <a:ext uri="{FF2B5EF4-FFF2-40B4-BE49-F238E27FC236}">
                <a16:creationId xmlns:a16="http://schemas.microsoft.com/office/drawing/2014/main" id="{B8BCA2C6-1A68-42BA-9189-0FE230CE01D0}"/>
              </a:ext>
            </a:extLst>
          </p:cNvPr>
          <p:cNvSpPr txBox="1">
            <a:spLocks/>
          </p:cNvSpPr>
          <p:nvPr/>
        </p:nvSpPr>
        <p:spPr>
          <a:xfrm>
            <a:off x="1002226" y="-507467"/>
            <a:ext cx="10404684" cy="1371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Interannual record of East Antarctic lake distributions and volumes (2014 – 2020)</a:t>
            </a:r>
          </a:p>
        </p:txBody>
      </p:sp>
      <p:sp>
        <p:nvSpPr>
          <p:cNvPr id="57" name="Title 1">
            <a:extLst>
              <a:ext uri="{FF2B5EF4-FFF2-40B4-BE49-F238E27FC236}">
                <a16:creationId xmlns:a16="http://schemas.microsoft.com/office/drawing/2014/main" id="{91163DF7-474D-4321-A8C7-5B4488517BD9}"/>
              </a:ext>
            </a:extLst>
          </p:cNvPr>
          <p:cNvSpPr txBox="1">
            <a:spLocks/>
          </p:cNvSpPr>
          <p:nvPr/>
        </p:nvSpPr>
        <p:spPr>
          <a:xfrm>
            <a:off x="475753" y="4746275"/>
            <a:ext cx="2167795" cy="143459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Landsat 8 image</a:t>
            </a:r>
          </a:p>
        </p:txBody>
      </p:sp>
      <p:sp>
        <p:nvSpPr>
          <p:cNvPr id="59" name="Title 1">
            <a:extLst>
              <a:ext uri="{FF2B5EF4-FFF2-40B4-BE49-F238E27FC236}">
                <a16:creationId xmlns:a16="http://schemas.microsoft.com/office/drawing/2014/main" id="{0FF280FC-EB96-4BA2-BE06-40EEA83D9D5B}"/>
              </a:ext>
            </a:extLst>
          </p:cNvPr>
          <p:cNvSpPr txBox="1">
            <a:spLocks/>
          </p:cNvSpPr>
          <p:nvPr/>
        </p:nvSpPr>
        <p:spPr>
          <a:xfrm>
            <a:off x="6771759" y="4783690"/>
            <a:ext cx="3859781" cy="143459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Binary lake mask</a:t>
            </a:r>
          </a:p>
        </p:txBody>
      </p:sp>
      <p:sp>
        <p:nvSpPr>
          <p:cNvPr id="60" name="Title 1">
            <a:extLst>
              <a:ext uri="{FF2B5EF4-FFF2-40B4-BE49-F238E27FC236}">
                <a16:creationId xmlns:a16="http://schemas.microsoft.com/office/drawing/2014/main" id="{DBC70732-AD1D-4AA9-B647-9D63952E70A4}"/>
              </a:ext>
            </a:extLst>
          </p:cNvPr>
          <p:cNvSpPr txBox="1">
            <a:spLocks/>
          </p:cNvSpPr>
          <p:nvPr/>
        </p:nvSpPr>
        <p:spPr>
          <a:xfrm>
            <a:off x="9402230" y="5174559"/>
            <a:ext cx="2892707" cy="144315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Depth-reflectance model</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(Pope et al. 2016)</a:t>
            </a:r>
          </a:p>
        </p:txBody>
      </p:sp>
      <p:sp>
        <p:nvSpPr>
          <p:cNvPr id="33" name="Title 1">
            <a:extLst>
              <a:ext uri="{FF2B5EF4-FFF2-40B4-BE49-F238E27FC236}">
                <a16:creationId xmlns:a16="http://schemas.microsoft.com/office/drawing/2014/main" id="{12A77491-02A9-4CD6-80EC-A410BCAAB5F3}"/>
              </a:ext>
            </a:extLst>
          </p:cNvPr>
          <p:cNvSpPr txBox="1">
            <a:spLocks/>
          </p:cNvSpPr>
          <p:nvPr/>
        </p:nvSpPr>
        <p:spPr>
          <a:xfrm>
            <a:off x="3323238" y="5149440"/>
            <a:ext cx="2892707" cy="144315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Pixel-based classification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(Moussavi et al. 2020)</a:t>
            </a:r>
          </a:p>
        </p:txBody>
      </p:sp>
      <p:sp>
        <p:nvSpPr>
          <p:cNvPr id="8" name="Rectangle 7">
            <a:extLst>
              <a:ext uri="{FF2B5EF4-FFF2-40B4-BE49-F238E27FC236}">
                <a16:creationId xmlns:a16="http://schemas.microsoft.com/office/drawing/2014/main" id="{6778450D-EECF-45D2-ACC1-90CA4ADAE5BE}"/>
              </a:ext>
            </a:extLst>
          </p:cNvPr>
          <p:cNvSpPr/>
          <p:nvPr/>
        </p:nvSpPr>
        <p:spPr>
          <a:xfrm>
            <a:off x="229853" y="5631273"/>
            <a:ext cx="717517" cy="770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Helvetica" panose="020B0604020202020204" pitchFamily="34" charset="0"/>
              <a:cs typeface="Helvetica" panose="020B0604020202020204" pitchFamily="34" charset="0"/>
            </a:endParaRPr>
          </a:p>
        </p:txBody>
      </p:sp>
      <p:sp>
        <p:nvSpPr>
          <p:cNvPr id="36" name="Title 1">
            <a:extLst>
              <a:ext uri="{FF2B5EF4-FFF2-40B4-BE49-F238E27FC236}">
                <a16:creationId xmlns:a16="http://schemas.microsoft.com/office/drawing/2014/main" id="{C009B9A7-CEE7-44F3-B921-14A5B257B00B}"/>
              </a:ext>
            </a:extLst>
          </p:cNvPr>
          <p:cNvSpPr txBox="1">
            <a:spLocks/>
          </p:cNvSpPr>
          <p:nvPr/>
        </p:nvSpPr>
        <p:spPr>
          <a:xfrm>
            <a:off x="234323" y="4239309"/>
            <a:ext cx="2167795" cy="143459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10 km</a:t>
            </a:r>
          </a:p>
        </p:txBody>
      </p:sp>
      <p:sp>
        <p:nvSpPr>
          <p:cNvPr id="35" name="Subtitle 2">
            <a:extLst>
              <a:ext uri="{FF2B5EF4-FFF2-40B4-BE49-F238E27FC236}">
                <a16:creationId xmlns:a16="http://schemas.microsoft.com/office/drawing/2014/main" id="{8EDD82D3-B1F4-4393-B299-6DD198E29FE6}"/>
              </a:ext>
            </a:extLst>
          </p:cNvPr>
          <p:cNvSpPr txBox="1">
            <a:spLocks/>
          </p:cNvSpPr>
          <p:nvPr/>
        </p:nvSpPr>
        <p:spPr>
          <a:xfrm>
            <a:off x="1" y="7805"/>
            <a:ext cx="12191999" cy="38293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Large interannual variability in supraglacial lake areas and volumes around East Antarctica		                               Jennifer Arthur, Durham University</a:t>
            </a:r>
          </a:p>
        </p:txBody>
      </p:sp>
    </p:spTree>
    <p:extLst>
      <p:ext uri="{BB962C8B-B14F-4D97-AF65-F5344CB8AC3E}">
        <p14:creationId xmlns:p14="http://schemas.microsoft.com/office/powerpoint/2010/main" val="2578870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18B01E-3740-4C2E-92F7-F6D13A7D5886}"/>
              </a:ext>
            </a:extLst>
          </p:cNvPr>
          <p:cNvSpPr/>
          <p:nvPr/>
        </p:nvSpPr>
        <p:spPr>
          <a:xfrm>
            <a:off x="0" y="-4194"/>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ubtitle 2">
            <a:extLst>
              <a:ext uri="{FF2B5EF4-FFF2-40B4-BE49-F238E27FC236}">
                <a16:creationId xmlns:a16="http://schemas.microsoft.com/office/drawing/2014/main" id="{9C8C807E-7E55-43E8-92FC-7BB35683D412}"/>
              </a:ext>
            </a:extLst>
          </p:cNvPr>
          <p:cNvSpPr txBox="1">
            <a:spLocks/>
          </p:cNvSpPr>
          <p:nvPr/>
        </p:nvSpPr>
        <p:spPr>
          <a:xfrm>
            <a:off x="1" y="7805"/>
            <a:ext cx="12191999" cy="38293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Large interannual variability in supraglacial lake areas and volumes around East Antarctica		                               Jennifer Arthur, Durham University</a:t>
            </a:r>
          </a:p>
        </p:txBody>
      </p:sp>
      <p:sp>
        <p:nvSpPr>
          <p:cNvPr id="11" name="Rectangle 10">
            <a:extLst>
              <a:ext uri="{FF2B5EF4-FFF2-40B4-BE49-F238E27FC236}">
                <a16:creationId xmlns:a16="http://schemas.microsoft.com/office/drawing/2014/main" id="{AAC88A65-7455-49FD-97BC-57494922B1EE}"/>
              </a:ext>
            </a:extLst>
          </p:cNvPr>
          <p:cNvSpPr/>
          <p:nvPr/>
        </p:nvSpPr>
        <p:spPr>
          <a:xfrm>
            <a:off x="-1" y="6616669"/>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ubtitle 2">
            <a:extLst>
              <a:ext uri="{FF2B5EF4-FFF2-40B4-BE49-F238E27FC236}">
                <a16:creationId xmlns:a16="http://schemas.microsoft.com/office/drawing/2014/main" id="{3A2465F8-76A1-45F8-BD95-3563F2241A53}"/>
              </a:ext>
            </a:extLst>
          </p:cNvPr>
          <p:cNvSpPr txBox="1">
            <a:spLocks/>
          </p:cNvSpPr>
          <p:nvPr/>
        </p:nvSpPr>
        <p:spPr>
          <a:xfrm>
            <a:off x="4619625" y="6585771"/>
            <a:ext cx="5537464" cy="3829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a:t>
            </a:r>
            <a:r>
              <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a:t>
            </a:r>
            <a:r>
              <a:rPr kumimoji="0" lang="en-GB" sz="18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a:t>
            </a:r>
            <a:endPar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7" name="Picture 6">
            <a:extLst>
              <a:ext uri="{FF2B5EF4-FFF2-40B4-BE49-F238E27FC236}">
                <a16:creationId xmlns:a16="http://schemas.microsoft.com/office/drawing/2014/main" id="{99EA5100-B9E8-4F33-90B8-A4C3B13DD1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1" y="6620967"/>
            <a:ext cx="647700" cy="25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Map&#10;&#10;Description automatically generated">
            <a:extLst>
              <a:ext uri="{FF2B5EF4-FFF2-40B4-BE49-F238E27FC236}">
                <a16:creationId xmlns:a16="http://schemas.microsoft.com/office/drawing/2014/main" id="{CC485497-9683-4F9E-B001-1C8F382031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86" y="323999"/>
            <a:ext cx="8199747" cy="6228730"/>
          </a:xfrm>
          <a:prstGeom prst="rect">
            <a:avLst/>
          </a:prstGeom>
        </p:spPr>
      </p:pic>
      <p:sp>
        <p:nvSpPr>
          <p:cNvPr id="13" name="Title 1">
            <a:extLst>
              <a:ext uri="{FF2B5EF4-FFF2-40B4-BE49-F238E27FC236}">
                <a16:creationId xmlns:a16="http://schemas.microsoft.com/office/drawing/2014/main" id="{FAD6C4FD-BBB0-48D2-A62C-1C59D78EA4DB}"/>
              </a:ext>
            </a:extLst>
          </p:cNvPr>
          <p:cNvSpPr>
            <a:spLocks noGrp="1"/>
          </p:cNvSpPr>
          <p:nvPr>
            <p:ph type="ctrTitle"/>
          </p:nvPr>
        </p:nvSpPr>
        <p:spPr>
          <a:xfrm>
            <a:off x="8421626" y="1857583"/>
            <a:ext cx="3707296" cy="3030881"/>
          </a:xfrm>
        </p:spPr>
        <p:txBody>
          <a:bodyPr>
            <a:normAutofit fontScale="90000"/>
          </a:bodyPr>
          <a:lstStyle/>
          <a:p>
            <a:pPr algn="l">
              <a:lnSpc>
                <a:spcPct val="100000"/>
              </a:lnSpc>
            </a:pPr>
            <a: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t>There is important spatial complexity in lake distributions interannually.</a:t>
            </a: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t>Turquoise/pale blue colours correspond to infrequently-forming lakes (i.e. that formed in a single year) and pink/purple colours correspond to frequently-forming lakes (i.e. that formed on multiple dates in January in several or all years). </a:t>
            </a: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t>Evidence of lakes expanding across ice shelves from 2014 to 2020 (e.g. Nivlisen).</a:t>
            </a:r>
            <a:endParaRPr lang="en-GB" dirty="0"/>
          </a:p>
        </p:txBody>
      </p:sp>
      <p:sp>
        <p:nvSpPr>
          <p:cNvPr id="14" name="Title 1">
            <a:extLst>
              <a:ext uri="{FF2B5EF4-FFF2-40B4-BE49-F238E27FC236}">
                <a16:creationId xmlns:a16="http://schemas.microsoft.com/office/drawing/2014/main" id="{EFB440A8-6394-4340-9FC0-54E764DB8B39}"/>
              </a:ext>
            </a:extLst>
          </p:cNvPr>
          <p:cNvSpPr txBox="1">
            <a:spLocks/>
          </p:cNvSpPr>
          <p:nvPr/>
        </p:nvSpPr>
        <p:spPr>
          <a:xfrm>
            <a:off x="8330995" y="4792010"/>
            <a:ext cx="3888559" cy="177724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1100" dirty="0">
                <a:solidFill>
                  <a:schemeClr val="bg1"/>
                </a:solidFill>
                <a:latin typeface="Helvetica" panose="020B0604020202020204" pitchFamily="34" charset="0"/>
                <a:ea typeface="Verdana" panose="020B0604030504040204" pitchFamily="34" charset="0"/>
                <a:cs typeface="Helvetica" panose="020B0604020202020204" pitchFamily="34" charset="0"/>
              </a:rPr>
              <a:t>Colour bar = normalised count of overlapping lakes at their maximum extent during January from 2014 to 2020, weighted according to the number of useable (partially or totally cloud-free) satellite images. </a:t>
            </a:r>
            <a:endParaRPr lang="en-GB" sz="4400" dirty="0"/>
          </a:p>
        </p:txBody>
      </p:sp>
      <p:sp>
        <p:nvSpPr>
          <p:cNvPr id="15" name="Title 1">
            <a:extLst>
              <a:ext uri="{FF2B5EF4-FFF2-40B4-BE49-F238E27FC236}">
                <a16:creationId xmlns:a16="http://schemas.microsoft.com/office/drawing/2014/main" id="{7B41D15C-1A61-452D-BF2C-2F6F20763853}"/>
              </a:ext>
            </a:extLst>
          </p:cNvPr>
          <p:cNvSpPr txBox="1">
            <a:spLocks/>
          </p:cNvSpPr>
          <p:nvPr/>
        </p:nvSpPr>
        <p:spPr>
          <a:xfrm>
            <a:off x="8765733" y="260059"/>
            <a:ext cx="2899276" cy="82102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Interannual variability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in lake distributions </a:t>
            </a:r>
            <a:endParaRPr kumimoji="0" lang="en-GB" sz="20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3128327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18B01E-3740-4C2E-92F7-F6D13A7D5886}"/>
              </a:ext>
            </a:extLst>
          </p:cNvPr>
          <p:cNvSpPr/>
          <p:nvPr/>
        </p:nvSpPr>
        <p:spPr>
          <a:xfrm>
            <a:off x="0" y="-4194"/>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ubtitle 2">
            <a:extLst>
              <a:ext uri="{FF2B5EF4-FFF2-40B4-BE49-F238E27FC236}">
                <a16:creationId xmlns:a16="http://schemas.microsoft.com/office/drawing/2014/main" id="{9C8C807E-7E55-43E8-92FC-7BB35683D412}"/>
              </a:ext>
            </a:extLst>
          </p:cNvPr>
          <p:cNvSpPr txBox="1">
            <a:spLocks/>
          </p:cNvSpPr>
          <p:nvPr/>
        </p:nvSpPr>
        <p:spPr>
          <a:xfrm>
            <a:off x="1" y="7805"/>
            <a:ext cx="12191999" cy="38293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Large interannual variability in supraglacial lake areas and volumes around East Antarctica		                               Jennifer Arthur, Durham University</a:t>
            </a:r>
          </a:p>
        </p:txBody>
      </p:sp>
      <p:sp>
        <p:nvSpPr>
          <p:cNvPr id="11" name="Rectangle 10">
            <a:extLst>
              <a:ext uri="{FF2B5EF4-FFF2-40B4-BE49-F238E27FC236}">
                <a16:creationId xmlns:a16="http://schemas.microsoft.com/office/drawing/2014/main" id="{AAC88A65-7455-49FD-97BC-57494922B1EE}"/>
              </a:ext>
            </a:extLst>
          </p:cNvPr>
          <p:cNvSpPr/>
          <p:nvPr/>
        </p:nvSpPr>
        <p:spPr>
          <a:xfrm>
            <a:off x="-1" y="6616669"/>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ubtitle 2">
            <a:extLst>
              <a:ext uri="{FF2B5EF4-FFF2-40B4-BE49-F238E27FC236}">
                <a16:creationId xmlns:a16="http://schemas.microsoft.com/office/drawing/2014/main" id="{3A2465F8-76A1-45F8-BD95-3563F2241A53}"/>
              </a:ext>
            </a:extLst>
          </p:cNvPr>
          <p:cNvSpPr txBox="1">
            <a:spLocks/>
          </p:cNvSpPr>
          <p:nvPr/>
        </p:nvSpPr>
        <p:spPr>
          <a:xfrm>
            <a:off x="4619625" y="6585771"/>
            <a:ext cx="5537464" cy="3829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a:t>
            </a:r>
            <a:r>
              <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a:t>
            </a:r>
            <a:endPar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7" name="Picture 6">
            <a:extLst>
              <a:ext uri="{FF2B5EF4-FFF2-40B4-BE49-F238E27FC236}">
                <a16:creationId xmlns:a16="http://schemas.microsoft.com/office/drawing/2014/main" id="{99EA5100-B9E8-4F33-90B8-A4C3B13DD1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1" y="6620967"/>
            <a:ext cx="647700" cy="25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Chart&#10;&#10;Description automatically generated with medium confidence">
            <a:extLst>
              <a:ext uri="{FF2B5EF4-FFF2-40B4-BE49-F238E27FC236}">
                <a16:creationId xmlns:a16="http://schemas.microsoft.com/office/drawing/2014/main" id="{835FCCE6-1529-4E7B-80D7-E724739ACF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84" y="321834"/>
            <a:ext cx="8870721" cy="6237303"/>
          </a:xfrm>
          <a:prstGeom prst="rect">
            <a:avLst/>
          </a:prstGeom>
        </p:spPr>
      </p:pic>
      <p:sp>
        <p:nvSpPr>
          <p:cNvPr id="13" name="Title 1">
            <a:extLst>
              <a:ext uri="{FF2B5EF4-FFF2-40B4-BE49-F238E27FC236}">
                <a16:creationId xmlns:a16="http://schemas.microsoft.com/office/drawing/2014/main" id="{DBEBF14B-973E-4205-A626-A58377030F3F}"/>
              </a:ext>
            </a:extLst>
          </p:cNvPr>
          <p:cNvSpPr>
            <a:spLocks noGrp="1"/>
          </p:cNvSpPr>
          <p:nvPr>
            <p:ph type="ctrTitle"/>
          </p:nvPr>
        </p:nvSpPr>
        <p:spPr>
          <a:xfrm>
            <a:off x="9080316" y="3429000"/>
            <a:ext cx="3111684" cy="1777240"/>
          </a:xfrm>
        </p:spPr>
        <p:txBody>
          <a:bodyPr>
            <a:normAutofit fontScale="90000"/>
          </a:bodyPr>
          <a:lstStyle/>
          <a:p>
            <a:pPr algn="l">
              <a:lnSpc>
                <a:spcPct val="100000"/>
              </a:lnSpc>
            </a:pPr>
            <a:br>
              <a:rPr lang="en-GB" sz="36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2200" dirty="0">
                <a:solidFill>
                  <a:srgbClr val="01435B"/>
                </a:solidFill>
                <a:latin typeface="Helvetica" panose="020B0604020202020204" pitchFamily="34" charset="0"/>
                <a:ea typeface="Verdana" panose="020B0604030504040204" pitchFamily="34" charset="0"/>
                <a:cs typeface="Helvetica" panose="020B0604020202020204" pitchFamily="34" charset="0"/>
              </a:rPr>
              <a:t>to</a:t>
            </a:r>
            <a:br>
              <a:rPr lang="en-GB" sz="3600" b="1"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t>EAIS-wide total lake volume and area fluctuate interannually by up to ~72% and ~61% respectively.</a:t>
            </a: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t>EAIS-wide lake volume 2017 was substantially above average (&gt;2300 million cubic m) and below average in 2016 (&gt;430 million cubic m).</a:t>
            </a: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t>On individual ice shelves, lake volume can fluctuate interannually by over 200% (e.g. January 2020).</a:t>
            </a: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b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br>
            <a:r>
              <a:rPr lang="en-GB" sz="1600" dirty="0">
                <a:solidFill>
                  <a:schemeClr val="bg1"/>
                </a:solidFill>
                <a:latin typeface="Helvetica" panose="020B0604020202020204" pitchFamily="34" charset="0"/>
                <a:ea typeface="Verdana" panose="020B0604030504040204" pitchFamily="34" charset="0"/>
                <a:cs typeface="Helvetica" panose="020B0604020202020204" pitchFamily="34" charset="0"/>
              </a:rPr>
              <a:t>Ice shelves within the same EAIS region display asynchronicity in total lake volume between years (e.g. Nivlisen and Roi Baudouin).</a:t>
            </a:r>
            <a:endParaRPr lang="en-GB" dirty="0"/>
          </a:p>
        </p:txBody>
      </p:sp>
      <p:sp>
        <p:nvSpPr>
          <p:cNvPr id="14" name="Title 1">
            <a:extLst>
              <a:ext uri="{FF2B5EF4-FFF2-40B4-BE49-F238E27FC236}">
                <a16:creationId xmlns:a16="http://schemas.microsoft.com/office/drawing/2014/main" id="{F4CDC6C4-FC35-4990-B1B2-09C14290B370}"/>
              </a:ext>
            </a:extLst>
          </p:cNvPr>
          <p:cNvSpPr txBox="1">
            <a:spLocks/>
          </p:cNvSpPr>
          <p:nvPr/>
        </p:nvSpPr>
        <p:spPr>
          <a:xfrm>
            <a:off x="9129464" y="200344"/>
            <a:ext cx="2899276" cy="82102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Interannual variability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in lake volumes </a:t>
            </a:r>
            <a:endParaRPr kumimoji="0" lang="en-GB" sz="20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1279745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18B01E-3740-4C2E-92F7-F6D13A7D5886}"/>
              </a:ext>
            </a:extLst>
          </p:cNvPr>
          <p:cNvSpPr/>
          <p:nvPr/>
        </p:nvSpPr>
        <p:spPr>
          <a:xfrm>
            <a:off x="0" y="-4194"/>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ubtitle 2">
            <a:extLst>
              <a:ext uri="{FF2B5EF4-FFF2-40B4-BE49-F238E27FC236}">
                <a16:creationId xmlns:a16="http://schemas.microsoft.com/office/drawing/2014/main" id="{9C8C807E-7E55-43E8-92FC-7BB35683D412}"/>
              </a:ext>
            </a:extLst>
          </p:cNvPr>
          <p:cNvSpPr txBox="1">
            <a:spLocks/>
          </p:cNvSpPr>
          <p:nvPr/>
        </p:nvSpPr>
        <p:spPr>
          <a:xfrm>
            <a:off x="1" y="7805"/>
            <a:ext cx="12191999" cy="38293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Large interannual variability in supraglacial lake areas and volumes around East Antarctica		                               Jennifer Arthur, Durham University</a:t>
            </a:r>
          </a:p>
        </p:txBody>
      </p:sp>
      <p:sp>
        <p:nvSpPr>
          <p:cNvPr id="11" name="Rectangle 10">
            <a:extLst>
              <a:ext uri="{FF2B5EF4-FFF2-40B4-BE49-F238E27FC236}">
                <a16:creationId xmlns:a16="http://schemas.microsoft.com/office/drawing/2014/main" id="{AAC88A65-7455-49FD-97BC-57494922B1EE}"/>
              </a:ext>
            </a:extLst>
          </p:cNvPr>
          <p:cNvSpPr/>
          <p:nvPr/>
        </p:nvSpPr>
        <p:spPr>
          <a:xfrm>
            <a:off x="-1" y="6616669"/>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ubtitle 2">
            <a:extLst>
              <a:ext uri="{FF2B5EF4-FFF2-40B4-BE49-F238E27FC236}">
                <a16:creationId xmlns:a16="http://schemas.microsoft.com/office/drawing/2014/main" id="{3A2465F8-76A1-45F8-BD95-3563F2241A53}"/>
              </a:ext>
            </a:extLst>
          </p:cNvPr>
          <p:cNvSpPr txBox="1">
            <a:spLocks/>
          </p:cNvSpPr>
          <p:nvPr/>
        </p:nvSpPr>
        <p:spPr>
          <a:xfrm>
            <a:off x="4619625" y="6585771"/>
            <a:ext cx="5537464" cy="3829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  </a:t>
            </a: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a:t>
            </a: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7" name="Picture 6">
            <a:extLst>
              <a:ext uri="{FF2B5EF4-FFF2-40B4-BE49-F238E27FC236}">
                <a16:creationId xmlns:a16="http://schemas.microsoft.com/office/drawing/2014/main" id="{99EA5100-B9E8-4F33-90B8-A4C3B13DD1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1" y="6620967"/>
            <a:ext cx="647700" cy="25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34A3140F-2218-44F6-8F49-B808860D6A60}"/>
              </a:ext>
            </a:extLst>
          </p:cNvPr>
          <p:cNvSpPr txBox="1">
            <a:spLocks/>
          </p:cNvSpPr>
          <p:nvPr/>
        </p:nvSpPr>
        <p:spPr>
          <a:xfrm>
            <a:off x="119665" y="-761007"/>
            <a:ext cx="4709788" cy="16508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Relationships with climatic variables</a:t>
            </a:r>
          </a:p>
        </p:txBody>
      </p:sp>
      <p:pic>
        <p:nvPicPr>
          <p:cNvPr id="5" name="Picture 4" descr="Map&#10;&#10;Description automatically generated">
            <a:extLst>
              <a:ext uri="{FF2B5EF4-FFF2-40B4-BE49-F238E27FC236}">
                <a16:creationId xmlns:a16="http://schemas.microsoft.com/office/drawing/2014/main" id="{59626076-1F54-45CE-BE80-D135A5F1AF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1992" y="390740"/>
            <a:ext cx="7540343" cy="6160588"/>
          </a:xfrm>
          <a:prstGeom prst="rect">
            <a:avLst/>
          </a:prstGeom>
        </p:spPr>
      </p:pic>
      <p:sp>
        <p:nvSpPr>
          <p:cNvPr id="13" name="Title 1">
            <a:extLst>
              <a:ext uri="{FF2B5EF4-FFF2-40B4-BE49-F238E27FC236}">
                <a16:creationId xmlns:a16="http://schemas.microsoft.com/office/drawing/2014/main" id="{207311D9-EBBD-485D-9577-7AFE65FA035E}"/>
              </a:ext>
            </a:extLst>
          </p:cNvPr>
          <p:cNvSpPr txBox="1">
            <a:spLocks/>
          </p:cNvSpPr>
          <p:nvPr/>
        </p:nvSpPr>
        <p:spPr>
          <a:xfrm>
            <a:off x="119664" y="-83088"/>
            <a:ext cx="4350600" cy="53069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100000"/>
              </a:lnSpc>
              <a:buFont typeface="Arial" panose="020B0604020202020204" pitchFamily="34" charset="0"/>
              <a:buChar char="•"/>
              <a:defRPr/>
            </a:pPr>
            <a:r>
              <a:rPr lang="en-GB" sz="1600" dirty="0">
                <a:solidFill>
                  <a:prstClr val="white"/>
                </a:solidFill>
                <a:latin typeface="Helvetica" panose="020B0604020202020204" pitchFamily="34" charset="0"/>
                <a:cs typeface="Helvetica" panose="020B0604020202020204" pitchFamily="34" charset="0"/>
              </a:rPr>
              <a:t>At the ice-sheet scale, average DJF* 2-m air temperature (from ERA5 reanalysis) is most strongly correlated with interannual variability in total lake area (r</a:t>
            </a:r>
            <a:r>
              <a:rPr lang="en-GB" sz="1600" baseline="30000" dirty="0">
                <a:solidFill>
                  <a:prstClr val="white"/>
                </a:solidFill>
                <a:latin typeface="Helvetica" panose="020B0604020202020204" pitchFamily="34" charset="0"/>
                <a:cs typeface="Helvetica" panose="020B0604020202020204" pitchFamily="34" charset="0"/>
              </a:rPr>
              <a:t>2</a:t>
            </a:r>
            <a:r>
              <a:rPr lang="en-GB" sz="1600" dirty="0">
                <a:solidFill>
                  <a:prstClr val="white"/>
                </a:solidFill>
                <a:latin typeface="Helvetica" panose="020B0604020202020204" pitchFamily="34" charset="0"/>
                <a:cs typeface="Helvetica" panose="020B0604020202020204" pitchFamily="34" charset="0"/>
              </a:rPr>
              <a:t> = 0.37) and volume (r</a:t>
            </a:r>
            <a:r>
              <a:rPr lang="en-GB" sz="1600" baseline="30000" dirty="0">
                <a:solidFill>
                  <a:prstClr val="white"/>
                </a:solidFill>
                <a:latin typeface="Helvetica" panose="020B0604020202020204" pitchFamily="34" charset="0"/>
                <a:cs typeface="Helvetica" panose="020B0604020202020204" pitchFamily="34" charset="0"/>
              </a:rPr>
              <a:t>2</a:t>
            </a:r>
            <a:r>
              <a:rPr lang="en-GB" sz="1600" dirty="0">
                <a:solidFill>
                  <a:prstClr val="white"/>
                </a:solidFill>
                <a:latin typeface="Helvetica" panose="020B0604020202020204" pitchFamily="34" charset="0"/>
                <a:cs typeface="Helvetica" panose="020B0604020202020204" pitchFamily="34" charset="0"/>
              </a:rPr>
              <a:t> = 0.35).</a:t>
            </a:r>
          </a:p>
          <a:p>
            <a:pPr marL="285750" indent="-285750" algn="l">
              <a:lnSpc>
                <a:spcPct val="100000"/>
              </a:lnSpc>
              <a:buFont typeface="Arial" panose="020B0604020202020204" pitchFamily="34" charset="0"/>
              <a:buChar char="•"/>
              <a:defRPr/>
            </a:pPr>
            <a:endParaRPr lang="en-GB" sz="1600" dirty="0">
              <a:solidFill>
                <a:prstClr val="white"/>
              </a:solidFill>
              <a:latin typeface="Helvetica" panose="020B0604020202020204" pitchFamily="34" charset="0"/>
              <a:cs typeface="Helvetica" panose="020B0604020202020204" pitchFamily="34" charset="0"/>
            </a:endParaRPr>
          </a:p>
          <a:p>
            <a:pPr marL="285750" indent="-285750" algn="l">
              <a:lnSpc>
                <a:spcPct val="100000"/>
              </a:lnSpc>
              <a:buFont typeface="Arial" panose="020B0604020202020204" pitchFamily="34" charset="0"/>
              <a:buChar char="•"/>
              <a:defRPr/>
            </a:pPr>
            <a:r>
              <a:rPr lang="en-GB" sz="1600" dirty="0">
                <a:solidFill>
                  <a:prstClr val="white"/>
                </a:solidFill>
                <a:latin typeface="Helvetica" panose="020B0604020202020204" pitchFamily="34" charset="0"/>
                <a:cs typeface="Helvetica" panose="020B0604020202020204" pitchFamily="34" charset="0"/>
              </a:rPr>
              <a:t>This indicates that more extensive, deeper lakes form in ice shelf grounding zones with lower firn air content. </a:t>
            </a:r>
          </a:p>
          <a:p>
            <a:pPr algn="l">
              <a:lnSpc>
                <a:spcPct val="100000"/>
              </a:lnSpc>
              <a:defRPr/>
            </a:pPr>
            <a:endParaRPr lang="en-GB" sz="1600" dirty="0">
              <a:solidFill>
                <a:prstClr val="white"/>
              </a:solidFill>
              <a:latin typeface="Helvetica" panose="020B0604020202020204" pitchFamily="34" charset="0"/>
              <a:cs typeface="Helvetica" panose="020B0604020202020204" pitchFamily="34" charset="0"/>
            </a:endParaRPr>
          </a:p>
          <a:p>
            <a:pPr marL="285750" indent="-285750" algn="l">
              <a:lnSpc>
                <a:spcPct val="100000"/>
              </a:lnSpc>
              <a:buFont typeface="Arial" panose="020B0604020202020204" pitchFamily="34" charset="0"/>
              <a:buChar char="•"/>
              <a:defRPr/>
            </a:pPr>
            <a:r>
              <a:rPr lang="en-GB" sz="1600" dirty="0">
                <a:solidFill>
                  <a:prstClr val="white"/>
                </a:solidFill>
                <a:latin typeface="Helvetica" panose="020B0604020202020204" pitchFamily="34" charset="0"/>
                <a:cs typeface="Helvetica" panose="020B0604020202020204" pitchFamily="34" charset="0"/>
              </a:rPr>
              <a:t>Lower correlations with average summer surface snowfall and net surface solar radiation.</a:t>
            </a:r>
          </a:p>
          <a:p>
            <a:pPr algn="l">
              <a:lnSpc>
                <a:spcPct val="100000"/>
              </a:lnSpc>
              <a:defRPr/>
            </a:pPr>
            <a:endParaRPr lang="en-GB" sz="1600" dirty="0">
              <a:solidFill>
                <a:prstClr val="white"/>
              </a:solidFill>
              <a:latin typeface="Helvetica" panose="020B0604020202020204" pitchFamily="34" charset="0"/>
              <a:cs typeface="Helvetica" panose="020B0604020202020204" pitchFamily="34" charset="0"/>
            </a:endParaRPr>
          </a:p>
          <a:p>
            <a:pPr marL="285750" indent="-285750" algn="l">
              <a:lnSpc>
                <a:spcPct val="100000"/>
              </a:lnSpc>
              <a:buFont typeface="Arial" panose="020B0604020202020204" pitchFamily="34" charset="0"/>
              <a:buChar char="•"/>
              <a:defRPr/>
            </a:pPr>
            <a:r>
              <a:rPr lang="en-GB" sz="1600" dirty="0">
                <a:solidFill>
                  <a:prstClr val="white"/>
                </a:solidFill>
                <a:latin typeface="Helvetica" panose="020B0604020202020204" pitchFamily="34" charset="0"/>
                <a:cs typeface="Helvetica" panose="020B0604020202020204" pitchFamily="34" charset="0"/>
              </a:rPr>
              <a:t>Next step: will investigate relationship with snowfall over preceding year (Jan-Nov).</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300" dirty="0">
              <a:solidFill>
                <a:prstClr val="white"/>
              </a:solidFill>
              <a:latin typeface="Calibri" panose="020F0502020204030204" pitchFamily="34" charset="0"/>
              <a:cs typeface="Calibri" panose="020F0502020204030204" pitchFamily="34" charset="0"/>
            </a:endParaRPr>
          </a:p>
        </p:txBody>
      </p:sp>
      <p:sp>
        <p:nvSpPr>
          <p:cNvPr id="14" name="Title 1">
            <a:extLst>
              <a:ext uri="{FF2B5EF4-FFF2-40B4-BE49-F238E27FC236}">
                <a16:creationId xmlns:a16="http://schemas.microsoft.com/office/drawing/2014/main" id="{B1B4E517-A8E7-4DCA-8B75-0F94BD4313BE}"/>
              </a:ext>
            </a:extLst>
          </p:cNvPr>
          <p:cNvSpPr txBox="1">
            <a:spLocks/>
          </p:cNvSpPr>
          <p:nvPr/>
        </p:nvSpPr>
        <p:spPr>
          <a:xfrm>
            <a:off x="497595" y="5959477"/>
            <a:ext cx="4350600" cy="59362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defRPr/>
            </a:pPr>
            <a:r>
              <a:rPr lang="en-GB" sz="1100" dirty="0">
                <a:solidFill>
                  <a:prstClr val="white"/>
                </a:solidFill>
                <a:latin typeface="Helvetica" panose="020B0604020202020204" pitchFamily="34" charset="0"/>
                <a:cs typeface="Helvetica" panose="020B0604020202020204" pitchFamily="34" charset="0"/>
              </a:rPr>
              <a:t>*December-January-February</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00"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3168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18B01E-3740-4C2E-92F7-F6D13A7D5886}"/>
              </a:ext>
            </a:extLst>
          </p:cNvPr>
          <p:cNvSpPr/>
          <p:nvPr/>
        </p:nvSpPr>
        <p:spPr>
          <a:xfrm>
            <a:off x="0" y="-4194"/>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ubtitle 2">
            <a:extLst>
              <a:ext uri="{FF2B5EF4-FFF2-40B4-BE49-F238E27FC236}">
                <a16:creationId xmlns:a16="http://schemas.microsoft.com/office/drawing/2014/main" id="{9C8C807E-7E55-43E8-92FC-7BB35683D412}"/>
              </a:ext>
            </a:extLst>
          </p:cNvPr>
          <p:cNvSpPr txBox="1">
            <a:spLocks/>
          </p:cNvSpPr>
          <p:nvPr/>
        </p:nvSpPr>
        <p:spPr>
          <a:xfrm>
            <a:off x="1" y="7805"/>
            <a:ext cx="12191999" cy="38293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Large interannual variability in supraglacial lake areas and volumes around East Antarctica		                               Jennifer Arthur, Durham University</a:t>
            </a:r>
          </a:p>
        </p:txBody>
      </p:sp>
      <p:sp>
        <p:nvSpPr>
          <p:cNvPr id="11" name="Rectangle 10">
            <a:extLst>
              <a:ext uri="{FF2B5EF4-FFF2-40B4-BE49-F238E27FC236}">
                <a16:creationId xmlns:a16="http://schemas.microsoft.com/office/drawing/2014/main" id="{AAC88A65-7455-49FD-97BC-57494922B1EE}"/>
              </a:ext>
            </a:extLst>
          </p:cNvPr>
          <p:cNvSpPr/>
          <p:nvPr/>
        </p:nvSpPr>
        <p:spPr>
          <a:xfrm>
            <a:off x="-1" y="6616669"/>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ubtitle 2">
            <a:extLst>
              <a:ext uri="{FF2B5EF4-FFF2-40B4-BE49-F238E27FC236}">
                <a16:creationId xmlns:a16="http://schemas.microsoft.com/office/drawing/2014/main" id="{3A2465F8-76A1-45F8-BD95-3563F2241A53}"/>
              </a:ext>
            </a:extLst>
          </p:cNvPr>
          <p:cNvSpPr txBox="1">
            <a:spLocks/>
          </p:cNvSpPr>
          <p:nvPr/>
        </p:nvSpPr>
        <p:spPr>
          <a:xfrm>
            <a:off x="4619625" y="6585771"/>
            <a:ext cx="5537464" cy="3829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  </a:t>
            </a:r>
            <a:r>
              <a:rPr kumimoji="0" lang="en-GB" sz="18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a:t>
            </a:r>
            <a:endParaRPr kumimoji="0" lang="en-GB"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7" name="Picture 6">
            <a:extLst>
              <a:ext uri="{FF2B5EF4-FFF2-40B4-BE49-F238E27FC236}">
                <a16:creationId xmlns:a16="http://schemas.microsoft.com/office/drawing/2014/main" id="{99EA5100-B9E8-4F33-90B8-A4C3B13DD1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1" y="6620967"/>
            <a:ext cx="647700" cy="25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a:extLst>
              <a:ext uri="{FF2B5EF4-FFF2-40B4-BE49-F238E27FC236}">
                <a16:creationId xmlns:a16="http://schemas.microsoft.com/office/drawing/2014/main" id="{501AFB92-E293-416F-809E-D57656EE40B6}"/>
              </a:ext>
            </a:extLst>
          </p:cNvPr>
          <p:cNvSpPr txBox="1">
            <a:spLocks/>
          </p:cNvSpPr>
          <p:nvPr/>
        </p:nvSpPr>
        <p:spPr>
          <a:xfrm>
            <a:off x="208598" y="743873"/>
            <a:ext cx="8238268" cy="53069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defRPr/>
            </a:pPr>
            <a:endParaRPr kumimoji="0" lang="en-GB" sz="150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endParaRPr>
          </a:p>
          <a:p>
            <a:pPr algn="l">
              <a:lnSpc>
                <a:spcPct val="100000"/>
              </a:lnSpc>
              <a:defRPr/>
            </a:pPr>
            <a:endParaRPr kumimoji="0" lang="en-GB" sz="150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500" dirty="0">
              <a:solidFill>
                <a:prstClr val="white"/>
              </a:solidFill>
              <a:latin typeface="Calibri" panose="020F0502020204030204" pitchFamily="34" charset="0"/>
              <a:cs typeface="Calibri" panose="020F0502020204030204" pitchFamily="34" charset="0"/>
            </a:endParaRPr>
          </a:p>
          <a:p>
            <a:pPr marL="285750" indent="-285750" algn="l">
              <a:lnSpc>
                <a:spcPct val="120000"/>
              </a:lnSpc>
              <a:buFont typeface="Arial" panose="020B0604020202020204" pitchFamily="34" charset="0"/>
              <a:buChar char="•"/>
              <a:defRPr/>
            </a:pPr>
            <a:r>
              <a:rPr lang="en-GB" sz="1500" dirty="0">
                <a:solidFill>
                  <a:prstClr val="white"/>
                </a:solidFill>
                <a:latin typeface="Helvetica" panose="020B0604020202020204" pitchFamily="34" charset="0"/>
                <a:cs typeface="Helvetica" panose="020B0604020202020204" pitchFamily="34" charset="0"/>
              </a:rPr>
              <a:t>At the ice-sheet scale, lake volume is significantly correlated with average summer firn air content.</a:t>
            </a:r>
          </a:p>
          <a:p>
            <a:pPr algn="l">
              <a:lnSpc>
                <a:spcPct val="120000"/>
              </a:lnSpc>
              <a:defRPr/>
            </a:pPr>
            <a:endParaRPr lang="en-GB" sz="1500" dirty="0">
              <a:solidFill>
                <a:prstClr val="white"/>
              </a:solidFill>
              <a:latin typeface="Helvetica" panose="020B0604020202020204" pitchFamily="34" charset="0"/>
              <a:cs typeface="Helvetica" panose="020B0604020202020204" pitchFamily="34" charset="0"/>
            </a:endParaRPr>
          </a:p>
          <a:p>
            <a:pPr marL="285750" indent="-285750" algn="l">
              <a:lnSpc>
                <a:spcPct val="120000"/>
              </a:lnSpc>
              <a:buFont typeface="Arial" panose="020B0604020202020204" pitchFamily="34" charset="0"/>
              <a:buChar char="•"/>
              <a:defRPr/>
            </a:pPr>
            <a:r>
              <a:rPr lang="en-GB" sz="1500" dirty="0">
                <a:solidFill>
                  <a:prstClr val="white"/>
                </a:solidFill>
                <a:latin typeface="Helvetica" panose="020B0604020202020204" pitchFamily="34" charset="0"/>
                <a:cs typeface="Helvetica" panose="020B0604020202020204" pitchFamily="34" charset="0"/>
              </a:rPr>
              <a:t>Lake volume is significantly correlated with average January surface melt and runoff on ice shelves vulnerable to disintegration (e.g. Shackleton Ice Shelf</a:t>
            </a:r>
            <a:r>
              <a:rPr lang="en-GB" sz="1500" baseline="30000" dirty="0">
                <a:solidFill>
                  <a:prstClr val="white"/>
                </a:solidFill>
                <a:latin typeface="Helvetica" panose="020B0604020202020204" pitchFamily="34" charset="0"/>
                <a:cs typeface="Helvetica" panose="020B0604020202020204" pitchFamily="34" charset="0"/>
              </a:rPr>
              <a:t>3, 4</a:t>
            </a:r>
            <a:r>
              <a:rPr lang="en-GB" sz="1500" dirty="0">
                <a:solidFill>
                  <a:prstClr val="white"/>
                </a:solidFill>
                <a:latin typeface="Helvetica" panose="020B0604020202020204" pitchFamily="34" charset="0"/>
                <a:cs typeface="Helvetica" panose="020B0604020202020204" pitchFamily="34" charset="0"/>
              </a:rPr>
              <a:t>).</a:t>
            </a:r>
          </a:p>
          <a:p>
            <a:pPr marL="285750" indent="-285750" algn="l">
              <a:lnSpc>
                <a:spcPct val="120000"/>
              </a:lnSpc>
              <a:buFont typeface="Arial" panose="020B0604020202020204" pitchFamily="34" charset="0"/>
              <a:buChar char="•"/>
              <a:defRPr/>
            </a:pPr>
            <a:endParaRPr lang="en-GB" sz="1500" dirty="0">
              <a:solidFill>
                <a:prstClr val="white"/>
              </a:solidFill>
              <a:latin typeface="Helvetica" panose="020B0604020202020204" pitchFamily="34" charset="0"/>
              <a:cs typeface="Helvetica" panose="020B0604020202020204" pitchFamily="34" charset="0"/>
            </a:endParaRPr>
          </a:p>
          <a:p>
            <a:pPr marL="285750" indent="-285750" algn="l">
              <a:lnSpc>
                <a:spcPct val="120000"/>
              </a:lnSpc>
              <a:buFont typeface="Arial" panose="020B0604020202020204" pitchFamily="34" charset="0"/>
              <a:buChar char="•"/>
              <a:defRPr/>
            </a:pPr>
            <a:r>
              <a:rPr lang="en-GB" sz="1500" dirty="0">
                <a:solidFill>
                  <a:prstClr val="white"/>
                </a:solidFill>
                <a:latin typeface="Helvetica" panose="020B0604020202020204" pitchFamily="34" charset="0"/>
                <a:cs typeface="Helvetica" panose="020B0604020202020204" pitchFamily="34" charset="0"/>
              </a:rPr>
              <a:t>Weaker correlations between lake volume and FAC, runoff, melt and ice lens depth on other ice shelves with complex surface topography (e.g. Roi Baudouin, Nivlisen, Amery) suggest localised melt-albedo feedbacks are not fully resolved by MAR.</a:t>
            </a:r>
          </a:p>
          <a:p>
            <a:pPr marL="285750" indent="-285750" algn="l">
              <a:lnSpc>
                <a:spcPct val="120000"/>
              </a:lnSpc>
              <a:buFont typeface="Arial" panose="020B0604020202020204" pitchFamily="34" charset="0"/>
              <a:buChar char="•"/>
              <a:defRPr/>
            </a:pPr>
            <a:endParaRPr kumimoji="0" lang="en-GB" sz="150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285750" indent="-285750" algn="l">
              <a:lnSpc>
                <a:spcPct val="120000"/>
              </a:lnSpc>
              <a:buFont typeface="Arial" panose="020B0604020202020204" pitchFamily="34" charset="0"/>
              <a:buChar char="•"/>
              <a:defRPr/>
            </a:pPr>
            <a:r>
              <a:rPr kumimoji="0" lang="en-GB" sz="150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Low January runoff on most ice shelves suggests MAR may be overestimating accumulation, possibly related to absence of drifting snow processes in the model.</a:t>
            </a:r>
            <a:endParaRPr lang="en-GB" sz="1500" dirty="0">
              <a:solidFill>
                <a:prstClr val="white"/>
              </a:solidFill>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500" dirty="0">
              <a:solidFill>
                <a:prstClr val="white"/>
              </a:solidFill>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1CB90CC1-D44A-407D-A468-F10E30B9B616}"/>
              </a:ext>
            </a:extLst>
          </p:cNvPr>
          <p:cNvGrpSpPr/>
          <p:nvPr/>
        </p:nvGrpSpPr>
        <p:grpSpPr>
          <a:xfrm>
            <a:off x="8753161" y="3460416"/>
            <a:ext cx="3232851" cy="3043794"/>
            <a:chOff x="7605945" y="2412986"/>
            <a:chExt cx="2144131" cy="2133921"/>
          </a:xfrm>
        </p:grpSpPr>
        <p:pic>
          <p:nvPicPr>
            <p:cNvPr id="14" name="Picture 13" descr="Diagram, map&#10;&#10;Description automatically generated">
              <a:extLst>
                <a:ext uri="{FF2B5EF4-FFF2-40B4-BE49-F238E27FC236}">
                  <a16:creationId xmlns:a16="http://schemas.microsoft.com/office/drawing/2014/main" id="{9D9B52D0-BA6C-45C8-A599-79D8FE7DCDA8}"/>
                </a:ext>
              </a:extLst>
            </p:cNvPr>
            <p:cNvPicPr>
              <a:picLocks noChangeAspect="1"/>
            </p:cNvPicPr>
            <p:nvPr/>
          </p:nvPicPr>
          <p:blipFill rotWithShape="1">
            <a:blip r:embed="rId4">
              <a:extLst>
                <a:ext uri="{28A0092B-C50C-407E-A947-70E740481C1C}">
                  <a14:useLocalDpi xmlns:a14="http://schemas.microsoft.com/office/drawing/2010/main" val="0"/>
                </a:ext>
              </a:extLst>
            </a:blip>
            <a:srcRect l="28476" t="29830" r="48181" b="45859"/>
            <a:stretch/>
          </p:blipFill>
          <p:spPr>
            <a:xfrm>
              <a:off x="7836333" y="2412986"/>
              <a:ext cx="1913743" cy="2129558"/>
            </a:xfrm>
            <a:prstGeom prst="rect">
              <a:avLst/>
            </a:prstGeom>
          </p:spPr>
        </p:pic>
        <p:pic>
          <p:nvPicPr>
            <p:cNvPr id="15" name="Picture 14" descr="Diagram, map&#10;&#10;Description automatically generated">
              <a:extLst>
                <a:ext uri="{FF2B5EF4-FFF2-40B4-BE49-F238E27FC236}">
                  <a16:creationId xmlns:a16="http://schemas.microsoft.com/office/drawing/2014/main" id="{41FA8D54-DAFA-4610-94FA-A54A6B5F7767}"/>
                </a:ext>
              </a:extLst>
            </p:cNvPr>
            <p:cNvPicPr>
              <a:picLocks noChangeAspect="1"/>
            </p:cNvPicPr>
            <p:nvPr/>
          </p:nvPicPr>
          <p:blipFill rotWithShape="1">
            <a:blip r:embed="rId4">
              <a:extLst>
                <a:ext uri="{28A0092B-C50C-407E-A947-70E740481C1C}">
                  <a14:useLocalDpi xmlns:a14="http://schemas.microsoft.com/office/drawing/2010/main" val="0"/>
                </a:ext>
              </a:extLst>
            </a:blip>
            <a:srcRect l="293" t="28962" r="96750" b="46467"/>
            <a:stretch/>
          </p:blipFill>
          <p:spPr>
            <a:xfrm>
              <a:off x="7605945" y="2417350"/>
              <a:ext cx="245308" cy="2129557"/>
            </a:xfrm>
            <a:prstGeom prst="rect">
              <a:avLst/>
            </a:prstGeom>
          </p:spPr>
        </p:pic>
      </p:grpSp>
      <p:sp>
        <p:nvSpPr>
          <p:cNvPr id="21" name="Title 1">
            <a:extLst>
              <a:ext uri="{FF2B5EF4-FFF2-40B4-BE49-F238E27FC236}">
                <a16:creationId xmlns:a16="http://schemas.microsoft.com/office/drawing/2014/main" id="{0E43DE11-E0DC-4D39-80DA-5CBAB8AB7142}"/>
              </a:ext>
            </a:extLst>
          </p:cNvPr>
          <p:cNvSpPr txBox="1">
            <a:spLocks/>
          </p:cNvSpPr>
          <p:nvPr/>
        </p:nvSpPr>
        <p:spPr>
          <a:xfrm>
            <a:off x="480617" y="6086293"/>
            <a:ext cx="5470740" cy="8300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000" i="0" u="none" strike="noStrike" kern="1200" cap="none" spc="0" normalizeH="0" baseline="30000" noProof="0" dirty="0">
                <a:ln>
                  <a:noFill/>
                </a:ln>
                <a:solidFill>
                  <a:prstClr val="white"/>
                </a:solidFill>
                <a:effectLst/>
                <a:uLnTx/>
                <a:uFillTx/>
                <a:latin typeface="Calibri" panose="020F0502020204030204" pitchFamily="34" charset="0"/>
                <a:ea typeface="+mj-ea"/>
                <a:cs typeface="Calibri" panose="020F0502020204030204" pitchFamily="34" charset="0"/>
              </a:rPr>
              <a:t>1</a:t>
            </a:r>
            <a:r>
              <a:rPr kumimoji="0" lang="en-GB" sz="100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Stevens et al. (2020), </a:t>
            </a:r>
            <a:r>
              <a:rPr kumimoji="0" lang="en-GB" sz="1000" i="0" u="none" strike="noStrike" kern="1200" cap="none" spc="0" normalizeH="0" baseline="30000" noProof="0" dirty="0">
                <a:ln>
                  <a:noFill/>
                </a:ln>
                <a:solidFill>
                  <a:prstClr val="white"/>
                </a:solidFill>
                <a:effectLst/>
                <a:uLnTx/>
                <a:uFillTx/>
                <a:latin typeface="Calibri" panose="020F0502020204030204" pitchFamily="34" charset="0"/>
                <a:ea typeface="+mj-ea"/>
                <a:cs typeface="Calibri" panose="020F0502020204030204" pitchFamily="34" charset="0"/>
              </a:rPr>
              <a:t>2</a:t>
            </a:r>
            <a:r>
              <a:rPr kumimoji="0" lang="en-GB" sz="100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Kittel et al. (2021), </a:t>
            </a:r>
            <a:r>
              <a:rPr kumimoji="0" lang="en-GB" sz="1000" i="0" u="none" strike="noStrike" kern="1200" cap="none" spc="0" normalizeH="0" baseline="30000" noProof="0" dirty="0">
                <a:ln>
                  <a:noFill/>
                </a:ln>
                <a:solidFill>
                  <a:prstClr val="white"/>
                </a:solidFill>
                <a:effectLst/>
                <a:uLnTx/>
                <a:uFillTx/>
                <a:latin typeface="Calibri" panose="020F0502020204030204" pitchFamily="34" charset="0"/>
                <a:ea typeface="+mj-ea"/>
                <a:cs typeface="Calibri" panose="020F0502020204030204" pitchFamily="34" charset="0"/>
              </a:rPr>
              <a:t>3</a:t>
            </a:r>
            <a:r>
              <a:rPr kumimoji="0" lang="en-GB" sz="100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Gilbert and Kittel (2021), </a:t>
            </a:r>
            <a:r>
              <a:rPr kumimoji="0" lang="en-GB" sz="1000" i="0" u="none" strike="noStrike" kern="1200" cap="none" spc="0" normalizeH="0" baseline="30000" noProof="0" dirty="0">
                <a:ln>
                  <a:noFill/>
                </a:ln>
                <a:solidFill>
                  <a:prstClr val="white"/>
                </a:solidFill>
                <a:effectLst/>
                <a:uLnTx/>
                <a:uFillTx/>
                <a:latin typeface="Calibri" panose="020F0502020204030204" pitchFamily="34" charset="0"/>
                <a:ea typeface="+mj-ea"/>
                <a:cs typeface="Calibri" panose="020F0502020204030204" pitchFamily="34" charset="0"/>
              </a:rPr>
              <a:t>4</a:t>
            </a:r>
            <a:r>
              <a:rPr kumimoji="0" lang="en-GB" sz="100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Lai et al. (2020).</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000" dirty="0">
              <a:solidFill>
                <a:prstClr val="white"/>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000" dirty="0">
              <a:solidFill>
                <a:prstClr val="white"/>
              </a:solidFill>
              <a:latin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FC6C119B-72E0-4574-80DC-0CB54B4340A6}"/>
              </a:ext>
            </a:extLst>
          </p:cNvPr>
          <p:cNvGrpSpPr/>
          <p:nvPr/>
        </p:nvGrpSpPr>
        <p:grpSpPr>
          <a:xfrm>
            <a:off x="200154" y="928232"/>
            <a:ext cx="8227932" cy="954107"/>
            <a:chOff x="133042" y="1237503"/>
            <a:chExt cx="8227932" cy="954107"/>
          </a:xfrm>
        </p:grpSpPr>
        <p:grpSp>
          <p:nvGrpSpPr>
            <p:cNvPr id="33" name="Group 32">
              <a:extLst>
                <a:ext uri="{FF2B5EF4-FFF2-40B4-BE49-F238E27FC236}">
                  <a16:creationId xmlns:a16="http://schemas.microsoft.com/office/drawing/2014/main" id="{62C8512A-2D47-47AD-B2B3-1B4F99968EF3}"/>
                </a:ext>
              </a:extLst>
            </p:cNvPr>
            <p:cNvGrpSpPr/>
            <p:nvPr/>
          </p:nvGrpSpPr>
          <p:grpSpPr>
            <a:xfrm>
              <a:off x="133042" y="1237503"/>
              <a:ext cx="4847139" cy="954107"/>
              <a:chOff x="2470193" y="900411"/>
              <a:chExt cx="4847139" cy="954107"/>
            </a:xfrm>
          </p:grpSpPr>
          <p:sp>
            <p:nvSpPr>
              <p:cNvPr id="22" name="TextBox 21">
                <a:extLst>
                  <a:ext uri="{FF2B5EF4-FFF2-40B4-BE49-F238E27FC236}">
                    <a16:creationId xmlns:a16="http://schemas.microsoft.com/office/drawing/2014/main" id="{5B7DF3CD-E3AB-4FE7-95AF-F4602CF2C69F}"/>
                  </a:ext>
                </a:extLst>
              </p:cNvPr>
              <p:cNvSpPr txBox="1"/>
              <p:nvPr/>
            </p:nvSpPr>
            <p:spPr>
              <a:xfrm>
                <a:off x="2470193" y="1097832"/>
                <a:ext cx="2411116" cy="338554"/>
              </a:xfrm>
              <a:prstGeom prst="rect">
                <a:avLst/>
              </a:prstGeom>
              <a:noFill/>
              <a:ln w="38100">
                <a:solidFill>
                  <a:schemeClr val="accent1">
                    <a:lumMod val="60000"/>
                    <a:lumOff val="40000"/>
                  </a:schemeClr>
                </a:solidFill>
              </a:ln>
            </p:spPr>
            <p:txBody>
              <a:bodyPr wrap="square" rtlCol="0">
                <a:spAutoFit/>
              </a:bodyPr>
              <a:lstStyle/>
              <a:p>
                <a:r>
                  <a:rPr lang="en-GB" sz="1600" dirty="0">
                    <a:solidFill>
                      <a:schemeClr val="bg1"/>
                    </a:solidFill>
                    <a:latin typeface="Helvetica" panose="020B0604020202020204" pitchFamily="34" charset="0"/>
                    <a:cs typeface="Helvetica" panose="020B0604020202020204" pitchFamily="34" charset="0"/>
                  </a:rPr>
                  <a:t>Community Firn Model</a:t>
                </a:r>
                <a:r>
                  <a:rPr lang="en-GB" sz="1600" baseline="30000" dirty="0">
                    <a:solidFill>
                      <a:schemeClr val="bg1"/>
                    </a:solidFill>
                    <a:latin typeface="Helvetica" panose="020B0604020202020204" pitchFamily="34" charset="0"/>
                    <a:cs typeface="Helvetica" panose="020B0604020202020204" pitchFamily="34" charset="0"/>
                  </a:rPr>
                  <a:t>1</a:t>
                </a:r>
              </a:p>
            </p:txBody>
          </p:sp>
          <p:sp>
            <p:nvSpPr>
              <p:cNvPr id="23" name="TextBox 22">
                <a:extLst>
                  <a:ext uri="{FF2B5EF4-FFF2-40B4-BE49-F238E27FC236}">
                    <a16:creationId xmlns:a16="http://schemas.microsoft.com/office/drawing/2014/main" id="{43A90182-3437-4CEB-A455-8D1998B6BD6F}"/>
                  </a:ext>
                </a:extLst>
              </p:cNvPr>
              <p:cNvSpPr txBox="1"/>
              <p:nvPr/>
            </p:nvSpPr>
            <p:spPr>
              <a:xfrm>
                <a:off x="5368114" y="900411"/>
                <a:ext cx="1949218" cy="954107"/>
              </a:xfrm>
              <a:prstGeom prst="rect">
                <a:avLst/>
              </a:prstGeom>
              <a:noFill/>
              <a:ln w="38100">
                <a:noFill/>
              </a:ln>
            </p:spPr>
            <p:txBody>
              <a:bodyPr wrap="square" rtlCol="0">
                <a:spAutoFit/>
              </a:bodyPr>
              <a:lstStyle/>
              <a:p>
                <a:r>
                  <a:rPr lang="en-GB" sz="1400" dirty="0">
                    <a:solidFill>
                      <a:schemeClr val="bg1"/>
                    </a:solidFill>
                    <a:latin typeface="Helvetica" panose="020B0604020202020204" pitchFamily="34" charset="0"/>
                    <a:cs typeface="Helvetica" panose="020B0604020202020204" pitchFamily="34" charset="0"/>
                  </a:rPr>
                  <a:t>Firn air content</a:t>
                </a:r>
              </a:p>
              <a:p>
                <a:r>
                  <a:rPr lang="en-GB" sz="1400" dirty="0">
                    <a:solidFill>
                      <a:schemeClr val="bg1"/>
                    </a:solidFill>
                    <a:latin typeface="Helvetica" panose="020B0604020202020204" pitchFamily="34" charset="0"/>
                    <a:cs typeface="Helvetica" panose="020B0604020202020204" pitchFamily="34" charset="0"/>
                  </a:rPr>
                  <a:t>Surface runoff</a:t>
                </a:r>
              </a:p>
              <a:p>
                <a:r>
                  <a:rPr lang="en-GB" sz="1400" dirty="0">
                    <a:solidFill>
                      <a:schemeClr val="bg1"/>
                    </a:solidFill>
                    <a:latin typeface="Helvetica" panose="020B0604020202020204" pitchFamily="34" charset="0"/>
                    <a:cs typeface="Helvetica" panose="020B0604020202020204" pitchFamily="34" charset="0"/>
                  </a:rPr>
                  <a:t>Minimum ice </a:t>
                </a:r>
              </a:p>
              <a:p>
                <a:r>
                  <a:rPr lang="en-GB" sz="1400" dirty="0">
                    <a:solidFill>
                      <a:schemeClr val="bg1"/>
                    </a:solidFill>
                    <a:latin typeface="Helvetica" panose="020B0604020202020204" pitchFamily="34" charset="0"/>
                    <a:cs typeface="Helvetica" panose="020B0604020202020204" pitchFamily="34" charset="0"/>
                  </a:rPr>
                  <a:t>lens depth</a:t>
                </a:r>
              </a:p>
            </p:txBody>
          </p:sp>
          <p:cxnSp>
            <p:nvCxnSpPr>
              <p:cNvPr id="24" name="Straight Arrow Connector 23">
                <a:extLst>
                  <a:ext uri="{FF2B5EF4-FFF2-40B4-BE49-F238E27FC236}">
                    <a16:creationId xmlns:a16="http://schemas.microsoft.com/office/drawing/2014/main" id="{9D1F52EB-5DB2-4946-89E3-6D135F7267CA}"/>
                  </a:ext>
                </a:extLst>
              </p:cNvPr>
              <p:cNvCxnSpPr>
                <a:stCxn id="22" idx="3"/>
              </p:cNvCxnSpPr>
              <p:nvPr/>
            </p:nvCxnSpPr>
            <p:spPr>
              <a:xfrm flipV="1">
                <a:off x="4881309" y="977428"/>
                <a:ext cx="464308" cy="289681"/>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0AC3A35-E91B-4DC9-8257-6B562A0E07EB}"/>
                  </a:ext>
                </a:extLst>
              </p:cNvPr>
              <p:cNvCxnSpPr>
                <a:cxnSpLocks/>
              </p:cNvCxnSpPr>
              <p:nvPr/>
            </p:nvCxnSpPr>
            <p:spPr>
              <a:xfrm>
                <a:off x="4883885" y="1304445"/>
                <a:ext cx="477589" cy="24332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0EBB724-C9EB-43A6-BC71-9F9BA215B01B}"/>
                  </a:ext>
                </a:extLst>
              </p:cNvPr>
              <p:cNvCxnSpPr>
                <a:cxnSpLocks/>
              </p:cNvCxnSpPr>
              <p:nvPr/>
            </p:nvCxnSpPr>
            <p:spPr>
              <a:xfrm flipV="1">
                <a:off x="4874669" y="1275115"/>
                <a:ext cx="486805" cy="561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C44853BB-F599-4D6B-8B08-DD0F903D17B0}"/>
                </a:ext>
              </a:extLst>
            </p:cNvPr>
            <p:cNvGrpSpPr/>
            <p:nvPr/>
          </p:nvGrpSpPr>
          <p:grpSpPr>
            <a:xfrm>
              <a:off x="4552514" y="1427541"/>
              <a:ext cx="3808460" cy="369332"/>
              <a:chOff x="-37281" y="647190"/>
              <a:chExt cx="3808460" cy="369332"/>
            </a:xfrm>
          </p:grpSpPr>
          <p:sp>
            <p:nvSpPr>
              <p:cNvPr id="6" name="TextBox 5">
                <a:extLst>
                  <a:ext uri="{FF2B5EF4-FFF2-40B4-BE49-F238E27FC236}">
                    <a16:creationId xmlns:a16="http://schemas.microsoft.com/office/drawing/2014/main" id="{82165789-6AD7-4AE8-BAE6-045F16BB2AA7}"/>
                  </a:ext>
                </a:extLst>
              </p:cNvPr>
              <p:cNvSpPr txBox="1"/>
              <p:nvPr/>
            </p:nvSpPr>
            <p:spPr>
              <a:xfrm>
                <a:off x="-37281" y="647190"/>
                <a:ext cx="1365790" cy="369332"/>
              </a:xfrm>
              <a:prstGeom prst="rect">
                <a:avLst/>
              </a:prstGeom>
              <a:noFill/>
              <a:ln w="38100">
                <a:solidFill>
                  <a:schemeClr val="accent1">
                    <a:lumMod val="60000"/>
                    <a:lumOff val="40000"/>
                  </a:schemeClr>
                </a:solidFill>
              </a:ln>
            </p:spPr>
            <p:txBody>
              <a:bodyPr wrap="square" rtlCol="0">
                <a:spAutoFit/>
              </a:bodyPr>
              <a:lstStyle/>
              <a:p>
                <a:r>
                  <a:rPr lang="en-GB" dirty="0">
                    <a:solidFill>
                      <a:schemeClr val="bg1"/>
                    </a:solidFill>
                    <a:latin typeface="Helvetica" panose="020B0604020202020204" pitchFamily="34" charset="0"/>
                    <a:cs typeface="Helvetica" panose="020B0604020202020204" pitchFamily="34" charset="0"/>
                  </a:rPr>
                  <a:t>MARv3.11</a:t>
                </a:r>
                <a:r>
                  <a:rPr lang="en-GB" baseline="30000" dirty="0">
                    <a:solidFill>
                      <a:schemeClr val="bg1"/>
                    </a:solidFill>
                    <a:latin typeface="Helvetica" panose="020B0604020202020204" pitchFamily="34" charset="0"/>
                    <a:cs typeface="Helvetica" panose="020B0604020202020204" pitchFamily="34" charset="0"/>
                  </a:rPr>
                  <a:t>2</a:t>
                </a:r>
              </a:p>
            </p:txBody>
          </p:sp>
          <p:sp>
            <p:nvSpPr>
              <p:cNvPr id="31" name="TextBox 30">
                <a:extLst>
                  <a:ext uri="{FF2B5EF4-FFF2-40B4-BE49-F238E27FC236}">
                    <a16:creationId xmlns:a16="http://schemas.microsoft.com/office/drawing/2014/main" id="{54F4CA73-0583-4BF2-90AD-4B4C396EF8F1}"/>
                  </a:ext>
                </a:extLst>
              </p:cNvPr>
              <p:cNvSpPr txBox="1"/>
              <p:nvPr/>
            </p:nvSpPr>
            <p:spPr>
              <a:xfrm>
                <a:off x="1821961" y="676179"/>
                <a:ext cx="1949218" cy="307777"/>
              </a:xfrm>
              <a:prstGeom prst="rect">
                <a:avLst/>
              </a:prstGeom>
              <a:noFill/>
              <a:ln w="38100">
                <a:noFill/>
              </a:ln>
            </p:spPr>
            <p:txBody>
              <a:bodyPr wrap="square" rtlCol="0">
                <a:spAutoFit/>
              </a:bodyPr>
              <a:lstStyle/>
              <a:p>
                <a:r>
                  <a:rPr lang="en-GB" sz="1400" dirty="0">
                    <a:solidFill>
                      <a:schemeClr val="bg1"/>
                    </a:solidFill>
                    <a:latin typeface="Helvetica" panose="020B0604020202020204" pitchFamily="34" charset="0"/>
                    <a:cs typeface="Helvetica" panose="020B0604020202020204" pitchFamily="34" charset="0"/>
                  </a:rPr>
                  <a:t>Surface melt</a:t>
                </a:r>
              </a:p>
            </p:txBody>
          </p:sp>
          <p:cxnSp>
            <p:nvCxnSpPr>
              <p:cNvPr id="32" name="Straight Arrow Connector 31">
                <a:extLst>
                  <a:ext uri="{FF2B5EF4-FFF2-40B4-BE49-F238E27FC236}">
                    <a16:creationId xmlns:a16="http://schemas.microsoft.com/office/drawing/2014/main" id="{3E68BA7B-812C-43BC-8048-A5D9BFEB4FDD}"/>
                  </a:ext>
                </a:extLst>
              </p:cNvPr>
              <p:cNvCxnSpPr>
                <a:cxnSpLocks/>
              </p:cNvCxnSpPr>
              <p:nvPr/>
            </p:nvCxnSpPr>
            <p:spPr>
              <a:xfrm flipV="1">
                <a:off x="1357778" y="831856"/>
                <a:ext cx="486805" cy="561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38" name="Title 1">
            <a:extLst>
              <a:ext uri="{FF2B5EF4-FFF2-40B4-BE49-F238E27FC236}">
                <a16:creationId xmlns:a16="http://schemas.microsoft.com/office/drawing/2014/main" id="{49486F25-350C-453E-8B98-2092A04EE9C0}"/>
              </a:ext>
            </a:extLst>
          </p:cNvPr>
          <p:cNvSpPr txBox="1">
            <a:spLocks/>
          </p:cNvSpPr>
          <p:nvPr/>
        </p:nvSpPr>
        <p:spPr>
          <a:xfrm>
            <a:off x="918879" y="670749"/>
            <a:ext cx="6110515" cy="19061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Relationships with surface/firn conditions</a:t>
            </a:r>
            <a:endParaRPr lang="en-GB" sz="2000" b="1" dirty="0">
              <a:solidFill>
                <a:prstClr val="white"/>
              </a:solidFill>
              <a:latin typeface="Helvetica" panose="020B0604020202020204" pitchFamily="34" charset="0"/>
              <a:cs typeface="Helvetica" panose="020B0604020202020204" pitchFamily="34" charset="0"/>
            </a:endParaRPr>
          </a:p>
          <a:p>
            <a:pPr algn="l">
              <a:lnSpc>
                <a:spcPct val="100000"/>
              </a:lnSpc>
              <a:defRPr/>
            </a:pPr>
            <a:endParaRPr kumimoji="0" lang="en-GB" sz="110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endParaRPr>
          </a:p>
          <a:p>
            <a:pPr algn="l">
              <a:lnSpc>
                <a:spcPct val="100000"/>
              </a:lnSpc>
              <a:defRPr/>
            </a:pPr>
            <a:endParaRPr kumimoji="0" lang="en-GB" sz="110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endParaRPr>
          </a:p>
          <a:p>
            <a:pPr algn="l">
              <a:lnSpc>
                <a:spcPct val="100000"/>
              </a:lnSpc>
              <a:defRPr/>
            </a:pPr>
            <a:endParaRPr lang="en-GB" sz="11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1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1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1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1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1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100" dirty="0">
              <a:solidFill>
                <a:prstClr val="white"/>
              </a:solidFill>
              <a:latin typeface="Calibri" panose="020F0502020204030204" pitchFamily="34" charset="0"/>
              <a:cs typeface="Calibri" panose="020F0502020204030204" pitchFamily="34" charset="0"/>
            </a:endParaRPr>
          </a:p>
          <a:p>
            <a:pPr algn="l">
              <a:lnSpc>
                <a:spcPct val="100000"/>
              </a:lnSpc>
              <a:defRPr/>
            </a:pPr>
            <a:endParaRPr lang="en-GB" sz="1100" dirty="0">
              <a:solidFill>
                <a:prstClr val="white"/>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100" dirty="0">
              <a:solidFill>
                <a:prstClr val="white"/>
              </a:solidFill>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416F898-1798-445D-82CB-AB9DABA0E3F9}"/>
              </a:ext>
            </a:extLst>
          </p:cNvPr>
          <p:cNvGrpSpPr/>
          <p:nvPr/>
        </p:nvGrpSpPr>
        <p:grpSpPr>
          <a:xfrm>
            <a:off x="8636889" y="448822"/>
            <a:ext cx="3670694" cy="3049155"/>
            <a:chOff x="3728567" y="2779174"/>
            <a:chExt cx="3670694" cy="3049155"/>
          </a:xfrm>
        </p:grpSpPr>
        <p:sp>
          <p:nvSpPr>
            <p:cNvPr id="4" name="Rectangle 3">
              <a:extLst>
                <a:ext uri="{FF2B5EF4-FFF2-40B4-BE49-F238E27FC236}">
                  <a16:creationId xmlns:a16="http://schemas.microsoft.com/office/drawing/2014/main" id="{6A8344F0-8977-4DA7-9962-8C1C9A7EE920}"/>
                </a:ext>
              </a:extLst>
            </p:cNvPr>
            <p:cNvSpPr/>
            <p:nvPr/>
          </p:nvSpPr>
          <p:spPr>
            <a:xfrm>
              <a:off x="3845859" y="2824524"/>
              <a:ext cx="3231832" cy="3003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p>
          </p:txBody>
        </p:sp>
        <p:pic>
          <p:nvPicPr>
            <p:cNvPr id="5" name="Picture 4">
              <a:extLst>
                <a:ext uri="{FF2B5EF4-FFF2-40B4-BE49-F238E27FC236}">
                  <a16:creationId xmlns:a16="http://schemas.microsoft.com/office/drawing/2014/main" id="{13069C5D-A7B9-4897-9BAD-8EF804D9FD07}"/>
                </a:ext>
              </a:extLst>
            </p:cNvPr>
            <p:cNvPicPr>
              <a:picLocks noChangeAspect="1"/>
            </p:cNvPicPr>
            <p:nvPr/>
          </p:nvPicPr>
          <p:blipFill>
            <a:blip r:embed="rId5"/>
            <a:stretch>
              <a:fillRect/>
            </a:stretch>
          </p:blipFill>
          <p:spPr>
            <a:xfrm>
              <a:off x="3728567" y="2779174"/>
              <a:ext cx="3670694" cy="3003804"/>
            </a:xfrm>
            <a:prstGeom prst="rect">
              <a:avLst/>
            </a:prstGeom>
          </p:spPr>
        </p:pic>
      </p:grpSp>
      <p:pic>
        <p:nvPicPr>
          <p:cNvPr id="49" name="Picture 48" descr="Diagram, map&#10;&#10;Description automatically generated">
            <a:extLst>
              <a:ext uri="{FF2B5EF4-FFF2-40B4-BE49-F238E27FC236}">
                <a16:creationId xmlns:a16="http://schemas.microsoft.com/office/drawing/2014/main" id="{E2174A69-8D4B-47DC-84C4-53C3842D89A0}"/>
              </a:ext>
            </a:extLst>
          </p:cNvPr>
          <p:cNvPicPr>
            <a:picLocks noChangeAspect="1"/>
          </p:cNvPicPr>
          <p:nvPr/>
        </p:nvPicPr>
        <p:blipFill rotWithShape="1">
          <a:blip r:embed="rId4">
            <a:extLst>
              <a:ext uri="{28A0092B-C50C-407E-A947-70E740481C1C}">
                <a14:useLocalDpi xmlns:a14="http://schemas.microsoft.com/office/drawing/2010/main" val="0"/>
              </a:ext>
            </a:extLst>
          </a:blip>
          <a:srcRect l="36844" t="7586" r="55309" b="90827"/>
          <a:stretch/>
        </p:blipFill>
        <p:spPr>
          <a:xfrm>
            <a:off x="9718766" y="727686"/>
            <a:ext cx="1043651" cy="225470"/>
          </a:xfrm>
          <a:prstGeom prst="rect">
            <a:avLst/>
          </a:prstGeom>
        </p:spPr>
      </p:pic>
      <p:pic>
        <p:nvPicPr>
          <p:cNvPr id="50" name="Picture 49">
            <a:extLst>
              <a:ext uri="{FF2B5EF4-FFF2-40B4-BE49-F238E27FC236}">
                <a16:creationId xmlns:a16="http://schemas.microsoft.com/office/drawing/2014/main" id="{4A5D90A8-B659-45B9-B9C7-02364F50D273}"/>
              </a:ext>
            </a:extLst>
          </p:cNvPr>
          <p:cNvPicPr>
            <a:picLocks noChangeAspect="1"/>
          </p:cNvPicPr>
          <p:nvPr/>
        </p:nvPicPr>
        <p:blipFill rotWithShape="1">
          <a:blip r:embed="rId6">
            <a:extLst>
              <a:ext uri="{28A0092B-C50C-407E-A947-70E740481C1C}">
                <a14:useLocalDpi xmlns:a14="http://schemas.microsoft.com/office/drawing/2010/main" val="0"/>
              </a:ext>
            </a:extLst>
          </a:blip>
          <a:srcRect l="11636" t="9202" r="83239" b="89528"/>
          <a:stretch/>
        </p:blipFill>
        <p:spPr>
          <a:xfrm>
            <a:off x="9642595" y="914970"/>
            <a:ext cx="741153" cy="197976"/>
          </a:xfrm>
          <a:prstGeom prst="rect">
            <a:avLst/>
          </a:prstGeom>
        </p:spPr>
      </p:pic>
      <p:sp>
        <p:nvSpPr>
          <p:cNvPr id="16" name="Rectangle 15">
            <a:extLst>
              <a:ext uri="{FF2B5EF4-FFF2-40B4-BE49-F238E27FC236}">
                <a16:creationId xmlns:a16="http://schemas.microsoft.com/office/drawing/2014/main" id="{0613F13F-4161-4161-ADC7-35994F90F039}"/>
              </a:ext>
            </a:extLst>
          </p:cNvPr>
          <p:cNvSpPr/>
          <p:nvPr/>
        </p:nvSpPr>
        <p:spPr>
          <a:xfrm>
            <a:off x="11551026" y="3497978"/>
            <a:ext cx="225329" cy="40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340C3866-429E-4CFA-A377-A1DEC9E3CFFD}"/>
              </a:ext>
            </a:extLst>
          </p:cNvPr>
          <p:cNvSpPr txBox="1"/>
          <p:nvPr/>
        </p:nvSpPr>
        <p:spPr>
          <a:xfrm>
            <a:off x="10957398" y="1976684"/>
            <a:ext cx="942392" cy="261610"/>
          </a:xfrm>
          <a:prstGeom prst="rect">
            <a:avLst/>
          </a:prstGeom>
          <a:noFill/>
        </p:spPr>
        <p:txBody>
          <a:bodyPr wrap="square" rtlCol="0">
            <a:spAutoFit/>
          </a:bodyPr>
          <a:lstStyle/>
          <a:p>
            <a:r>
              <a:rPr lang="en-GB" sz="1100" b="1" dirty="0">
                <a:latin typeface="Arial" panose="020B0604020202020204" pitchFamily="34" charset="0"/>
                <a:cs typeface="Arial" panose="020B0604020202020204" pitchFamily="34" charset="0"/>
              </a:rPr>
              <a:t>p = 0.01</a:t>
            </a:r>
          </a:p>
        </p:txBody>
      </p:sp>
      <p:sp>
        <p:nvSpPr>
          <p:cNvPr id="51" name="TextBox 50">
            <a:extLst>
              <a:ext uri="{FF2B5EF4-FFF2-40B4-BE49-F238E27FC236}">
                <a16:creationId xmlns:a16="http://schemas.microsoft.com/office/drawing/2014/main" id="{389B2068-E89C-4B55-BA26-58E3CD935E31}"/>
              </a:ext>
            </a:extLst>
          </p:cNvPr>
          <p:cNvSpPr txBox="1"/>
          <p:nvPr/>
        </p:nvSpPr>
        <p:spPr>
          <a:xfrm>
            <a:off x="9810004" y="1531288"/>
            <a:ext cx="844081" cy="261610"/>
          </a:xfrm>
          <a:prstGeom prst="rect">
            <a:avLst/>
          </a:prstGeom>
          <a:noFill/>
        </p:spPr>
        <p:txBody>
          <a:bodyPr wrap="square" rtlCol="0">
            <a:spAutoFit/>
          </a:bodyPr>
          <a:lstStyle/>
          <a:p>
            <a:r>
              <a:rPr lang="en-GB" sz="1100" b="1" dirty="0">
                <a:latin typeface="Arial" panose="020B0604020202020204" pitchFamily="34" charset="0"/>
                <a:cs typeface="Arial" panose="020B0604020202020204" pitchFamily="34" charset="0"/>
              </a:rPr>
              <a:t>p = 0.04</a:t>
            </a:r>
          </a:p>
        </p:txBody>
      </p:sp>
      <p:sp>
        <p:nvSpPr>
          <p:cNvPr id="35" name="TextBox 34">
            <a:extLst>
              <a:ext uri="{FF2B5EF4-FFF2-40B4-BE49-F238E27FC236}">
                <a16:creationId xmlns:a16="http://schemas.microsoft.com/office/drawing/2014/main" id="{47A76D04-F111-47D5-B772-EDD5CBDF123D}"/>
              </a:ext>
            </a:extLst>
          </p:cNvPr>
          <p:cNvSpPr txBox="1"/>
          <p:nvPr/>
        </p:nvSpPr>
        <p:spPr>
          <a:xfrm>
            <a:off x="9502689" y="3173895"/>
            <a:ext cx="2483324" cy="261610"/>
          </a:xfrm>
          <a:prstGeom prst="rect">
            <a:avLst/>
          </a:prstGeom>
          <a:solidFill>
            <a:schemeClr val="bg1"/>
          </a:solidFill>
          <a:ln>
            <a:noFill/>
          </a:ln>
        </p:spPr>
        <p:txBody>
          <a:bodyPr wrap="square" rtlCol="0">
            <a:spAutoFit/>
          </a:bodyPr>
          <a:lstStyle/>
          <a:p>
            <a:r>
              <a:rPr lang="en-GB" sz="1100" dirty="0">
                <a:latin typeface="Arial" panose="020B0604020202020204" pitchFamily="34" charset="0"/>
                <a:cs typeface="Arial" panose="020B0604020202020204" pitchFamily="34" charset="0"/>
              </a:rPr>
              <a:t>January surface runoff (m w.e.)</a:t>
            </a:r>
          </a:p>
        </p:txBody>
      </p:sp>
      <p:pic>
        <p:nvPicPr>
          <p:cNvPr id="36" name="Picture 35" descr="Diagram, map&#10;&#10;Description automatically generated">
            <a:extLst>
              <a:ext uri="{FF2B5EF4-FFF2-40B4-BE49-F238E27FC236}">
                <a16:creationId xmlns:a16="http://schemas.microsoft.com/office/drawing/2014/main" id="{A3A83FA3-86FB-4B3C-BCA5-8818B972FB3C}"/>
              </a:ext>
            </a:extLst>
          </p:cNvPr>
          <p:cNvPicPr>
            <a:picLocks noChangeAspect="1"/>
          </p:cNvPicPr>
          <p:nvPr/>
        </p:nvPicPr>
        <p:blipFill rotWithShape="1">
          <a:blip r:embed="rId4">
            <a:extLst>
              <a:ext uri="{28A0092B-C50C-407E-A947-70E740481C1C}">
                <a14:useLocalDpi xmlns:a14="http://schemas.microsoft.com/office/drawing/2010/main" val="0"/>
              </a:ext>
            </a:extLst>
          </a:blip>
          <a:srcRect l="36412" t="7188" r="55584" b="87773"/>
          <a:stretch/>
        </p:blipFill>
        <p:spPr>
          <a:xfrm>
            <a:off x="9642595" y="3625317"/>
            <a:ext cx="1028988" cy="692215"/>
          </a:xfrm>
          <a:prstGeom prst="rect">
            <a:avLst/>
          </a:prstGeom>
        </p:spPr>
      </p:pic>
    </p:spTree>
    <p:extLst>
      <p:ext uri="{BB962C8B-B14F-4D97-AF65-F5344CB8AC3E}">
        <p14:creationId xmlns:p14="http://schemas.microsoft.com/office/powerpoint/2010/main" val="446750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18B01E-3740-4C2E-92F7-F6D13A7D5886}"/>
              </a:ext>
            </a:extLst>
          </p:cNvPr>
          <p:cNvSpPr/>
          <p:nvPr/>
        </p:nvSpPr>
        <p:spPr>
          <a:xfrm>
            <a:off x="0" y="-4194"/>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AC88A65-7455-49FD-97BC-57494922B1EE}"/>
              </a:ext>
            </a:extLst>
          </p:cNvPr>
          <p:cNvSpPr/>
          <p:nvPr/>
        </p:nvSpPr>
        <p:spPr>
          <a:xfrm>
            <a:off x="-1" y="6616669"/>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6">
            <a:extLst>
              <a:ext uri="{FF2B5EF4-FFF2-40B4-BE49-F238E27FC236}">
                <a16:creationId xmlns:a16="http://schemas.microsoft.com/office/drawing/2014/main" id="{99EA5100-B9E8-4F33-90B8-A4C3B13DD1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1" y="6620967"/>
            <a:ext cx="647700" cy="25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itle 1">
            <a:extLst>
              <a:ext uri="{FF2B5EF4-FFF2-40B4-BE49-F238E27FC236}">
                <a16:creationId xmlns:a16="http://schemas.microsoft.com/office/drawing/2014/main" id="{BD49234B-1DDE-420E-8399-65A28C82276D}"/>
              </a:ext>
            </a:extLst>
          </p:cNvPr>
          <p:cNvSpPr txBox="1">
            <a:spLocks/>
          </p:cNvSpPr>
          <p:nvPr/>
        </p:nvSpPr>
        <p:spPr>
          <a:xfrm>
            <a:off x="4914901" y="-295060"/>
            <a:ext cx="6149426" cy="1371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Summary</a:t>
            </a:r>
          </a:p>
        </p:txBody>
      </p:sp>
      <p:sp>
        <p:nvSpPr>
          <p:cNvPr id="14" name="Title 1">
            <a:extLst>
              <a:ext uri="{FF2B5EF4-FFF2-40B4-BE49-F238E27FC236}">
                <a16:creationId xmlns:a16="http://schemas.microsoft.com/office/drawing/2014/main" id="{F7C2A97A-CD8A-4251-9A4B-62EC1A97E2AC}"/>
              </a:ext>
            </a:extLst>
          </p:cNvPr>
          <p:cNvSpPr txBox="1">
            <a:spLocks/>
          </p:cNvSpPr>
          <p:nvPr/>
        </p:nvSpPr>
        <p:spPr>
          <a:xfrm>
            <a:off x="647701" y="1420851"/>
            <a:ext cx="11071548" cy="4379337"/>
          </a:xfrm>
          <a:prstGeom prst="rect">
            <a:avLst/>
          </a:prstGeom>
          <a:ln>
            <a:solidFill>
              <a:srgbClr val="00B0F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50000"/>
              </a:lnSpc>
              <a:spcBef>
                <a:spcPct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Our inventory </a:t>
            </a:r>
            <a:r>
              <a:rPr lang="en-GB" sz="1600" dirty="0">
                <a:solidFill>
                  <a:prstClr val="white"/>
                </a:solidFill>
                <a:latin typeface="Helvetica" panose="020B0604020202020204" pitchFamily="34" charset="0"/>
                <a:cs typeface="Helvetica" panose="020B0604020202020204" pitchFamily="34" charset="0"/>
              </a:rPr>
              <a:t>of </a:t>
            </a:r>
            <a:r>
              <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East Antarctic supraglacial lakes </a:t>
            </a:r>
            <a:r>
              <a:rPr lang="en-GB" sz="1600" dirty="0">
                <a:solidFill>
                  <a:prstClr val="white"/>
                </a:solidFill>
                <a:latin typeface="Helvetica" panose="020B0604020202020204" pitchFamily="34" charset="0"/>
                <a:cs typeface="Helvetica" panose="020B0604020202020204" pitchFamily="34" charset="0"/>
              </a:rPr>
              <a:t>in January over seven melt season (</a:t>
            </a:r>
            <a:r>
              <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2014 to 2020) shows lake interannual variability is spatially complex and asynchronous on different East Antarctic ice shelves.</a:t>
            </a: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endParaRPr lang="en-GB" sz="1600" dirty="0">
              <a:solidFill>
                <a:prstClr val="white"/>
              </a:solidFill>
              <a:latin typeface="Helvetica" panose="020B0604020202020204" pitchFamily="34" charset="0"/>
              <a:cs typeface="Helvetica" panose="020B0604020202020204" pitchFamily="34" charset="0"/>
            </a:endParaRP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Total lake volume fluctuates by as much as 200% between melt seasons on individual ice shelves.</a:t>
            </a:r>
          </a:p>
          <a:p>
            <a:pPr marL="0" marR="0" lvl="0" indent="0" algn="l" defTabSz="914400" rtl="0" eaLnBrk="1" fontAlgn="auto" latinLnBrk="0" hangingPunct="1">
              <a:lnSpc>
                <a:spcPct val="150000"/>
              </a:lnSpc>
              <a:spcBef>
                <a:spcPct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a:p>
            <a:pPr marL="285750" marR="0" lvl="0" indent="-28575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Lake area and volume are significantly correlated with summer (DJF) air temperature, firn air content and ice lens depth. This relationship weakens on ice shelves with topographically-complex grounding zones.</a:t>
            </a:r>
          </a:p>
          <a:p>
            <a:pPr marL="285750" marR="0" lvl="0" indent="-28575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endParaRPr lang="en-GB" sz="1600" dirty="0">
              <a:solidFill>
                <a:prstClr val="white"/>
              </a:solidFill>
              <a:latin typeface="Helvetica" panose="020B0604020202020204" pitchFamily="34" charset="0"/>
              <a:cs typeface="Helvetica" panose="020B0604020202020204" pitchFamily="34" charset="0"/>
            </a:endParaRPr>
          </a:p>
          <a:p>
            <a:pPr marL="285750" marR="0" lvl="0" indent="-28575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Lake volumes are significantly correlated with modelled surface melt and runoff on some ice shelves potentially vulnerable to hydrofracture (e.g. Shackleton Ice Shelf).</a:t>
            </a:r>
          </a:p>
          <a:p>
            <a:pPr marL="0" marR="0" lvl="0" indent="0" algn="l" defTabSz="914400" rtl="0" eaLnBrk="1" fontAlgn="auto" latinLnBrk="0" hangingPunct="1">
              <a:lnSpc>
                <a:spcPct val="150000"/>
              </a:lnSpc>
              <a:spcBef>
                <a:spcPct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endParaRPr>
          </a:p>
        </p:txBody>
      </p:sp>
      <p:sp>
        <p:nvSpPr>
          <p:cNvPr id="7" name="Subtitle 2">
            <a:extLst>
              <a:ext uri="{FF2B5EF4-FFF2-40B4-BE49-F238E27FC236}">
                <a16:creationId xmlns:a16="http://schemas.microsoft.com/office/drawing/2014/main" id="{86064CA1-040F-4F5C-B6D6-ED7F001255F3}"/>
              </a:ext>
            </a:extLst>
          </p:cNvPr>
          <p:cNvSpPr txBox="1">
            <a:spLocks/>
          </p:cNvSpPr>
          <p:nvPr/>
        </p:nvSpPr>
        <p:spPr>
          <a:xfrm>
            <a:off x="4619625" y="6585771"/>
            <a:ext cx="5537464" cy="3829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  </a:t>
            </a:r>
            <a:r>
              <a:rPr kumimoji="0" lang="en-GB" sz="18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a:t>
            </a: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Subtitle 2">
            <a:extLst>
              <a:ext uri="{FF2B5EF4-FFF2-40B4-BE49-F238E27FC236}">
                <a16:creationId xmlns:a16="http://schemas.microsoft.com/office/drawing/2014/main" id="{1833AFEE-8937-4618-BD58-72CD2C713D82}"/>
              </a:ext>
            </a:extLst>
          </p:cNvPr>
          <p:cNvSpPr txBox="1">
            <a:spLocks/>
          </p:cNvSpPr>
          <p:nvPr/>
        </p:nvSpPr>
        <p:spPr>
          <a:xfrm>
            <a:off x="1" y="7805"/>
            <a:ext cx="12191999" cy="38293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Large interannual variability in supraglacial lake areas and volumes around East Antarctica		                               Jennifer Arthur, Durham University</a:t>
            </a:r>
          </a:p>
        </p:txBody>
      </p:sp>
    </p:spTree>
    <p:extLst>
      <p:ext uri="{BB962C8B-B14F-4D97-AF65-F5344CB8AC3E}">
        <p14:creationId xmlns:p14="http://schemas.microsoft.com/office/powerpoint/2010/main" val="280394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435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A2D4-F302-4D31-A391-58AE691C7697}"/>
              </a:ext>
            </a:extLst>
          </p:cNvPr>
          <p:cNvSpPr>
            <a:spLocks noGrp="1"/>
          </p:cNvSpPr>
          <p:nvPr>
            <p:ph type="ctrTitle"/>
          </p:nvPr>
        </p:nvSpPr>
        <p:spPr>
          <a:xfrm>
            <a:off x="-7249" y="3314094"/>
            <a:ext cx="8111499" cy="1655763"/>
          </a:xfrm>
        </p:spPr>
        <p:txBody>
          <a:bodyPr>
            <a:normAutofit/>
          </a:bodyPr>
          <a:lstStyle/>
          <a:p>
            <a:r>
              <a:rPr lang="en-GB" sz="3600" b="1" dirty="0">
                <a:solidFill>
                  <a:schemeClr val="bg1"/>
                </a:solidFill>
                <a:latin typeface="Helvetica" panose="020B0604020202020204" pitchFamily="34" charset="0"/>
                <a:cs typeface="Helvetica" panose="020B0604020202020204" pitchFamily="34" charset="0"/>
              </a:rPr>
              <a:t>Questions?</a:t>
            </a:r>
            <a:br>
              <a:rPr lang="en-GB" dirty="0">
                <a:latin typeface="Helvetica" panose="020B0604020202020204" pitchFamily="34" charset="0"/>
                <a:cs typeface="Helvetica" panose="020B0604020202020204" pitchFamily="34" charset="0"/>
              </a:rPr>
            </a:br>
            <a:endParaRPr lang="en-GB" dirty="0">
              <a:latin typeface="Helvetica" panose="020B0604020202020204" pitchFamily="34" charset="0"/>
              <a:cs typeface="Helvetica" panose="020B0604020202020204" pitchFamily="34" charset="0"/>
            </a:endParaRPr>
          </a:p>
        </p:txBody>
      </p:sp>
      <p:sp>
        <p:nvSpPr>
          <p:cNvPr id="3" name="Subtitle 2">
            <a:extLst>
              <a:ext uri="{FF2B5EF4-FFF2-40B4-BE49-F238E27FC236}">
                <a16:creationId xmlns:a16="http://schemas.microsoft.com/office/drawing/2014/main" id="{C1774A9E-88F3-4E89-ADB8-9D65849378EC}"/>
              </a:ext>
            </a:extLst>
          </p:cNvPr>
          <p:cNvSpPr>
            <a:spLocks noGrp="1"/>
          </p:cNvSpPr>
          <p:nvPr>
            <p:ph type="subTitle" idx="1"/>
          </p:nvPr>
        </p:nvSpPr>
        <p:spPr>
          <a:xfrm>
            <a:off x="-837610" y="4209513"/>
            <a:ext cx="9559235" cy="1655762"/>
          </a:xfrm>
        </p:spPr>
        <p:txBody>
          <a:bodyPr>
            <a:normAutofit/>
          </a:bodyPr>
          <a:lstStyle/>
          <a:p>
            <a:r>
              <a:rPr lang="en-GB" sz="2000" b="1" dirty="0">
                <a:solidFill>
                  <a:schemeClr val="bg1"/>
                </a:solidFill>
                <a:latin typeface="Helvetica" panose="020B0604020202020204" pitchFamily="34" charset="0"/>
                <a:cs typeface="Helvetica" panose="020B0604020202020204" pitchFamily="34" charset="0"/>
              </a:rPr>
              <a:t>CR3.6 Tuesday 27</a:t>
            </a:r>
            <a:r>
              <a:rPr lang="en-GB" sz="2000" b="1" baseline="30000" dirty="0">
                <a:solidFill>
                  <a:schemeClr val="bg1"/>
                </a:solidFill>
                <a:latin typeface="Helvetica" panose="020B0604020202020204" pitchFamily="34" charset="0"/>
                <a:cs typeface="Helvetica" panose="020B0604020202020204" pitchFamily="34" charset="0"/>
              </a:rPr>
              <a:t>th</a:t>
            </a:r>
            <a:r>
              <a:rPr lang="en-GB" sz="2000" b="1" dirty="0">
                <a:solidFill>
                  <a:schemeClr val="bg1"/>
                </a:solidFill>
                <a:latin typeface="Helvetica" panose="020B0604020202020204" pitchFamily="34" charset="0"/>
                <a:cs typeface="Helvetica" panose="020B0604020202020204" pitchFamily="34" charset="0"/>
              </a:rPr>
              <a:t> April 9:00 CEST</a:t>
            </a:r>
          </a:p>
          <a:p>
            <a:r>
              <a:rPr lang="en-GB" baseline="30000" dirty="0">
                <a:solidFill>
                  <a:schemeClr val="bg1"/>
                </a:solidFill>
                <a:latin typeface="Helvetica" panose="020B0604020202020204" pitchFamily="34" charset="0"/>
                <a:cs typeface="Helvetica" panose="020B0604020202020204" pitchFamily="34" charset="0"/>
              </a:rPr>
              <a:t>https://meetingorganizer.copernicus.org/EGU21/EGU21-6263.html</a:t>
            </a:r>
          </a:p>
          <a:p>
            <a:endParaRPr lang="en-GB" baseline="30000" dirty="0">
              <a:solidFill>
                <a:schemeClr val="bg1"/>
              </a:solidFill>
              <a:latin typeface="Helvetica" panose="020B0604020202020204" pitchFamily="34" charset="0"/>
              <a:cs typeface="Helvetica" panose="020B0604020202020204" pitchFamily="34" charset="0"/>
            </a:endParaRPr>
          </a:p>
        </p:txBody>
      </p:sp>
      <p:pic>
        <p:nvPicPr>
          <p:cNvPr id="5" name="Picture 6">
            <a:extLst>
              <a:ext uri="{FF2B5EF4-FFF2-40B4-BE49-F238E27FC236}">
                <a16:creationId xmlns:a16="http://schemas.microsoft.com/office/drawing/2014/main" id="{4FDE3E72-5FE0-46B6-93B6-D7CCDEA41F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7604481" y="3707140"/>
            <a:ext cx="1174720" cy="4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5266372-2B27-4BD3-8A68-E235AF3A47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6882" y="4321936"/>
            <a:ext cx="972615" cy="328207"/>
          </a:xfrm>
          <a:prstGeom prst="rect">
            <a:avLst/>
          </a:prstGeom>
        </p:spPr>
      </p:pic>
      <p:sp>
        <p:nvSpPr>
          <p:cNvPr id="11" name="Rectangle 10">
            <a:extLst>
              <a:ext uri="{FF2B5EF4-FFF2-40B4-BE49-F238E27FC236}">
                <a16:creationId xmlns:a16="http://schemas.microsoft.com/office/drawing/2014/main" id="{771AEB16-F093-4A03-9612-6F2BF2A2F44B}"/>
              </a:ext>
            </a:extLst>
          </p:cNvPr>
          <p:cNvSpPr/>
          <p:nvPr/>
        </p:nvSpPr>
        <p:spPr>
          <a:xfrm>
            <a:off x="0" y="-4194"/>
            <a:ext cx="12192000" cy="32712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44" name="Picture 20" descr="LANCASTER-UNI-LOGO-1 – Welfare Imaginaries">
            <a:extLst>
              <a:ext uri="{FF2B5EF4-FFF2-40B4-BE49-F238E27FC236}">
                <a16:creationId xmlns:a16="http://schemas.microsoft.com/office/drawing/2014/main" id="{0C179EBE-4890-4BA6-A4B7-CE64A7A787DB}"/>
              </a:ext>
            </a:extLst>
          </p:cNvPr>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t="15156"/>
          <a:stretch/>
        </p:blipFill>
        <p:spPr bwMode="auto">
          <a:xfrm>
            <a:off x="10714277" y="3705444"/>
            <a:ext cx="1399807" cy="46679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newcastle-uni-logo - Changing Lives">
            <a:extLst>
              <a:ext uri="{FF2B5EF4-FFF2-40B4-BE49-F238E27FC236}">
                <a16:creationId xmlns:a16="http://schemas.microsoft.com/office/drawing/2014/main" id="{3B16C3DB-C33E-4780-9073-D03A45AAF672}"/>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066668" y="3705444"/>
            <a:ext cx="1360142" cy="480061"/>
          </a:xfrm>
          <a:prstGeom prst="rect">
            <a:avLst/>
          </a:prstGeom>
          <a:noFill/>
          <a:extLst>
            <a:ext uri="{909E8E84-426E-40DD-AFC4-6F175D3DCCD1}">
              <a14:hiddenFill xmlns:a14="http://schemas.microsoft.com/office/drawing/2010/main">
                <a:solidFill>
                  <a:srgbClr val="FFFFFF"/>
                </a:solidFill>
              </a14:hiddenFill>
            </a:ext>
          </a:extLst>
        </p:spPr>
      </p:pic>
      <p:sp>
        <p:nvSpPr>
          <p:cNvPr id="28" name="Subtitle 2">
            <a:extLst>
              <a:ext uri="{FF2B5EF4-FFF2-40B4-BE49-F238E27FC236}">
                <a16:creationId xmlns:a16="http://schemas.microsoft.com/office/drawing/2014/main" id="{784CF70B-88B2-40FA-A1B7-F0448428F839}"/>
              </a:ext>
            </a:extLst>
          </p:cNvPr>
          <p:cNvSpPr txBox="1">
            <a:spLocks/>
          </p:cNvSpPr>
          <p:nvPr/>
        </p:nvSpPr>
        <p:spPr>
          <a:xfrm>
            <a:off x="7346384" y="3740684"/>
            <a:ext cx="428317" cy="27432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30000" noProof="0" dirty="0">
                <a:ln>
                  <a:noFill/>
                </a:ln>
                <a:solidFill>
                  <a:prstClr val="white"/>
                </a:solidFill>
                <a:effectLst/>
                <a:uLnTx/>
                <a:uFillTx/>
                <a:latin typeface="Helvetica" panose="020B0604020202020204" pitchFamily="34" charset="0"/>
                <a:ea typeface="+mn-ea"/>
                <a:cs typeface="Helvetica" panose="020B0604020202020204" pitchFamily="34" charset="0"/>
              </a:rPr>
              <a:t>1</a:t>
            </a:r>
          </a:p>
        </p:txBody>
      </p:sp>
      <p:sp>
        <p:nvSpPr>
          <p:cNvPr id="29" name="Subtitle 2">
            <a:extLst>
              <a:ext uri="{FF2B5EF4-FFF2-40B4-BE49-F238E27FC236}">
                <a16:creationId xmlns:a16="http://schemas.microsoft.com/office/drawing/2014/main" id="{02F3957C-1414-4E65-9615-018780286831}"/>
              </a:ext>
            </a:extLst>
          </p:cNvPr>
          <p:cNvSpPr txBox="1">
            <a:spLocks/>
          </p:cNvSpPr>
          <p:nvPr/>
        </p:nvSpPr>
        <p:spPr>
          <a:xfrm>
            <a:off x="8816362" y="3767240"/>
            <a:ext cx="428317" cy="27432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30000" noProof="0" dirty="0">
                <a:ln>
                  <a:noFill/>
                </a:ln>
                <a:solidFill>
                  <a:prstClr val="white"/>
                </a:solidFill>
                <a:effectLst/>
                <a:uLnTx/>
                <a:uFillTx/>
                <a:latin typeface="Helvetica" panose="020B0604020202020204" pitchFamily="34" charset="0"/>
                <a:ea typeface="+mn-ea"/>
                <a:cs typeface="Helvetica" panose="020B0604020202020204" pitchFamily="34" charset="0"/>
              </a:rPr>
              <a:t>2</a:t>
            </a:r>
          </a:p>
        </p:txBody>
      </p:sp>
      <p:sp>
        <p:nvSpPr>
          <p:cNvPr id="30" name="Subtitle 2">
            <a:extLst>
              <a:ext uri="{FF2B5EF4-FFF2-40B4-BE49-F238E27FC236}">
                <a16:creationId xmlns:a16="http://schemas.microsoft.com/office/drawing/2014/main" id="{1E3BD892-C6A3-4EBF-936A-1B8B390270A0}"/>
              </a:ext>
            </a:extLst>
          </p:cNvPr>
          <p:cNvSpPr txBox="1">
            <a:spLocks/>
          </p:cNvSpPr>
          <p:nvPr/>
        </p:nvSpPr>
        <p:spPr>
          <a:xfrm>
            <a:off x="10462957" y="3756154"/>
            <a:ext cx="428317" cy="27432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30000" noProof="0" dirty="0">
                <a:ln>
                  <a:noFill/>
                </a:ln>
                <a:solidFill>
                  <a:prstClr val="white"/>
                </a:solidFill>
                <a:effectLst/>
                <a:uLnTx/>
                <a:uFillTx/>
                <a:latin typeface="Helvetica" panose="020B0604020202020204" pitchFamily="34" charset="0"/>
                <a:ea typeface="+mn-ea"/>
                <a:cs typeface="Helvetica" panose="020B0604020202020204" pitchFamily="34" charset="0"/>
              </a:rPr>
              <a:t>3</a:t>
            </a:r>
          </a:p>
        </p:txBody>
      </p:sp>
      <p:pic>
        <p:nvPicPr>
          <p:cNvPr id="21" name="Picture 20">
            <a:extLst>
              <a:ext uri="{FF2B5EF4-FFF2-40B4-BE49-F238E27FC236}">
                <a16:creationId xmlns:a16="http://schemas.microsoft.com/office/drawing/2014/main" id="{A196561F-2471-4A11-9EA7-A08906D922E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6536" b="96732" l="0" r="94667">
                        <a14:foregroundMark x1="52000" y1="5882" x2="19333" y2="12418"/>
                        <a14:foregroundMark x1="19333" y1="12418" x2="6667" y2="31373"/>
                        <a14:foregroundMark x1="6667" y1="30719" x2="4000" y2="63399"/>
                        <a14:foregroundMark x1="4000" y1="63399" x2="15333" y2="84967"/>
                        <a14:foregroundMark x1="13333" y1="81699" x2="32667" y2="92810"/>
                        <a14:foregroundMark x1="32000" y1="94118" x2="66667" y2="94118"/>
                        <a14:foregroundMark x1="66667" y1="94118" x2="91333" y2="71242"/>
                        <a14:foregroundMark x1="39333" y1="6536" x2="73333" y2="6536"/>
                        <a14:foregroundMark x1="73333" y1="6536" x2="81333" y2="10458"/>
                        <a14:foregroundMark x1="60000" y1="7190" x2="88667" y2="23529"/>
                        <a14:foregroundMark x1="88667" y1="23529" x2="90000" y2="24837"/>
                        <a14:foregroundMark x1="79333" y1="16993" x2="93333" y2="41830"/>
                        <a14:foregroundMark x1="95333" y1="52941" x2="93333" y2="73856"/>
                        <a14:foregroundMark x1="4667" y1="33987" x2="4667" y2="64706"/>
                        <a14:foregroundMark x1="0" y1="37908" x2="4667" y2="72549"/>
                        <a14:foregroundMark x1="92000" y1="73203" x2="68000" y2="94118"/>
                        <a14:foregroundMark x1="14000" y1="83660" x2="36000" y2="96078"/>
                        <a14:foregroundMark x1="13333" y1="83660" x2="40667" y2="95425"/>
                        <a14:foregroundMark x1="34667" y1="96078" x2="68000" y2="96732"/>
                        <a14:foregroundMark x1="68000" y1="96732" x2="69333" y2="96078"/>
                      </a14:backgroundRemoval>
                    </a14:imgEffect>
                  </a14:imgLayer>
                </a14:imgProps>
              </a:ext>
            </a:extLst>
          </a:blip>
          <a:srcRect l="2212" t="5275" r="5165" b="4095"/>
          <a:stretch/>
        </p:blipFill>
        <p:spPr>
          <a:xfrm>
            <a:off x="10929374" y="4919680"/>
            <a:ext cx="1184710" cy="1182436"/>
          </a:xfrm>
          <a:prstGeom prst="ellipse">
            <a:avLst/>
          </a:prstGeom>
        </p:spPr>
      </p:pic>
      <p:sp>
        <p:nvSpPr>
          <p:cNvPr id="32" name="Subtitle 2">
            <a:extLst>
              <a:ext uri="{FF2B5EF4-FFF2-40B4-BE49-F238E27FC236}">
                <a16:creationId xmlns:a16="http://schemas.microsoft.com/office/drawing/2014/main" id="{0CBA23F8-CADE-4CF8-B96B-5D11FA5D5627}"/>
              </a:ext>
            </a:extLst>
          </p:cNvPr>
          <p:cNvSpPr txBox="1">
            <a:spLocks/>
          </p:cNvSpPr>
          <p:nvPr/>
        </p:nvSpPr>
        <p:spPr>
          <a:xfrm>
            <a:off x="9076354" y="6077211"/>
            <a:ext cx="3129561" cy="6243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white"/>
                </a:solidFill>
                <a:effectLst/>
                <a:uLnTx/>
                <a:uFillTx/>
                <a:latin typeface="Calibri Light" panose="020F0302020204030204"/>
                <a:ea typeface="+mn-ea"/>
                <a:cs typeface="Helvetica" panose="020B0604020202020204" pitchFamily="34" charset="0"/>
              </a:rPr>
              <a:t>jennifer.arthur@durham.ac.uk</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white"/>
                </a:solidFill>
                <a:effectLst/>
                <a:uLnTx/>
                <a:uFillTx/>
                <a:latin typeface="Calibri Light" panose="020F0302020204030204"/>
                <a:ea typeface="+mn-ea"/>
                <a:cs typeface="Helvetica" panose="020B0604020202020204" pitchFamily="34" charset="0"/>
              </a:rPr>
              <a:t>@AntarcticJenny</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white"/>
              </a:solidFill>
              <a:effectLst/>
              <a:uLnTx/>
              <a:uFillTx/>
              <a:latin typeface="Calibri Light" panose="020F0302020204030204"/>
              <a:ea typeface="+mn-ea"/>
              <a:cs typeface="Helvetica" panose="020B0604020202020204" pitchFamily="34" charset="0"/>
            </a:endParaRPr>
          </a:p>
        </p:txBody>
      </p:sp>
      <p:pic>
        <p:nvPicPr>
          <p:cNvPr id="20" name="Picture 19">
            <a:extLst>
              <a:ext uri="{FF2B5EF4-FFF2-40B4-BE49-F238E27FC236}">
                <a16:creationId xmlns:a16="http://schemas.microsoft.com/office/drawing/2014/main" id="{88A3CCB9-A8AA-42D4-86C2-99B7A2DF8FC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9081" b="35401"/>
          <a:stretch/>
        </p:blipFill>
        <p:spPr>
          <a:xfrm>
            <a:off x="2859" y="-18803"/>
            <a:ext cx="12189141" cy="3480271"/>
          </a:xfrm>
          <a:prstGeom prst="rect">
            <a:avLst/>
          </a:prstGeom>
        </p:spPr>
      </p:pic>
      <p:pic>
        <p:nvPicPr>
          <p:cNvPr id="17" name="Picture 28" descr="Logo Twitter Transparent Background #47458 - Free Icons and PNG ...">
            <a:extLst>
              <a:ext uri="{FF2B5EF4-FFF2-40B4-BE49-F238E27FC236}">
                <a16:creationId xmlns:a16="http://schemas.microsoft.com/office/drawing/2014/main" id="{F1CB75AB-B6C7-44EE-BF56-E8206D0933A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62174" y="6347659"/>
            <a:ext cx="289392" cy="23440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E5B89AC9-0D12-4C46-BA27-C5A40CA71A92}"/>
              </a:ext>
            </a:extLst>
          </p:cNvPr>
          <p:cNvSpPr/>
          <p:nvPr/>
        </p:nvSpPr>
        <p:spPr>
          <a:xfrm>
            <a:off x="0" y="-4194"/>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Subtitle 2">
            <a:extLst>
              <a:ext uri="{FF2B5EF4-FFF2-40B4-BE49-F238E27FC236}">
                <a16:creationId xmlns:a16="http://schemas.microsoft.com/office/drawing/2014/main" id="{A270484A-CCCA-4EC7-A421-0EA50AB249C6}"/>
              </a:ext>
            </a:extLst>
          </p:cNvPr>
          <p:cNvSpPr txBox="1">
            <a:spLocks/>
          </p:cNvSpPr>
          <p:nvPr/>
        </p:nvSpPr>
        <p:spPr>
          <a:xfrm>
            <a:off x="1" y="7805"/>
            <a:ext cx="12191999" cy="38293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Large interannual variability in supraglacial lake areas and volumes around East Antarctica		                               Jennifer Arthur, Durham University</a:t>
            </a:r>
          </a:p>
        </p:txBody>
      </p:sp>
      <p:sp>
        <p:nvSpPr>
          <p:cNvPr id="22" name="Rectangle 21">
            <a:extLst>
              <a:ext uri="{FF2B5EF4-FFF2-40B4-BE49-F238E27FC236}">
                <a16:creationId xmlns:a16="http://schemas.microsoft.com/office/drawing/2014/main" id="{820E695E-EF87-4FE8-8F58-7D9C17CADE73}"/>
              </a:ext>
            </a:extLst>
          </p:cNvPr>
          <p:cNvSpPr/>
          <p:nvPr/>
        </p:nvSpPr>
        <p:spPr>
          <a:xfrm>
            <a:off x="-1" y="6616669"/>
            <a:ext cx="12192000" cy="26425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Subtitle 2">
            <a:extLst>
              <a:ext uri="{FF2B5EF4-FFF2-40B4-BE49-F238E27FC236}">
                <a16:creationId xmlns:a16="http://schemas.microsoft.com/office/drawing/2014/main" id="{306591AF-3D4A-4558-A5D4-E8D290AAA876}"/>
              </a:ext>
            </a:extLst>
          </p:cNvPr>
          <p:cNvSpPr txBox="1">
            <a:spLocks/>
          </p:cNvSpPr>
          <p:nvPr/>
        </p:nvSpPr>
        <p:spPr>
          <a:xfrm>
            <a:off x="4619625" y="6585771"/>
            <a:ext cx="5537464" cy="3829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n-GB"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  •  •  •  •  •  •  </a:t>
            </a:r>
            <a:r>
              <a:rPr kumimoji="0" lang="en-GB" sz="1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a:t>
            </a:r>
            <a:endParaRPr kumimoji="0" lang="en-GB"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Picture 6">
            <a:extLst>
              <a:ext uri="{FF2B5EF4-FFF2-40B4-BE49-F238E27FC236}">
                <a16:creationId xmlns:a16="http://schemas.microsoft.com/office/drawing/2014/main" id="{7876879C-308C-463C-B4F1-708748F425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08"/>
          <a:stretch/>
        </p:blipFill>
        <p:spPr bwMode="auto">
          <a:xfrm>
            <a:off x="1" y="6620967"/>
            <a:ext cx="647700" cy="25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ubtitle 2">
            <a:extLst>
              <a:ext uri="{FF2B5EF4-FFF2-40B4-BE49-F238E27FC236}">
                <a16:creationId xmlns:a16="http://schemas.microsoft.com/office/drawing/2014/main" id="{46F39EAF-0087-4118-AA6B-6B0F64F96A4D}"/>
              </a:ext>
            </a:extLst>
          </p:cNvPr>
          <p:cNvSpPr txBox="1">
            <a:spLocks/>
          </p:cNvSpPr>
          <p:nvPr/>
        </p:nvSpPr>
        <p:spPr>
          <a:xfrm>
            <a:off x="302391" y="4954670"/>
            <a:ext cx="9960798" cy="165576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References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100" b="1"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Moussavi et al. (2020) </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Antarctic Supraglacial Lake Detection Using Landsat 8 and Sentinel-2 Imagery: Towards Continental Generation of Lake Volumes. Remote Sensing, 12, 134, doi:10.3390/rs12010134.</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100" b="1"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Pope et al. (2016) </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Estimating supraglacial lake depth in West Greenland using Landsat 8 and comparison with other multispectral methods. Cryosphere, 10, 15-27, doi:10.5194/tc-10-15-2016.</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100" b="1"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Stevens et al. (2020) </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‘The Community Firn Model (CFM) v1.0’, Geoscientific Model Development, 13(9), pp. 4355–4377. </a:t>
            </a:r>
            <a:r>
              <a:rPr kumimoji="0" lang="en-GB" sz="1100" b="0" i="0" u="none" strike="noStrike" kern="1200" cap="none" spc="0" normalizeH="0" baseline="30000" noProof="0" dirty="0" err="1">
                <a:ln>
                  <a:noFill/>
                </a:ln>
                <a:solidFill>
                  <a:prstClr val="white"/>
                </a:solidFill>
                <a:effectLst/>
                <a:uLnTx/>
                <a:uFillTx/>
                <a:latin typeface="Helvetica" panose="020B0604020202020204" pitchFamily="34" charset="0"/>
                <a:cs typeface="Helvetica" panose="020B0604020202020204" pitchFamily="34" charset="0"/>
              </a:rPr>
              <a:t>doi</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 10.5194/gmd-13-4355-2020.</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100" b="1"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Lai et al. (2020) </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Vulnerability of Antarctica’s ice shelves to meltwater-driven fracture. Nature 583, </a:t>
            </a:r>
            <a:r>
              <a:rPr kumimoji="0" lang="en-GB" sz="1100" b="0" i="0" u="none" strike="noStrike" kern="1200" cap="none" spc="0" normalizeH="0" baseline="30000" noProof="0" dirty="0" err="1">
                <a:ln>
                  <a:noFill/>
                </a:ln>
                <a:solidFill>
                  <a:prstClr val="white"/>
                </a:solidFill>
                <a:effectLst/>
                <a:uLnTx/>
                <a:uFillTx/>
                <a:latin typeface="Helvetica" panose="020B0604020202020204" pitchFamily="34" charset="0"/>
                <a:cs typeface="Helvetica" panose="020B0604020202020204" pitchFamily="34" charset="0"/>
              </a:rPr>
              <a:t>doi</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 10.1038/s41586-020-2627-8/</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sz="1100" b="1" baseline="30000" dirty="0">
                <a:solidFill>
                  <a:prstClr val="white"/>
                </a:solidFill>
                <a:latin typeface="Helvetica" panose="020B0604020202020204" pitchFamily="34" charset="0"/>
                <a:cs typeface="Helvetica" panose="020B0604020202020204" pitchFamily="34" charset="0"/>
              </a:rPr>
              <a:t>Kittel et al. (2021) </a:t>
            </a:r>
            <a:r>
              <a:rPr lang="en-GB" sz="1100" baseline="30000" dirty="0">
                <a:solidFill>
                  <a:prstClr val="white"/>
                </a:solidFill>
                <a:latin typeface="Helvetica" panose="020B0604020202020204" pitchFamily="34" charset="0"/>
                <a:cs typeface="Helvetica" panose="020B0604020202020204" pitchFamily="34" charset="0"/>
              </a:rPr>
              <a:t>Diverging future surface mass balance between the Antarctic ice shelves and grounded ice sheet. Cryosphere 15, 1215-1236 </a:t>
            </a:r>
            <a:r>
              <a:rPr lang="en-GB" sz="1100" baseline="30000" dirty="0" err="1">
                <a:solidFill>
                  <a:prstClr val="white"/>
                </a:solidFill>
                <a:latin typeface="Helvetica" panose="020B0604020202020204" pitchFamily="34" charset="0"/>
                <a:cs typeface="Helvetica" panose="020B0604020202020204" pitchFamily="34" charset="0"/>
              </a:rPr>
              <a:t>doi</a:t>
            </a:r>
            <a:r>
              <a:rPr lang="en-GB" sz="1100" baseline="30000" dirty="0">
                <a:solidFill>
                  <a:prstClr val="white"/>
                </a:solidFill>
                <a:latin typeface="Helvetica" panose="020B0604020202020204" pitchFamily="34" charset="0"/>
                <a:cs typeface="Helvetica" panose="020B0604020202020204" pitchFamily="34" charset="0"/>
              </a:rPr>
              <a:t>: 10.5194/tc-2020-291/</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100" b="1"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Gilbert and Kittel (2021) </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Surface melt and runoff on Antarctic ice shelves at 1.5°C, 2°C and 4°C of future warming. </a:t>
            </a:r>
            <a:r>
              <a:rPr kumimoji="0" lang="en-GB" sz="1100" b="0" i="1" u="none" strike="noStrike" kern="1200" cap="none" spc="0" normalizeH="0" baseline="30000" noProof="0" dirty="0" err="1">
                <a:ln>
                  <a:noFill/>
                </a:ln>
                <a:solidFill>
                  <a:prstClr val="white"/>
                </a:solidFill>
                <a:effectLst/>
                <a:uLnTx/>
                <a:uFillTx/>
                <a:latin typeface="Helvetica" panose="020B0604020202020204" pitchFamily="34" charset="0"/>
                <a:cs typeface="Helvetica" panose="020B0604020202020204" pitchFamily="34" charset="0"/>
              </a:rPr>
              <a:t>Geophys</a:t>
            </a:r>
            <a:r>
              <a:rPr kumimoji="0" lang="en-GB" sz="1100" b="0" i="1"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 Res. Lett</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 </a:t>
            </a:r>
            <a:r>
              <a:rPr kumimoji="0" lang="en-GB" sz="1100" b="0" i="0" u="none" strike="noStrike" kern="1200" cap="none" spc="0" normalizeH="0" baseline="30000" noProof="0" dirty="0" err="1">
                <a:ln>
                  <a:noFill/>
                </a:ln>
                <a:solidFill>
                  <a:prstClr val="white"/>
                </a:solidFill>
                <a:effectLst/>
                <a:uLnTx/>
                <a:uFillTx/>
                <a:latin typeface="Helvetica" panose="020B0604020202020204" pitchFamily="34" charset="0"/>
                <a:cs typeface="Helvetica" panose="020B0604020202020204" pitchFamily="34" charset="0"/>
              </a:rPr>
              <a:t>doi</a:t>
            </a:r>
            <a:r>
              <a:rPr kumimoji="0" lang="en-GB" sz="11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rPr>
              <a:t>: 10.1029/2020GL091733.</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30000" noProof="0" dirty="0">
              <a:ln>
                <a:noFill/>
              </a:ln>
              <a:solidFill>
                <a:prstClr val="white"/>
              </a:solidFill>
              <a:effectLst/>
              <a:uLnTx/>
              <a:uFillTx/>
              <a:latin typeface="Helvetica" panose="020B0604020202020204" pitchFamily="34" charset="0"/>
              <a:cs typeface="Helvetica" panose="020B0604020202020204" pitchFamily="34" charset="0"/>
            </a:endParaRPr>
          </a:p>
        </p:txBody>
      </p:sp>
      <p:pic>
        <p:nvPicPr>
          <p:cNvPr id="26" name="Picture 4" descr="NERC - Planet Earth">
            <a:extLst>
              <a:ext uri="{FF2B5EF4-FFF2-40B4-BE49-F238E27FC236}">
                <a16:creationId xmlns:a16="http://schemas.microsoft.com/office/drawing/2014/main" id="{5B72A875-425C-46E7-8210-D5F91F7A2A9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781175" y="4269843"/>
            <a:ext cx="1373054" cy="36614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A picture containing outdoor, water, nature, wave&#10;&#10;Description automatically generated">
            <a:extLst>
              <a:ext uri="{FF2B5EF4-FFF2-40B4-BE49-F238E27FC236}">
                <a16:creationId xmlns:a16="http://schemas.microsoft.com/office/drawing/2014/main" id="{CD3DC0AD-E1F8-44FD-A6E5-C7F60F9086D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15529"/>
            <a:ext cx="12192000" cy="3528979"/>
          </a:xfrm>
          <a:prstGeom prst="rect">
            <a:avLst/>
          </a:prstGeom>
        </p:spPr>
      </p:pic>
    </p:spTree>
    <p:extLst>
      <p:ext uri="{BB962C8B-B14F-4D97-AF65-F5344CB8AC3E}">
        <p14:creationId xmlns:p14="http://schemas.microsoft.com/office/powerpoint/2010/main" val="413979182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3005</TotalTime>
  <Words>1351</Words>
  <Application>Microsoft Office PowerPoint</Application>
  <PresentationFormat>Widescreen</PresentationFormat>
  <Paragraphs>147</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vt:lpstr>
      <vt:lpstr>Calibri</vt:lpstr>
      <vt:lpstr>Calibri Light</vt:lpstr>
      <vt:lpstr>Helvetica</vt:lpstr>
      <vt:lpstr>1_Office Theme</vt:lpstr>
      <vt:lpstr>Large interannual variability in  supraglacial lake areas and volumes around East Antarctica </vt:lpstr>
      <vt:lpstr>Motivation   to            Objectives  1. To quantify lake area and volume during the peak of the melt season in January from 2014 to 2020.   2. To explore potential climatic and surface controls on lake interannual variability. </vt:lpstr>
      <vt:lpstr>PowerPoint Presentation</vt:lpstr>
      <vt:lpstr>There is important spatial complexity in lake distributions interannually.  Turquoise/pale blue colours correspond to infrequently-forming lakes (i.e. that formed in a single year) and pink/purple colours correspond to frequently-forming lakes (i.e. that formed on multiple dates in January in several or all years).   Evidence of lakes expanding across ice shelves from 2014 to 2020 (e.g. Nivlisen).</vt:lpstr>
      <vt:lpstr> to EAIS-wide total lake volume and area fluctuate interannually by up to ~72% and ~61% respectively.  EAIS-wide lake volume 2017 was substantially above average (&gt;2300 million cubic m) and below average in 2016 (&gt;430 million cubic m).  On individual ice shelves, lake volume can fluctuate interannually by over 200% (e.g. January 2020).  Ice shelves within the same EAIS region display asynchronicity in total lake volume between years (e.g. Nivlisen and Roi Baudouin).</vt:lpstr>
      <vt:lpstr>PowerPoint Presentation</vt:lpstr>
      <vt:lpstr>PowerPoint Presentation</vt:lpstr>
      <vt:lpstr>PowerPoint Presentation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interannual variability in  supraglacial lake areas and volumes around East Antarctica </dc:title>
  <dc:creator>ARTHUR, JENNIFER</dc:creator>
  <cp:lastModifiedBy>ARTHUR, JENNIFER</cp:lastModifiedBy>
  <cp:revision>87</cp:revision>
  <dcterms:created xsi:type="dcterms:W3CDTF">2021-04-16T08:58:09Z</dcterms:created>
  <dcterms:modified xsi:type="dcterms:W3CDTF">2021-04-22T15:31:35Z</dcterms:modified>
</cp:coreProperties>
</file>