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51206400" cy="33832800"/>
  <p:notesSz cx="9144000" cy="6858000"/>
  <p:defaultTextStyle>
    <a:defPPr>
      <a:defRPr lang="en-US"/>
    </a:defPPr>
    <a:lvl1pPr marL="0" algn="l" defTabSz="4859304" rtl="0" eaLnBrk="1" latinLnBrk="0" hangingPunct="1">
      <a:defRPr sz="9600" kern="1200">
        <a:solidFill>
          <a:schemeClr val="tx1"/>
        </a:solidFill>
        <a:latin typeface="+mn-lt"/>
        <a:ea typeface="+mn-ea"/>
        <a:cs typeface="+mn-cs"/>
      </a:defRPr>
    </a:lvl1pPr>
    <a:lvl2pPr marL="2429652" algn="l" defTabSz="4859304" rtl="0" eaLnBrk="1" latinLnBrk="0" hangingPunct="1">
      <a:defRPr sz="9600" kern="1200">
        <a:solidFill>
          <a:schemeClr val="tx1"/>
        </a:solidFill>
        <a:latin typeface="+mn-lt"/>
        <a:ea typeface="+mn-ea"/>
        <a:cs typeface="+mn-cs"/>
      </a:defRPr>
    </a:lvl2pPr>
    <a:lvl3pPr marL="4859304" algn="l" defTabSz="4859304" rtl="0" eaLnBrk="1" latinLnBrk="0" hangingPunct="1">
      <a:defRPr sz="9600" kern="1200">
        <a:solidFill>
          <a:schemeClr val="tx1"/>
        </a:solidFill>
        <a:latin typeface="+mn-lt"/>
        <a:ea typeface="+mn-ea"/>
        <a:cs typeface="+mn-cs"/>
      </a:defRPr>
    </a:lvl3pPr>
    <a:lvl4pPr marL="7288957" algn="l" defTabSz="4859304" rtl="0" eaLnBrk="1" latinLnBrk="0" hangingPunct="1">
      <a:defRPr sz="9600" kern="1200">
        <a:solidFill>
          <a:schemeClr val="tx1"/>
        </a:solidFill>
        <a:latin typeface="+mn-lt"/>
        <a:ea typeface="+mn-ea"/>
        <a:cs typeface="+mn-cs"/>
      </a:defRPr>
    </a:lvl4pPr>
    <a:lvl5pPr marL="9718609" algn="l" defTabSz="4859304" rtl="0" eaLnBrk="1" latinLnBrk="0" hangingPunct="1">
      <a:defRPr sz="9600" kern="1200">
        <a:solidFill>
          <a:schemeClr val="tx1"/>
        </a:solidFill>
        <a:latin typeface="+mn-lt"/>
        <a:ea typeface="+mn-ea"/>
        <a:cs typeface="+mn-cs"/>
      </a:defRPr>
    </a:lvl5pPr>
    <a:lvl6pPr marL="12148261" algn="l" defTabSz="4859304" rtl="0" eaLnBrk="1" latinLnBrk="0" hangingPunct="1">
      <a:defRPr sz="9600" kern="1200">
        <a:solidFill>
          <a:schemeClr val="tx1"/>
        </a:solidFill>
        <a:latin typeface="+mn-lt"/>
        <a:ea typeface="+mn-ea"/>
        <a:cs typeface="+mn-cs"/>
      </a:defRPr>
    </a:lvl6pPr>
    <a:lvl7pPr marL="14577913" algn="l" defTabSz="4859304" rtl="0" eaLnBrk="1" latinLnBrk="0" hangingPunct="1">
      <a:defRPr sz="9600" kern="1200">
        <a:solidFill>
          <a:schemeClr val="tx1"/>
        </a:solidFill>
        <a:latin typeface="+mn-lt"/>
        <a:ea typeface="+mn-ea"/>
        <a:cs typeface="+mn-cs"/>
      </a:defRPr>
    </a:lvl7pPr>
    <a:lvl8pPr marL="17007566" algn="l" defTabSz="4859304" rtl="0" eaLnBrk="1" latinLnBrk="0" hangingPunct="1">
      <a:defRPr sz="9600" kern="1200">
        <a:solidFill>
          <a:schemeClr val="tx1"/>
        </a:solidFill>
        <a:latin typeface="+mn-lt"/>
        <a:ea typeface="+mn-ea"/>
        <a:cs typeface="+mn-cs"/>
      </a:defRPr>
    </a:lvl8pPr>
    <a:lvl9pPr marL="19437218" algn="l" defTabSz="4859304" rtl="0" eaLnBrk="1" latinLnBrk="0" hangingPunct="1">
      <a:defRPr sz="96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10656">
          <p15:clr>
            <a:srgbClr val="A4A3A4"/>
          </p15:clr>
        </p15:guide>
        <p15:guide id="2" pos="16128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669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napVertSplitter="1" vertBarState="minimized" horzBarState="maximized">
    <p:restoredLeft sz="7576" autoAdjust="0"/>
    <p:restoredTop sz="94660"/>
  </p:normalViewPr>
  <p:slideViewPr>
    <p:cSldViewPr>
      <p:cViewPr varScale="1">
        <p:scale>
          <a:sx n="18" d="100"/>
          <a:sy n="18" d="100"/>
        </p:scale>
        <p:origin x="744" y="120"/>
      </p:cViewPr>
      <p:guideLst>
        <p:guide orient="horz" pos="10656"/>
        <p:guide pos="16128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axwyss\max\Media_Fatality_reports\Wenchuan_fatalities_with_hours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7434273840769904"/>
          <c:y val="4.7801108194808983E-2"/>
          <c:w val="0.76132392825896766"/>
          <c:h val="0.76971383785360159"/>
        </c:manualLayout>
      </c:layout>
      <c:scatterChart>
        <c:scatterStyle val="lineMarker"/>
        <c:varyColors val="0"/>
        <c:ser>
          <c:idx val="0"/>
          <c:order val="0"/>
          <c:spPr>
            <a:ln w="155575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10"/>
            <c:spPr>
              <a:solidFill>
                <a:schemeClr val="tx1"/>
              </a:solidFill>
              <a:ln w="311150">
                <a:solidFill>
                  <a:schemeClr val="tx1"/>
                </a:solidFill>
              </a:ln>
              <a:effectLst/>
            </c:spPr>
          </c:marker>
          <c:xVal>
            <c:numRef>
              <c:f>Sheet1!$F$4:$F$53</c:f>
              <c:numCache>
                <c:formatCode>General</c:formatCode>
                <c:ptCount val="50"/>
                <c:pt idx="0">
                  <c:v>0</c:v>
                </c:pt>
                <c:pt idx="1">
                  <c:v>5.5</c:v>
                </c:pt>
                <c:pt idx="2">
                  <c:v>23.5</c:v>
                </c:pt>
                <c:pt idx="3">
                  <c:v>29.5</c:v>
                </c:pt>
                <c:pt idx="4">
                  <c:v>35.5</c:v>
                </c:pt>
                <c:pt idx="5">
                  <c:v>49.5</c:v>
                </c:pt>
                <c:pt idx="6">
                  <c:v>57.5</c:v>
                </c:pt>
                <c:pt idx="7">
                  <c:v>73.5</c:v>
                </c:pt>
                <c:pt idx="8">
                  <c:v>81.5</c:v>
                </c:pt>
                <c:pt idx="9">
                  <c:v>97.5</c:v>
                </c:pt>
                <c:pt idx="10">
                  <c:v>105.5</c:v>
                </c:pt>
                <c:pt idx="11">
                  <c:v>125.5</c:v>
                </c:pt>
                <c:pt idx="12">
                  <c:v>145.5</c:v>
                </c:pt>
                <c:pt idx="13">
                  <c:v>153.5</c:v>
                </c:pt>
                <c:pt idx="14">
                  <c:v>173.5</c:v>
                </c:pt>
                <c:pt idx="15">
                  <c:v>197.5</c:v>
                </c:pt>
                <c:pt idx="16">
                  <c:v>221.5</c:v>
                </c:pt>
                <c:pt idx="17">
                  <c:v>245.5</c:v>
                </c:pt>
                <c:pt idx="18">
                  <c:v>293.5</c:v>
                </c:pt>
                <c:pt idx="19">
                  <c:v>317.5</c:v>
                </c:pt>
                <c:pt idx="20">
                  <c:v>341.5</c:v>
                </c:pt>
                <c:pt idx="21">
                  <c:v>365.5</c:v>
                </c:pt>
                <c:pt idx="22">
                  <c:v>389.5</c:v>
                </c:pt>
                <c:pt idx="23">
                  <c:v>413.5</c:v>
                </c:pt>
                <c:pt idx="24">
                  <c:v>437.5</c:v>
                </c:pt>
                <c:pt idx="25">
                  <c:v>485.5</c:v>
                </c:pt>
                <c:pt idx="26">
                  <c:v>533.5</c:v>
                </c:pt>
                <c:pt idx="27">
                  <c:v>557.5</c:v>
                </c:pt>
                <c:pt idx="28">
                  <c:v>605.5</c:v>
                </c:pt>
                <c:pt idx="29">
                  <c:v>629.5</c:v>
                </c:pt>
                <c:pt idx="30">
                  <c:v>677.5</c:v>
                </c:pt>
                <c:pt idx="31">
                  <c:v>749.5</c:v>
                </c:pt>
                <c:pt idx="32">
                  <c:v>821.5</c:v>
                </c:pt>
                <c:pt idx="33">
                  <c:v>917.5</c:v>
                </c:pt>
                <c:pt idx="34">
                  <c:v>989.5</c:v>
                </c:pt>
                <c:pt idx="35">
                  <c:v>1037.5</c:v>
                </c:pt>
                <c:pt idx="36">
                  <c:v>1085.5</c:v>
                </c:pt>
                <c:pt idx="37">
                  <c:v>1133.5</c:v>
                </c:pt>
                <c:pt idx="38">
                  <c:v>1157.5</c:v>
                </c:pt>
                <c:pt idx="39">
                  <c:v>1205.5</c:v>
                </c:pt>
                <c:pt idx="40">
                  <c:v>1349.5</c:v>
                </c:pt>
                <c:pt idx="41">
                  <c:v>1397.5</c:v>
                </c:pt>
                <c:pt idx="42">
                  <c:v>1517.5</c:v>
                </c:pt>
                <c:pt idx="43">
                  <c:v>1565.5</c:v>
                </c:pt>
                <c:pt idx="44">
                  <c:v>1589.5</c:v>
                </c:pt>
                <c:pt idx="45">
                  <c:v>1877.5</c:v>
                </c:pt>
                <c:pt idx="46">
                  <c:v>1925.5</c:v>
                </c:pt>
                <c:pt idx="47">
                  <c:v>2093.5</c:v>
                </c:pt>
                <c:pt idx="48">
                  <c:v>2189.5</c:v>
                </c:pt>
                <c:pt idx="49">
                  <c:v>2429.5</c:v>
                </c:pt>
              </c:numCache>
            </c:numRef>
          </c:xVal>
          <c:yVal>
            <c:numRef>
              <c:f>(Sheet1!$G$4:$G$53,Sheet1!$G$56)</c:f>
              <c:numCache>
                <c:formatCode>General</c:formatCode>
                <c:ptCount val="51"/>
                <c:pt idx="0">
                  <c:v>0</c:v>
                </c:pt>
                <c:pt idx="1">
                  <c:v>0.107</c:v>
                </c:pt>
                <c:pt idx="2">
                  <c:v>8.5329999999999995</c:v>
                </c:pt>
                <c:pt idx="3">
                  <c:v>9.2189999999999994</c:v>
                </c:pt>
                <c:pt idx="4">
                  <c:v>11.920999999999999</c:v>
                </c:pt>
                <c:pt idx="5">
                  <c:v>12.012</c:v>
                </c:pt>
                <c:pt idx="6">
                  <c:v>14.462999999999999</c:v>
                </c:pt>
                <c:pt idx="7">
                  <c:v>14.462999999999999</c:v>
                </c:pt>
                <c:pt idx="8">
                  <c:v>19.509</c:v>
                </c:pt>
                <c:pt idx="9">
                  <c:v>21.5</c:v>
                </c:pt>
                <c:pt idx="10">
                  <c:v>22.068999999999999</c:v>
                </c:pt>
                <c:pt idx="11">
                  <c:v>28.881</c:v>
                </c:pt>
                <c:pt idx="12">
                  <c:v>31.9</c:v>
                </c:pt>
                <c:pt idx="13">
                  <c:v>32.476999999999997</c:v>
                </c:pt>
                <c:pt idx="14">
                  <c:v>34.073</c:v>
                </c:pt>
                <c:pt idx="15">
                  <c:v>40.075000000000003</c:v>
                </c:pt>
                <c:pt idx="16">
                  <c:v>41.353000000000002</c:v>
                </c:pt>
                <c:pt idx="17">
                  <c:v>51.151000000000003</c:v>
                </c:pt>
                <c:pt idx="18">
                  <c:v>60.56</c:v>
                </c:pt>
                <c:pt idx="19">
                  <c:v>62.664000000000001</c:v>
                </c:pt>
                <c:pt idx="20">
                  <c:v>65.08</c:v>
                </c:pt>
                <c:pt idx="21">
                  <c:v>67.183000000000007</c:v>
                </c:pt>
                <c:pt idx="22">
                  <c:v>68.108999999999995</c:v>
                </c:pt>
                <c:pt idx="23">
                  <c:v>68.516000000000005</c:v>
                </c:pt>
                <c:pt idx="24">
                  <c:v>68.858000000000004</c:v>
                </c:pt>
                <c:pt idx="25">
                  <c:v>69.016000000000005</c:v>
                </c:pt>
                <c:pt idx="26">
                  <c:v>69.106999999999999</c:v>
                </c:pt>
                <c:pt idx="27">
                  <c:v>69.122</c:v>
                </c:pt>
                <c:pt idx="28">
                  <c:v>69.13</c:v>
                </c:pt>
                <c:pt idx="29">
                  <c:v>69.134</c:v>
                </c:pt>
                <c:pt idx="30">
                  <c:v>69.141999999999996</c:v>
                </c:pt>
                <c:pt idx="31">
                  <c:v>69.156999999999996</c:v>
                </c:pt>
                <c:pt idx="32">
                  <c:v>69.17</c:v>
                </c:pt>
                <c:pt idx="33">
                  <c:v>69.180000000000007</c:v>
                </c:pt>
                <c:pt idx="34">
                  <c:v>69.180999999999997</c:v>
                </c:pt>
                <c:pt idx="35">
                  <c:v>69.185000000000002</c:v>
                </c:pt>
                <c:pt idx="36">
                  <c:v>69.185000000000002</c:v>
                </c:pt>
                <c:pt idx="37">
                  <c:v>69.188000000000002</c:v>
                </c:pt>
                <c:pt idx="38">
                  <c:v>69.194999999999993</c:v>
                </c:pt>
                <c:pt idx="39">
                  <c:v>69.194999999999993</c:v>
                </c:pt>
                <c:pt idx="40">
                  <c:v>69.195999999999998</c:v>
                </c:pt>
                <c:pt idx="41">
                  <c:v>69.197000000000003</c:v>
                </c:pt>
                <c:pt idx="42">
                  <c:v>69.197000000000003</c:v>
                </c:pt>
                <c:pt idx="43">
                  <c:v>69.197000000000003</c:v>
                </c:pt>
                <c:pt idx="44">
                  <c:v>69.197000000000003</c:v>
                </c:pt>
                <c:pt idx="45">
                  <c:v>69.2</c:v>
                </c:pt>
                <c:pt idx="46">
                  <c:v>69.206999999999994</c:v>
                </c:pt>
                <c:pt idx="47">
                  <c:v>69.221999999999994</c:v>
                </c:pt>
                <c:pt idx="48">
                  <c:v>69.224999999999994</c:v>
                </c:pt>
                <c:pt idx="49">
                  <c:v>69.225999999999999</c:v>
                </c:pt>
              </c:numCache>
            </c:numRef>
          </c:yVal>
          <c:smooth val="0"/>
        </c:ser>
        <c:ser>
          <c:idx val="1"/>
          <c:order val="1"/>
          <c:spPr>
            <a:ln w="19050" cap="rnd">
              <a:solidFill>
                <a:srgbClr val="FF0000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rgbClr val="4F81BD"/>
              </a:solidFill>
              <a:ln w="19050">
                <a:solidFill>
                  <a:srgbClr val="FF0000"/>
                </a:solidFill>
              </a:ln>
              <a:effectLst/>
            </c:spPr>
          </c:marker>
          <c:xVal>
            <c:numRef>
              <c:f>Sheet1!$F$56</c:f>
              <c:numCache>
                <c:formatCode>0</c:formatCode>
                <c:ptCount val="1"/>
              </c:numCache>
            </c:numRef>
          </c:xVal>
          <c:yVal>
            <c:numRef>
              <c:f>Sheet1!$H$56</c:f>
              <c:numCache>
                <c:formatCode>General</c:formatCode>
                <c:ptCount val="1"/>
              </c:numCache>
            </c:numRef>
          </c:yVal>
          <c:smooth val="0"/>
        </c:ser>
        <c:ser>
          <c:idx val="2"/>
          <c:order val="2"/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rgbClr val="00B050"/>
              </a:solidFill>
              <a:ln w="12700">
                <a:solidFill>
                  <a:schemeClr val="tx1"/>
                </a:solidFill>
              </a:ln>
              <a:effectLst/>
            </c:spPr>
          </c:marker>
          <c:xVal>
            <c:numRef>
              <c:f>Sheet1!$F$3</c:f>
              <c:numCache>
                <c:formatCode>General</c:formatCode>
                <c:ptCount val="1"/>
                <c:pt idx="0">
                  <c:v>10.55</c:v>
                </c:pt>
              </c:numCache>
            </c:numRef>
          </c:xVal>
          <c:yVal>
            <c:numRef>
              <c:f>Sheet1!$H$3</c:f>
              <c:numCache>
                <c:formatCode>General</c:formatCode>
                <c:ptCount val="1"/>
                <c:pt idx="0">
                  <c:v>55000</c:v>
                </c:pt>
              </c:numCache>
            </c:numRef>
          </c:yVal>
          <c:smooth val="0"/>
        </c:ser>
        <c:ser>
          <c:idx val="3"/>
          <c:order val="3"/>
          <c:spPr>
            <a:ln w="19050" cap="rnd">
              <a:solidFill>
                <a:schemeClr val="accent4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4"/>
              </a:solidFill>
              <a:ln w="9525">
                <a:solidFill>
                  <a:schemeClr val="accent4"/>
                </a:solidFill>
              </a:ln>
              <a:effectLst/>
            </c:spPr>
          </c:marker>
          <c:dPt>
            <c:idx val="0"/>
            <c:marker>
              <c:symbol val="dash"/>
              <c:size val="8"/>
              <c:spPr>
                <a:solidFill>
                  <a:schemeClr val="accent6"/>
                </a:solidFill>
                <a:ln w="9525">
                  <a:solidFill>
                    <a:srgbClr val="00B050"/>
                  </a:solidFill>
                </a:ln>
                <a:effectLst/>
              </c:spPr>
            </c:marker>
            <c:bubble3D val="0"/>
            <c:spPr>
              <a:ln w="19050" cap="rnd">
                <a:solidFill>
                  <a:srgbClr val="00B050"/>
                </a:solidFill>
                <a:round/>
              </a:ln>
              <a:effectLst/>
            </c:spPr>
          </c:dPt>
          <c:dPt>
            <c:idx val="1"/>
            <c:marker>
              <c:symbol val="dash"/>
              <c:size val="9"/>
              <c:spPr>
                <a:solidFill>
                  <a:srgbClr val="00B050"/>
                </a:solidFill>
                <a:ln w="9525">
                  <a:solidFill>
                    <a:srgbClr val="00B050"/>
                  </a:solidFill>
                </a:ln>
                <a:effectLst/>
              </c:spPr>
            </c:marker>
            <c:bubble3D val="0"/>
            <c:spPr>
              <a:ln w="31750" cap="rnd">
                <a:solidFill>
                  <a:srgbClr val="00B050"/>
                </a:solidFill>
                <a:round/>
              </a:ln>
              <a:effectLst/>
            </c:spPr>
          </c:dPt>
          <c:xVal>
            <c:numRef>
              <c:f>Sheet1!$F$57:$F$58</c:f>
              <c:numCache>
                <c:formatCode>0</c:formatCode>
                <c:ptCount val="2"/>
                <c:pt idx="0">
                  <c:v>11</c:v>
                </c:pt>
                <c:pt idx="1">
                  <c:v>11</c:v>
                </c:pt>
              </c:numCache>
            </c:numRef>
          </c:xVal>
          <c:yVal>
            <c:numRef>
              <c:f>Sheet1!$H$57:$H$58</c:f>
              <c:numCache>
                <c:formatCode>General</c:formatCode>
                <c:ptCount val="2"/>
                <c:pt idx="0">
                  <c:v>85000</c:v>
                </c:pt>
                <c:pt idx="1">
                  <c:v>25000</c:v>
                </c:pt>
              </c:numCache>
            </c:numRef>
          </c:yVal>
          <c:smooth val="0"/>
        </c:ser>
        <c:ser>
          <c:idx val="4"/>
          <c:order val="4"/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8"/>
            <c:spPr>
              <a:solidFill>
                <a:schemeClr val="tx1"/>
              </a:solidFill>
              <a:ln w="9525">
                <a:solidFill>
                  <a:schemeClr val="tx1"/>
                </a:solidFill>
              </a:ln>
              <a:effectLst/>
            </c:spPr>
          </c:marker>
          <c:xVal>
            <c:numRef>
              <c:f>Sheet2!$A$2</c:f>
              <c:numCache>
                <c:formatCode>0</c:formatCode>
                <c:ptCount val="1"/>
                <c:pt idx="0">
                  <c:v>500</c:v>
                </c:pt>
              </c:numCache>
            </c:numRef>
          </c:xVal>
          <c:yVal>
            <c:numRef>
              <c:f>Sheet2!$B$2</c:f>
              <c:numCache>
                <c:formatCode>General</c:formatCode>
                <c:ptCount val="1"/>
                <c:pt idx="0">
                  <c:v>87476</c:v>
                </c:pt>
              </c:numCache>
            </c:numRef>
          </c:yVal>
          <c:smooth val="0"/>
        </c:ser>
        <c:ser>
          <c:idx val="5"/>
          <c:order val="5"/>
          <c:spPr>
            <a:ln w="19050" cap="rnd">
              <a:solidFill>
                <a:schemeClr val="accent6"/>
              </a:solidFill>
              <a:round/>
            </a:ln>
            <a:effectLst/>
          </c:spPr>
          <c:marker>
            <c:symbol val="circle"/>
            <c:size val="5"/>
            <c:spPr>
              <a:solidFill>
                <a:schemeClr val="accent6"/>
              </a:solidFill>
              <a:ln w="9525">
                <a:solidFill>
                  <a:schemeClr val="accent6"/>
                </a:solidFill>
              </a:ln>
              <a:effectLst/>
            </c:spPr>
          </c:marker>
          <c:xVal>
            <c:numRef>
              <c:f>Sheet1!$F$4:$F$53</c:f>
              <c:numCache>
                <c:formatCode>General</c:formatCode>
                <c:ptCount val="50"/>
                <c:pt idx="0">
                  <c:v>0</c:v>
                </c:pt>
                <c:pt idx="1">
                  <c:v>5.5</c:v>
                </c:pt>
                <c:pt idx="2">
                  <c:v>23.5</c:v>
                </c:pt>
                <c:pt idx="3">
                  <c:v>29.5</c:v>
                </c:pt>
                <c:pt idx="4">
                  <c:v>35.5</c:v>
                </c:pt>
                <c:pt idx="5">
                  <c:v>49.5</c:v>
                </c:pt>
                <c:pt idx="6">
                  <c:v>57.5</c:v>
                </c:pt>
                <c:pt idx="7">
                  <c:v>73.5</c:v>
                </c:pt>
                <c:pt idx="8">
                  <c:v>81.5</c:v>
                </c:pt>
                <c:pt idx="9">
                  <c:v>97.5</c:v>
                </c:pt>
                <c:pt idx="10">
                  <c:v>105.5</c:v>
                </c:pt>
                <c:pt idx="11">
                  <c:v>125.5</c:v>
                </c:pt>
                <c:pt idx="12">
                  <c:v>145.5</c:v>
                </c:pt>
                <c:pt idx="13">
                  <c:v>153.5</c:v>
                </c:pt>
                <c:pt idx="14">
                  <c:v>173.5</c:v>
                </c:pt>
                <c:pt idx="15">
                  <c:v>197.5</c:v>
                </c:pt>
                <c:pt idx="16">
                  <c:v>221.5</c:v>
                </c:pt>
                <c:pt idx="17">
                  <c:v>245.5</c:v>
                </c:pt>
                <c:pt idx="18">
                  <c:v>293.5</c:v>
                </c:pt>
                <c:pt idx="19">
                  <c:v>317.5</c:v>
                </c:pt>
                <c:pt idx="20">
                  <c:v>341.5</c:v>
                </c:pt>
                <c:pt idx="21">
                  <c:v>365.5</c:v>
                </c:pt>
                <c:pt idx="22">
                  <c:v>389.5</c:v>
                </c:pt>
                <c:pt idx="23">
                  <c:v>413.5</c:v>
                </c:pt>
                <c:pt idx="24">
                  <c:v>437.5</c:v>
                </c:pt>
                <c:pt idx="25">
                  <c:v>485.5</c:v>
                </c:pt>
                <c:pt idx="26">
                  <c:v>533.5</c:v>
                </c:pt>
                <c:pt idx="27">
                  <c:v>557.5</c:v>
                </c:pt>
                <c:pt idx="28">
                  <c:v>605.5</c:v>
                </c:pt>
                <c:pt idx="29">
                  <c:v>629.5</c:v>
                </c:pt>
                <c:pt idx="30">
                  <c:v>677.5</c:v>
                </c:pt>
                <c:pt idx="31">
                  <c:v>749.5</c:v>
                </c:pt>
                <c:pt idx="32">
                  <c:v>821.5</c:v>
                </c:pt>
                <c:pt idx="33">
                  <c:v>917.5</c:v>
                </c:pt>
                <c:pt idx="34">
                  <c:v>989.5</c:v>
                </c:pt>
                <c:pt idx="35">
                  <c:v>1037.5</c:v>
                </c:pt>
                <c:pt idx="36">
                  <c:v>1085.5</c:v>
                </c:pt>
                <c:pt idx="37">
                  <c:v>1133.5</c:v>
                </c:pt>
                <c:pt idx="38">
                  <c:v>1157.5</c:v>
                </c:pt>
                <c:pt idx="39">
                  <c:v>1205.5</c:v>
                </c:pt>
                <c:pt idx="40">
                  <c:v>1349.5</c:v>
                </c:pt>
                <c:pt idx="41">
                  <c:v>1397.5</c:v>
                </c:pt>
                <c:pt idx="42">
                  <c:v>1517.5</c:v>
                </c:pt>
                <c:pt idx="43">
                  <c:v>1565.5</c:v>
                </c:pt>
                <c:pt idx="44">
                  <c:v>1589.5</c:v>
                </c:pt>
                <c:pt idx="45">
                  <c:v>1877.5</c:v>
                </c:pt>
                <c:pt idx="46">
                  <c:v>1925.5</c:v>
                </c:pt>
                <c:pt idx="47">
                  <c:v>2093.5</c:v>
                </c:pt>
                <c:pt idx="48">
                  <c:v>2189.5</c:v>
                </c:pt>
                <c:pt idx="49">
                  <c:v>2429.5</c:v>
                </c:pt>
              </c:numCache>
            </c:numRef>
          </c:xVal>
          <c:yVal>
            <c:numRef>
              <c:f>Sheet2!$A$17</c:f>
              <c:numCache>
                <c:formatCode>General</c:formatCode>
                <c:ptCount val="1"/>
                <c:pt idx="0">
                  <c:v>500</c:v>
                </c:pt>
              </c:numCache>
            </c:numRef>
          </c:yVal>
          <c:smooth val="0"/>
        </c:ser>
        <c:ser>
          <c:idx val="7"/>
          <c:order val="6"/>
          <c:spPr>
            <a:ln w="393700" cap="rnd">
              <a:solidFill>
                <a:schemeClr val="tx1"/>
              </a:solidFill>
              <a:round/>
            </a:ln>
            <a:effectLst/>
          </c:spPr>
          <c:marker>
            <c:symbol val="square"/>
            <c:size val="14"/>
            <c:spPr>
              <a:solidFill>
                <a:schemeClr val="tx1"/>
              </a:solidFill>
              <a:ln w="542925">
                <a:solidFill>
                  <a:schemeClr val="tx1"/>
                </a:solidFill>
              </a:ln>
              <a:effectLst/>
            </c:spPr>
          </c:marker>
          <c:xVal>
            <c:numRef>
              <c:f>Sheet2!$A$17</c:f>
              <c:numCache>
                <c:formatCode>General</c:formatCode>
                <c:ptCount val="1"/>
                <c:pt idx="0">
                  <c:v>500</c:v>
                </c:pt>
              </c:numCache>
            </c:numRef>
          </c:xVal>
          <c:yVal>
            <c:numRef>
              <c:f>Sheet2!$B$17</c:f>
              <c:numCache>
                <c:formatCode>General</c:formatCode>
                <c:ptCount val="1"/>
                <c:pt idx="0">
                  <c:v>87</c:v>
                </c:pt>
              </c:numCache>
            </c:numRef>
          </c:yVal>
          <c:smooth val="0"/>
        </c:ser>
        <c:ser>
          <c:idx val="6"/>
          <c:order val="7"/>
          <c:spPr>
            <a:ln w="19050" cap="rnd">
              <a:solidFill>
                <a:schemeClr val="tx1"/>
              </a:solidFill>
              <a:round/>
            </a:ln>
            <a:effectLst/>
          </c:spPr>
          <c:marker>
            <c:symbol val="triangle"/>
            <c:size val="10"/>
            <c:spPr>
              <a:solidFill>
                <a:schemeClr val="tx1"/>
              </a:solidFill>
              <a:ln w="9525">
                <a:solidFill>
                  <a:schemeClr val="accent1">
                    <a:lumMod val="60000"/>
                  </a:schemeClr>
                </a:solidFill>
              </a:ln>
              <a:effectLst/>
            </c:spPr>
          </c:marker>
          <c:xVal>
            <c:numRef>
              <c:f>Sheet2!$A$18</c:f>
              <c:numCache>
                <c:formatCode>General</c:formatCode>
                <c:ptCount val="1"/>
                <c:pt idx="0">
                  <c:v>11</c:v>
                </c:pt>
              </c:numCache>
            </c:numRef>
          </c:xVal>
          <c:yVal>
            <c:numRef>
              <c:f>Sheet2!$B$18</c:f>
              <c:numCache>
                <c:formatCode>General</c:formatCode>
                <c:ptCount val="1"/>
                <c:pt idx="0">
                  <c:v>55</c:v>
                </c:pt>
              </c:numCache>
            </c:numRef>
          </c:yVal>
          <c:smooth val="0"/>
        </c:ser>
        <c:ser>
          <c:idx val="8"/>
          <c:order val="8"/>
          <c:spPr>
            <a:ln w="161925" cap="rnd">
              <a:solidFill>
                <a:schemeClr val="accent3">
                  <a:lumMod val="60000"/>
                </a:schemeClr>
              </a:solidFill>
              <a:round/>
            </a:ln>
            <a:effectLst/>
          </c:spPr>
          <c:marker>
            <c:symbol val="dash"/>
            <c:size val="8"/>
            <c:spPr>
              <a:solidFill>
                <a:schemeClr val="accent3">
                  <a:lumMod val="60000"/>
                </a:schemeClr>
              </a:solidFill>
              <a:ln w="311150">
                <a:solidFill>
                  <a:schemeClr val="tx1"/>
                </a:solidFill>
              </a:ln>
              <a:effectLst/>
            </c:spPr>
          </c:marker>
          <c:dPt>
            <c:idx val="0"/>
            <c:marker>
              <c:symbol val="dash"/>
              <c:size val="8"/>
              <c:spPr>
                <a:solidFill>
                  <a:schemeClr val="accent3">
                    <a:lumMod val="60000"/>
                  </a:schemeClr>
                </a:solidFill>
                <a:ln w="3111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6192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</c:dPt>
          <c:dPt>
            <c:idx val="1"/>
            <c:marker>
              <c:symbol val="dash"/>
              <c:size val="8"/>
              <c:spPr>
                <a:solidFill>
                  <a:schemeClr val="accent3">
                    <a:lumMod val="60000"/>
                  </a:schemeClr>
                </a:solidFill>
                <a:ln w="311150">
                  <a:solidFill>
                    <a:schemeClr val="tx1"/>
                  </a:solidFill>
                </a:ln>
                <a:effectLst/>
              </c:spPr>
            </c:marker>
            <c:bubble3D val="0"/>
            <c:spPr>
              <a:ln w="161925" cap="rnd">
                <a:solidFill>
                  <a:schemeClr val="accent3">
                    <a:lumMod val="60000"/>
                  </a:schemeClr>
                </a:solidFill>
                <a:round/>
              </a:ln>
              <a:effectLst/>
            </c:spPr>
          </c:dPt>
          <c:xVal>
            <c:numRef>
              <c:f>Sheet2!$A$19:$A$20</c:f>
              <c:numCache>
                <c:formatCode>General</c:formatCode>
                <c:ptCount val="2"/>
                <c:pt idx="0">
                  <c:v>11</c:v>
                </c:pt>
                <c:pt idx="1">
                  <c:v>11</c:v>
                </c:pt>
              </c:numCache>
            </c:numRef>
          </c:xVal>
          <c:yVal>
            <c:numRef>
              <c:f>Sheet2!$B$19:$B$20</c:f>
              <c:numCache>
                <c:formatCode>General</c:formatCode>
                <c:ptCount val="2"/>
                <c:pt idx="0">
                  <c:v>85</c:v>
                </c:pt>
                <c:pt idx="1">
                  <c:v>25</c:v>
                </c:pt>
              </c:numCache>
            </c:numRef>
          </c:y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264208384"/>
        <c:axId val="264205248"/>
      </c:scatterChart>
      <c:valAx>
        <c:axId val="264208384"/>
        <c:scaling>
          <c:orientation val="minMax"/>
          <c:max val="500"/>
        </c:scaling>
        <c:delete val="0"/>
        <c:axPos val="b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0" spcFirstLastPara="1" vertOverflow="ellipsis" vert="horz" wrap="square" anchor="ctr" anchorCtr="1"/>
              <a:lstStyle/>
              <a:p>
                <a:pPr>
                  <a:defRPr sz="4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/>
                  <a:t>Hours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0" spcFirstLastPara="1" vertOverflow="ellipsis" vert="horz" wrap="square" anchor="ctr" anchorCtr="1"/>
            <a:lstStyle/>
            <a:p>
              <a:pPr>
                <a:defRPr sz="4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205248"/>
        <c:crosses val="autoZero"/>
        <c:crossBetween val="midCat"/>
      </c:valAx>
      <c:valAx>
        <c:axId val="264205248"/>
        <c:scaling>
          <c:orientation val="minMax"/>
          <c:max val="100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46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aseline="0"/>
                  <a:t>Fatalities (thousands)</a:t>
                </a:r>
              </a:p>
            </c:rich>
          </c:tx>
          <c:layout/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46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25000"/>
                <a:lumOff val="7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46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4208384"/>
        <c:crosses val="autoZero"/>
        <c:crossBetween val="midCat"/>
        <c:majorUnit val="20"/>
      </c:valAx>
      <c:spPr>
        <a:noFill/>
        <a:ln w="19050">
          <a:solidFill>
            <a:schemeClr val="tx1"/>
          </a:solidFill>
        </a:ln>
        <a:effectLst/>
      </c:spPr>
    </c:plotArea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 sz="4600" baseline="0"/>
      </a:pPr>
      <a:endParaRPr lang="en-US"/>
    </a:p>
  </c:txPr>
  <c:externalData r:id="rId3">
    <c:autoUpdate val="0"/>
  </c:externalData>
  <c:userShapes r:id="rId4"/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40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19050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25000"/>
            <a:lumOff val="7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0.18428</cdr:x>
      <cdr:y>0.38664</cdr:y>
    </cdr:from>
    <cdr:to>
      <cdr:x>0.92287</cdr:x>
      <cdr:y>0.39056</cdr:y>
    </cdr:to>
    <cdr:cxnSp macro="">
      <cdr:nvCxnSpPr>
        <cdr:cNvPr id="3" name="Straight Connector 2"/>
        <cdr:cNvCxnSpPr/>
      </cdr:nvCxnSpPr>
      <cdr:spPr>
        <a:xfrm xmlns:a="http://schemas.openxmlformats.org/drawingml/2006/main" flipV="1">
          <a:off x="597060" y="835152"/>
          <a:ext cx="2393028" cy="8467"/>
        </a:xfrm>
        <a:prstGeom xmlns:a="http://schemas.openxmlformats.org/drawingml/2006/main" prst="line">
          <a:avLst/>
        </a:prstGeom>
        <a:ln xmlns:a="http://schemas.openxmlformats.org/drawingml/2006/main" w="111125">
          <a:solidFill>
            <a:sysClr val="windowText" lastClr="000000"/>
          </a:solidFill>
        </a:ln>
      </cdr:spPr>
      <cdr:style>
        <a:lnRef xmlns:a="http://schemas.openxmlformats.org/drawingml/2006/main" idx="1">
          <a:schemeClr val="accent1"/>
        </a:lnRef>
        <a:fillRef xmlns:a="http://schemas.openxmlformats.org/drawingml/2006/main" idx="0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tx1"/>
        </a:fontRef>
      </cdr:style>
    </cdr:cxnSp>
  </cdr:relSizeAnchor>
  <cdr:relSizeAnchor xmlns:cdr="http://schemas.openxmlformats.org/drawingml/2006/chartDrawing">
    <cdr:from>
      <cdr:x>0.19982</cdr:x>
      <cdr:y>0.20196</cdr:y>
    </cdr:from>
    <cdr:to>
      <cdr:x>0.47118</cdr:x>
      <cdr:y>0.25268</cdr:y>
    </cdr:to>
    <cdr:sp macro="" textlink="">
      <cdr:nvSpPr>
        <cdr:cNvPr id="4" name="TextBox 3"/>
        <cdr:cNvSpPr txBox="1"/>
      </cdr:nvSpPr>
      <cdr:spPr>
        <a:xfrm xmlns:a="http://schemas.openxmlformats.org/drawingml/2006/main">
          <a:off x="5493584" y="3879657"/>
          <a:ext cx="7460416" cy="974285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4800">
              <a:solidFill>
                <a:sysClr val="windowText" lastClr="000000"/>
              </a:solidFill>
            </a:rPr>
            <a:t>QLARM estimate 12/5/2008</a:t>
          </a:r>
        </a:p>
      </cdr:txBody>
    </cdr:sp>
  </cdr:relSizeAnchor>
  <cdr:relSizeAnchor xmlns:cdr="http://schemas.openxmlformats.org/drawingml/2006/chartDrawing">
    <cdr:from>
      <cdr:x>0.55611</cdr:x>
      <cdr:y>0.68439</cdr:y>
    </cdr:from>
    <cdr:to>
      <cdr:x>0.91017</cdr:x>
      <cdr:y>0.80786</cdr:y>
    </cdr:to>
    <cdr:sp macro="" textlink="">
      <cdr:nvSpPr>
        <cdr:cNvPr id="5" name="TextBox 4"/>
        <cdr:cNvSpPr txBox="1"/>
      </cdr:nvSpPr>
      <cdr:spPr>
        <a:xfrm xmlns:a="http://schemas.openxmlformats.org/drawingml/2006/main">
          <a:off x="1801788" y="1478279"/>
          <a:ext cx="1147151" cy="266701"/>
        </a:xfrm>
        <a:prstGeom xmlns:a="http://schemas.openxmlformats.org/drawingml/2006/main" prst="rect">
          <a:avLst/>
        </a:prstGeom>
      </cdr:spPr>
      <cdr:txBody>
        <a:bodyPr xmlns:a="http://schemas.openxmlformats.org/drawingml/2006/main" vertOverflow="clip" wrap="none" rtlCol="0"/>
        <a:lstStyle xmlns:a="http://schemas.openxmlformats.org/drawingml/2006/main"/>
        <a:p xmlns:a="http://schemas.openxmlformats.org/drawingml/2006/main">
          <a:r>
            <a:rPr lang="en-US" sz="4800" b="1">
              <a:solidFill>
                <a:sysClr val="windowText" lastClr="000000"/>
              </a:solidFill>
            </a:rPr>
            <a:t>Wenchuan</a:t>
          </a:r>
          <a:r>
            <a:rPr lang="en-US" sz="4800" b="1" baseline="0">
              <a:solidFill>
                <a:sysClr val="windowText" lastClr="000000"/>
              </a:solidFill>
            </a:rPr>
            <a:t> M7.9</a:t>
          </a:r>
          <a:endParaRPr lang="en-US" sz="4800" b="1">
            <a:solidFill>
              <a:sysClr val="windowText" lastClr="000000"/>
            </a:solidFill>
          </a:endParaRPr>
        </a:p>
      </cdr:txBody>
    </cdr:sp>
  </cdr:relSizeAnchor>
</c:userShap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840480" y="10510099"/>
            <a:ext cx="43525440" cy="7252123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7680960" y="19171920"/>
            <a:ext cx="35844480" cy="864616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42965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85930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7288957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97186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214826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457791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700756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943721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6B62-2C46-4313-B2EF-6B884FE2C01E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4E71-B412-45EF-B097-C1010D8D8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6B62-2C46-4313-B2EF-6B884FE2C01E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4E71-B412-45EF-B097-C1010D8D8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044953" y="21740709"/>
            <a:ext cx="43525440" cy="6719570"/>
          </a:xfrm>
        </p:spPr>
        <p:txBody>
          <a:bodyPr anchor="t"/>
          <a:lstStyle>
            <a:lvl1pPr algn="l">
              <a:defRPr sz="213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044953" y="14339786"/>
            <a:ext cx="43525440" cy="7400923"/>
          </a:xfrm>
        </p:spPr>
        <p:txBody>
          <a:bodyPr anchor="b"/>
          <a:lstStyle>
            <a:lvl1pPr marL="0" indent="0">
              <a:buNone/>
              <a:defRPr sz="10600">
                <a:solidFill>
                  <a:schemeClr val="tx1">
                    <a:tint val="75000"/>
                  </a:schemeClr>
                </a:solidFill>
              </a:defRPr>
            </a:lvl1pPr>
            <a:lvl2pPr marL="2429652" indent="0">
              <a:buNone/>
              <a:defRPr sz="9600">
                <a:solidFill>
                  <a:schemeClr val="tx1">
                    <a:tint val="75000"/>
                  </a:schemeClr>
                </a:solidFill>
              </a:defRPr>
            </a:lvl2pPr>
            <a:lvl3pPr marL="4859304" indent="0">
              <a:buNone/>
              <a:defRPr sz="8500">
                <a:solidFill>
                  <a:schemeClr val="tx1">
                    <a:tint val="75000"/>
                  </a:schemeClr>
                </a:solidFill>
              </a:defRPr>
            </a:lvl3pPr>
            <a:lvl4pPr marL="7288957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4pPr>
            <a:lvl5pPr marL="9718609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5pPr>
            <a:lvl6pPr marL="12148261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6pPr>
            <a:lvl7pPr marL="14577913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7pPr>
            <a:lvl8pPr marL="17007566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8pPr>
            <a:lvl9pPr marL="19437218" indent="0">
              <a:buNone/>
              <a:defRPr sz="7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6B62-2C46-4313-B2EF-6B884FE2C01E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4E71-B412-45EF-B097-C1010D8D8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560320" y="7894323"/>
            <a:ext cx="22616160" cy="22328084"/>
          </a:xfrm>
        </p:spPr>
        <p:txBody>
          <a:bodyPr/>
          <a:lstStyle>
            <a:lvl1pPr>
              <a:defRPr sz="14900"/>
            </a:lvl1pPr>
            <a:lvl2pPr>
              <a:defRPr sz="12800"/>
            </a:lvl2pPr>
            <a:lvl3pPr>
              <a:defRPr sz="106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29920" y="7894323"/>
            <a:ext cx="22616160" cy="22328084"/>
          </a:xfrm>
        </p:spPr>
        <p:txBody>
          <a:bodyPr/>
          <a:lstStyle>
            <a:lvl1pPr>
              <a:defRPr sz="14900"/>
            </a:lvl1pPr>
            <a:lvl2pPr>
              <a:defRPr sz="12800"/>
            </a:lvl2pPr>
            <a:lvl3pPr>
              <a:defRPr sz="10600"/>
            </a:lvl3pPr>
            <a:lvl4pPr>
              <a:defRPr sz="9600"/>
            </a:lvl4pPr>
            <a:lvl5pPr>
              <a:defRPr sz="9600"/>
            </a:lvl5pPr>
            <a:lvl6pPr>
              <a:defRPr sz="9600"/>
            </a:lvl6pPr>
            <a:lvl7pPr>
              <a:defRPr sz="9600"/>
            </a:lvl7pPr>
            <a:lvl8pPr>
              <a:defRPr sz="9600"/>
            </a:lvl8pPr>
            <a:lvl9pPr>
              <a:defRPr sz="9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6B62-2C46-4313-B2EF-6B884FE2C01E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4E71-B412-45EF-B097-C1010D8D8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0320" y="7573224"/>
            <a:ext cx="22625053" cy="3156159"/>
          </a:xfrm>
        </p:spPr>
        <p:txBody>
          <a:bodyPr anchor="b"/>
          <a:lstStyle>
            <a:lvl1pPr marL="0" indent="0">
              <a:buNone/>
              <a:defRPr sz="12800" b="1"/>
            </a:lvl1pPr>
            <a:lvl2pPr marL="2429652" indent="0">
              <a:buNone/>
              <a:defRPr sz="10600" b="1"/>
            </a:lvl2pPr>
            <a:lvl3pPr marL="4859304" indent="0">
              <a:buNone/>
              <a:defRPr sz="9600" b="1"/>
            </a:lvl3pPr>
            <a:lvl4pPr marL="7288957" indent="0">
              <a:buNone/>
              <a:defRPr sz="8500" b="1"/>
            </a:lvl4pPr>
            <a:lvl5pPr marL="9718609" indent="0">
              <a:buNone/>
              <a:defRPr sz="8500" b="1"/>
            </a:lvl5pPr>
            <a:lvl6pPr marL="12148261" indent="0">
              <a:buNone/>
              <a:defRPr sz="8500" b="1"/>
            </a:lvl6pPr>
            <a:lvl7pPr marL="14577913" indent="0">
              <a:buNone/>
              <a:defRPr sz="8500" b="1"/>
            </a:lvl7pPr>
            <a:lvl8pPr marL="17007566" indent="0">
              <a:buNone/>
              <a:defRPr sz="8500" b="1"/>
            </a:lvl8pPr>
            <a:lvl9pPr marL="19437218" indent="0">
              <a:buNone/>
              <a:defRPr sz="8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560320" y="10729383"/>
            <a:ext cx="22625053" cy="19493021"/>
          </a:xfrm>
        </p:spPr>
        <p:txBody>
          <a:bodyPr/>
          <a:lstStyle>
            <a:lvl1pPr>
              <a:defRPr sz="12800"/>
            </a:lvl1pPr>
            <a:lvl2pPr>
              <a:defRPr sz="10600"/>
            </a:lvl2pPr>
            <a:lvl3pPr>
              <a:defRPr sz="96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26012143" y="7573224"/>
            <a:ext cx="22633940" cy="3156159"/>
          </a:xfrm>
        </p:spPr>
        <p:txBody>
          <a:bodyPr anchor="b"/>
          <a:lstStyle>
            <a:lvl1pPr marL="0" indent="0">
              <a:buNone/>
              <a:defRPr sz="12800" b="1"/>
            </a:lvl1pPr>
            <a:lvl2pPr marL="2429652" indent="0">
              <a:buNone/>
              <a:defRPr sz="10600" b="1"/>
            </a:lvl2pPr>
            <a:lvl3pPr marL="4859304" indent="0">
              <a:buNone/>
              <a:defRPr sz="9600" b="1"/>
            </a:lvl3pPr>
            <a:lvl4pPr marL="7288957" indent="0">
              <a:buNone/>
              <a:defRPr sz="8500" b="1"/>
            </a:lvl4pPr>
            <a:lvl5pPr marL="9718609" indent="0">
              <a:buNone/>
              <a:defRPr sz="8500" b="1"/>
            </a:lvl5pPr>
            <a:lvl6pPr marL="12148261" indent="0">
              <a:buNone/>
              <a:defRPr sz="8500" b="1"/>
            </a:lvl6pPr>
            <a:lvl7pPr marL="14577913" indent="0">
              <a:buNone/>
              <a:defRPr sz="8500" b="1"/>
            </a:lvl7pPr>
            <a:lvl8pPr marL="17007566" indent="0">
              <a:buNone/>
              <a:defRPr sz="8500" b="1"/>
            </a:lvl8pPr>
            <a:lvl9pPr marL="19437218" indent="0">
              <a:buNone/>
              <a:defRPr sz="85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26012143" y="10729383"/>
            <a:ext cx="22633940" cy="19493021"/>
          </a:xfrm>
        </p:spPr>
        <p:txBody>
          <a:bodyPr/>
          <a:lstStyle>
            <a:lvl1pPr>
              <a:defRPr sz="12800"/>
            </a:lvl1pPr>
            <a:lvl2pPr>
              <a:defRPr sz="10600"/>
            </a:lvl2pPr>
            <a:lvl3pPr>
              <a:defRPr sz="9600"/>
            </a:lvl3pPr>
            <a:lvl4pPr>
              <a:defRPr sz="8500"/>
            </a:lvl4pPr>
            <a:lvl5pPr>
              <a:defRPr sz="8500"/>
            </a:lvl5pPr>
            <a:lvl6pPr>
              <a:defRPr sz="8500"/>
            </a:lvl6pPr>
            <a:lvl7pPr>
              <a:defRPr sz="8500"/>
            </a:lvl7pPr>
            <a:lvl8pPr>
              <a:defRPr sz="8500"/>
            </a:lvl8pPr>
            <a:lvl9pPr>
              <a:defRPr sz="85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6B62-2C46-4313-B2EF-6B884FE2C01E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4E71-B412-45EF-B097-C1010D8D8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6B62-2C46-4313-B2EF-6B884FE2C01E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4E71-B412-45EF-B097-C1010D8D8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6B62-2C46-4313-B2EF-6B884FE2C01E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4E71-B412-45EF-B097-C1010D8D8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3" y="1347047"/>
            <a:ext cx="16846553" cy="5732780"/>
          </a:xfrm>
        </p:spPr>
        <p:txBody>
          <a:bodyPr anchor="b"/>
          <a:lstStyle>
            <a:lvl1pPr algn="l">
              <a:defRPr sz="10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0020280" y="1347049"/>
            <a:ext cx="28625800" cy="28875357"/>
          </a:xfrm>
        </p:spPr>
        <p:txBody>
          <a:bodyPr/>
          <a:lstStyle>
            <a:lvl1pPr>
              <a:defRPr sz="17000"/>
            </a:lvl1pPr>
            <a:lvl2pPr>
              <a:defRPr sz="14900"/>
            </a:lvl2pPr>
            <a:lvl3pPr>
              <a:defRPr sz="12800"/>
            </a:lvl3pPr>
            <a:lvl4pPr>
              <a:defRPr sz="10600"/>
            </a:lvl4pPr>
            <a:lvl5pPr>
              <a:defRPr sz="10600"/>
            </a:lvl5pPr>
            <a:lvl6pPr>
              <a:defRPr sz="10600"/>
            </a:lvl6pPr>
            <a:lvl7pPr>
              <a:defRPr sz="10600"/>
            </a:lvl7pPr>
            <a:lvl8pPr>
              <a:defRPr sz="10600"/>
            </a:lvl8pPr>
            <a:lvl9pPr>
              <a:defRPr sz="10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3" y="7079829"/>
            <a:ext cx="16846553" cy="23142577"/>
          </a:xfrm>
        </p:spPr>
        <p:txBody>
          <a:bodyPr/>
          <a:lstStyle>
            <a:lvl1pPr marL="0" indent="0">
              <a:buNone/>
              <a:defRPr sz="7400"/>
            </a:lvl1pPr>
            <a:lvl2pPr marL="2429652" indent="0">
              <a:buNone/>
              <a:defRPr sz="6400"/>
            </a:lvl2pPr>
            <a:lvl3pPr marL="4859304" indent="0">
              <a:buNone/>
              <a:defRPr sz="5300"/>
            </a:lvl3pPr>
            <a:lvl4pPr marL="7288957" indent="0">
              <a:buNone/>
              <a:defRPr sz="4800"/>
            </a:lvl4pPr>
            <a:lvl5pPr marL="9718609" indent="0">
              <a:buNone/>
              <a:defRPr sz="4800"/>
            </a:lvl5pPr>
            <a:lvl6pPr marL="12148261" indent="0">
              <a:buNone/>
              <a:defRPr sz="4800"/>
            </a:lvl6pPr>
            <a:lvl7pPr marL="14577913" indent="0">
              <a:buNone/>
              <a:defRPr sz="4800"/>
            </a:lvl7pPr>
            <a:lvl8pPr marL="17007566" indent="0">
              <a:buNone/>
              <a:defRPr sz="4800"/>
            </a:lvl8pPr>
            <a:lvl9pPr marL="19437218" indent="0">
              <a:buNone/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6B62-2C46-4313-B2EF-6B884FE2C01E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4E71-B412-45EF-B097-C1010D8D8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0036813" y="23682960"/>
            <a:ext cx="30723840" cy="2795907"/>
          </a:xfrm>
        </p:spPr>
        <p:txBody>
          <a:bodyPr anchor="b"/>
          <a:lstStyle>
            <a:lvl1pPr algn="l">
              <a:defRPr sz="106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0036813" y="3023023"/>
            <a:ext cx="30723840" cy="20299680"/>
          </a:xfrm>
        </p:spPr>
        <p:txBody>
          <a:bodyPr/>
          <a:lstStyle>
            <a:lvl1pPr marL="0" indent="0">
              <a:buNone/>
              <a:defRPr sz="17000"/>
            </a:lvl1pPr>
            <a:lvl2pPr marL="2429652" indent="0">
              <a:buNone/>
              <a:defRPr sz="14900"/>
            </a:lvl2pPr>
            <a:lvl3pPr marL="4859304" indent="0">
              <a:buNone/>
              <a:defRPr sz="12800"/>
            </a:lvl3pPr>
            <a:lvl4pPr marL="7288957" indent="0">
              <a:buNone/>
              <a:defRPr sz="10600"/>
            </a:lvl4pPr>
            <a:lvl5pPr marL="9718609" indent="0">
              <a:buNone/>
              <a:defRPr sz="10600"/>
            </a:lvl5pPr>
            <a:lvl6pPr marL="12148261" indent="0">
              <a:buNone/>
              <a:defRPr sz="10600"/>
            </a:lvl6pPr>
            <a:lvl7pPr marL="14577913" indent="0">
              <a:buNone/>
              <a:defRPr sz="10600"/>
            </a:lvl7pPr>
            <a:lvl8pPr marL="17007566" indent="0">
              <a:buNone/>
              <a:defRPr sz="10600"/>
            </a:lvl8pPr>
            <a:lvl9pPr marL="19437218" indent="0">
              <a:buNone/>
              <a:defRPr sz="106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0036813" y="26478867"/>
            <a:ext cx="30723840" cy="3970653"/>
          </a:xfrm>
        </p:spPr>
        <p:txBody>
          <a:bodyPr/>
          <a:lstStyle>
            <a:lvl1pPr marL="0" indent="0">
              <a:buNone/>
              <a:defRPr sz="7400"/>
            </a:lvl1pPr>
            <a:lvl2pPr marL="2429652" indent="0">
              <a:buNone/>
              <a:defRPr sz="6400"/>
            </a:lvl2pPr>
            <a:lvl3pPr marL="4859304" indent="0">
              <a:buNone/>
              <a:defRPr sz="5300"/>
            </a:lvl3pPr>
            <a:lvl4pPr marL="7288957" indent="0">
              <a:buNone/>
              <a:defRPr sz="4800"/>
            </a:lvl4pPr>
            <a:lvl5pPr marL="9718609" indent="0">
              <a:buNone/>
              <a:defRPr sz="4800"/>
            </a:lvl5pPr>
            <a:lvl6pPr marL="12148261" indent="0">
              <a:buNone/>
              <a:defRPr sz="4800"/>
            </a:lvl6pPr>
            <a:lvl7pPr marL="14577913" indent="0">
              <a:buNone/>
              <a:defRPr sz="4800"/>
            </a:lvl7pPr>
            <a:lvl8pPr marL="17007566" indent="0">
              <a:buNone/>
              <a:defRPr sz="4800"/>
            </a:lvl8pPr>
            <a:lvl9pPr marL="19437218" indent="0">
              <a:buNone/>
              <a:defRPr sz="48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6B62-2C46-4313-B2EF-6B884FE2C01E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4E71-B412-45EF-B097-C1010D8D8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6B62-2C46-4313-B2EF-6B884FE2C01E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4E71-B412-45EF-B097-C1010D8D8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7124640" y="1354883"/>
            <a:ext cx="11521440" cy="28867523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560320" y="1354883"/>
            <a:ext cx="33710880" cy="28867523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ED6B62-2C46-4313-B2EF-6B884FE2C01E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6464E71-B412-45EF-B097-C1010D8D8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60320" y="1354881"/>
            <a:ext cx="46085760" cy="5638800"/>
          </a:xfrm>
          <a:prstGeom prst="rect">
            <a:avLst/>
          </a:prstGeom>
        </p:spPr>
        <p:txBody>
          <a:bodyPr vert="horz" lIns="485930" tIns="242965" rIns="485930" bIns="242965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560320" y="7894323"/>
            <a:ext cx="46085760" cy="22328084"/>
          </a:xfrm>
          <a:prstGeom prst="rect">
            <a:avLst/>
          </a:prstGeom>
        </p:spPr>
        <p:txBody>
          <a:bodyPr vert="horz" lIns="485930" tIns="242965" rIns="485930" bIns="242965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560320" y="31357996"/>
            <a:ext cx="11948160" cy="1801283"/>
          </a:xfrm>
          <a:prstGeom prst="rect">
            <a:avLst/>
          </a:prstGeom>
        </p:spPr>
        <p:txBody>
          <a:bodyPr vert="horz" lIns="485930" tIns="242965" rIns="485930" bIns="242965" rtlCol="0" anchor="ctr"/>
          <a:lstStyle>
            <a:lvl1pPr algn="l">
              <a:defRPr sz="6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ED6B62-2C46-4313-B2EF-6B884FE2C01E}" type="datetimeFigureOut">
              <a:rPr lang="en-US" smtClean="0"/>
              <a:pPr/>
              <a:t>4/24/2021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7495520" y="31357996"/>
            <a:ext cx="16215360" cy="1801283"/>
          </a:xfrm>
          <a:prstGeom prst="rect">
            <a:avLst/>
          </a:prstGeom>
        </p:spPr>
        <p:txBody>
          <a:bodyPr vert="horz" lIns="485930" tIns="242965" rIns="485930" bIns="242965" rtlCol="0" anchor="ctr"/>
          <a:lstStyle>
            <a:lvl1pPr algn="ctr">
              <a:defRPr sz="6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36697920" y="31357996"/>
            <a:ext cx="11948160" cy="1801283"/>
          </a:xfrm>
          <a:prstGeom prst="rect">
            <a:avLst/>
          </a:prstGeom>
        </p:spPr>
        <p:txBody>
          <a:bodyPr vert="horz" lIns="485930" tIns="242965" rIns="485930" bIns="242965" rtlCol="0" anchor="ctr"/>
          <a:lstStyle>
            <a:lvl1pPr algn="r">
              <a:defRPr sz="6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6464E71-B412-45EF-B097-C1010D8D810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859304" rtl="0" eaLnBrk="1" latinLnBrk="0" hangingPunct="1">
        <a:spcBef>
          <a:spcPct val="0"/>
        </a:spcBef>
        <a:buNone/>
        <a:defRPr sz="23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822239" indent="-1822239" algn="l" defTabSz="4859304" rtl="0" eaLnBrk="1" latinLnBrk="0" hangingPunct="1">
        <a:spcBef>
          <a:spcPct val="20000"/>
        </a:spcBef>
        <a:buFont typeface="Arial" pitchFamily="34" charset="0"/>
        <a:buChar char="•"/>
        <a:defRPr sz="17000" kern="1200">
          <a:solidFill>
            <a:schemeClr val="tx1"/>
          </a:solidFill>
          <a:latin typeface="+mn-lt"/>
          <a:ea typeface="+mn-ea"/>
          <a:cs typeface="+mn-cs"/>
        </a:defRPr>
      </a:lvl1pPr>
      <a:lvl2pPr marL="3948185" indent="-1518533" algn="l" defTabSz="4859304" rtl="0" eaLnBrk="1" latinLnBrk="0" hangingPunct="1">
        <a:spcBef>
          <a:spcPct val="20000"/>
        </a:spcBef>
        <a:buFont typeface="Arial" pitchFamily="34" charset="0"/>
        <a:buChar char="–"/>
        <a:defRPr sz="14900" kern="1200">
          <a:solidFill>
            <a:schemeClr val="tx1"/>
          </a:solidFill>
          <a:latin typeface="+mn-lt"/>
          <a:ea typeface="+mn-ea"/>
          <a:cs typeface="+mn-cs"/>
        </a:defRPr>
      </a:lvl2pPr>
      <a:lvl3pPr marL="6074131" indent="-1214826" algn="l" defTabSz="4859304" rtl="0" eaLnBrk="1" latinLnBrk="0" hangingPunct="1">
        <a:spcBef>
          <a:spcPct val="20000"/>
        </a:spcBef>
        <a:buFont typeface="Arial" pitchFamily="34" charset="0"/>
        <a:buChar char="•"/>
        <a:defRPr sz="12800" kern="1200">
          <a:solidFill>
            <a:schemeClr val="tx1"/>
          </a:solidFill>
          <a:latin typeface="+mn-lt"/>
          <a:ea typeface="+mn-ea"/>
          <a:cs typeface="+mn-cs"/>
        </a:defRPr>
      </a:lvl3pPr>
      <a:lvl4pPr marL="8503783" indent="-1214826" algn="l" defTabSz="4859304" rtl="0" eaLnBrk="1" latinLnBrk="0" hangingPunct="1">
        <a:spcBef>
          <a:spcPct val="20000"/>
        </a:spcBef>
        <a:buFont typeface="Arial" pitchFamily="34" charset="0"/>
        <a:buChar char="–"/>
        <a:defRPr sz="10600" kern="1200">
          <a:solidFill>
            <a:schemeClr val="tx1"/>
          </a:solidFill>
          <a:latin typeface="+mn-lt"/>
          <a:ea typeface="+mn-ea"/>
          <a:cs typeface="+mn-cs"/>
        </a:defRPr>
      </a:lvl4pPr>
      <a:lvl5pPr marL="10933435" indent="-1214826" algn="l" defTabSz="4859304" rtl="0" eaLnBrk="1" latinLnBrk="0" hangingPunct="1">
        <a:spcBef>
          <a:spcPct val="20000"/>
        </a:spcBef>
        <a:buFont typeface="Arial" pitchFamily="34" charset="0"/>
        <a:buChar char="»"/>
        <a:defRPr sz="10600" kern="1200">
          <a:solidFill>
            <a:schemeClr val="tx1"/>
          </a:solidFill>
          <a:latin typeface="+mn-lt"/>
          <a:ea typeface="+mn-ea"/>
          <a:cs typeface="+mn-cs"/>
        </a:defRPr>
      </a:lvl5pPr>
      <a:lvl6pPr marL="13363087" indent="-1214826" algn="l" defTabSz="4859304" rtl="0" eaLnBrk="1" latinLnBrk="0" hangingPunct="1">
        <a:spcBef>
          <a:spcPct val="20000"/>
        </a:spcBef>
        <a:buFont typeface="Arial" pitchFamily="34" charset="0"/>
        <a:buChar char="•"/>
        <a:defRPr sz="10600" kern="1200">
          <a:solidFill>
            <a:schemeClr val="tx1"/>
          </a:solidFill>
          <a:latin typeface="+mn-lt"/>
          <a:ea typeface="+mn-ea"/>
          <a:cs typeface="+mn-cs"/>
        </a:defRPr>
      </a:lvl6pPr>
      <a:lvl7pPr marL="15792740" indent="-1214826" algn="l" defTabSz="4859304" rtl="0" eaLnBrk="1" latinLnBrk="0" hangingPunct="1">
        <a:spcBef>
          <a:spcPct val="20000"/>
        </a:spcBef>
        <a:buFont typeface="Arial" pitchFamily="34" charset="0"/>
        <a:buChar char="•"/>
        <a:defRPr sz="10600" kern="1200">
          <a:solidFill>
            <a:schemeClr val="tx1"/>
          </a:solidFill>
          <a:latin typeface="+mn-lt"/>
          <a:ea typeface="+mn-ea"/>
          <a:cs typeface="+mn-cs"/>
        </a:defRPr>
      </a:lvl7pPr>
      <a:lvl8pPr marL="18222392" indent="-1214826" algn="l" defTabSz="4859304" rtl="0" eaLnBrk="1" latinLnBrk="0" hangingPunct="1">
        <a:spcBef>
          <a:spcPct val="20000"/>
        </a:spcBef>
        <a:buFont typeface="Arial" pitchFamily="34" charset="0"/>
        <a:buChar char="•"/>
        <a:defRPr sz="10600" kern="1200">
          <a:solidFill>
            <a:schemeClr val="tx1"/>
          </a:solidFill>
          <a:latin typeface="+mn-lt"/>
          <a:ea typeface="+mn-ea"/>
          <a:cs typeface="+mn-cs"/>
        </a:defRPr>
      </a:lvl8pPr>
      <a:lvl9pPr marL="20652044" indent="-1214826" algn="l" defTabSz="4859304" rtl="0" eaLnBrk="1" latinLnBrk="0" hangingPunct="1">
        <a:spcBef>
          <a:spcPct val="20000"/>
        </a:spcBef>
        <a:buFont typeface="Arial" pitchFamily="34" charset="0"/>
        <a:buChar char="•"/>
        <a:defRPr sz="106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859304" rtl="0" eaLnBrk="1" latinLnBrk="0" hangingPunct="1">
        <a:defRPr sz="9600" kern="1200">
          <a:solidFill>
            <a:schemeClr val="tx1"/>
          </a:solidFill>
          <a:latin typeface="+mn-lt"/>
          <a:ea typeface="+mn-ea"/>
          <a:cs typeface="+mn-cs"/>
        </a:defRPr>
      </a:lvl1pPr>
      <a:lvl2pPr marL="2429652" algn="l" defTabSz="4859304" rtl="0" eaLnBrk="1" latinLnBrk="0" hangingPunct="1">
        <a:defRPr sz="9600" kern="1200">
          <a:solidFill>
            <a:schemeClr val="tx1"/>
          </a:solidFill>
          <a:latin typeface="+mn-lt"/>
          <a:ea typeface="+mn-ea"/>
          <a:cs typeface="+mn-cs"/>
        </a:defRPr>
      </a:lvl2pPr>
      <a:lvl3pPr marL="4859304" algn="l" defTabSz="4859304" rtl="0" eaLnBrk="1" latinLnBrk="0" hangingPunct="1">
        <a:defRPr sz="9600" kern="1200">
          <a:solidFill>
            <a:schemeClr val="tx1"/>
          </a:solidFill>
          <a:latin typeface="+mn-lt"/>
          <a:ea typeface="+mn-ea"/>
          <a:cs typeface="+mn-cs"/>
        </a:defRPr>
      </a:lvl3pPr>
      <a:lvl4pPr marL="7288957" algn="l" defTabSz="4859304" rtl="0" eaLnBrk="1" latinLnBrk="0" hangingPunct="1">
        <a:defRPr sz="9600" kern="1200">
          <a:solidFill>
            <a:schemeClr val="tx1"/>
          </a:solidFill>
          <a:latin typeface="+mn-lt"/>
          <a:ea typeface="+mn-ea"/>
          <a:cs typeface="+mn-cs"/>
        </a:defRPr>
      </a:lvl4pPr>
      <a:lvl5pPr marL="9718609" algn="l" defTabSz="4859304" rtl="0" eaLnBrk="1" latinLnBrk="0" hangingPunct="1">
        <a:defRPr sz="9600" kern="1200">
          <a:solidFill>
            <a:schemeClr val="tx1"/>
          </a:solidFill>
          <a:latin typeface="+mn-lt"/>
          <a:ea typeface="+mn-ea"/>
          <a:cs typeface="+mn-cs"/>
        </a:defRPr>
      </a:lvl5pPr>
      <a:lvl6pPr marL="12148261" algn="l" defTabSz="4859304" rtl="0" eaLnBrk="1" latinLnBrk="0" hangingPunct="1">
        <a:defRPr sz="9600" kern="1200">
          <a:solidFill>
            <a:schemeClr val="tx1"/>
          </a:solidFill>
          <a:latin typeface="+mn-lt"/>
          <a:ea typeface="+mn-ea"/>
          <a:cs typeface="+mn-cs"/>
        </a:defRPr>
      </a:lvl6pPr>
      <a:lvl7pPr marL="14577913" algn="l" defTabSz="4859304" rtl="0" eaLnBrk="1" latinLnBrk="0" hangingPunct="1">
        <a:defRPr sz="9600" kern="1200">
          <a:solidFill>
            <a:schemeClr val="tx1"/>
          </a:solidFill>
          <a:latin typeface="+mn-lt"/>
          <a:ea typeface="+mn-ea"/>
          <a:cs typeface="+mn-cs"/>
        </a:defRPr>
      </a:lvl7pPr>
      <a:lvl8pPr marL="17007566" algn="l" defTabSz="4859304" rtl="0" eaLnBrk="1" latinLnBrk="0" hangingPunct="1">
        <a:defRPr sz="9600" kern="1200">
          <a:solidFill>
            <a:schemeClr val="tx1"/>
          </a:solidFill>
          <a:latin typeface="+mn-lt"/>
          <a:ea typeface="+mn-ea"/>
          <a:cs typeface="+mn-cs"/>
        </a:defRPr>
      </a:lvl8pPr>
      <a:lvl9pPr marL="19437218" algn="l" defTabSz="4859304" rtl="0" eaLnBrk="1" latinLnBrk="0" hangingPunct="1">
        <a:defRPr sz="96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7" Type="http://schemas.openxmlformats.org/officeDocument/2006/relationships/chart" Target="../charts/chart1.xml"/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5" Type="http://schemas.openxmlformats.org/officeDocument/2006/relationships/image" Target="../media/image3.png"/><Relationship Id="rId4" Type="http://schemas.openxmlformats.org/officeDocument/2006/relationships/hyperlink" Target="mailto:max@maxwyss.ch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 369"/>
          <p:cNvSpPr>
            <a:spLocks noChangeArrowheads="1"/>
          </p:cNvSpPr>
          <p:nvPr/>
        </p:nvSpPr>
        <p:spPr bwMode="auto">
          <a:xfrm>
            <a:off x="685800" y="533400"/>
            <a:ext cx="49911000" cy="32994600"/>
          </a:xfrm>
          <a:prstGeom prst="rect">
            <a:avLst/>
          </a:prstGeom>
          <a:noFill/>
          <a:ln w="76200" cmpd="tri">
            <a:solidFill>
              <a:schemeClr val="tx2">
                <a:lumMod val="60000"/>
                <a:lumOff val="40000"/>
              </a:schemeClr>
            </a:solidFill>
            <a:miter lim="800000"/>
            <a:headEnd/>
            <a:tailEnd/>
          </a:ln>
          <a:effectLst>
            <a:innerShdw blurRad="63500" dist="50800" dir="16200000">
              <a:prstClr val="black">
                <a:alpha val="50000"/>
              </a:prstClr>
            </a:innerShdw>
          </a:effectLst>
        </p:spPr>
        <p:txBody>
          <a:bodyPr wrap="none" lIns="19294" tIns="9647" rIns="19294" bIns="9647" anchor="ctr"/>
          <a:lstStyle/>
          <a:p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5181600" y="533400"/>
            <a:ext cx="35204400" cy="5755422"/>
          </a:xfrm>
          <a:prstGeom prst="rect">
            <a:avLst/>
          </a:prstGeom>
          <a:ln w="1270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/>
            <a:endParaRPr lang="en-US" sz="3200" b="1" cap="all" dirty="0" smtClean="0"/>
          </a:p>
          <a:p>
            <a:pPr algn="ctr"/>
            <a:r>
              <a:rPr lang="en-US" sz="8000" b="1" dirty="0" smtClean="0"/>
              <a:t>  </a:t>
            </a:r>
            <a:r>
              <a:rPr lang="en-US" sz="8000" b="1" dirty="0"/>
              <a:t>Earthquake loss alerts to save victims</a:t>
            </a:r>
            <a:endParaRPr lang="en-US" sz="1800" b="1" dirty="0" smtClean="0"/>
          </a:p>
          <a:p>
            <a:pPr algn="ctr"/>
            <a:endParaRPr lang="en-US" sz="1600" dirty="0" smtClean="0"/>
          </a:p>
          <a:p>
            <a:pPr algn="ctr"/>
            <a:r>
              <a:rPr lang="en-US" sz="6000" b="1" dirty="0"/>
              <a:t>Max Wyss, Philippe Rosset, Stavros </a:t>
            </a:r>
            <a:r>
              <a:rPr lang="en-US" sz="6000" b="1" dirty="0" err="1"/>
              <a:t>Tolis</a:t>
            </a:r>
            <a:r>
              <a:rPr lang="en-US" sz="6000" b="1" dirty="0"/>
              <a:t>, Michel </a:t>
            </a:r>
            <a:r>
              <a:rPr lang="en-US" sz="6000" b="1" dirty="0" err="1" smtClean="0"/>
              <a:t>Speiser</a:t>
            </a:r>
            <a:endParaRPr lang="en-US" sz="6000" b="1" dirty="0" smtClean="0"/>
          </a:p>
          <a:p>
            <a:pPr algn="ctr"/>
            <a:endParaRPr lang="en-US" sz="6000" dirty="0"/>
          </a:p>
          <a:p>
            <a:pPr algn="ctr"/>
            <a:r>
              <a:rPr lang="en-US" sz="6000" dirty="0" smtClean="0"/>
              <a:t>International </a:t>
            </a:r>
            <a:r>
              <a:rPr lang="en-US" sz="6000" dirty="0"/>
              <a:t>Centre for Earth Simulation Foundation, Geneva, </a:t>
            </a:r>
            <a:r>
              <a:rPr lang="en-US" sz="6000" dirty="0" smtClean="0"/>
              <a:t>Switzerland</a:t>
            </a:r>
          </a:p>
          <a:p>
            <a:pPr algn="ctr"/>
            <a:r>
              <a:rPr lang="en-US" sz="6000" dirty="0" smtClean="0"/>
              <a:t> </a:t>
            </a:r>
            <a:endParaRPr lang="en-US" sz="6000" dirty="0"/>
          </a:p>
        </p:txBody>
      </p:sp>
      <p:pic>
        <p:nvPicPr>
          <p:cNvPr id="10" name="Picture 9" descr="QLARM_logo.jpg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40649320" y="1485814"/>
            <a:ext cx="9642680" cy="2705186"/>
          </a:xfrm>
          <a:prstGeom prst="rect">
            <a:avLst/>
          </a:prstGeom>
        </p:spPr>
      </p:pic>
      <p:sp>
        <p:nvSpPr>
          <p:cNvPr id="11" name="Rectangle 10"/>
          <p:cNvSpPr/>
          <p:nvPr/>
        </p:nvSpPr>
        <p:spPr>
          <a:xfrm>
            <a:off x="8436142" y="6522164"/>
            <a:ext cx="31949858" cy="2169825"/>
          </a:xfrm>
          <a:prstGeom prst="rect">
            <a:avLst/>
          </a:prstGeom>
          <a:ln w="190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pPr algn="ctr">
              <a:spcBef>
                <a:spcPct val="50000"/>
              </a:spcBef>
            </a:pPr>
            <a:r>
              <a:rPr lang="en-US" sz="5400" b="1" cap="all" dirty="0" smtClean="0">
                <a:solidFill>
                  <a:schemeClr val="accent2"/>
                </a:solidFill>
                <a:latin typeface="Comic Sans MS" pitchFamily="66" charset="0"/>
              </a:rPr>
              <a:t>QUESTION</a:t>
            </a:r>
            <a:endParaRPr lang="en-US" sz="5400" b="1" dirty="0">
              <a:solidFill>
                <a:schemeClr val="accent2"/>
              </a:solidFill>
              <a:latin typeface="Comic Sans MS" pitchFamily="66" charset="0"/>
            </a:endParaRPr>
          </a:p>
          <a:p>
            <a:pPr algn="ctr">
              <a:spcBef>
                <a:spcPct val="50000"/>
              </a:spcBef>
            </a:pPr>
            <a:r>
              <a:rPr lang="en-US" sz="5400" b="1" dirty="0" smtClean="0">
                <a:solidFill>
                  <a:schemeClr val="accent2"/>
                </a:solidFill>
                <a:latin typeface="Comic Sans MS" pitchFamily="66" charset="0"/>
              </a:rPr>
              <a:t> Do decision makers follow best and up-to-date priorities in aiding earthquake victims?</a:t>
            </a:r>
          </a:p>
        </p:txBody>
      </p:sp>
      <p:sp>
        <p:nvSpPr>
          <p:cNvPr id="35" name="Rectangle 34"/>
          <p:cNvSpPr/>
          <p:nvPr/>
        </p:nvSpPr>
        <p:spPr>
          <a:xfrm>
            <a:off x="40690800" y="685799"/>
            <a:ext cx="9601200" cy="6472646"/>
          </a:xfrm>
          <a:prstGeom prst="rect">
            <a:avLst/>
          </a:prstGeom>
          <a:noFill/>
          <a:ln w="28575"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4212" y="659767"/>
            <a:ext cx="3998976" cy="6437376"/>
          </a:xfrm>
          <a:prstGeom prst="rect">
            <a:avLst/>
          </a:prstGeom>
        </p:spPr>
      </p:pic>
      <p:sp>
        <p:nvSpPr>
          <p:cNvPr id="40" name="Rectangle 39"/>
          <p:cNvSpPr/>
          <p:nvPr/>
        </p:nvSpPr>
        <p:spPr>
          <a:xfrm>
            <a:off x="1047884" y="30074696"/>
            <a:ext cx="16020260" cy="3300904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48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CONCLUSION 1: </a:t>
            </a:r>
            <a:r>
              <a:rPr lang="en-US" sz="48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It is standard for decision makers and TV to underestimate earthquake losses for days, although the losses are known approximately by QLARM and PAGER within minutes.</a:t>
            </a:r>
            <a:endParaRPr lang="en-US" sz="5400" b="1" dirty="0" smtClean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algn="just">
              <a:spcBef>
                <a:spcPct val="50000"/>
              </a:spcBef>
            </a:pPr>
            <a:endParaRPr lang="en-US" sz="1100" b="1" i="1" dirty="0" smtClean="0">
              <a:solidFill>
                <a:srgbClr val="C00000"/>
              </a:solidFill>
            </a:endParaRPr>
          </a:p>
        </p:txBody>
      </p:sp>
      <p:sp>
        <p:nvSpPr>
          <p:cNvPr id="19" name="Rectangle 18"/>
          <p:cNvSpPr/>
          <p:nvPr/>
        </p:nvSpPr>
        <p:spPr>
          <a:xfrm>
            <a:off x="40690800" y="4228562"/>
            <a:ext cx="9569116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 defTabSz="1017616"/>
            <a:r>
              <a:rPr lang="en-US" sz="6000" b="1" dirty="0" smtClean="0"/>
              <a:t>www.icesfoundation.org</a:t>
            </a:r>
            <a:r>
              <a:rPr lang="en-US" sz="6000" b="1" dirty="0"/>
              <a:t>, </a:t>
            </a:r>
            <a:endParaRPr lang="en-US" sz="6000" b="1" dirty="0" smtClean="0"/>
          </a:p>
          <a:p>
            <a:pPr algn="ctr" defTabSz="1017616"/>
            <a:r>
              <a:rPr lang="en-US" sz="6000" b="1" dirty="0" smtClean="0">
                <a:hlinkClick r:id="rId4"/>
              </a:rPr>
              <a:t>max@maxwyss.ch</a:t>
            </a:r>
            <a:endParaRPr lang="en-US" sz="6000" b="1" dirty="0"/>
          </a:p>
        </p:txBody>
      </p:sp>
      <p:sp>
        <p:nvSpPr>
          <p:cNvPr id="47" name="Rectangle 46"/>
          <p:cNvSpPr/>
          <p:nvPr/>
        </p:nvSpPr>
        <p:spPr>
          <a:xfrm>
            <a:off x="18440400" y="30716113"/>
            <a:ext cx="16674263" cy="2562240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48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CONCLUSION 2: </a:t>
            </a:r>
            <a:r>
              <a:rPr lang="en-US" sz="48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In Great earthquakes, more than 90% of fatalities are in rural not in urban areas. Are decision makers and rescuers aware of this fact?</a:t>
            </a:r>
            <a:endParaRPr lang="en-US" sz="5400" b="1" dirty="0" smtClean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algn="just">
              <a:spcBef>
                <a:spcPct val="50000"/>
              </a:spcBef>
            </a:pPr>
            <a:endParaRPr lang="en-US" sz="1100" b="1" i="1" dirty="0" smtClean="0">
              <a:solidFill>
                <a:srgbClr val="C00000"/>
              </a:solidFill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8440400" y="24668199"/>
            <a:ext cx="16784887" cy="230832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Figure 2: </a:t>
            </a:r>
            <a:r>
              <a:rPr lang="en-US" sz="4800" dirty="0" smtClean="0"/>
              <a:t>Percent of rural fatalities for 53 historic and scenario earthquakes, ordered from most rural to must urban earthquake. (Wyss </a:t>
            </a:r>
            <a:r>
              <a:rPr lang="en-US" sz="4800" dirty="0"/>
              <a:t>, M. (</a:t>
            </a:r>
            <a:r>
              <a:rPr lang="en-US" sz="4800" dirty="0" smtClean="0"/>
              <a:t>2018) </a:t>
            </a:r>
            <a:r>
              <a:rPr lang="en-US" sz="4800" i="1" dirty="0" smtClean="0"/>
              <a:t>SRL, </a:t>
            </a:r>
            <a:r>
              <a:rPr lang="en-US" sz="4800" i="1" dirty="0"/>
              <a:t>89(6), 1991-1997</a:t>
            </a:r>
            <a:r>
              <a:rPr lang="en-US" sz="4800" i="1" dirty="0" smtClean="0"/>
              <a:t>.)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1047884" y="25822361"/>
            <a:ext cx="15923173" cy="3785652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Figure 1: </a:t>
            </a:r>
            <a:r>
              <a:rPr lang="en-US" sz="4800" dirty="0" smtClean="0"/>
              <a:t>Numbers of fatalities reported by the Chinese government as a function of time after the </a:t>
            </a:r>
            <a:r>
              <a:rPr lang="en-US" sz="4800" dirty="0" err="1" smtClean="0"/>
              <a:t>Wenchuan</a:t>
            </a:r>
            <a:r>
              <a:rPr lang="en-US" sz="4800" dirty="0" smtClean="0"/>
              <a:t> </a:t>
            </a:r>
            <a:r>
              <a:rPr lang="en-US" sz="4800" dirty="0" err="1" smtClean="0"/>
              <a:t>M8</a:t>
            </a:r>
            <a:r>
              <a:rPr lang="en-US" sz="4800" dirty="0" smtClean="0"/>
              <a:t> earthquake, compared to the QLARM near-rea-time estimate after 100 minutes (vertical bar at left). (Wyss </a:t>
            </a:r>
            <a:r>
              <a:rPr lang="en-US" sz="4800" dirty="0"/>
              <a:t>, M. </a:t>
            </a:r>
            <a:r>
              <a:rPr lang="en-US" sz="4800" dirty="0" smtClean="0"/>
              <a:t>2017, </a:t>
            </a:r>
            <a:r>
              <a:rPr lang="en-US" sz="4800" i="1" dirty="0" smtClean="0"/>
              <a:t>Nature</a:t>
            </a:r>
            <a:r>
              <a:rPr lang="en-US" sz="4800" i="1" dirty="0"/>
              <a:t>, 545, 151-153. </a:t>
            </a:r>
            <a:r>
              <a:rPr lang="en-US" sz="4800" i="1" dirty="0" err="1" smtClean="0"/>
              <a:t>doi:10.1038</a:t>
            </a:r>
            <a:r>
              <a:rPr lang="en-US" sz="4800" i="1" dirty="0" smtClean="0"/>
              <a:t>/</a:t>
            </a:r>
            <a:r>
              <a:rPr lang="en-US" sz="4800" i="1" dirty="0" err="1" smtClean="0"/>
              <a:t>545151a</a:t>
            </a:r>
            <a:r>
              <a:rPr lang="en-US" sz="4800" i="1" dirty="0" smtClean="0"/>
              <a:t>)</a:t>
            </a:r>
            <a:endParaRPr lang="en-US" sz="4800" i="1" dirty="0"/>
          </a:p>
        </p:txBody>
      </p:sp>
      <p:sp>
        <p:nvSpPr>
          <p:cNvPr id="18" name="TextBox 17"/>
          <p:cNvSpPr txBox="1"/>
          <p:nvPr/>
        </p:nvSpPr>
        <p:spPr>
          <a:xfrm>
            <a:off x="6662911" y="9104150"/>
            <a:ext cx="35496319" cy="2308324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pPr algn="ctr"/>
            <a:r>
              <a:rPr lang="en-US" sz="48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FACTS NOT KNOWN TO ALL CONCERNED</a:t>
            </a:r>
          </a:p>
          <a:p>
            <a:pPr algn="ctr"/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1) QLARM and PAGER provide near-real-time earthquake loss estimates within less than one hour that are correct within factors of 2 to 3. </a:t>
            </a:r>
          </a:p>
          <a:p>
            <a:pPr algn="ctr"/>
            <a:r>
              <a:rPr lang="en-US" sz="4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2) Based on 17 years of experience, scenarios for earthquake losses likely to occur exist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38" name="Picture 37"/>
          <p:cNvPicPr preferRelativeResize="0"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8440400" y="12760511"/>
            <a:ext cx="16577176" cy="11482768"/>
          </a:xfrm>
          <a:prstGeom prst="rect">
            <a:avLst/>
          </a:prstGeom>
        </p:spPr>
      </p:pic>
      <p:sp>
        <p:nvSpPr>
          <p:cNvPr id="39" name="TextBox 38"/>
          <p:cNvSpPr txBox="1"/>
          <p:nvPr/>
        </p:nvSpPr>
        <p:spPr>
          <a:xfrm>
            <a:off x="36486919" y="22678884"/>
            <a:ext cx="13330660" cy="6001643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Figure 3: </a:t>
            </a:r>
            <a:r>
              <a:rPr lang="en-US" sz="4800" dirty="0" smtClean="0"/>
              <a:t>Map of </a:t>
            </a:r>
            <a:r>
              <a:rPr lang="en-US" sz="4800" b="1" dirty="0" smtClean="0"/>
              <a:t>known</a:t>
            </a:r>
            <a:r>
              <a:rPr lang="en-US" sz="4800" dirty="0" smtClean="0"/>
              <a:t> schools with intensity </a:t>
            </a:r>
            <a:r>
              <a:rPr lang="en-US" sz="4800" dirty="0" err="1" smtClean="0"/>
              <a:t>colorcoded</a:t>
            </a:r>
            <a:r>
              <a:rPr lang="en-US" sz="4800" dirty="0" smtClean="0"/>
              <a:t>, if an earthquake rupture (black line) like that of 1905 at </a:t>
            </a:r>
            <a:r>
              <a:rPr lang="en-US" sz="4800" dirty="0" err="1" smtClean="0"/>
              <a:t>Kangra</a:t>
            </a:r>
            <a:r>
              <a:rPr lang="en-US" sz="4800" dirty="0" smtClean="0"/>
              <a:t> </a:t>
            </a:r>
            <a:r>
              <a:rPr lang="en-US" sz="4800" dirty="0" err="1" smtClean="0"/>
              <a:t>M7.9</a:t>
            </a:r>
            <a:r>
              <a:rPr lang="en-US" sz="4800" dirty="0" smtClean="0"/>
              <a:t> would happen. However, based on the population present, these schools represent only 5% to 10% of those that </a:t>
            </a:r>
            <a:r>
              <a:rPr lang="en-US" sz="4800" b="1" dirty="0" smtClean="0"/>
              <a:t>really exist. (</a:t>
            </a:r>
            <a:r>
              <a:rPr lang="en-US" sz="4800" dirty="0" smtClean="0"/>
              <a:t>Wyss </a:t>
            </a:r>
            <a:r>
              <a:rPr lang="en-US" sz="4800" dirty="0"/>
              <a:t>, </a:t>
            </a:r>
            <a:r>
              <a:rPr lang="en-US" sz="4800" dirty="0" smtClean="0"/>
              <a:t>M. et al. 2018</a:t>
            </a:r>
            <a:r>
              <a:rPr lang="en-US" sz="4800" dirty="0"/>
              <a:t>, 20-22 December </a:t>
            </a:r>
            <a:r>
              <a:rPr lang="en-US" sz="4800" dirty="0" smtClean="0"/>
              <a:t>2019, </a:t>
            </a:r>
            <a:r>
              <a:rPr lang="en-US" sz="4800" i="1" dirty="0" smtClean="0"/>
              <a:t>Paper </a:t>
            </a:r>
            <a:r>
              <a:rPr lang="en-US" sz="4800" i="1" dirty="0"/>
              <a:t>presented at the 16th Symposium on Earthquake Engineering, </a:t>
            </a:r>
            <a:r>
              <a:rPr lang="en-US" sz="4800" i="1" dirty="0" err="1"/>
              <a:t>Roorkee</a:t>
            </a:r>
            <a:r>
              <a:rPr lang="en-US" sz="4800" i="1" dirty="0"/>
              <a:t>, India</a:t>
            </a:r>
            <a:r>
              <a:rPr lang="en-US" sz="4800" i="1" dirty="0" smtClean="0"/>
              <a:t>.)</a:t>
            </a:r>
            <a:endParaRPr lang="en-US" sz="4000" b="1" dirty="0"/>
          </a:p>
        </p:txBody>
      </p:sp>
      <p:pic>
        <p:nvPicPr>
          <p:cNvPr id="41" name="Picture 40"/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832499" y="12461222"/>
            <a:ext cx="14074161" cy="9952644"/>
          </a:xfrm>
          <a:prstGeom prst="rect">
            <a:avLst/>
          </a:prstGeom>
        </p:spPr>
      </p:pic>
      <p:sp>
        <p:nvSpPr>
          <p:cNvPr id="42" name="Rectangle 41"/>
          <p:cNvSpPr/>
          <p:nvPr/>
        </p:nvSpPr>
        <p:spPr>
          <a:xfrm>
            <a:off x="36576000" y="29284102"/>
            <a:ext cx="13330660" cy="4039567"/>
          </a:xfrm>
          <a:prstGeom prst="rect">
            <a:avLst/>
          </a:prstGeom>
          <a:ln w="57150">
            <a:solidFill>
              <a:schemeClr val="tx1"/>
            </a:solidFill>
          </a:ln>
        </p:spPr>
        <p:txBody>
          <a:bodyPr wrap="square">
            <a:spAutoFit/>
          </a:bodyPr>
          <a:lstStyle/>
          <a:p>
            <a:r>
              <a:rPr lang="en-US" sz="4800" b="1" dirty="0" smtClean="0">
                <a:solidFill>
                  <a:schemeClr val="accent2"/>
                </a:solidFill>
                <a:latin typeface="Comic Sans MS" panose="030F0702030302020204" pitchFamily="66" charset="0"/>
              </a:rPr>
              <a:t>CONCLUSION 3: </a:t>
            </a:r>
            <a:r>
              <a:rPr lang="en-US" sz="4800" b="1" dirty="0" smtClean="0">
                <a:solidFill>
                  <a:srgbClr val="C00000"/>
                </a:solidFill>
                <a:latin typeface="Comic Sans MS" panose="030F0702030302020204" pitchFamily="66" charset="0"/>
              </a:rPr>
              <a:t>In many earthquake prone countries, the locations and sizes of schools are unknown, yet UNICEF ignores requests to assist in assembling a world data set on schools.</a:t>
            </a:r>
            <a:endParaRPr lang="en-US" sz="5400" b="1" dirty="0" smtClean="0">
              <a:solidFill>
                <a:srgbClr val="C00000"/>
              </a:solidFill>
              <a:latin typeface="Comic Sans MS" panose="030F0702030302020204" pitchFamily="66" charset="0"/>
            </a:endParaRPr>
          </a:p>
          <a:p>
            <a:pPr algn="just">
              <a:spcBef>
                <a:spcPct val="50000"/>
              </a:spcBef>
            </a:pPr>
            <a:endParaRPr lang="en-US" sz="1100" b="1" i="1" dirty="0" smtClean="0">
              <a:solidFill>
                <a:srgbClr val="C00000"/>
              </a:solidFill>
            </a:endParaRPr>
          </a:p>
        </p:txBody>
      </p:sp>
      <p:sp>
        <p:nvSpPr>
          <p:cNvPr id="43" name="TextBox 42"/>
          <p:cNvSpPr txBox="1"/>
          <p:nvPr/>
        </p:nvSpPr>
        <p:spPr>
          <a:xfrm>
            <a:off x="18440400" y="27355800"/>
            <a:ext cx="16674263" cy="3046988"/>
          </a:xfrm>
          <a:prstGeom prst="rect">
            <a:avLst/>
          </a:prstGeom>
          <a:noFill/>
          <a:ln w="12700">
            <a:solidFill>
              <a:schemeClr val="tx1"/>
            </a:solidFill>
          </a:ln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In addition, rural dwellings are more likely to collapse than urban ones. (</a:t>
            </a:r>
            <a:r>
              <a:rPr lang="en-US" sz="4800" dirty="0" err="1" smtClean="0"/>
              <a:t>Zúñiga</a:t>
            </a:r>
            <a:r>
              <a:rPr lang="en-US" sz="4800" dirty="0"/>
              <a:t>, F. R., Merlo, J., &amp; Wyss, M. (2015</a:t>
            </a:r>
            <a:r>
              <a:rPr lang="en-US" sz="4800" dirty="0" smtClean="0"/>
              <a:t>). In M. Wyss &amp; S. </a:t>
            </a:r>
            <a:r>
              <a:rPr lang="en-US" sz="4800" dirty="0" err="1" smtClean="0"/>
              <a:t>Peppoloni</a:t>
            </a:r>
            <a:r>
              <a:rPr lang="en-US" sz="4800" dirty="0" smtClean="0"/>
              <a:t> (Eds.), </a:t>
            </a:r>
            <a:r>
              <a:rPr lang="en-US" sz="4800" i="1" dirty="0" err="1" smtClean="0"/>
              <a:t>Geoethics</a:t>
            </a:r>
            <a:r>
              <a:rPr lang="en-US" sz="4800" i="1" dirty="0" smtClean="0"/>
              <a:t>: Ethical challenges and case studies in Earth sciences (pp. 381-391). Waltham, Massachusetts: Elsevier.)</a:t>
            </a:r>
            <a:endParaRPr lang="en-US" sz="40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49" name="Chart 48"/>
          <p:cNvGraphicFramePr>
            <a:graphicFrameLocks noChangeAspect="1"/>
          </p:cNvGraphicFramePr>
          <p:nvPr>
            <p:extLst>
              <p:ext uri="{D42A27DB-BD31-4B8C-83A1-F6EECF244321}">
                <p14:modId xmlns:p14="http://schemas.microsoft.com/office/powerpoint/2010/main" val="3080281120"/>
              </p:ext>
            </p:extLst>
          </p:nvPr>
        </p:nvGraphicFramePr>
        <p:xfrm>
          <a:off x="1" y="12193622"/>
          <a:ext cx="17750259" cy="133953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sp>
        <p:nvSpPr>
          <p:cNvPr id="50" name="TextBox 49"/>
          <p:cNvSpPr txBox="1"/>
          <p:nvPr/>
        </p:nvSpPr>
        <p:spPr>
          <a:xfrm>
            <a:off x="11734800" y="13723203"/>
            <a:ext cx="4139113" cy="830997"/>
          </a:xfrm>
          <a:prstGeom prst="rect">
            <a:avLst/>
          </a:prstGeom>
          <a:noFill/>
          <a:ln w="12700">
            <a:noFill/>
          </a:ln>
        </p:spPr>
        <p:txBody>
          <a:bodyPr wrap="square" rtlCol="0">
            <a:spAutoFit/>
          </a:bodyPr>
          <a:lstStyle/>
          <a:p>
            <a:r>
              <a:rPr lang="en-US" sz="4800" b="1" dirty="0" smtClean="0"/>
              <a:t>Ultimate count</a:t>
            </a:r>
            <a:endParaRPr lang="en-US" sz="48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838200" y="12269822"/>
            <a:ext cx="16787277" cy="21334378"/>
          </a:xfrm>
          <a:prstGeom prst="rect">
            <a:avLst/>
          </a:prstGeom>
          <a:noFill/>
          <a:ln w="1047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1" name="Rectangle 50"/>
          <p:cNvSpPr/>
          <p:nvPr/>
        </p:nvSpPr>
        <p:spPr>
          <a:xfrm>
            <a:off x="18190602" y="12269822"/>
            <a:ext cx="17331972" cy="21334378"/>
          </a:xfrm>
          <a:prstGeom prst="rect">
            <a:avLst/>
          </a:prstGeom>
          <a:noFill/>
          <a:ln w="1047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/>
          <p:cNvSpPr/>
          <p:nvPr/>
        </p:nvSpPr>
        <p:spPr>
          <a:xfrm>
            <a:off x="36079907" y="12269822"/>
            <a:ext cx="13826753" cy="21334378"/>
          </a:xfrm>
          <a:prstGeom prst="rect">
            <a:avLst/>
          </a:prstGeom>
          <a:noFill/>
          <a:ln w="104775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Box 2"/>
          <p:cNvSpPr txBox="1"/>
          <p:nvPr/>
        </p:nvSpPr>
        <p:spPr>
          <a:xfrm>
            <a:off x="8249779" y="11608006"/>
            <a:ext cx="808235" cy="1569660"/>
          </a:xfrm>
          <a:prstGeom prst="rect">
            <a:avLst/>
          </a:prstGeom>
          <a:solidFill>
            <a:srgbClr val="FF6699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1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26106848" y="11461356"/>
            <a:ext cx="808235" cy="1569660"/>
          </a:xfrm>
          <a:prstGeom prst="rect">
            <a:avLst/>
          </a:prstGeom>
          <a:solidFill>
            <a:srgbClr val="FF6699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2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42465461" y="11374605"/>
            <a:ext cx="808235" cy="1569660"/>
          </a:xfrm>
          <a:prstGeom prst="rect">
            <a:avLst/>
          </a:prstGeom>
          <a:solidFill>
            <a:srgbClr val="FF6699"/>
          </a:solidFill>
          <a:ln w="28575">
            <a:solidFill>
              <a:schemeClr val="tx1"/>
            </a:solidFill>
          </a:ln>
        </p:spPr>
        <p:txBody>
          <a:bodyPr wrap="none" rtlCol="0">
            <a:spAutoFit/>
          </a:bodyPr>
          <a:lstStyle/>
          <a:p>
            <a:r>
              <a:rPr lang="de-DE" dirty="0" smtClean="0"/>
              <a:t>3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1181</TotalTime>
  <Words>439</Words>
  <Application>Microsoft Office PowerPoint</Application>
  <PresentationFormat>Custom</PresentationFormat>
  <Paragraphs>29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6" baseType="lpstr">
      <vt:lpstr>Arial</vt:lpstr>
      <vt:lpstr>Calibri</vt:lpstr>
      <vt:lpstr>Comic Sans MS</vt:lpstr>
      <vt:lpstr>Times New Roman</vt:lpstr>
      <vt:lpstr>Office Theme</vt:lpstr>
      <vt:lpstr>PowerPoint Presentation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DellT3400</dc:creator>
  <cp:lastModifiedBy>Max Wyss</cp:lastModifiedBy>
  <cp:revision>151</cp:revision>
  <dcterms:created xsi:type="dcterms:W3CDTF">2013-11-24T21:10:22Z</dcterms:created>
  <dcterms:modified xsi:type="dcterms:W3CDTF">2021-04-24T07:51:10Z</dcterms:modified>
</cp:coreProperties>
</file>