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fat" initials="R" lastIdx="2" clrIdx="0">
    <p:extLst>
      <p:ext uri="{19B8F6BF-5375-455C-9EA6-DF929625EA0E}">
        <p15:presenceInfo xmlns:p15="http://schemas.microsoft.com/office/powerpoint/2012/main" userId="511c026459dd0b4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EBE"/>
    <a:srgbClr val="FFD806"/>
    <a:srgbClr val="119ACE"/>
    <a:srgbClr val="EF3B3B"/>
    <a:srgbClr val="EF9A03"/>
    <a:srgbClr val="248B21"/>
    <a:srgbClr val="EAE8E6"/>
    <a:srgbClr val="D8D4D1"/>
    <a:srgbClr val="B7AEA9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68" autoAdjust="0"/>
    <p:restoredTop sz="93809" autoAdjust="0"/>
  </p:normalViewPr>
  <p:slideViewPr>
    <p:cSldViewPr snapToGrid="0">
      <p:cViewPr>
        <p:scale>
          <a:sx n="60" d="100"/>
          <a:sy n="60" d="100"/>
        </p:scale>
        <p:origin x="544" y="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4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9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3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2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00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5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7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3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9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71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E25A6-7041-4553-92D0-7CD217C01FC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46DB6-AD75-4648-9055-E78268B94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5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an.yakir@weizmann.ac.il" TargetMode="External"/><Relationship Id="rId11" Type="http://schemas.openxmlformats.org/officeDocument/2006/relationships/image" Target="../media/image8.png"/><Relationship Id="rId5" Type="http://schemas.openxmlformats.org/officeDocument/2006/relationships/hyperlink" Target="mailto:rafat.qubaja@weizmann.ac.il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/>
          <p:cNvSpPr/>
          <p:nvPr/>
        </p:nvSpPr>
        <p:spPr>
          <a:xfrm>
            <a:off x="142875" y="5830859"/>
            <a:ext cx="10503958" cy="9191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216173" y="1327398"/>
            <a:ext cx="5842477" cy="443051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52400" y="1333451"/>
            <a:ext cx="5978079" cy="4423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9221" y="71466"/>
            <a:ext cx="104076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Combining branch-scale COS/CO2 </a:t>
            </a:r>
            <a:r>
              <a:rPr lang="en-US" sz="2400" b="1" dirty="0" smtClean="0">
                <a:latin typeface="+mj-lt"/>
              </a:rPr>
              <a:t>exchange measurements </a:t>
            </a:r>
            <a:r>
              <a:rPr lang="en-US" sz="2400" b="1" dirty="0">
                <a:latin typeface="+mj-lt"/>
              </a:rPr>
              <a:t>to disentangle the effects of high VPD and low </a:t>
            </a:r>
            <a:r>
              <a:rPr lang="en-US" sz="2400" b="1" dirty="0" smtClean="0">
                <a:latin typeface="+mj-lt"/>
              </a:rPr>
              <a:t>soil moisture </a:t>
            </a:r>
            <a:r>
              <a:rPr lang="en-US" sz="2400" b="1" dirty="0">
                <a:latin typeface="+mj-lt"/>
              </a:rPr>
              <a:t>in mature pine trees under field </a:t>
            </a:r>
            <a:r>
              <a:rPr lang="en-US" sz="2400" b="1" dirty="0" smtClean="0">
                <a:latin typeface="+mj-lt"/>
              </a:rPr>
              <a:t>conditions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64322" y="794300"/>
            <a:ext cx="112622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u="sng" dirty="0">
                <a:latin typeface="+mj-lt"/>
              </a:rPr>
              <a:t>Rafat Qubaja</a:t>
            </a:r>
            <a:r>
              <a:rPr lang="en-US" sz="1400" dirty="0">
                <a:latin typeface="+mj-lt"/>
              </a:rPr>
              <a:t>, Rafael Stern, Itay Oz, Amnon Cochavi, Jonathan Muller, and Dan </a:t>
            </a:r>
            <a:r>
              <a:rPr lang="en-US" sz="1400" dirty="0" smtClean="0">
                <a:latin typeface="+mj-lt"/>
              </a:rPr>
              <a:t>Yakir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15898" y="1803261"/>
            <a:ext cx="5697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1. Branch-scale ecophysiology empirical measurements</a:t>
            </a:r>
            <a:endParaRPr lang="en-US" dirty="0">
              <a:latin typeface="+mj-lt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222968" y="1333451"/>
            <a:ext cx="6375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+mj-lt"/>
              </a:rPr>
              <a:t>2. Conductance partitioning and </a:t>
            </a:r>
            <a:r>
              <a:rPr lang="en-US" b="1" dirty="0">
                <a:latin typeface="+mj-lt"/>
              </a:rPr>
              <a:t>Seasonal </a:t>
            </a:r>
            <a:r>
              <a:rPr lang="en-US" b="1" dirty="0" smtClean="0">
                <a:latin typeface="+mj-lt"/>
              </a:rPr>
              <a:t>variation </a:t>
            </a:r>
            <a:r>
              <a:rPr lang="en-US" b="1" dirty="0">
                <a:latin typeface="+mj-lt"/>
              </a:rPr>
              <a:t>of </a:t>
            </a:r>
            <a:r>
              <a:rPr lang="en-US" b="1" dirty="0" smtClean="0">
                <a:latin typeface="+mj-lt"/>
              </a:rPr>
              <a:t>LRU</a:t>
            </a:r>
            <a:endParaRPr lang="en-US" dirty="0">
              <a:latin typeface="+mj-l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42875" y="5816573"/>
            <a:ext cx="107293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50" b="1" dirty="0">
                <a:latin typeface="+mj-lt"/>
              </a:rPr>
              <a:t>F</a:t>
            </a:r>
            <a:r>
              <a:rPr lang="en-US" sz="1650" b="1" baseline="-25000" dirty="0">
                <a:latin typeface="+mj-lt"/>
              </a:rPr>
              <a:t>COS</a:t>
            </a:r>
            <a:r>
              <a:rPr lang="en-US" sz="1650" b="1" dirty="0">
                <a:latin typeface="+mj-lt"/>
              </a:rPr>
              <a:t> and F</a:t>
            </a:r>
            <a:r>
              <a:rPr lang="en-US" sz="1650" b="1" baseline="-25000" dirty="0">
                <a:latin typeface="+mj-lt"/>
              </a:rPr>
              <a:t>CO2</a:t>
            </a:r>
            <a:r>
              <a:rPr lang="en-US" sz="1650" b="1" dirty="0">
                <a:latin typeface="+mj-lt"/>
              </a:rPr>
              <a:t> fluxes:</a:t>
            </a:r>
            <a:r>
              <a:rPr lang="en-US" sz="1650" dirty="0" smtClean="0">
                <a:latin typeface="+mj-lt"/>
              </a:rPr>
              <a:t> Both fluxes show </a:t>
            </a:r>
            <a:r>
              <a:rPr lang="en-US" sz="1650" dirty="0">
                <a:latin typeface="+mj-lt"/>
              </a:rPr>
              <a:t>a strong diurnal cycle with a sink during </a:t>
            </a:r>
            <a:r>
              <a:rPr lang="en-US" sz="1650" dirty="0" smtClean="0">
                <a:latin typeface="+mj-lt"/>
              </a:rPr>
              <a:t>the daytime from both plots.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50" b="1" dirty="0">
                <a:latin typeface="+mj-lt"/>
              </a:rPr>
              <a:t>Conductance:</a:t>
            </a:r>
            <a:r>
              <a:rPr lang="en-US" sz="1650" dirty="0" smtClean="0">
                <a:latin typeface="+mj-lt"/>
              </a:rPr>
              <a:t> During </a:t>
            </a:r>
            <a:r>
              <a:rPr lang="en-US" sz="1650" dirty="0">
                <a:latin typeface="+mj-lt"/>
              </a:rPr>
              <a:t>daytime </a:t>
            </a:r>
            <a:r>
              <a:rPr lang="en-US" sz="1650" dirty="0" err="1" smtClean="0">
                <a:latin typeface="+mj-lt"/>
              </a:rPr>
              <a:t>gi</a:t>
            </a:r>
            <a:r>
              <a:rPr lang="en-US" sz="1650" dirty="0" smtClean="0">
                <a:latin typeface="+mj-lt"/>
              </a:rPr>
              <a:t> </a:t>
            </a:r>
            <a:r>
              <a:rPr lang="en-US" sz="1650" dirty="0">
                <a:latin typeface="+mj-lt"/>
              </a:rPr>
              <a:t>for both plots is smaller than </a:t>
            </a:r>
            <a:r>
              <a:rPr lang="en-US" sz="1650" dirty="0" err="1" smtClean="0">
                <a:latin typeface="+mj-lt"/>
              </a:rPr>
              <a:t>gs</a:t>
            </a:r>
            <a:r>
              <a:rPr lang="en-US" sz="1650" dirty="0" smtClean="0">
                <a:latin typeface="+mj-lt"/>
              </a:rPr>
              <a:t>, </a:t>
            </a:r>
            <a:r>
              <a:rPr lang="en-US" sz="1650" dirty="0">
                <a:latin typeface="+mj-lt"/>
              </a:rPr>
              <a:t>which implies that during those hours </a:t>
            </a:r>
            <a:r>
              <a:rPr lang="en-US" sz="1650" dirty="0" err="1" smtClean="0">
                <a:latin typeface="+mj-lt"/>
              </a:rPr>
              <a:t>gi</a:t>
            </a:r>
            <a:r>
              <a:rPr lang="en-US" sz="1650" dirty="0" smtClean="0">
                <a:latin typeface="+mj-lt"/>
              </a:rPr>
              <a:t> </a:t>
            </a:r>
            <a:r>
              <a:rPr lang="en-US" sz="1650" dirty="0" smtClean="0">
                <a:latin typeface="+mj-lt"/>
              </a:rPr>
              <a:t>limits fluxes.  </a:t>
            </a:r>
            <a:endParaRPr lang="en-US" sz="165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50" b="1" dirty="0" smtClean="0">
                <a:latin typeface="+mj-lt"/>
              </a:rPr>
              <a:t>LRU </a:t>
            </a:r>
            <a:r>
              <a:rPr lang="en-US" sz="1650" b="1" dirty="0">
                <a:latin typeface="+mj-lt"/>
              </a:rPr>
              <a:t>vs. VPD:</a:t>
            </a:r>
            <a:r>
              <a:rPr lang="en-US" sz="1650" dirty="0" smtClean="0">
                <a:latin typeface="+mj-lt"/>
              </a:rPr>
              <a:t> </a:t>
            </a:r>
            <a:r>
              <a:rPr lang="en-US" sz="1650" dirty="0">
                <a:latin typeface="+mj-lt"/>
              </a:rPr>
              <a:t>LRU decreases with high VPD and increase with low VPD.</a:t>
            </a:r>
          </a:p>
        </p:txBody>
      </p:sp>
      <p:pic>
        <p:nvPicPr>
          <p:cNvPr id="131" name="Picture 4" descr="Image result for â«×§×¨× ×§××××ª ×××©×¨××â¬â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3505" y="5931442"/>
            <a:ext cx="586767" cy="73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0480653" y="188271"/>
            <a:ext cx="1577997" cy="733544"/>
            <a:chOff x="9472072" y="353845"/>
            <a:chExt cx="1403911" cy="733544"/>
          </a:xfrm>
        </p:grpSpPr>
        <p:sp>
          <p:nvSpPr>
            <p:cNvPr id="3" name="Rectangle 2"/>
            <p:cNvSpPr/>
            <p:nvPr/>
          </p:nvSpPr>
          <p:spPr>
            <a:xfrm>
              <a:off x="9996056" y="422564"/>
              <a:ext cx="318654" cy="2632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The Weizmann Logo: The Tree of Life archive - Weizmann Wonder Wander -  News, Features and Discoverie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2072" y="353845"/>
              <a:ext cx="1403911" cy="7335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8" name="Picture 8" descr="Rain Logo Vectors Free Downloa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0" t="21383" r="22732" b="28068"/>
          <a:stretch/>
        </p:blipFill>
        <p:spPr bwMode="auto">
          <a:xfrm>
            <a:off x="3703954" y="2301406"/>
            <a:ext cx="343505" cy="3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8" descr="Rain Logo Vectors Free Downloa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0" t="21383" r="22732" b="28068"/>
          <a:stretch/>
        </p:blipFill>
        <p:spPr bwMode="auto">
          <a:xfrm>
            <a:off x="5101288" y="2303381"/>
            <a:ext cx="343505" cy="3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/>
          <p:cNvSpPr/>
          <p:nvPr/>
        </p:nvSpPr>
        <p:spPr>
          <a:xfrm>
            <a:off x="359365" y="1042317"/>
            <a:ext cx="116992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Earth and Planetary Sciences, Weizmann Institute of Science, </a:t>
            </a:r>
            <a:r>
              <a:rPr lang="en-US" sz="1400" dirty="0" err="1">
                <a:latin typeface="+mj-lt"/>
              </a:rPr>
              <a:t>Rehovot</a:t>
            </a:r>
            <a:r>
              <a:rPr lang="en-US" sz="1400" dirty="0">
                <a:latin typeface="+mj-lt"/>
              </a:rPr>
              <a:t>, Israel 76100 (</a:t>
            </a:r>
            <a:r>
              <a:rPr lang="en-US" sz="1400" dirty="0" smtClean="0">
                <a:latin typeface="+mj-lt"/>
                <a:hlinkClick r:id="rId5"/>
              </a:rPr>
              <a:t>rafat.qubaja@weizmann.ac.il</a:t>
            </a:r>
            <a:r>
              <a:rPr lang="en-US" sz="1400" dirty="0" smtClean="0">
                <a:latin typeface="+mj-lt"/>
              </a:rPr>
              <a:t>; </a:t>
            </a:r>
            <a:r>
              <a:rPr lang="en-US" sz="1400" dirty="0" smtClean="0">
                <a:latin typeface="+mj-lt"/>
                <a:hlinkClick r:id="rId6"/>
              </a:rPr>
              <a:t>dan.yakir@weizmann.ac.il</a:t>
            </a:r>
            <a:r>
              <a:rPr lang="en-US" sz="1400" dirty="0" smtClean="0">
                <a:latin typeface="+mj-lt"/>
              </a:rPr>
              <a:t>)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83185" y="1605063"/>
            <a:ext cx="394801" cy="761411"/>
          </a:xfrm>
          <a:prstGeom prst="rect">
            <a:avLst/>
          </a:prstGeom>
          <a:solidFill>
            <a:srgbClr val="248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" name="Picture 92" descr="תוצאת תמונה עבור ‪aleppo pine‬‏"/>
          <p:cNvPicPr/>
          <p:nvPr/>
        </p:nvPicPr>
        <p:blipFill rotWithShape="1">
          <a:blip r:embed="rId7" cstate="print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913" y="1653058"/>
            <a:ext cx="416868" cy="72525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09" name="TextBox 108"/>
          <p:cNvSpPr txBox="1"/>
          <p:nvPr/>
        </p:nvSpPr>
        <p:spPr>
          <a:xfrm rot="19092307">
            <a:off x="27653" y="1246516"/>
            <a:ext cx="722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/>
              <a:t>Pinus</a:t>
            </a:r>
            <a:endParaRPr lang="en-US" sz="1100" i="1" dirty="0"/>
          </a:p>
        </p:txBody>
      </p:sp>
      <p:sp>
        <p:nvSpPr>
          <p:cNvPr id="112" name="TextBox 111"/>
          <p:cNvSpPr txBox="1"/>
          <p:nvPr/>
        </p:nvSpPr>
        <p:spPr>
          <a:xfrm rot="5400000">
            <a:off x="334042" y="2128999"/>
            <a:ext cx="695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  <a:cs typeface="Arial" panose="020B0604020202020204" pitchFamily="34" charset="0"/>
              </a:rPr>
              <a:t>10 m</a:t>
            </a:r>
            <a:endParaRPr lang="en-US" sz="1200" b="1" dirty="0"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573546" y="1954040"/>
            <a:ext cx="235" cy="418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490771" y="1660103"/>
            <a:ext cx="5547415" cy="2680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400" dirty="0" smtClean="0">
                <a:latin typeface="+mj-lt"/>
              </a:rPr>
              <a:t>Average diurnal cycles </a:t>
            </a:r>
            <a:r>
              <a:rPr lang="en-US" sz="1400" dirty="0">
                <a:latin typeface="+mj-lt"/>
              </a:rPr>
              <a:t>of </a:t>
            </a:r>
            <a:r>
              <a:rPr lang="en-US" sz="1400" dirty="0" smtClean="0">
                <a:latin typeface="+mj-lt"/>
              </a:rPr>
              <a:t>conductance (logarithmic scale) </a:t>
            </a:r>
            <a:endParaRPr lang="en-US" sz="1400" dirty="0">
              <a:latin typeface="+mj-lt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740" y="3984247"/>
            <a:ext cx="5722561" cy="174050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728465" y="2072983"/>
            <a:ext cx="54704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Average diurnal cycles of F</a:t>
            </a:r>
            <a:r>
              <a:rPr lang="en-US" sz="1400" baseline="-25000" dirty="0">
                <a:latin typeface="+mj-lt"/>
              </a:rPr>
              <a:t>COS</a:t>
            </a:r>
            <a:r>
              <a:rPr lang="en-US" sz="1400" dirty="0">
                <a:latin typeface="+mj-lt"/>
              </a:rPr>
              <a:t> and F</a:t>
            </a:r>
            <a:r>
              <a:rPr lang="en-US" sz="1400" baseline="-25000" dirty="0">
                <a:latin typeface="+mj-lt"/>
              </a:rPr>
              <a:t>CO2</a:t>
            </a:r>
            <a:r>
              <a:rPr lang="en-US" sz="1400" dirty="0">
                <a:latin typeface="+mj-lt"/>
              </a:rPr>
              <a:t> in the control and irrigated plots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06945" y="5926973"/>
            <a:ext cx="651706" cy="739004"/>
          </a:xfrm>
          <a:prstGeom prst="rect">
            <a:avLst/>
          </a:prstGeom>
        </p:spPr>
      </p:pic>
      <p:sp>
        <p:nvSpPr>
          <p:cNvPr id="7" name="Explosion 1 6"/>
          <p:cNvSpPr/>
          <p:nvPr/>
        </p:nvSpPr>
        <p:spPr>
          <a:xfrm>
            <a:off x="510994" y="1351925"/>
            <a:ext cx="2838261" cy="554771"/>
          </a:xfrm>
          <a:prstGeom prst="irregularSeal1">
            <a:avLst/>
          </a:prstGeom>
          <a:solidFill>
            <a:schemeClr val="bg1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77485" y="1396108"/>
            <a:ext cx="54704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P</a:t>
            </a:r>
            <a:r>
              <a:rPr lang="en-US" sz="2000" b="1" dirty="0">
                <a:latin typeface="+mj-lt"/>
              </a:rPr>
              <a:t>reliminary </a:t>
            </a:r>
            <a:r>
              <a:rPr lang="en-US" sz="2000" b="1" dirty="0">
                <a:latin typeface="+mj-lt"/>
              </a:rPr>
              <a:t>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8059" y="1928104"/>
            <a:ext cx="5738242" cy="18922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4413" y="2597848"/>
            <a:ext cx="5890336" cy="3087316"/>
          </a:xfrm>
          <a:prstGeom prst="rect">
            <a:avLst/>
          </a:prstGeom>
        </p:spPr>
      </p:pic>
      <p:sp>
        <p:nvSpPr>
          <p:cNvPr id="115" name="Rectangle 114"/>
          <p:cNvSpPr/>
          <p:nvPr/>
        </p:nvSpPr>
        <p:spPr>
          <a:xfrm>
            <a:off x="6465987" y="3873364"/>
            <a:ext cx="5530314" cy="1938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1400" dirty="0">
                <a:latin typeface="+mj-lt"/>
              </a:rPr>
              <a:t>Seasonal variation of light-saturated </a:t>
            </a:r>
            <a:r>
              <a:rPr lang="en-US" sz="1400" dirty="0" smtClean="0">
                <a:latin typeface="+mj-lt"/>
              </a:rPr>
              <a:t>LRU (VPD in </a:t>
            </a:r>
            <a:r>
              <a:rPr lang="en-US" sz="1400" dirty="0" err="1" smtClean="0">
                <a:latin typeface="+mj-lt"/>
              </a:rPr>
              <a:t>kPa</a:t>
            </a:r>
            <a:r>
              <a:rPr lang="en-US" sz="1400" dirty="0" smtClean="0">
                <a:latin typeface="+mj-lt"/>
              </a:rPr>
              <a:t>)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344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13003</TotalTime>
  <Words>173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WIS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Ido Rog</dc:creator>
  <cp:lastModifiedBy>Rafat</cp:lastModifiedBy>
  <cp:revision>71</cp:revision>
  <dcterms:created xsi:type="dcterms:W3CDTF">2021-04-13T14:13:17Z</dcterms:created>
  <dcterms:modified xsi:type="dcterms:W3CDTF">2021-04-26T09:12:39Z</dcterms:modified>
</cp:coreProperties>
</file>