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18002250"/>
  <p:notesSz cx="9144000" cy="6858000"/>
  <p:defaultTextStyle>
    <a:defPPr>
      <a:defRPr lang="en-US"/>
    </a:defPPr>
    <a:lvl1pPr marL="0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925793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1851586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2777379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3703172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4628965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5554758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6480551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7406344" algn="l" defTabSz="1851586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CC"/>
    <a:srgbClr val="0099FF"/>
    <a:srgbClr val="3333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44" y="-90"/>
      </p:cViewPr>
      <p:guideLst>
        <p:guide orient="horz" pos="5671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8EFEE-760C-4C46-89E6-569F79D9FBA7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514350"/>
            <a:ext cx="30861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35720-C8F9-4EBB-A99D-EB5B2EA621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514350"/>
            <a:ext cx="30861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35720-C8F9-4EBB-A99D-EB5B2EA6219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4" y="5592368"/>
            <a:ext cx="18362294" cy="38588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8" y="10201276"/>
            <a:ext cx="15121891" cy="460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5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7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03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2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54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8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06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61" y="720927"/>
            <a:ext cx="4860607" cy="153602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8" y="720927"/>
            <a:ext cx="14221777" cy="153602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4" y="11568114"/>
            <a:ext cx="18362294" cy="3575448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4" y="7630126"/>
            <a:ext cx="18362294" cy="3937991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25793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2pPr>
            <a:lvl3pPr marL="185158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7737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70317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6289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55475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48055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4063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8" y="4200527"/>
            <a:ext cx="9541193" cy="11880653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5" y="4200527"/>
            <a:ext cx="9541193" cy="11880653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6" y="4029673"/>
            <a:ext cx="9544944" cy="167937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25793" indent="0">
              <a:buNone/>
              <a:defRPr sz="4000" b="1"/>
            </a:lvl2pPr>
            <a:lvl3pPr marL="1851586" indent="0">
              <a:buNone/>
              <a:defRPr sz="3700" b="1"/>
            </a:lvl3pPr>
            <a:lvl4pPr marL="2777379" indent="0">
              <a:buNone/>
              <a:defRPr sz="3200" b="1"/>
            </a:lvl4pPr>
            <a:lvl5pPr marL="3703172" indent="0">
              <a:buNone/>
              <a:defRPr sz="3200" b="1"/>
            </a:lvl5pPr>
            <a:lvl6pPr marL="4628965" indent="0">
              <a:buNone/>
              <a:defRPr sz="3200" b="1"/>
            </a:lvl6pPr>
            <a:lvl7pPr marL="5554758" indent="0">
              <a:buNone/>
              <a:defRPr sz="3200" b="1"/>
            </a:lvl7pPr>
            <a:lvl8pPr marL="6480551" indent="0">
              <a:buNone/>
              <a:defRPr sz="3200" b="1"/>
            </a:lvl8pPr>
            <a:lvl9pPr marL="7406344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6" y="5709048"/>
            <a:ext cx="9544944" cy="1037213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5" y="4029673"/>
            <a:ext cx="9548693" cy="167937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25793" indent="0">
              <a:buNone/>
              <a:defRPr sz="4000" b="1"/>
            </a:lvl2pPr>
            <a:lvl3pPr marL="1851586" indent="0">
              <a:buNone/>
              <a:defRPr sz="3700" b="1"/>
            </a:lvl3pPr>
            <a:lvl4pPr marL="2777379" indent="0">
              <a:buNone/>
              <a:defRPr sz="3200" b="1"/>
            </a:lvl4pPr>
            <a:lvl5pPr marL="3703172" indent="0">
              <a:buNone/>
              <a:defRPr sz="3200" b="1"/>
            </a:lvl5pPr>
            <a:lvl6pPr marL="4628965" indent="0">
              <a:buNone/>
              <a:defRPr sz="3200" b="1"/>
            </a:lvl6pPr>
            <a:lvl7pPr marL="5554758" indent="0">
              <a:buNone/>
              <a:defRPr sz="3200" b="1"/>
            </a:lvl7pPr>
            <a:lvl8pPr marL="6480551" indent="0">
              <a:buNone/>
              <a:defRPr sz="3200" b="1"/>
            </a:lvl8pPr>
            <a:lvl9pPr marL="7406344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5" y="5709048"/>
            <a:ext cx="9548693" cy="1037213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9" y="716759"/>
            <a:ext cx="7107140" cy="3050381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716762"/>
            <a:ext cx="12076510" cy="15364421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9" y="3767139"/>
            <a:ext cx="7107140" cy="12314041"/>
          </a:xfrm>
        </p:spPr>
        <p:txBody>
          <a:bodyPr/>
          <a:lstStyle>
            <a:lvl1pPr marL="0" indent="0">
              <a:buNone/>
              <a:defRPr sz="2900"/>
            </a:lvl1pPr>
            <a:lvl2pPr marL="925793" indent="0">
              <a:buNone/>
              <a:defRPr sz="2400"/>
            </a:lvl2pPr>
            <a:lvl3pPr marL="1851586" indent="0">
              <a:buNone/>
              <a:defRPr sz="2100"/>
            </a:lvl3pPr>
            <a:lvl4pPr marL="2777379" indent="0">
              <a:buNone/>
              <a:defRPr sz="1800"/>
            </a:lvl4pPr>
            <a:lvl5pPr marL="3703172" indent="0">
              <a:buNone/>
              <a:defRPr sz="1800"/>
            </a:lvl5pPr>
            <a:lvl6pPr marL="4628965" indent="0">
              <a:buNone/>
              <a:defRPr sz="1800"/>
            </a:lvl6pPr>
            <a:lvl7pPr marL="5554758" indent="0">
              <a:buNone/>
              <a:defRPr sz="1800"/>
            </a:lvl7pPr>
            <a:lvl8pPr marL="6480551" indent="0">
              <a:buNone/>
              <a:defRPr sz="1800"/>
            </a:lvl8pPr>
            <a:lvl9pPr marL="7406344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2" y="12601576"/>
            <a:ext cx="12961620" cy="1487688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2" y="1608535"/>
            <a:ext cx="12961620" cy="10801350"/>
          </a:xfrm>
        </p:spPr>
        <p:txBody>
          <a:bodyPr/>
          <a:lstStyle>
            <a:lvl1pPr marL="0" indent="0">
              <a:buNone/>
              <a:defRPr sz="6500"/>
            </a:lvl1pPr>
            <a:lvl2pPr marL="925793" indent="0">
              <a:buNone/>
              <a:defRPr sz="5700"/>
            </a:lvl2pPr>
            <a:lvl3pPr marL="1851586" indent="0">
              <a:buNone/>
              <a:defRPr sz="4800"/>
            </a:lvl3pPr>
            <a:lvl4pPr marL="2777379" indent="0">
              <a:buNone/>
              <a:defRPr sz="4000"/>
            </a:lvl4pPr>
            <a:lvl5pPr marL="3703172" indent="0">
              <a:buNone/>
              <a:defRPr sz="4000"/>
            </a:lvl5pPr>
            <a:lvl6pPr marL="4628965" indent="0">
              <a:buNone/>
              <a:defRPr sz="4000"/>
            </a:lvl6pPr>
            <a:lvl7pPr marL="5554758" indent="0">
              <a:buNone/>
              <a:defRPr sz="4000"/>
            </a:lvl7pPr>
            <a:lvl8pPr marL="6480551" indent="0">
              <a:buNone/>
              <a:defRPr sz="4000"/>
            </a:lvl8pPr>
            <a:lvl9pPr marL="7406344" indent="0">
              <a:buNone/>
              <a:defRPr sz="4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2" y="14089264"/>
            <a:ext cx="12961620" cy="2112764"/>
          </a:xfrm>
        </p:spPr>
        <p:txBody>
          <a:bodyPr/>
          <a:lstStyle>
            <a:lvl1pPr marL="0" indent="0">
              <a:buNone/>
              <a:defRPr sz="2900"/>
            </a:lvl1pPr>
            <a:lvl2pPr marL="925793" indent="0">
              <a:buNone/>
              <a:defRPr sz="2400"/>
            </a:lvl2pPr>
            <a:lvl3pPr marL="1851586" indent="0">
              <a:buNone/>
              <a:defRPr sz="2100"/>
            </a:lvl3pPr>
            <a:lvl4pPr marL="2777379" indent="0">
              <a:buNone/>
              <a:defRPr sz="1800"/>
            </a:lvl4pPr>
            <a:lvl5pPr marL="3703172" indent="0">
              <a:buNone/>
              <a:defRPr sz="1800"/>
            </a:lvl5pPr>
            <a:lvl6pPr marL="4628965" indent="0">
              <a:buNone/>
              <a:defRPr sz="1800"/>
            </a:lvl6pPr>
            <a:lvl7pPr marL="5554758" indent="0">
              <a:buNone/>
              <a:defRPr sz="1800"/>
            </a:lvl7pPr>
            <a:lvl8pPr marL="6480551" indent="0">
              <a:buNone/>
              <a:defRPr sz="1800"/>
            </a:lvl8pPr>
            <a:lvl9pPr marL="7406344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137" y="720927"/>
            <a:ext cx="19442431" cy="3000375"/>
          </a:xfrm>
          <a:prstGeom prst="rect">
            <a:avLst/>
          </a:prstGeom>
        </p:spPr>
        <p:txBody>
          <a:bodyPr vert="horz" lIns="185158" tIns="92580" rIns="185158" bIns="925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7" y="4200527"/>
            <a:ext cx="19442431" cy="11880653"/>
          </a:xfrm>
          <a:prstGeom prst="rect">
            <a:avLst/>
          </a:prstGeom>
        </p:spPr>
        <p:txBody>
          <a:bodyPr vert="horz" lIns="185158" tIns="92580" rIns="185158" bIns="925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6" y="16685422"/>
            <a:ext cx="5040630" cy="958453"/>
          </a:xfrm>
          <a:prstGeom prst="rect">
            <a:avLst/>
          </a:prstGeom>
        </p:spPr>
        <p:txBody>
          <a:bodyPr vert="horz" lIns="185158" tIns="92580" rIns="185158" bIns="9258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475D-3981-4E26-9FCE-2ACFDF8D0979}" type="datetimeFigureOut">
              <a:rPr lang="en-GB" smtClean="0"/>
              <a:pPr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3" y="16685422"/>
            <a:ext cx="6840856" cy="958453"/>
          </a:xfrm>
          <a:prstGeom prst="rect">
            <a:avLst/>
          </a:prstGeom>
        </p:spPr>
        <p:txBody>
          <a:bodyPr vert="horz" lIns="185158" tIns="92580" rIns="185158" bIns="9258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6" y="16685422"/>
            <a:ext cx="5040630" cy="958453"/>
          </a:xfrm>
          <a:prstGeom prst="rect">
            <a:avLst/>
          </a:prstGeom>
        </p:spPr>
        <p:txBody>
          <a:bodyPr vert="horz" lIns="185158" tIns="92580" rIns="185158" bIns="9258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2BEF-8B37-42E8-B5FF-4C30EABFC1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586" rtl="0" eaLnBrk="1" latinLnBrk="0" hangingPunct="1">
        <a:spcBef>
          <a:spcPct val="0"/>
        </a:spcBef>
        <a:buNone/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4345" indent="-694345" algn="l" defTabSz="1851586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413" indent="-578620" algn="l" defTabSz="1851586" rtl="0" eaLnBrk="1" latinLnBrk="0" hangingPunct="1">
        <a:spcBef>
          <a:spcPct val="20000"/>
        </a:spcBef>
        <a:buFont typeface="Arial" pitchFamily="34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314482" indent="-462896" algn="l" defTabSz="185158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275" indent="-462896" algn="l" defTabSz="1851586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66068" indent="-462896" algn="l" defTabSz="1851586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91861" indent="-462896" algn="l" defTabSz="185158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17654" indent="-462896" algn="l" defTabSz="185158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943447" indent="-462896" algn="l" defTabSz="185158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869240" indent="-462896" algn="l" defTabSz="185158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25793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851586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777379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703172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628965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554758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551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406344" algn="l" defTabSz="1851586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432198" y="13465621"/>
            <a:ext cx="9577064" cy="3024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t="30435" r="66207"/>
          <a:stretch>
            <a:fillRect/>
          </a:stretch>
        </p:blipFill>
        <p:spPr bwMode="auto">
          <a:xfrm>
            <a:off x="153066" y="-17827"/>
            <a:ext cx="5535716" cy="109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06110" y="3"/>
            <a:ext cx="3826475" cy="122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 l="42069" t="41839" r="6667" b="21668"/>
          <a:stretch>
            <a:fillRect/>
          </a:stretch>
        </p:blipFill>
        <p:spPr bwMode="auto">
          <a:xfrm>
            <a:off x="1152278" y="796374"/>
            <a:ext cx="4586081" cy="42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328742" y="432173"/>
            <a:ext cx="12248561" cy="104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indent="925793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66CC"/>
                </a:solidFill>
                <a:ea typeface="Times New Roman" pitchFamily="18" charset="0"/>
                <a:cs typeface="Times New Roman" pitchFamily="18" charset="0"/>
              </a:rPr>
              <a:t>Understanding Flood Seasonality </a:t>
            </a:r>
            <a:r>
              <a:rPr lang="en-GB" sz="2800" b="1" dirty="0" smtClean="0">
                <a:solidFill>
                  <a:srgbClr val="0066CC"/>
                </a:solidFill>
                <a:ea typeface="Times New Roman" pitchFamily="18" charset="0"/>
                <a:cs typeface="Times New Roman" pitchFamily="18" charset="0"/>
              </a:rPr>
              <a:t> and Its frequency Shift  within  the Congo </a:t>
            </a:r>
            <a:r>
              <a:rPr lang="en-GB" sz="2800" b="1" dirty="0">
                <a:solidFill>
                  <a:srgbClr val="0066CC"/>
                </a:solidFill>
                <a:ea typeface="Times New Roman" pitchFamily="18" charset="0"/>
                <a:cs typeface="Times New Roman" pitchFamily="18" charset="0"/>
              </a:rPr>
              <a:t>River Basin</a:t>
            </a:r>
            <a:endParaRPr lang="en-GB" sz="3600" dirty="0">
              <a:solidFill>
                <a:srgbClr val="0066CC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7094" y="-41666"/>
            <a:ext cx="10258440" cy="617855"/>
          </a:xfrm>
          <a:prstGeom prst="rect">
            <a:avLst/>
          </a:prstGeom>
        </p:spPr>
        <p:txBody>
          <a:bodyPr wrap="square" lIns="185158" tIns="92580" rIns="185158" bIns="92580">
            <a:spAutoFit/>
          </a:bodyPr>
          <a:lstStyle/>
          <a:p>
            <a:r>
              <a:rPr lang="en-GB" sz="2800" b="1" dirty="0">
                <a:solidFill>
                  <a:srgbClr val="0066CC"/>
                </a:solidFill>
              </a:rPr>
              <a:t>Hydrological Extremes: from Droughts to Floods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639511" y="1224262"/>
            <a:ext cx="17297091" cy="617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ea typeface="Times New Roman" pitchFamily="18" charset="0"/>
                <a:cs typeface="Times New Roman" pitchFamily="18" charset="0"/>
              </a:rPr>
              <a:t>Gode Bola</a:t>
            </a:r>
            <a:r>
              <a:rPr lang="en-GB" sz="2800" baseline="30000" dirty="0">
                <a:ea typeface="Times New Roman" pitchFamily="18" charset="0"/>
                <a:cs typeface="Times New Roman" pitchFamily="18" charset="0"/>
              </a:rPr>
              <a:t>1,3*</a:t>
            </a:r>
            <a:r>
              <a:rPr lang="en-GB" sz="2800" dirty="0">
                <a:ea typeface="Times New Roman" pitchFamily="18" charset="0"/>
                <a:cs typeface="Times New Roman" pitchFamily="18" charset="0"/>
              </a:rPr>
              <a:t>, Raphael M. Tshimanga</a:t>
            </a:r>
            <a:r>
              <a:rPr lang="en-GB" sz="2800" baseline="30000" dirty="0">
                <a:ea typeface="Times New Roman" pitchFamily="18" charset="0"/>
                <a:cs typeface="Times New Roman" pitchFamily="18" charset="0"/>
              </a:rPr>
              <a:t>1</a:t>
            </a:r>
            <a:r>
              <a:rPr lang="en-GB" sz="2800" dirty="0">
                <a:ea typeface="Times New Roman" pitchFamily="18" charset="0"/>
                <a:cs typeface="Times New Roman" pitchFamily="18" charset="0"/>
              </a:rPr>
              <a:t>, Jeff Neal</a:t>
            </a:r>
            <a:r>
              <a:rPr lang="en-GB" sz="2800" baseline="30000" dirty="0"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sz="2800" dirty="0">
                <a:ea typeface="Times New Roman" pitchFamily="18" charset="0"/>
                <a:cs typeface="Times New Roman" pitchFamily="18" charset="0"/>
              </a:rPr>
              <a:t>, Mark  A. Trigg</a:t>
            </a:r>
            <a:r>
              <a:rPr lang="en-GB" sz="2800" baseline="30000" dirty="0">
                <a:ea typeface="Times New Roman" pitchFamily="18" charset="0"/>
                <a:cs typeface="Times New Roman" pitchFamily="18" charset="0"/>
              </a:rPr>
              <a:t>4</a:t>
            </a:r>
            <a:r>
              <a:rPr lang="en-GB" sz="2800" dirty="0">
                <a:ea typeface="Times New Roman" pitchFamily="18" charset="0"/>
                <a:cs typeface="Times New Roman" pitchFamily="18" charset="0"/>
              </a:rPr>
              <a:t>, Laurence Hawker</a:t>
            </a:r>
            <a:r>
              <a:rPr lang="en-GB" sz="2800" baseline="30000" dirty="0"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sz="2800" dirty="0"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ea typeface="Times New Roman" pitchFamily="18" charset="0"/>
                <a:cs typeface="Times New Roman" pitchFamily="18" charset="0"/>
              </a:rPr>
              <a:t>Lukanda</a:t>
            </a:r>
            <a:r>
              <a:rPr lang="en-GB" sz="2800" dirty="0">
                <a:ea typeface="Times New Roman" pitchFamily="18" charset="0"/>
                <a:cs typeface="Times New Roman" pitchFamily="18" charset="0"/>
              </a:rPr>
              <a:t> Mwamba</a:t>
            </a:r>
            <a:r>
              <a:rPr lang="en-GB" sz="2800" baseline="30000" dirty="0">
                <a:ea typeface="Times New Roman" pitchFamily="18" charset="0"/>
                <a:cs typeface="Times New Roman" pitchFamily="18" charset="0"/>
              </a:rPr>
              <a:t>3</a:t>
            </a:r>
            <a:r>
              <a:rPr lang="en-GB" sz="2800" dirty="0">
                <a:ea typeface="Times New Roman" pitchFamily="18" charset="0"/>
                <a:cs typeface="Times New Roman" pitchFamily="18" charset="0"/>
              </a:rPr>
              <a:t>, Paul Bates</a:t>
            </a:r>
            <a:r>
              <a:rPr lang="en-GB" sz="2800" baseline="30000" dirty="0">
                <a:ea typeface="Times New Roman" pitchFamily="18" charset="0"/>
                <a:cs typeface="Times New Roman" pitchFamily="18" charset="0"/>
              </a:rPr>
              <a:t>2</a:t>
            </a:r>
            <a:endParaRPr lang="en-GB" sz="3600" dirty="0"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24097" y="1296269"/>
            <a:ext cx="5784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94460" y="504181"/>
            <a:ext cx="10887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776228" y="1296269"/>
            <a:ext cx="3572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4166" y="1656310"/>
            <a:ext cx="10374852" cy="141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marL="96838" indent="-96838" fontAlgn="base">
              <a:spcBef>
                <a:spcPct val="0"/>
              </a:spcBef>
              <a:spcAft>
                <a:spcPct val="0"/>
              </a:spcAft>
            </a:pPr>
            <a:r>
              <a:rPr lang="en-GB" sz="2000" baseline="30000" dirty="0">
                <a:ea typeface="Times New Roman" pitchFamily="18" charset="0"/>
                <a:cs typeface="Times New Roman" pitchFamily="18" charset="0"/>
              </a:rPr>
              <a:t>1</a:t>
            </a:r>
            <a:r>
              <a:rPr lang="en-GB" sz="2000" dirty="0">
                <a:ea typeface="Times New Roman" pitchFamily="18" charset="0"/>
                <a:cs typeface="Times New Roman" pitchFamily="18" charset="0"/>
              </a:rPr>
              <a:t>Congo Basin Water Resources Research Center (CRREBaC), University of Kinshasa, DR Congo</a:t>
            </a:r>
            <a:endParaRPr lang="en-GB" sz="1600" dirty="0"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aseline="30000" dirty="0"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sz="2000" dirty="0">
                <a:ea typeface="Times New Roman" pitchFamily="18" charset="0"/>
                <a:cs typeface="Times New Roman" pitchFamily="18" charset="0"/>
              </a:rPr>
              <a:t>School of Geographical Sciences, University of Bristol, United Kingdom</a:t>
            </a:r>
            <a:endParaRPr lang="en-GB" sz="1600" dirty="0">
              <a:cs typeface="Times New Roman" pitchFamily="18" charset="0"/>
            </a:endParaRPr>
          </a:p>
          <a:p>
            <a:pPr marL="96838" indent="-968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aseline="30000" dirty="0">
                <a:ea typeface="Times New Roman" pitchFamily="18" charset="0"/>
                <a:cs typeface="Times New Roman" pitchFamily="18" charset="0"/>
              </a:rPr>
              <a:t>3</a:t>
            </a:r>
            <a:r>
              <a:rPr lang="en-GB" sz="2000" dirty="0">
                <a:ea typeface="Times New Roman" pitchFamily="18" charset="0"/>
                <a:cs typeface="Times New Roman" pitchFamily="18" charset="0"/>
              </a:rPr>
              <a:t>General Commission of Atomic Energy, Regional Center for Nuclear Study, Kinshasa, DR Congo</a:t>
            </a:r>
            <a:endParaRPr lang="en-GB" sz="1600" dirty="0"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aseline="30000" dirty="0">
                <a:ea typeface="Times New Roman" pitchFamily="18" charset="0"/>
                <a:cs typeface="Times New Roman" pitchFamily="18" charset="0"/>
              </a:rPr>
              <a:t>4</a:t>
            </a:r>
            <a:r>
              <a:rPr lang="en-GB" sz="2000" dirty="0">
                <a:ea typeface="Times New Roman" pitchFamily="18" charset="0"/>
                <a:cs typeface="Times New Roman" pitchFamily="18" charset="0"/>
              </a:rPr>
              <a:t>School of Civil Engineering, University of Leeds, United Kingdom</a:t>
            </a:r>
            <a:endParaRPr lang="en-GB" sz="3600" dirty="0"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1737455" y="1872333"/>
            <a:ext cx="8712968" cy="55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ea typeface="Times New Roman" pitchFamily="18" charset="0"/>
                <a:cs typeface="Times New Roman" pitchFamily="18" charset="0"/>
              </a:rPr>
              <a:t>*</a:t>
            </a:r>
            <a:r>
              <a:rPr lang="en-GB" sz="2400" dirty="0">
                <a:ea typeface="Times New Roman" pitchFamily="18" charset="0"/>
                <a:cs typeface="Times New Roman" pitchFamily="18" charset="0"/>
              </a:rPr>
              <a:t>Correspondence: gode.bola@gmail.com, Tel.: +243-8121-19737.</a:t>
            </a:r>
            <a:endParaRPr lang="en-GB" sz="3600" dirty="0"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0190" y="3024461"/>
            <a:ext cx="9649072" cy="6332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185158" tIns="92580" rIns="185158" bIns="92580">
            <a:spAutoFit/>
          </a:bodyPr>
          <a:lstStyle/>
          <a:p>
            <a:pPr algn="ctr"/>
            <a:r>
              <a:rPr lang="en-GB" sz="2900" dirty="0"/>
              <a:t>1. Introduction and Objectives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297295" y="3024461"/>
            <a:ext cx="11017224" cy="6332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185158" tIns="92580" rIns="185158" bIns="92580">
            <a:spAutoFit/>
          </a:bodyPr>
          <a:lstStyle/>
          <a:p>
            <a:pPr algn="ctr"/>
            <a:r>
              <a:rPr lang="en-GB" sz="2900" dirty="0"/>
              <a:t>3. Results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32198" y="3528517"/>
            <a:ext cx="9415046" cy="394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marL="192874" indent="-192874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400" dirty="0">
                <a:ea typeface="Calibri" pitchFamily="34" charset="0"/>
                <a:cs typeface="Times New Roman" pitchFamily="18" charset="0"/>
              </a:rPr>
              <a:t>Floods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cause </a:t>
            </a:r>
            <a:r>
              <a:rPr lang="en-GB" sz="2400" dirty="0">
                <a:ea typeface="Calibri" pitchFamily="34" charset="0"/>
                <a:cs typeface="Times New Roman" pitchFamily="18" charset="0"/>
              </a:rPr>
              <a:t>more damage to human and economies than other natural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disasters,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it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also provide many benefits</a:t>
            </a:r>
            <a:endParaRPr lang="en-GB" sz="1800" dirty="0">
              <a:cs typeface="Arial" pitchFamily="34" charset="0"/>
            </a:endParaRPr>
          </a:p>
          <a:p>
            <a:pPr marL="192874" indent="-192874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400" dirty="0">
                <a:ea typeface="Calibri" pitchFamily="34" charset="0"/>
                <a:cs typeface="Times New Roman" pitchFamily="18" charset="0"/>
              </a:rPr>
              <a:t>Flood seasonality is required for practical applications of water resources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management</a:t>
            </a:r>
          </a:p>
          <a:p>
            <a:pPr marL="192874" indent="-192874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Such applications include but are not limited to farming operations,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ecosystem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services, water management (reservoirs and dams), hydropower production and flood protection policy.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800" b="1" dirty="0" smtClean="0">
                <a:solidFill>
                  <a:srgbClr val="548DD4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800" b="1" dirty="0">
                <a:solidFill>
                  <a:srgbClr val="548DD4"/>
                </a:solidFill>
                <a:ea typeface="Calibri" pitchFamily="34" charset="0"/>
                <a:cs typeface="Times New Roman" pitchFamily="18" charset="0"/>
              </a:rPr>
              <a:t>Objectives: </a:t>
            </a:r>
            <a:endParaRPr lang="en-GB" sz="1800" dirty="0"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Determine flood  seasonality within the Congo Basin  </a:t>
            </a:r>
            <a:endParaRPr lang="en-GB" sz="1800" dirty="0"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Examine changes before and after 1970</a:t>
            </a:r>
            <a:endParaRPr lang="en-GB" sz="4000" dirty="0"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8183" y="7431777"/>
            <a:ext cx="9721079" cy="6332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900" dirty="0">
                <a:ea typeface="Calibri" pitchFamily="34" charset="0"/>
                <a:cs typeface="Times New Roman" pitchFamily="18" charset="0"/>
              </a:rPr>
              <a:t>2. Material and methods</a:t>
            </a:r>
            <a:endParaRPr lang="en-GB" sz="4000" dirty="0">
              <a:cs typeface="Arial" pitchFamily="34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830" y="8443675"/>
            <a:ext cx="4495476" cy="466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72009" y="13027495"/>
            <a:ext cx="7560990" cy="510134"/>
          </a:xfrm>
          <a:prstGeom prst="rect">
            <a:avLst/>
          </a:prstGeom>
        </p:spPr>
        <p:txBody>
          <a:bodyPr wrap="square" lIns="185158" tIns="92580" rIns="185158" bIns="92580">
            <a:spAutoFit/>
          </a:bodyPr>
          <a:lstStyle/>
          <a:p>
            <a:r>
              <a:rPr lang="en-GB" sz="2100" b="1" dirty="0"/>
              <a:t>Figure 1:</a:t>
            </a:r>
            <a:r>
              <a:rPr lang="en-GB" sz="2100" dirty="0"/>
              <a:t> Gauging stations location and corresponding watersheds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282940" y="7940769"/>
            <a:ext cx="2029578" cy="55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548DD4"/>
                </a:solidFill>
                <a:ea typeface="Calibri" pitchFamily="34" charset="0"/>
                <a:cs typeface="Times New Roman" pitchFamily="18" charset="0"/>
              </a:rPr>
              <a:t>a. Study</a:t>
            </a:r>
            <a:r>
              <a:rPr lang="en-GB" sz="2000" b="1" dirty="0">
                <a:solidFill>
                  <a:srgbClr val="0066FF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rgbClr val="548DD4"/>
                </a:solidFill>
                <a:ea typeface="Calibri" pitchFamily="34" charset="0"/>
                <a:cs typeface="Times New Roman" pitchFamily="18" charset="0"/>
              </a:rPr>
              <a:t>area</a:t>
            </a:r>
          </a:p>
        </p:txBody>
      </p:sp>
      <p:pic>
        <p:nvPicPr>
          <p:cNvPr id="34" name="Picture 33"/>
          <p:cNvPicPr/>
          <p:nvPr/>
        </p:nvPicPr>
        <p:blipFill>
          <a:blip r:embed="rId6" cstate="print"/>
          <a:srcRect l="11054" t="15289" r="11042" b="16116"/>
          <a:stretch>
            <a:fillRect/>
          </a:stretch>
        </p:blipFill>
        <p:spPr>
          <a:xfrm>
            <a:off x="4536654" y="8713093"/>
            <a:ext cx="5472608" cy="2088232"/>
          </a:xfrm>
          <a:prstGeom prst="rect">
            <a:avLst/>
          </a:prstGeom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328742" y="7993013"/>
            <a:ext cx="3232259" cy="55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indent="925793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548DD4"/>
                </a:solidFill>
                <a:ea typeface="Calibri" pitchFamily="34" charset="0"/>
                <a:cs typeface="Times New Roman" pitchFamily="18" charset="0"/>
              </a:rPr>
              <a:t>b. Data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17942" y="10801325"/>
            <a:ext cx="4763328" cy="55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indent="925793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548DD4"/>
                </a:solidFill>
                <a:ea typeface="Calibri" pitchFamily="34" charset="0"/>
                <a:cs typeface="Times New Roman" pitchFamily="18" charset="0"/>
              </a:rPr>
              <a:t>c. Method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240510" y="11143961"/>
            <a:ext cx="8064896" cy="203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58" tIns="92580" rIns="185158" bIns="9258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ea typeface="Times New Roman" pitchFamily="18" charset="0"/>
                <a:cs typeface="Times New Roman" pitchFamily="18" charset="0"/>
              </a:rPr>
              <a:t>Relative frequency method</a:t>
            </a:r>
            <a:endParaRPr lang="en-GB" sz="2400" dirty="0"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Cluster Analysis </a:t>
            </a:r>
            <a:endParaRPr lang="en-GB" sz="2400" dirty="0"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Directional statistic method </a:t>
            </a:r>
            <a:endParaRPr lang="en-GB" sz="2400" dirty="0">
              <a:cs typeface="Arial" pitchFamily="34" charset="0"/>
            </a:endParaRPr>
          </a:p>
          <a:p>
            <a:pPr marL="2002671" lvl="2" indent="-15108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dirty="0">
                <a:ea typeface="Times New Roman" pitchFamily="18" charset="0"/>
                <a:cs typeface="Times New Roman" pitchFamily="18" charset="0"/>
              </a:rPr>
              <a:t>Analysis of Variance and </a:t>
            </a:r>
            <a:endParaRPr lang="en-GB" sz="2400" dirty="0" smtClean="0">
              <a:ea typeface="Times New Roman" pitchFamily="18" charset="0"/>
              <a:cs typeface="Times New Roman" pitchFamily="18" charset="0"/>
            </a:endParaRPr>
          </a:p>
          <a:p>
            <a:pPr marL="2002671" lvl="2" indent="-1510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   Levene’s </a:t>
            </a:r>
            <a:r>
              <a:rPr lang="en-GB" sz="2400" dirty="0">
                <a:ea typeface="Times New Roman" pitchFamily="18" charset="0"/>
                <a:cs typeface="Times New Roman" pitchFamily="18" charset="0"/>
              </a:rPr>
              <a:t>test </a:t>
            </a:r>
            <a:endParaRPr lang="en-GB" sz="2400" dirty="0">
              <a:cs typeface="Arial" pitchFamily="34" charset="0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7" cstate="print"/>
          <a:srcRect l="4487" t="4907" r="8431" b="8178"/>
          <a:stretch>
            <a:fillRect/>
          </a:stretch>
        </p:blipFill>
        <p:spPr>
          <a:xfrm>
            <a:off x="10369303" y="3744542"/>
            <a:ext cx="4593210" cy="3271893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10554722" y="6984901"/>
            <a:ext cx="4423092" cy="1156464"/>
          </a:xfrm>
          <a:prstGeom prst="rect">
            <a:avLst/>
          </a:prstGeom>
        </p:spPr>
        <p:txBody>
          <a:bodyPr wrap="square" lIns="185158" tIns="92580" rIns="185158" bIns="92580">
            <a:spAutoFit/>
          </a:bodyPr>
          <a:lstStyle/>
          <a:p>
            <a:pPr marL="903292" indent="-903292"/>
            <a:r>
              <a:rPr lang="en-GB" sz="2100" b="1" dirty="0"/>
              <a:t>Figure </a:t>
            </a:r>
            <a:r>
              <a:rPr lang="en-GB" sz="2100" b="1" dirty="0" smtClean="0"/>
              <a:t>2</a:t>
            </a:r>
            <a:r>
              <a:rPr lang="en-GB" sz="2100" dirty="0" smtClean="0"/>
              <a:t>: </a:t>
            </a:r>
            <a:r>
              <a:rPr lang="en-GB" sz="2100" dirty="0"/>
              <a:t>Flood seasonality at a monthly resolution for gauging stations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392638" y="8281045"/>
            <a:ext cx="5760640" cy="556300"/>
          </a:xfrm>
          <a:prstGeom prst="rect">
            <a:avLst/>
          </a:prstGeom>
        </p:spPr>
        <p:txBody>
          <a:bodyPr wrap="square" lIns="185158" tIns="92580" rIns="185158" bIns="92580">
            <a:spAutoFit/>
          </a:bodyPr>
          <a:lstStyle/>
          <a:p>
            <a:r>
              <a:rPr lang="en-GB" sz="2400" b="1" dirty="0"/>
              <a:t>Table1</a:t>
            </a:r>
            <a:r>
              <a:rPr lang="en-GB" sz="2400" dirty="0"/>
              <a:t>. Data of stations used in the study</a:t>
            </a:r>
          </a:p>
        </p:txBody>
      </p:sp>
      <p:pic>
        <p:nvPicPr>
          <p:cNvPr id="41" name="Picture 40"/>
          <p:cNvPicPr/>
          <p:nvPr/>
        </p:nvPicPr>
        <p:blipFill>
          <a:blip r:embed="rId8" cstate="print"/>
          <a:srcRect l="3488" t="12500" r="1329" b="15476"/>
          <a:stretch>
            <a:fillRect/>
          </a:stretch>
        </p:blipFill>
        <p:spPr bwMode="auto">
          <a:xfrm>
            <a:off x="15265846" y="4176590"/>
            <a:ext cx="6048672" cy="226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15602484" y="6984902"/>
            <a:ext cx="5784043" cy="833299"/>
          </a:xfrm>
          <a:prstGeom prst="rect">
            <a:avLst/>
          </a:prstGeom>
        </p:spPr>
        <p:txBody>
          <a:bodyPr wrap="square" lIns="185158" tIns="92580" rIns="185158" bIns="92580">
            <a:spAutoFit/>
          </a:bodyPr>
          <a:lstStyle/>
          <a:p>
            <a:pPr marL="985838" indent="-985838"/>
            <a:r>
              <a:rPr lang="en-GB" sz="2100" b="1" dirty="0"/>
              <a:t>Figure </a:t>
            </a:r>
            <a:r>
              <a:rPr lang="en-GB" sz="2100" b="1" dirty="0" smtClean="0"/>
              <a:t>3:</a:t>
            </a:r>
            <a:r>
              <a:rPr lang="en-GB" sz="2100" dirty="0" smtClean="0"/>
              <a:t> </a:t>
            </a:r>
            <a:r>
              <a:rPr lang="en-GB" sz="2100" dirty="0"/>
              <a:t>Main flood type in </a:t>
            </a:r>
            <a:r>
              <a:rPr lang="en-GB" sz="2100" dirty="0" smtClean="0"/>
              <a:t>the </a:t>
            </a:r>
            <a:r>
              <a:rPr lang="en-GB" sz="2100" dirty="0"/>
              <a:t>studied gauging </a:t>
            </a:r>
            <a:r>
              <a:rPr lang="en-GB" sz="2100" dirty="0" smtClean="0"/>
              <a:t>   stations</a:t>
            </a:r>
            <a:endParaRPr lang="en-GB" sz="2100" dirty="0"/>
          </a:p>
        </p:txBody>
      </p:sp>
      <p:pic>
        <p:nvPicPr>
          <p:cNvPr id="43" name="Picture 42" descr="C:\Users\User\Desktop\Congo basin mean day.emf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244" t="15924" r="12482" b="11857"/>
          <a:stretch/>
        </p:blipFill>
        <p:spPr bwMode="auto">
          <a:xfrm>
            <a:off x="11018830" y="8065021"/>
            <a:ext cx="4247016" cy="2565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44" name="Picture 43"/>
          <p:cNvPicPr/>
          <p:nvPr/>
        </p:nvPicPr>
        <p:blipFill>
          <a:blip r:embed="rId10" cstate="print"/>
          <a:srcRect l="2907"/>
          <a:stretch>
            <a:fillRect/>
          </a:stretch>
        </p:blipFill>
        <p:spPr bwMode="auto">
          <a:xfrm>
            <a:off x="16201950" y="7776990"/>
            <a:ext cx="45365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4"/>
          <p:cNvPicPr/>
          <p:nvPr/>
        </p:nvPicPr>
        <p:blipFill>
          <a:blip r:embed="rId11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513320" y="11377390"/>
            <a:ext cx="3486637" cy="309142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Rectangle 45"/>
          <p:cNvSpPr/>
          <p:nvPr/>
        </p:nvSpPr>
        <p:spPr>
          <a:xfrm>
            <a:off x="10729343" y="10585301"/>
            <a:ext cx="51243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5838" indent="-985838"/>
            <a:r>
              <a:rPr lang="en-GB" sz="2000" b="1" dirty="0"/>
              <a:t>Figure </a:t>
            </a:r>
            <a:r>
              <a:rPr lang="en-GB" sz="2000" b="1" dirty="0" smtClean="0"/>
              <a:t>4:</a:t>
            </a:r>
            <a:r>
              <a:rPr lang="en-GB" sz="2000" dirty="0" smtClean="0"/>
              <a:t> Mean </a:t>
            </a:r>
            <a:r>
              <a:rPr lang="en-GB" sz="2000" dirty="0"/>
              <a:t>day in angular </a:t>
            </a:r>
            <a:r>
              <a:rPr lang="en-GB" sz="2000" dirty="0" smtClean="0"/>
              <a:t>value of  studied gauging stations</a:t>
            </a:r>
            <a:endParaRPr lang="en-GB" sz="2000" dirty="0"/>
          </a:p>
        </p:txBody>
      </p:sp>
      <p:sp>
        <p:nvSpPr>
          <p:cNvPr id="47" name="Rectangle 46"/>
          <p:cNvSpPr/>
          <p:nvPr/>
        </p:nvSpPr>
        <p:spPr>
          <a:xfrm>
            <a:off x="16706006" y="10585301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5838" indent="-985838"/>
            <a:r>
              <a:rPr lang="en-GB" sz="2000" b="1" dirty="0"/>
              <a:t>Figure </a:t>
            </a:r>
            <a:r>
              <a:rPr lang="en-GB" sz="2000" b="1" dirty="0" smtClean="0"/>
              <a:t>5:</a:t>
            </a:r>
            <a:r>
              <a:rPr lang="en-GB" sz="2000" dirty="0" smtClean="0"/>
              <a:t> </a:t>
            </a:r>
            <a:r>
              <a:rPr lang="en-GB" sz="2000" dirty="0"/>
              <a:t>V</a:t>
            </a:r>
            <a:r>
              <a:rPr lang="en-GB" sz="2000" dirty="0" smtClean="0"/>
              <a:t>ariability </a:t>
            </a:r>
            <a:r>
              <a:rPr lang="en-GB" sz="2000" dirty="0"/>
              <a:t>index </a:t>
            </a:r>
            <a:r>
              <a:rPr lang="en-GB" sz="2000" dirty="0" smtClean="0"/>
              <a:t>in angular value of </a:t>
            </a:r>
            <a:r>
              <a:rPr lang="en-GB" sz="2000" dirty="0"/>
              <a:t>studied gauging stations</a:t>
            </a:r>
          </a:p>
        </p:txBody>
      </p:sp>
      <p:pic>
        <p:nvPicPr>
          <p:cNvPr id="49" name="Picture 48"/>
          <p:cNvPicPr/>
          <p:nvPr/>
        </p:nvPicPr>
        <p:blipFill>
          <a:blip r:embed="rId12" cstate="print">
            <a:lum contrast="10000"/>
          </a:blip>
          <a:srcRect t="8571" r="9594" b="8571"/>
          <a:stretch>
            <a:fillRect/>
          </a:stretch>
        </p:blipFill>
        <p:spPr bwMode="auto">
          <a:xfrm>
            <a:off x="14185727" y="11809437"/>
            <a:ext cx="731061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329742" y="11305382"/>
            <a:ext cx="6869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Table 4: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Statistics (5% SL) for flood frequency changes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513318" y="14905782"/>
            <a:ext cx="1072919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4. </a:t>
            </a:r>
            <a:r>
              <a:rPr lang="en-GB" sz="3200" dirty="0" smtClean="0"/>
              <a:t>Conclusions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873359" y="14444117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Figure 6: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Flood  timing 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801350" y="15384286"/>
            <a:ext cx="1087320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Significant flood rich months are equally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distributed in all stations </a:t>
            </a:r>
            <a:endParaRPr kumimoji="0" lang="en-GB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Gauging stations present four unique flood types</a:t>
            </a:r>
            <a:endParaRPr kumimoji="0" lang="en-GB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68275" lvl="0" indent="-168275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ea typeface="Times New Roman" pitchFamily="18" charset="0"/>
                <a:cs typeface="Times New Roman" pitchFamily="18" charset="0"/>
              </a:rPr>
              <a:t>Strong seasonality is found in stations with high antecedent soil storage</a:t>
            </a:r>
          </a:p>
          <a:p>
            <a:pPr marL="265113" lvl="0" indent="-265113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800" dirty="0" smtClean="0"/>
              <a:t>Comparison before and after 1970, suggests stationary and non stationary flood frequency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2198" y="13465622"/>
            <a:ext cx="957706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dirty="0" smtClean="0"/>
              <a:t>References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4206" y="14137500"/>
            <a:ext cx="93610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85838" marR="0" lvl="0" indent="-985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Cunderlik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J.M.,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Ouarda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T.B.M.J.,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Bobée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B.: On the objective identification of flood seasons. Water Resources Research 40. https://doi.org/10.1029/2003WR002295, 2004b. 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2198" y="15233590"/>
            <a:ext cx="907300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 indent="-1082675" algn="just"/>
            <a:r>
              <a:rPr lang="en-GB" sz="2400" dirty="0" smtClean="0"/>
              <a:t>Collins, M.J.: River flood seasonality in the Northeast United States: Characterization and trends. Hydrological Processes 33, 687–698. https://doi.org/10.1002/hyp.13355, 2019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0" y="16566028"/>
            <a:ext cx="993725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3025" indent="-1343025" algn="just"/>
            <a:r>
              <a:rPr lang="en-GB" sz="3200" dirty="0" smtClean="0"/>
              <a:t>   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Acknowledgements</a:t>
            </a:r>
            <a:r>
              <a:rPr lang="en-GB" sz="3200" dirty="0" smtClean="0"/>
              <a:t>: </a:t>
            </a:r>
            <a:r>
              <a:rPr lang="en-GB" sz="2800" dirty="0" smtClean="0"/>
              <a:t>We thank the Royal Society-DFID  for  providing funds to support this work which is part of a PhD Thesis</a:t>
            </a:r>
            <a:r>
              <a:rPr lang="en-GB" sz="3200" dirty="0" smtClean="0"/>
              <a:t>.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437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gode bola</dc:creator>
  <cp:lastModifiedBy>gode bola</cp:lastModifiedBy>
  <cp:revision>193</cp:revision>
  <dcterms:created xsi:type="dcterms:W3CDTF">2021-04-22T10:06:19Z</dcterms:created>
  <dcterms:modified xsi:type="dcterms:W3CDTF">2021-04-25T22:56:58Z</dcterms:modified>
</cp:coreProperties>
</file>