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7" r:id="rId2"/>
    <p:sldId id="271" r:id="rId3"/>
    <p:sldId id="273" r:id="rId4"/>
    <p:sldId id="267" r:id="rId5"/>
    <p:sldId id="260" r:id="rId6"/>
    <p:sldId id="261" r:id="rId7"/>
    <p:sldId id="264" r:id="rId8"/>
    <p:sldId id="275" r:id="rId9"/>
    <p:sldId id="274"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ippe Courtial" initials="PC" lastIdx="8" clrIdx="0">
    <p:extLst>
      <p:ext uri="{19B8F6BF-5375-455C-9EA6-DF929625EA0E}">
        <p15:presenceInfo xmlns:p15="http://schemas.microsoft.com/office/powerpoint/2012/main" userId="d78d4481e71e193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99"/>
    <p:restoredTop sz="94647"/>
  </p:normalViewPr>
  <p:slideViewPr>
    <p:cSldViewPr snapToGrid="0" snapToObjects="1">
      <p:cViewPr varScale="1">
        <p:scale>
          <a:sx n="76" d="100"/>
          <a:sy n="76" d="100"/>
        </p:scale>
        <p:origin x="77" y="245"/>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oleObject" Target="file:///D:\EGU\MedalsAndAwards\A&amp;M2-GenderStatistics_2014-2021_V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EGU\MedalsAndAwards\A&amp;M2-GenderStatistics_2014-2021_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oleObject" Target="file:///D:\EGU\MedalsAndAwards\AwardsStatistics\NominationStatistics-2016-2020_16022021.xlsm"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EGU\MedalsAndAwards\AwardsStatistics\NominationStatistics-2016-2020_16022021.xlsm"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EGU\MedalsAndAwards\AwardsStatistics\NominationStatistics-2016-2020_16022021.xlsm"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strRef>
          <c:f>EGUPresentation!$P$2</c:f>
          <c:strCache>
            <c:ptCount val="1"/>
            <c:pt idx="0">
              <c:v>Award nominations 2014-2021</c:v>
            </c:pt>
          </c:strCache>
        </c:strRef>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DK"/>
        </a:p>
      </c:txPr>
    </c:title>
    <c:autoTitleDeleted val="0"/>
    <c:plotArea>
      <c:layout/>
      <c:barChart>
        <c:barDir val="col"/>
        <c:grouping val="clustered"/>
        <c:varyColors val="0"/>
        <c:ser>
          <c:idx val="8"/>
          <c:order val="1"/>
          <c:tx>
            <c:strRef>
              <c:f>EGUPresentation!$Y$3</c:f>
              <c:strCache>
                <c:ptCount val="1"/>
                <c:pt idx="0">
                  <c:v>Average</c:v>
                </c:pt>
              </c:strCache>
            </c:strRef>
          </c:tx>
          <c:spPr>
            <a:solidFill>
              <a:schemeClr val="bg1">
                <a:lumMod val="85000"/>
              </a:schemeClr>
            </a:solidFill>
            <a:ln w="25400">
              <a:noFill/>
            </a:ln>
            <a:effectLst/>
          </c:spPr>
          <c:invertIfNegative val="0"/>
          <c:dPt>
            <c:idx val="0"/>
            <c:invertIfNegative val="0"/>
            <c:bubble3D val="0"/>
            <c:spPr>
              <a:gradFill>
                <a:gsLst>
                  <a:gs pos="0">
                    <a:schemeClr val="accent3">
                      <a:lumMod val="67000"/>
                    </a:schemeClr>
                  </a:gs>
                  <a:gs pos="48000">
                    <a:schemeClr val="accent3">
                      <a:lumMod val="97000"/>
                      <a:lumOff val="3000"/>
                    </a:schemeClr>
                  </a:gs>
                  <a:gs pos="100000">
                    <a:schemeClr val="accent3">
                      <a:lumMod val="60000"/>
                      <a:lumOff val="40000"/>
                    </a:schemeClr>
                  </a:gs>
                </a:gsLst>
                <a:lin ang="16200000" scaled="1"/>
              </a:gradFill>
              <a:ln w="25400">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effectLst/>
            </c:spPr>
            <c:extLst>
              <c:ext xmlns:c16="http://schemas.microsoft.com/office/drawing/2014/chart" uri="{C3380CC4-5D6E-409C-BE32-E72D297353CC}">
                <c16:uniqueId val="{00000001-6F5D-4986-A40E-1AFA8C2F3B11}"/>
              </c:ext>
            </c:extLst>
          </c:dPt>
          <c:dPt>
            <c:idx val="1"/>
            <c:invertIfNegative val="0"/>
            <c:bubble3D val="0"/>
            <c: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5400">
                <a:noFill/>
              </a:ln>
              <a:effectLst/>
            </c:spPr>
            <c:extLst>
              <c:ext xmlns:c16="http://schemas.microsoft.com/office/drawing/2014/chart" uri="{C3380CC4-5D6E-409C-BE32-E72D297353CC}">
                <c16:uniqueId val="{00000003-6F5D-4986-A40E-1AFA8C2F3B11}"/>
              </c:ext>
            </c:extLst>
          </c:dPt>
          <c:dPt>
            <c:idx val="2"/>
            <c:invertIfNegative val="0"/>
            <c:bubble3D val="0"/>
            <c: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w="25400">
                <a:noFill/>
              </a:ln>
              <a:effectLst/>
            </c:spPr>
            <c:extLst>
              <c:ext xmlns:c16="http://schemas.microsoft.com/office/drawing/2014/chart" uri="{C3380CC4-5D6E-409C-BE32-E72D297353CC}">
                <c16:uniqueId val="{00000005-6F5D-4986-A40E-1AFA8C2F3B11}"/>
              </c:ext>
            </c:extLst>
          </c:dPt>
          <c:val>
            <c:numRef>
              <c:f>EGUPresentation!$Y$4:$Y$6</c:f>
              <c:numCache>
                <c:formatCode>0.0</c:formatCode>
                <c:ptCount val="3"/>
                <c:pt idx="0">
                  <c:v>66.5</c:v>
                </c:pt>
                <c:pt idx="1">
                  <c:v>89.125</c:v>
                </c:pt>
                <c:pt idx="2">
                  <c:v>16.375</c:v>
                </c:pt>
              </c:numCache>
            </c:numRef>
          </c:val>
          <c:extLst>
            <c:ext xmlns:c16="http://schemas.microsoft.com/office/drawing/2014/chart" uri="{C3380CC4-5D6E-409C-BE32-E72D297353CC}">
              <c16:uniqueId val="{00000006-6F5D-4986-A40E-1AFA8C2F3B11}"/>
            </c:ext>
          </c:extLst>
        </c:ser>
        <c:dLbls>
          <c:showLegendKey val="0"/>
          <c:showVal val="0"/>
          <c:showCatName val="0"/>
          <c:showSerName val="0"/>
          <c:showPercent val="0"/>
          <c:showBubbleSize val="0"/>
        </c:dLbls>
        <c:gapWidth val="50"/>
        <c:axId val="1863110864"/>
        <c:axId val="1863094224"/>
      </c:barChart>
      <c:lineChart>
        <c:grouping val="standard"/>
        <c:varyColors val="0"/>
        <c:ser>
          <c:idx val="0"/>
          <c:order val="0"/>
          <c:tx>
            <c:strRef>
              <c:f>EGUPresentation!$Q$3</c:f>
              <c:strCache>
                <c:ptCount val="1"/>
                <c:pt idx="0">
                  <c:v>2014</c:v>
                </c:pt>
              </c:strCache>
            </c:strRef>
          </c:tx>
          <c:spPr>
            <a:ln w="19050" cap="rnd">
              <a:noFill/>
              <a:round/>
            </a:ln>
            <a:effectLst/>
          </c:spPr>
          <c:marker>
            <c:symbol val="circle"/>
            <c:size val="5"/>
            <c:spPr>
              <a:solidFill>
                <a:schemeClr val="accent1"/>
              </a:solidFill>
              <a:ln w="9525">
                <a:solidFill>
                  <a:schemeClr val="accent1"/>
                </a:solidFill>
              </a:ln>
              <a:effectLst/>
            </c:spPr>
          </c:marker>
          <c:cat>
            <c:strRef>
              <c:f>EGUPresentation!$P$4:$P$6</c:f>
              <c:strCache>
                <c:ptCount val="3"/>
                <c:pt idx="0">
                  <c:v>OECS-award</c:v>
                </c:pt>
                <c:pt idx="1">
                  <c:v>Division award</c:v>
                </c:pt>
                <c:pt idx="2">
                  <c:v>Union award</c:v>
                </c:pt>
              </c:strCache>
            </c:strRef>
          </c:cat>
          <c:val>
            <c:numRef>
              <c:f>EGUPresentation!$Q$4:$Q$6</c:f>
              <c:numCache>
                <c:formatCode>General</c:formatCode>
                <c:ptCount val="3"/>
                <c:pt idx="0">
                  <c:v>30</c:v>
                </c:pt>
                <c:pt idx="1">
                  <c:v>80</c:v>
                </c:pt>
                <c:pt idx="2">
                  <c:v>13</c:v>
                </c:pt>
              </c:numCache>
            </c:numRef>
          </c:val>
          <c:smooth val="0"/>
          <c:extLst>
            <c:ext xmlns:c16="http://schemas.microsoft.com/office/drawing/2014/chart" uri="{C3380CC4-5D6E-409C-BE32-E72D297353CC}">
              <c16:uniqueId val="{00000007-6F5D-4986-A40E-1AFA8C2F3B11}"/>
            </c:ext>
          </c:extLst>
        </c:ser>
        <c:ser>
          <c:idx val="1"/>
          <c:order val="2"/>
          <c:tx>
            <c:strRef>
              <c:f>EGUPresentation!$Q$3</c:f>
              <c:strCache>
                <c:ptCount val="1"/>
                <c:pt idx="0">
                  <c:v>2014</c:v>
                </c:pt>
              </c:strCache>
            </c:strRef>
          </c:tx>
          <c:spPr>
            <a:ln w="25400" cap="rnd">
              <a:noFill/>
              <a:round/>
            </a:ln>
            <a:effectLst/>
          </c:spPr>
          <c:marker>
            <c:symbol val="circle"/>
            <c:size val="8"/>
            <c:spPr>
              <a:solidFill>
                <a:schemeClr val="accent2"/>
              </a:solidFill>
              <a:ln w="9525">
                <a:solidFill>
                  <a:schemeClr val="accent2"/>
                </a:solidFill>
              </a:ln>
              <a:effectLst/>
            </c:spPr>
          </c:marker>
          <c:cat>
            <c:strRef>
              <c:f>EGUPresentation!$P$4:$P$6</c:f>
              <c:strCache>
                <c:ptCount val="3"/>
                <c:pt idx="0">
                  <c:v>OECS-award</c:v>
                </c:pt>
                <c:pt idx="1">
                  <c:v>Division award</c:v>
                </c:pt>
                <c:pt idx="2">
                  <c:v>Union award</c:v>
                </c:pt>
              </c:strCache>
            </c:strRef>
          </c:cat>
          <c:val>
            <c:numRef>
              <c:f>EGUPresentation!$Q$4:$Q$6</c:f>
              <c:numCache>
                <c:formatCode>General</c:formatCode>
                <c:ptCount val="3"/>
                <c:pt idx="0">
                  <c:v>30</c:v>
                </c:pt>
                <c:pt idx="1">
                  <c:v>80</c:v>
                </c:pt>
                <c:pt idx="2">
                  <c:v>13</c:v>
                </c:pt>
              </c:numCache>
            </c:numRef>
          </c:val>
          <c:smooth val="0"/>
          <c:extLst>
            <c:ext xmlns:c16="http://schemas.microsoft.com/office/drawing/2014/chart" uri="{C3380CC4-5D6E-409C-BE32-E72D297353CC}">
              <c16:uniqueId val="{00000008-6F5D-4986-A40E-1AFA8C2F3B11}"/>
            </c:ext>
          </c:extLst>
        </c:ser>
        <c:ser>
          <c:idx val="2"/>
          <c:order val="3"/>
          <c:tx>
            <c:strRef>
              <c:f>EGUPresentation!$R$3</c:f>
              <c:strCache>
                <c:ptCount val="1"/>
                <c:pt idx="0">
                  <c:v>2015</c:v>
                </c:pt>
              </c:strCache>
            </c:strRef>
          </c:tx>
          <c:spPr>
            <a:ln w="25400" cap="rnd">
              <a:noFill/>
              <a:round/>
            </a:ln>
            <a:effectLst/>
          </c:spPr>
          <c:marker>
            <c:symbol val="circle"/>
            <c:size val="8"/>
            <c:spPr>
              <a:solidFill>
                <a:schemeClr val="accent3"/>
              </a:solidFill>
              <a:ln w="9525">
                <a:solidFill>
                  <a:schemeClr val="accent3"/>
                </a:solidFill>
              </a:ln>
              <a:effectLst/>
            </c:spPr>
          </c:marker>
          <c:cat>
            <c:strRef>
              <c:f>EGUPresentation!$P$4:$P$6</c:f>
              <c:strCache>
                <c:ptCount val="3"/>
                <c:pt idx="0">
                  <c:v>OECS-award</c:v>
                </c:pt>
                <c:pt idx="1">
                  <c:v>Division award</c:v>
                </c:pt>
                <c:pt idx="2">
                  <c:v>Union award</c:v>
                </c:pt>
              </c:strCache>
            </c:strRef>
          </c:cat>
          <c:val>
            <c:numRef>
              <c:f>EGUPresentation!$R$4:$R$6</c:f>
              <c:numCache>
                <c:formatCode>General</c:formatCode>
                <c:ptCount val="3"/>
                <c:pt idx="0">
                  <c:v>43</c:v>
                </c:pt>
                <c:pt idx="1">
                  <c:v>68</c:v>
                </c:pt>
                <c:pt idx="2">
                  <c:v>10</c:v>
                </c:pt>
              </c:numCache>
            </c:numRef>
          </c:val>
          <c:smooth val="0"/>
          <c:extLst>
            <c:ext xmlns:c16="http://schemas.microsoft.com/office/drawing/2014/chart" uri="{C3380CC4-5D6E-409C-BE32-E72D297353CC}">
              <c16:uniqueId val="{00000009-6F5D-4986-A40E-1AFA8C2F3B11}"/>
            </c:ext>
          </c:extLst>
        </c:ser>
        <c:ser>
          <c:idx val="3"/>
          <c:order val="4"/>
          <c:tx>
            <c:strRef>
              <c:f>EGUPresentation!$S$3</c:f>
              <c:strCache>
                <c:ptCount val="1"/>
                <c:pt idx="0">
                  <c:v>2016</c:v>
                </c:pt>
              </c:strCache>
            </c:strRef>
          </c:tx>
          <c:spPr>
            <a:ln w="25400" cap="rnd">
              <a:noFill/>
              <a:round/>
            </a:ln>
            <a:effectLst/>
          </c:spPr>
          <c:marker>
            <c:symbol val="circle"/>
            <c:size val="8"/>
            <c:spPr>
              <a:solidFill>
                <a:schemeClr val="accent4"/>
              </a:solidFill>
              <a:ln w="9525">
                <a:solidFill>
                  <a:schemeClr val="accent4"/>
                </a:solidFill>
              </a:ln>
              <a:effectLst/>
            </c:spPr>
          </c:marker>
          <c:cat>
            <c:strRef>
              <c:f>EGUPresentation!$P$4:$P$6</c:f>
              <c:strCache>
                <c:ptCount val="3"/>
                <c:pt idx="0">
                  <c:v>OECS-award</c:v>
                </c:pt>
                <c:pt idx="1">
                  <c:v>Division award</c:v>
                </c:pt>
                <c:pt idx="2">
                  <c:v>Union award</c:v>
                </c:pt>
              </c:strCache>
            </c:strRef>
          </c:cat>
          <c:val>
            <c:numRef>
              <c:f>EGUPresentation!$S$4:$S$6</c:f>
              <c:numCache>
                <c:formatCode>General</c:formatCode>
                <c:ptCount val="3"/>
                <c:pt idx="0">
                  <c:v>57</c:v>
                </c:pt>
                <c:pt idx="1">
                  <c:v>85</c:v>
                </c:pt>
                <c:pt idx="2">
                  <c:v>13</c:v>
                </c:pt>
              </c:numCache>
            </c:numRef>
          </c:val>
          <c:smooth val="0"/>
          <c:extLst>
            <c:ext xmlns:c16="http://schemas.microsoft.com/office/drawing/2014/chart" uri="{C3380CC4-5D6E-409C-BE32-E72D297353CC}">
              <c16:uniqueId val="{0000000A-6F5D-4986-A40E-1AFA8C2F3B11}"/>
            </c:ext>
          </c:extLst>
        </c:ser>
        <c:ser>
          <c:idx val="4"/>
          <c:order val="5"/>
          <c:tx>
            <c:strRef>
              <c:f>EGUPresentation!$T$3</c:f>
              <c:strCache>
                <c:ptCount val="1"/>
                <c:pt idx="0">
                  <c:v>2017</c:v>
                </c:pt>
              </c:strCache>
            </c:strRef>
          </c:tx>
          <c:spPr>
            <a:ln w="25400" cap="rnd">
              <a:noFill/>
              <a:round/>
            </a:ln>
            <a:effectLst/>
          </c:spPr>
          <c:marker>
            <c:symbol val="circle"/>
            <c:size val="8"/>
            <c:spPr>
              <a:solidFill>
                <a:schemeClr val="accent5"/>
              </a:solidFill>
              <a:ln w="9525">
                <a:solidFill>
                  <a:schemeClr val="accent5"/>
                </a:solidFill>
              </a:ln>
              <a:effectLst/>
            </c:spPr>
          </c:marker>
          <c:cat>
            <c:strRef>
              <c:f>EGUPresentation!$P$4:$P$6</c:f>
              <c:strCache>
                <c:ptCount val="3"/>
                <c:pt idx="0">
                  <c:v>OECS-award</c:v>
                </c:pt>
                <c:pt idx="1">
                  <c:v>Division award</c:v>
                </c:pt>
                <c:pt idx="2">
                  <c:v>Union award</c:v>
                </c:pt>
              </c:strCache>
            </c:strRef>
          </c:cat>
          <c:val>
            <c:numRef>
              <c:f>EGUPresentation!$T$4:$T$6</c:f>
              <c:numCache>
                <c:formatCode>General</c:formatCode>
                <c:ptCount val="3"/>
                <c:pt idx="0">
                  <c:v>92</c:v>
                </c:pt>
                <c:pt idx="1">
                  <c:v>113</c:v>
                </c:pt>
                <c:pt idx="2">
                  <c:v>20</c:v>
                </c:pt>
              </c:numCache>
            </c:numRef>
          </c:val>
          <c:smooth val="0"/>
          <c:extLst>
            <c:ext xmlns:c16="http://schemas.microsoft.com/office/drawing/2014/chart" uri="{C3380CC4-5D6E-409C-BE32-E72D297353CC}">
              <c16:uniqueId val="{0000000B-6F5D-4986-A40E-1AFA8C2F3B11}"/>
            </c:ext>
          </c:extLst>
        </c:ser>
        <c:ser>
          <c:idx val="5"/>
          <c:order val="6"/>
          <c:tx>
            <c:strRef>
              <c:f>EGUPresentation!$U$3</c:f>
              <c:strCache>
                <c:ptCount val="1"/>
                <c:pt idx="0">
                  <c:v>2018</c:v>
                </c:pt>
              </c:strCache>
            </c:strRef>
          </c:tx>
          <c:spPr>
            <a:ln w="25400" cap="rnd">
              <a:noFill/>
              <a:round/>
            </a:ln>
            <a:effectLst/>
          </c:spPr>
          <c:marker>
            <c:symbol val="circle"/>
            <c:size val="8"/>
            <c:spPr>
              <a:solidFill>
                <a:schemeClr val="accent6"/>
              </a:solidFill>
              <a:ln w="9525">
                <a:solidFill>
                  <a:schemeClr val="accent6"/>
                </a:solidFill>
              </a:ln>
              <a:effectLst/>
            </c:spPr>
          </c:marker>
          <c:cat>
            <c:strRef>
              <c:f>EGUPresentation!$P$4:$P$6</c:f>
              <c:strCache>
                <c:ptCount val="3"/>
                <c:pt idx="0">
                  <c:v>OECS-award</c:v>
                </c:pt>
                <c:pt idx="1">
                  <c:v>Division award</c:v>
                </c:pt>
                <c:pt idx="2">
                  <c:v>Union award</c:v>
                </c:pt>
              </c:strCache>
            </c:strRef>
          </c:cat>
          <c:val>
            <c:numRef>
              <c:f>EGUPresentation!$U$4:$U$6</c:f>
              <c:numCache>
                <c:formatCode>General</c:formatCode>
                <c:ptCount val="3"/>
                <c:pt idx="0">
                  <c:v>77</c:v>
                </c:pt>
                <c:pt idx="1">
                  <c:v>90</c:v>
                </c:pt>
                <c:pt idx="2">
                  <c:v>13</c:v>
                </c:pt>
              </c:numCache>
            </c:numRef>
          </c:val>
          <c:smooth val="0"/>
          <c:extLst>
            <c:ext xmlns:c16="http://schemas.microsoft.com/office/drawing/2014/chart" uri="{C3380CC4-5D6E-409C-BE32-E72D297353CC}">
              <c16:uniqueId val="{0000000C-6F5D-4986-A40E-1AFA8C2F3B11}"/>
            </c:ext>
          </c:extLst>
        </c:ser>
        <c:ser>
          <c:idx val="6"/>
          <c:order val="7"/>
          <c:tx>
            <c:strRef>
              <c:f>EGUPresentation!$V$3</c:f>
              <c:strCache>
                <c:ptCount val="1"/>
                <c:pt idx="0">
                  <c:v>2019</c:v>
                </c:pt>
              </c:strCache>
            </c:strRef>
          </c:tx>
          <c:spPr>
            <a:ln w="25400" cap="rnd">
              <a:noFill/>
              <a:round/>
            </a:ln>
            <a:effectLst/>
          </c:spPr>
          <c:marker>
            <c:symbol val="circle"/>
            <c:size val="8"/>
            <c:spPr>
              <a:solidFill>
                <a:schemeClr val="accent1">
                  <a:lumMod val="60000"/>
                </a:schemeClr>
              </a:solidFill>
              <a:ln w="9525">
                <a:solidFill>
                  <a:schemeClr val="accent1">
                    <a:lumMod val="60000"/>
                  </a:schemeClr>
                </a:solidFill>
              </a:ln>
              <a:effectLst/>
            </c:spPr>
          </c:marker>
          <c:cat>
            <c:strRef>
              <c:f>EGUPresentation!$P$4:$P$6</c:f>
              <c:strCache>
                <c:ptCount val="3"/>
                <c:pt idx="0">
                  <c:v>OECS-award</c:v>
                </c:pt>
                <c:pt idx="1">
                  <c:v>Division award</c:v>
                </c:pt>
                <c:pt idx="2">
                  <c:v>Union award</c:v>
                </c:pt>
              </c:strCache>
            </c:strRef>
          </c:cat>
          <c:val>
            <c:numRef>
              <c:f>EGUPresentation!$V$4:$V$6</c:f>
              <c:numCache>
                <c:formatCode>General</c:formatCode>
                <c:ptCount val="3"/>
                <c:pt idx="0">
                  <c:v>68</c:v>
                </c:pt>
                <c:pt idx="1">
                  <c:v>99</c:v>
                </c:pt>
                <c:pt idx="2">
                  <c:v>10</c:v>
                </c:pt>
              </c:numCache>
            </c:numRef>
          </c:val>
          <c:smooth val="0"/>
          <c:extLst>
            <c:ext xmlns:c16="http://schemas.microsoft.com/office/drawing/2014/chart" uri="{C3380CC4-5D6E-409C-BE32-E72D297353CC}">
              <c16:uniqueId val="{0000000D-6F5D-4986-A40E-1AFA8C2F3B11}"/>
            </c:ext>
          </c:extLst>
        </c:ser>
        <c:ser>
          <c:idx val="7"/>
          <c:order val="8"/>
          <c:tx>
            <c:strRef>
              <c:f>EGUPresentation!$W$3</c:f>
              <c:strCache>
                <c:ptCount val="1"/>
                <c:pt idx="0">
                  <c:v>2020</c:v>
                </c:pt>
              </c:strCache>
            </c:strRef>
          </c:tx>
          <c:spPr>
            <a:ln w="25400" cap="rnd">
              <a:noFill/>
              <a:round/>
            </a:ln>
            <a:effectLst/>
          </c:spPr>
          <c:marker>
            <c:symbol val="circle"/>
            <c:size val="8"/>
            <c:spPr>
              <a:solidFill>
                <a:schemeClr val="accent2">
                  <a:lumMod val="60000"/>
                </a:schemeClr>
              </a:solidFill>
              <a:ln w="9525">
                <a:solidFill>
                  <a:schemeClr val="accent2">
                    <a:lumMod val="60000"/>
                  </a:schemeClr>
                </a:solidFill>
              </a:ln>
              <a:effectLst/>
            </c:spPr>
          </c:marker>
          <c:cat>
            <c:strRef>
              <c:f>EGUPresentation!$P$4:$P$6</c:f>
              <c:strCache>
                <c:ptCount val="3"/>
                <c:pt idx="0">
                  <c:v>OECS-award</c:v>
                </c:pt>
                <c:pt idx="1">
                  <c:v>Division award</c:v>
                </c:pt>
                <c:pt idx="2">
                  <c:v>Union award</c:v>
                </c:pt>
              </c:strCache>
            </c:strRef>
          </c:cat>
          <c:val>
            <c:numRef>
              <c:f>EGUPresentation!$W$4:$W$6</c:f>
              <c:numCache>
                <c:formatCode>General</c:formatCode>
                <c:ptCount val="3"/>
                <c:pt idx="0">
                  <c:v>56</c:v>
                </c:pt>
                <c:pt idx="1">
                  <c:v>82</c:v>
                </c:pt>
                <c:pt idx="2">
                  <c:v>25</c:v>
                </c:pt>
              </c:numCache>
            </c:numRef>
          </c:val>
          <c:smooth val="0"/>
          <c:extLst>
            <c:ext xmlns:c16="http://schemas.microsoft.com/office/drawing/2014/chart" uri="{C3380CC4-5D6E-409C-BE32-E72D297353CC}">
              <c16:uniqueId val="{0000000E-6F5D-4986-A40E-1AFA8C2F3B11}"/>
            </c:ext>
          </c:extLst>
        </c:ser>
        <c:ser>
          <c:idx val="9"/>
          <c:order val="9"/>
          <c:tx>
            <c:strRef>
              <c:f>EGUPresentation!$X$3</c:f>
              <c:strCache>
                <c:ptCount val="1"/>
                <c:pt idx="0">
                  <c:v>2021</c:v>
                </c:pt>
              </c:strCache>
            </c:strRef>
          </c:tx>
          <c:spPr>
            <a:ln w="25400" cap="rnd">
              <a:noFill/>
              <a:round/>
            </a:ln>
            <a:effectLst/>
          </c:spPr>
          <c:marker>
            <c:symbol val="circle"/>
            <c:size val="8"/>
            <c:spPr>
              <a:solidFill>
                <a:schemeClr val="accent4">
                  <a:lumMod val="60000"/>
                </a:schemeClr>
              </a:solidFill>
              <a:ln w="9525">
                <a:solidFill>
                  <a:schemeClr val="accent4">
                    <a:lumMod val="60000"/>
                  </a:schemeClr>
                </a:solidFill>
              </a:ln>
              <a:effectLst/>
            </c:spPr>
          </c:marker>
          <c:cat>
            <c:strRef>
              <c:f>EGUPresentation!$P$4:$P$6</c:f>
              <c:strCache>
                <c:ptCount val="3"/>
                <c:pt idx="0">
                  <c:v>OECS-award</c:v>
                </c:pt>
                <c:pt idx="1">
                  <c:v>Division award</c:v>
                </c:pt>
                <c:pt idx="2">
                  <c:v>Union award</c:v>
                </c:pt>
              </c:strCache>
            </c:strRef>
          </c:cat>
          <c:val>
            <c:numRef>
              <c:f>EGUPresentation!$X$4:$X$6</c:f>
              <c:numCache>
                <c:formatCode>General</c:formatCode>
                <c:ptCount val="3"/>
                <c:pt idx="0">
                  <c:v>109</c:v>
                </c:pt>
                <c:pt idx="1">
                  <c:v>96</c:v>
                </c:pt>
                <c:pt idx="2">
                  <c:v>27</c:v>
                </c:pt>
              </c:numCache>
            </c:numRef>
          </c:val>
          <c:smooth val="0"/>
          <c:extLst>
            <c:ext xmlns:c16="http://schemas.microsoft.com/office/drawing/2014/chart" uri="{C3380CC4-5D6E-409C-BE32-E72D297353CC}">
              <c16:uniqueId val="{0000000F-6F5D-4986-A40E-1AFA8C2F3B11}"/>
            </c:ext>
          </c:extLst>
        </c:ser>
        <c:dLbls>
          <c:showLegendKey val="0"/>
          <c:showVal val="0"/>
          <c:showCatName val="0"/>
          <c:showSerName val="0"/>
          <c:showPercent val="0"/>
          <c:showBubbleSize val="0"/>
        </c:dLbls>
        <c:marker val="1"/>
        <c:smooth val="0"/>
        <c:axId val="1863110864"/>
        <c:axId val="1863094224"/>
      </c:lineChart>
      <c:catAx>
        <c:axId val="18631108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DK"/>
          </a:p>
        </c:txPr>
        <c:crossAx val="1863094224"/>
        <c:crosses val="autoZero"/>
        <c:auto val="1"/>
        <c:lblAlgn val="ctr"/>
        <c:lblOffset val="100"/>
        <c:noMultiLvlLbl val="0"/>
      </c:catAx>
      <c:valAx>
        <c:axId val="186309422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 of nominations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DK"/>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18631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DK"/>
        </a:p>
      </c:txPr>
    </c:legend>
    <c:plotVisOnly val="1"/>
    <c:dispBlanksAs val="gap"/>
    <c:showDLblsOverMax val="0"/>
  </c:chart>
  <c:spPr>
    <a:noFill/>
    <a:ln>
      <a:noFill/>
    </a:ln>
    <a:effectLst/>
  </c:spPr>
  <c:txPr>
    <a:bodyPr/>
    <a:lstStyle/>
    <a:p>
      <a:pPr>
        <a:defRPr/>
      </a:pPr>
      <a:endParaRPr lang="en-DK"/>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1" i="0" u="none" strike="noStrike" kern="1200" baseline="0">
                <a:solidFill>
                  <a:schemeClr val="tx2"/>
                </a:solidFill>
                <a:latin typeface="+mn-lt"/>
                <a:ea typeface="+mn-ea"/>
                <a:cs typeface="+mn-cs"/>
              </a:defRPr>
            </a:pPr>
            <a:r>
              <a:rPr lang="en-US"/>
              <a:t>Members April 2021</a:t>
            </a:r>
          </a:p>
        </c:rich>
      </c:tx>
      <c:layout>
        <c:manualLayout>
          <c:xMode val="edge"/>
          <c:yMode val="edge"/>
          <c:x val="0.54785388127853885"/>
          <c:y val="2.4875621890547265E-2"/>
        </c:manualLayout>
      </c:layout>
      <c:overlay val="0"/>
      <c:spPr>
        <a:noFill/>
        <a:ln>
          <a:noFill/>
        </a:ln>
        <a:effectLst/>
      </c:spPr>
      <c:txPr>
        <a:bodyPr rot="0" spcFirstLastPara="1" vertOverflow="ellipsis" vert="horz" wrap="square" anchor="ctr" anchorCtr="1"/>
        <a:lstStyle/>
        <a:p>
          <a:pPr>
            <a:defRPr sz="1920" b="1" i="0" u="none" strike="noStrike" kern="1200" baseline="0">
              <a:solidFill>
                <a:schemeClr val="tx2"/>
              </a:solidFill>
              <a:latin typeface="+mn-lt"/>
              <a:ea typeface="+mn-ea"/>
              <a:cs typeface="+mn-cs"/>
            </a:defRPr>
          </a:pPr>
          <a:endParaRPr lang="en-DK"/>
        </a:p>
      </c:txPr>
    </c:title>
    <c:autoTitleDeleted val="0"/>
    <c:plotArea>
      <c:layout>
        <c:manualLayout>
          <c:layoutTarget val="inner"/>
          <c:xMode val="edge"/>
          <c:yMode val="edge"/>
          <c:x val="0.20644608636249237"/>
          <c:y val="0.16773304456345942"/>
          <c:w val="0.76843975838636613"/>
          <c:h val="0.69892858541935987"/>
        </c:manualLayout>
      </c:layout>
      <c:barChart>
        <c:barDir val="col"/>
        <c:grouping val="stacked"/>
        <c:varyColors val="0"/>
        <c:ser>
          <c:idx val="0"/>
          <c:order val="0"/>
          <c:tx>
            <c:strRef>
              <c:f>Sheet1!$F$11</c:f>
              <c:strCache>
                <c:ptCount val="1"/>
                <c:pt idx="0">
                  <c:v>Male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Sheet1!$A$14:$A$15</c:f>
              <c:strCache>
                <c:ptCount val="2"/>
                <c:pt idx="0">
                  <c:v>ECS members</c:v>
                </c:pt>
                <c:pt idx="1">
                  <c:v>Regular members</c:v>
                </c:pt>
              </c:strCache>
            </c:strRef>
          </c:cat>
          <c:val>
            <c:numRef>
              <c:f>Sheet1!$F$14:$F$15</c:f>
              <c:numCache>
                <c:formatCode>General</c:formatCode>
                <c:ptCount val="2"/>
                <c:pt idx="0">
                  <c:v>5472</c:v>
                </c:pt>
                <c:pt idx="1">
                  <c:v>4102</c:v>
                </c:pt>
              </c:numCache>
            </c:numRef>
          </c:val>
          <c:extLst>
            <c:ext xmlns:c16="http://schemas.microsoft.com/office/drawing/2014/chart" uri="{C3380CC4-5D6E-409C-BE32-E72D297353CC}">
              <c16:uniqueId val="{00000000-D695-41C8-B5E3-D3E194794DC5}"/>
            </c:ext>
          </c:extLst>
        </c:ser>
        <c:ser>
          <c:idx val="1"/>
          <c:order val="1"/>
          <c:tx>
            <c:strRef>
              <c:f>Sheet1!$G$11</c:f>
              <c:strCache>
                <c:ptCount val="1"/>
                <c:pt idx="0">
                  <c:v>Female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dLbl>
              <c:idx val="0"/>
              <c:tx>
                <c:strRef>
                  <c:f>Sheet1!$I$14</c:f>
                  <c:strCache>
                    <c:ptCount val="1"/>
                    <c:pt idx="0">
                      <c:v>41%</c:v>
                    </c:pt>
                  </c:strCache>
                </c:strRef>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2"/>
                      </a:solidFill>
                      <a:latin typeface="+mn-lt"/>
                      <a:ea typeface="+mn-ea"/>
                      <a:cs typeface="+mn-cs"/>
                    </a:defRPr>
                  </a:pPr>
                  <a:endParaRPr lang="en-DK"/>
                </a:p>
              </c:txPr>
              <c:dLblPos val="ctr"/>
              <c:showLegendKey val="0"/>
              <c:showVal val="1"/>
              <c:showCatName val="0"/>
              <c:showSerName val="0"/>
              <c:showPercent val="0"/>
              <c:showBubbleSize val="0"/>
              <c:extLst>
                <c:ext xmlns:c15="http://schemas.microsoft.com/office/drawing/2012/chart" uri="{CE6537A1-D6FC-4f65-9D91-7224C49458BB}">
                  <c15:dlblFieldTable>
                    <c15:dlblFTEntry>
                      <c15:txfldGUID>{E2E23DC6-EA6A-4D7A-BE10-A5F2E87194E1}</c15:txfldGUID>
                      <c15:f>Sheet1!$I$14</c15:f>
                      <c15:dlblFieldTableCache>
                        <c:ptCount val="1"/>
                        <c:pt idx="0">
                          <c:v>41%</c:v>
                        </c:pt>
                      </c15:dlblFieldTableCache>
                    </c15:dlblFTEntry>
                  </c15:dlblFieldTable>
                  <c15:showDataLabelsRange val="0"/>
                </c:ext>
                <c:ext xmlns:c16="http://schemas.microsoft.com/office/drawing/2014/chart" uri="{C3380CC4-5D6E-409C-BE32-E72D297353CC}">
                  <c16:uniqueId val="{00000001-D695-41C8-B5E3-D3E194794DC5}"/>
                </c:ext>
              </c:extLst>
            </c:dLbl>
            <c:dLbl>
              <c:idx val="1"/>
              <c:tx>
                <c:strRef>
                  <c:f>Sheet1!$I$15</c:f>
                  <c:strCache>
                    <c:ptCount val="1"/>
                    <c:pt idx="0">
                      <c:v>31%</c:v>
                    </c:pt>
                  </c:strCache>
                </c:strRef>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2"/>
                      </a:solidFill>
                      <a:latin typeface="+mn-lt"/>
                      <a:ea typeface="+mn-ea"/>
                      <a:cs typeface="+mn-cs"/>
                    </a:defRPr>
                  </a:pPr>
                  <a:endParaRPr lang="en-DK"/>
                </a:p>
              </c:txPr>
              <c:dLblPos val="ctr"/>
              <c:showLegendKey val="0"/>
              <c:showVal val="1"/>
              <c:showCatName val="0"/>
              <c:showSerName val="0"/>
              <c:showPercent val="0"/>
              <c:showBubbleSize val="0"/>
              <c:extLst>
                <c:ext xmlns:c15="http://schemas.microsoft.com/office/drawing/2012/chart" uri="{CE6537A1-D6FC-4f65-9D91-7224C49458BB}">
                  <c15:dlblFieldTable>
                    <c15:dlblFTEntry>
                      <c15:txfldGUID>{C6B3EF30-0900-4126-8814-E0BBBA869C7A}</c15:txfldGUID>
                      <c15:f>Sheet1!$I$15</c15:f>
                      <c15:dlblFieldTableCache>
                        <c:ptCount val="1"/>
                        <c:pt idx="0">
                          <c:v>31%</c:v>
                        </c:pt>
                      </c15:dlblFieldTableCache>
                    </c15:dlblFTEntry>
                  </c15:dlblFieldTable>
                  <c15:showDataLabelsRange val="0"/>
                </c:ext>
                <c:ext xmlns:c16="http://schemas.microsoft.com/office/drawing/2014/chart" uri="{C3380CC4-5D6E-409C-BE32-E72D297353CC}">
                  <c16:uniqueId val="{00000002-D695-41C8-B5E3-D3E194794DC5}"/>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2"/>
                    </a:solidFill>
                    <a:latin typeface="+mn-lt"/>
                    <a:ea typeface="+mn-ea"/>
                    <a:cs typeface="+mn-cs"/>
                  </a:defRPr>
                </a:pPr>
                <a:endParaRPr lang="en-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Sheet1!$A$14:$A$15</c:f>
              <c:strCache>
                <c:ptCount val="2"/>
                <c:pt idx="0">
                  <c:v>ECS members</c:v>
                </c:pt>
                <c:pt idx="1">
                  <c:v>Regular members</c:v>
                </c:pt>
              </c:strCache>
            </c:strRef>
          </c:cat>
          <c:val>
            <c:numRef>
              <c:f>Sheet1!$G$14:$G$15</c:f>
              <c:numCache>
                <c:formatCode>General</c:formatCode>
                <c:ptCount val="2"/>
                <c:pt idx="0">
                  <c:v>3915</c:v>
                </c:pt>
                <c:pt idx="1">
                  <c:v>1941</c:v>
                </c:pt>
              </c:numCache>
            </c:numRef>
          </c:val>
          <c:extLst>
            <c:ext xmlns:c16="http://schemas.microsoft.com/office/drawing/2014/chart" uri="{C3380CC4-5D6E-409C-BE32-E72D297353CC}">
              <c16:uniqueId val="{00000003-D695-41C8-B5E3-D3E194794DC5}"/>
            </c:ext>
          </c:extLst>
        </c:ser>
        <c:dLbls>
          <c:showLegendKey val="0"/>
          <c:showVal val="0"/>
          <c:showCatName val="0"/>
          <c:showSerName val="0"/>
          <c:showPercent val="0"/>
          <c:showBubbleSize val="0"/>
        </c:dLbls>
        <c:gapWidth val="86"/>
        <c:overlap val="100"/>
        <c:axId val="847409216"/>
        <c:axId val="850309808"/>
      </c:barChart>
      <c:catAx>
        <c:axId val="8474092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DK"/>
          </a:p>
        </c:txPr>
        <c:crossAx val="850309808"/>
        <c:crosses val="autoZero"/>
        <c:auto val="1"/>
        <c:lblAlgn val="ctr"/>
        <c:lblOffset val="100"/>
        <c:noMultiLvlLbl val="0"/>
      </c:catAx>
      <c:valAx>
        <c:axId val="850309808"/>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da-DK"/>
                  <a:t># of members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D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DK"/>
          </a:p>
        </c:txPr>
        <c:crossAx val="847409216"/>
        <c:crosses val="autoZero"/>
        <c:crossBetween val="between"/>
      </c:valAx>
      <c:spPr>
        <a:noFill/>
        <a:ln>
          <a:noFill/>
        </a:ln>
        <a:effectLst/>
      </c:spPr>
    </c:plotArea>
    <c:legend>
      <c:legendPos val="b"/>
      <c:layout>
        <c:manualLayout>
          <c:xMode val="edge"/>
          <c:yMode val="edge"/>
          <c:x val="0.60888487397979363"/>
          <c:y val="0.18146892086250413"/>
          <c:w val="0.31647682738287852"/>
          <c:h val="9.003072377146886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DK"/>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181-4733-8455-FCEE20C0A2D5}"/>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181-4733-8455-FCEE20C0A2D5}"/>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1"/>
                      </a:solidFill>
                      <a:latin typeface="+mn-lt"/>
                      <a:ea typeface="+mn-ea"/>
                      <a:cs typeface="+mn-cs"/>
                    </a:defRPr>
                  </a:pPr>
                  <a:endParaRPr lang="en-DK"/>
                </a:p>
              </c:txPr>
              <c:dLblPos val="outEnd"/>
              <c:showLegendKey val="0"/>
              <c:showVal val="0"/>
              <c:showCatName val="1"/>
              <c:showSerName val="0"/>
              <c:showPercent val="1"/>
              <c:showBubbleSize val="0"/>
              <c:extLst>
                <c:ext xmlns:c16="http://schemas.microsoft.com/office/drawing/2014/chart" uri="{C3380CC4-5D6E-409C-BE32-E72D297353CC}">
                  <c16:uniqueId val="{00000001-D181-4733-8455-FCEE20C0A2D5}"/>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2"/>
                      </a:solidFill>
                      <a:latin typeface="+mn-lt"/>
                      <a:ea typeface="+mn-ea"/>
                      <a:cs typeface="+mn-cs"/>
                    </a:defRPr>
                  </a:pPr>
                  <a:endParaRPr lang="en-DK"/>
                </a:p>
              </c:txPr>
              <c:dLblPos val="outEnd"/>
              <c:showLegendKey val="0"/>
              <c:showVal val="0"/>
              <c:showCatName val="1"/>
              <c:showSerName val="0"/>
              <c:showPercent val="1"/>
              <c:showBubbleSize val="0"/>
              <c:extLst>
                <c:ext xmlns:c16="http://schemas.microsoft.com/office/drawing/2014/chart" uri="{C3380CC4-5D6E-409C-BE32-E72D297353CC}">
                  <c16:uniqueId val="{00000003-D181-4733-8455-FCEE20C0A2D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1"/>
                    </a:solidFill>
                    <a:latin typeface="+mn-lt"/>
                    <a:ea typeface="+mn-ea"/>
                    <a:cs typeface="+mn-cs"/>
                  </a:defRPr>
                </a:pPr>
                <a:endParaRPr lang="en-DK"/>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EGUPresentation!$L$22:$M$22</c:f>
              <c:strCache>
                <c:ptCount val="2"/>
                <c:pt idx="0">
                  <c:v>Male</c:v>
                </c:pt>
                <c:pt idx="1">
                  <c:v>Female</c:v>
                </c:pt>
              </c:strCache>
            </c:strRef>
          </c:cat>
          <c:val>
            <c:numRef>
              <c:f>EGUPresentation!$L$24:$M$24</c:f>
              <c:numCache>
                <c:formatCode>0%</c:formatCode>
                <c:ptCount val="2"/>
                <c:pt idx="0">
                  <c:v>0.74854651162790697</c:v>
                </c:pt>
                <c:pt idx="1">
                  <c:v>0.25145348837209303</c:v>
                </c:pt>
              </c:numCache>
            </c:numRef>
          </c:val>
          <c:extLst>
            <c:ext xmlns:c16="http://schemas.microsoft.com/office/drawing/2014/chart" uri="{C3380CC4-5D6E-409C-BE32-E72D297353CC}">
              <c16:uniqueId val="{00000004-D181-4733-8455-FCEE20C0A2D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8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BCD-4E5F-8B84-65F734B2D9AD}"/>
              </c:ext>
            </c:extLst>
          </c:dPt>
          <c:dPt>
            <c:idx val="1"/>
            <c:bubble3D val="0"/>
            <c:explosion val="11"/>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BCD-4E5F-8B84-65F734B2D9AD}"/>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1"/>
                      </a:solidFill>
                      <a:latin typeface="+mn-lt"/>
                      <a:ea typeface="+mn-ea"/>
                      <a:cs typeface="+mn-cs"/>
                    </a:defRPr>
                  </a:pPr>
                  <a:endParaRPr lang="en-DK"/>
                </a:p>
              </c:txPr>
              <c:dLblPos val="outEnd"/>
              <c:showLegendKey val="0"/>
              <c:showVal val="0"/>
              <c:showCatName val="1"/>
              <c:showSerName val="0"/>
              <c:showPercent val="1"/>
              <c:showBubbleSize val="0"/>
              <c:extLst>
                <c:ext xmlns:c16="http://schemas.microsoft.com/office/drawing/2014/chart" uri="{C3380CC4-5D6E-409C-BE32-E72D297353CC}">
                  <c16:uniqueId val="{00000001-6BCD-4E5F-8B84-65F734B2D9AD}"/>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2"/>
                      </a:solidFill>
                      <a:latin typeface="+mn-lt"/>
                      <a:ea typeface="+mn-ea"/>
                      <a:cs typeface="+mn-cs"/>
                    </a:defRPr>
                  </a:pPr>
                  <a:endParaRPr lang="en-DK"/>
                </a:p>
              </c:txPr>
              <c:dLblPos val="outEnd"/>
              <c:showLegendKey val="0"/>
              <c:showVal val="0"/>
              <c:showCatName val="1"/>
              <c:showSerName val="0"/>
              <c:showPercent val="1"/>
              <c:showBubbleSize val="0"/>
              <c:extLst>
                <c:ext xmlns:c16="http://schemas.microsoft.com/office/drawing/2014/chart" uri="{C3380CC4-5D6E-409C-BE32-E72D297353CC}">
                  <c16:uniqueId val="{00000003-6BCD-4E5F-8B84-65F734B2D9AD}"/>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1"/>
                    </a:solidFill>
                    <a:latin typeface="+mn-lt"/>
                    <a:ea typeface="+mn-ea"/>
                    <a:cs typeface="+mn-cs"/>
                  </a:defRPr>
                </a:pPr>
                <a:endParaRPr lang="en-DK"/>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EGUPresentation!$L$22:$M$22</c:f>
              <c:strCache>
                <c:ptCount val="2"/>
                <c:pt idx="0">
                  <c:v>Male</c:v>
                </c:pt>
                <c:pt idx="1">
                  <c:v>Female</c:v>
                </c:pt>
              </c:strCache>
            </c:strRef>
          </c:cat>
          <c:val>
            <c:numRef>
              <c:f>EGUPresentation!$L$26:$M$26</c:f>
              <c:numCache>
                <c:formatCode>0%</c:formatCode>
                <c:ptCount val="2"/>
                <c:pt idx="0">
                  <c:v>0.7231182795698925</c:v>
                </c:pt>
                <c:pt idx="1">
                  <c:v>0.2768817204301075</c:v>
                </c:pt>
              </c:numCache>
            </c:numRef>
          </c:val>
          <c:extLst>
            <c:ext xmlns:c16="http://schemas.microsoft.com/office/drawing/2014/chart" uri="{C3380CC4-5D6E-409C-BE32-E72D297353CC}">
              <c16:uniqueId val="{00000004-6BCD-4E5F-8B84-65F734B2D9AD}"/>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OECS nominations and awards</a:t>
            </a:r>
          </a:p>
        </c:rich>
      </c:tx>
      <c:overlay val="0"/>
      <c:spPr>
        <a:noFill/>
        <a:ln>
          <a:noFill/>
        </a:ln>
        <a:effectLst/>
      </c:spPr>
      <c:txPr>
        <a:bodyPr rot="0" spcFirstLastPara="1" vertOverflow="ellipsis" vert="horz" wrap="square" anchor="ctr" anchorCtr="1"/>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DK"/>
        </a:p>
      </c:txPr>
    </c:title>
    <c:autoTitleDeleted val="0"/>
    <c:plotArea>
      <c:layout>
        <c:manualLayout>
          <c:layoutTarget val="inner"/>
          <c:xMode val="edge"/>
          <c:yMode val="edge"/>
          <c:x val="9.3145118779575681E-2"/>
          <c:y val="0.14032639240301897"/>
          <c:w val="0.88340248739748606"/>
          <c:h val="0.64296046469061896"/>
        </c:manualLayout>
      </c:layout>
      <c:barChart>
        <c:barDir val="col"/>
        <c:grouping val="clustered"/>
        <c:varyColors val="0"/>
        <c:ser>
          <c:idx val="1"/>
          <c:order val="0"/>
          <c:tx>
            <c:strRef>
              <c:f>TB_STAT!$D$15</c:f>
              <c:strCache>
                <c:ptCount val="1"/>
                <c:pt idx="0">
                  <c:v>% female nominations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0-63F0-4FEA-BD1A-02B9AFE4EEA2}"/>
                </c:ext>
              </c:extLst>
            </c:dLbl>
            <c:dLbl>
              <c:idx val="9"/>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DK"/>
                </a:p>
              </c:txPr>
              <c:dLblPos val="inEnd"/>
              <c:showLegendKey val="0"/>
              <c:showVal val="1"/>
              <c:showCatName val="0"/>
              <c:showSerName val="0"/>
              <c:showPercent val="0"/>
              <c:showBubbleSize val="0"/>
              <c:extLst>
                <c:ext xmlns:c16="http://schemas.microsoft.com/office/drawing/2014/chart" uri="{C3380CC4-5D6E-409C-BE32-E72D297353CC}">
                  <c16:uniqueId val="{00000005-63F0-4FEA-BD1A-02B9AFE4EEA2}"/>
                </c:ext>
              </c:extLst>
            </c:dLbl>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TB_STAT!$E$4:$N$4</c:f>
              <c:strCache>
                <c:ptCount val="10"/>
                <c:pt idx="0">
                  <c:v>2014</c:v>
                </c:pt>
                <c:pt idx="1">
                  <c:v>2015</c:v>
                </c:pt>
                <c:pt idx="2">
                  <c:v>2016</c:v>
                </c:pt>
                <c:pt idx="3">
                  <c:v>2017</c:v>
                </c:pt>
                <c:pt idx="4">
                  <c:v>2018</c:v>
                </c:pt>
                <c:pt idx="5">
                  <c:v>2019</c:v>
                </c:pt>
                <c:pt idx="6">
                  <c:v>2020</c:v>
                </c:pt>
                <c:pt idx="7">
                  <c:v>2021</c:v>
                </c:pt>
                <c:pt idx="9">
                  <c:v>MEAN</c:v>
                </c:pt>
              </c:strCache>
            </c:strRef>
          </c:cat>
          <c:val>
            <c:numRef>
              <c:f>TB_STAT!$E$15:$N$15</c:f>
              <c:numCache>
                <c:formatCode>0%</c:formatCode>
                <c:ptCount val="10"/>
                <c:pt idx="0">
                  <c:v>0.26666666666666666</c:v>
                </c:pt>
                <c:pt idx="1">
                  <c:v>0.34883720930232559</c:v>
                </c:pt>
                <c:pt idx="2">
                  <c:v>0.17543859649122806</c:v>
                </c:pt>
                <c:pt idx="3">
                  <c:v>0.38043478260869568</c:v>
                </c:pt>
                <c:pt idx="4">
                  <c:v>0.27272727272727271</c:v>
                </c:pt>
                <c:pt idx="5">
                  <c:v>0.35294117647058826</c:v>
                </c:pt>
                <c:pt idx="6">
                  <c:v>0.39285714285714285</c:v>
                </c:pt>
                <c:pt idx="7">
                  <c:v>0.37614678899082571</c:v>
                </c:pt>
                <c:pt idx="9">
                  <c:v>0.33082706766917291</c:v>
                </c:pt>
              </c:numCache>
            </c:numRef>
          </c:val>
          <c:extLst>
            <c:ext xmlns:c16="http://schemas.microsoft.com/office/drawing/2014/chart" uri="{C3380CC4-5D6E-409C-BE32-E72D297353CC}">
              <c16:uniqueId val="{00000001-63F0-4FEA-BD1A-02B9AFE4EEA2}"/>
            </c:ext>
          </c:extLst>
        </c:ser>
        <c:ser>
          <c:idx val="2"/>
          <c:order val="1"/>
          <c:tx>
            <c:strRef>
              <c:f>TB_STAT!$D$16</c:f>
              <c:strCache>
                <c:ptCount val="1"/>
                <c:pt idx="0">
                  <c:v>% female awardee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2-63F0-4FEA-BD1A-02B9AFE4EEA2}"/>
                </c:ext>
              </c:extLst>
            </c:dLbl>
            <c:spPr>
              <a:noFill/>
              <a:ln>
                <a:noFill/>
              </a:ln>
              <a:effectLst/>
            </c:spPr>
            <c:txPr>
              <a:bodyPr rot="0" spcFirstLastPara="1" vertOverflow="ellipsis" vert="horz" wrap="square" anchor="ctr" anchorCtr="1"/>
              <a:lstStyle/>
              <a:p>
                <a:pPr>
                  <a:defRPr sz="1400" b="0" i="0" u="none" strike="noStrike" kern="1200" baseline="0">
                    <a:solidFill>
                      <a:srgbClr val="92D050"/>
                    </a:solidFill>
                    <a:latin typeface="+mn-lt"/>
                    <a:ea typeface="+mn-ea"/>
                    <a:cs typeface="+mn-cs"/>
                  </a:defRPr>
                </a:pPr>
                <a:endParaRPr lang="en-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TB_STAT!$E$4:$N$4</c:f>
              <c:strCache>
                <c:ptCount val="10"/>
                <c:pt idx="0">
                  <c:v>2014</c:v>
                </c:pt>
                <c:pt idx="1">
                  <c:v>2015</c:v>
                </c:pt>
                <c:pt idx="2">
                  <c:v>2016</c:v>
                </c:pt>
                <c:pt idx="3">
                  <c:v>2017</c:v>
                </c:pt>
                <c:pt idx="4">
                  <c:v>2018</c:v>
                </c:pt>
                <c:pt idx="5">
                  <c:v>2019</c:v>
                </c:pt>
                <c:pt idx="6">
                  <c:v>2020</c:v>
                </c:pt>
                <c:pt idx="7">
                  <c:v>2021</c:v>
                </c:pt>
                <c:pt idx="9">
                  <c:v>MEAN</c:v>
                </c:pt>
              </c:strCache>
            </c:strRef>
          </c:cat>
          <c:val>
            <c:numRef>
              <c:f>TB_STAT!$E$16:$N$16</c:f>
              <c:numCache>
                <c:formatCode>0%</c:formatCode>
                <c:ptCount val="10"/>
                <c:pt idx="0">
                  <c:v>0.21428571428571427</c:v>
                </c:pt>
                <c:pt idx="1">
                  <c:v>0.16666666666666666</c:v>
                </c:pt>
                <c:pt idx="2">
                  <c:v>0.15789473684210525</c:v>
                </c:pt>
                <c:pt idx="3">
                  <c:v>0.36842105263157893</c:v>
                </c:pt>
                <c:pt idx="4">
                  <c:v>0.26315789473684209</c:v>
                </c:pt>
                <c:pt idx="5">
                  <c:v>0.375</c:v>
                </c:pt>
                <c:pt idx="6">
                  <c:v>0.47368421052631576</c:v>
                </c:pt>
                <c:pt idx="7">
                  <c:v>0.63636363636363635</c:v>
                </c:pt>
                <c:pt idx="9">
                  <c:v>0.35</c:v>
                </c:pt>
              </c:numCache>
            </c:numRef>
          </c:val>
          <c:extLst>
            <c:ext xmlns:c16="http://schemas.microsoft.com/office/drawing/2014/chart" uri="{C3380CC4-5D6E-409C-BE32-E72D297353CC}">
              <c16:uniqueId val="{00000003-63F0-4FEA-BD1A-02B9AFE4EEA2}"/>
            </c:ext>
          </c:extLst>
        </c:ser>
        <c:dLbls>
          <c:dLblPos val="ctr"/>
          <c:showLegendKey val="0"/>
          <c:showVal val="1"/>
          <c:showCatName val="0"/>
          <c:showSerName val="0"/>
          <c:showPercent val="0"/>
          <c:showBubbleSize val="0"/>
        </c:dLbls>
        <c:gapWidth val="39"/>
        <c:axId val="467597264"/>
        <c:axId val="467590192"/>
      </c:barChart>
      <c:catAx>
        <c:axId val="46759726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crossAx val="467590192"/>
        <c:crosses val="autoZero"/>
        <c:auto val="1"/>
        <c:lblAlgn val="ctr"/>
        <c:lblOffset val="100"/>
        <c:noMultiLvlLbl val="0"/>
      </c:catAx>
      <c:valAx>
        <c:axId val="467590192"/>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crossAx val="46759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legend>
    <c:plotVisOnly val="1"/>
    <c:dispBlanksAs val="zero"/>
    <c:showDLblsOverMax val="0"/>
  </c:chart>
  <c:spPr>
    <a:gradFill flip="none" rotWithShape="1">
      <a:gsLst>
        <a:gs pos="0">
          <a:sysClr val="windowText" lastClr="000000"/>
        </a:gs>
        <a:gs pos="85000">
          <a:sysClr val="windowText" lastClr="000000"/>
        </a:gs>
        <a:gs pos="85000">
          <a:sysClr val="windowText" lastClr="000000">
            <a:lumMod val="50000"/>
            <a:lumOff val="50000"/>
          </a:sysClr>
        </a:gs>
      </a:gsLst>
      <a:lin ang="0" scaled="1"/>
      <a:tileRect/>
    </a:gradFill>
    <a:ln>
      <a:noFill/>
    </a:ln>
    <a:effectLst/>
  </c:spPr>
  <c:txPr>
    <a:bodyPr/>
    <a:lstStyle/>
    <a:p>
      <a:pPr>
        <a:defRPr sz="1400"/>
      </a:pPr>
      <a:endParaRPr lang="en-DK"/>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Nominations and awards (Division and Union)</a:t>
            </a:r>
          </a:p>
        </c:rich>
      </c:tx>
      <c:overlay val="0"/>
      <c:spPr>
        <a:noFill/>
        <a:ln>
          <a:noFill/>
        </a:ln>
        <a:effectLst/>
      </c:spPr>
      <c:txPr>
        <a:bodyPr rot="0" spcFirstLastPara="1" vertOverflow="ellipsis" vert="horz" wrap="square" anchor="ctr" anchorCtr="0"/>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DK"/>
        </a:p>
      </c:txPr>
    </c:title>
    <c:autoTitleDeleted val="0"/>
    <c:plotArea>
      <c:layout>
        <c:manualLayout>
          <c:layoutTarget val="inner"/>
          <c:xMode val="edge"/>
          <c:yMode val="edge"/>
          <c:x val="9.6309363640829371E-2"/>
          <c:y val="0.1488893751845479"/>
          <c:w val="0.8794415382364188"/>
          <c:h val="0.64123439064955734"/>
        </c:manualLayout>
      </c:layout>
      <c:barChart>
        <c:barDir val="col"/>
        <c:grouping val="clustered"/>
        <c:varyColors val="0"/>
        <c:ser>
          <c:idx val="1"/>
          <c:order val="0"/>
          <c:tx>
            <c:strRef>
              <c:f>TB_STAT!$D$39</c:f>
              <c:strCache>
                <c:ptCount val="1"/>
                <c:pt idx="0">
                  <c:v>% female nominations</c:v>
                </c:pt>
              </c:strCache>
            </c:strRef>
          </c:tx>
          <c:spPr>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0-1A3A-45CD-B118-CA68029107D3}"/>
                </c:ext>
              </c:extLst>
            </c:dLbl>
            <c:dLbl>
              <c:idx val="9"/>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DK"/>
                </a:p>
              </c:txPr>
              <c:dLblPos val="ctr"/>
              <c:showLegendKey val="0"/>
              <c:showVal val="1"/>
              <c:showCatName val="0"/>
              <c:showSerName val="0"/>
              <c:showPercent val="0"/>
              <c:showBubbleSize val="0"/>
              <c:extLst>
                <c:ext xmlns:c16="http://schemas.microsoft.com/office/drawing/2014/chart" uri="{C3380CC4-5D6E-409C-BE32-E72D297353CC}">
                  <c16:uniqueId val="{00000004-1A3A-45CD-B118-CA68029107D3}"/>
                </c:ext>
              </c:extLst>
            </c:dLbl>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TB_STAT!$E$4:$N$4</c:f>
              <c:strCache>
                <c:ptCount val="10"/>
                <c:pt idx="0">
                  <c:v>2014</c:v>
                </c:pt>
                <c:pt idx="1">
                  <c:v>2015</c:v>
                </c:pt>
                <c:pt idx="2">
                  <c:v>2016</c:v>
                </c:pt>
                <c:pt idx="3">
                  <c:v>2017</c:v>
                </c:pt>
                <c:pt idx="4">
                  <c:v>2018</c:v>
                </c:pt>
                <c:pt idx="5">
                  <c:v>2019</c:v>
                </c:pt>
                <c:pt idx="6">
                  <c:v>2020</c:v>
                </c:pt>
                <c:pt idx="7">
                  <c:v>2021</c:v>
                </c:pt>
                <c:pt idx="9">
                  <c:v>MEAN</c:v>
                </c:pt>
              </c:strCache>
            </c:strRef>
          </c:cat>
          <c:val>
            <c:numRef>
              <c:f>TB_STAT!$E$39:$N$39</c:f>
              <c:numCache>
                <c:formatCode>0%</c:formatCode>
                <c:ptCount val="10"/>
                <c:pt idx="0">
                  <c:v>0.18279569892473119</c:v>
                </c:pt>
                <c:pt idx="1">
                  <c:v>0.10256410256410256</c:v>
                </c:pt>
                <c:pt idx="2">
                  <c:v>0.15306122448979592</c:v>
                </c:pt>
                <c:pt idx="3">
                  <c:v>0.13533834586466165</c:v>
                </c:pt>
                <c:pt idx="4">
                  <c:v>0.14563106796116504</c:v>
                </c:pt>
                <c:pt idx="5">
                  <c:v>0.27522935779816515</c:v>
                </c:pt>
                <c:pt idx="6">
                  <c:v>0.31775700934579437</c:v>
                </c:pt>
                <c:pt idx="7">
                  <c:v>0.26829268292682928</c:v>
                </c:pt>
                <c:pt idx="9">
                  <c:v>0.2014218009478673</c:v>
                </c:pt>
              </c:numCache>
            </c:numRef>
          </c:val>
          <c:extLst>
            <c:ext xmlns:c16="http://schemas.microsoft.com/office/drawing/2014/chart" uri="{C3380CC4-5D6E-409C-BE32-E72D297353CC}">
              <c16:uniqueId val="{00000001-1A3A-45CD-B118-CA68029107D3}"/>
            </c:ext>
          </c:extLst>
        </c:ser>
        <c:ser>
          <c:idx val="2"/>
          <c:order val="1"/>
          <c:tx>
            <c:strRef>
              <c:f>TB_STAT!$D$40</c:f>
              <c:strCache>
                <c:ptCount val="1"/>
                <c:pt idx="0">
                  <c:v>% female awardee</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2-1A3A-45CD-B118-CA68029107D3}"/>
                </c:ext>
              </c:extLst>
            </c:dLbl>
            <c:dLbl>
              <c:idx val="9"/>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DK"/>
                </a:p>
              </c:txPr>
              <c:dLblPos val="ctr"/>
              <c:showLegendKey val="0"/>
              <c:showVal val="1"/>
              <c:showCatName val="0"/>
              <c:showSerName val="0"/>
              <c:showPercent val="0"/>
              <c:showBubbleSize val="0"/>
              <c:extLst>
                <c:ext xmlns:c16="http://schemas.microsoft.com/office/drawing/2014/chart" uri="{C3380CC4-5D6E-409C-BE32-E72D297353CC}">
                  <c16:uniqueId val="{00000005-1A3A-45CD-B118-CA68029107D3}"/>
                </c:ext>
              </c:extLst>
            </c:dLbl>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TB_STAT!$E$4:$N$4</c:f>
              <c:strCache>
                <c:ptCount val="10"/>
                <c:pt idx="0">
                  <c:v>2014</c:v>
                </c:pt>
                <c:pt idx="1">
                  <c:v>2015</c:v>
                </c:pt>
                <c:pt idx="2">
                  <c:v>2016</c:v>
                </c:pt>
                <c:pt idx="3">
                  <c:v>2017</c:v>
                </c:pt>
                <c:pt idx="4">
                  <c:v>2018</c:v>
                </c:pt>
                <c:pt idx="5">
                  <c:v>2019</c:v>
                </c:pt>
                <c:pt idx="6">
                  <c:v>2020</c:v>
                </c:pt>
                <c:pt idx="7">
                  <c:v>2021</c:v>
                </c:pt>
                <c:pt idx="9">
                  <c:v>MEAN</c:v>
                </c:pt>
              </c:strCache>
            </c:strRef>
          </c:cat>
          <c:val>
            <c:numRef>
              <c:f>TB_STAT!$E$40:$N$40</c:f>
              <c:numCache>
                <c:formatCode>0%</c:formatCode>
                <c:ptCount val="10"/>
                <c:pt idx="0">
                  <c:v>0.17241379310344829</c:v>
                </c:pt>
                <c:pt idx="1">
                  <c:v>0.14814814814814814</c:v>
                </c:pt>
                <c:pt idx="2">
                  <c:v>0.16666666666666666</c:v>
                </c:pt>
                <c:pt idx="3">
                  <c:v>0.14285714285714285</c:v>
                </c:pt>
                <c:pt idx="4">
                  <c:v>0.13333333333333333</c:v>
                </c:pt>
                <c:pt idx="5">
                  <c:v>0.34482758620689657</c:v>
                </c:pt>
                <c:pt idx="6">
                  <c:v>0.36666666666666664</c:v>
                </c:pt>
                <c:pt idx="7">
                  <c:v>0.37931034482758619</c:v>
                </c:pt>
                <c:pt idx="9">
                  <c:v>0.23275862068965517</c:v>
                </c:pt>
              </c:numCache>
            </c:numRef>
          </c:val>
          <c:extLst>
            <c:ext xmlns:c16="http://schemas.microsoft.com/office/drawing/2014/chart" uri="{C3380CC4-5D6E-409C-BE32-E72D297353CC}">
              <c16:uniqueId val="{00000003-1A3A-45CD-B118-CA68029107D3}"/>
            </c:ext>
          </c:extLst>
        </c:ser>
        <c:dLbls>
          <c:dLblPos val="ctr"/>
          <c:showLegendKey val="0"/>
          <c:showVal val="1"/>
          <c:showCatName val="0"/>
          <c:showSerName val="0"/>
          <c:showPercent val="0"/>
          <c:showBubbleSize val="0"/>
        </c:dLbls>
        <c:gapWidth val="39"/>
        <c:axId val="467597264"/>
        <c:axId val="467590192"/>
      </c:barChart>
      <c:catAx>
        <c:axId val="46759726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crossAx val="467590192"/>
        <c:crosses val="autoZero"/>
        <c:auto val="1"/>
        <c:lblAlgn val="ctr"/>
        <c:lblOffset val="100"/>
        <c:noMultiLvlLbl val="0"/>
      </c:catAx>
      <c:valAx>
        <c:axId val="467590192"/>
        <c:scaling>
          <c:orientation val="minMax"/>
          <c:max val="0.70000000000000007"/>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crossAx val="46759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n-DK"/>
        </a:p>
      </c:txPr>
    </c:legend>
    <c:plotVisOnly val="1"/>
    <c:dispBlanksAs val="zero"/>
    <c:showDLblsOverMax val="0"/>
  </c:chart>
  <c:spPr>
    <a:gradFill flip="none" rotWithShape="1">
      <a:gsLst>
        <a:gs pos="0">
          <a:sysClr val="windowText" lastClr="000000"/>
        </a:gs>
        <a:gs pos="85000">
          <a:sysClr val="windowText" lastClr="000000"/>
        </a:gs>
        <a:gs pos="85000">
          <a:sysClr val="windowText" lastClr="000000">
            <a:lumMod val="50000"/>
            <a:lumOff val="50000"/>
          </a:sysClr>
        </a:gs>
      </a:gsLst>
      <a:lin ang="0" scaled="1"/>
      <a:tileRect/>
    </a:gradFill>
    <a:ln>
      <a:noFill/>
    </a:ln>
    <a:effectLst/>
  </c:spPr>
  <c:txPr>
    <a:bodyPr/>
    <a:lstStyle/>
    <a:p>
      <a:pPr>
        <a:defRPr sz="1400"/>
      </a:pPr>
      <a:endParaRPr lang="en-DK"/>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43037495500561"/>
          <c:y val="4.0801486048279163E-2"/>
          <c:w val="0.74935859072672628"/>
          <c:h val="0.75784375000000004"/>
        </c:manualLayout>
      </c:layout>
      <c:barChart>
        <c:barDir val="col"/>
        <c:grouping val="clustered"/>
        <c:varyColors val="0"/>
        <c:ser>
          <c:idx val="0"/>
          <c:order val="0"/>
          <c:tx>
            <c:strRef>
              <c:f>Sheet1!$I$49</c:f>
              <c:strCache>
                <c:ptCount val="1"/>
                <c:pt idx="0">
                  <c:v>Nomination OECS</c:v>
                </c:pt>
              </c:strCache>
            </c:strRef>
          </c:tx>
          <c:spPr>
            <a:solidFill>
              <a:schemeClr val="accent2"/>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Sheet1!$I$50:$I$54</c:f>
              <c:numCache>
                <c:formatCode>0.0%</c:formatCode>
                <c:ptCount val="5"/>
                <c:pt idx="0">
                  <c:v>4.9751243781094526E-3</c:v>
                </c:pt>
                <c:pt idx="1">
                  <c:v>0.11194029850746269</c:v>
                </c:pt>
                <c:pt idx="2">
                  <c:v>5.2238805970149252E-2</c:v>
                </c:pt>
                <c:pt idx="3">
                  <c:v>0.78606965174129351</c:v>
                </c:pt>
                <c:pt idx="4">
                  <c:v>4.4776119402985072E-2</c:v>
                </c:pt>
              </c:numCache>
            </c:numRef>
          </c:val>
          <c:extLst>
            <c:ext xmlns:c16="http://schemas.microsoft.com/office/drawing/2014/chart" uri="{C3380CC4-5D6E-409C-BE32-E72D297353CC}">
              <c16:uniqueId val="{00000000-F2D2-428F-9913-718322AEC8DE}"/>
            </c:ext>
          </c:extLst>
        </c:ser>
        <c:ser>
          <c:idx val="1"/>
          <c:order val="1"/>
          <c:tx>
            <c:strRef>
              <c:f>Sheet1!$J$49</c:f>
              <c:strCache>
                <c:ptCount val="1"/>
                <c:pt idx="0">
                  <c:v>OECS awards</c:v>
                </c:pt>
              </c:strCache>
            </c:strRef>
          </c:tx>
          <c:spPr>
            <a:solidFill>
              <a:srgbClr val="92D050"/>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Sheet1!$J$50:$J$54</c:f>
              <c:numCache>
                <c:formatCode>0.0%</c:formatCode>
                <c:ptCount val="5"/>
                <c:pt idx="0">
                  <c:v>0</c:v>
                </c:pt>
                <c:pt idx="1">
                  <c:v>9.4736842105263161E-2</c:v>
                </c:pt>
                <c:pt idx="2">
                  <c:v>4.2105263157894736E-2</c:v>
                </c:pt>
                <c:pt idx="3">
                  <c:v>0.83157894736842108</c:v>
                </c:pt>
                <c:pt idx="4">
                  <c:v>3.1578947368421054E-2</c:v>
                </c:pt>
              </c:numCache>
            </c:numRef>
          </c:val>
          <c:extLst>
            <c:ext xmlns:c16="http://schemas.microsoft.com/office/drawing/2014/chart" uri="{C3380CC4-5D6E-409C-BE32-E72D297353CC}">
              <c16:uniqueId val="{00000001-F2D2-428F-9913-718322AEC8DE}"/>
            </c:ext>
          </c:extLst>
        </c:ser>
        <c:dLbls>
          <c:showLegendKey val="0"/>
          <c:showVal val="0"/>
          <c:showCatName val="0"/>
          <c:showSerName val="0"/>
          <c:showPercent val="0"/>
          <c:showBubbleSize val="0"/>
        </c:dLbls>
        <c:gapWidth val="219"/>
        <c:overlap val="-27"/>
        <c:axId val="2068991456"/>
        <c:axId val="1941143360"/>
      </c:barChart>
      <c:catAx>
        <c:axId val="206899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1941143360"/>
        <c:crosses val="autoZero"/>
        <c:auto val="1"/>
        <c:lblAlgn val="ctr"/>
        <c:lblOffset val="100"/>
        <c:noMultiLvlLbl val="0"/>
      </c:catAx>
      <c:valAx>
        <c:axId val="194114336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2068991456"/>
        <c:crosses val="autoZero"/>
        <c:crossBetween val="between"/>
      </c:valAx>
      <c:spPr>
        <a:noFill/>
        <a:ln>
          <a:noFill/>
        </a:ln>
        <a:effectLst/>
      </c:spPr>
    </c:plotArea>
    <c:legend>
      <c:legendPos val="t"/>
      <c:layout>
        <c:manualLayout>
          <c:xMode val="edge"/>
          <c:yMode val="edge"/>
          <c:x val="0.12761111111111112"/>
          <c:y val="2.3518518518518518E-2"/>
          <c:w val="0.58250000000000002"/>
          <c:h val="0.12739583333333332"/>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hade val="50000"/>
        </a:schemeClr>
      </a:solidFill>
    </a:ln>
    <a:effectLst/>
  </c:spPr>
  <c:txPr>
    <a:bodyPr/>
    <a:lstStyle/>
    <a:p>
      <a:pPr>
        <a:defRPr sz="1600"/>
      </a:pPr>
      <a:endParaRPr lang="en-DK"/>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73555555555557"/>
          <c:y val="4.3406481481481483E-2"/>
          <c:w val="0.74545888888888889"/>
          <c:h val="0.75712546296296301"/>
        </c:manualLayout>
      </c:layout>
      <c:barChart>
        <c:barDir val="col"/>
        <c:grouping val="clustered"/>
        <c:varyColors val="0"/>
        <c:ser>
          <c:idx val="0"/>
          <c:order val="0"/>
          <c:tx>
            <c:strRef>
              <c:f>Sheet1!$L$49</c:f>
              <c:strCache>
                <c:ptCount val="1"/>
                <c:pt idx="0">
                  <c:v>Nominations Division Medals</c:v>
                </c:pt>
              </c:strCache>
            </c:strRef>
          </c:tx>
          <c:spPr>
            <a:solidFill>
              <a:schemeClr val="accent1"/>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Sheet1!$L$50:$L$54</c:f>
              <c:numCache>
                <c:formatCode>0.0%</c:formatCode>
                <c:ptCount val="5"/>
                <c:pt idx="0">
                  <c:v>0</c:v>
                </c:pt>
                <c:pt idx="1">
                  <c:v>0.23076923076923078</c:v>
                </c:pt>
                <c:pt idx="2">
                  <c:v>4.9896049896049899E-2</c:v>
                </c:pt>
                <c:pt idx="3">
                  <c:v>0.68814968814968813</c:v>
                </c:pt>
                <c:pt idx="4">
                  <c:v>3.1185031185031187E-2</c:v>
                </c:pt>
              </c:numCache>
            </c:numRef>
          </c:val>
          <c:extLst>
            <c:ext xmlns:c16="http://schemas.microsoft.com/office/drawing/2014/chart" uri="{C3380CC4-5D6E-409C-BE32-E72D297353CC}">
              <c16:uniqueId val="{00000000-03E6-4329-B7A4-F7F133777CC7}"/>
            </c:ext>
          </c:extLst>
        </c:ser>
        <c:ser>
          <c:idx val="1"/>
          <c:order val="1"/>
          <c:tx>
            <c:strRef>
              <c:f>Sheet1!$M$49</c:f>
              <c:strCache>
                <c:ptCount val="1"/>
                <c:pt idx="0">
                  <c:v>Division medals</c:v>
                </c:pt>
              </c:strCache>
            </c:strRef>
          </c:tx>
          <c:spPr>
            <a:solidFill>
              <a:srgbClr val="92D050"/>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Sheet1!$M$50:$M$54</c:f>
              <c:numCache>
                <c:formatCode>0.0%</c:formatCode>
                <c:ptCount val="5"/>
                <c:pt idx="0">
                  <c:v>0</c:v>
                </c:pt>
                <c:pt idx="1">
                  <c:v>0.27272727272727271</c:v>
                </c:pt>
                <c:pt idx="2">
                  <c:v>7.43801652892562E-2</c:v>
                </c:pt>
                <c:pt idx="3">
                  <c:v>0.62809917355371903</c:v>
                </c:pt>
                <c:pt idx="4">
                  <c:v>2.4793388429752067E-2</c:v>
                </c:pt>
              </c:numCache>
            </c:numRef>
          </c:val>
          <c:extLst>
            <c:ext xmlns:c16="http://schemas.microsoft.com/office/drawing/2014/chart" uri="{C3380CC4-5D6E-409C-BE32-E72D297353CC}">
              <c16:uniqueId val="{00000001-03E6-4329-B7A4-F7F133777CC7}"/>
            </c:ext>
          </c:extLst>
        </c:ser>
        <c:dLbls>
          <c:showLegendKey val="0"/>
          <c:showVal val="0"/>
          <c:showCatName val="0"/>
          <c:showSerName val="0"/>
          <c:showPercent val="0"/>
          <c:showBubbleSize val="0"/>
        </c:dLbls>
        <c:gapWidth val="219"/>
        <c:overlap val="-27"/>
        <c:axId val="2068991456"/>
        <c:axId val="1941143360"/>
      </c:barChart>
      <c:catAx>
        <c:axId val="206899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1941143360"/>
        <c:crosses val="autoZero"/>
        <c:auto val="1"/>
        <c:lblAlgn val="ctr"/>
        <c:lblOffset val="100"/>
        <c:noMultiLvlLbl val="0"/>
      </c:catAx>
      <c:valAx>
        <c:axId val="1941143360"/>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2068991456"/>
        <c:crosses val="autoZero"/>
        <c:crossBetween val="between"/>
      </c:valAx>
      <c:spPr>
        <a:noFill/>
        <a:ln>
          <a:noFill/>
        </a:ln>
        <a:effectLst/>
      </c:spPr>
    </c:plotArea>
    <c:legend>
      <c:legendPos val="t"/>
      <c:layout>
        <c:manualLayout>
          <c:xMode val="edge"/>
          <c:yMode val="edge"/>
          <c:x val="0.18416250000000001"/>
          <c:y val="2.0578703703703703E-2"/>
          <c:w val="0.73045249999999995"/>
          <c:h val="0.20334490740740738"/>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hade val="50000"/>
        </a:schemeClr>
      </a:solidFill>
    </a:ln>
    <a:effectLst/>
  </c:spPr>
  <c:txPr>
    <a:bodyPr/>
    <a:lstStyle/>
    <a:p>
      <a:pPr>
        <a:defRPr sz="1600"/>
      </a:pPr>
      <a:endParaRPr lang="en-DK"/>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73555555555557"/>
          <c:y val="4.3406481481481483E-2"/>
          <c:w val="0.74545888888888889"/>
          <c:h val="0.75712546296296301"/>
        </c:manualLayout>
      </c:layout>
      <c:barChart>
        <c:barDir val="col"/>
        <c:grouping val="clustered"/>
        <c:varyColors val="0"/>
        <c:ser>
          <c:idx val="0"/>
          <c:order val="0"/>
          <c:tx>
            <c:strRef>
              <c:f>Sheet1!$O$49</c:f>
              <c:strCache>
                <c:ptCount val="1"/>
                <c:pt idx="0">
                  <c:v>Nomination Union medals</c:v>
                </c:pt>
              </c:strCache>
            </c:strRef>
          </c:tx>
          <c:spPr>
            <a:solidFill>
              <a:srgbClr val="FFFF00"/>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Sheet1!$O$50:$O$54</c:f>
              <c:numCache>
                <c:formatCode>0.0%</c:formatCode>
                <c:ptCount val="5"/>
                <c:pt idx="0">
                  <c:v>2.1276595744680851E-2</c:v>
                </c:pt>
                <c:pt idx="1">
                  <c:v>0.10638297872340426</c:v>
                </c:pt>
                <c:pt idx="2">
                  <c:v>9.5744680851063829E-2</c:v>
                </c:pt>
                <c:pt idx="3">
                  <c:v>0.77659574468085102</c:v>
                </c:pt>
                <c:pt idx="4">
                  <c:v>0</c:v>
                </c:pt>
              </c:numCache>
            </c:numRef>
          </c:val>
          <c:extLst>
            <c:ext xmlns:c16="http://schemas.microsoft.com/office/drawing/2014/chart" uri="{C3380CC4-5D6E-409C-BE32-E72D297353CC}">
              <c16:uniqueId val="{00000000-3B12-4AAA-BA21-F0BB43592933}"/>
            </c:ext>
          </c:extLst>
        </c:ser>
        <c:ser>
          <c:idx val="1"/>
          <c:order val="1"/>
          <c:tx>
            <c:strRef>
              <c:f>Sheet1!$P$49</c:f>
              <c:strCache>
                <c:ptCount val="1"/>
                <c:pt idx="0">
                  <c:v>Union medals</c:v>
                </c:pt>
              </c:strCache>
            </c:strRef>
          </c:tx>
          <c:spPr>
            <a:solidFill>
              <a:srgbClr val="92D050"/>
            </a:solidFill>
            <a:ln>
              <a:noFill/>
            </a:ln>
            <a:effectLst/>
          </c:spPr>
          <c:invertIfNegative val="0"/>
          <c:cat>
            <c:strRef>
              <c:f>Sheet1!$H$50:$H$54</c:f>
              <c:strCache>
                <c:ptCount val="5"/>
                <c:pt idx="0">
                  <c:v>Africa</c:v>
                </c:pt>
                <c:pt idx="1">
                  <c:v>Americas</c:v>
                </c:pt>
                <c:pt idx="2">
                  <c:v>Asia</c:v>
                </c:pt>
                <c:pt idx="3">
                  <c:v>Europe</c:v>
                </c:pt>
                <c:pt idx="4">
                  <c:v>Oceania</c:v>
                </c:pt>
              </c:strCache>
            </c:strRef>
          </c:cat>
          <c:val>
            <c:numRef>
              <c:f>Sheet1!$P$50:$P$54</c:f>
              <c:numCache>
                <c:formatCode>0.0%</c:formatCode>
                <c:ptCount val="5"/>
                <c:pt idx="0">
                  <c:v>0</c:v>
                </c:pt>
                <c:pt idx="1">
                  <c:v>0.16</c:v>
                </c:pt>
                <c:pt idx="2">
                  <c:v>0.08</c:v>
                </c:pt>
                <c:pt idx="3">
                  <c:v>0.76</c:v>
                </c:pt>
                <c:pt idx="4">
                  <c:v>0</c:v>
                </c:pt>
              </c:numCache>
            </c:numRef>
          </c:val>
          <c:extLst>
            <c:ext xmlns:c16="http://schemas.microsoft.com/office/drawing/2014/chart" uri="{C3380CC4-5D6E-409C-BE32-E72D297353CC}">
              <c16:uniqueId val="{00000001-3B12-4AAA-BA21-F0BB43592933}"/>
            </c:ext>
          </c:extLst>
        </c:ser>
        <c:dLbls>
          <c:showLegendKey val="0"/>
          <c:showVal val="0"/>
          <c:showCatName val="0"/>
          <c:showSerName val="0"/>
          <c:showPercent val="0"/>
          <c:showBubbleSize val="0"/>
        </c:dLbls>
        <c:gapWidth val="219"/>
        <c:overlap val="-27"/>
        <c:axId val="2068991456"/>
        <c:axId val="1941143360"/>
      </c:barChart>
      <c:catAx>
        <c:axId val="206899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1941143360"/>
        <c:crosses val="autoZero"/>
        <c:auto val="1"/>
        <c:lblAlgn val="ctr"/>
        <c:lblOffset val="100"/>
        <c:noMultiLvlLbl val="0"/>
      </c:catAx>
      <c:valAx>
        <c:axId val="194114336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2068991456"/>
        <c:crosses val="autoZero"/>
        <c:crossBetween val="between"/>
      </c:valAx>
      <c:spPr>
        <a:noFill/>
        <a:ln>
          <a:noFill/>
        </a:ln>
        <a:effectLst/>
      </c:spPr>
    </c:plotArea>
    <c:legend>
      <c:legendPos val="t"/>
      <c:layout>
        <c:manualLayout>
          <c:xMode val="edge"/>
          <c:yMode val="edge"/>
          <c:x val="0.19326416666666665"/>
          <c:y val="1.7638888888888888E-2"/>
          <c:w val="0.66286027777777778"/>
          <c:h val="0.22098379629629625"/>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hade val="50000"/>
        </a:schemeClr>
      </a:solidFill>
    </a:ln>
    <a:effectLst/>
  </c:spPr>
  <c:txPr>
    <a:bodyPr/>
    <a:lstStyle/>
    <a:p>
      <a:pPr>
        <a:defRPr sz="1600"/>
      </a:pPr>
      <a:endParaRPr lang="en-DK"/>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[NominationStatistics-2016-2020_16022021.xlsm]CountryStat!PivotTable2</c:name>
    <c:fmtId val="43"/>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s>
    <c:plotArea>
      <c:layout>
        <c:manualLayout>
          <c:layoutTarget val="inner"/>
          <c:xMode val="edge"/>
          <c:yMode val="edge"/>
          <c:x val="9.2909514049920677E-2"/>
          <c:y val="0.110787271025179"/>
          <c:w val="0.90667192853876555"/>
          <c:h val="0.40380344099314436"/>
        </c:manualLayout>
      </c:layout>
      <c:barChart>
        <c:barDir val="col"/>
        <c:grouping val="clustered"/>
        <c:varyColors val="0"/>
        <c:ser>
          <c:idx val="0"/>
          <c:order val="0"/>
          <c:tx>
            <c:strRef>
              <c:f>CountryStat!$C$140</c:f>
              <c:strCache>
                <c:ptCount val="1"/>
                <c:pt idx="0">
                  <c:v>Total nominations 2017-2021</c:v>
                </c:pt>
              </c:strCache>
            </c:strRef>
          </c:tx>
          <c:spPr>
            <a:solidFill>
              <a:schemeClr val="accent1"/>
            </a:solidFill>
            <a:ln>
              <a:noFill/>
            </a:ln>
            <a:effectLst/>
          </c:spPr>
          <c:invertIfNegative val="0"/>
          <c:cat>
            <c:multiLvlStrRef>
              <c:f>CountryStat!$B$141:$B$173</c:f>
              <c:multiLvlStrCache>
                <c:ptCount val="28"/>
                <c:lvl>
                  <c:pt idx="0">
                    <c:v>Czech Republic</c:v>
                  </c:pt>
                  <c:pt idx="1">
                    <c:v>Hungary</c:v>
                  </c:pt>
                  <c:pt idx="2">
                    <c:v>Poland</c:v>
                  </c:pt>
                  <c:pt idx="3">
                    <c:v>Romania</c:v>
                  </c:pt>
                  <c:pt idx="4">
                    <c:v>Russian federation</c:v>
                  </c:pt>
                  <c:pt idx="5">
                    <c:v>Denmark</c:v>
                  </c:pt>
                  <c:pt idx="6">
                    <c:v>Estonia</c:v>
                  </c:pt>
                  <c:pt idx="7">
                    <c:v>Finland</c:v>
                  </c:pt>
                  <c:pt idx="8">
                    <c:v>Iceland</c:v>
                  </c:pt>
                  <c:pt idx="9">
                    <c:v>Ireland</c:v>
                  </c:pt>
                  <c:pt idx="10">
                    <c:v>Lithuania</c:v>
                  </c:pt>
                  <c:pt idx="11">
                    <c:v>Norway</c:v>
                  </c:pt>
                  <c:pt idx="12">
                    <c:v>Sweden</c:v>
                  </c:pt>
                  <c:pt idx="13">
                    <c:v>UK</c:v>
                  </c:pt>
                  <c:pt idx="14">
                    <c:v>Croatia</c:v>
                  </c:pt>
                  <c:pt idx="15">
                    <c:v>Greece</c:v>
                  </c:pt>
                  <c:pt idx="16">
                    <c:v>Italy</c:v>
                  </c:pt>
                  <c:pt idx="17">
                    <c:v>Malta</c:v>
                  </c:pt>
                  <c:pt idx="18">
                    <c:v>Portugal</c:v>
                  </c:pt>
                  <c:pt idx="19">
                    <c:v>Serbia</c:v>
                  </c:pt>
                  <c:pt idx="20">
                    <c:v>Spain</c:v>
                  </c:pt>
                  <c:pt idx="21">
                    <c:v>Austria</c:v>
                  </c:pt>
                  <c:pt idx="22">
                    <c:v>Belgium</c:v>
                  </c:pt>
                  <c:pt idx="23">
                    <c:v>France</c:v>
                  </c:pt>
                  <c:pt idx="24">
                    <c:v>Germany</c:v>
                  </c:pt>
                  <c:pt idx="25">
                    <c:v>Luxembourg</c:v>
                  </c:pt>
                  <c:pt idx="26">
                    <c:v>Netherlands</c:v>
                  </c:pt>
                  <c:pt idx="27">
                    <c:v>Switzerland</c:v>
                  </c:pt>
                </c:lvl>
                <c:lvl>
                  <c:pt idx="0">
                    <c:v>Eastern Europe</c:v>
                  </c:pt>
                  <c:pt idx="5">
                    <c:v>Northern Europe</c:v>
                  </c:pt>
                  <c:pt idx="14">
                    <c:v>Southern Europe</c:v>
                  </c:pt>
                  <c:pt idx="21">
                    <c:v>Western Europe</c:v>
                  </c:pt>
                </c:lvl>
              </c:multiLvlStrCache>
            </c:multiLvlStrRef>
          </c:cat>
          <c:val>
            <c:numRef>
              <c:f>CountryStat!$C$141:$C$173</c:f>
              <c:numCache>
                <c:formatCode>0.00%</c:formatCode>
                <c:ptCount val="28"/>
                <c:pt idx="0">
                  <c:v>2.7777777777777779E-3</c:v>
                </c:pt>
                <c:pt idx="1">
                  <c:v>2.7777777777777779E-3</c:v>
                </c:pt>
                <c:pt idx="2">
                  <c:v>5.5555555555555558E-3</c:v>
                </c:pt>
                <c:pt idx="3">
                  <c:v>1.3888888888888889E-3</c:v>
                </c:pt>
                <c:pt idx="4">
                  <c:v>9.7222222222222224E-3</c:v>
                </c:pt>
                <c:pt idx="5">
                  <c:v>2.0833333333333332E-2</c:v>
                </c:pt>
                <c:pt idx="6">
                  <c:v>1.3888888888888889E-3</c:v>
                </c:pt>
                <c:pt idx="7">
                  <c:v>8.3333333333333332E-3</c:v>
                </c:pt>
                <c:pt idx="8">
                  <c:v>6.9444444444444441E-3</c:v>
                </c:pt>
                <c:pt idx="9">
                  <c:v>1.3888888888888889E-3</c:v>
                </c:pt>
                <c:pt idx="10">
                  <c:v>1.3888888888888889E-3</c:v>
                </c:pt>
                <c:pt idx="11">
                  <c:v>1.5277777777777777E-2</c:v>
                </c:pt>
                <c:pt idx="12">
                  <c:v>4.7222222222222221E-2</c:v>
                </c:pt>
                <c:pt idx="13">
                  <c:v>0.20555555555555555</c:v>
                </c:pt>
                <c:pt idx="14">
                  <c:v>1.1111111111111112E-2</c:v>
                </c:pt>
                <c:pt idx="15">
                  <c:v>5.5555555555555558E-3</c:v>
                </c:pt>
                <c:pt idx="16">
                  <c:v>9.7222222222222224E-2</c:v>
                </c:pt>
                <c:pt idx="17">
                  <c:v>1.3888888888888889E-3</c:v>
                </c:pt>
                <c:pt idx="18">
                  <c:v>4.1666666666666666E-3</c:v>
                </c:pt>
                <c:pt idx="19">
                  <c:v>5.5555555555555558E-3</c:v>
                </c:pt>
                <c:pt idx="20">
                  <c:v>4.3055555555555555E-2</c:v>
                </c:pt>
                <c:pt idx="21">
                  <c:v>2.5000000000000001E-2</c:v>
                </c:pt>
                <c:pt idx="22">
                  <c:v>3.1944444444444442E-2</c:v>
                </c:pt>
                <c:pt idx="23">
                  <c:v>0.1111111111111111</c:v>
                </c:pt>
                <c:pt idx="24">
                  <c:v>0.18194444444444444</c:v>
                </c:pt>
                <c:pt idx="25">
                  <c:v>2.7777777777777779E-3</c:v>
                </c:pt>
                <c:pt idx="26">
                  <c:v>7.3611111111111113E-2</c:v>
                </c:pt>
                <c:pt idx="27">
                  <c:v>7.4999999999999997E-2</c:v>
                </c:pt>
              </c:numCache>
            </c:numRef>
          </c:val>
          <c:extLst>
            <c:ext xmlns:c16="http://schemas.microsoft.com/office/drawing/2014/chart" uri="{C3380CC4-5D6E-409C-BE32-E72D297353CC}">
              <c16:uniqueId val="{00000000-0BF7-479E-A9F1-E8464CB8254D}"/>
            </c:ext>
          </c:extLst>
        </c:ser>
        <c:ser>
          <c:idx val="1"/>
          <c:order val="1"/>
          <c:tx>
            <c:strRef>
              <c:f>CountryStat!$D$140</c:f>
              <c:strCache>
                <c:ptCount val="1"/>
                <c:pt idx="0">
                  <c:v>Total awards 2017-2021</c:v>
                </c:pt>
              </c:strCache>
            </c:strRef>
          </c:tx>
          <c:spPr>
            <a:solidFill>
              <a:schemeClr val="accent2"/>
            </a:solidFill>
            <a:ln>
              <a:noFill/>
            </a:ln>
            <a:effectLst/>
          </c:spPr>
          <c:invertIfNegative val="0"/>
          <c:cat>
            <c:multiLvlStrRef>
              <c:f>CountryStat!$B$141:$B$173</c:f>
              <c:multiLvlStrCache>
                <c:ptCount val="28"/>
                <c:lvl>
                  <c:pt idx="0">
                    <c:v>Czech Republic</c:v>
                  </c:pt>
                  <c:pt idx="1">
                    <c:v>Hungary</c:v>
                  </c:pt>
                  <c:pt idx="2">
                    <c:v>Poland</c:v>
                  </c:pt>
                  <c:pt idx="3">
                    <c:v>Romania</c:v>
                  </c:pt>
                  <c:pt idx="4">
                    <c:v>Russian federation</c:v>
                  </c:pt>
                  <c:pt idx="5">
                    <c:v>Denmark</c:v>
                  </c:pt>
                  <c:pt idx="6">
                    <c:v>Estonia</c:v>
                  </c:pt>
                  <c:pt idx="7">
                    <c:v>Finland</c:v>
                  </c:pt>
                  <c:pt idx="8">
                    <c:v>Iceland</c:v>
                  </c:pt>
                  <c:pt idx="9">
                    <c:v>Ireland</c:v>
                  </c:pt>
                  <c:pt idx="10">
                    <c:v>Lithuania</c:v>
                  </c:pt>
                  <c:pt idx="11">
                    <c:v>Norway</c:v>
                  </c:pt>
                  <c:pt idx="12">
                    <c:v>Sweden</c:v>
                  </c:pt>
                  <c:pt idx="13">
                    <c:v>UK</c:v>
                  </c:pt>
                  <c:pt idx="14">
                    <c:v>Croatia</c:v>
                  </c:pt>
                  <c:pt idx="15">
                    <c:v>Greece</c:v>
                  </c:pt>
                  <c:pt idx="16">
                    <c:v>Italy</c:v>
                  </c:pt>
                  <c:pt idx="17">
                    <c:v>Malta</c:v>
                  </c:pt>
                  <c:pt idx="18">
                    <c:v>Portugal</c:v>
                  </c:pt>
                  <c:pt idx="19">
                    <c:v>Serbia</c:v>
                  </c:pt>
                  <c:pt idx="20">
                    <c:v>Spain</c:v>
                  </c:pt>
                  <c:pt idx="21">
                    <c:v>Austria</c:v>
                  </c:pt>
                  <c:pt idx="22">
                    <c:v>Belgium</c:v>
                  </c:pt>
                  <c:pt idx="23">
                    <c:v>France</c:v>
                  </c:pt>
                  <c:pt idx="24">
                    <c:v>Germany</c:v>
                  </c:pt>
                  <c:pt idx="25">
                    <c:v>Luxembourg</c:v>
                  </c:pt>
                  <c:pt idx="26">
                    <c:v>Netherlands</c:v>
                  </c:pt>
                  <c:pt idx="27">
                    <c:v>Switzerland</c:v>
                  </c:pt>
                </c:lvl>
                <c:lvl>
                  <c:pt idx="0">
                    <c:v>Eastern Europe</c:v>
                  </c:pt>
                  <c:pt idx="5">
                    <c:v>Northern Europe</c:v>
                  </c:pt>
                  <c:pt idx="14">
                    <c:v>Southern Europe</c:v>
                  </c:pt>
                  <c:pt idx="21">
                    <c:v>Western Europe</c:v>
                  </c:pt>
                </c:lvl>
              </c:multiLvlStrCache>
            </c:multiLvlStrRef>
          </c:cat>
          <c:val>
            <c:numRef>
              <c:f>CountryStat!$D$141:$D$173</c:f>
              <c:numCache>
                <c:formatCode>0.00%</c:formatCode>
                <c:ptCount val="28"/>
                <c:pt idx="0">
                  <c:v>0</c:v>
                </c:pt>
                <c:pt idx="1">
                  <c:v>0</c:v>
                </c:pt>
                <c:pt idx="2">
                  <c:v>5.7471264367816091E-3</c:v>
                </c:pt>
                <c:pt idx="3">
                  <c:v>0</c:v>
                </c:pt>
                <c:pt idx="4">
                  <c:v>5.7471264367816091E-3</c:v>
                </c:pt>
                <c:pt idx="5">
                  <c:v>1.1494252873563218E-2</c:v>
                </c:pt>
                <c:pt idx="6">
                  <c:v>0</c:v>
                </c:pt>
                <c:pt idx="7">
                  <c:v>2.2988505747126436E-2</c:v>
                </c:pt>
                <c:pt idx="8">
                  <c:v>0</c:v>
                </c:pt>
                <c:pt idx="9">
                  <c:v>0</c:v>
                </c:pt>
                <c:pt idx="10">
                  <c:v>0</c:v>
                </c:pt>
                <c:pt idx="11">
                  <c:v>1.1494252873563218E-2</c:v>
                </c:pt>
                <c:pt idx="12">
                  <c:v>3.4482758620689655E-2</c:v>
                </c:pt>
                <c:pt idx="13">
                  <c:v>0.22988505747126436</c:v>
                </c:pt>
                <c:pt idx="14">
                  <c:v>1.1494252873563218E-2</c:v>
                </c:pt>
                <c:pt idx="15">
                  <c:v>5.7471264367816091E-3</c:v>
                </c:pt>
                <c:pt idx="16">
                  <c:v>0.10344827586206896</c:v>
                </c:pt>
                <c:pt idx="17">
                  <c:v>0</c:v>
                </c:pt>
                <c:pt idx="18">
                  <c:v>1.1494252873563218E-2</c:v>
                </c:pt>
                <c:pt idx="19">
                  <c:v>0</c:v>
                </c:pt>
                <c:pt idx="20">
                  <c:v>2.2988505747126436E-2</c:v>
                </c:pt>
                <c:pt idx="21">
                  <c:v>2.2988505747126436E-2</c:v>
                </c:pt>
                <c:pt idx="22">
                  <c:v>3.4482758620689655E-2</c:v>
                </c:pt>
                <c:pt idx="23">
                  <c:v>0.13793103448275862</c:v>
                </c:pt>
                <c:pt idx="24">
                  <c:v>0.20114942528735633</c:v>
                </c:pt>
                <c:pt idx="25">
                  <c:v>5.7471264367816091E-3</c:v>
                </c:pt>
                <c:pt idx="26">
                  <c:v>3.4482758620689655E-2</c:v>
                </c:pt>
                <c:pt idx="27">
                  <c:v>8.6206896551724144E-2</c:v>
                </c:pt>
              </c:numCache>
            </c:numRef>
          </c:val>
          <c:extLst>
            <c:ext xmlns:c16="http://schemas.microsoft.com/office/drawing/2014/chart" uri="{C3380CC4-5D6E-409C-BE32-E72D297353CC}">
              <c16:uniqueId val="{00000001-0BF7-479E-A9F1-E8464CB8254D}"/>
            </c:ext>
          </c:extLst>
        </c:ser>
        <c:dLbls>
          <c:showLegendKey val="0"/>
          <c:showVal val="0"/>
          <c:showCatName val="0"/>
          <c:showSerName val="0"/>
          <c:showPercent val="0"/>
          <c:showBubbleSize val="0"/>
        </c:dLbls>
        <c:gapWidth val="45"/>
        <c:overlap val="33"/>
        <c:axId val="955242160"/>
        <c:axId val="1227801136"/>
      </c:barChart>
      <c:catAx>
        <c:axId val="95524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crossAx val="1227801136"/>
        <c:crosses val="autoZero"/>
        <c:auto val="1"/>
        <c:lblAlgn val="ctr"/>
        <c:lblOffset val="100"/>
        <c:noMultiLvlLbl val="0"/>
      </c:catAx>
      <c:valAx>
        <c:axId val="1227801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DK"/>
          </a:p>
        </c:txPr>
        <c:crossAx val="955242160"/>
        <c:crosses val="autoZero"/>
        <c:crossBetween val="between"/>
      </c:valAx>
      <c:spPr>
        <a:noFill/>
        <a:ln>
          <a:noFill/>
        </a:ln>
        <a:effectLst/>
      </c:spPr>
    </c:plotArea>
    <c:legend>
      <c:legendPos val="r"/>
      <c:layout>
        <c:manualLayout>
          <c:xMode val="edge"/>
          <c:yMode val="edge"/>
          <c:x val="0.11948677954635148"/>
          <c:y val="0.18865850584902055"/>
          <c:w val="0.2469164825619819"/>
          <c:h val="9.312979089534338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D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K"/>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BBF16F-6975-4C24-9B60-66EF9A414452}" type="datetimeFigureOut">
              <a:rPr lang="en-GB" smtClean="0"/>
              <a:t>07/04/2021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B24FF-42CC-4044-84D6-3AED9C72F533}" type="slidenum">
              <a:rPr lang="en-GB" smtClean="0"/>
              <a:t>‹#›</a:t>
            </a:fld>
            <a:endParaRPr lang="en-GB"/>
          </a:p>
        </p:txBody>
      </p:sp>
    </p:spTree>
    <p:extLst>
      <p:ext uri="{BB962C8B-B14F-4D97-AF65-F5344CB8AC3E}">
        <p14:creationId xmlns:p14="http://schemas.microsoft.com/office/powerpoint/2010/main" val="1646114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D1220-ECA1-C84F-9A60-6C08CF9850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6147ED-F4F7-4C45-ADCE-149689B46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F57F53-6E2B-6E4E-B218-4BCAEB15668E}"/>
              </a:ext>
            </a:extLst>
          </p:cNvPr>
          <p:cNvSpPr>
            <a:spLocks noGrp="1"/>
          </p:cNvSpPr>
          <p:nvPr>
            <p:ph type="dt" sz="half" idx="10"/>
          </p:nvPr>
        </p:nvSpPr>
        <p:spPr/>
        <p:txBody>
          <a:bodyPr/>
          <a:lstStyle/>
          <a:p>
            <a:fld id="{25724D61-F423-4500-956B-22E931F218AD}" type="datetime1">
              <a:rPr lang="en-US" smtClean="0"/>
              <a:t>4/7/2021</a:t>
            </a:fld>
            <a:endParaRPr lang="en-US"/>
          </a:p>
        </p:txBody>
      </p:sp>
      <p:sp>
        <p:nvSpPr>
          <p:cNvPr id="5" name="Footer Placeholder 4">
            <a:extLst>
              <a:ext uri="{FF2B5EF4-FFF2-40B4-BE49-F238E27FC236}">
                <a16:creationId xmlns:a16="http://schemas.microsoft.com/office/drawing/2014/main" id="{5849CD8D-3068-8C4C-B686-D506141D5E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7F0BF-E1DA-814F-AFA9-EF820AAA899C}"/>
              </a:ext>
            </a:extLst>
          </p:cNvPr>
          <p:cNvSpPr>
            <a:spLocks noGrp="1"/>
          </p:cNvSpPr>
          <p:nvPr>
            <p:ph type="sldNum" sz="quarter" idx="12"/>
          </p:nvPr>
        </p:nvSpPr>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4155975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3EA3-1D31-C841-BFD7-DA7BA143ED2D}"/>
              </a:ext>
            </a:extLst>
          </p:cNvPr>
          <p:cNvSpPr>
            <a:spLocks noGrp="1"/>
          </p:cNvSpPr>
          <p:nvPr>
            <p:ph type="title"/>
          </p:nvPr>
        </p:nvSpPr>
        <p:spPr>
          <a:xfrm>
            <a:off x="0" y="-5873"/>
            <a:ext cx="12191999" cy="87884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CA9C806-4939-224D-8AD8-C6EA64D4C60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90BC-F010-4649-8826-5E855E2779C3}"/>
              </a:ext>
            </a:extLst>
          </p:cNvPr>
          <p:cNvSpPr>
            <a:spLocks noGrp="1"/>
          </p:cNvSpPr>
          <p:nvPr>
            <p:ph type="dt" sz="half" idx="10"/>
          </p:nvPr>
        </p:nvSpPr>
        <p:spPr>
          <a:xfrm>
            <a:off x="155575" y="6475215"/>
            <a:ext cx="2743200" cy="365125"/>
          </a:xfrm>
        </p:spPr>
        <p:txBody>
          <a:bodyPr/>
          <a:lstStyle/>
          <a:p>
            <a:fld id="{262854A0-1A32-424A-9A82-2CD8A025780F}" type="datetime1">
              <a:rPr lang="en-US" smtClean="0"/>
              <a:t>4/7/2021</a:t>
            </a:fld>
            <a:endParaRPr lang="en-US"/>
          </a:p>
        </p:txBody>
      </p:sp>
      <p:sp>
        <p:nvSpPr>
          <p:cNvPr id="5" name="Footer Placeholder 4">
            <a:extLst>
              <a:ext uri="{FF2B5EF4-FFF2-40B4-BE49-F238E27FC236}">
                <a16:creationId xmlns:a16="http://schemas.microsoft.com/office/drawing/2014/main" id="{30985995-0FD0-6B45-89EF-F999292D2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A4F739-72AF-6A45-B54C-F5DCC42BFA10}"/>
              </a:ext>
            </a:extLst>
          </p:cNvPr>
          <p:cNvSpPr>
            <a:spLocks noGrp="1"/>
          </p:cNvSpPr>
          <p:nvPr>
            <p:ph type="sldNum" sz="quarter" idx="12"/>
          </p:nvPr>
        </p:nvSpPr>
        <p:spPr>
          <a:xfrm>
            <a:off x="9293225" y="6489820"/>
            <a:ext cx="2743200" cy="365125"/>
          </a:xfrm>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2865852095"/>
      </p:ext>
    </p:extLst>
  </p:cSld>
  <p:clrMapOvr>
    <a:masterClrMapping/>
  </p:clrMapOvr>
  <p:extLst>
    <p:ext uri="{DCECCB84-F9BA-43D5-87BE-67443E8EF086}">
      <p15:sldGuideLst xmlns:p15="http://schemas.microsoft.com/office/powerpoint/2012/main">
        <p15:guide id="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F5C09-79BD-1145-802B-FB6CD69BAB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679077-D390-5C48-863C-D6798FB4F78A}"/>
              </a:ext>
            </a:extLst>
          </p:cNvPr>
          <p:cNvSpPr>
            <a:spLocks noGrp="1"/>
          </p:cNvSpPr>
          <p:nvPr>
            <p:ph sz="half" idx="1"/>
          </p:nvPr>
        </p:nvSpPr>
        <p:spPr>
          <a:xfrm>
            <a:off x="143509" y="944561"/>
            <a:ext cx="5761037" cy="5437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7AB339-FAD5-5B4C-B7A9-9A03945EBC1E}"/>
              </a:ext>
            </a:extLst>
          </p:cNvPr>
          <p:cNvSpPr>
            <a:spLocks noGrp="1"/>
          </p:cNvSpPr>
          <p:nvPr>
            <p:ph sz="half" idx="2"/>
          </p:nvPr>
        </p:nvSpPr>
        <p:spPr>
          <a:xfrm>
            <a:off x="6275388" y="944562"/>
            <a:ext cx="5761037" cy="5437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F131AA-70AE-924F-B69E-341208EBAB93}"/>
              </a:ext>
            </a:extLst>
          </p:cNvPr>
          <p:cNvSpPr>
            <a:spLocks noGrp="1"/>
          </p:cNvSpPr>
          <p:nvPr>
            <p:ph type="dt" sz="half" idx="10"/>
          </p:nvPr>
        </p:nvSpPr>
        <p:spPr/>
        <p:txBody>
          <a:bodyPr/>
          <a:lstStyle/>
          <a:p>
            <a:fld id="{C18CF756-10CA-447D-A9B7-E18435BD9518}" type="datetime1">
              <a:rPr lang="en-US" smtClean="0"/>
              <a:t>4/7/2021</a:t>
            </a:fld>
            <a:endParaRPr lang="en-US"/>
          </a:p>
        </p:txBody>
      </p:sp>
      <p:sp>
        <p:nvSpPr>
          <p:cNvPr id="6" name="Footer Placeholder 5">
            <a:extLst>
              <a:ext uri="{FF2B5EF4-FFF2-40B4-BE49-F238E27FC236}">
                <a16:creationId xmlns:a16="http://schemas.microsoft.com/office/drawing/2014/main" id="{3F400FEA-570D-064E-BCA2-D1BF5E66D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C0F2F7-6842-D44E-8334-84821FF38155}"/>
              </a:ext>
            </a:extLst>
          </p:cNvPr>
          <p:cNvSpPr>
            <a:spLocks noGrp="1"/>
          </p:cNvSpPr>
          <p:nvPr>
            <p:ph type="sldNum" sz="quarter" idx="12"/>
          </p:nvPr>
        </p:nvSpPr>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173858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B988-216D-A74B-865E-86F8921BECDA}"/>
              </a:ext>
            </a:extLst>
          </p:cNvPr>
          <p:cNvSpPr>
            <a:spLocks noGrp="1"/>
          </p:cNvSpPr>
          <p:nvPr>
            <p:ph type="title"/>
          </p:nvPr>
        </p:nvSpPr>
        <p:spPr>
          <a:xfrm>
            <a:off x="0" y="-634"/>
            <a:ext cx="121920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1380FA-2767-4F41-876F-016A83FC4959}"/>
              </a:ext>
            </a:extLst>
          </p:cNvPr>
          <p:cNvSpPr>
            <a:spLocks noGrp="1"/>
          </p:cNvSpPr>
          <p:nvPr>
            <p:ph type="body" idx="1"/>
          </p:nvPr>
        </p:nvSpPr>
        <p:spPr>
          <a:xfrm>
            <a:off x="155575" y="944563"/>
            <a:ext cx="57610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9D9EF2-CA91-8E41-894C-C35FF5313B51}"/>
              </a:ext>
            </a:extLst>
          </p:cNvPr>
          <p:cNvSpPr>
            <a:spLocks noGrp="1"/>
          </p:cNvSpPr>
          <p:nvPr>
            <p:ph sz="half" idx="2"/>
          </p:nvPr>
        </p:nvSpPr>
        <p:spPr>
          <a:xfrm>
            <a:off x="150177" y="1889760"/>
            <a:ext cx="5766435" cy="449199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9F91ECF-6191-E541-BE3B-7C48D9CF7C19}"/>
              </a:ext>
            </a:extLst>
          </p:cNvPr>
          <p:cNvSpPr>
            <a:spLocks noGrp="1"/>
          </p:cNvSpPr>
          <p:nvPr>
            <p:ph type="body" sz="quarter" idx="3"/>
          </p:nvPr>
        </p:nvSpPr>
        <p:spPr>
          <a:xfrm>
            <a:off x="6275388" y="949961"/>
            <a:ext cx="57610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75D8FA2-C1C1-1E47-A117-4325157226BE}"/>
              </a:ext>
            </a:extLst>
          </p:cNvPr>
          <p:cNvSpPr>
            <a:spLocks noGrp="1"/>
          </p:cNvSpPr>
          <p:nvPr>
            <p:ph sz="quarter" idx="4"/>
          </p:nvPr>
        </p:nvSpPr>
        <p:spPr>
          <a:xfrm>
            <a:off x="6275388" y="1881944"/>
            <a:ext cx="5761037" cy="44998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35A449-4FE8-DE47-9A3D-60C5BFB80730}"/>
              </a:ext>
            </a:extLst>
          </p:cNvPr>
          <p:cNvSpPr>
            <a:spLocks noGrp="1"/>
          </p:cNvSpPr>
          <p:nvPr>
            <p:ph type="dt" sz="half" idx="10"/>
          </p:nvPr>
        </p:nvSpPr>
        <p:spPr/>
        <p:txBody>
          <a:bodyPr/>
          <a:lstStyle/>
          <a:p>
            <a:fld id="{C1CBBCBF-0D3F-4897-AB4E-1D656F5C28C8}" type="datetime1">
              <a:rPr lang="en-US" smtClean="0"/>
              <a:t>4/7/2021</a:t>
            </a:fld>
            <a:endParaRPr lang="en-US"/>
          </a:p>
        </p:txBody>
      </p:sp>
      <p:sp>
        <p:nvSpPr>
          <p:cNvPr id="8" name="Footer Placeholder 7">
            <a:extLst>
              <a:ext uri="{FF2B5EF4-FFF2-40B4-BE49-F238E27FC236}">
                <a16:creationId xmlns:a16="http://schemas.microsoft.com/office/drawing/2014/main" id="{F90E4CDB-D14C-0A4F-9582-0DBDAD5EB3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14D52E-272F-2F4F-89AF-0C0544BD6539}"/>
              </a:ext>
            </a:extLst>
          </p:cNvPr>
          <p:cNvSpPr>
            <a:spLocks noGrp="1"/>
          </p:cNvSpPr>
          <p:nvPr>
            <p:ph type="sldNum" sz="quarter" idx="12"/>
          </p:nvPr>
        </p:nvSpPr>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2220655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7A92-9F6D-934F-B1BF-153076F5A7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C66884-2FB5-6840-8E2E-22C1F49A3543}"/>
              </a:ext>
            </a:extLst>
          </p:cNvPr>
          <p:cNvSpPr>
            <a:spLocks noGrp="1"/>
          </p:cNvSpPr>
          <p:nvPr>
            <p:ph type="dt" sz="half" idx="10"/>
          </p:nvPr>
        </p:nvSpPr>
        <p:spPr/>
        <p:txBody>
          <a:bodyPr/>
          <a:lstStyle/>
          <a:p>
            <a:fld id="{3B5E9CB1-9800-42EE-AE59-D2D7CBFF6457}" type="datetime1">
              <a:rPr lang="en-US" smtClean="0"/>
              <a:t>4/7/2021</a:t>
            </a:fld>
            <a:endParaRPr lang="en-US"/>
          </a:p>
        </p:txBody>
      </p:sp>
      <p:sp>
        <p:nvSpPr>
          <p:cNvPr id="4" name="Footer Placeholder 3">
            <a:extLst>
              <a:ext uri="{FF2B5EF4-FFF2-40B4-BE49-F238E27FC236}">
                <a16:creationId xmlns:a16="http://schemas.microsoft.com/office/drawing/2014/main" id="{A91D319F-9F77-124D-BE1C-191B6B088D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5B00BC-60CF-4F46-A0A0-3994BB500C9B}"/>
              </a:ext>
            </a:extLst>
          </p:cNvPr>
          <p:cNvSpPr>
            <a:spLocks noGrp="1"/>
          </p:cNvSpPr>
          <p:nvPr>
            <p:ph type="sldNum" sz="quarter" idx="12"/>
          </p:nvPr>
        </p:nvSpPr>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315741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230CD-7638-F548-8E90-A1891C765B65}"/>
              </a:ext>
            </a:extLst>
          </p:cNvPr>
          <p:cNvSpPr>
            <a:spLocks noGrp="1"/>
          </p:cNvSpPr>
          <p:nvPr>
            <p:ph type="dt" sz="half" idx="10"/>
          </p:nvPr>
        </p:nvSpPr>
        <p:spPr/>
        <p:txBody>
          <a:bodyPr/>
          <a:lstStyle/>
          <a:p>
            <a:fld id="{E894A094-A08B-45C1-9448-7217C5F7B308}" type="datetime1">
              <a:rPr lang="en-US" smtClean="0"/>
              <a:t>4/7/2021</a:t>
            </a:fld>
            <a:endParaRPr lang="en-US"/>
          </a:p>
        </p:txBody>
      </p:sp>
      <p:sp>
        <p:nvSpPr>
          <p:cNvPr id="3" name="Footer Placeholder 2">
            <a:extLst>
              <a:ext uri="{FF2B5EF4-FFF2-40B4-BE49-F238E27FC236}">
                <a16:creationId xmlns:a16="http://schemas.microsoft.com/office/drawing/2014/main" id="{176D9DB2-B593-924C-8BCE-F51F5FED5C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DEE180-B5CC-C043-8273-F5723DE0154E}"/>
              </a:ext>
            </a:extLst>
          </p:cNvPr>
          <p:cNvSpPr>
            <a:spLocks noGrp="1"/>
          </p:cNvSpPr>
          <p:nvPr>
            <p:ph type="sldNum" sz="quarter" idx="12"/>
          </p:nvPr>
        </p:nvSpPr>
        <p:spPr/>
        <p:txBody>
          <a:bodyPr/>
          <a:lstStyle/>
          <a:p>
            <a:fld id="{F6A06398-E52D-0A4E-AFDD-03811D07F7ED}" type="slidenum">
              <a:rPr lang="en-US" smtClean="0"/>
              <a:t>‹#›</a:t>
            </a:fld>
            <a:endParaRPr lang="en-US"/>
          </a:p>
        </p:txBody>
      </p:sp>
    </p:spTree>
    <p:extLst>
      <p:ext uri="{BB962C8B-B14F-4D97-AF65-F5344CB8AC3E}">
        <p14:creationId xmlns:p14="http://schemas.microsoft.com/office/powerpoint/2010/main" val="264205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A91390-ADC2-A442-8466-B79B06CCC76C}"/>
              </a:ext>
            </a:extLst>
          </p:cNvPr>
          <p:cNvSpPr>
            <a:spLocks noGrp="1"/>
          </p:cNvSpPr>
          <p:nvPr>
            <p:ph type="title"/>
          </p:nvPr>
        </p:nvSpPr>
        <p:spPr>
          <a:xfrm>
            <a:off x="0" y="0"/>
            <a:ext cx="12192000" cy="88392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1B7CC26-2430-8E46-8261-E25FF994324F}"/>
              </a:ext>
            </a:extLst>
          </p:cNvPr>
          <p:cNvSpPr>
            <a:spLocks noGrp="1"/>
          </p:cNvSpPr>
          <p:nvPr>
            <p:ph type="body" idx="1"/>
          </p:nvPr>
        </p:nvSpPr>
        <p:spPr>
          <a:xfrm>
            <a:off x="155575" y="964694"/>
            <a:ext cx="11880850" cy="521227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09DCD4F-E808-9C49-BF79-13B2A31C078C}"/>
              </a:ext>
            </a:extLst>
          </p:cNvPr>
          <p:cNvSpPr>
            <a:spLocks noGrp="1"/>
          </p:cNvSpPr>
          <p:nvPr>
            <p:ph type="dt" sz="half" idx="2"/>
          </p:nvPr>
        </p:nvSpPr>
        <p:spPr>
          <a:xfrm>
            <a:off x="150177" y="647013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F6AC87-569F-4436-B150-BEE96756E028}" type="datetime1">
              <a:rPr lang="en-US" smtClean="0"/>
              <a:t>4/7/2021</a:t>
            </a:fld>
            <a:endParaRPr lang="en-US"/>
          </a:p>
        </p:txBody>
      </p:sp>
      <p:sp>
        <p:nvSpPr>
          <p:cNvPr id="5" name="Footer Placeholder 4">
            <a:extLst>
              <a:ext uri="{FF2B5EF4-FFF2-40B4-BE49-F238E27FC236}">
                <a16:creationId xmlns:a16="http://schemas.microsoft.com/office/drawing/2014/main" id="{24A4D535-0FA7-0647-8215-3EEF8FD66F05}"/>
              </a:ext>
            </a:extLst>
          </p:cNvPr>
          <p:cNvSpPr>
            <a:spLocks noGrp="1"/>
          </p:cNvSpPr>
          <p:nvPr>
            <p:ph type="ftr" sz="quarter" idx="3"/>
          </p:nvPr>
        </p:nvSpPr>
        <p:spPr>
          <a:xfrm>
            <a:off x="4146074" y="648982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300728-F491-454F-AD0F-343C802DEA14}"/>
              </a:ext>
            </a:extLst>
          </p:cNvPr>
          <p:cNvSpPr>
            <a:spLocks noGrp="1"/>
          </p:cNvSpPr>
          <p:nvPr>
            <p:ph type="sldNum" sz="quarter" idx="4"/>
          </p:nvPr>
        </p:nvSpPr>
        <p:spPr>
          <a:xfrm>
            <a:off x="9328785" y="6491922"/>
            <a:ext cx="2707640" cy="365125"/>
          </a:xfrm>
          <a:prstGeom prst="rect">
            <a:avLst/>
          </a:prstGeom>
        </p:spPr>
        <p:txBody>
          <a:bodyPr vert="horz" lIns="91440" tIns="45720" rIns="91440" bIns="45720" rtlCol="0" anchor="ctr"/>
          <a:lstStyle>
            <a:lvl1pPr algn="r">
              <a:defRPr sz="1600">
                <a:solidFill>
                  <a:schemeClr val="tx1"/>
                </a:solidFill>
                <a:latin typeface="Helvetica" panose="020B0604020202020204" pitchFamily="34" charset="0"/>
                <a:cs typeface="Helvetica" panose="020B0604020202020204" pitchFamily="34" charset="0"/>
              </a:defRPr>
            </a:lvl1pPr>
          </a:lstStyle>
          <a:p>
            <a:fld id="{F6A06398-E52D-0A4E-AFDD-03811D07F7ED}" type="slidenum">
              <a:rPr lang="en-US" smtClean="0"/>
              <a:pPr/>
              <a:t>‹#›</a:t>
            </a:fld>
            <a:endParaRPr lang="en-US" dirty="0"/>
          </a:p>
        </p:txBody>
      </p:sp>
      <p:pic>
        <p:nvPicPr>
          <p:cNvPr id="7" name="Graphic 6">
            <a:extLst>
              <a:ext uri="{FF2B5EF4-FFF2-40B4-BE49-F238E27FC236}">
                <a16:creationId xmlns:a16="http://schemas.microsoft.com/office/drawing/2014/main" id="{BDB805FD-7F0A-45B5-B311-02581EBD31D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6520" y="6309550"/>
            <a:ext cx="2006599" cy="526666"/>
          </a:xfrm>
          <a:prstGeom prst="rect">
            <a:avLst/>
          </a:prstGeom>
        </p:spPr>
      </p:pic>
    </p:spTree>
    <p:extLst>
      <p:ext uri="{BB962C8B-B14F-4D97-AF65-F5344CB8AC3E}">
        <p14:creationId xmlns:p14="http://schemas.microsoft.com/office/powerpoint/2010/main" val="3148025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hf hdr="0" ftr="0" dt="0"/>
  <p:txStyles>
    <p:titleStyle>
      <a:lvl1pPr algn="l" defTabSz="914400" rtl="0" eaLnBrk="1" latinLnBrk="0" hangingPunct="1">
        <a:lnSpc>
          <a:spcPct val="90000"/>
        </a:lnSpc>
        <a:spcBef>
          <a:spcPct val="0"/>
        </a:spcBef>
        <a:buNone/>
        <a:defRPr sz="36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userDrawn="1">
          <p15:clr>
            <a:srgbClr val="F26B43"/>
          </p15:clr>
        </p15:guide>
        <p15:guide id="2" pos="3840" userDrawn="1">
          <p15:clr>
            <a:srgbClr val="F26B43"/>
          </p15:clr>
        </p15:guide>
        <p15:guide id="3" pos="3953" userDrawn="1">
          <p15:clr>
            <a:srgbClr val="F26B43"/>
          </p15:clr>
        </p15:guide>
        <p15:guide id="4" pos="7582" userDrawn="1">
          <p15:clr>
            <a:srgbClr val="F26B43"/>
          </p15:clr>
        </p15:guide>
        <p15:guide id="5" orient="horz" pos="4020" userDrawn="1">
          <p15:clr>
            <a:srgbClr val="F26B43"/>
          </p15:clr>
        </p15:guide>
        <p15:guide id="6" orient="horz" pos="59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egu.eu/awards-medals/proposal-and-selection-of-candida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14D053-1E54-441E-BB04-459D304183F3}"/>
              </a:ext>
            </a:extLst>
          </p:cNvPr>
          <p:cNvPicPr>
            <a:picLocks noChangeAspect="1"/>
          </p:cNvPicPr>
          <p:nvPr/>
        </p:nvPicPr>
        <p:blipFill>
          <a:blip r:embed="rId2"/>
          <a:stretch>
            <a:fillRect/>
          </a:stretch>
        </p:blipFill>
        <p:spPr>
          <a:xfrm>
            <a:off x="0" y="0"/>
            <a:ext cx="12192000" cy="2190180"/>
          </a:xfrm>
          <a:prstGeom prst="rect">
            <a:avLst/>
          </a:prstGeom>
        </p:spPr>
      </p:pic>
      <p:sp>
        <p:nvSpPr>
          <p:cNvPr id="6" name="Shape 11">
            <a:extLst>
              <a:ext uri="{FF2B5EF4-FFF2-40B4-BE49-F238E27FC236}">
                <a16:creationId xmlns:a16="http://schemas.microsoft.com/office/drawing/2014/main" id="{76058D5A-5098-834B-8F9B-1FE49953D6AD}"/>
              </a:ext>
            </a:extLst>
          </p:cNvPr>
          <p:cNvSpPr/>
          <p:nvPr/>
        </p:nvSpPr>
        <p:spPr>
          <a:xfrm>
            <a:off x="1662282" y="2543377"/>
            <a:ext cx="9499601" cy="1467068"/>
          </a:xfrm>
          <a:prstGeom prst="rect">
            <a:avLst/>
          </a:prstGeom>
          <a:ln w="12700">
            <a:miter lim="400000"/>
          </a:ln>
          <a:effectLst>
            <a:outerShdw blurRad="38100" dist="20000" dir="4072822" rotWithShape="0">
              <a:srgbClr val="000000">
                <a:alpha val="38000"/>
              </a:srgbClr>
            </a:outerShdw>
          </a:effectLst>
          <a:extLst>
            <a:ext uri="{C572A759-6A51-4108-AA02-DFA0A04FC94B}">
              <ma14:wrappingTextBoxFlag xmlns:ma14="http://schemas.microsoft.com/office/mac/drawingml/2011/main" xmlns="" val="1"/>
            </a:ext>
          </a:extLst>
        </p:spPr>
        <p:txBody>
          <a:bodyPr wrap="square" lIns="0" tIns="0" rIns="0" bIns="0">
            <a:spAutoFit/>
          </a:bodyPr>
          <a:lstStyle/>
          <a:p>
            <a:pPr lvl="0" algn="ctr">
              <a:spcBef>
                <a:spcPts val="1600"/>
              </a:spcBef>
              <a:spcAft>
                <a:spcPts val="1200"/>
              </a:spcAft>
            </a:pPr>
            <a:r>
              <a:rPr lang="en-US" sz="3600" b="1" dirty="0">
                <a:latin typeface="Helvetica" pitchFamily="2" charset="0"/>
                <a:ea typeface="Open Sans"/>
                <a:cs typeface="Open Sans"/>
                <a:sym typeface="Open Sans"/>
              </a:rPr>
              <a:t>Equality of Opportunity in Geosciences: </a:t>
            </a:r>
          </a:p>
          <a:p>
            <a:pPr lvl="0" algn="ctr">
              <a:spcBef>
                <a:spcPts val="1600"/>
              </a:spcBef>
            </a:pPr>
            <a:r>
              <a:rPr lang="en-US" sz="3600" b="1" dirty="0">
                <a:latin typeface="Helvetica" pitchFamily="2" charset="0"/>
                <a:ea typeface="Open Sans"/>
                <a:cs typeface="Open Sans"/>
                <a:sym typeface="Open Sans"/>
              </a:rPr>
              <a:t>The EGU Awards Committee experience</a:t>
            </a:r>
            <a:r>
              <a:rPr sz="3600" b="1" dirty="0">
                <a:latin typeface="Helvetica" pitchFamily="2" charset="0"/>
                <a:ea typeface="Open Sans Semibold"/>
                <a:cs typeface="Open Sans Semibold"/>
                <a:sym typeface="Open Sans Semibold"/>
              </a:rPr>
              <a:t> </a:t>
            </a:r>
            <a:r>
              <a:rPr lang="en-US" sz="3600" b="1" dirty="0">
                <a:latin typeface="Helvetica" pitchFamily="2" charset="0"/>
                <a:ea typeface="Open Sans Semibold"/>
                <a:cs typeface="Open Sans Semibold"/>
                <a:sym typeface="Open Sans Semibold"/>
              </a:rPr>
              <a:t>  </a:t>
            </a:r>
            <a:endParaRPr sz="3600" b="1" dirty="0">
              <a:latin typeface="Helvetica" pitchFamily="2" charset="0"/>
              <a:ea typeface="Open Sans Semibold"/>
              <a:cs typeface="Open Sans Semibold"/>
              <a:sym typeface="Open Sans Semibold"/>
            </a:endParaRPr>
          </a:p>
        </p:txBody>
      </p:sp>
      <p:sp>
        <p:nvSpPr>
          <p:cNvPr id="7" name="Shape 11">
            <a:extLst>
              <a:ext uri="{FF2B5EF4-FFF2-40B4-BE49-F238E27FC236}">
                <a16:creationId xmlns:a16="http://schemas.microsoft.com/office/drawing/2014/main" id="{E5D7C6E6-EE4F-1D40-899A-E228DBD59F19}"/>
              </a:ext>
            </a:extLst>
          </p:cNvPr>
          <p:cNvSpPr/>
          <p:nvPr/>
        </p:nvSpPr>
        <p:spPr>
          <a:xfrm>
            <a:off x="389449" y="4204781"/>
            <a:ext cx="11559833" cy="1641475"/>
          </a:xfrm>
          <a:prstGeom prst="rect">
            <a:avLst/>
          </a:prstGeom>
          <a:ln w="12700">
            <a:miter lim="400000"/>
          </a:ln>
          <a:effectLst/>
          <a:extLst>
            <a:ext uri="{C572A759-6A51-4108-AA02-DFA0A04FC94B}">
              <ma14:wrappingTextBoxFlag xmlns:ma14="http://schemas.microsoft.com/office/mac/drawingml/2011/main" xmlns="" val="1"/>
            </a:ext>
          </a:extLst>
        </p:spPr>
        <p:txBody>
          <a:bodyPr wrap="square" lIns="0" tIns="0" rIns="0" bIns="0">
            <a:spAutoFit/>
          </a:bodyPr>
          <a:lstStyle/>
          <a:p>
            <a:pPr lvl="0" algn="ctr">
              <a:spcBef>
                <a:spcPts val="1600"/>
              </a:spcBef>
              <a:spcAft>
                <a:spcPts val="1200"/>
              </a:spcAft>
            </a:pPr>
            <a:r>
              <a:rPr lang="en-US" sz="2000" b="1" dirty="0">
                <a:latin typeface="Arial" panose="020B0604020202020204" pitchFamily="34" charset="0"/>
                <a:ea typeface="Open Sans"/>
                <a:cs typeface="Arial" panose="020B0604020202020204" pitchFamily="34" charset="0"/>
                <a:sym typeface="Open Sans"/>
              </a:rPr>
              <a:t>Thomas Blunier</a:t>
            </a:r>
          </a:p>
          <a:p>
            <a:pPr algn="ctr">
              <a:spcBef>
                <a:spcPts val="1600"/>
              </a:spcBef>
              <a:spcAft>
                <a:spcPts val="1200"/>
              </a:spcAft>
            </a:pPr>
            <a:r>
              <a:rPr lang="en-US" sz="2000" dirty="0">
                <a:latin typeface="Arial" panose="020B0604020202020204" pitchFamily="34" charset="0"/>
                <a:cs typeface="Arial" panose="020B0604020202020204" pitchFamily="34" charset="0"/>
              </a:rPr>
              <a:t>University of Copenhagen</a:t>
            </a:r>
            <a:endParaRPr lang="en-US" sz="2000" b="1" dirty="0">
              <a:latin typeface="Arial" panose="020B0604020202020204" pitchFamily="34" charset="0"/>
              <a:ea typeface="Open Sans"/>
              <a:cs typeface="Arial" panose="020B0604020202020204" pitchFamily="34" charset="0"/>
              <a:sym typeface="Open Sans"/>
            </a:endParaRPr>
          </a:p>
          <a:p>
            <a:pPr lvl="0" algn="ctr">
              <a:spcBef>
                <a:spcPts val="1600"/>
              </a:spcBef>
              <a:spcAft>
                <a:spcPts val="1200"/>
              </a:spcAft>
            </a:pPr>
            <a:r>
              <a:rPr lang="en-US" sz="2000" b="1" dirty="0">
                <a:latin typeface="Arial" panose="020B0604020202020204" pitchFamily="34" charset="0"/>
                <a:ea typeface="Open Sans"/>
                <a:cs typeface="Arial" panose="020B0604020202020204" pitchFamily="34" charset="0"/>
                <a:sym typeface="Open Sans"/>
              </a:rPr>
              <a:t>Chair of the EGU Union Awards Committee</a:t>
            </a:r>
          </a:p>
        </p:txBody>
      </p:sp>
      <p:sp>
        <p:nvSpPr>
          <p:cNvPr id="8" name="Slide Number Placeholder 7">
            <a:extLst>
              <a:ext uri="{FF2B5EF4-FFF2-40B4-BE49-F238E27FC236}">
                <a16:creationId xmlns:a16="http://schemas.microsoft.com/office/drawing/2014/main" id="{69A0D066-C651-4C38-8CA9-6FBBECEA7EA2}"/>
              </a:ext>
            </a:extLst>
          </p:cNvPr>
          <p:cNvSpPr>
            <a:spLocks noGrp="1"/>
          </p:cNvSpPr>
          <p:nvPr>
            <p:ph type="sldNum" sz="quarter" idx="12"/>
          </p:nvPr>
        </p:nvSpPr>
        <p:spPr/>
        <p:txBody>
          <a:bodyPr/>
          <a:lstStyle/>
          <a:p>
            <a:fld id="{F6A06398-E52D-0A4E-AFDD-03811D07F7ED}" type="slidenum">
              <a:rPr lang="en-US" smtClean="0"/>
              <a:t>1</a:t>
            </a:fld>
            <a:endParaRPr lang="en-US" dirty="0"/>
          </a:p>
        </p:txBody>
      </p:sp>
      <p:pic>
        <p:nvPicPr>
          <p:cNvPr id="10" name="Picture 9">
            <a:extLst>
              <a:ext uri="{FF2B5EF4-FFF2-40B4-BE49-F238E27FC236}">
                <a16:creationId xmlns:a16="http://schemas.microsoft.com/office/drawing/2014/main" id="{DB0409AD-3AB3-4D53-ABBA-57F317BA0505}"/>
              </a:ext>
            </a:extLst>
          </p:cNvPr>
          <p:cNvPicPr>
            <a:picLocks noChangeAspect="1"/>
          </p:cNvPicPr>
          <p:nvPr/>
        </p:nvPicPr>
        <p:blipFill>
          <a:blip r:embed="rId3"/>
          <a:stretch>
            <a:fillRect/>
          </a:stretch>
        </p:blipFill>
        <p:spPr>
          <a:xfrm>
            <a:off x="7396480" y="2570"/>
            <a:ext cx="4815840" cy="2222014"/>
          </a:xfrm>
          <a:prstGeom prst="rect">
            <a:avLst/>
          </a:prstGeom>
          <a:solidFill>
            <a:schemeClr val="bg1"/>
          </a:solidFill>
        </p:spPr>
      </p:pic>
    </p:spTree>
    <p:extLst>
      <p:ext uri="{BB962C8B-B14F-4D97-AF65-F5344CB8AC3E}">
        <p14:creationId xmlns:p14="http://schemas.microsoft.com/office/powerpoint/2010/main" val="3505009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0D516A-8961-416A-8941-7463714E4F24}"/>
              </a:ext>
            </a:extLst>
          </p:cNvPr>
          <p:cNvSpPr>
            <a:spLocks noGrp="1"/>
          </p:cNvSpPr>
          <p:nvPr>
            <p:ph type="title"/>
          </p:nvPr>
        </p:nvSpPr>
        <p:spPr/>
        <p:txBody>
          <a:bodyPr/>
          <a:lstStyle/>
          <a:p>
            <a:r>
              <a:rPr lang="en-GB" dirty="0"/>
              <a:t>EGU awards &amp; medals programme </a:t>
            </a:r>
          </a:p>
        </p:txBody>
      </p:sp>
      <p:sp>
        <p:nvSpPr>
          <p:cNvPr id="12" name="Content Placeholder 11">
            <a:extLst>
              <a:ext uri="{FF2B5EF4-FFF2-40B4-BE49-F238E27FC236}">
                <a16:creationId xmlns:a16="http://schemas.microsoft.com/office/drawing/2014/main" id="{0E7261DF-4183-4D09-B334-3AED65AA800B}"/>
              </a:ext>
            </a:extLst>
          </p:cNvPr>
          <p:cNvSpPr>
            <a:spLocks noGrp="1"/>
          </p:cNvSpPr>
          <p:nvPr>
            <p:ph idx="1"/>
          </p:nvPr>
        </p:nvSpPr>
        <p:spPr>
          <a:xfrm>
            <a:off x="163287" y="944563"/>
            <a:ext cx="11873138" cy="1666557"/>
          </a:xfrm>
        </p:spPr>
        <p:txBody>
          <a:bodyPr>
            <a:noAutofit/>
          </a:bodyPr>
          <a:lstStyle/>
          <a:p>
            <a:r>
              <a:rPr lang="en-GB" sz="2000" dirty="0">
                <a:latin typeface="Helvetica" pitchFamily="2" charset="0"/>
                <a:ea typeface="Open Sans"/>
                <a:cs typeface="Open Sans"/>
                <a:sym typeface="Open Sans"/>
              </a:rPr>
              <a:t>Every year, the EGU awards &amp; medals programme recognises eminent scientists for their outstanding research contribution in Earth, planetary, and space sciences. In addition, it identifies the awardees as role models for the next generation of early career scientists to foster geoscience research.</a:t>
            </a:r>
          </a:p>
          <a:p>
            <a:endParaRPr lang="en-GB" sz="2000" dirty="0"/>
          </a:p>
        </p:txBody>
      </p:sp>
      <p:sp>
        <p:nvSpPr>
          <p:cNvPr id="3" name="Slide Number Placeholder 2">
            <a:extLst>
              <a:ext uri="{FF2B5EF4-FFF2-40B4-BE49-F238E27FC236}">
                <a16:creationId xmlns:a16="http://schemas.microsoft.com/office/drawing/2014/main" id="{0DE62DF7-4838-4EBF-8B23-B6531AF36395}"/>
              </a:ext>
            </a:extLst>
          </p:cNvPr>
          <p:cNvSpPr>
            <a:spLocks noGrp="1"/>
          </p:cNvSpPr>
          <p:nvPr>
            <p:ph type="sldNum" sz="quarter" idx="12"/>
          </p:nvPr>
        </p:nvSpPr>
        <p:spPr/>
        <p:txBody>
          <a:bodyPr/>
          <a:lstStyle/>
          <a:p>
            <a:fld id="{F6A06398-E52D-0A4E-AFDD-03811D07F7ED}" type="slidenum">
              <a:rPr lang="en-US" smtClean="0"/>
              <a:t>2</a:t>
            </a:fld>
            <a:endParaRPr lang="en-US" dirty="0"/>
          </a:p>
        </p:txBody>
      </p:sp>
      <p:sp>
        <p:nvSpPr>
          <p:cNvPr id="13" name="TextBox 12">
            <a:extLst>
              <a:ext uri="{FF2B5EF4-FFF2-40B4-BE49-F238E27FC236}">
                <a16:creationId xmlns:a16="http://schemas.microsoft.com/office/drawing/2014/main" id="{F046CA08-8D2B-4F6A-878A-EB49196B1304}"/>
              </a:ext>
            </a:extLst>
          </p:cNvPr>
          <p:cNvSpPr txBox="1"/>
          <p:nvPr/>
        </p:nvSpPr>
        <p:spPr>
          <a:xfrm>
            <a:off x="155575" y="1959225"/>
            <a:ext cx="7619273" cy="4016484"/>
          </a:xfrm>
          <a:prstGeom prst="rect">
            <a:avLst/>
          </a:prstGeom>
          <a:noFill/>
        </p:spPr>
        <p:txBody>
          <a:bodyPr wrap="square" rtlCol="0">
            <a:spAutoFit/>
          </a:bodyPr>
          <a:lstStyle/>
          <a:p>
            <a:pPr marL="285750" lvl="0" indent="-285750" algn="just">
              <a:spcBef>
                <a:spcPts val="600"/>
              </a:spcBef>
              <a:spcAft>
                <a:spcPts val="1200"/>
              </a:spcAft>
              <a:buSzPct val="100000"/>
              <a:buFont typeface="Arial" panose="020B0604020202020204" pitchFamily="34" charset="0"/>
              <a:buChar char="•"/>
            </a:pPr>
            <a:r>
              <a:rPr lang="en-GB" sz="2000" dirty="0">
                <a:latin typeface="Helvetica" pitchFamily="2" charset="0"/>
                <a:ea typeface="Open Sans"/>
                <a:cs typeface="Open Sans"/>
                <a:sym typeface="Open Sans"/>
              </a:rPr>
              <a:t>The EGU awards &amp; medals programme features Union medals, the most prestigious awards, for life-time achievements or exceptional contributions to science as well as Union awards, such as the Arne Richter Award for Outstanding Early Career Scientists which </a:t>
            </a:r>
            <a:r>
              <a:rPr lang="en-GB" sz="2000" dirty="0">
                <a:latin typeface="Helvetica" pitchFamily="2" charset="0"/>
              </a:rPr>
              <a:t>recognises</a:t>
            </a:r>
            <a:r>
              <a:rPr lang="de-DE" sz="2000" dirty="0">
                <a:latin typeface="Helvetica" pitchFamily="2" charset="0"/>
              </a:rPr>
              <a:t> </a:t>
            </a:r>
            <a:r>
              <a:rPr lang="en-GB" sz="2000" dirty="0">
                <a:latin typeface="Helvetica" pitchFamily="2" charset="0"/>
              </a:rPr>
              <a:t>scientific</a:t>
            </a:r>
            <a:r>
              <a:rPr lang="de-DE" sz="2000" dirty="0">
                <a:latin typeface="Helvetica" pitchFamily="2" charset="0"/>
              </a:rPr>
              <a:t> </a:t>
            </a:r>
            <a:r>
              <a:rPr lang="en-GB" sz="2000" dirty="0">
                <a:latin typeface="Helvetica" pitchFamily="2" charset="0"/>
              </a:rPr>
              <a:t>achievements</a:t>
            </a:r>
            <a:r>
              <a:rPr lang="de-DE" sz="2000" dirty="0">
                <a:latin typeface="Helvetica" pitchFamily="2" charset="0"/>
              </a:rPr>
              <a:t> at an </a:t>
            </a:r>
            <a:r>
              <a:rPr lang="de-DE" sz="2000" dirty="0" err="1">
                <a:latin typeface="Helvetica" pitchFamily="2" charset="0"/>
              </a:rPr>
              <a:t>early</a:t>
            </a:r>
            <a:r>
              <a:rPr lang="de-DE" sz="2000" dirty="0">
                <a:latin typeface="Helvetica" pitchFamily="2" charset="0"/>
              </a:rPr>
              <a:t> </a:t>
            </a:r>
            <a:r>
              <a:rPr lang="de-DE" sz="2000" dirty="0" err="1">
                <a:latin typeface="Helvetica" pitchFamily="2" charset="0"/>
              </a:rPr>
              <a:t>career</a:t>
            </a:r>
            <a:r>
              <a:rPr lang="de-DE" sz="2000" dirty="0">
                <a:latin typeface="Helvetica" pitchFamily="2" charset="0"/>
              </a:rPr>
              <a:t> </a:t>
            </a:r>
            <a:r>
              <a:rPr lang="de-DE" sz="2000" dirty="0" err="1">
                <a:latin typeface="Helvetica" pitchFamily="2" charset="0"/>
              </a:rPr>
              <a:t>stage</a:t>
            </a:r>
            <a:r>
              <a:rPr lang="en-GB" sz="2000" dirty="0">
                <a:latin typeface="Helvetica" pitchFamily="2" charset="0"/>
                <a:ea typeface="Open Sans"/>
                <a:cs typeface="Open Sans"/>
                <a:sym typeface="Open Sans"/>
              </a:rPr>
              <a:t>. </a:t>
            </a:r>
          </a:p>
          <a:p>
            <a:pPr marL="285750" lvl="0" indent="-285750" algn="just">
              <a:spcBef>
                <a:spcPts val="600"/>
              </a:spcBef>
              <a:spcAft>
                <a:spcPts val="1200"/>
              </a:spcAft>
              <a:buSzPct val="100000"/>
              <a:buFont typeface="Arial" panose="020B0604020202020204" pitchFamily="34" charset="0"/>
              <a:buChar char="•"/>
            </a:pPr>
            <a:r>
              <a:rPr lang="en-GB" sz="2000" dirty="0">
                <a:latin typeface="Helvetica" pitchFamily="2" charset="0"/>
                <a:ea typeface="Open Sans"/>
                <a:cs typeface="Open Sans"/>
                <a:sym typeface="Open Sans"/>
              </a:rPr>
              <a:t>At the division level, the EGU awards various medals for active scientists, as well as the Division Outstanding Early Career Scientists Awards. The list of all recipients of EGU awards and medals, including Union, division and General Assembly awards, is available in the EGU web pages, https://www.egu.eu/awards-medals/.</a:t>
            </a:r>
            <a:endParaRPr lang="en-GB" sz="2000" dirty="0"/>
          </a:p>
        </p:txBody>
      </p:sp>
      <p:sp>
        <p:nvSpPr>
          <p:cNvPr id="14" name="TextBox 13">
            <a:extLst>
              <a:ext uri="{FF2B5EF4-FFF2-40B4-BE49-F238E27FC236}">
                <a16:creationId xmlns:a16="http://schemas.microsoft.com/office/drawing/2014/main" id="{7258A99C-A0CA-4C8D-A4A3-5DAEA3B313CD}"/>
              </a:ext>
            </a:extLst>
          </p:cNvPr>
          <p:cNvSpPr txBox="1"/>
          <p:nvPr/>
        </p:nvSpPr>
        <p:spPr>
          <a:xfrm>
            <a:off x="7782560" y="1934718"/>
            <a:ext cx="4261577" cy="3693319"/>
          </a:xfrm>
          <a:prstGeom prst="rect">
            <a:avLst/>
          </a:prstGeom>
          <a:noFill/>
          <a:ln>
            <a:solidFill>
              <a:schemeClr val="accent1">
                <a:shade val="50000"/>
              </a:schemeClr>
            </a:solidFill>
          </a:ln>
        </p:spPr>
        <p:txBody>
          <a:bodyPr wrap="square" rtlCol="0">
            <a:spAutoFit/>
          </a:bodyPr>
          <a:lstStyle/>
          <a:p>
            <a:r>
              <a:rPr lang="en-GB" dirty="0"/>
              <a:t>Awards</a:t>
            </a:r>
          </a:p>
          <a:p>
            <a:pPr marL="285750" indent="-285750">
              <a:buFont typeface="Wingdings" panose="05000000000000000000" pitchFamily="2" charset="2"/>
              <a:buChar char="§"/>
            </a:pPr>
            <a:r>
              <a:rPr lang="en-GB" dirty="0"/>
              <a:t>Four prestigious </a:t>
            </a:r>
            <a:r>
              <a:rPr lang="en-GB" dirty="0">
                <a:solidFill>
                  <a:schemeClr val="accent1"/>
                </a:solidFill>
              </a:rPr>
              <a:t>Union medals</a:t>
            </a:r>
            <a:r>
              <a:rPr lang="en-GB" dirty="0"/>
              <a:t>, recognising excellence in scientific research</a:t>
            </a:r>
          </a:p>
          <a:p>
            <a:pPr marL="285750" indent="-285750">
              <a:buFont typeface="Wingdings" panose="05000000000000000000" pitchFamily="2" charset="2"/>
              <a:buChar char="§"/>
            </a:pPr>
            <a:r>
              <a:rPr lang="en-GB" dirty="0"/>
              <a:t>Four Union awards for </a:t>
            </a:r>
            <a:r>
              <a:rPr lang="en-GB" dirty="0">
                <a:solidFill>
                  <a:schemeClr val="accent1"/>
                </a:solidFill>
              </a:rPr>
              <a:t>Outstanding Early Career Scientists</a:t>
            </a:r>
            <a:r>
              <a:rPr lang="en-GB" dirty="0"/>
              <a:t>, </a:t>
            </a:r>
            <a:r>
              <a:rPr lang="en-GB" dirty="0">
                <a:solidFill>
                  <a:schemeClr val="accent1"/>
                </a:solidFill>
              </a:rPr>
              <a:t>services for the Union</a:t>
            </a:r>
            <a:r>
              <a:rPr lang="en-GB" dirty="0"/>
              <a:t>, </a:t>
            </a:r>
            <a:r>
              <a:rPr lang="en-GB" dirty="0">
                <a:solidFill>
                  <a:schemeClr val="accent1"/>
                </a:solidFill>
              </a:rPr>
              <a:t>science journalism</a:t>
            </a:r>
            <a:r>
              <a:rPr lang="en-GB" dirty="0"/>
              <a:t>, and </a:t>
            </a:r>
            <a:r>
              <a:rPr lang="en-GB" dirty="0">
                <a:solidFill>
                  <a:schemeClr val="accent1"/>
                </a:solidFill>
              </a:rPr>
              <a:t>outreach</a:t>
            </a:r>
          </a:p>
          <a:p>
            <a:pPr marL="285750" indent="-285750">
              <a:buFont typeface="Wingdings" panose="05000000000000000000" pitchFamily="2" charset="2"/>
              <a:buChar char="§"/>
            </a:pPr>
            <a:r>
              <a:rPr lang="en-GB" dirty="0"/>
              <a:t>28 </a:t>
            </a:r>
            <a:r>
              <a:rPr lang="en-GB" dirty="0">
                <a:solidFill>
                  <a:schemeClr val="accent1"/>
                </a:solidFill>
              </a:rPr>
              <a:t>division medals</a:t>
            </a:r>
            <a:r>
              <a:rPr lang="en-GB" dirty="0"/>
              <a:t>, awarded for significant disciplinary contributions in Earth, planetary and space sciences</a:t>
            </a:r>
          </a:p>
          <a:p>
            <a:pPr marL="285750" indent="-285750">
              <a:buFont typeface="Wingdings" panose="05000000000000000000" pitchFamily="2" charset="2"/>
              <a:buChar char="§"/>
            </a:pPr>
            <a:r>
              <a:rPr lang="en-GB" dirty="0"/>
              <a:t>22 </a:t>
            </a:r>
            <a:r>
              <a:rPr lang="en-GB" dirty="0">
                <a:solidFill>
                  <a:schemeClr val="accent1"/>
                </a:solidFill>
              </a:rPr>
              <a:t>division awards for Outstanding Early Career Scientists </a:t>
            </a:r>
            <a:r>
              <a:rPr lang="en-GB" dirty="0"/>
              <a:t>and </a:t>
            </a:r>
            <a:r>
              <a:rPr lang="en-GB" dirty="0">
                <a:solidFill>
                  <a:schemeClr val="accent1"/>
                </a:solidFill>
              </a:rPr>
              <a:t>General Assembly awards for students</a:t>
            </a:r>
          </a:p>
        </p:txBody>
      </p:sp>
    </p:spTree>
    <p:extLst>
      <p:ext uri="{BB962C8B-B14F-4D97-AF65-F5344CB8AC3E}">
        <p14:creationId xmlns:p14="http://schemas.microsoft.com/office/powerpoint/2010/main" val="1092625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23272-BAA9-45C2-93D0-DAEB57CA24C7}"/>
              </a:ext>
            </a:extLst>
          </p:cNvPr>
          <p:cNvSpPr>
            <a:spLocks noGrp="1"/>
          </p:cNvSpPr>
          <p:nvPr>
            <p:ph type="title"/>
          </p:nvPr>
        </p:nvSpPr>
        <p:spPr/>
        <p:txBody>
          <a:bodyPr>
            <a:normAutofit/>
          </a:bodyPr>
          <a:lstStyle/>
          <a:p>
            <a:r>
              <a:rPr lang="en-GB" dirty="0"/>
              <a:t>Nomination statistics</a:t>
            </a:r>
          </a:p>
        </p:txBody>
      </p:sp>
      <p:graphicFrame>
        <p:nvGraphicFramePr>
          <p:cNvPr id="5" name="Content Placeholder 4">
            <a:extLst>
              <a:ext uri="{FF2B5EF4-FFF2-40B4-BE49-F238E27FC236}">
                <a16:creationId xmlns:a16="http://schemas.microsoft.com/office/drawing/2014/main" id="{4DF21307-74F2-4E85-BA29-3BE315E86816}"/>
              </a:ext>
            </a:extLst>
          </p:cNvPr>
          <p:cNvGraphicFramePr>
            <a:graphicFrameLocks noGrp="1"/>
          </p:cNvGraphicFramePr>
          <p:nvPr>
            <p:ph idx="1"/>
            <p:extLst>
              <p:ext uri="{D42A27DB-BD31-4B8C-83A1-F6EECF244321}">
                <p14:modId xmlns:p14="http://schemas.microsoft.com/office/powerpoint/2010/main" val="422276569"/>
              </p:ext>
            </p:extLst>
          </p:nvPr>
        </p:nvGraphicFramePr>
        <p:xfrm>
          <a:off x="155575" y="965201"/>
          <a:ext cx="8460105" cy="464197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7">
            <a:extLst>
              <a:ext uri="{FF2B5EF4-FFF2-40B4-BE49-F238E27FC236}">
                <a16:creationId xmlns:a16="http://schemas.microsoft.com/office/drawing/2014/main" id="{33BE2DAB-E14D-42DB-9B3D-24CDFCF1359F}"/>
              </a:ext>
            </a:extLst>
          </p:cNvPr>
          <p:cNvSpPr>
            <a:spLocks noGrp="1"/>
          </p:cNvSpPr>
          <p:nvPr>
            <p:ph type="sldNum" sz="quarter" idx="12"/>
          </p:nvPr>
        </p:nvSpPr>
        <p:spPr/>
        <p:txBody>
          <a:bodyPr/>
          <a:lstStyle/>
          <a:p>
            <a:fld id="{F6A06398-E52D-0A4E-AFDD-03811D07F7ED}" type="slidenum">
              <a:rPr lang="en-US" smtClean="0"/>
              <a:t>3</a:t>
            </a:fld>
            <a:endParaRPr lang="en-US"/>
          </a:p>
        </p:txBody>
      </p:sp>
      <p:sp>
        <p:nvSpPr>
          <p:cNvPr id="6" name="TextBox 5">
            <a:extLst>
              <a:ext uri="{FF2B5EF4-FFF2-40B4-BE49-F238E27FC236}">
                <a16:creationId xmlns:a16="http://schemas.microsoft.com/office/drawing/2014/main" id="{CB4A901A-B895-4D88-9309-5F3592BD4FDE}"/>
              </a:ext>
            </a:extLst>
          </p:cNvPr>
          <p:cNvSpPr txBox="1"/>
          <p:nvPr/>
        </p:nvSpPr>
        <p:spPr>
          <a:xfrm>
            <a:off x="155575" y="5607170"/>
            <a:ext cx="11880850" cy="646331"/>
          </a:xfrm>
          <a:prstGeom prst="rect">
            <a:avLst/>
          </a:prstGeom>
          <a:noFill/>
        </p:spPr>
        <p:txBody>
          <a:bodyPr wrap="square" rtlCol="0">
            <a:spAutoFit/>
          </a:bodyPr>
          <a:lstStyle/>
          <a:p>
            <a:r>
              <a:rPr lang="en-GB" dirty="0"/>
              <a:t>On average 128 valid nominations were sent in annually over the past eight years. Tendentially the number of nominations is increasing, that goes especially for OECS awards. </a:t>
            </a:r>
          </a:p>
        </p:txBody>
      </p:sp>
      <p:sp>
        <p:nvSpPr>
          <p:cNvPr id="7" name="TextBox 6">
            <a:extLst>
              <a:ext uri="{FF2B5EF4-FFF2-40B4-BE49-F238E27FC236}">
                <a16:creationId xmlns:a16="http://schemas.microsoft.com/office/drawing/2014/main" id="{85169607-7B2A-4139-8338-FBD71E7B0054}"/>
              </a:ext>
            </a:extLst>
          </p:cNvPr>
          <p:cNvSpPr txBox="1"/>
          <p:nvPr/>
        </p:nvSpPr>
        <p:spPr>
          <a:xfrm>
            <a:off x="8881745" y="944563"/>
            <a:ext cx="3154680" cy="449353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t>Who can nominate?</a:t>
            </a:r>
          </a:p>
          <a:p>
            <a:pPr algn="just"/>
            <a:r>
              <a:rPr lang="en-GB" dirty="0"/>
              <a:t>There is no awards nomination committee in EGU. Following the bottom up structure of the union, all nominations for scientific achievements originate from </a:t>
            </a:r>
            <a:r>
              <a:rPr lang="en-GB" b="1" dirty="0"/>
              <a:t>EGU members</a:t>
            </a:r>
            <a:r>
              <a:rPr lang="en-GB" dirty="0"/>
              <a:t>, where self nominations are excluded. </a:t>
            </a:r>
          </a:p>
          <a:p>
            <a:endParaRPr lang="en-GB" dirty="0"/>
          </a:p>
          <a:p>
            <a:r>
              <a:rPr lang="en-US" sz="1600" dirty="0"/>
              <a:t>An exception is the Angela </a:t>
            </a:r>
            <a:r>
              <a:rPr lang="en-US" sz="1600" dirty="0" err="1"/>
              <a:t>Croome</a:t>
            </a:r>
            <a:r>
              <a:rPr lang="en-US" sz="1600" dirty="0"/>
              <a:t> Award for Earth, space and planetary </a:t>
            </a:r>
            <a:r>
              <a:rPr lang="en-US" sz="1600" dirty="0">
                <a:solidFill>
                  <a:schemeClr val="accent1"/>
                </a:solidFill>
              </a:rPr>
              <a:t>sciences journalism</a:t>
            </a:r>
            <a:r>
              <a:rPr lang="en-US" sz="1600" dirty="0"/>
              <a:t>. Here also nominations by non-EGU-members and self-nominations are possible. </a:t>
            </a:r>
            <a:endParaRPr lang="en-GB" sz="1600" dirty="0"/>
          </a:p>
        </p:txBody>
      </p:sp>
    </p:spTree>
    <p:extLst>
      <p:ext uri="{BB962C8B-B14F-4D97-AF65-F5344CB8AC3E}">
        <p14:creationId xmlns:p14="http://schemas.microsoft.com/office/powerpoint/2010/main" val="51443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20">
            <a:extLst>
              <a:ext uri="{FF2B5EF4-FFF2-40B4-BE49-F238E27FC236}">
                <a16:creationId xmlns:a16="http://schemas.microsoft.com/office/drawing/2014/main" id="{429ABAC7-51F6-7D46-91FF-16A0F402CA24}"/>
              </a:ext>
            </a:extLst>
          </p:cNvPr>
          <p:cNvSpPr/>
          <p:nvPr/>
        </p:nvSpPr>
        <p:spPr>
          <a:xfrm>
            <a:off x="155575" y="5083666"/>
            <a:ext cx="5815651" cy="1225694"/>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oAutofit/>
          </a:bodyPr>
          <a:lstStyle/>
          <a:p>
            <a:pPr marL="285750" lvl="0" indent="-285750">
              <a:buSzPct val="130000"/>
              <a:buFont typeface="Arial" panose="020B0604020202020204" pitchFamily="34" charset="0"/>
              <a:buChar char="•"/>
              <a:tabLst>
                <a:tab pos="4667250" algn="l"/>
              </a:tabLst>
            </a:pPr>
            <a:r>
              <a:rPr lang="en-GB" sz="1600" dirty="0">
                <a:solidFill>
                  <a:srgbClr val="4D4D4D"/>
                </a:solidFill>
                <a:latin typeface="Helvetica" pitchFamily="2" charset="0"/>
                <a:ea typeface="Open Sans"/>
                <a:cs typeface="Open Sans"/>
                <a:sym typeface="Open Sans"/>
              </a:rPr>
              <a:t>37% of EGU members in 2021 are female</a:t>
            </a:r>
          </a:p>
          <a:p>
            <a:pPr marL="285750" lvl="0" indent="-285750">
              <a:buSzPct val="130000"/>
              <a:buFont typeface="Arial" panose="020B0604020202020204" pitchFamily="34" charset="0"/>
              <a:buChar char="•"/>
              <a:tabLst>
                <a:tab pos="4667250" algn="l"/>
              </a:tabLst>
            </a:pPr>
            <a:r>
              <a:rPr lang="en-GB" sz="1600" dirty="0">
                <a:latin typeface="Helvetica" pitchFamily="2" charset="0"/>
                <a:ea typeface="Open Sans"/>
                <a:cs typeface="Open Sans"/>
                <a:sym typeface="Open Sans"/>
              </a:rPr>
              <a:t>Gender</a:t>
            </a:r>
            <a:r>
              <a:rPr lang="en-GB" sz="1600" dirty="0">
                <a:solidFill>
                  <a:srgbClr val="4D4D4D"/>
                </a:solidFill>
                <a:latin typeface="Helvetica" pitchFamily="2" charset="0"/>
                <a:ea typeface="Open Sans"/>
                <a:cs typeface="Open Sans"/>
                <a:sym typeface="Open Sans"/>
              </a:rPr>
              <a:t> is more balanced among younger EGU members</a:t>
            </a:r>
          </a:p>
          <a:p>
            <a:pPr lvl="0">
              <a:buSzPct val="130000"/>
              <a:tabLst>
                <a:tab pos="4667250" algn="l"/>
              </a:tabLst>
            </a:pPr>
            <a:endParaRPr lang="en-GB" sz="1600" i="1" dirty="0">
              <a:solidFill>
                <a:srgbClr val="4D4D4D"/>
              </a:solidFill>
              <a:latin typeface="Helvetica" pitchFamily="2" charset="0"/>
              <a:ea typeface="Open Sans"/>
              <a:cs typeface="Open Sans"/>
              <a:sym typeface="Open Sans"/>
            </a:endParaRPr>
          </a:p>
        </p:txBody>
      </p:sp>
      <p:sp>
        <p:nvSpPr>
          <p:cNvPr id="11" name="TextBox 10">
            <a:extLst>
              <a:ext uri="{FF2B5EF4-FFF2-40B4-BE49-F238E27FC236}">
                <a16:creationId xmlns:a16="http://schemas.microsoft.com/office/drawing/2014/main" id="{13F6305A-2ED0-F448-A2AE-B051036DDCC3}"/>
              </a:ext>
            </a:extLst>
          </p:cNvPr>
          <p:cNvSpPr txBox="1">
            <a:spLocks noChangeAspect="1"/>
          </p:cNvSpPr>
          <p:nvPr/>
        </p:nvSpPr>
        <p:spPr>
          <a:xfrm>
            <a:off x="20663299" y="3186696"/>
            <a:ext cx="9256451" cy="902395"/>
          </a:xfrm>
          <a:prstGeom prst="rect">
            <a:avLst/>
          </a:prstGeom>
          <a:solidFill>
            <a:schemeClr val="bg1">
              <a:lumMod val="95000"/>
            </a:schemeClr>
          </a:solidFill>
        </p:spPr>
        <p:txBody>
          <a:bodyPr wrap="square" rtlCol="0" anchor="ctr">
            <a:noAutofit/>
          </a:bodyPr>
          <a:lstStyle/>
          <a:p>
            <a:pPr>
              <a:tabLst>
                <a:tab pos="361950" algn="l"/>
              </a:tabLst>
            </a:pPr>
            <a:r>
              <a:rPr lang="en-US" sz="3600" b="1" dirty="0">
                <a:solidFill>
                  <a:srgbClr val="0070C0"/>
                </a:solidFill>
                <a:latin typeface="Helvetica" pitchFamily="2" charset="0"/>
              </a:rPr>
              <a:t>Concluding Remarks</a:t>
            </a:r>
          </a:p>
        </p:txBody>
      </p:sp>
      <p:sp>
        <p:nvSpPr>
          <p:cNvPr id="3" name="Title 2">
            <a:extLst>
              <a:ext uri="{FF2B5EF4-FFF2-40B4-BE49-F238E27FC236}">
                <a16:creationId xmlns:a16="http://schemas.microsoft.com/office/drawing/2014/main" id="{2174EF43-7228-48A4-B0A5-C229979A1A37}"/>
              </a:ext>
            </a:extLst>
          </p:cNvPr>
          <p:cNvSpPr>
            <a:spLocks noGrp="1"/>
          </p:cNvSpPr>
          <p:nvPr>
            <p:ph type="title"/>
          </p:nvPr>
        </p:nvSpPr>
        <p:spPr/>
        <p:txBody>
          <a:bodyPr>
            <a:normAutofit/>
          </a:bodyPr>
          <a:lstStyle/>
          <a:p>
            <a:r>
              <a:rPr lang="en-GB" dirty="0"/>
              <a:t>EGU Community</a:t>
            </a:r>
          </a:p>
        </p:txBody>
      </p:sp>
      <p:sp>
        <p:nvSpPr>
          <p:cNvPr id="16" name="Text Placeholder 15">
            <a:extLst>
              <a:ext uri="{FF2B5EF4-FFF2-40B4-BE49-F238E27FC236}">
                <a16:creationId xmlns:a16="http://schemas.microsoft.com/office/drawing/2014/main" id="{D82ACC55-96ED-440D-99D2-6F57CC89C671}"/>
              </a:ext>
            </a:extLst>
          </p:cNvPr>
          <p:cNvSpPr>
            <a:spLocks noGrp="1"/>
          </p:cNvSpPr>
          <p:nvPr>
            <p:ph type="body" idx="1"/>
          </p:nvPr>
        </p:nvSpPr>
        <p:spPr/>
        <p:txBody>
          <a:bodyPr anchor="t"/>
          <a:lstStyle/>
          <a:p>
            <a:r>
              <a:rPr lang="en-GB" dirty="0"/>
              <a:t>Gender </a:t>
            </a:r>
          </a:p>
        </p:txBody>
      </p:sp>
      <p:sp>
        <p:nvSpPr>
          <p:cNvPr id="17" name="Text Placeholder 16">
            <a:extLst>
              <a:ext uri="{FF2B5EF4-FFF2-40B4-BE49-F238E27FC236}">
                <a16:creationId xmlns:a16="http://schemas.microsoft.com/office/drawing/2014/main" id="{7743E2C2-17AA-44F1-9BB3-3EB77B601398}"/>
              </a:ext>
            </a:extLst>
          </p:cNvPr>
          <p:cNvSpPr>
            <a:spLocks noGrp="1"/>
          </p:cNvSpPr>
          <p:nvPr>
            <p:ph type="body" sz="quarter" idx="3"/>
          </p:nvPr>
        </p:nvSpPr>
        <p:spPr/>
        <p:txBody>
          <a:bodyPr anchor="t"/>
          <a:lstStyle/>
          <a:p>
            <a:r>
              <a:rPr lang="en-GB" dirty="0"/>
              <a:t>Origin</a:t>
            </a:r>
          </a:p>
        </p:txBody>
      </p:sp>
      <p:sp>
        <p:nvSpPr>
          <p:cNvPr id="2" name="Slide Number Placeholder 1">
            <a:extLst>
              <a:ext uri="{FF2B5EF4-FFF2-40B4-BE49-F238E27FC236}">
                <a16:creationId xmlns:a16="http://schemas.microsoft.com/office/drawing/2014/main" id="{376F5BB9-69E8-4790-8177-1113597C5884}"/>
              </a:ext>
            </a:extLst>
          </p:cNvPr>
          <p:cNvSpPr>
            <a:spLocks noGrp="1"/>
          </p:cNvSpPr>
          <p:nvPr>
            <p:ph type="sldNum" sz="quarter" idx="12"/>
          </p:nvPr>
        </p:nvSpPr>
        <p:spPr/>
        <p:txBody>
          <a:bodyPr/>
          <a:lstStyle/>
          <a:p>
            <a:fld id="{F6A06398-E52D-0A4E-AFDD-03811D07F7ED}" type="slidenum">
              <a:rPr lang="en-US" smtClean="0"/>
              <a:t>4</a:t>
            </a:fld>
            <a:endParaRPr lang="en-US"/>
          </a:p>
        </p:txBody>
      </p:sp>
      <p:graphicFrame>
        <p:nvGraphicFramePr>
          <p:cNvPr id="27" name="Content Placeholder 26">
            <a:extLst>
              <a:ext uri="{FF2B5EF4-FFF2-40B4-BE49-F238E27FC236}">
                <a16:creationId xmlns:a16="http://schemas.microsoft.com/office/drawing/2014/main" id="{D5B7F1D5-CCF1-4E19-A8D2-5C65688643B1}"/>
              </a:ext>
            </a:extLst>
          </p:cNvPr>
          <p:cNvGraphicFramePr>
            <a:graphicFrameLocks noGrp="1"/>
          </p:cNvGraphicFramePr>
          <p:nvPr>
            <p:ph sz="half" idx="2"/>
            <p:extLst>
              <p:ext uri="{D42A27DB-BD31-4B8C-83A1-F6EECF244321}">
                <p14:modId xmlns:p14="http://schemas.microsoft.com/office/powerpoint/2010/main" val="540682124"/>
              </p:ext>
            </p:extLst>
          </p:nvPr>
        </p:nvGraphicFramePr>
        <p:xfrm>
          <a:off x="6409104" y="1383252"/>
          <a:ext cx="3012758" cy="1885950"/>
        </p:xfrm>
        <a:graphic>
          <a:graphicData uri="http://schemas.openxmlformats.org/drawingml/2006/table">
            <a:tbl>
              <a:tblPr firstRow="1">
                <a:tableStyleId>{073A0DAA-6AF3-43AB-8588-CEC1D06C72B9}</a:tableStyleId>
              </a:tblPr>
              <a:tblGrid>
                <a:gridCol w="1405572">
                  <a:extLst>
                    <a:ext uri="{9D8B030D-6E8A-4147-A177-3AD203B41FA5}">
                      <a16:colId xmlns:a16="http://schemas.microsoft.com/office/drawing/2014/main" val="4172731734"/>
                    </a:ext>
                  </a:extLst>
                </a:gridCol>
                <a:gridCol w="1607186">
                  <a:extLst>
                    <a:ext uri="{9D8B030D-6E8A-4147-A177-3AD203B41FA5}">
                      <a16:colId xmlns:a16="http://schemas.microsoft.com/office/drawing/2014/main" val="1930393837"/>
                    </a:ext>
                  </a:extLst>
                </a:gridCol>
              </a:tblGrid>
              <a:tr h="190500">
                <a:tc>
                  <a:txBody>
                    <a:bodyPr/>
                    <a:lstStyle/>
                    <a:p>
                      <a:pPr algn="l" fontAlgn="b"/>
                      <a:r>
                        <a:rPr lang="da-DK" sz="2000" u="none" strike="noStrike">
                          <a:effectLst/>
                        </a:rPr>
                        <a:t>EGU2019</a:t>
                      </a:r>
                      <a:endParaRPr lang="da-DK" sz="2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da-DK" sz="2000" u="none" strike="noStrike">
                          <a:effectLst/>
                        </a:rPr>
                        <a:t>% participants</a:t>
                      </a:r>
                      <a:endParaRPr lang="da-DK" sz="20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138043762"/>
                  </a:ext>
                </a:extLst>
              </a:tr>
              <a:tr h="200025">
                <a:tc>
                  <a:txBody>
                    <a:bodyPr/>
                    <a:lstStyle/>
                    <a:p>
                      <a:pPr algn="l" fontAlgn="b"/>
                      <a:r>
                        <a:rPr lang="da-DK" sz="2000" u="none" strike="noStrike">
                          <a:effectLst/>
                        </a:rPr>
                        <a:t>Africa</a:t>
                      </a:r>
                      <a:endParaRPr lang="da-DK"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DK" sz="2000" u="none" strike="noStrike">
                          <a:effectLst/>
                        </a:rPr>
                        <a:t>1%</a:t>
                      </a:r>
                      <a:endParaRPr lang="en-DK"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36758670"/>
                  </a:ext>
                </a:extLst>
              </a:tr>
              <a:tr h="200025">
                <a:tc>
                  <a:txBody>
                    <a:bodyPr/>
                    <a:lstStyle/>
                    <a:p>
                      <a:pPr algn="l" fontAlgn="b"/>
                      <a:r>
                        <a:rPr lang="da-DK" sz="2000" u="none" strike="noStrike" dirty="0">
                          <a:effectLst/>
                        </a:rPr>
                        <a:t>Americas</a:t>
                      </a:r>
                      <a:endParaRPr lang="da-DK" sz="20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DK" sz="2000" u="none" strike="noStrike" dirty="0">
                          <a:effectLst/>
                        </a:rPr>
                        <a:t>10%</a:t>
                      </a:r>
                      <a:endParaRPr lang="en-DK"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994115133"/>
                  </a:ext>
                </a:extLst>
              </a:tr>
              <a:tr h="200025">
                <a:tc>
                  <a:txBody>
                    <a:bodyPr/>
                    <a:lstStyle/>
                    <a:p>
                      <a:pPr algn="l" fontAlgn="b"/>
                      <a:r>
                        <a:rPr lang="da-DK" sz="2000" u="none" strike="noStrike">
                          <a:effectLst/>
                        </a:rPr>
                        <a:t>Asia</a:t>
                      </a:r>
                      <a:endParaRPr lang="da-DK"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DK" sz="2000" u="none" strike="noStrike">
                          <a:effectLst/>
                        </a:rPr>
                        <a:t>17%</a:t>
                      </a:r>
                      <a:endParaRPr lang="en-DK"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664650549"/>
                  </a:ext>
                </a:extLst>
              </a:tr>
              <a:tr h="200025">
                <a:tc>
                  <a:txBody>
                    <a:bodyPr/>
                    <a:lstStyle/>
                    <a:p>
                      <a:pPr algn="l" fontAlgn="b"/>
                      <a:r>
                        <a:rPr lang="da-DK" sz="2000" u="none" strike="noStrike">
                          <a:effectLst/>
                        </a:rPr>
                        <a:t>Europe</a:t>
                      </a:r>
                      <a:endParaRPr lang="da-DK"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DK" sz="2000" u="none" strike="noStrike">
                          <a:effectLst/>
                        </a:rPr>
                        <a:t>72%</a:t>
                      </a:r>
                      <a:endParaRPr lang="en-DK"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36207092"/>
                  </a:ext>
                </a:extLst>
              </a:tr>
              <a:tr h="200025">
                <a:tc>
                  <a:txBody>
                    <a:bodyPr/>
                    <a:lstStyle/>
                    <a:p>
                      <a:pPr algn="l" fontAlgn="b"/>
                      <a:r>
                        <a:rPr lang="da-DK" sz="2000" u="none" strike="noStrike">
                          <a:effectLst/>
                        </a:rPr>
                        <a:t>Oceania</a:t>
                      </a:r>
                      <a:endParaRPr lang="da-DK"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DK" sz="2000" u="none" strike="noStrike" dirty="0">
                          <a:effectLst/>
                        </a:rPr>
                        <a:t>1%</a:t>
                      </a:r>
                      <a:endParaRPr lang="en-DK"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74310127"/>
                  </a:ext>
                </a:extLst>
              </a:tr>
            </a:tbl>
          </a:graphicData>
        </a:graphic>
      </p:graphicFrame>
      <p:sp>
        <p:nvSpPr>
          <p:cNvPr id="29" name="Shape 20">
            <a:extLst>
              <a:ext uri="{FF2B5EF4-FFF2-40B4-BE49-F238E27FC236}">
                <a16:creationId xmlns:a16="http://schemas.microsoft.com/office/drawing/2014/main" id="{E94F9495-040B-4AD7-B15D-51AF966F7B49}"/>
              </a:ext>
            </a:extLst>
          </p:cNvPr>
          <p:cNvSpPr/>
          <p:nvPr/>
        </p:nvSpPr>
        <p:spPr>
          <a:xfrm>
            <a:off x="6275388" y="5111239"/>
            <a:ext cx="5815651" cy="1225694"/>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oAutofit/>
          </a:bodyPr>
          <a:lstStyle/>
          <a:p>
            <a:pPr marL="285750" lvl="0" indent="-285750">
              <a:buSzPct val="130000"/>
              <a:buFont typeface="Arial" panose="020B0604020202020204" pitchFamily="34" charset="0"/>
              <a:buChar char="•"/>
              <a:tabLst>
                <a:tab pos="4667250" algn="l"/>
              </a:tabLst>
            </a:pPr>
            <a:r>
              <a:rPr lang="en-GB" sz="1600" dirty="0">
                <a:solidFill>
                  <a:srgbClr val="4D4D4D"/>
                </a:solidFill>
                <a:latin typeface="Helvetica" pitchFamily="2" charset="0"/>
                <a:ea typeface="Open Sans"/>
                <a:cs typeface="Open Sans"/>
                <a:sym typeface="Open Sans"/>
              </a:rPr>
              <a:t>The vast majority of EGU members comes from Europe</a:t>
            </a:r>
          </a:p>
          <a:p>
            <a:pPr marL="285750" lvl="0" indent="-285750">
              <a:buSzPct val="130000"/>
              <a:buFont typeface="Arial" panose="020B0604020202020204" pitchFamily="34" charset="0"/>
              <a:buChar char="•"/>
              <a:tabLst>
                <a:tab pos="4667250" algn="l"/>
              </a:tabLst>
            </a:pPr>
            <a:r>
              <a:rPr lang="en-GB" sz="1600" dirty="0">
                <a:solidFill>
                  <a:srgbClr val="4D4D4D"/>
                </a:solidFill>
                <a:latin typeface="Helvetica" pitchFamily="2" charset="0"/>
                <a:ea typeface="Open Sans"/>
                <a:cs typeface="Open Sans"/>
                <a:sym typeface="Open Sans"/>
              </a:rPr>
              <a:t>50% of the European participants originate from Western Europe</a:t>
            </a:r>
          </a:p>
          <a:p>
            <a:pPr marL="285750" lvl="0" indent="-285750">
              <a:buSzPct val="130000"/>
              <a:buFont typeface="Arial" panose="020B0604020202020204" pitchFamily="34" charset="0"/>
              <a:buChar char="•"/>
              <a:tabLst>
                <a:tab pos="4667250" algn="l"/>
              </a:tabLst>
            </a:pPr>
            <a:endParaRPr lang="en-GB" sz="1600" dirty="0">
              <a:solidFill>
                <a:srgbClr val="4D4D4D"/>
              </a:solidFill>
              <a:latin typeface="Helvetica" pitchFamily="2" charset="0"/>
              <a:ea typeface="Open Sans"/>
              <a:cs typeface="Open Sans"/>
              <a:sym typeface="Open Sans"/>
            </a:endParaRPr>
          </a:p>
          <a:p>
            <a:pPr lvl="0">
              <a:buSzPct val="130000"/>
              <a:tabLst>
                <a:tab pos="4667250" algn="l"/>
              </a:tabLst>
            </a:pPr>
            <a:r>
              <a:rPr lang="en-GB" sz="1600" i="1" dirty="0">
                <a:solidFill>
                  <a:srgbClr val="4D4D4D"/>
                </a:solidFill>
                <a:latin typeface="Helvetica" pitchFamily="2" charset="0"/>
                <a:ea typeface="Open Sans"/>
                <a:cs typeface="Open Sans"/>
                <a:sym typeface="Open Sans"/>
              </a:rPr>
              <a:t>(based on the participation numbers from the GA2019)</a:t>
            </a:r>
          </a:p>
        </p:txBody>
      </p:sp>
      <p:graphicFrame>
        <p:nvGraphicFramePr>
          <p:cNvPr id="30" name="Table 29">
            <a:extLst>
              <a:ext uri="{FF2B5EF4-FFF2-40B4-BE49-F238E27FC236}">
                <a16:creationId xmlns:a16="http://schemas.microsoft.com/office/drawing/2014/main" id="{4F26F79B-0865-4B6E-8D48-8B70254D4730}"/>
              </a:ext>
            </a:extLst>
          </p:cNvPr>
          <p:cNvGraphicFramePr>
            <a:graphicFrameLocks noGrp="1"/>
          </p:cNvGraphicFramePr>
          <p:nvPr>
            <p:extLst>
              <p:ext uri="{D42A27DB-BD31-4B8C-83A1-F6EECF244321}">
                <p14:modId xmlns:p14="http://schemas.microsoft.com/office/powerpoint/2010/main" val="2433586036"/>
              </p:ext>
            </p:extLst>
          </p:nvPr>
        </p:nvGraphicFramePr>
        <p:xfrm>
          <a:off x="9748520" y="3606800"/>
          <a:ext cx="2209800" cy="1013460"/>
        </p:xfrm>
        <a:graphic>
          <a:graphicData uri="http://schemas.openxmlformats.org/drawingml/2006/table">
            <a:tbl>
              <a:tblPr>
                <a:tableStyleId>{5C22544A-7EE6-4342-B048-85BDC9FD1C3A}</a:tableStyleId>
              </a:tblPr>
              <a:tblGrid>
                <a:gridCol w="1661160">
                  <a:extLst>
                    <a:ext uri="{9D8B030D-6E8A-4147-A177-3AD203B41FA5}">
                      <a16:colId xmlns:a16="http://schemas.microsoft.com/office/drawing/2014/main" val="334139436"/>
                    </a:ext>
                  </a:extLst>
                </a:gridCol>
                <a:gridCol w="548640">
                  <a:extLst>
                    <a:ext uri="{9D8B030D-6E8A-4147-A177-3AD203B41FA5}">
                      <a16:colId xmlns:a16="http://schemas.microsoft.com/office/drawing/2014/main" val="2971759113"/>
                    </a:ext>
                  </a:extLst>
                </a:gridCol>
              </a:tblGrid>
              <a:tr h="200025">
                <a:tc>
                  <a:txBody>
                    <a:bodyPr/>
                    <a:lstStyle/>
                    <a:p>
                      <a:pPr algn="l" fontAlgn="b"/>
                      <a:r>
                        <a:rPr lang="da-DK" sz="1600" u="none" strike="noStrike" dirty="0">
                          <a:effectLst/>
                        </a:rPr>
                        <a:t>Eastern Europe</a:t>
                      </a:r>
                      <a:endParaRPr lang="da-DK" sz="1600" b="0" i="0" u="none" strike="noStrike" dirty="0">
                        <a:solidFill>
                          <a:srgbClr val="000000"/>
                        </a:solidFill>
                        <a:effectLst/>
                        <a:latin typeface="Arial" panose="020B0604020202020204" pitchFamily="34" charset="0"/>
                      </a:endParaRPr>
                    </a:p>
                  </a:txBody>
                  <a:tcPr marL="114300" marR="9525" marT="9525" marB="0" anchor="b"/>
                </a:tc>
                <a:tc>
                  <a:txBody>
                    <a:bodyPr/>
                    <a:lstStyle/>
                    <a:p>
                      <a:pPr algn="r" fontAlgn="b"/>
                      <a:r>
                        <a:rPr lang="en-DK" sz="1600" u="none" strike="noStrike">
                          <a:effectLst/>
                        </a:rPr>
                        <a:t>9%</a:t>
                      </a:r>
                      <a:endParaRPr lang="en-DK"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56948399"/>
                  </a:ext>
                </a:extLst>
              </a:tr>
              <a:tr h="200025">
                <a:tc>
                  <a:txBody>
                    <a:bodyPr/>
                    <a:lstStyle/>
                    <a:p>
                      <a:pPr algn="l" fontAlgn="b"/>
                      <a:r>
                        <a:rPr lang="da-DK" sz="1600" u="none" strike="noStrike">
                          <a:effectLst/>
                        </a:rPr>
                        <a:t>Northern Europe</a:t>
                      </a:r>
                      <a:endParaRPr lang="da-DK" sz="1600" b="0" i="0" u="none" strike="noStrike">
                        <a:solidFill>
                          <a:srgbClr val="000000"/>
                        </a:solidFill>
                        <a:effectLst/>
                        <a:latin typeface="Arial" panose="020B0604020202020204" pitchFamily="34" charset="0"/>
                      </a:endParaRPr>
                    </a:p>
                  </a:txBody>
                  <a:tcPr marL="114300" marR="9525" marT="9525" marB="0" anchor="b"/>
                </a:tc>
                <a:tc>
                  <a:txBody>
                    <a:bodyPr/>
                    <a:lstStyle/>
                    <a:p>
                      <a:pPr algn="r" fontAlgn="b"/>
                      <a:r>
                        <a:rPr lang="en-DK" sz="1600" u="none" strike="noStrike" dirty="0">
                          <a:effectLst/>
                        </a:rPr>
                        <a:t>22%</a:t>
                      </a:r>
                      <a:endParaRPr lang="en-DK"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075095865"/>
                  </a:ext>
                </a:extLst>
              </a:tr>
              <a:tr h="200025">
                <a:tc>
                  <a:txBody>
                    <a:bodyPr/>
                    <a:lstStyle/>
                    <a:p>
                      <a:pPr algn="l" fontAlgn="b"/>
                      <a:r>
                        <a:rPr lang="da-DK" sz="1600" u="none" strike="noStrike">
                          <a:effectLst/>
                        </a:rPr>
                        <a:t>Southern Europe</a:t>
                      </a:r>
                      <a:endParaRPr lang="da-DK" sz="1600" b="0" i="0" u="none" strike="noStrike">
                        <a:solidFill>
                          <a:srgbClr val="000000"/>
                        </a:solidFill>
                        <a:effectLst/>
                        <a:latin typeface="Arial" panose="020B0604020202020204" pitchFamily="34" charset="0"/>
                      </a:endParaRPr>
                    </a:p>
                  </a:txBody>
                  <a:tcPr marL="114300" marR="9525" marT="9525" marB="0" anchor="b"/>
                </a:tc>
                <a:tc>
                  <a:txBody>
                    <a:bodyPr/>
                    <a:lstStyle/>
                    <a:p>
                      <a:pPr algn="r" fontAlgn="b"/>
                      <a:r>
                        <a:rPr lang="en-DK" sz="1600" u="none" strike="noStrike">
                          <a:effectLst/>
                        </a:rPr>
                        <a:t>17%</a:t>
                      </a:r>
                      <a:endParaRPr lang="en-DK" sz="16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074639731"/>
                  </a:ext>
                </a:extLst>
              </a:tr>
              <a:tr h="200025">
                <a:tc>
                  <a:txBody>
                    <a:bodyPr/>
                    <a:lstStyle/>
                    <a:p>
                      <a:pPr algn="l" fontAlgn="b"/>
                      <a:r>
                        <a:rPr lang="da-DK" sz="1600" u="none" strike="noStrike">
                          <a:effectLst/>
                        </a:rPr>
                        <a:t>Western Europe</a:t>
                      </a:r>
                      <a:endParaRPr lang="da-DK" sz="1600" b="0" i="0" u="none" strike="noStrike">
                        <a:solidFill>
                          <a:srgbClr val="000000"/>
                        </a:solidFill>
                        <a:effectLst/>
                        <a:latin typeface="Arial" panose="020B0604020202020204" pitchFamily="34" charset="0"/>
                      </a:endParaRPr>
                    </a:p>
                  </a:txBody>
                  <a:tcPr marL="114300" marR="9525" marT="9525" marB="0" anchor="b"/>
                </a:tc>
                <a:tc>
                  <a:txBody>
                    <a:bodyPr/>
                    <a:lstStyle/>
                    <a:p>
                      <a:pPr algn="r" fontAlgn="b"/>
                      <a:r>
                        <a:rPr lang="en-DK" sz="1600" u="none" strike="noStrike" dirty="0">
                          <a:effectLst/>
                        </a:rPr>
                        <a:t>51%</a:t>
                      </a:r>
                      <a:endParaRPr lang="en-DK" sz="16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44743817"/>
                  </a:ext>
                </a:extLst>
              </a:tr>
            </a:tbl>
          </a:graphicData>
        </a:graphic>
      </p:graphicFrame>
      <p:sp>
        <p:nvSpPr>
          <p:cNvPr id="31" name="Freeform: Shape 30">
            <a:extLst>
              <a:ext uri="{FF2B5EF4-FFF2-40B4-BE49-F238E27FC236}">
                <a16:creationId xmlns:a16="http://schemas.microsoft.com/office/drawing/2014/main" id="{33036FFD-2025-4EE2-9B08-49C172E68FFF}"/>
              </a:ext>
            </a:extLst>
          </p:cNvPr>
          <p:cNvSpPr/>
          <p:nvPr/>
        </p:nvSpPr>
        <p:spPr>
          <a:xfrm>
            <a:off x="9428480" y="2631440"/>
            <a:ext cx="2529840" cy="975360"/>
          </a:xfrm>
          <a:custGeom>
            <a:avLst/>
            <a:gdLst>
              <a:gd name="connsiteX0" fmla="*/ 10160 w 2529840"/>
              <a:gd name="connsiteY0" fmla="*/ 0 h 975360"/>
              <a:gd name="connsiteX1" fmla="*/ 2529840 w 2529840"/>
              <a:gd name="connsiteY1" fmla="*/ 975360 h 975360"/>
              <a:gd name="connsiteX2" fmla="*/ 264160 w 2529840"/>
              <a:gd name="connsiteY2" fmla="*/ 975360 h 975360"/>
              <a:gd name="connsiteX3" fmla="*/ 0 w 2529840"/>
              <a:gd name="connsiteY3" fmla="*/ 314960 h 975360"/>
            </a:gdLst>
            <a:ahLst/>
            <a:cxnLst>
              <a:cxn ang="0">
                <a:pos x="connsiteX0" y="connsiteY0"/>
              </a:cxn>
              <a:cxn ang="0">
                <a:pos x="connsiteX1" y="connsiteY1"/>
              </a:cxn>
              <a:cxn ang="0">
                <a:pos x="connsiteX2" y="connsiteY2"/>
              </a:cxn>
              <a:cxn ang="0">
                <a:pos x="connsiteX3" y="connsiteY3"/>
              </a:cxn>
            </a:cxnLst>
            <a:rect l="l" t="t" r="r" b="b"/>
            <a:pathLst>
              <a:path w="2529840" h="975360">
                <a:moveTo>
                  <a:pt x="10160" y="0"/>
                </a:moveTo>
                <a:lnTo>
                  <a:pt x="2529840" y="975360"/>
                </a:lnTo>
                <a:lnTo>
                  <a:pt x="264160" y="975360"/>
                </a:lnTo>
                <a:lnTo>
                  <a:pt x="0" y="31496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3" name="Chart 12">
            <a:extLst>
              <a:ext uri="{FF2B5EF4-FFF2-40B4-BE49-F238E27FC236}">
                <a16:creationId xmlns:a16="http://schemas.microsoft.com/office/drawing/2014/main" id="{06750C2B-449A-45FE-A0B4-281DE726C0A6}"/>
              </a:ext>
            </a:extLst>
          </p:cNvPr>
          <p:cNvGraphicFramePr>
            <a:graphicFrameLocks/>
          </p:cNvGraphicFramePr>
          <p:nvPr>
            <p:extLst>
              <p:ext uri="{D42A27DB-BD31-4B8C-83A1-F6EECF244321}">
                <p14:modId xmlns:p14="http://schemas.microsoft.com/office/powerpoint/2010/main" val="3700319829"/>
              </p:ext>
            </p:extLst>
          </p:nvPr>
        </p:nvGraphicFramePr>
        <p:xfrm>
          <a:off x="0" y="949961"/>
          <a:ext cx="5916612" cy="37713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0632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0">
            <a:extLst>
              <a:ext uri="{FF2B5EF4-FFF2-40B4-BE49-F238E27FC236}">
                <a16:creationId xmlns:a16="http://schemas.microsoft.com/office/drawing/2014/main" id="{7BEF3F89-AFAF-414A-90E1-6079D0919164}"/>
              </a:ext>
            </a:extLst>
          </p:cNvPr>
          <p:cNvSpPr/>
          <p:nvPr/>
        </p:nvSpPr>
        <p:spPr>
          <a:xfrm>
            <a:off x="155575" y="955041"/>
            <a:ext cx="5761037" cy="1432233"/>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oAutofit/>
          </a:bodyPr>
          <a:lstStyle/>
          <a:p>
            <a:pPr lvl="0">
              <a:spcBef>
                <a:spcPts val="600"/>
              </a:spcBef>
              <a:spcAft>
                <a:spcPts val="2400"/>
              </a:spcAft>
              <a:buClr>
                <a:srgbClr val="0072BC"/>
              </a:buClr>
              <a:buSzPct val="130000"/>
              <a:tabLst>
                <a:tab pos="4667250" algn="l"/>
              </a:tabLst>
            </a:pPr>
            <a:r>
              <a:rPr lang="en-GB" sz="2000" b="1" dirty="0">
                <a:latin typeface="Helvetica" pitchFamily="2" charset="0"/>
                <a:ea typeface="Open Sans"/>
                <a:cs typeface="Open Sans"/>
                <a:sym typeface="Open Sans"/>
              </a:rPr>
              <a:t>Total # of  Nominations</a:t>
            </a:r>
            <a:br>
              <a:rPr lang="en-GB" sz="2000" b="1" dirty="0">
                <a:latin typeface="Helvetica" pitchFamily="2" charset="0"/>
                <a:ea typeface="Open Sans"/>
                <a:cs typeface="Open Sans"/>
                <a:sym typeface="Open Sans"/>
              </a:rPr>
            </a:br>
            <a:r>
              <a:rPr lang="en-GB" sz="2000" dirty="0">
                <a:latin typeface="Helvetica" pitchFamily="2" charset="0"/>
                <a:ea typeface="Open Sans"/>
                <a:cs typeface="Open Sans"/>
                <a:sym typeface="Open Sans"/>
              </a:rPr>
              <a:t>EGU has received a total of 1376 nominations  for the 2014 - 2021 Union, Division and OECS  medals &amp; awards.  </a:t>
            </a:r>
            <a:br>
              <a:rPr lang="en-GB" sz="2000" dirty="0">
                <a:latin typeface="Helvetica" pitchFamily="2" charset="0"/>
                <a:ea typeface="Open Sans"/>
                <a:cs typeface="Open Sans"/>
                <a:sym typeface="Open Sans"/>
              </a:rPr>
            </a:br>
            <a:r>
              <a:rPr lang="en-GB" sz="2000" dirty="0">
                <a:latin typeface="Helvetica" pitchFamily="2" charset="0"/>
                <a:ea typeface="Open Sans"/>
                <a:cs typeface="Open Sans"/>
                <a:sym typeface="Open Sans"/>
              </a:rPr>
              <a:t>25% nominations for female candidates. </a:t>
            </a:r>
            <a:endParaRPr lang="en-GB" sz="2000" b="1" dirty="0">
              <a:latin typeface="Helvetica" pitchFamily="2" charset="0"/>
              <a:ea typeface="Open Sans"/>
              <a:cs typeface="Open Sans"/>
              <a:sym typeface="Open Sans"/>
            </a:endParaRPr>
          </a:p>
          <a:p>
            <a:pPr lvl="0">
              <a:spcBef>
                <a:spcPts val="600"/>
              </a:spcBef>
              <a:spcAft>
                <a:spcPts val="2400"/>
              </a:spcAft>
              <a:buClr>
                <a:srgbClr val="0072BC"/>
              </a:buClr>
              <a:buSzPct val="130000"/>
              <a:tabLst>
                <a:tab pos="4667250" algn="l"/>
              </a:tabLst>
            </a:pPr>
            <a:endParaRPr lang="en-GB" sz="2000" dirty="0">
              <a:latin typeface="Helvetica" pitchFamily="2" charset="0"/>
              <a:ea typeface="Open Sans"/>
              <a:cs typeface="Open Sans"/>
              <a:sym typeface="Open Sans"/>
            </a:endParaRPr>
          </a:p>
        </p:txBody>
      </p:sp>
      <p:sp>
        <p:nvSpPr>
          <p:cNvPr id="7" name="Shape 20">
            <a:extLst>
              <a:ext uri="{FF2B5EF4-FFF2-40B4-BE49-F238E27FC236}">
                <a16:creationId xmlns:a16="http://schemas.microsoft.com/office/drawing/2014/main" id="{62988514-0331-D645-9501-F0F21A66F46C}"/>
              </a:ext>
            </a:extLst>
          </p:cNvPr>
          <p:cNvSpPr/>
          <p:nvPr/>
        </p:nvSpPr>
        <p:spPr>
          <a:xfrm>
            <a:off x="6275388" y="955041"/>
            <a:ext cx="5761037" cy="144377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noAutofit/>
          </a:bodyPr>
          <a:lstStyle/>
          <a:p>
            <a:pPr lvl="0">
              <a:spcBef>
                <a:spcPts val="600"/>
              </a:spcBef>
              <a:spcAft>
                <a:spcPts val="2400"/>
              </a:spcAft>
              <a:buClr>
                <a:srgbClr val="0072BC"/>
              </a:buClr>
              <a:buSzPct val="130000"/>
              <a:tabLst>
                <a:tab pos="4667250" algn="l"/>
              </a:tabLst>
            </a:pPr>
            <a:r>
              <a:rPr lang="en-GB" sz="2000" b="1" dirty="0">
                <a:latin typeface="Helvetica" pitchFamily="2" charset="0"/>
                <a:ea typeface="Open Sans"/>
                <a:cs typeface="Open Sans"/>
                <a:sym typeface="Open Sans"/>
              </a:rPr>
              <a:t>Total # of Medallists and Awardees</a:t>
            </a:r>
            <a:br>
              <a:rPr lang="en-GB" sz="2000" b="1" dirty="0">
                <a:latin typeface="Helvetica" pitchFamily="2" charset="0"/>
                <a:ea typeface="Open Sans"/>
                <a:cs typeface="Open Sans"/>
                <a:sym typeface="Open Sans"/>
              </a:rPr>
            </a:br>
            <a:r>
              <a:rPr lang="en-GB" sz="2000" dirty="0">
                <a:latin typeface="Helvetica" pitchFamily="2" charset="0"/>
                <a:ea typeface="Open Sans"/>
                <a:cs typeface="Open Sans"/>
                <a:sym typeface="Open Sans"/>
              </a:rPr>
              <a:t>EGU has awarded total of 372 medals and awards during the period 2014-2021.  </a:t>
            </a:r>
            <a:br>
              <a:rPr lang="en-GB" sz="2000" dirty="0">
                <a:latin typeface="Helvetica" pitchFamily="2" charset="0"/>
                <a:ea typeface="Open Sans"/>
                <a:cs typeface="Open Sans"/>
                <a:sym typeface="Open Sans"/>
              </a:rPr>
            </a:br>
            <a:br>
              <a:rPr lang="en-GB" sz="2000" dirty="0">
                <a:latin typeface="Helvetica" pitchFamily="2" charset="0"/>
                <a:ea typeface="Open Sans"/>
                <a:cs typeface="Open Sans"/>
                <a:sym typeface="Open Sans"/>
              </a:rPr>
            </a:br>
            <a:r>
              <a:rPr lang="en-GB" sz="2000" dirty="0">
                <a:latin typeface="Helvetica" pitchFamily="2" charset="0"/>
                <a:ea typeface="Open Sans"/>
                <a:cs typeface="Open Sans"/>
                <a:sym typeface="Open Sans"/>
              </a:rPr>
              <a:t>28% of the medallists and awardees were female. </a:t>
            </a:r>
            <a:endParaRPr lang="en-GB" sz="2000" b="1" dirty="0">
              <a:latin typeface="Helvetica" pitchFamily="2" charset="0"/>
              <a:ea typeface="Open Sans"/>
              <a:cs typeface="Open Sans"/>
              <a:sym typeface="Open Sans"/>
            </a:endParaRPr>
          </a:p>
          <a:p>
            <a:pPr lvl="0">
              <a:spcBef>
                <a:spcPts val="600"/>
              </a:spcBef>
              <a:spcAft>
                <a:spcPts val="2400"/>
              </a:spcAft>
              <a:buClr>
                <a:srgbClr val="0072BC"/>
              </a:buClr>
              <a:buSzPct val="130000"/>
              <a:tabLst>
                <a:tab pos="4667250" algn="l"/>
              </a:tabLst>
            </a:pPr>
            <a:endParaRPr lang="en-GB" sz="2000" dirty="0">
              <a:latin typeface="Helvetica" pitchFamily="2" charset="0"/>
              <a:ea typeface="Open Sans"/>
              <a:cs typeface="Open Sans"/>
              <a:sym typeface="Open Sans"/>
            </a:endParaRPr>
          </a:p>
        </p:txBody>
      </p:sp>
      <p:graphicFrame>
        <p:nvGraphicFramePr>
          <p:cNvPr id="10" name="Chart 9">
            <a:extLst>
              <a:ext uri="{FF2B5EF4-FFF2-40B4-BE49-F238E27FC236}">
                <a16:creationId xmlns:a16="http://schemas.microsoft.com/office/drawing/2014/main" id="{49115A50-43F8-4FE0-994F-0A8D96EC6888}"/>
              </a:ext>
            </a:extLst>
          </p:cNvPr>
          <p:cNvGraphicFramePr>
            <a:graphicFrameLocks/>
          </p:cNvGraphicFramePr>
          <p:nvPr>
            <p:extLst>
              <p:ext uri="{D42A27DB-BD31-4B8C-83A1-F6EECF244321}">
                <p14:modId xmlns:p14="http://schemas.microsoft.com/office/powerpoint/2010/main" val="2256363056"/>
              </p:ext>
            </p:extLst>
          </p:nvPr>
        </p:nvGraphicFramePr>
        <p:xfrm>
          <a:off x="155574" y="2691080"/>
          <a:ext cx="5761035" cy="31984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49115A50-43F8-4FE0-994F-0A8D96EC6888}"/>
              </a:ext>
            </a:extLst>
          </p:cNvPr>
          <p:cNvGraphicFramePr>
            <a:graphicFrameLocks/>
          </p:cNvGraphicFramePr>
          <p:nvPr>
            <p:extLst>
              <p:ext uri="{D42A27DB-BD31-4B8C-83A1-F6EECF244321}">
                <p14:modId xmlns:p14="http://schemas.microsoft.com/office/powerpoint/2010/main" val="1724129552"/>
              </p:ext>
            </p:extLst>
          </p:nvPr>
        </p:nvGraphicFramePr>
        <p:xfrm>
          <a:off x="6275388" y="2697796"/>
          <a:ext cx="5761036" cy="319844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C39372C-FE23-4A28-8D71-B6849FD59228}"/>
              </a:ext>
            </a:extLst>
          </p:cNvPr>
          <p:cNvSpPr>
            <a:spLocks noGrp="1"/>
          </p:cNvSpPr>
          <p:nvPr>
            <p:ph type="title"/>
          </p:nvPr>
        </p:nvSpPr>
        <p:spPr/>
        <p:txBody>
          <a:bodyPr>
            <a:noAutofit/>
          </a:bodyPr>
          <a:lstStyle/>
          <a:p>
            <a:r>
              <a:rPr lang="en-US" sz="3600" dirty="0"/>
              <a:t>Long term statistics on EGU Awards &amp; Medals (2014-2021)</a:t>
            </a:r>
            <a:endParaRPr lang="en-GB" sz="3600" dirty="0"/>
          </a:p>
        </p:txBody>
      </p:sp>
      <p:sp>
        <p:nvSpPr>
          <p:cNvPr id="15" name="TextBox 14">
            <a:extLst>
              <a:ext uri="{FF2B5EF4-FFF2-40B4-BE49-F238E27FC236}">
                <a16:creationId xmlns:a16="http://schemas.microsoft.com/office/drawing/2014/main" id="{3FE88007-6C44-414C-8730-8EBE9110896A}"/>
              </a:ext>
            </a:extLst>
          </p:cNvPr>
          <p:cNvSpPr txBox="1"/>
          <p:nvPr/>
        </p:nvSpPr>
        <p:spPr>
          <a:xfrm>
            <a:off x="155575" y="5709920"/>
            <a:ext cx="11880849" cy="646331"/>
          </a:xfrm>
          <a:prstGeom prst="rect">
            <a:avLst/>
          </a:prstGeom>
          <a:noFill/>
        </p:spPr>
        <p:txBody>
          <a:bodyPr wrap="square" rtlCol="0">
            <a:spAutoFit/>
          </a:bodyPr>
          <a:lstStyle/>
          <a:p>
            <a:r>
              <a:rPr lang="en-GB" dirty="0"/>
              <a:t>On average, over the last 8 years, the fraction of medals and awards received by women outmatches slightly the fraction of nominations for female researchers.   </a:t>
            </a:r>
          </a:p>
        </p:txBody>
      </p:sp>
      <p:sp>
        <p:nvSpPr>
          <p:cNvPr id="16" name="Slide Number Placeholder 15">
            <a:extLst>
              <a:ext uri="{FF2B5EF4-FFF2-40B4-BE49-F238E27FC236}">
                <a16:creationId xmlns:a16="http://schemas.microsoft.com/office/drawing/2014/main" id="{DB5F7531-DC06-4578-9FA1-DDADA3571F46}"/>
              </a:ext>
            </a:extLst>
          </p:cNvPr>
          <p:cNvSpPr>
            <a:spLocks noGrp="1"/>
          </p:cNvSpPr>
          <p:nvPr>
            <p:ph type="sldNum" sz="quarter" idx="12"/>
          </p:nvPr>
        </p:nvSpPr>
        <p:spPr/>
        <p:txBody>
          <a:bodyPr/>
          <a:lstStyle/>
          <a:p>
            <a:fld id="{F6A06398-E52D-0A4E-AFDD-03811D07F7ED}" type="slidenum">
              <a:rPr lang="en-US" smtClean="0"/>
              <a:t>5</a:t>
            </a:fld>
            <a:endParaRPr lang="en-US"/>
          </a:p>
        </p:txBody>
      </p:sp>
    </p:spTree>
    <p:extLst>
      <p:ext uri="{BB962C8B-B14F-4D97-AF65-F5344CB8AC3E}">
        <p14:creationId xmlns:p14="http://schemas.microsoft.com/office/powerpoint/2010/main" val="3712728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00000000-0008-0000-0A00-000003000000}"/>
              </a:ext>
            </a:extLst>
          </p:cNvPr>
          <p:cNvGraphicFramePr>
            <a:graphicFrameLocks/>
          </p:cNvGraphicFramePr>
          <p:nvPr>
            <p:extLst>
              <p:ext uri="{D42A27DB-BD31-4B8C-83A1-F6EECF244321}">
                <p14:modId xmlns:p14="http://schemas.microsoft.com/office/powerpoint/2010/main" val="2862387248"/>
              </p:ext>
            </p:extLst>
          </p:nvPr>
        </p:nvGraphicFramePr>
        <p:xfrm>
          <a:off x="155575" y="944563"/>
          <a:ext cx="5761038" cy="3715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Chart 17">
            <a:extLst>
              <a:ext uri="{FF2B5EF4-FFF2-40B4-BE49-F238E27FC236}">
                <a16:creationId xmlns:a16="http://schemas.microsoft.com/office/drawing/2014/main" id="{00000000-0008-0000-0A00-000007000000}"/>
              </a:ext>
            </a:extLst>
          </p:cNvPr>
          <p:cNvGraphicFramePr>
            <a:graphicFrameLocks/>
          </p:cNvGraphicFramePr>
          <p:nvPr>
            <p:extLst>
              <p:ext uri="{D42A27DB-BD31-4B8C-83A1-F6EECF244321}">
                <p14:modId xmlns:p14="http://schemas.microsoft.com/office/powerpoint/2010/main" val="895103310"/>
              </p:ext>
            </p:extLst>
          </p:nvPr>
        </p:nvGraphicFramePr>
        <p:xfrm>
          <a:off x="6275388" y="944563"/>
          <a:ext cx="5761039" cy="371516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CF6AB53-DED4-46FB-A847-60455BF77D05}"/>
              </a:ext>
            </a:extLst>
          </p:cNvPr>
          <p:cNvSpPr>
            <a:spLocks noGrp="1"/>
          </p:cNvSpPr>
          <p:nvPr>
            <p:ph type="title"/>
          </p:nvPr>
        </p:nvSpPr>
        <p:spPr/>
        <p:txBody>
          <a:bodyPr>
            <a:noAutofit/>
          </a:bodyPr>
          <a:lstStyle/>
          <a:p>
            <a:r>
              <a:rPr lang="en-GB" dirty="0">
                <a:latin typeface="Helvetica" pitchFamily="2" charset="0"/>
                <a:ea typeface="Open Sans"/>
                <a:cs typeface="Open Sans"/>
                <a:sym typeface="Open Sans"/>
              </a:rPr>
              <a:t>Women among nominees &amp; medallists (2014-2021)</a:t>
            </a:r>
            <a:endParaRPr lang="en-GB" sz="3600" dirty="0"/>
          </a:p>
        </p:txBody>
      </p:sp>
      <p:sp>
        <p:nvSpPr>
          <p:cNvPr id="4" name="Slide Number Placeholder 3">
            <a:extLst>
              <a:ext uri="{FF2B5EF4-FFF2-40B4-BE49-F238E27FC236}">
                <a16:creationId xmlns:a16="http://schemas.microsoft.com/office/drawing/2014/main" id="{A9F65E14-A48F-4038-99BA-F057C511A7CB}"/>
              </a:ext>
            </a:extLst>
          </p:cNvPr>
          <p:cNvSpPr>
            <a:spLocks noGrp="1"/>
          </p:cNvSpPr>
          <p:nvPr>
            <p:ph type="sldNum" sz="quarter" idx="12"/>
          </p:nvPr>
        </p:nvSpPr>
        <p:spPr/>
        <p:txBody>
          <a:bodyPr/>
          <a:lstStyle/>
          <a:p>
            <a:fld id="{F6A06398-E52D-0A4E-AFDD-03811D07F7ED}" type="slidenum">
              <a:rPr lang="en-US" smtClean="0"/>
              <a:t>6</a:t>
            </a:fld>
            <a:endParaRPr lang="en-US"/>
          </a:p>
        </p:txBody>
      </p:sp>
      <p:sp>
        <p:nvSpPr>
          <p:cNvPr id="6" name="TextBox 5">
            <a:extLst>
              <a:ext uri="{FF2B5EF4-FFF2-40B4-BE49-F238E27FC236}">
                <a16:creationId xmlns:a16="http://schemas.microsoft.com/office/drawing/2014/main" id="{58C8B17B-8D3D-4229-9A9D-E48531E5BC0B}"/>
              </a:ext>
            </a:extLst>
          </p:cNvPr>
          <p:cNvSpPr txBox="1"/>
          <p:nvPr/>
        </p:nvSpPr>
        <p:spPr>
          <a:xfrm>
            <a:off x="233679" y="4937760"/>
            <a:ext cx="11802745" cy="923330"/>
          </a:xfrm>
          <a:prstGeom prst="rect">
            <a:avLst/>
          </a:prstGeom>
          <a:noFill/>
        </p:spPr>
        <p:txBody>
          <a:bodyPr wrap="square" rtlCol="0">
            <a:spAutoFit/>
          </a:bodyPr>
          <a:lstStyle/>
          <a:p>
            <a:pPr marL="285750" indent="-285750">
              <a:buFont typeface="Arial" panose="020B0604020202020204" pitchFamily="34" charset="0"/>
              <a:buChar char="•"/>
            </a:pPr>
            <a:r>
              <a:rPr lang="en-GB" dirty="0"/>
              <a:t>The fraction of nominations for women has been increasing over the past years</a:t>
            </a:r>
          </a:p>
          <a:p>
            <a:pPr marL="285750" indent="-285750">
              <a:buFont typeface="Arial" panose="020B0604020202020204" pitchFamily="34" charset="0"/>
              <a:buChar char="•"/>
            </a:pPr>
            <a:r>
              <a:rPr lang="en-GB" dirty="0"/>
              <a:t>The fraction of awards to women is matching, maybe slightly exceeding, the fraction of nominations</a:t>
            </a:r>
          </a:p>
          <a:p>
            <a:pPr marL="285750" indent="-285750">
              <a:buFont typeface="Arial" panose="020B0604020202020204" pitchFamily="34" charset="0"/>
              <a:buChar char="•"/>
            </a:pPr>
            <a:r>
              <a:rPr lang="en-GB" dirty="0"/>
              <a:t>In recent years the fraction of awards obtained by women is reaching the range of female members</a:t>
            </a:r>
          </a:p>
        </p:txBody>
      </p:sp>
    </p:spTree>
    <p:extLst>
      <p:ext uri="{BB962C8B-B14F-4D97-AF65-F5344CB8AC3E}">
        <p14:creationId xmlns:p14="http://schemas.microsoft.com/office/powerpoint/2010/main" val="3177387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969EE8-1944-4032-9987-4E61005E32D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944563"/>
            <a:ext cx="5940425" cy="3709478"/>
          </a:xfrm>
          <a:prstGeom prst="rect">
            <a:avLst/>
          </a:prstGeom>
          <a:noFill/>
          <a:ln>
            <a:noFill/>
          </a:ln>
        </p:spPr>
      </p:pic>
      <p:sp>
        <p:nvSpPr>
          <p:cNvPr id="5" name="Rectangle 4">
            <a:extLst>
              <a:ext uri="{FF2B5EF4-FFF2-40B4-BE49-F238E27FC236}">
                <a16:creationId xmlns:a16="http://schemas.microsoft.com/office/drawing/2014/main" id="{393E57AC-6CCC-451C-8203-E4F3A12CB574}"/>
              </a:ext>
            </a:extLst>
          </p:cNvPr>
          <p:cNvSpPr/>
          <p:nvPr/>
        </p:nvSpPr>
        <p:spPr>
          <a:xfrm>
            <a:off x="6275388" y="1229641"/>
            <a:ext cx="5587789" cy="3139321"/>
          </a:xfrm>
          <a:prstGeom prst="rect">
            <a:avLst/>
          </a:prstGeom>
        </p:spPr>
        <p:txBody>
          <a:bodyPr wrap="square">
            <a:spAutoFit/>
          </a:bodyPr>
          <a:lstStyle/>
          <a:p>
            <a:pPr algn="just"/>
            <a:r>
              <a:rPr lang="en-US" dirty="0"/>
              <a:t>Over the past 5 years EGU has receive a </a:t>
            </a:r>
            <a:r>
              <a:rPr lang="en-US" dirty="0">
                <a:solidFill>
                  <a:srgbClr val="FF0000"/>
                </a:solidFill>
              </a:rPr>
              <a:t>average</a:t>
            </a:r>
            <a:r>
              <a:rPr lang="en-US" dirty="0"/>
              <a:t> total of 195 nominations yearly for all awards and medals from their members. </a:t>
            </a:r>
          </a:p>
          <a:p>
            <a:pPr algn="just"/>
            <a:r>
              <a:rPr lang="en-US" dirty="0"/>
              <a:t>The vast majority of nominations are for scientists located in Europe; over the last 5 years over 70%. North America is the second largest group with about 16% followed by Asia with roughly 5%. </a:t>
            </a:r>
          </a:p>
          <a:p>
            <a:pPr algn="just"/>
            <a:endParaRPr lang="en-US" dirty="0"/>
          </a:p>
          <a:p>
            <a:pPr algn="just"/>
            <a:r>
              <a:rPr lang="en-US" dirty="0"/>
              <a:t>Nominations for Early Career Scientists are even higher for researchers in Europe, 78% (detailed on the next slide). </a:t>
            </a:r>
            <a:endParaRPr lang="en-GB" dirty="0"/>
          </a:p>
        </p:txBody>
      </p:sp>
      <p:sp>
        <p:nvSpPr>
          <p:cNvPr id="6" name="Title 5">
            <a:extLst>
              <a:ext uri="{FF2B5EF4-FFF2-40B4-BE49-F238E27FC236}">
                <a16:creationId xmlns:a16="http://schemas.microsoft.com/office/drawing/2014/main" id="{9BC592CD-28E0-4A59-B499-1AA2C13877CB}"/>
              </a:ext>
            </a:extLst>
          </p:cNvPr>
          <p:cNvSpPr>
            <a:spLocks noGrp="1"/>
          </p:cNvSpPr>
          <p:nvPr>
            <p:ph type="title"/>
          </p:nvPr>
        </p:nvSpPr>
        <p:spPr/>
        <p:txBody>
          <a:bodyPr>
            <a:noAutofit/>
          </a:bodyPr>
          <a:lstStyle/>
          <a:p>
            <a:r>
              <a:rPr lang="en-US" dirty="0"/>
              <a:t>Geographic distribution of nominations (</a:t>
            </a:r>
            <a:r>
              <a:rPr lang="en-US" sz="3600" dirty="0">
                <a:latin typeface="Helvetica" panose="020B0604020202020204" pitchFamily="34" charset="0"/>
                <a:cs typeface="Helvetica" panose="020B0604020202020204" pitchFamily="34" charset="0"/>
              </a:rPr>
              <a:t>2017-2021)</a:t>
            </a:r>
            <a:endParaRPr lang="en-GB" sz="3600" dirty="0">
              <a:latin typeface="Helvetica" panose="020B0604020202020204" pitchFamily="34" charset="0"/>
              <a:cs typeface="Helvetica" panose="020B0604020202020204" pitchFamily="34" charset="0"/>
            </a:endParaRPr>
          </a:p>
        </p:txBody>
      </p:sp>
      <p:sp>
        <p:nvSpPr>
          <p:cNvPr id="12" name="Slide Number Placeholder 11">
            <a:extLst>
              <a:ext uri="{FF2B5EF4-FFF2-40B4-BE49-F238E27FC236}">
                <a16:creationId xmlns:a16="http://schemas.microsoft.com/office/drawing/2014/main" id="{1FED7C84-B334-437B-A1D2-6F3AA6155AAC}"/>
              </a:ext>
            </a:extLst>
          </p:cNvPr>
          <p:cNvSpPr>
            <a:spLocks noGrp="1"/>
          </p:cNvSpPr>
          <p:nvPr>
            <p:ph type="sldNum" sz="quarter" idx="12"/>
          </p:nvPr>
        </p:nvSpPr>
        <p:spPr/>
        <p:txBody>
          <a:bodyPr/>
          <a:lstStyle/>
          <a:p>
            <a:fld id="{F6A06398-E52D-0A4E-AFDD-03811D07F7ED}" type="slidenum">
              <a:rPr lang="en-US" smtClean="0"/>
              <a:t>7</a:t>
            </a:fld>
            <a:endParaRPr lang="en-US"/>
          </a:p>
        </p:txBody>
      </p:sp>
    </p:spTree>
    <p:extLst>
      <p:ext uri="{BB962C8B-B14F-4D97-AF65-F5344CB8AC3E}">
        <p14:creationId xmlns:p14="http://schemas.microsoft.com/office/powerpoint/2010/main" val="161734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4A0F4-119B-4BFE-BA65-4EC97E7E7D4C}"/>
              </a:ext>
            </a:extLst>
          </p:cNvPr>
          <p:cNvSpPr>
            <a:spLocks noGrp="1"/>
          </p:cNvSpPr>
          <p:nvPr>
            <p:ph type="title"/>
          </p:nvPr>
        </p:nvSpPr>
        <p:spPr/>
        <p:txBody>
          <a:bodyPr>
            <a:normAutofit fontScale="90000"/>
          </a:bodyPr>
          <a:lstStyle/>
          <a:p>
            <a:r>
              <a:rPr lang="en-GB" dirty="0"/>
              <a:t>Geographic distribution of nominees and awardees (2017-2021)</a:t>
            </a:r>
          </a:p>
        </p:txBody>
      </p:sp>
      <p:graphicFrame>
        <p:nvGraphicFramePr>
          <p:cNvPr id="4" name="Chart 3">
            <a:extLst>
              <a:ext uri="{FF2B5EF4-FFF2-40B4-BE49-F238E27FC236}">
                <a16:creationId xmlns:a16="http://schemas.microsoft.com/office/drawing/2014/main" id="{4DA61CCA-754A-4FB3-8E74-BD84D6DEA12B}"/>
              </a:ext>
            </a:extLst>
          </p:cNvPr>
          <p:cNvGraphicFramePr>
            <a:graphicFrameLocks/>
          </p:cNvGraphicFramePr>
          <p:nvPr>
            <p:extLst>
              <p:ext uri="{D42A27DB-BD31-4B8C-83A1-F6EECF244321}">
                <p14:modId xmlns:p14="http://schemas.microsoft.com/office/powerpoint/2010/main" val="2132465647"/>
              </p:ext>
            </p:extLst>
          </p:nvPr>
        </p:nvGraphicFramePr>
        <p:xfrm>
          <a:off x="155575" y="955360"/>
          <a:ext cx="3600000"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5AED10B4-5640-4EE5-AE79-0197E029A075}"/>
              </a:ext>
            </a:extLst>
          </p:cNvPr>
          <p:cNvGraphicFramePr>
            <a:graphicFrameLocks/>
          </p:cNvGraphicFramePr>
          <p:nvPr>
            <p:extLst>
              <p:ext uri="{D42A27DB-BD31-4B8C-83A1-F6EECF244321}">
                <p14:modId xmlns:p14="http://schemas.microsoft.com/office/powerpoint/2010/main" val="1432597981"/>
              </p:ext>
            </p:extLst>
          </p:nvPr>
        </p:nvGraphicFramePr>
        <p:xfrm>
          <a:off x="4296000" y="944563"/>
          <a:ext cx="3600000" cy="43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17A916A4-384B-44D2-AC39-0FA8306DAD18}"/>
              </a:ext>
            </a:extLst>
          </p:cNvPr>
          <p:cNvGraphicFramePr>
            <a:graphicFrameLocks/>
          </p:cNvGraphicFramePr>
          <p:nvPr>
            <p:extLst>
              <p:ext uri="{D42A27DB-BD31-4B8C-83A1-F6EECF244321}">
                <p14:modId xmlns:p14="http://schemas.microsoft.com/office/powerpoint/2010/main" val="3182155287"/>
              </p:ext>
            </p:extLst>
          </p:nvPr>
        </p:nvGraphicFramePr>
        <p:xfrm>
          <a:off x="8436425" y="955360"/>
          <a:ext cx="3600000" cy="432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Slide Number Placeholder 6">
            <a:extLst>
              <a:ext uri="{FF2B5EF4-FFF2-40B4-BE49-F238E27FC236}">
                <a16:creationId xmlns:a16="http://schemas.microsoft.com/office/drawing/2014/main" id="{9FBD2D33-A845-4DA4-8CFD-8BD25CA9B45D}"/>
              </a:ext>
            </a:extLst>
          </p:cNvPr>
          <p:cNvSpPr>
            <a:spLocks noGrp="1"/>
          </p:cNvSpPr>
          <p:nvPr>
            <p:ph type="sldNum" sz="quarter" idx="12"/>
          </p:nvPr>
        </p:nvSpPr>
        <p:spPr/>
        <p:txBody>
          <a:bodyPr/>
          <a:lstStyle/>
          <a:p>
            <a:fld id="{F6A06398-E52D-0A4E-AFDD-03811D07F7ED}" type="slidenum">
              <a:rPr lang="en-US" smtClean="0"/>
              <a:t>8</a:t>
            </a:fld>
            <a:endParaRPr lang="en-US"/>
          </a:p>
        </p:txBody>
      </p:sp>
      <p:sp>
        <p:nvSpPr>
          <p:cNvPr id="8" name="TextBox 7">
            <a:extLst>
              <a:ext uri="{FF2B5EF4-FFF2-40B4-BE49-F238E27FC236}">
                <a16:creationId xmlns:a16="http://schemas.microsoft.com/office/drawing/2014/main" id="{A349309B-410C-486F-A828-27731E1D3C35}"/>
              </a:ext>
            </a:extLst>
          </p:cNvPr>
          <p:cNvSpPr txBox="1"/>
          <p:nvPr/>
        </p:nvSpPr>
        <p:spPr>
          <a:xfrm>
            <a:off x="155575" y="5381782"/>
            <a:ext cx="11030585" cy="1200329"/>
          </a:xfrm>
          <a:prstGeom prst="rect">
            <a:avLst/>
          </a:prstGeom>
          <a:noFill/>
        </p:spPr>
        <p:txBody>
          <a:bodyPr wrap="square" rtlCol="0">
            <a:spAutoFit/>
          </a:bodyPr>
          <a:lstStyle/>
          <a:p>
            <a:pPr marL="285750" indent="-285750">
              <a:buFont typeface="Arial" panose="020B0604020202020204" pitchFamily="34" charset="0"/>
              <a:buChar char="•"/>
            </a:pPr>
            <a:r>
              <a:rPr lang="en-GB" dirty="0"/>
              <a:t>Geographical distribution of awardees are roughly proportional to the distribution of the nominations</a:t>
            </a:r>
          </a:p>
          <a:p>
            <a:pPr marL="285750" indent="-285750">
              <a:buFont typeface="Arial" panose="020B0604020202020204" pitchFamily="34" charset="0"/>
              <a:buChar char="•"/>
            </a:pPr>
            <a:r>
              <a:rPr lang="en-GB" dirty="0"/>
              <a:t>For mid-career and life achievement awards there is a tendency for over proportional number of medallists from the Americas (exclusively USA)</a:t>
            </a:r>
          </a:p>
          <a:p>
            <a:r>
              <a:rPr lang="en-GB" dirty="0"/>
              <a:t> </a:t>
            </a:r>
          </a:p>
        </p:txBody>
      </p:sp>
    </p:spTree>
    <p:extLst>
      <p:ext uri="{BB962C8B-B14F-4D97-AF65-F5344CB8AC3E}">
        <p14:creationId xmlns:p14="http://schemas.microsoft.com/office/powerpoint/2010/main" val="155332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E5A66-E15B-404B-B12C-50741179BF21}"/>
              </a:ext>
            </a:extLst>
          </p:cNvPr>
          <p:cNvSpPr>
            <a:spLocks noGrp="1"/>
          </p:cNvSpPr>
          <p:nvPr>
            <p:ph type="title"/>
          </p:nvPr>
        </p:nvSpPr>
        <p:spPr/>
        <p:txBody>
          <a:bodyPr>
            <a:normAutofit fontScale="90000"/>
          </a:bodyPr>
          <a:lstStyle/>
          <a:p>
            <a:r>
              <a:rPr lang="en-GB" dirty="0"/>
              <a:t>Geographic location of European nominations and awardees (2017-2021) </a:t>
            </a:r>
          </a:p>
        </p:txBody>
      </p:sp>
      <p:sp>
        <p:nvSpPr>
          <p:cNvPr id="5" name="Slide Number Placeholder 4">
            <a:extLst>
              <a:ext uri="{FF2B5EF4-FFF2-40B4-BE49-F238E27FC236}">
                <a16:creationId xmlns:a16="http://schemas.microsoft.com/office/drawing/2014/main" id="{B1A65229-0105-4730-982E-01F7D9A53E96}"/>
              </a:ext>
            </a:extLst>
          </p:cNvPr>
          <p:cNvSpPr>
            <a:spLocks noGrp="1"/>
          </p:cNvSpPr>
          <p:nvPr>
            <p:ph type="sldNum" sz="quarter" idx="12"/>
          </p:nvPr>
        </p:nvSpPr>
        <p:spPr/>
        <p:txBody>
          <a:bodyPr/>
          <a:lstStyle/>
          <a:p>
            <a:fld id="{F6A06398-E52D-0A4E-AFDD-03811D07F7ED}" type="slidenum">
              <a:rPr lang="en-US" smtClean="0"/>
              <a:t>9</a:t>
            </a:fld>
            <a:endParaRPr lang="en-US"/>
          </a:p>
        </p:txBody>
      </p:sp>
      <p:graphicFrame>
        <p:nvGraphicFramePr>
          <p:cNvPr id="8" name="Content Placeholder 7">
            <a:extLst>
              <a:ext uri="{FF2B5EF4-FFF2-40B4-BE49-F238E27FC236}">
                <a16:creationId xmlns:a16="http://schemas.microsoft.com/office/drawing/2014/main" id="{00000000-0008-0000-0300-000006000000}"/>
              </a:ext>
            </a:extLst>
          </p:cNvPr>
          <p:cNvGraphicFramePr>
            <a:graphicFrameLocks noGrp="1"/>
          </p:cNvGraphicFramePr>
          <p:nvPr>
            <p:ph idx="1"/>
            <p:extLst>
              <p:ext uri="{D42A27DB-BD31-4B8C-83A1-F6EECF244321}">
                <p14:modId xmlns:p14="http://schemas.microsoft.com/office/powerpoint/2010/main" val="3227493355"/>
              </p:ext>
            </p:extLst>
          </p:nvPr>
        </p:nvGraphicFramePr>
        <p:xfrm>
          <a:off x="155575" y="965201"/>
          <a:ext cx="11880850" cy="4510442"/>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10427E52-3132-45B1-B113-690EED0932DF}"/>
              </a:ext>
            </a:extLst>
          </p:cNvPr>
          <p:cNvSpPr txBox="1"/>
          <p:nvPr/>
        </p:nvSpPr>
        <p:spPr>
          <a:xfrm>
            <a:off x="155575" y="5637007"/>
            <a:ext cx="11880850" cy="369332"/>
          </a:xfrm>
          <a:prstGeom prst="rect">
            <a:avLst/>
          </a:prstGeom>
          <a:noFill/>
        </p:spPr>
        <p:txBody>
          <a:bodyPr wrap="square" rtlCol="0">
            <a:spAutoFit/>
          </a:bodyPr>
          <a:lstStyle/>
          <a:p>
            <a:pPr marL="285750" indent="-285750">
              <a:buFont typeface="Arial" panose="020B0604020202020204" pitchFamily="34" charset="0"/>
              <a:buChar char="•"/>
            </a:pPr>
            <a:r>
              <a:rPr lang="en-GB" dirty="0"/>
              <a:t>Among Europe, North and East Europe do not get many nominations and consequently not many awards</a:t>
            </a:r>
          </a:p>
        </p:txBody>
      </p:sp>
    </p:spTree>
    <p:extLst>
      <p:ext uri="{BB962C8B-B14F-4D97-AF65-F5344CB8AC3E}">
        <p14:creationId xmlns:p14="http://schemas.microsoft.com/office/powerpoint/2010/main" val="200967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B57AFA-D34B-47A2-9E75-07EE3E13C464}"/>
              </a:ext>
            </a:extLst>
          </p:cNvPr>
          <p:cNvSpPr>
            <a:spLocks noGrp="1"/>
          </p:cNvSpPr>
          <p:nvPr>
            <p:ph type="title"/>
          </p:nvPr>
        </p:nvSpPr>
        <p:spPr/>
        <p:txBody>
          <a:bodyPr>
            <a:normAutofit/>
          </a:bodyPr>
          <a:lstStyle/>
          <a:p>
            <a:r>
              <a:rPr lang="en-US" dirty="0">
                <a:latin typeface="Helvetica" pitchFamily="2" charset="0"/>
              </a:rPr>
              <a:t>Concluding Remarks</a:t>
            </a:r>
            <a:endParaRPr lang="en-GB" dirty="0"/>
          </a:p>
        </p:txBody>
      </p:sp>
      <p:sp>
        <p:nvSpPr>
          <p:cNvPr id="6" name="Content Placeholder 5">
            <a:extLst>
              <a:ext uri="{FF2B5EF4-FFF2-40B4-BE49-F238E27FC236}">
                <a16:creationId xmlns:a16="http://schemas.microsoft.com/office/drawing/2014/main" id="{750281C2-0E22-4D31-9A41-B9669B384BC8}"/>
              </a:ext>
            </a:extLst>
          </p:cNvPr>
          <p:cNvSpPr>
            <a:spLocks noGrp="1"/>
          </p:cNvSpPr>
          <p:nvPr>
            <p:ph idx="1"/>
          </p:nvPr>
        </p:nvSpPr>
        <p:spPr>
          <a:xfrm>
            <a:off x="155575" y="959542"/>
            <a:ext cx="11880850" cy="5212270"/>
          </a:xfrm>
        </p:spPr>
        <p:txBody>
          <a:bodyPr>
            <a:normAutofit fontScale="92500" lnSpcReduction="20000"/>
          </a:bodyPr>
          <a:lstStyle/>
          <a:p>
            <a:pPr marL="0" indent="0">
              <a:buNone/>
            </a:pPr>
            <a:r>
              <a:rPr lang="en-GB" sz="2000" dirty="0"/>
              <a:t>Gender</a:t>
            </a:r>
          </a:p>
          <a:p>
            <a:r>
              <a:rPr lang="en-GB" sz="2000" dirty="0"/>
              <a:t>63% of EGU members are male, where gender is more balanced among younger members</a:t>
            </a:r>
          </a:p>
          <a:p>
            <a:r>
              <a:rPr lang="en-GB" sz="2000" dirty="0"/>
              <a:t>Over the last 8 years the %-age of nominations for women has roughly doubled</a:t>
            </a:r>
          </a:p>
          <a:p>
            <a:r>
              <a:rPr lang="en-GB" sz="2000" dirty="0"/>
              <a:t>Nominations for women are approaching the fraction of female EGU members</a:t>
            </a:r>
          </a:p>
          <a:p>
            <a:r>
              <a:rPr lang="en-GB" sz="2000" dirty="0">
                <a:sym typeface="Open Sans"/>
              </a:rPr>
              <a:t>The data show that there is no bias in the selection process; the fraction of female awardees matches the fraction of nominations for women</a:t>
            </a:r>
          </a:p>
          <a:p>
            <a:pPr marL="0" indent="0">
              <a:buNone/>
            </a:pPr>
            <a:r>
              <a:rPr lang="en-GB" sz="2000" dirty="0">
                <a:sym typeface="Open Sans"/>
              </a:rPr>
              <a:t>Geographic location</a:t>
            </a:r>
          </a:p>
          <a:p>
            <a:r>
              <a:rPr lang="en-GB" sz="2000" dirty="0">
                <a:sym typeface="Open Sans"/>
              </a:rPr>
              <a:t>The vast majority of EGU members are from Europe followed from the USA</a:t>
            </a:r>
          </a:p>
          <a:p>
            <a:r>
              <a:rPr lang="en-GB" sz="2000" dirty="0">
                <a:sym typeface="Open Sans"/>
              </a:rPr>
              <a:t>Nominations mirror where EGU members are located and where they have ties to</a:t>
            </a:r>
          </a:p>
          <a:p>
            <a:r>
              <a:rPr lang="en-GB" sz="2000" dirty="0"/>
              <a:t>For mid-career and life achievement awards there is a tendency for over proportional number of medallists from the USA </a:t>
            </a:r>
          </a:p>
          <a:p>
            <a:r>
              <a:rPr lang="en-GB" sz="2000" dirty="0"/>
              <a:t>Within Europe the majority of nominations and awardees comes from Central Europe</a:t>
            </a:r>
          </a:p>
          <a:p>
            <a:pPr marL="0" indent="0">
              <a:buNone/>
            </a:pPr>
            <a:endParaRPr lang="en-GB" sz="2000" dirty="0"/>
          </a:p>
          <a:p>
            <a:pPr marL="0" lvl="0" indent="0">
              <a:spcAft>
                <a:spcPts val="600"/>
              </a:spcAft>
              <a:buSzPct val="100000"/>
              <a:buNone/>
              <a:tabLst>
                <a:tab pos="4667250" algn="l"/>
              </a:tabLst>
            </a:pPr>
            <a:r>
              <a:rPr lang="en-GB" sz="2000" dirty="0">
                <a:sym typeface="Open Sans"/>
              </a:rPr>
              <a:t>The statistics demonstrate that it is in the hands of the EGU-community to enhance diversity and equal opportunities for awards and medals by nominating deserving candidates from underrepresented groups</a:t>
            </a:r>
          </a:p>
          <a:p>
            <a:pPr marL="0" lvl="0" indent="0">
              <a:spcAft>
                <a:spcPts val="600"/>
              </a:spcAft>
              <a:buSzPct val="100000"/>
              <a:buNone/>
              <a:tabLst>
                <a:tab pos="4667250" algn="l"/>
              </a:tabLst>
            </a:pPr>
            <a:r>
              <a:rPr lang="en-GB" sz="2000" dirty="0">
                <a:sym typeface="Open Sans"/>
              </a:rPr>
              <a:t>Nominations for all the medals and awards are to be submitted online by 15 June of each year (hard deadline). Check the  EGU web pages for further information </a:t>
            </a:r>
            <a:r>
              <a:rPr lang="en-GB" sz="2000" dirty="0">
                <a:sym typeface="Open Sans"/>
                <a:hlinkClick r:id="rId2">
                  <a:extLst>
                    <a:ext uri="{A12FA001-AC4F-418D-AE19-62706E023703}">
                      <ahyp:hlinkClr xmlns:ahyp="http://schemas.microsoft.com/office/drawing/2018/hyperlinkcolor" val="tx"/>
                    </a:ext>
                  </a:extLst>
                </a:hlinkClick>
              </a:rPr>
              <a:t>https://www.egu.eu/awards-medals/proposal-and-selection-of-candidates</a:t>
            </a:r>
            <a:endParaRPr lang="en-GB" sz="2000" dirty="0">
              <a:sym typeface="Open Sans"/>
            </a:endParaRPr>
          </a:p>
        </p:txBody>
      </p:sp>
      <p:sp>
        <p:nvSpPr>
          <p:cNvPr id="2" name="Slide Number Placeholder 1">
            <a:extLst>
              <a:ext uri="{FF2B5EF4-FFF2-40B4-BE49-F238E27FC236}">
                <a16:creationId xmlns:a16="http://schemas.microsoft.com/office/drawing/2014/main" id="{9194FC7C-03CF-4990-A397-483E9422ABCF}"/>
              </a:ext>
            </a:extLst>
          </p:cNvPr>
          <p:cNvSpPr>
            <a:spLocks noGrp="1"/>
          </p:cNvSpPr>
          <p:nvPr>
            <p:ph type="sldNum" sz="quarter" idx="12"/>
          </p:nvPr>
        </p:nvSpPr>
        <p:spPr/>
        <p:txBody>
          <a:bodyPr/>
          <a:lstStyle/>
          <a:p>
            <a:fld id="{F6A06398-E52D-0A4E-AFDD-03811D07F7ED}" type="slidenum">
              <a:rPr lang="en-US" smtClean="0"/>
              <a:t>10</a:t>
            </a:fld>
            <a:endParaRPr lang="en-US"/>
          </a:p>
        </p:txBody>
      </p:sp>
    </p:spTree>
    <p:extLst>
      <p:ext uri="{BB962C8B-B14F-4D97-AF65-F5344CB8AC3E}">
        <p14:creationId xmlns:p14="http://schemas.microsoft.com/office/powerpoint/2010/main" val="2754890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106</TotalTime>
  <Words>988</Words>
  <Application>Microsoft Office PowerPoint</Application>
  <PresentationFormat>Widescreen</PresentationFormat>
  <Paragraphs>98</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Helvetica</vt:lpstr>
      <vt:lpstr>Open Sans</vt:lpstr>
      <vt:lpstr>Open Sans Semibold</vt:lpstr>
      <vt:lpstr>Wingdings</vt:lpstr>
      <vt:lpstr>Office Theme</vt:lpstr>
      <vt:lpstr>PowerPoint Presentation</vt:lpstr>
      <vt:lpstr>EGU awards &amp; medals programme </vt:lpstr>
      <vt:lpstr>Nomination statistics</vt:lpstr>
      <vt:lpstr>EGU Community</vt:lpstr>
      <vt:lpstr>Long term statistics on EGU Awards &amp; Medals (2014-2021)</vt:lpstr>
      <vt:lpstr>Women among nominees &amp; medallists (2014-2021)</vt:lpstr>
      <vt:lpstr>Geographic distribution of nominations (2017-2021)</vt:lpstr>
      <vt:lpstr>Geographic distribution of nominees and awardees (2017-2021)</vt:lpstr>
      <vt:lpstr>Geographic location of European nominations and awardees (2017-2021) </vt:lpstr>
      <vt:lpstr>Concluding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Blunier</dc:creator>
  <cp:lastModifiedBy>Thomas Blunier</cp:lastModifiedBy>
  <cp:revision>104</cp:revision>
  <dcterms:created xsi:type="dcterms:W3CDTF">2020-09-17T22:07:25Z</dcterms:created>
  <dcterms:modified xsi:type="dcterms:W3CDTF">2021-04-07T19:11:20Z</dcterms:modified>
</cp:coreProperties>
</file>