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9" r:id="rId6"/>
    <p:sldId id="268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706EF6-E786-4497-B7AC-888E32884920}" v="10" dt="2021-04-21T06:48:08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b Zwartendijk" userId="45ee89fd-9a58-4817-99ad-ba59008fbacc" providerId="ADAL" clId="{201BAEF1-C20D-4CD8-8C74-9265D97B3713}"/>
    <pc:docChg chg="modSld">
      <pc:chgData name="Bob Zwartendijk" userId="45ee89fd-9a58-4817-99ad-ba59008fbacc" providerId="ADAL" clId="{201BAEF1-C20D-4CD8-8C74-9265D97B3713}" dt="2021-04-16T12:42:05.119" v="28" actId="1035"/>
      <pc:docMkLst>
        <pc:docMk/>
      </pc:docMkLst>
      <pc:sldChg chg="modSp mod">
        <pc:chgData name="Bob Zwartendijk" userId="45ee89fd-9a58-4817-99ad-ba59008fbacc" providerId="ADAL" clId="{201BAEF1-C20D-4CD8-8C74-9265D97B3713}" dt="2021-04-16T12:42:05.119" v="28" actId="1035"/>
        <pc:sldMkLst>
          <pc:docMk/>
          <pc:sldMk cId="3414329459" sldId="265"/>
        </pc:sldMkLst>
        <pc:spChg chg="mod">
          <ac:chgData name="Bob Zwartendijk" userId="45ee89fd-9a58-4817-99ad-ba59008fbacc" providerId="ADAL" clId="{201BAEF1-C20D-4CD8-8C74-9265D97B3713}" dt="2021-04-16T12:41:13.385" v="9" actId="1076"/>
          <ac:spMkLst>
            <pc:docMk/>
            <pc:sldMk cId="3414329459" sldId="265"/>
            <ac:spMk id="5" creationId="{319EF71C-A789-41EF-829F-626A70DAC72C}"/>
          </ac:spMkLst>
        </pc:spChg>
        <pc:spChg chg="mod">
          <ac:chgData name="Bob Zwartendijk" userId="45ee89fd-9a58-4817-99ad-ba59008fbacc" providerId="ADAL" clId="{201BAEF1-C20D-4CD8-8C74-9265D97B3713}" dt="2021-04-16T12:41:38.845" v="14" actId="1076"/>
          <ac:spMkLst>
            <pc:docMk/>
            <pc:sldMk cId="3414329459" sldId="265"/>
            <ac:spMk id="39" creationId="{F9B7551B-4CDF-4E5E-9CB9-62DA85B3DA97}"/>
          </ac:spMkLst>
        </pc:spChg>
        <pc:spChg chg="mod">
          <ac:chgData name="Bob Zwartendijk" userId="45ee89fd-9a58-4817-99ad-ba59008fbacc" providerId="ADAL" clId="{201BAEF1-C20D-4CD8-8C74-9265D97B3713}" dt="2021-04-16T12:42:05.119" v="28" actId="1035"/>
          <ac:spMkLst>
            <pc:docMk/>
            <pc:sldMk cId="3414329459" sldId="265"/>
            <ac:spMk id="40" creationId="{CB31B423-1B74-4F53-922A-A16DEA39D448}"/>
          </ac:spMkLst>
        </pc:spChg>
        <pc:grpChg chg="mod">
          <ac:chgData name="Bob Zwartendijk" userId="45ee89fd-9a58-4817-99ad-ba59008fbacc" providerId="ADAL" clId="{201BAEF1-C20D-4CD8-8C74-9265D97B3713}" dt="2021-04-16T12:40:41.037" v="5" actId="14826"/>
          <ac:grpSpMkLst>
            <pc:docMk/>
            <pc:sldMk cId="3414329459" sldId="265"/>
            <ac:grpSpMk id="4" creationId="{9E25DAE7-9131-431F-BD05-DE47B610FF93}"/>
          </ac:grpSpMkLst>
        </pc:grpChg>
        <pc:picChg chg="mod">
          <ac:chgData name="Bob Zwartendijk" userId="45ee89fd-9a58-4817-99ad-ba59008fbacc" providerId="ADAL" clId="{201BAEF1-C20D-4CD8-8C74-9265D97B3713}" dt="2021-04-16T12:41:07.298" v="8" actId="1076"/>
          <ac:picMkLst>
            <pc:docMk/>
            <pc:sldMk cId="3414329459" sldId="265"/>
            <ac:picMk id="12" creationId="{E8D5C2A2-DF2E-44F7-B23D-15BC371C70C0}"/>
          </ac:picMkLst>
        </pc:picChg>
        <pc:picChg chg="mod">
          <ac:chgData name="Bob Zwartendijk" userId="45ee89fd-9a58-4817-99ad-ba59008fbacc" providerId="ADAL" clId="{201BAEF1-C20D-4CD8-8C74-9265D97B3713}" dt="2021-04-16T12:41:33.799" v="13" actId="1076"/>
          <ac:picMkLst>
            <pc:docMk/>
            <pc:sldMk cId="3414329459" sldId="265"/>
            <ac:picMk id="13" creationId="{70FB80EF-C62E-4454-BC06-BC62F913DFD8}"/>
          </ac:picMkLst>
        </pc:picChg>
        <pc:picChg chg="mod">
          <ac:chgData name="Bob Zwartendijk" userId="45ee89fd-9a58-4817-99ad-ba59008fbacc" providerId="ADAL" clId="{201BAEF1-C20D-4CD8-8C74-9265D97B3713}" dt="2021-04-16T12:42:05.119" v="28" actId="1035"/>
          <ac:picMkLst>
            <pc:docMk/>
            <pc:sldMk cId="3414329459" sldId="265"/>
            <ac:picMk id="14" creationId="{F7D9A623-5288-495D-9E19-ADB7B8E387D0}"/>
          </ac:picMkLst>
        </pc:picChg>
      </pc:sldChg>
    </pc:docChg>
  </pc:docChgLst>
  <pc:docChgLst>
    <pc:chgData name="Zwartendijk, Bob" userId="S::bob.zwartendijk@inholland.nl::45ee89fd-9a58-4817-99ad-ba59008fbacc" providerId="AD" clId="Web-{84BDE173-FC9A-4A59-AF2E-8C651A1AE80D}"/>
    <pc:docChg chg="modSld">
      <pc:chgData name="Zwartendijk, Bob" userId="S::bob.zwartendijk@inholland.nl::45ee89fd-9a58-4817-99ad-ba59008fbacc" providerId="AD" clId="Web-{84BDE173-FC9A-4A59-AF2E-8C651A1AE80D}" dt="2021-04-15T18:43:47.080" v="2"/>
      <pc:docMkLst>
        <pc:docMk/>
      </pc:docMkLst>
      <pc:sldChg chg="modSp">
        <pc:chgData name="Zwartendijk, Bob" userId="S::bob.zwartendijk@inholland.nl::45ee89fd-9a58-4817-99ad-ba59008fbacc" providerId="AD" clId="Web-{84BDE173-FC9A-4A59-AF2E-8C651A1AE80D}" dt="2021-04-15T18:43:47.080" v="2"/>
        <pc:sldMkLst>
          <pc:docMk/>
          <pc:sldMk cId="2335881853" sldId="259"/>
        </pc:sldMkLst>
        <pc:spChg chg="mod">
          <ac:chgData name="Zwartendijk, Bob" userId="S::bob.zwartendijk@inholland.nl::45ee89fd-9a58-4817-99ad-ba59008fbacc" providerId="AD" clId="Web-{84BDE173-FC9A-4A59-AF2E-8C651A1AE80D}" dt="2021-04-15T18:43:47.080" v="2"/>
          <ac:spMkLst>
            <pc:docMk/>
            <pc:sldMk cId="2335881853" sldId="259"/>
            <ac:spMk id="6" creationId="{A2CE4707-F9FA-4A4B-8837-95C595E98B69}"/>
          </ac:spMkLst>
        </pc:spChg>
      </pc:sldChg>
    </pc:docChg>
  </pc:docChgLst>
  <pc:docChgLst>
    <pc:chgData name="Bob Zwartendijk" userId="45ee89fd-9a58-4817-99ad-ba59008fbacc" providerId="ADAL" clId="{5EA4D7BE-6513-4C80-A111-FC933A57BBC8}"/>
    <pc:docChg chg="modSld">
      <pc:chgData name="Bob Zwartendijk" userId="45ee89fd-9a58-4817-99ad-ba59008fbacc" providerId="ADAL" clId="{5EA4D7BE-6513-4C80-A111-FC933A57BBC8}" dt="2021-04-19T11:05:16.883" v="11" actId="207"/>
      <pc:docMkLst>
        <pc:docMk/>
      </pc:docMkLst>
      <pc:sldChg chg="modSp mod">
        <pc:chgData name="Bob Zwartendijk" userId="45ee89fd-9a58-4817-99ad-ba59008fbacc" providerId="ADAL" clId="{5EA4D7BE-6513-4C80-A111-FC933A57BBC8}" dt="2021-04-19T11:05:16.883" v="11" actId="207"/>
        <pc:sldMkLst>
          <pc:docMk/>
          <pc:sldMk cId="2921510740" sldId="256"/>
        </pc:sldMkLst>
        <pc:spChg chg="mod">
          <ac:chgData name="Bob Zwartendijk" userId="45ee89fd-9a58-4817-99ad-ba59008fbacc" providerId="ADAL" clId="{5EA4D7BE-6513-4C80-A111-FC933A57BBC8}" dt="2021-04-19T11:05:16.883" v="11" actId="207"/>
          <ac:spMkLst>
            <pc:docMk/>
            <pc:sldMk cId="2921510740" sldId="256"/>
            <ac:spMk id="2" creationId="{C36B82BE-5A64-45FB-B368-E947C204DAA2}"/>
          </ac:spMkLst>
        </pc:spChg>
      </pc:sldChg>
      <pc:sldChg chg="modSp mod">
        <pc:chgData name="Bob Zwartendijk" userId="45ee89fd-9a58-4817-99ad-ba59008fbacc" providerId="ADAL" clId="{5EA4D7BE-6513-4C80-A111-FC933A57BBC8}" dt="2021-04-19T06:17:17.130" v="4" actId="14100"/>
        <pc:sldMkLst>
          <pc:docMk/>
          <pc:sldMk cId="2335881853" sldId="259"/>
        </pc:sldMkLst>
        <pc:spChg chg="mod">
          <ac:chgData name="Bob Zwartendijk" userId="45ee89fd-9a58-4817-99ad-ba59008fbacc" providerId="ADAL" clId="{5EA4D7BE-6513-4C80-A111-FC933A57BBC8}" dt="2021-04-19T06:17:17.130" v="4" actId="14100"/>
          <ac:spMkLst>
            <pc:docMk/>
            <pc:sldMk cId="2335881853" sldId="259"/>
            <ac:spMk id="6" creationId="{A2CE4707-F9FA-4A4B-8837-95C595E98B69}"/>
          </ac:spMkLst>
        </pc:spChg>
      </pc:sldChg>
      <pc:sldChg chg="modSp mod">
        <pc:chgData name="Bob Zwartendijk" userId="45ee89fd-9a58-4817-99ad-ba59008fbacc" providerId="ADAL" clId="{5EA4D7BE-6513-4C80-A111-FC933A57BBC8}" dt="2021-04-19T06:19:54.855" v="8" actId="20577"/>
        <pc:sldMkLst>
          <pc:docMk/>
          <pc:sldMk cId="717273912" sldId="264"/>
        </pc:sldMkLst>
        <pc:spChg chg="mod">
          <ac:chgData name="Bob Zwartendijk" userId="45ee89fd-9a58-4817-99ad-ba59008fbacc" providerId="ADAL" clId="{5EA4D7BE-6513-4C80-A111-FC933A57BBC8}" dt="2021-04-19T06:19:54.855" v="8" actId="20577"/>
          <ac:spMkLst>
            <pc:docMk/>
            <pc:sldMk cId="717273912" sldId="264"/>
            <ac:spMk id="27" creationId="{33ECBFD4-92E3-4167-86AF-3074B831B92F}"/>
          </ac:spMkLst>
        </pc:spChg>
      </pc:sldChg>
      <pc:sldChg chg="modSp mod">
        <pc:chgData name="Bob Zwartendijk" userId="45ee89fd-9a58-4817-99ad-ba59008fbacc" providerId="ADAL" clId="{5EA4D7BE-6513-4C80-A111-FC933A57BBC8}" dt="2021-04-19T06:20:25.943" v="10" actId="20577"/>
        <pc:sldMkLst>
          <pc:docMk/>
          <pc:sldMk cId="3414329459" sldId="265"/>
        </pc:sldMkLst>
        <pc:spChg chg="mod">
          <ac:chgData name="Bob Zwartendijk" userId="45ee89fd-9a58-4817-99ad-ba59008fbacc" providerId="ADAL" clId="{5EA4D7BE-6513-4C80-A111-FC933A57BBC8}" dt="2021-04-19T06:20:25.943" v="10" actId="20577"/>
          <ac:spMkLst>
            <pc:docMk/>
            <pc:sldMk cId="3414329459" sldId="265"/>
            <ac:spMk id="42" creationId="{DC8A01ED-458B-4037-8704-12B31032F50F}"/>
          </ac:spMkLst>
        </pc:spChg>
      </pc:sldChg>
    </pc:docChg>
  </pc:docChgLst>
  <pc:docChgLst>
    <pc:chgData name="Bob Zwartendijk" userId="45ee89fd-9a58-4817-99ad-ba59008fbacc" providerId="ADAL" clId="{4D706EF6-E786-4497-B7AC-888E32884920}"/>
    <pc:docChg chg="undo custSel modSld">
      <pc:chgData name="Bob Zwartendijk" userId="45ee89fd-9a58-4817-99ad-ba59008fbacc" providerId="ADAL" clId="{4D706EF6-E786-4497-B7AC-888E32884920}" dt="2021-04-21T07:21:51.779" v="81" actId="1076"/>
      <pc:docMkLst>
        <pc:docMk/>
      </pc:docMkLst>
      <pc:sldChg chg="modSp mod">
        <pc:chgData name="Bob Zwartendijk" userId="45ee89fd-9a58-4817-99ad-ba59008fbacc" providerId="ADAL" clId="{4D706EF6-E786-4497-B7AC-888E32884920}" dt="2021-04-20T09:08:54.002" v="4" actId="20578"/>
        <pc:sldMkLst>
          <pc:docMk/>
          <pc:sldMk cId="4163753022" sldId="260"/>
        </pc:sldMkLst>
        <pc:spChg chg="mod">
          <ac:chgData name="Bob Zwartendijk" userId="45ee89fd-9a58-4817-99ad-ba59008fbacc" providerId="ADAL" clId="{4D706EF6-E786-4497-B7AC-888E32884920}" dt="2021-04-20T09:08:54.002" v="4" actId="20578"/>
          <ac:spMkLst>
            <pc:docMk/>
            <pc:sldMk cId="4163753022" sldId="260"/>
            <ac:spMk id="33" creationId="{F6215040-5773-49F1-AC75-B0AD3274AE73}"/>
          </ac:spMkLst>
        </pc:spChg>
      </pc:sldChg>
      <pc:sldChg chg="modSp mod">
        <pc:chgData name="Bob Zwartendijk" userId="45ee89fd-9a58-4817-99ad-ba59008fbacc" providerId="ADAL" clId="{4D706EF6-E786-4497-B7AC-888E32884920}" dt="2021-04-21T07:17:19.797" v="10" actId="20577"/>
        <pc:sldMkLst>
          <pc:docMk/>
          <pc:sldMk cId="3417739385" sldId="261"/>
        </pc:sldMkLst>
        <pc:spChg chg="mod">
          <ac:chgData name="Bob Zwartendijk" userId="45ee89fd-9a58-4817-99ad-ba59008fbacc" providerId="ADAL" clId="{4D706EF6-E786-4497-B7AC-888E32884920}" dt="2021-04-21T07:17:19.797" v="10" actId="20577"/>
          <ac:spMkLst>
            <pc:docMk/>
            <pc:sldMk cId="3417739385" sldId="261"/>
            <ac:spMk id="9" creationId="{CB662490-E15A-4896-8410-3067C86C5BFE}"/>
          </ac:spMkLst>
        </pc:spChg>
      </pc:sldChg>
      <pc:sldChg chg="modSp mod">
        <pc:chgData name="Bob Zwartendijk" userId="45ee89fd-9a58-4817-99ad-ba59008fbacc" providerId="ADAL" clId="{4D706EF6-E786-4497-B7AC-888E32884920}" dt="2021-04-21T07:20:10.281" v="57" actId="1076"/>
        <pc:sldMkLst>
          <pc:docMk/>
          <pc:sldMk cId="921826432" sldId="262"/>
        </pc:sldMkLst>
        <pc:spChg chg="mod">
          <ac:chgData name="Bob Zwartendijk" userId="45ee89fd-9a58-4817-99ad-ba59008fbacc" providerId="ADAL" clId="{4D706EF6-E786-4497-B7AC-888E32884920}" dt="2021-04-21T07:20:10.281" v="57" actId="1076"/>
          <ac:spMkLst>
            <pc:docMk/>
            <pc:sldMk cId="921826432" sldId="262"/>
            <ac:spMk id="37" creationId="{09A8F26B-B40C-4304-BAC2-AE24BF22F544}"/>
          </ac:spMkLst>
        </pc:spChg>
      </pc:sldChg>
      <pc:sldChg chg="modSp mod">
        <pc:chgData name="Bob Zwartendijk" userId="45ee89fd-9a58-4817-99ad-ba59008fbacc" providerId="ADAL" clId="{4D706EF6-E786-4497-B7AC-888E32884920}" dt="2021-04-21T07:20:43.236" v="73" actId="20577"/>
        <pc:sldMkLst>
          <pc:docMk/>
          <pc:sldMk cId="717273912" sldId="264"/>
        </pc:sldMkLst>
        <pc:spChg chg="mod">
          <ac:chgData name="Bob Zwartendijk" userId="45ee89fd-9a58-4817-99ad-ba59008fbacc" providerId="ADAL" clId="{4D706EF6-E786-4497-B7AC-888E32884920}" dt="2021-04-21T07:20:43.236" v="73" actId="20577"/>
          <ac:spMkLst>
            <pc:docMk/>
            <pc:sldMk cId="717273912" sldId="264"/>
            <ac:spMk id="6" creationId="{526ABAA9-BB78-4153-8741-91158A47DED8}"/>
          </ac:spMkLst>
        </pc:spChg>
      </pc:sldChg>
      <pc:sldChg chg="modSp mod">
        <pc:chgData name="Bob Zwartendijk" userId="45ee89fd-9a58-4817-99ad-ba59008fbacc" providerId="ADAL" clId="{4D706EF6-E786-4497-B7AC-888E32884920}" dt="2021-04-21T07:21:51.779" v="81" actId="1076"/>
        <pc:sldMkLst>
          <pc:docMk/>
          <pc:sldMk cId="2415939337" sldId="266"/>
        </pc:sldMkLst>
        <pc:spChg chg="mod">
          <ac:chgData name="Bob Zwartendijk" userId="45ee89fd-9a58-4817-99ad-ba59008fbacc" providerId="ADAL" clId="{4D706EF6-E786-4497-B7AC-888E32884920}" dt="2021-04-21T07:21:51.779" v="81" actId="1076"/>
          <ac:spMkLst>
            <pc:docMk/>
            <pc:sldMk cId="2415939337" sldId="266"/>
            <ac:spMk id="5" creationId="{E5744DF1-D284-4AA5-9C62-04DD6FF7D52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A0AC8-5FD3-4CF8-84B5-8747D2AEC113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C7C84-575A-47AD-9DF1-B2875F3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98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6C7C84-575A-47AD-9DF1-B2875F3EB4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347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2EDA4-7924-46BE-888A-07BC297C5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341858-EC2E-43CA-96CA-84932C58B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8D478-8AC1-4A8C-AE56-79B4AF220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E00D8-1B72-4AFE-9FC0-3F5029335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E0ABB-9A39-46B9-936A-C88D32E91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87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17EBE-8FFF-43A5-A3F2-A0349056D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BD028-62BD-4A14-BC4D-C81FD07D5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A0A6F-A282-48EF-B5DA-F03C69C58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7B5C5-58ED-43C3-8F3F-CD92E0803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1A3BE-12B2-475F-9930-4102528D6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09392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63FBA-794C-463A-AF5A-D7F237303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3B080-E645-46E8-B550-7C69A5EDC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92127-FF2D-4CC6-AC3D-EDB117FA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7513C-DDE0-433B-86EA-088E732B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17349-EA3C-4388-B32C-495CD414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04625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D8A17-E309-4128-B630-7EA4903F2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23B59-403B-4762-A116-4550457C14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0356C7-699D-447C-BDAC-0AD0A2F06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02C68-234B-494C-BA1A-9B587110F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B10C5-7A91-4D58-B0AC-CD4EE85DB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BEC46-EFD3-4B6F-9C60-57EA57F10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9650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E40A6-F3F8-40A2-8154-4FC14B1D4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A9C7A-7DBB-4D29-BFBA-EC49242AE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F30E6-EA7B-451F-B2AA-6C0F5C14E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1F781D-12D9-47AA-B9C7-6C2EAB6E06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38BE81-A485-4005-84DA-E1BC08F628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B46F06-29AE-4AF7-9A5F-FFA9376F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FD0D54-63C7-47B0-912A-8D98A5FC1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261EF0-160E-496B-BECD-82F166EC4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052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0CCCB-B353-4245-A396-3FA43D26D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6CD01E-4A71-4BA7-AE35-38A58B2D9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20D2CF-9CCC-4456-9A5B-552ED72BA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E05521-9436-45E5-87ED-8AD1A7E52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3090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C0EB3D-C72A-42C3-8EEC-86C6D7C2C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FE9323-F5A1-4403-BB9D-29A0D28A5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CADF0-A8C0-42FF-BA05-34C555B6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784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946E0-B796-4915-819D-E11B8C755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22161-89AA-45FD-A3A4-834A426A3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B4612-1BB2-41B3-AC31-A9C368699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91749-28BA-4EEA-BF8F-4CF10F6EF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7CAF2-0171-4A46-8581-17260BE45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E60B1-302C-4788-939E-6E4B88314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83476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00EB1-6F65-42D6-ACC3-96C881E15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C74E89-6539-4488-B9EE-DC184EF05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0B133-336E-4E3E-BBFE-5A374D74A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3A0CD-B54E-4650-893C-5A70073DB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A2E33-92DC-4CEA-B786-D3AA7BD15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ED22E-DD46-4961-9451-4A42E12B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5390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BF758-9BDA-4205-9A3A-871FDCBA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2B1E26-B2F2-4C09-A3C6-659A124FA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3B5A1-6B42-4554-B137-6A59751B9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40C8C-967C-422C-B3D8-C97549C99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19EB-021D-447F-BEF8-2A6F80FA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449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AAB52A-48BF-47F1-83E8-6378209EB1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8DA1F2-7997-468C-AAE1-729554C5E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77391-A6FD-4CFC-833E-6F4BF6F21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998D2-E0CD-4266-932F-7D156E13C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05FCF-2E04-45F6-A78E-9451C1323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4774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2315C6-EFFE-4CB7-8726-377AA89A0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D94898-8990-4C4A-99C2-E55DEAE72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A2635-F58D-406E-8853-F59677BDD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EC1B8-179A-4FBF-BAA6-47CB2C777FAB}" type="datetimeFigureOut">
              <a:rPr lang="en-NZ" smtClean="0"/>
              <a:t>26/04/2021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C0C3-4C51-47AB-B044-9938EAE95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A4CF00-5AB0-447E-91CF-73209A18E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82B980-60E6-4078-96E9-CC8E31D60F1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7305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BF7B88A6-5F15-43A6-A9E7-2803260C6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501" b="24483"/>
          <a:stretch/>
        </p:blipFill>
        <p:spPr bwMode="auto">
          <a:xfrm>
            <a:off x="2878204" y="6027968"/>
            <a:ext cx="2207211" cy="674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6B82BE-5A64-45FB-B368-E947C204D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582" y="491819"/>
            <a:ext cx="11601974" cy="1291904"/>
          </a:xfrm>
          <a:noFill/>
        </p:spPr>
        <p:txBody>
          <a:bodyPr>
            <a:noAutofit/>
          </a:bodyPr>
          <a:lstStyle/>
          <a:p>
            <a:r>
              <a:rPr lang="en-NZ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in soil hydraulic conductivity and preferential flow pathways after assisted forest restoration on degraded land in the Khasi Hills (Meghalaya, NE India)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7FA070-A029-4250-BE80-1475DAA0C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64918"/>
            <a:ext cx="9144000" cy="531423"/>
          </a:xfrm>
        </p:spPr>
        <p:txBody>
          <a:bodyPr>
            <a:normAutofit fontScale="85000" lnSpcReduction="10000"/>
          </a:bodyPr>
          <a:lstStyle/>
          <a:p>
            <a:r>
              <a:rPr lang="en-NZ">
                <a:latin typeface="Times New Roman" panose="02020603050405020304" pitchFamily="18" charset="0"/>
                <a:cs typeface="Times New Roman" panose="02020603050405020304" pitchFamily="18" charset="0"/>
              </a:rPr>
              <a:t>Chandra Prasad Ghimire</a:t>
            </a:r>
            <a:r>
              <a:rPr lang="en-NZ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NZ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NZ" b="1">
                <a:latin typeface="Times New Roman" panose="02020603050405020304" pitchFamily="18" charset="0"/>
                <a:cs typeface="Times New Roman" panose="02020603050405020304" pitchFamily="18" charset="0"/>
              </a:rPr>
              <a:t>Bob W. Zwartendijk</a:t>
            </a:r>
            <a:r>
              <a:rPr lang="en-NZ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2, 3</a:t>
            </a:r>
            <a:r>
              <a:rPr lang="en-NZ">
                <a:latin typeface="Times New Roman" panose="02020603050405020304" pitchFamily="18" charset="0"/>
                <a:cs typeface="Times New Roman" panose="02020603050405020304" pitchFamily="18" charset="0"/>
              </a:rPr>
              <a:t>, Felix Pde</a:t>
            </a:r>
            <a:r>
              <a:rPr lang="en-NZ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NZ">
                <a:latin typeface="Times New Roman" panose="02020603050405020304" pitchFamily="18" charset="0"/>
                <a:cs typeface="Times New Roman" panose="02020603050405020304" pitchFamily="18" charset="0"/>
              </a:rPr>
              <a:t>, L. Adrian Bruijnzeel</a:t>
            </a:r>
            <a:r>
              <a:rPr lang="en-NZ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75FBC5-E30A-406E-B64C-FFE0D675F05E}"/>
              </a:ext>
            </a:extLst>
          </p:cNvPr>
          <p:cNvSpPr txBox="1"/>
          <p:nvPr/>
        </p:nvSpPr>
        <p:spPr>
          <a:xfrm>
            <a:off x="283491" y="3944067"/>
            <a:ext cx="7841334" cy="1782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Z" sz="15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N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AgResearch Ltd., New Zealand</a:t>
            </a:r>
          </a:p>
          <a:p>
            <a:pPr>
              <a:lnSpc>
                <a:spcPct val="150000"/>
              </a:lnSpc>
            </a:pPr>
            <a:r>
              <a:rPr lang="en-NZ" sz="15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N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Wageningen University and Research, The Netherlands  </a:t>
            </a:r>
          </a:p>
          <a:p>
            <a:pPr>
              <a:lnSpc>
                <a:spcPct val="150000"/>
              </a:lnSpc>
            </a:pPr>
            <a:r>
              <a:rPr lang="en-NZ" sz="15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N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Inholland University of Applied Sciences, The Netherlands (</a:t>
            </a:r>
            <a:r>
              <a:rPr lang="en-NZ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Bob.Zwartendijk@inholland.n</a:t>
            </a:r>
            <a:r>
              <a:rPr lang="en-N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l)</a:t>
            </a:r>
          </a:p>
          <a:p>
            <a:pPr>
              <a:lnSpc>
                <a:spcPct val="150000"/>
              </a:lnSpc>
            </a:pPr>
            <a:r>
              <a:rPr lang="en-NZ" sz="15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N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Mawphlang Welfare Society, India</a:t>
            </a:r>
          </a:p>
          <a:p>
            <a:pPr>
              <a:lnSpc>
                <a:spcPct val="150000"/>
              </a:lnSpc>
            </a:pPr>
            <a:r>
              <a:rPr lang="en-NZ" sz="15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N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King’s College London, London, United Kingdom</a:t>
            </a:r>
          </a:p>
        </p:txBody>
      </p:sp>
      <p:pic>
        <p:nvPicPr>
          <p:cNvPr id="1026" name="Picture 2" descr="AgResearch-Limited-logo | PEP Worldwide">
            <a:extLst>
              <a:ext uri="{FF2B5EF4-FFF2-40B4-BE49-F238E27FC236}">
                <a16:creationId xmlns:a16="http://schemas.microsoft.com/office/drawing/2014/main" id="{FD41827E-E48E-4858-950F-4D92DBDC0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568" y="5822497"/>
            <a:ext cx="2207211" cy="96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holland University of Applied Sciences in The Netherlands Reviews &amp;  Rankings | EDUopinions">
            <a:extLst>
              <a:ext uri="{FF2B5EF4-FFF2-40B4-BE49-F238E27FC236}">
                <a16:creationId xmlns:a16="http://schemas.microsoft.com/office/drawing/2014/main" id="{1C62707E-A8EE-4B62-99D1-5F8924BE2F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47897" y="6029766"/>
            <a:ext cx="1657950" cy="641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me - Mawphlang Welfare Society, Mawphlang, Meghalaya">
            <a:extLst>
              <a:ext uri="{FF2B5EF4-FFF2-40B4-BE49-F238E27FC236}">
                <a16:creationId xmlns:a16="http://schemas.microsoft.com/office/drawing/2014/main" id="{3471CEA0-4DC8-464E-B3C4-146F96507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7272" y="5616050"/>
            <a:ext cx="1786109" cy="120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epartment of Geography Masters Bursaries at King's College London in UK,  2015 - ARMACAD">
            <a:extLst>
              <a:ext uri="{FF2B5EF4-FFF2-40B4-BE49-F238E27FC236}">
                <a16:creationId xmlns:a16="http://schemas.microsoft.com/office/drawing/2014/main" id="{68EC8E24-CE66-460D-A7DD-8CA59FC7F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5282" y="5874460"/>
            <a:ext cx="1181535" cy="77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51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533AB4-4F0C-4848-B705-5C6922D5ED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/>
          <a:stretch/>
        </p:blipFill>
        <p:spPr>
          <a:xfrm>
            <a:off x="-48700" y="0"/>
            <a:ext cx="12237156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4047F6-5AD4-4E7E-85F7-1B6256BC7501}"/>
              </a:ext>
            </a:extLst>
          </p:cNvPr>
          <p:cNvSpPr txBox="1"/>
          <p:nvPr/>
        </p:nvSpPr>
        <p:spPr>
          <a:xfrm>
            <a:off x="3701123" y="381000"/>
            <a:ext cx="5776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Meghalaya Plateau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CE4707-F9FA-4A4B-8837-95C595E98B69}"/>
              </a:ext>
            </a:extLst>
          </p:cNvPr>
          <p:cNvSpPr txBox="1"/>
          <p:nvPr/>
        </p:nvSpPr>
        <p:spPr>
          <a:xfrm>
            <a:off x="213895" y="2716721"/>
            <a:ext cx="7371271" cy="313932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A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Slash-and-burn agriculture plus mining have led to severely degraded hillsides;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A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Receives some of the highest rainfall totals in the world (MAP up to 11,000 mm, 75% between May and September);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AU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Severe water scarcity during dry season (November - April).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A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D59530-E359-499E-98D6-4E45298C58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13836" y="4047892"/>
            <a:ext cx="4478163" cy="28101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79FB3E-F94B-444D-AAF2-8F7FDBD8D7C0}"/>
              </a:ext>
            </a:extLst>
          </p:cNvPr>
          <p:cNvSpPr txBox="1"/>
          <p:nvPr/>
        </p:nvSpPr>
        <p:spPr>
          <a:xfrm>
            <a:off x="9617306" y="5461045"/>
            <a:ext cx="945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Meghalaya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B78C67-723A-4818-A50B-B0D2E52E88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3" r="1881" b="2550"/>
          <a:stretch/>
        </p:blipFill>
        <p:spPr>
          <a:xfrm>
            <a:off x="10168468" y="4085548"/>
            <a:ext cx="1986432" cy="130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81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3C8EC36-90F4-44EE-88FC-FE08A816AC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9312"/>
            <a:ext cx="12192000" cy="6858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4DD72C9-7DFD-48E8-9CE1-8D85EFC0A865}"/>
              </a:ext>
            </a:extLst>
          </p:cNvPr>
          <p:cNvGrpSpPr/>
          <p:nvPr/>
        </p:nvGrpSpPr>
        <p:grpSpPr>
          <a:xfrm>
            <a:off x="73077" y="1586476"/>
            <a:ext cx="2671867" cy="995362"/>
            <a:chOff x="136545" y="2126932"/>
            <a:chExt cx="2671867" cy="99536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2FE5840-DE3C-4B98-AB38-66348EBA9704}"/>
                </a:ext>
              </a:extLst>
            </p:cNvPr>
            <p:cNvSpPr/>
            <p:nvPr/>
          </p:nvSpPr>
          <p:spPr>
            <a:xfrm>
              <a:off x="136545" y="2126932"/>
              <a:ext cx="2671867" cy="995362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CDDE4CD-EFF4-4342-BD06-4D30E8AEF250}"/>
                </a:ext>
              </a:extLst>
            </p:cNvPr>
            <p:cNvSpPr txBox="1"/>
            <p:nvPr/>
          </p:nvSpPr>
          <p:spPr>
            <a:xfrm>
              <a:off x="136545" y="2126932"/>
              <a:ext cx="2671867" cy="9953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NZ" sz="1800" b="1" kern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Degraded hillsides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C6A5B8-D31F-4C01-A22A-E70F10FBEC42}"/>
              </a:ext>
            </a:extLst>
          </p:cNvPr>
          <p:cNvGrpSpPr/>
          <p:nvPr/>
        </p:nvGrpSpPr>
        <p:grpSpPr>
          <a:xfrm>
            <a:off x="3669521" y="2639797"/>
            <a:ext cx="3231503" cy="995362"/>
            <a:chOff x="3266979" y="2121694"/>
            <a:chExt cx="3264789" cy="99536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C346147-D521-431B-9908-09D62A367C73}"/>
                </a:ext>
              </a:extLst>
            </p:cNvPr>
            <p:cNvSpPr/>
            <p:nvPr/>
          </p:nvSpPr>
          <p:spPr>
            <a:xfrm>
              <a:off x="3266979" y="2121694"/>
              <a:ext cx="3264789" cy="995362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242D349-BEBA-40FF-B476-6C12946A436D}"/>
                </a:ext>
              </a:extLst>
            </p:cNvPr>
            <p:cNvSpPr txBox="1"/>
            <p:nvPr/>
          </p:nvSpPr>
          <p:spPr>
            <a:xfrm>
              <a:off x="3266979" y="2121694"/>
              <a:ext cx="3264789" cy="9953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NZ" sz="18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Low topsoil infiltration capacity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B91AC6-DB5F-45FC-A408-A220A469EA8E}"/>
              </a:ext>
            </a:extLst>
          </p:cNvPr>
          <p:cNvGrpSpPr/>
          <p:nvPr/>
        </p:nvGrpSpPr>
        <p:grpSpPr>
          <a:xfrm>
            <a:off x="3669521" y="517212"/>
            <a:ext cx="3231503" cy="995362"/>
            <a:chOff x="136545" y="2126932"/>
            <a:chExt cx="2671867" cy="99536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348287-52E7-4EE9-81AE-A3ED4C9E43EE}"/>
                </a:ext>
              </a:extLst>
            </p:cNvPr>
            <p:cNvSpPr/>
            <p:nvPr/>
          </p:nvSpPr>
          <p:spPr>
            <a:xfrm>
              <a:off x="136545" y="2126932"/>
              <a:ext cx="2671867" cy="995362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648A9D0-A3F9-43A4-B9F2-B7A5DCED2530}"/>
                </a:ext>
              </a:extLst>
            </p:cNvPr>
            <p:cNvSpPr txBox="1"/>
            <p:nvPr/>
          </p:nvSpPr>
          <p:spPr>
            <a:xfrm>
              <a:off x="136545" y="2126932"/>
              <a:ext cx="2671867" cy="9953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NZ" sz="1800" b="1" kern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Excessive seasonal rainfall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31F320C-BBB7-443A-AABC-2B10AF55F53A}"/>
              </a:ext>
            </a:extLst>
          </p:cNvPr>
          <p:cNvGrpSpPr/>
          <p:nvPr/>
        </p:nvGrpSpPr>
        <p:grpSpPr>
          <a:xfrm>
            <a:off x="8105161" y="1580604"/>
            <a:ext cx="3295895" cy="995362"/>
            <a:chOff x="7184726" y="3365897"/>
            <a:chExt cx="3264789" cy="99536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25DB22A-4807-4932-94AF-C1499BC291EB}"/>
                </a:ext>
              </a:extLst>
            </p:cNvPr>
            <p:cNvSpPr/>
            <p:nvPr/>
          </p:nvSpPr>
          <p:spPr>
            <a:xfrm>
              <a:off x="7184726" y="3365897"/>
              <a:ext cx="3264789" cy="995362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461739B-27DA-419B-A882-8A8D83C5C792}"/>
                </a:ext>
              </a:extLst>
            </p:cNvPr>
            <p:cNvSpPr txBox="1"/>
            <p:nvPr/>
          </p:nvSpPr>
          <p:spPr>
            <a:xfrm>
              <a:off x="7184726" y="3365897"/>
              <a:ext cx="3264789" cy="9953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NZ" sz="18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Increased overland flow and erosion during rainy season </a:t>
              </a:r>
              <a:endParaRPr lang="en-NZ" sz="18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BBC451C-A040-435E-8E04-E4599CAF7119}"/>
              </a:ext>
            </a:extLst>
          </p:cNvPr>
          <p:cNvGrpSpPr/>
          <p:nvPr/>
        </p:nvGrpSpPr>
        <p:grpSpPr>
          <a:xfrm>
            <a:off x="8136267" y="3314083"/>
            <a:ext cx="3264789" cy="995362"/>
            <a:chOff x="7184726" y="877490"/>
            <a:chExt cx="3264789" cy="99536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D90BF11-7000-48DC-9258-602A53BAA353}"/>
                </a:ext>
              </a:extLst>
            </p:cNvPr>
            <p:cNvSpPr/>
            <p:nvPr/>
          </p:nvSpPr>
          <p:spPr>
            <a:xfrm>
              <a:off x="7184726" y="877490"/>
              <a:ext cx="3264789" cy="995362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DE78A6B-A831-45A1-A777-B5046C64B1FD}"/>
                </a:ext>
              </a:extLst>
            </p:cNvPr>
            <p:cNvSpPr txBox="1"/>
            <p:nvPr/>
          </p:nvSpPr>
          <p:spPr>
            <a:xfrm>
              <a:off x="7184726" y="877490"/>
              <a:ext cx="3264789" cy="9953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NZ" sz="1800" b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Critical loss of soil water storage opportunity and groundwater recharge</a:t>
              </a:r>
              <a:endParaRPr lang="en-NZ" sz="1800" b="1" kern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207D751-024D-4947-B27F-4DB8558C0DA8}"/>
              </a:ext>
            </a:extLst>
          </p:cNvPr>
          <p:cNvGrpSpPr/>
          <p:nvPr/>
        </p:nvGrpSpPr>
        <p:grpSpPr>
          <a:xfrm>
            <a:off x="8136267" y="5082678"/>
            <a:ext cx="3264789" cy="995362"/>
            <a:chOff x="7241011" y="2093555"/>
            <a:chExt cx="3264789" cy="99536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650B845-CB73-44E7-B0A0-B343E822C780}"/>
                </a:ext>
              </a:extLst>
            </p:cNvPr>
            <p:cNvSpPr/>
            <p:nvPr/>
          </p:nvSpPr>
          <p:spPr>
            <a:xfrm>
              <a:off x="7241011" y="2093555"/>
              <a:ext cx="3264789" cy="995362"/>
            </a:xfrm>
            <a:prstGeom prst="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215040-5773-49F1-AC75-B0AD3274AE73}"/>
                </a:ext>
              </a:extLst>
            </p:cNvPr>
            <p:cNvSpPr txBox="1"/>
            <p:nvPr/>
          </p:nvSpPr>
          <p:spPr>
            <a:xfrm>
              <a:off x="7241011" y="2093555"/>
              <a:ext cx="3264789" cy="99536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NZ" sz="1800" b="1" kern="1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Reduced</a:t>
              </a:r>
              <a:r>
                <a:rPr lang="en-NZ" sz="1800" b="1" i="1" kern="1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dry-season flow </a:t>
              </a:r>
              <a:r>
                <a:rPr lang="en-NZ" sz="1800" b="1" kern="1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and problematic</a:t>
              </a:r>
              <a:r>
                <a:rPr lang="en-AU" sz="1800" b="1" kern="1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water availability</a:t>
              </a:r>
              <a:endParaRPr lang="en-NZ" sz="1800" b="1" kern="1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C14EB98-8E3E-486B-8AA2-E39E5D0E9D08}"/>
              </a:ext>
            </a:extLst>
          </p:cNvPr>
          <p:cNvCxnSpPr/>
          <p:nvPr/>
        </p:nvCxnSpPr>
        <p:spPr>
          <a:xfrm flipH="1">
            <a:off x="7733682" y="3020052"/>
            <a:ext cx="9332" cy="74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us Sign 1">
            <a:extLst>
              <a:ext uri="{FF2B5EF4-FFF2-40B4-BE49-F238E27FC236}">
                <a16:creationId xmlns:a16="http://schemas.microsoft.com/office/drawing/2014/main" id="{324CA734-B99F-4F6F-B64F-7A4FED2A5206}"/>
              </a:ext>
            </a:extLst>
          </p:cNvPr>
          <p:cNvSpPr/>
          <p:nvPr/>
        </p:nvSpPr>
        <p:spPr>
          <a:xfrm>
            <a:off x="4777507" y="1702597"/>
            <a:ext cx="843379" cy="745443"/>
          </a:xfrm>
          <a:prstGeom prst="mathPl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C0D2C66-284A-46A8-A3A9-750A694FF487}"/>
              </a:ext>
            </a:extLst>
          </p:cNvPr>
          <p:cNvSpPr/>
          <p:nvPr/>
        </p:nvSpPr>
        <p:spPr>
          <a:xfrm>
            <a:off x="2806882" y="1932711"/>
            <a:ext cx="668865" cy="30289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3E104E57-E31B-4AAE-A07D-67E8A69B6802}"/>
              </a:ext>
            </a:extLst>
          </p:cNvPr>
          <p:cNvSpPr/>
          <p:nvPr/>
        </p:nvSpPr>
        <p:spPr>
          <a:xfrm>
            <a:off x="7217239" y="1928099"/>
            <a:ext cx="668865" cy="30289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B8AF09-9785-434D-A92F-1A6E2D3746E9}"/>
              </a:ext>
            </a:extLst>
          </p:cNvPr>
          <p:cNvSpPr/>
          <p:nvPr/>
        </p:nvSpPr>
        <p:spPr>
          <a:xfrm>
            <a:off x="3521927" y="338163"/>
            <a:ext cx="3621424" cy="349294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9DCB2F78-24C5-4BBD-8684-C3D77104B315}"/>
              </a:ext>
            </a:extLst>
          </p:cNvPr>
          <p:cNvSpPr/>
          <p:nvPr/>
        </p:nvSpPr>
        <p:spPr>
          <a:xfrm rot="5400000">
            <a:off x="9434228" y="2787610"/>
            <a:ext cx="668865" cy="29989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D72092BC-69A4-47CB-AC5A-18B4223B18DB}"/>
              </a:ext>
            </a:extLst>
          </p:cNvPr>
          <p:cNvSpPr/>
          <p:nvPr/>
        </p:nvSpPr>
        <p:spPr>
          <a:xfrm rot="5400000">
            <a:off x="9434228" y="4535651"/>
            <a:ext cx="668865" cy="29989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1725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E4064-C6CF-4049-8DAA-B2E31D0FF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331" y="219625"/>
            <a:ext cx="11463338" cy="707887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NZ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Can we restore dry-season flows through assisted forest restoration?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3A79B-685D-4D1C-B2B0-8F8D2EA372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293655"/>
            <a:ext cx="3304304" cy="24782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7F8BBD-32A4-44A7-BB93-3ED23E62AF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5147" y="1320965"/>
            <a:ext cx="3304304" cy="2478228"/>
          </a:xfrm>
          <a:prstGeom prst="rect">
            <a:avLst/>
          </a:prstGeom>
        </p:spPr>
      </p:pic>
      <p:sp>
        <p:nvSpPr>
          <p:cNvPr id="7" name="Right Arrow 7">
            <a:extLst>
              <a:ext uri="{FF2B5EF4-FFF2-40B4-BE49-F238E27FC236}">
                <a16:creationId xmlns:a16="http://schemas.microsoft.com/office/drawing/2014/main" id="{E8495EE4-FF10-4351-B5D2-8F607A8469C7}"/>
              </a:ext>
            </a:extLst>
          </p:cNvPr>
          <p:cNvSpPr/>
          <p:nvPr/>
        </p:nvSpPr>
        <p:spPr>
          <a:xfrm>
            <a:off x="5079138" y="2407165"/>
            <a:ext cx="923197" cy="411480"/>
          </a:xfrm>
          <a:prstGeom prst="rightArrow">
            <a:avLst/>
          </a:prstGeom>
          <a:gradFill flip="none" rotWithShape="1">
            <a:gsLst>
              <a:gs pos="7000">
                <a:srgbClr val="00B050"/>
              </a:gs>
              <a:gs pos="47000">
                <a:schemeClr val="accent6">
                  <a:lumMod val="45000"/>
                  <a:lumOff val="55000"/>
                </a:schemeClr>
              </a:gs>
              <a:gs pos="83000">
                <a:srgbClr val="FF0000"/>
              </a:gs>
              <a:gs pos="96000">
                <a:srgbClr val="FF0000"/>
              </a:gs>
            </a:gsLst>
            <a:lin ang="10800000" scaled="1"/>
            <a:tileRect/>
          </a:gra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4489F1-BE27-45A3-8AAF-DE1CFE6C3DF6}"/>
              </a:ext>
            </a:extLst>
          </p:cNvPr>
          <p:cNvSpPr txBox="1"/>
          <p:nvPr/>
        </p:nvSpPr>
        <p:spPr>
          <a:xfrm>
            <a:off x="5329780" y="1852192"/>
            <a:ext cx="4219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662490-E15A-4896-8410-3067C86C5BFE}"/>
              </a:ext>
            </a:extLst>
          </p:cNvPr>
          <p:cNvSpPr txBox="1"/>
          <p:nvPr/>
        </p:nvSpPr>
        <p:spPr>
          <a:xfrm>
            <a:off x="364331" y="4192646"/>
            <a:ext cx="11463338" cy="22467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Forest restoration through reforestation and assisted natural regeneration (ANR) in the Khasi Hills;</a:t>
            </a: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Reforestation of degraded land increases rainfall absorption and soil water recharge via soil improvement;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water-use of reforested trees tends to be much higher than that of degraded vegetation;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effect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N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the balance between changes in absorption (gain) and plant water-use (loss).</a:t>
            </a:r>
          </a:p>
        </p:txBody>
      </p:sp>
    </p:spTree>
    <p:extLst>
      <p:ext uri="{BB962C8B-B14F-4D97-AF65-F5344CB8AC3E}">
        <p14:creationId xmlns:p14="http://schemas.microsoft.com/office/powerpoint/2010/main" val="3417739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2130C-649A-4BC3-8CD7-47EC695D1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640" y="172915"/>
            <a:ext cx="10967252" cy="730248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NZ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Assessing changes in soil hydrological functioning after forest restoration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A27E0AC-8A8D-4D0E-BD2F-65A3EE7C2224}"/>
              </a:ext>
            </a:extLst>
          </p:cNvPr>
          <p:cNvGrpSpPr/>
          <p:nvPr/>
        </p:nvGrpSpPr>
        <p:grpSpPr>
          <a:xfrm>
            <a:off x="618345" y="1057013"/>
            <a:ext cx="10908129" cy="4194623"/>
            <a:chOff x="1594742" y="884661"/>
            <a:chExt cx="8787308" cy="420205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D90ABD6-15B8-4B16-9266-25546FB442CC}"/>
                </a:ext>
              </a:extLst>
            </p:cNvPr>
            <p:cNvGrpSpPr/>
            <p:nvPr/>
          </p:nvGrpSpPr>
          <p:grpSpPr>
            <a:xfrm>
              <a:off x="7195536" y="1035100"/>
              <a:ext cx="3007969" cy="2047488"/>
              <a:chOff x="9161167" y="1084920"/>
              <a:chExt cx="5563301" cy="3594752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DA35EA06-5825-4E36-8925-C3B04BC0A0E3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941576" y="1084920"/>
                <a:ext cx="4782892" cy="359475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9AEE475-BDF3-4D81-817E-5B6549DD627C}"/>
                  </a:ext>
                </a:extLst>
              </p:cNvPr>
              <p:cNvSpPr txBox="1"/>
              <p:nvPr/>
            </p:nvSpPr>
            <p:spPr>
              <a:xfrm>
                <a:off x="9161167" y="4111331"/>
                <a:ext cx="5180911" cy="541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  <a:latin typeface="+mj-lt"/>
                  </a:rPr>
                  <a:t>Sacred forest (natural baseline)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905DA02-222C-438D-922E-79032880C235}"/>
                </a:ext>
              </a:extLst>
            </p:cNvPr>
            <p:cNvGrpSpPr/>
            <p:nvPr/>
          </p:nvGrpSpPr>
          <p:grpSpPr>
            <a:xfrm>
              <a:off x="4877290" y="1735131"/>
              <a:ext cx="2347199" cy="2047488"/>
              <a:chOff x="5262489" y="1129245"/>
              <a:chExt cx="4210578" cy="3157934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44784248-EC48-47A5-AB0E-FC9F4DF948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262489" y="1129245"/>
                <a:ext cx="4210578" cy="315793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F5167E4-95B0-4086-A0EC-05B174C46465}"/>
                  </a:ext>
                </a:extLst>
              </p:cNvPr>
              <p:cNvSpPr txBox="1"/>
              <p:nvPr/>
            </p:nvSpPr>
            <p:spPr>
              <a:xfrm>
                <a:off x="5461255" y="3648649"/>
                <a:ext cx="3853241" cy="475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+mj-lt"/>
                  </a:rPr>
                  <a:t>Assisted natural restoration (ANR)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C3BB926-C8C5-4F8F-BFA8-21AFA64CB6D0}"/>
                </a:ext>
              </a:extLst>
            </p:cNvPr>
            <p:cNvGrpSpPr/>
            <p:nvPr/>
          </p:nvGrpSpPr>
          <p:grpSpPr>
            <a:xfrm>
              <a:off x="2127961" y="2913037"/>
              <a:ext cx="2235868" cy="1670868"/>
              <a:chOff x="666583" y="1528038"/>
              <a:chExt cx="3579190" cy="2684393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37849AD5-B97A-46A8-9EE6-94A3EB909C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66583" y="1528038"/>
                <a:ext cx="3579190" cy="268439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CEC49B8-B7EC-47DC-9D9A-645B1CE9A68B}"/>
                  </a:ext>
                </a:extLst>
              </p:cNvPr>
              <p:cNvSpPr txBox="1"/>
              <p:nvPr/>
            </p:nvSpPr>
            <p:spPr>
              <a:xfrm>
                <a:off x="832636" y="3550064"/>
                <a:ext cx="3370643" cy="495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  <a:latin typeface="+mj-lt"/>
                  </a:rPr>
                  <a:t>Degraded grassland (reference)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0B8E840-A37F-4469-80DE-976BAF35BA0C}"/>
                </a:ext>
              </a:extLst>
            </p:cNvPr>
            <p:cNvGrpSpPr/>
            <p:nvPr/>
          </p:nvGrpSpPr>
          <p:grpSpPr>
            <a:xfrm>
              <a:off x="1594742" y="884661"/>
              <a:ext cx="8787308" cy="4202058"/>
              <a:chOff x="1594742" y="884661"/>
              <a:chExt cx="8787308" cy="4202058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22C49F7C-7E9C-4F98-9B83-4940BA19C7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05025" y="884661"/>
                <a:ext cx="0" cy="3699248"/>
              </a:xfrm>
              <a:prstGeom prst="straightConnector1">
                <a:avLst/>
              </a:prstGeom>
              <a:ln w="254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8A9F236C-5D59-40B6-B25C-1AFA28BD3F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95354" y="4601527"/>
                <a:ext cx="8286696" cy="0"/>
              </a:xfrm>
              <a:prstGeom prst="straightConnector1">
                <a:avLst/>
              </a:prstGeom>
              <a:ln w="254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94A12A-4809-4AA7-A326-47C5E8032B1F}"/>
                  </a:ext>
                </a:extLst>
              </p:cNvPr>
              <p:cNvSpPr txBox="1"/>
              <p:nvPr/>
            </p:nvSpPr>
            <p:spPr>
              <a:xfrm rot="16200000">
                <a:off x="59907" y="2578834"/>
                <a:ext cx="34390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Z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Soil hydrological functioning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72052FF-0252-46C4-B2C6-E3522ECE96CC}"/>
                  </a:ext>
                </a:extLst>
              </p:cNvPr>
              <p:cNvSpPr txBox="1"/>
              <p:nvPr/>
            </p:nvSpPr>
            <p:spPr>
              <a:xfrm>
                <a:off x="5256567" y="4716732"/>
                <a:ext cx="2093821" cy="369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Z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Years since ANR</a:t>
                </a:r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9A8F26B-B40C-4304-BAC2-AE24BF22F544}"/>
              </a:ext>
            </a:extLst>
          </p:cNvPr>
          <p:cNvSpPr txBox="1"/>
          <p:nvPr/>
        </p:nvSpPr>
        <p:spPr>
          <a:xfrm>
            <a:off x="390711" y="5337995"/>
            <a:ext cx="11699689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 of topsoil (0-10 cm) saturated hydraulic conductivity (</a:t>
            </a:r>
            <a:r>
              <a:rPr lang="en-NZ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NZ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by infiltrometry in:</a:t>
            </a:r>
          </a:p>
          <a:p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degraded grassland (</a:t>
            </a:r>
            <a:r>
              <a:rPr lang="en-N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3), 2–10-year-old ANR (</a:t>
            </a:r>
            <a:r>
              <a:rPr lang="en-N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3), and sacred forest (</a:t>
            </a:r>
            <a:r>
              <a:rPr lang="en-N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6) (less disturbed);</a:t>
            </a:r>
          </a:p>
          <a:p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 dye infiltration experiments (</a:t>
            </a:r>
            <a:r>
              <a:rPr lang="en-NZ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 per site) to examine dominant percolation pathways.</a:t>
            </a:r>
          </a:p>
        </p:txBody>
      </p:sp>
    </p:spTree>
    <p:extLst>
      <p:ext uri="{BB962C8B-B14F-4D97-AF65-F5344CB8AC3E}">
        <p14:creationId xmlns:p14="http://schemas.microsoft.com/office/powerpoint/2010/main" val="92182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F600D8-D58D-412B-85B0-9DD03EA903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6076584" y="321732"/>
            <a:ext cx="5674897" cy="3017405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7CB487-A6F9-46C0-A4CF-D83F035892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>
          <a:xfrm>
            <a:off x="6076584" y="3510853"/>
            <a:ext cx="5674897" cy="278995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8EBCD8-7155-4BFE-8CBE-4B8771E03627}"/>
              </a:ext>
            </a:extLst>
          </p:cNvPr>
          <p:cNvSpPr txBox="1"/>
          <p:nvPr/>
        </p:nvSpPr>
        <p:spPr>
          <a:xfrm>
            <a:off x="6618921" y="6374685"/>
            <a:ext cx="50585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Blue dye experiments to determine dominant percolation paths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DC9F46-3860-425A-81C0-DF48A029EE7C}"/>
              </a:ext>
            </a:extLst>
          </p:cNvPr>
          <p:cNvSpPr txBox="1"/>
          <p:nvPr/>
        </p:nvSpPr>
        <p:spPr>
          <a:xfrm>
            <a:off x="369535" y="6350277"/>
            <a:ext cx="54220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500">
                <a:latin typeface="Times New Roman" panose="02020603050405020304" pitchFamily="18" charset="0"/>
                <a:cs typeface="Times New Roman" panose="02020603050405020304" pitchFamily="18" charset="0"/>
              </a:rPr>
              <a:t>Topsoil (0-10 cm) </a:t>
            </a:r>
            <a:r>
              <a:rPr lang="en-NZ" sz="1500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NZ" sz="15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NZ" sz="1500">
                <a:latin typeface="Times New Roman" panose="02020603050405020304" pitchFamily="18" charset="0"/>
                <a:cs typeface="Times New Roman" panose="02020603050405020304" pitchFamily="18" charset="0"/>
              </a:rPr>
              <a:t> measurements using double-ring infiltrometry</a:t>
            </a:r>
          </a:p>
        </p:txBody>
      </p:sp>
      <p:pic>
        <p:nvPicPr>
          <p:cNvPr id="9" name="Afbeelding 5">
            <a:extLst>
              <a:ext uri="{FF2B5EF4-FFF2-40B4-BE49-F238E27FC236}">
                <a16:creationId xmlns:a16="http://schemas.microsoft.com/office/drawing/2014/main" id="{FA00EA80-166B-4E14-8923-366B31A12F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564" y="309310"/>
            <a:ext cx="5344055" cy="5979075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755224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F634-8CF2-49D9-86FC-75B4D63E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86" y="144687"/>
            <a:ext cx="1440956" cy="566050"/>
          </a:xfrm>
        </p:spPr>
        <p:txBody>
          <a:bodyPr>
            <a:normAutofit/>
          </a:bodyPr>
          <a:lstStyle/>
          <a:p>
            <a:r>
              <a:rPr lang="en-NZ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Results </a:t>
            </a:r>
          </a:p>
        </p:txBody>
      </p:sp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:a16="http://schemas.microsoft.com/office/drawing/2014/main" id="{0934B3E3-6A15-439E-B1AD-762E6F1FE1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215" y="831046"/>
            <a:ext cx="4894581" cy="33252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D8A717-B7FF-45E1-BDFA-2A9A49F14F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2532" y="1016051"/>
            <a:ext cx="5216961" cy="3234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6ABAA9-BB78-4153-8741-91158A47DED8}"/>
              </a:ext>
            </a:extLst>
          </p:cNvPr>
          <p:cNvSpPr txBox="1"/>
          <p:nvPr/>
        </p:nvSpPr>
        <p:spPr>
          <a:xfrm>
            <a:off x="377215" y="4367991"/>
            <a:ext cx="11425805" cy="240065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</a:t>
            </a:r>
            <a:r>
              <a:rPr lang="en-NZ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NZ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highest in the relatively undisturbed sacred forest sites (</a:t>
            </a:r>
            <a:r>
              <a:rPr lang="en-N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Median </a:t>
            </a:r>
            <a:r>
              <a:rPr lang="en-NZ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NZ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ANR (2–10-year-old) already much higher than for degraded grasslands but still considerably lower than for natural forest;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Comparing median topsoil </a:t>
            </a:r>
            <a:r>
              <a:rPr lang="en-NZ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NZ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(maximum) hourly rainfall intensities for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Cherrapunji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(red dashed line) suggests frequent occurrence of IOF in degraded grassland only.</a:t>
            </a: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73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F634-8CF2-49D9-86FC-75B4D63E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15" y="146610"/>
            <a:ext cx="1334548" cy="515684"/>
          </a:xfrm>
        </p:spPr>
        <p:txBody>
          <a:bodyPr>
            <a:normAutofit fontScale="90000"/>
          </a:bodyPr>
          <a:lstStyle/>
          <a:p>
            <a:r>
              <a:rPr lang="en-NZ" sz="3000" b="1">
                <a:latin typeface="Times New Roman" panose="02020603050405020304" pitchFamily="18" charset="0"/>
                <a:cs typeface="Times New Roman" panose="02020603050405020304" pitchFamily="18" charset="0"/>
              </a:rPr>
              <a:t>Results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25DAE7-9131-431F-BD05-DE47B610FF93}"/>
              </a:ext>
            </a:extLst>
          </p:cNvPr>
          <p:cNvGrpSpPr/>
          <p:nvPr/>
        </p:nvGrpSpPr>
        <p:grpSpPr>
          <a:xfrm>
            <a:off x="392025" y="757016"/>
            <a:ext cx="5168285" cy="6010178"/>
            <a:chOff x="6463759" y="261409"/>
            <a:chExt cx="5168285" cy="6010178"/>
          </a:xfrm>
        </p:grpSpPr>
        <p:pic>
          <p:nvPicPr>
            <p:cNvPr id="12" name="Afbeelding 4">
              <a:extLst>
                <a:ext uri="{FF2B5EF4-FFF2-40B4-BE49-F238E27FC236}">
                  <a16:creationId xmlns:a16="http://schemas.microsoft.com/office/drawing/2014/main" id="{E8D5C2A2-DF2E-44F7-B23D-15BC371C7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463759" y="447448"/>
              <a:ext cx="5168285" cy="180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Afbeelding 3">
              <a:extLst>
                <a:ext uri="{FF2B5EF4-FFF2-40B4-BE49-F238E27FC236}">
                  <a16:creationId xmlns:a16="http://schemas.microsoft.com/office/drawing/2014/main" id="{70FB80EF-C62E-4454-BC06-BC62F913D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463761" y="2459609"/>
              <a:ext cx="5168283" cy="180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Afbeelding 5">
              <a:extLst>
                <a:ext uri="{FF2B5EF4-FFF2-40B4-BE49-F238E27FC236}">
                  <a16:creationId xmlns:a16="http://schemas.microsoft.com/office/drawing/2014/main" id="{F7D9A623-5288-495D-9E19-ADB7B8E38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463761" y="4471587"/>
              <a:ext cx="5168283" cy="180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19EF71C-A789-41EF-829F-626A70DAC72C}"/>
                </a:ext>
              </a:extLst>
            </p:cNvPr>
            <p:cNvSpPr txBox="1"/>
            <p:nvPr/>
          </p:nvSpPr>
          <p:spPr>
            <a:xfrm>
              <a:off x="8377445" y="261409"/>
              <a:ext cx="1791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NZ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Degraded grassland 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9B7551B-4CDF-4E5E-9CB9-62DA85B3DA97}"/>
                </a:ext>
              </a:extLst>
            </p:cNvPr>
            <p:cNvSpPr txBox="1"/>
            <p:nvPr/>
          </p:nvSpPr>
          <p:spPr>
            <a:xfrm>
              <a:off x="8377444" y="2305720"/>
              <a:ext cx="1791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NZ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ANR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31B423-1B74-4F53-922A-A16DEA39D448}"/>
                </a:ext>
              </a:extLst>
            </p:cNvPr>
            <p:cNvSpPr txBox="1"/>
            <p:nvPr/>
          </p:nvSpPr>
          <p:spPr>
            <a:xfrm>
              <a:off x="8377443" y="4317699"/>
              <a:ext cx="17914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NZ" sz="14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Sacred forest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BFB96E9-06BB-4D03-BCF3-1297BBDF7703}"/>
              </a:ext>
            </a:extLst>
          </p:cNvPr>
          <p:cNvSpPr txBox="1"/>
          <p:nvPr/>
        </p:nvSpPr>
        <p:spPr>
          <a:xfrm>
            <a:off x="6096000" y="2028616"/>
            <a:ext cx="5885026" cy="25545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in degraded grassland dominated by matrix flow;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Preferential flow in ANR shows high matrix interaction;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Infiltration in the sacred forest mostly along roots and other preferential pathways.</a:t>
            </a:r>
          </a:p>
        </p:txBody>
      </p:sp>
    </p:spTree>
    <p:extLst>
      <p:ext uri="{BB962C8B-B14F-4D97-AF65-F5344CB8AC3E}">
        <p14:creationId xmlns:p14="http://schemas.microsoft.com/office/powerpoint/2010/main" val="341432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F634-8CF2-49D9-86FC-75B4D63E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50" y="74428"/>
            <a:ext cx="5436066" cy="662730"/>
          </a:xfrm>
        </p:spPr>
        <p:txBody>
          <a:bodyPr>
            <a:normAutofit/>
          </a:bodyPr>
          <a:lstStyle/>
          <a:p>
            <a:r>
              <a:rPr lang="en-NZ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Conclusions and recommendations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744DF1-D284-4AA5-9C62-04DD6FF7D527}"/>
              </a:ext>
            </a:extLst>
          </p:cNvPr>
          <p:cNvSpPr txBox="1"/>
          <p:nvPr/>
        </p:nvSpPr>
        <p:spPr>
          <a:xfrm>
            <a:off x="404914" y="1050024"/>
            <a:ext cx="11382171" cy="31700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 hydrological functioning is improved under assisted natural restoration (ANR) but it will take many more years before conditions will approach those of little disturbed natural forest;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Despite observed improvement in surface </a:t>
            </a:r>
            <a:r>
              <a:rPr lang="en-GB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generally shallow nature and high stoniness of the soils in the study area pose serious limitations to rebuilding soil water storage capacity;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in </a:t>
            </a:r>
            <a:r>
              <a:rPr lang="en-NZ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NZ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under ANR can be expected to reduce erosion via reductions in overland flow;</a:t>
            </a:r>
          </a:p>
          <a:p>
            <a:endParaRPr lang="en-N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N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complete assessment of the net impact of ANR on dry-season flows, changes in plant water-use and soil water recharge with time need to be evaluated.</a:t>
            </a:r>
          </a:p>
        </p:txBody>
      </p:sp>
    </p:spTree>
    <p:extLst>
      <p:ext uri="{BB962C8B-B14F-4D97-AF65-F5344CB8AC3E}">
        <p14:creationId xmlns:p14="http://schemas.microsoft.com/office/powerpoint/2010/main" val="2415939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0BE431268F5E4A9638CC8B4076587D" ma:contentTypeVersion="9" ma:contentTypeDescription="Een nieuw document maken." ma:contentTypeScope="" ma:versionID="e6e5135c0731a684f94bd48398a82a3b">
  <xsd:schema xmlns:xsd="http://www.w3.org/2001/XMLSchema" xmlns:xs="http://www.w3.org/2001/XMLSchema" xmlns:p="http://schemas.microsoft.com/office/2006/metadata/properties" xmlns:ns2="7e630218-295f-4fd9-a8d2-e4fc687e7d25" targetNamespace="http://schemas.microsoft.com/office/2006/metadata/properties" ma:root="true" ma:fieldsID="2424175b47d01327c52d4f942460c766" ns2:_="">
    <xsd:import namespace="7e630218-295f-4fd9-a8d2-e4fc687e7d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630218-295f-4fd9-a8d2-e4fc687e7d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FAA568-B691-48BA-8C6B-8FFD39E0D5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8FFB922-F866-4AC3-96A9-F8F8488EEF57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7e630218-295f-4fd9-a8d2-e4fc687e7d2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611D2A4-04F9-4BD5-AC44-94E5525E0DE6}">
  <ds:schemaRefs>
    <ds:schemaRef ds:uri="7e630218-295f-4fd9-a8d2-e4fc687e7d2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</TotalTime>
  <Words>571</Words>
  <Application>Microsoft Office PowerPoint</Application>
  <PresentationFormat>Widescreen</PresentationFormat>
  <Paragraphs>61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 Theme</vt:lpstr>
      <vt:lpstr>Changes in soil hydraulic conductivity and preferential flow pathways after assisted forest restoration on degraded land in the Khasi Hills (Meghalaya, NE India)</vt:lpstr>
      <vt:lpstr>PowerPoint Presentation</vt:lpstr>
      <vt:lpstr>PowerPoint Presentation</vt:lpstr>
      <vt:lpstr>Can we restore dry-season flows through assisted forest restoration? </vt:lpstr>
      <vt:lpstr>Assessing changes in soil hydrological functioning after forest restoration</vt:lpstr>
      <vt:lpstr>PowerPoint Presentation</vt:lpstr>
      <vt:lpstr>Results </vt:lpstr>
      <vt:lpstr>Results </vt:lpstr>
      <vt:lpstr>Conclusions and recommendations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Chandra Ghimire</dc:creator>
  <cp:lastModifiedBy>Chandra Ghimire</cp:lastModifiedBy>
  <cp:revision>12</cp:revision>
  <dcterms:created xsi:type="dcterms:W3CDTF">2021-04-08T21:12:39Z</dcterms:created>
  <dcterms:modified xsi:type="dcterms:W3CDTF">2021-04-26T01:14:45Z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0x010100270BE431268F5E4A9638CC8B4076587D</vt:lpwstr>
  </property>
</Properties>
</file>