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83990-635C-454D-BBAE-7B112C0D6179}" type="datetimeFigureOut">
              <a:rPr lang="en-CA" smtClean="0"/>
              <a:t>2021-04-28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A2ACD-56D4-45C4-A896-36E27F82A3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619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" charset="0"/>
              <a:ea typeface="ＭＳ Ｐゴシック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3D4541-1114-D449-9286-78B0078FACB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326284" y="531812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2362200"/>
            <a:ext cx="10703984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200" b="1" i="0" baseline="0">
                <a:solidFill>
                  <a:srgbClr val="0B6240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200400"/>
            <a:ext cx="10710333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40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16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216" y="1524000"/>
            <a:ext cx="5090584" cy="44958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1524000"/>
            <a:ext cx="5080000" cy="44958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2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68512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28750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6851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65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4011084" cy="9144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62001"/>
            <a:ext cx="6815667" cy="53641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76401"/>
            <a:ext cx="4011084" cy="444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497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58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6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B19842-51BA-4A46-87D1-CAE0031C39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326284" y="531812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5067" y="2362200"/>
            <a:ext cx="10703984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200" b="1" i="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45067" y="3200400"/>
            <a:ext cx="10710333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40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C74C71-B206-8D44-BAB8-EDC1BBEE00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5154594" y="228600"/>
            <a:ext cx="186639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05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326284" y="531812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2362200"/>
            <a:ext cx="10703984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200" b="1" i="0" baseline="0">
                <a:solidFill>
                  <a:srgbClr val="000000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200400"/>
            <a:ext cx="10710333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400" baseline="0">
                <a:solidFill>
                  <a:srgbClr val="000000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3AFE3C-F0FF-9E41-A26A-A7A64587A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43" y="228600"/>
            <a:ext cx="186639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00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9F5884-7C80-4645-8713-6DD228F4B7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326284" y="531812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2362200"/>
            <a:ext cx="10703984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200" b="1" i="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200400"/>
            <a:ext cx="10710333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40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3E615D-C327-6347-901F-40C2881D82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5154594" y="228600"/>
            <a:ext cx="186639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83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6D6E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2127F6-B962-694B-B14C-AF21D650B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326284" y="531812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2362200"/>
            <a:ext cx="10703984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200" b="1" i="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200400"/>
            <a:ext cx="10710333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40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390654-6FE3-D443-8F72-5430EBFA87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5154594" y="228600"/>
            <a:ext cx="186639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90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B28EE1-6EE0-8A4A-ACA8-9143463EBB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326284" y="531812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2362200"/>
            <a:ext cx="10703984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200" b="1" i="0" baseline="0">
                <a:solidFill>
                  <a:srgbClr val="000000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200400"/>
            <a:ext cx="10710333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400" baseline="0">
                <a:solidFill>
                  <a:srgbClr val="000000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29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6CA9ED-764C-3A47-998D-A36AD6DF8A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1326284" y="531812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200" y="2362200"/>
            <a:ext cx="10703984" cy="990600"/>
          </a:xfrm>
          <a:prstGeom prst="rect">
            <a:avLst/>
          </a:prstGeom>
          <a:effectLst/>
        </p:spPr>
        <p:txBody>
          <a:bodyPr/>
          <a:lstStyle>
            <a:lvl1pPr algn="ctr">
              <a:defRPr sz="4200" b="1" i="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200400"/>
            <a:ext cx="10710333" cy="6858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Font typeface="Wingdings" pitchFamily="-108" charset="2"/>
              <a:buNone/>
              <a:defRPr sz="2400" baseline="0">
                <a:solidFill>
                  <a:srgbClr val="FFFFFF"/>
                </a:solidFill>
                <a:latin typeface="+mn-lt"/>
                <a:cs typeface="Calibri"/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A6BAAD-D3AE-4C4A-9BAD-931BF8EEF6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5154594" y="228600"/>
            <a:ext cx="186639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47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838200"/>
            <a:ext cx="11400367" cy="60960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600200"/>
            <a:ext cx="11400367" cy="4495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8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1" cap="none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15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6B9153-8C6A-AB4D-9120-41D35160BEA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4DCB66-9CC0-AB49-8C68-9E86F298E35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43" y="228600"/>
            <a:ext cx="186639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13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/>
          <a:ea typeface="ＭＳ Ｐゴシック" pitchFamily="-108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SzPct val="75000"/>
        <a:buFont typeface="Wingdings" charset="2"/>
        <a:buChar char="§"/>
        <a:defRPr sz="28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AutoNum type="alphaLcParenR"/>
        <a:defRPr sz="24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 bwMode="auto">
          <a:xfrm>
            <a:off x="0" y="0"/>
            <a:ext cx="5117869" cy="8005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CA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Improved multi-spectral polarimetric observations of UTLS aerosol and cloud from stratospheric balloon with the Aerosol Limb Imager</a:t>
            </a:r>
            <a:endParaRPr lang="en-US" altLang="en-US" sz="1800" u="sng" dirty="0">
              <a:solidFill>
                <a:schemeClr val="tx1"/>
              </a:solidFill>
              <a:ea typeface="ＭＳ Ｐゴシック" charset="-128"/>
              <a:cs typeface="Calibri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87B6AF-EB10-49B3-AD1C-7B8A307BE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701" y="4053077"/>
            <a:ext cx="3294584" cy="246533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D19AEE4-1E62-48FD-ACC1-6FD63E26DC0E}"/>
              </a:ext>
            </a:extLst>
          </p:cNvPr>
          <p:cNvSpPr txBox="1">
            <a:spLocks/>
          </p:cNvSpPr>
          <p:nvPr/>
        </p:nvSpPr>
        <p:spPr bwMode="auto">
          <a:xfrm>
            <a:off x="1506995" y="800591"/>
            <a:ext cx="2205548" cy="5101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0" baseline="0">
                <a:solidFill>
                  <a:srgbClr val="0B6240"/>
                </a:solidFill>
                <a:latin typeface="+mn-lt"/>
                <a:ea typeface="ＭＳ Ｐゴシック" pitchFamily="-108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Calibri" pitchFamily="-108" charset="0"/>
                <a:ea typeface="ＭＳ Ｐゴシック" pitchFamily="-108" charset="-128"/>
                <a:cs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 Black" pitchFamily="-10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CA" sz="19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Daniel Letros et al.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en-CA" sz="1400" b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CA" altLang="en-US" sz="1100" b="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April 30</a:t>
            </a:r>
            <a:r>
              <a:rPr lang="en-CA" altLang="en-US" sz="1100" b="0" baseline="3000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</a:t>
            </a:r>
            <a:r>
              <a:rPr lang="en-CA" altLang="en-US" sz="1100" b="0" dirty="0"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2021</a:t>
            </a:r>
            <a:endParaRPr lang="en-CA" altLang="en-US" sz="1100" b="0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56A2A9-81E6-46B9-ACA5-F27872B6054B}"/>
              </a:ext>
            </a:extLst>
          </p:cNvPr>
          <p:cNvSpPr txBox="1"/>
          <p:nvPr/>
        </p:nvSpPr>
        <p:spPr>
          <a:xfrm>
            <a:off x="68145" y="1362479"/>
            <a:ext cx="4590854" cy="229293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CA" sz="1100" b="1" dirty="0">
                <a:solidFill>
                  <a:srgbClr val="006A40"/>
                </a:solidFill>
              </a:rPr>
              <a:t>Motivation</a:t>
            </a:r>
          </a:p>
          <a:p>
            <a:pPr algn="ctr"/>
            <a:endParaRPr lang="en-CA" sz="1100" b="1" dirty="0">
              <a:solidFill>
                <a:srgbClr val="006A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Aerosols are liquid or particulate matter suspended in the atmosphere.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Plays an important role in the radiative balance (net cooling effect).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Influences atmospheric chemistry.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Current interest: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Contributions of anthropogenic emissions.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Studying impacts forest fires and volcanic eruptions.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General continuity of the aerosol record.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Geo-engineering applications.</a:t>
            </a:r>
          </a:p>
          <a:p>
            <a:pPr algn="ctr"/>
            <a:endParaRPr lang="en-CA" sz="1100" b="1" dirty="0">
              <a:solidFill>
                <a:srgbClr val="006A4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488889-5E5A-40A3-BD1C-207029F893D6}"/>
              </a:ext>
            </a:extLst>
          </p:cNvPr>
          <p:cNvSpPr txBox="1"/>
          <p:nvPr/>
        </p:nvSpPr>
        <p:spPr>
          <a:xfrm>
            <a:off x="92006" y="4146665"/>
            <a:ext cx="5035525" cy="19543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CA" sz="1100" b="1" dirty="0">
                <a:solidFill>
                  <a:srgbClr val="006A40"/>
                </a:solidFill>
              </a:rPr>
              <a:t>The Aerosol Limb Imager (ALI)</a:t>
            </a:r>
          </a:p>
          <a:p>
            <a:pPr algn="ctr"/>
            <a:endParaRPr lang="en-CA" sz="1100" b="1" dirty="0">
              <a:solidFill>
                <a:srgbClr val="006A4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100" dirty="0"/>
              <a:t>Technical heritage coming from OSIRIS and OMPS.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100" dirty="0"/>
              <a:t>Acousto-optic tunable filter (AOTF) for rapid imaging over 600-1500 nm.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Liquid crystal rotator (LCR) for dual linear polarization.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Dual polarization allow for the distinction between clouds and aerosols in measurement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Two ALI iterations previously successful (2014 and 2018).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Current and third iteration set for demonstration this August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HEMERA Kiruna, Sweden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Eventual goals of high-altitude aircraft and satellite deployment.  </a:t>
            </a:r>
            <a:endParaRPr lang="en-US" sz="1100" dirty="0"/>
          </a:p>
        </p:txBody>
      </p:sp>
      <p:pic>
        <p:nvPicPr>
          <p:cNvPr id="7" name="Picture 6" descr="Chart, radar chart&#10;&#10;Description automatically generated">
            <a:extLst>
              <a:ext uri="{FF2B5EF4-FFF2-40B4-BE49-F238E27FC236}">
                <a16:creationId xmlns:a16="http://schemas.microsoft.com/office/drawing/2014/main" id="{D332E68F-3B2D-4222-A4F5-DE3EE18AF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9" y="769541"/>
            <a:ext cx="3628269" cy="17051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D8A4C6-A311-4D91-BCEB-CAA740247A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"/>
          <a:stretch/>
        </p:blipFill>
        <p:spPr>
          <a:xfrm>
            <a:off x="9302072" y="52169"/>
            <a:ext cx="2765866" cy="1998295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1065CFE-10C3-41C9-8CB1-7936B2922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32" y="0"/>
            <a:ext cx="759096" cy="1062734"/>
          </a:xfrm>
          <a:prstGeom prst="rect">
            <a:avLst/>
          </a:prstGeom>
        </p:spPr>
      </p:pic>
      <p:pic>
        <p:nvPicPr>
          <p:cNvPr id="7190" name="Picture 7189">
            <a:extLst>
              <a:ext uri="{FF2B5EF4-FFF2-40B4-BE49-F238E27FC236}">
                <a16:creationId xmlns:a16="http://schemas.microsoft.com/office/drawing/2014/main" id="{F605F680-A5A0-4561-8391-BE3612CCEF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9560" y="2641158"/>
            <a:ext cx="4801345" cy="1505507"/>
          </a:xfrm>
          <a:prstGeom prst="rect">
            <a:avLst/>
          </a:prstGeom>
        </p:spPr>
      </p:pic>
      <p:cxnSp>
        <p:nvCxnSpPr>
          <p:cNvPr id="7192" name="Straight Connector 7191">
            <a:extLst>
              <a:ext uri="{FF2B5EF4-FFF2-40B4-BE49-F238E27FC236}">
                <a16:creationId xmlns:a16="http://schemas.microsoft.com/office/drawing/2014/main" id="{100C89C2-C7FD-486F-919B-9CCE7913F532}"/>
              </a:ext>
            </a:extLst>
          </p:cNvPr>
          <p:cNvCxnSpPr/>
          <p:nvPr/>
        </p:nvCxnSpPr>
        <p:spPr bwMode="auto">
          <a:xfrm>
            <a:off x="9624912" y="903737"/>
            <a:ext cx="18680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94" name="Straight Arrow Connector 7193">
            <a:extLst>
              <a:ext uri="{FF2B5EF4-FFF2-40B4-BE49-F238E27FC236}">
                <a16:creationId xmlns:a16="http://schemas.microsoft.com/office/drawing/2014/main" id="{6D7E4E59-97D0-4156-B815-79455A43323B}"/>
              </a:ext>
            </a:extLst>
          </p:cNvPr>
          <p:cNvCxnSpPr/>
          <p:nvPr/>
        </p:nvCxnSpPr>
        <p:spPr bwMode="auto">
          <a:xfrm>
            <a:off x="9927002" y="900524"/>
            <a:ext cx="0" cy="4081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198" name="Picture 7197" descr="Chart&#10;&#10;Description automatically generated">
            <a:extLst>
              <a:ext uri="{FF2B5EF4-FFF2-40B4-BE49-F238E27FC236}">
                <a16:creationId xmlns:a16="http://schemas.microsoft.com/office/drawing/2014/main" id="{D2833623-78DD-4529-A3EC-DEA7529726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10681" r="7640"/>
          <a:stretch/>
        </p:blipFill>
        <p:spPr>
          <a:xfrm>
            <a:off x="9302072" y="4585466"/>
            <a:ext cx="2765866" cy="20454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C0DECF-D88C-4BB1-923A-5573980987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834" y="2301996"/>
            <a:ext cx="2718578" cy="2030438"/>
          </a:xfrm>
          <a:prstGeom prst="rect">
            <a:avLst/>
          </a:prstGeom>
        </p:spPr>
      </p:pic>
      <p:cxnSp>
        <p:nvCxnSpPr>
          <p:cNvPr id="7200" name="Straight Arrow Connector 7199">
            <a:extLst>
              <a:ext uri="{FF2B5EF4-FFF2-40B4-BE49-F238E27FC236}">
                <a16:creationId xmlns:a16="http://schemas.microsoft.com/office/drawing/2014/main" id="{1B3955C1-D4FE-4418-914A-0824FA7190C4}"/>
              </a:ext>
            </a:extLst>
          </p:cNvPr>
          <p:cNvCxnSpPr>
            <a:cxnSpLocks/>
            <a:stCxn id="7" idx="2"/>
          </p:cNvCxnSpPr>
          <p:nvPr/>
        </p:nvCxnSpPr>
        <p:spPr bwMode="auto">
          <a:xfrm>
            <a:off x="6720994" y="2474653"/>
            <a:ext cx="0" cy="330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DE9C7E1-4D57-4EA2-A77F-1BDDAEEA1A26}"/>
              </a:ext>
            </a:extLst>
          </p:cNvPr>
          <p:cNvCxnSpPr>
            <a:cxnSpLocks/>
          </p:cNvCxnSpPr>
          <p:nvPr/>
        </p:nvCxnSpPr>
        <p:spPr bwMode="auto">
          <a:xfrm>
            <a:off x="6755660" y="3853823"/>
            <a:ext cx="0" cy="3985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DD5EBEB-1B1C-4EC5-BB8B-7ADC91C37DBE}"/>
              </a:ext>
            </a:extLst>
          </p:cNvPr>
          <p:cNvCxnSpPr>
            <a:cxnSpLocks/>
          </p:cNvCxnSpPr>
          <p:nvPr/>
        </p:nvCxnSpPr>
        <p:spPr bwMode="auto">
          <a:xfrm>
            <a:off x="8268845" y="5173418"/>
            <a:ext cx="96898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13E4B64-EC99-4AC7-84C4-CBF58072F023}"/>
              </a:ext>
            </a:extLst>
          </p:cNvPr>
          <p:cNvCxnSpPr>
            <a:cxnSpLocks/>
          </p:cNvCxnSpPr>
          <p:nvPr/>
        </p:nvCxnSpPr>
        <p:spPr bwMode="auto">
          <a:xfrm flipV="1">
            <a:off x="10685005" y="4270154"/>
            <a:ext cx="0" cy="3103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EF5751A-2817-4773-BE66-FB9F3117A0DE}"/>
              </a:ext>
            </a:extLst>
          </p:cNvPr>
          <p:cNvCxnSpPr>
            <a:cxnSpLocks/>
          </p:cNvCxnSpPr>
          <p:nvPr/>
        </p:nvCxnSpPr>
        <p:spPr bwMode="auto">
          <a:xfrm flipV="1">
            <a:off x="10649031" y="2020782"/>
            <a:ext cx="0" cy="3103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211" name="TextBox 7210">
            <a:extLst>
              <a:ext uri="{FF2B5EF4-FFF2-40B4-BE49-F238E27FC236}">
                <a16:creationId xmlns:a16="http://schemas.microsoft.com/office/drawing/2014/main" id="{8D4BE741-BD7A-4740-9723-1456DA2040D0}"/>
              </a:ext>
            </a:extLst>
          </p:cNvPr>
          <p:cNvSpPr txBox="1"/>
          <p:nvPr/>
        </p:nvSpPr>
        <p:spPr>
          <a:xfrm>
            <a:off x="9565858" y="1226256"/>
            <a:ext cx="722288" cy="2308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CA" sz="900" b="1" dirty="0">
                <a:solidFill>
                  <a:srgbClr val="00B0F0"/>
                </a:solidFill>
                <a:latin typeface="+mn-lt"/>
              </a:rPr>
              <a:t>Cloud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94DAE9-73D7-4B04-9073-AE7B7407B6EB}"/>
              </a:ext>
            </a:extLst>
          </p:cNvPr>
          <p:cNvCxnSpPr/>
          <p:nvPr/>
        </p:nvCxnSpPr>
        <p:spPr bwMode="auto">
          <a:xfrm>
            <a:off x="9624912" y="632295"/>
            <a:ext cx="18680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74130C-A258-42AC-BAD6-CE4801FFD6DE}"/>
              </a:ext>
            </a:extLst>
          </p:cNvPr>
          <p:cNvCxnSpPr>
            <a:cxnSpLocks/>
          </p:cNvCxnSpPr>
          <p:nvPr/>
        </p:nvCxnSpPr>
        <p:spPr bwMode="auto">
          <a:xfrm flipV="1">
            <a:off x="9925111" y="290410"/>
            <a:ext cx="0" cy="3418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0D79F93-44E0-4F91-BDCE-F07150FCD608}"/>
              </a:ext>
            </a:extLst>
          </p:cNvPr>
          <p:cNvSpPr txBox="1"/>
          <p:nvPr/>
        </p:nvSpPr>
        <p:spPr>
          <a:xfrm>
            <a:off x="9563967" y="115105"/>
            <a:ext cx="722288" cy="2308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CA" sz="900" b="1" dirty="0">
                <a:solidFill>
                  <a:srgbClr val="00B0F0"/>
                </a:solidFill>
                <a:latin typeface="+mn-lt"/>
              </a:rPr>
              <a:t>Aerosol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USask 1">
      <a:dk1>
        <a:srgbClr val="000000"/>
      </a:dk1>
      <a:lt1>
        <a:srgbClr val="FFFFFF"/>
      </a:lt1>
      <a:dk2>
        <a:srgbClr val="006940"/>
      </a:dk2>
      <a:lt2>
        <a:srgbClr val="FFFFFF"/>
      </a:lt2>
      <a:accent1>
        <a:srgbClr val="FFD204"/>
      </a:accent1>
      <a:accent2>
        <a:srgbClr val="006940"/>
      </a:accent2>
      <a:accent3>
        <a:srgbClr val="BDD600"/>
      </a:accent3>
      <a:accent4>
        <a:srgbClr val="000000"/>
      </a:accent4>
      <a:accent5>
        <a:srgbClr val="999B9C"/>
      </a:accent5>
      <a:accent6>
        <a:srgbClr val="D6D6D3"/>
      </a:accent6>
      <a:hlink>
        <a:srgbClr val="006940"/>
      </a:hlink>
      <a:folHlink>
        <a:srgbClr val="719500"/>
      </a:folHlink>
    </a:clrScheme>
    <a:fontScheme name="Blan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  <a:txDef>
      <a:spPr>
        <a:noFill/>
      </a:spPr>
      <a:bodyPr wrap="square" rtlCol="0" anchor="t" anchorCtr="0">
        <a:spAutoFit/>
      </a:bodyPr>
      <a:lstStyle>
        <a:defPPr algn="ctr">
          <a:defRPr sz="1200" b="1" dirty="0" smtClean="0">
            <a:solidFill>
              <a:srgbClr val="006A40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170</Words>
  <Application>Microsoft Office PowerPoint</Application>
  <PresentationFormat>Widescreen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Georgia</vt:lpstr>
      <vt:lpstr>Times</vt:lpstr>
      <vt:lpstr>Wingdings</vt:lpstr>
      <vt:lpstr>Blank</vt:lpstr>
      <vt:lpstr>Improved multi-spectral polarimetric observations of UTLS aerosol and cloud from stratospheric balloon with the Aerosol Limb Imager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 can go here</dc:title>
  <dc:creator>Letros, Daniel</dc:creator>
  <cp:lastModifiedBy>Letros, Daniel</cp:lastModifiedBy>
  <cp:revision>32</cp:revision>
  <dcterms:created xsi:type="dcterms:W3CDTF">2021-04-14T20:44:49Z</dcterms:created>
  <dcterms:modified xsi:type="dcterms:W3CDTF">2021-04-29T01:11:52Z</dcterms:modified>
</cp:coreProperties>
</file>