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9"/>
  </p:notesMasterIdLst>
  <p:sldIdLst>
    <p:sldId id="256" r:id="rId2"/>
    <p:sldId id="257" r:id="rId3"/>
    <p:sldId id="258" r:id="rId4"/>
    <p:sldId id="259" r:id="rId5"/>
    <p:sldId id="261" r:id="rId6"/>
    <p:sldId id="262" r:id="rId7"/>
    <p:sldId id="263" r:id="rId8"/>
  </p:sldIdLst>
  <p:sldSz cx="9144000" cy="5143500" type="screen16x9"/>
  <p:notesSz cx="6858000" cy="9144000"/>
  <p:embeddedFontLst>
    <p:embeddedFont>
      <p:font typeface="Roboto Mono" panose="020B0604020202020204" charset="0"/>
      <p:regular r:id="rId10"/>
      <p:bold r:id="rId11"/>
      <p:italic r:id="rId12"/>
      <p:boldItalic r:id="rId13"/>
    </p:embeddedFont>
    <p:embeddedFont>
      <p:font typeface="Roboto Mono Regular" panose="020B0604020202020204" charset="0"/>
      <p:regular r:id="rId14"/>
      <p:bold r:id="rId15"/>
      <p:italic r:id="rId16"/>
      <p:boldItalic r:id="rId17"/>
    </p:embeddedFont>
    <p:embeddedFont>
      <p:font typeface="Work Sans"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88" autoAdjust="0"/>
  </p:normalViewPr>
  <p:slideViewPr>
    <p:cSldViewPr snapToGrid="0">
      <p:cViewPr varScale="1">
        <p:scale>
          <a:sx n="85" d="100"/>
          <a:sy n="85" d="100"/>
        </p:scale>
        <p:origin x="744" y="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cccafb432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cccafb432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 I’m Antara Dasgupta and this EGU I’m happy to share with all of you, some of the latest work we’ve been doing at c2s to improve SAR-based flood mapping in arid regions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a4aced79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a4aced79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of the main challenges for SAR-based flood mapping in arid regions is the seasonal backscatter swing. As the Sentinel-1 FCC GIF in the left panel shows, the dry sand in the summer season displays backscatter deceptively similar to permanent water due to its high electrical permittivity. This results in massive FPs in SAR based flood maps, as evident from the large discrepancy observable between long-term optical and SAR recurrence in the right panel.</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0c7abf3c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d0c7abf3c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Current operational mapping methods in literature share a common viewpoint that selecting strongly bimodal tiles with land water boundaries yields good thresholds which can then be globally applied. However, in reality we find that this is not the case – since the threshold optimization algorithms exhibit strong sensitivity to the initialization backscatter value. We propose the use of land’s first percentile backscatter as the threshold as the highest value at which a threshold can be set without consciously letting in more land pixels as FPs.  This is achieved by sampling points far away from historical optical water recurrence, such that a backscatter distribution for dry land can be generated. To overcome the challenge of large FNs as a consequence of incidence angle and intrinsic geometric backscatter variations, the swath is tiled into smaller sections to enable local thresholding and sampling.</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ccafb432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ccafb432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3-band binary maps </a:t>
            </a:r>
            <a:r>
              <a:rPr lang="en-US" dirty="0" err="1"/>
              <a:t>thresholded</a:t>
            </a:r>
            <a:r>
              <a:rPr lang="en-US" dirty="0"/>
              <a:t> at Land 1</a:t>
            </a:r>
            <a:r>
              <a:rPr lang="en-US" baseline="30000" dirty="0"/>
              <a:t>st</a:t>
            </a:r>
            <a:r>
              <a:rPr lang="en-US" dirty="0"/>
              <a:t> percentile are available – an annual SAR backscatter time series is combined with topography and optical recurrence to further refine the output map as shown in the blue postprocessor block on the slide. For relative low backscatter frequency greater than 50%, where RF is defined as the ratio of the low backscatter frequency and the imaging frequency, all pixels more than 300 m away from historical optical water recurrence are masked. This is followed by masking topographically implausible pixels with a Height above Nearest Drainage value &gt;30m and combining the 3 bands into a single map using a Gaussian focal smoother to remove remaining disconnected isolated flood pixels resulting from speckle.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dac75797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cdac75797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t>The algorithm performance was tested for the July-Sept 2017 minor riparian flood event in Gambia, which occurred at the end of a sahel dry season when the sesonal backscatter swing is the strongest. S1-L1p was </a:t>
            </a:r>
            <a:r>
              <a:rPr lang="en-US" dirty="0"/>
              <a:t>benchmarked against an Otsu classifier initialized with a -19 </a:t>
            </a:r>
            <a:r>
              <a:rPr lang="en-US" dirty="0" err="1"/>
              <a:t>db</a:t>
            </a:r>
            <a:r>
              <a:rPr lang="en-US" dirty="0"/>
              <a:t> threshold and a CNN classifier trained without desert specific training data. All a</a:t>
            </a:r>
            <a:r>
              <a:rPr lang="en" dirty="0"/>
              <a:t>lgorithms were run over the entire flood duration, since the validation data was available as manually cleaned max flood extent maps over the entire event based on fused public satellite data.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t>Panels on the slide show contingency maps of each algorithm against the validation data, with FPs in red, FNs in blue, TPs in green and TNs in black with permanent water masked out. The L1p algorithm in the centre panel, outperforms the naive CNN as well as the Otsu, demonstrating the value of scalable physics based algorithms. The large FNs along the channel can be attributed to the presence of dense riparian vegetation, indicating that the ratio band needs to be better utilised in the algorithm.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t>Accuracy metrics are poor across all 3 algorithms because of many false negatives in the validation map as well, since flooding under vegetation at many locations could not be manually verified. L1p behaves conservatively, hence achieving best values of CSI and precision, however, since the CNN massively overpredicts but incorporates texture, it demonstrates a much higher recall as compared to the other algorithms. This highlights the need to reduce the dependence on optical recurrence which is often unable to detect water under vegetation, and including it as a driving factor in the post-processor leads to incorrectly discarding many true positive flooded pixels.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0c7abf3c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0c7abf3c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a4aced79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a4aced79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loud to Street deck templat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3317150"/>
            <a:ext cx="9144000" cy="921600"/>
          </a:xfrm>
          <a:prstGeom prst="rect">
            <a:avLst/>
          </a:prstGeom>
        </p:spPr>
        <p:txBody>
          <a:bodyPr spcFirstLastPara="1" wrap="square" lIns="91425" tIns="91425" rIns="91425" bIns="91425" anchor="b" anchorCtr="0">
            <a:normAutofit/>
          </a:bodyPr>
          <a:lstStyle>
            <a:lvl1pPr lvl="0" algn="ctr">
              <a:spcBef>
                <a:spcPts val="0"/>
              </a:spcBef>
              <a:spcAft>
                <a:spcPts val="0"/>
              </a:spcAft>
              <a:buSzPts val="3100"/>
              <a:buFont typeface="Work Sans"/>
              <a:buNone/>
              <a:defRPr sz="3100">
                <a:latin typeface="Work Sans"/>
                <a:ea typeface="Work Sans"/>
                <a:cs typeface="Work Sans"/>
                <a:sym typeface="Work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pic>
        <p:nvPicPr>
          <p:cNvPr id="11" name="Google Shape;11;p2"/>
          <p:cNvPicPr preferRelativeResize="0"/>
          <p:nvPr/>
        </p:nvPicPr>
        <p:blipFill>
          <a:blip r:embed="rId2">
            <a:alphaModFix/>
          </a:blip>
          <a:stretch>
            <a:fillRect/>
          </a:stretch>
        </p:blipFill>
        <p:spPr>
          <a:xfrm>
            <a:off x="2399812" y="1306750"/>
            <a:ext cx="4344376" cy="1282400"/>
          </a:xfrm>
          <a:prstGeom prst="rect">
            <a:avLst/>
          </a:prstGeom>
          <a:noFill/>
          <a:ln>
            <a:noFill/>
          </a:ln>
        </p:spPr>
      </p:pic>
      <p:sp>
        <p:nvSpPr>
          <p:cNvPr id="12" name="Google Shape;12;p2"/>
          <p:cNvSpPr txBox="1"/>
          <p:nvPr/>
        </p:nvSpPr>
        <p:spPr>
          <a:xfrm>
            <a:off x="2435850" y="2834850"/>
            <a:ext cx="4272300" cy="4221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000">
                <a:latin typeface="Roboto Mono"/>
                <a:ea typeface="Roboto Mono"/>
                <a:cs typeface="Roboto Mono"/>
                <a:sym typeface="Roboto Mono"/>
              </a:rPr>
              <a:t>Protecting the World from Flood Risk</a:t>
            </a:r>
            <a:endParaRPr sz="1000">
              <a:latin typeface="Roboto Mono"/>
              <a:ea typeface="Roboto Mono"/>
              <a:cs typeface="Roboto Mono"/>
              <a:sym typeface="Roboto Mono"/>
            </a:endParaRPr>
          </a:p>
        </p:txBody>
      </p:sp>
      <p:sp>
        <p:nvSpPr>
          <p:cNvPr id="13" name="Google Shape;13;p2"/>
          <p:cNvSpPr txBox="1"/>
          <p:nvPr/>
        </p:nvSpPr>
        <p:spPr>
          <a:xfrm>
            <a:off x="7019925" y="4572775"/>
            <a:ext cx="1990800" cy="4221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 sz="900">
                <a:latin typeface="Roboto Mono Regular"/>
                <a:ea typeface="Roboto Mono Regular"/>
                <a:cs typeface="Roboto Mono Regular"/>
                <a:sym typeface="Roboto Mono Regular"/>
              </a:rPr>
              <a:t>Built in Brooklyn</a:t>
            </a:r>
            <a:endParaRPr sz="900">
              <a:latin typeface="Roboto Mono Regular"/>
              <a:ea typeface="Roboto Mono Regular"/>
              <a:cs typeface="Roboto Mono Regular"/>
              <a:sym typeface="Roboto Mono Regular"/>
            </a:endParaRPr>
          </a:p>
          <a:p>
            <a:pPr marL="0" lvl="0" indent="0" algn="r" rtl="0">
              <a:lnSpc>
                <a:spcPct val="150000"/>
              </a:lnSpc>
              <a:spcBef>
                <a:spcPts val="0"/>
              </a:spcBef>
              <a:spcAft>
                <a:spcPts val="0"/>
              </a:spcAft>
              <a:buNone/>
            </a:pPr>
            <a:r>
              <a:rPr lang="en" sz="900">
                <a:latin typeface="Roboto Mono Regular"/>
                <a:ea typeface="Roboto Mono Regular"/>
                <a:cs typeface="Roboto Mono Regular"/>
                <a:sym typeface="Roboto Mono Regular"/>
              </a:rPr>
              <a:t>40.6782° N, 73.9442° W</a:t>
            </a:r>
            <a:endParaRPr sz="900">
              <a:latin typeface="Roboto Mono Regular"/>
              <a:ea typeface="Roboto Mono Regular"/>
              <a:cs typeface="Roboto Mono Regular"/>
              <a:sym typeface="Roboto Mono Regul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54591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100"/>
              <a:buNone/>
              <a:defRPr sz="3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3"/>
          <p:cNvPicPr preferRelativeResize="0"/>
          <p:nvPr/>
        </p:nvPicPr>
        <p:blipFill>
          <a:blip r:embed="rId2">
            <a:alphaModFix/>
          </a:blip>
          <a:stretch>
            <a:fillRect/>
          </a:stretch>
        </p:blipFill>
        <p:spPr>
          <a:xfrm>
            <a:off x="6100008" y="1029845"/>
            <a:ext cx="2296401" cy="3262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2158" y="47036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 name="Google Shape;22;p4"/>
          <p:cNvPicPr preferRelativeResize="0"/>
          <p:nvPr/>
        </p:nvPicPr>
        <p:blipFill>
          <a:blip r:embed="rId2">
            <a:alphaModFix/>
          </a:blip>
          <a:stretch>
            <a:fillRect/>
          </a:stretch>
        </p:blipFill>
        <p:spPr>
          <a:xfrm rot="-42">
            <a:off x="8293625" y="4287306"/>
            <a:ext cx="886100" cy="88611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6" name="Google Shape;26;p5"/>
          <p:cNvPicPr preferRelativeResize="0"/>
          <p:nvPr/>
        </p:nvPicPr>
        <p:blipFill rotWithShape="1">
          <a:blip r:embed="rId2">
            <a:alphaModFix/>
          </a:blip>
          <a:srcRect b="2874"/>
          <a:stretch/>
        </p:blipFill>
        <p:spPr>
          <a:xfrm>
            <a:off x="-211575" y="0"/>
            <a:ext cx="9414926" cy="5143500"/>
          </a:xfrm>
          <a:prstGeom prst="rect">
            <a:avLst/>
          </a:prstGeom>
          <a:noFill/>
          <a:ln>
            <a:noFill/>
          </a:ln>
        </p:spPr>
      </p:pic>
      <p:pic>
        <p:nvPicPr>
          <p:cNvPr id="27" name="Google Shape;27;p5"/>
          <p:cNvPicPr preferRelativeResize="0"/>
          <p:nvPr/>
        </p:nvPicPr>
        <p:blipFill rotWithShape="1">
          <a:blip r:embed="rId2">
            <a:alphaModFix/>
          </a:blip>
          <a:srcRect b="2874"/>
          <a:stretch/>
        </p:blipFill>
        <p:spPr>
          <a:xfrm>
            <a:off x="-211575" y="0"/>
            <a:ext cx="9414926" cy="5143500"/>
          </a:xfrm>
          <a:prstGeom prst="rect">
            <a:avLst/>
          </a:prstGeom>
          <a:noFill/>
          <a:ln>
            <a:noFill/>
          </a:ln>
        </p:spPr>
      </p:pic>
      <p:sp>
        <p:nvSpPr>
          <p:cNvPr id="28" name="Google Shape;28;p5"/>
          <p:cNvSpPr txBox="1"/>
          <p:nvPr/>
        </p:nvSpPr>
        <p:spPr>
          <a:xfrm>
            <a:off x="756776" y="4154800"/>
            <a:ext cx="14094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122A48"/>
                </a:solidFill>
                <a:latin typeface="Work Sans"/>
                <a:ea typeface="Work Sans"/>
                <a:cs typeface="Work Sans"/>
                <a:sym typeface="Work Sans"/>
              </a:rPr>
              <a:t>Cloudtostreet.ai</a:t>
            </a:r>
            <a:endParaRPr sz="1000">
              <a:solidFill>
                <a:srgbClr val="122A48"/>
              </a:solidFill>
              <a:latin typeface="Work Sans"/>
              <a:ea typeface="Work Sans"/>
              <a:cs typeface="Work Sans"/>
              <a:sym typeface="Work Sans"/>
            </a:endParaRPr>
          </a:p>
        </p:txBody>
      </p:sp>
      <p:sp>
        <p:nvSpPr>
          <p:cNvPr id="29" name="Google Shape;29;p5"/>
          <p:cNvSpPr txBox="1"/>
          <p:nvPr/>
        </p:nvSpPr>
        <p:spPr>
          <a:xfrm>
            <a:off x="744277" y="3882100"/>
            <a:ext cx="22371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122A48"/>
                </a:solidFill>
                <a:latin typeface="Work Sans"/>
                <a:ea typeface="Work Sans"/>
                <a:cs typeface="Work Sans"/>
                <a:sym typeface="Work Sans"/>
              </a:rPr>
              <a:t>support@cloudtostreet.info</a:t>
            </a:r>
            <a:endParaRPr sz="1000">
              <a:solidFill>
                <a:srgbClr val="122A48"/>
              </a:solidFill>
              <a:latin typeface="Work Sans"/>
              <a:ea typeface="Work Sans"/>
              <a:cs typeface="Work Sans"/>
              <a:sym typeface="Work Sans"/>
            </a:endParaRPr>
          </a:p>
        </p:txBody>
      </p:sp>
      <p:sp>
        <p:nvSpPr>
          <p:cNvPr id="30" name="Google Shape;30;p5"/>
          <p:cNvSpPr txBox="1"/>
          <p:nvPr/>
        </p:nvSpPr>
        <p:spPr>
          <a:xfrm>
            <a:off x="746173" y="4427503"/>
            <a:ext cx="22371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122A48"/>
                </a:solidFill>
                <a:latin typeface="Work Sans"/>
                <a:ea typeface="Work Sans"/>
                <a:cs typeface="Work Sans"/>
                <a:sym typeface="Work Sans"/>
              </a:rPr>
              <a:t>@cloud2Street</a:t>
            </a:r>
            <a:endParaRPr sz="1000">
              <a:solidFill>
                <a:srgbClr val="122A48"/>
              </a:solidFill>
              <a:latin typeface="Work Sans"/>
              <a:ea typeface="Work Sans"/>
              <a:cs typeface="Work Sans"/>
              <a:sym typeface="Work Sans"/>
            </a:endParaRPr>
          </a:p>
        </p:txBody>
      </p:sp>
      <p:pic>
        <p:nvPicPr>
          <p:cNvPr id="31" name="Google Shape;31;p5"/>
          <p:cNvPicPr preferRelativeResize="0"/>
          <p:nvPr/>
        </p:nvPicPr>
        <p:blipFill>
          <a:blip r:embed="rId3">
            <a:alphaModFix/>
          </a:blip>
          <a:stretch>
            <a:fillRect/>
          </a:stretch>
        </p:blipFill>
        <p:spPr>
          <a:xfrm>
            <a:off x="226030" y="2556350"/>
            <a:ext cx="1940170" cy="572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pic>
        <p:nvPicPr>
          <p:cNvPr id="37" name="Google Shape;37;p7"/>
          <p:cNvPicPr preferRelativeResize="0"/>
          <p:nvPr/>
        </p:nvPicPr>
        <p:blipFill>
          <a:blip r:embed="rId2">
            <a:alphaModFix/>
          </a:blip>
          <a:stretch>
            <a:fillRect/>
          </a:stretch>
        </p:blipFill>
        <p:spPr>
          <a:xfrm rot="5400000">
            <a:off x="1349560" y="-1349560"/>
            <a:ext cx="6428827" cy="9127953"/>
          </a:xfrm>
          <a:prstGeom prst="rect">
            <a:avLst/>
          </a:prstGeom>
          <a:noFill/>
          <a:ln>
            <a:noFill/>
          </a:ln>
        </p:spPr>
      </p:pic>
      <p:sp>
        <p:nvSpPr>
          <p:cNvPr id="38" name="Google Shape;38;p7"/>
          <p:cNvSpPr txBox="1">
            <a:spLocks noGrp="1"/>
          </p:cNvSpPr>
          <p:nvPr>
            <p:ph type="title"/>
          </p:nvPr>
        </p:nvSpPr>
        <p:spPr>
          <a:xfrm>
            <a:off x="125075" y="450150"/>
            <a:ext cx="8896200" cy="4090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7"/>
          <p:cNvSpPr/>
          <p:nvPr/>
        </p:nvSpPr>
        <p:spPr>
          <a:xfrm>
            <a:off x="1175" y="0"/>
            <a:ext cx="9144000" cy="5387700"/>
          </a:xfrm>
          <a:prstGeom prst="rect">
            <a:avLst/>
          </a:prstGeom>
          <a:solidFill>
            <a:srgbClr val="000000">
              <a:alpha val="2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p:nvPr/>
        </p:nvSpPr>
        <p:spPr>
          <a:xfrm>
            <a:off x="-8025" y="0"/>
            <a:ext cx="9144000" cy="5387700"/>
          </a:xfrm>
          <a:prstGeom prst="rect">
            <a:avLst/>
          </a:prstGeom>
          <a:solidFill>
            <a:srgbClr val="000000">
              <a:alpha val="2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 name="Google Shape;45;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 name="Google Shape;46;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7" name="Google Shape;4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0" name="Google Shape;5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 name="Google Shape;53;p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Work Sans"/>
              <a:buNone/>
              <a:defRPr sz="2800">
                <a:solidFill>
                  <a:schemeClr val="dk1"/>
                </a:solidFill>
                <a:latin typeface="Work Sans"/>
                <a:ea typeface="Work Sans"/>
                <a:cs typeface="Work Sans"/>
                <a:sym typeface="Work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Work Sans"/>
              <a:buChar char="●"/>
              <a:defRPr sz="1800">
                <a:solidFill>
                  <a:schemeClr val="dk2"/>
                </a:solidFill>
                <a:latin typeface="Work Sans"/>
                <a:ea typeface="Work Sans"/>
                <a:cs typeface="Work Sans"/>
                <a:sym typeface="Work Sans"/>
              </a:defRPr>
            </a:lvl1pPr>
            <a:lvl2pPr marL="914400" lvl="1"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2pPr>
            <a:lvl3pPr marL="1371600" lvl="2"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3pPr>
            <a:lvl4pPr marL="1828800" lvl="3"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4pPr>
            <a:lvl5pPr marL="2286000" lvl="4"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5pPr>
            <a:lvl6pPr marL="2743200" lvl="5"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6pPr>
            <a:lvl7pPr marL="3200400" lvl="6"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7pPr>
            <a:lvl8pPr marL="3657600" lvl="7"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8pPr>
            <a:lvl9pPr marL="4114800" lvl="8" indent="-317500">
              <a:lnSpc>
                <a:spcPct val="115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125075" y="450150"/>
            <a:ext cx="88962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Improving Operational SAR-based Flood Mapping in Arid Regions</a:t>
            </a:r>
            <a:endParaRPr/>
          </a:p>
        </p:txBody>
      </p:sp>
      <p:sp>
        <p:nvSpPr>
          <p:cNvPr id="62" name="Google Shape;62;p12"/>
          <p:cNvSpPr txBox="1"/>
          <p:nvPr/>
        </p:nvSpPr>
        <p:spPr>
          <a:xfrm>
            <a:off x="125075" y="3756025"/>
            <a:ext cx="889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FFFF"/>
                </a:solidFill>
                <a:latin typeface="Work Sans"/>
                <a:ea typeface="Work Sans"/>
                <a:cs typeface="Work Sans"/>
                <a:sym typeface="Work Sans"/>
              </a:rPr>
              <a:t>Antara Dasgupta, Maxwell Goodman, Néstor Yague-Martínez, and Beth Tellman</a:t>
            </a:r>
            <a:endParaRPr b="1" dirty="0">
              <a:solidFill>
                <a:srgbClr val="FFFFFF"/>
              </a:solidFill>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2776800" y="1249400"/>
            <a:ext cx="3590400" cy="2058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a:t>Problems with </a:t>
            </a:r>
            <a:endParaRPr/>
          </a:p>
          <a:p>
            <a:pPr marL="0" lvl="0" indent="0" algn="ctr" rtl="0">
              <a:spcBef>
                <a:spcPts val="0"/>
              </a:spcBef>
              <a:spcAft>
                <a:spcPts val="0"/>
              </a:spcAft>
              <a:buClr>
                <a:schemeClr val="dk1"/>
              </a:buClr>
              <a:buSzPts val="1100"/>
              <a:buFont typeface="Arial"/>
              <a:buNone/>
            </a:pPr>
            <a:r>
              <a:rPr lang="en"/>
              <a:t>Backscatter Dependence</a:t>
            </a:r>
            <a:endParaRPr/>
          </a:p>
          <a:p>
            <a:pPr marL="0" lvl="0" indent="0" algn="ctr" rtl="0">
              <a:spcBef>
                <a:spcPts val="0"/>
              </a:spcBef>
              <a:spcAft>
                <a:spcPts val="0"/>
              </a:spcAft>
              <a:buNone/>
            </a:pPr>
            <a:r>
              <a:rPr lang="en"/>
              <a:t>in Arid Regions</a:t>
            </a:r>
            <a:endParaRPr/>
          </a:p>
        </p:txBody>
      </p:sp>
      <p:pic>
        <p:nvPicPr>
          <p:cNvPr id="68" name="Google Shape;68;p13"/>
          <p:cNvPicPr preferRelativeResize="0"/>
          <p:nvPr/>
        </p:nvPicPr>
        <p:blipFill rotWithShape="1">
          <a:blip r:embed="rId3">
            <a:alphaModFix/>
          </a:blip>
          <a:srcRect l="10812" t="4634" r="8012"/>
          <a:stretch/>
        </p:blipFill>
        <p:spPr>
          <a:xfrm>
            <a:off x="76200" y="96850"/>
            <a:ext cx="2655450" cy="4544075"/>
          </a:xfrm>
          <a:prstGeom prst="rect">
            <a:avLst/>
          </a:prstGeom>
          <a:noFill/>
          <a:ln>
            <a:noFill/>
          </a:ln>
        </p:spPr>
      </p:pic>
      <p:pic>
        <p:nvPicPr>
          <p:cNvPr id="69" name="Google Shape;69;p13"/>
          <p:cNvPicPr preferRelativeResize="0"/>
          <p:nvPr/>
        </p:nvPicPr>
        <p:blipFill rotWithShape="1">
          <a:blip r:embed="rId4">
            <a:alphaModFix/>
          </a:blip>
          <a:srcRect l="10545" t="4260" r="8338"/>
          <a:stretch/>
        </p:blipFill>
        <p:spPr>
          <a:xfrm>
            <a:off x="6361950" y="96850"/>
            <a:ext cx="2706425" cy="4614125"/>
          </a:xfrm>
          <a:prstGeom prst="rect">
            <a:avLst/>
          </a:prstGeom>
          <a:noFill/>
          <a:ln>
            <a:noFill/>
          </a:ln>
        </p:spPr>
      </p:pic>
      <p:sp>
        <p:nvSpPr>
          <p:cNvPr id="70" name="Google Shape;70;p13"/>
          <p:cNvSpPr txBox="1"/>
          <p:nvPr/>
        </p:nvSpPr>
        <p:spPr>
          <a:xfrm>
            <a:off x="160488" y="4640925"/>
            <a:ext cx="24057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000FF"/>
                </a:solidFill>
              </a:rPr>
              <a:t>Seasonal Backscatter Swing</a:t>
            </a:r>
            <a:endParaRPr sz="1300"/>
          </a:p>
        </p:txBody>
      </p:sp>
      <p:grpSp>
        <p:nvGrpSpPr>
          <p:cNvPr id="71" name="Google Shape;71;p13"/>
          <p:cNvGrpSpPr/>
          <p:nvPr/>
        </p:nvGrpSpPr>
        <p:grpSpPr>
          <a:xfrm>
            <a:off x="6322172" y="4640925"/>
            <a:ext cx="2746556" cy="502575"/>
            <a:chOff x="5707799" y="4082775"/>
            <a:chExt cx="1852651" cy="697413"/>
          </a:xfrm>
        </p:grpSpPr>
        <p:sp>
          <p:nvSpPr>
            <p:cNvPr id="72" name="Google Shape;72;p13"/>
            <p:cNvSpPr/>
            <p:nvPr/>
          </p:nvSpPr>
          <p:spPr>
            <a:xfrm>
              <a:off x="5742750" y="4082775"/>
              <a:ext cx="1817700" cy="6711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3"/>
            <p:cNvPicPr preferRelativeResize="0"/>
            <p:nvPr/>
          </p:nvPicPr>
          <p:blipFill rotWithShape="1">
            <a:blip r:embed="rId5">
              <a:alphaModFix/>
            </a:blip>
            <a:srcRect t="29333"/>
            <a:stretch/>
          </p:blipFill>
          <p:spPr>
            <a:xfrm>
              <a:off x="6623400" y="4217099"/>
              <a:ext cx="887100" cy="300875"/>
            </a:xfrm>
            <a:prstGeom prst="rect">
              <a:avLst/>
            </a:prstGeom>
            <a:noFill/>
            <a:ln>
              <a:noFill/>
            </a:ln>
          </p:spPr>
        </p:pic>
        <p:sp>
          <p:nvSpPr>
            <p:cNvPr id="74" name="Google Shape;74;p13"/>
            <p:cNvSpPr txBox="1"/>
            <p:nvPr/>
          </p:nvSpPr>
          <p:spPr>
            <a:xfrm>
              <a:off x="5707799" y="4109088"/>
              <a:ext cx="14634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S1 Recurrence</a:t>
              </a:r>
              <a:endParaRPr sz="900" dirty="0"/>
            </a:p>
            <a:p>
              <a:pPr marL="0" lvl="0" indent="0" algn="l" rtl="0">
                <a:spcBef>
                  <a:spcPts val="0"/>
                </a:spcBef>
                <a:spcAft>
                  <a:spcPts val="0"/>
                </a:spcAft>
                <a:buNone/>
              </a:pPr>
              <a:r>
                <a:rPr lang="en" sz="900" dirty="0"/>
                <a:t>Landsat Max Extendecdet</a:t>
              </a:r>
              <a:endParaRPr sz="900" dirty="0"/>
            </a:p>
          </p:txBody>
        </p:sp>
        <p:sp>
          <p:nvSpPr>
            <p:cNvPr id="75" name="Google Shape;75;p13"/>
            <p:cNvSpPr/>
            <p:nvPr/>
          </p:nvSpPr>
          <p:spPr>
            <a:xfrm>
              <a:off x="6717450" y="4517954"/>
              <a:ext cx="699000" cy="149700"/>
            </a:xfrm>
            <a:prstGeom prst="rect">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Google Shape;76;p13"/>
          <p:cNvPicPr preferRelativeResize="0"/>
          <p:nvPr/>
        </p:nvPicPr>
        <p:blipFill rotWithShape="1">
          <a:blip r:embed="rId6">
            <a:alphaModFix/>
          </a:blip>
          <a:srcRect r="21327" b="12495"/>
          <a:stretch/>
        </p:blipFill>
        <p:spPr>
          <a:xfrm>
            <a:off x="76200" y="3940175"/>
            <a:ext cx="822550" cy="700750"/>
          </a:xfrm>
          <a:prstGeom prst="rect">
            <a:avLst/>
          </a:prstGeom>
          <a:noFill/>
          <a:ln>
            <a:noFill/>
          </a:ln>
        </p:spPr>
      </p:pic>
      <p:sp>
        <p:nvSpPr>
          <p:cNvPr id="4" name="TextBox 3">
            <a:extLst>
              <a:ext uri="{FF2B5EF4-FFF2-40B4-BE49-F238E27FC236}">
                <a16:creationId xmlns:a16="http://schemas.microsoft.com/office/drawing/2014/main" id="{1AA55F20-0728-427E-BBA7-4589F41D8FB5}"/>
              </a:ext>
            </a:extLst>
          </p:cNvPr>
          <p:cNvSpPr txBox="1"/>
          <p:nvPr/>
        </p:nvSpPr>
        <p:spPr>
          <a:xfrm>
            <a:off x="7096489" y="4871160"/>
            <a:ext cx="648439" cy="230832"/>
          </a:xfrm>
          <a:prstGeom prst="rect">
            <a:avLst/>
          </a:prstGeom>
          <a:solidFill>
            <a:schemeClr val="bg1"/>
          </a:solidFill>
        </p:spPr>
        <p:txBody>
          <a:bodyPr wrap="square" rtlCol="0">
            <a:spAutoFit/>
          </a:bodyPr>
          <a:lstStyle/>
          <a:p>
            <a:r>
              <a:rPr lang="en-US" sz="900" dirty="0"/>
              <a:t>Extent</a:t>
            </a:r>
            <a:endParaRPr lang="en-IN"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4"/>
          <p:cNvPicPr preferRelativeResize="0"/>
          <p:nvPr/>
        </p:nvPicPr>
        <p:blipFill rotWithShape="1">
          <a:blip r:embed="rId3">
            <a:alphaModFix/>
          </a:blip>
          <a:srcRect l="29532" r="24530" b="3016"/>
          <a:stretch/>
        </p:blipFill>
        <p:spPr>
          <a:xfrm>
            <a:off x="76550" y="943000"/>
            <a:ext cx="1492799" cy="4001499"/>
          </a:xfrm>
          <a:prstGeom prst="rect">
            <a:avLst/>
          </a:prstGeom>
          <a:noFill/>
          <a:ln>
            <a:noFill/>
          </a:ln>
        </p:spPr>
      </p:pic>
      <p:pic>
        <p:nvPicPr>
          <p:cNvPr id="82" name="Google Shape;82;p14"/>
          <p:cNvPicPr preferRelativeResize="0"/>
          <p:nvPr/>
        </p:nvPicPr>
        <p:blipFill rotWithShape="1">
          <a:blip r:embed="rId4">
            <a:alphaModFix/>
          </a:blip>
          <a:srcRect l="32416" r="10177" b="4315"/>
          <a:stretch/>
        </p:blipFill>
        <p:spPr>
          <a:xfrm>
            <a:off x="4572000" y="943000"/>
            <a:ext cx="1510701" cy="3947551"/>
          </a:xfrm>
          <a:prstGeom prst="rect">
            <a:avLst/>
          </a:prstGeom>
          <a:noFill/>
          <a:ln>
            <a:noFill/>
          </a:ln>
        </p:spPr>
      </p:pic>
      <p:sp>
        <p:nvSpPr>
          <p:cNvPr id="83" name="Google Shape;83;p14"/>
          <p:cNvSpPr txBox="1"/>
          <p:nvPr/>
        </p:nvSpPr>
        <p:spPr>
          <a:xfrm>
            <a:off x="1612349" y="1283200"/>
            <a:ext cx="2796300" cy="21373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Sampling Location:</a:t>
            </a:r>
            <a:endParaRPr dirty="0"/>
          </a:p>
          <a:p>
            <a:pPr marL="0" lvl="0" indent="0" algn="ctr" rtl="0">
              <a:spcBef>
                <a:spcPts val="0"/>
              </a:spcBef>
              <a:spcAft>
                <a:spcPts val="0"/>
              </a:spcAft>
              <a:buNone/>
            </a:pPr>
            <a:r>
              <a:rPr lang="en" dirty="0"/>
              <a:t>Land-water edges</a:t>
            </a:r>
            <a:endParaRPr dirty="0"/>
          </a:p>
          <a:p>
            <a:pPr marL="0" lvl="0" indent="0" algn="r" rtl="0">
              <a:spcBef>
                <a:spcPts val="0"/>
              </a:spcBef>
              <a:spcAft>
                <a:spcPts val="0"/>
              </a:spcAft>
              <a:buNone/>
            </a:pPr>
            <a:endParaRPr dirty="0"/>
          </a:p>
          <a:p>
            <a:pPr marL="0" lvl="0" indent="0" algn="l" rtl="0">
              <a:spcBef>
                <a:spcPts val="0"/>
              </a:spcBef>
              <a:spcAft>
                <a:spcPts val="0"/>
              </a:spcAft>
              <a:buNone/>
            </a:pPr>
            <a:r>
              <a:rPr lang="en" dirty="0"/>
              <a:t>Thresholding Approach:</a:t>
            </a:r>
            <a:endParaRPr dirty="0"/>
          </a:p>
          <a:p>
            <a:pPr marL="0" lvl="0" indent="0" algn="ctr" rtl="0">
              <a:spcBef>
                <a:spcPts val="0"/>
              </a:spcBef>
              <a:spcAft>
                <a:spcPts val="0"/>
              </a:spcAft>
              <a:buNone/>
            </a:pPr>
            <a:r>
              <a:rPr lang="en" dirty="0"/>
              <a:t>Otsu/Killingsworth/etc.</a:t>
            </a:r>
            <a:endParaRPr dirty="0"/>
          </a:p>
          <a:p>
            <a:pPr marL="0" lvl="0" indent="0" algn="r" rtl="0">
              <a:spcBef>
                <a:spcPts val="0"/>
              </a:spcBef>
              <a:spcAft>
                <a:spcPts val="0"/>
              </a:spcAft>
              <a:buNone/>
            </a:pPr>
            <a:endParaRPr dirty="0"/>
          </a:p>
          <a:p>
            <a:pPr marL="0" lvl="0" indent="0" algn="r" rtl="0">
              <a:spcBef>
                <a:spcPts val="0"/>
              </a:spcBef>
              <a:spcAft>
                <a:spcPts val="0"/>
              </a:spcAft>
              <a:buNone/>
            </a:pPr>
            <a:endParaRPr dirty="0"/>
          </a:p>
          <a:p>
            <a:pPr marL="0" lvl="0" indent="0" algn="l" rtl="0">
              <a:spcBef>
                <a:spcPts val="0"/>
              </a:spcBef>
              <a:spcAft>
                <a:spcPts val="0"/>
              </a:spcAft>
              <a:buNone/>
            </a:pPr>
            <a:r>
              <a:rPr lang="en" dirty="0"/>
              <a:t>Initialized by:</a:t>
            </a:r>
            <a:endParaRPr dirty="0"/>
          </a:p>
          <a:p>
            <a:pPr marL="0" lvl="0" indent="0" algn="ctr" rtl="0">
              <a:spcBef>
                <a:spcPts val="0"/>
              </a:spcBef>
              <a:spcAft>
                <a:spcPts val="0"/>
              </a:spcAft>
              <a:buNone/>
            </a:pPr>
            <a:r>
              <a:rPr lang="en" dirty="0"/>
              <a:t>“initial” Threshold</a:t>
            </a:r>
            <a:endParaRPr dirty="0"/>
          </a:p>
        </p:txBody>
      </p:sp>
      <p:sp>
        <p:nvSpPr>
          <p:cNvPr id="84" name="Google Shape;84;p14"/>
          <p:cNvSpPr txBox="1"/>
          <p:nvPr/>
        </p:nvSpPr>
        <p:spPr>
          <a:xfrm>
            <a:off x="6245976" y="1380026"/>
            <a:ext cx="2478295" cy="21499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Sampling Location:</a:t>
            </a:r>
            <a:endParaRPr dirty="0">
              <a:solidFill>
                <a:schemeClr val="dk1"/>
              </a:solidFill>
            </a:endParaRPr>
          </a:p>
          <a:p>
            <a:pPr marL="0" lvl="0" indent="0" algn="ctr" rtl="0">
              <a:spcBef>
                <a:spcPts val="0"/>
              </a:spcBef>
              <a:spcAft>
                <a:spcPts val="0"/>
              </a:spcAft>
              <a:buNone/>
            </a:pPr>
            <a:r>
              <a:rPr lang="en" dirty="0">
                <a:solidFill>
                  <a:schemeClr val="dk1"/>
                </a:solidFill>
              </a:rPr>
              <a:t>Known Land</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Thresholding Approach:</a:t>
            </a:r>
            <a:endParaRPr dirty="0">
              <a:solidFill>
                <a:schemeClr val="dk1"/>
              </a:solidFill>
            </a:endParaRPr>
          </a:p>
          <a:p>
            <a:pPr marL="0" lvl="0" indent="0" algn="ctr" rtl="0">
              <a:spcBef>
                <a:spcPts val="0"/>
              </a:spcBef>
              <a:spcAft>
                <a:spcPts val="0"/>
              </a:spcAft>
              <a:buNone/>
            </a:pPr>
            <a:r>
              <a:rPr lang="en" dirty="0">
                <a:solidFill>
                  <a:schemeClr val="dk1"/>
                </a:solidFill>
              </a:rPr>
              <a:t>Land 1st percentile</a:t>
            </a: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dirty="0">
                <a:solidFill>
                  <a:schemeClr val="dk1"/>
                </a:solidFill>
              </a:rPr>
              <a:t>Initialized by:</a:t>
            </a:r>
            <a:endParaRPr dirty="0">
              <a:solidFill>
                <a:schemeClr val="dk1"/>
              </a:solidFill>
            </a:endParaRPr>
          </a:p>
          <a:p>
            <a:pPr marL="0" lvl="0" indent="0" algn="ctr" rtl="0">
              <a:spcBef>
                <a:spcPts val="0"/>
              </a:spcBef>
              <a:spcAft>
                <a:spcPts val="0"/>
              </a:spcAft>
              <a:buClr>
                <a:schemeClr val="dk1"/>
              </a:buClr>
              <a:buSzPts val="1100"/>
              <a:buFont typeface="Arial"/>
              <a:buNone/>
            </a:pPr>
            <a:r>
              <a:rPr lang="en" dirty="0">
                <a:solidFill>
                  <a:schemeClr val="dk1"/>
                </a:solidFill>
              </a:rPr>
              <a:t>Optical Recurrence</a:t>
            </a:r>
            <a:endParaRPr dirty="0">
              <a:solidFill>
                <a:schemeClr val="dk1"/>
              </a:solidFill>
            </a:endParaRPr>
          </a:p>
        </p:txBody>
      </p:sp>
      <p:sp>
        <p:nvSpPr>
          <p:cNvPr id="85" name="Google Shape;85;p14"/>
          <p:cNvSpPr/>
          <p:nvPr/>
        </p:nvSpPr>
        <p:spPr>
          <a:xfrm>
            <a:off x="710375" y="4586325"/>
            <a:ext cx="224700" cy="242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1024625" y="3983400"/>
            <a:ext cx="224700" cy="242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935075" y="3182625"/>
            <a:ext cx="224700" cy="242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rot="10800000">
            <a:off x="5368200" y="2282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rot="10800000">
            <a:off x="5139600" y="23583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rot="10800000">
            <a:off x="5139600" y="19773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rot="10800000">
            <a:off x="4834800" y="1672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rot="10800000">
            <a:off x="5749200" y="22059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rot="10800000">
            <a:off x="5368200" y="1901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10800000">
            <a:off x="5673000" y="29679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749200" y="3196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rot="10800000">
            <a:off x="5063400" y="2815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rot="10800000">
            <a:off x="5139600" y="3196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10800000">
            <a:off x="5749200" y="2663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rot="10800000">
            <a:off x="5444400" y="35013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rot="10800000">
            <a:off x="4911000" y="4187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rot="10800000">
            <a:off x="5139600" y="4339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rot="10800000">
            <a:off x="4911000" y="4568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rot="10800000">
            <a:off x="5520600" y="4568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rot="10800000">
            <a:off x="5825400" y="4339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rot="10800000">
            <a:off x="5444400" y="38823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rot="10800000">
            <a:off x="5215800" y="37299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rot="10800000">
            <a:off x="5139600" y="39585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rot="10800000">
            <a:off x="4911000" y="3425125"/>
            <a:ext cx="17400" cy="12600"/>
          </a:xfrm>
          <a:prstGeom prst="ellipse">
            <a:avLst/>
          </a:prstGeom>
          <a:solidFill>
            <a:srgbClr val="00FF00"/>
          </a:solid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14"/>
          <p:cNvPicPr preferRelativeResize="0"/>
          <p:nvPr/>
        </p:nvPicPr>
        <p:blipFill rotWithShape="1">
          <a:blip r:embed="rId5">
            <a:alphaModFix/>
          </a:blip>
          <a:srcRect l="13068" t="10932" r="13843" b="13516"/>
          <a:stretch/>
        </p:blipFill>
        <p:spPr>
          <a:xfrm>
            <a:off x="1806400" y="3511204"/>
            <a:ext cx="2602249" cy="1517649"/>
          </a:xfrm>
          <a:prstGeom prst="rect">
            <a:avLst/>
          </a:prstGeom>
          <a:noFill/>
          <a:ln>
            <a:noFill/>
          </a:ln>
        </p:spPr>
      </p:pic>
      <p:cxnSp>
        <p:nvCxnSpPr>
          <p:cNvPr id="110" name="Google Shape;110;p14"/>
          <p:cNvCxnSpPr>
            <a:stCxn id="109" idx="0"/>
          </p:cNvCxnSpPr>
          <p:nvPr/>
        </p:nvCxnSpPr>
        <p:spPr>
          <a:xfrm>
            <a:off x="3107525" y="3511204"/>
            <a:ext cx="0" cy="1517700"/>
          </a:xfrm>
          <a:prstGeom prst="straightConnector1">
            <a:avLst/>
          </a:prstGeom>
          <a:noFill/>
          <a:ln w="28575" cap="flat" cmpd="sng">
            <a:solidFill>
              <a:schemeClr val="dk2"/>
            </a:solidFill>
            <a:prstDash val="solid"/>
            <a:round/>
            <a:headEnd type="none" w="med" len="med"/>
            <a:tailEnd type="none" w="med" len="med"/>
          </a:ln>
        </p:spPr>
      </p:cxnSp>
      <p:pic>
        <p:nvPicPr>
          <p:cNvPr id="111" name="Google Shape;111;p14"/>
          <p:cNvPicPr preferRelativeResize="0"/>
          <p:nvPr/>
        </p:nvPicPr>
        <p:blipFill rotWithShape="1">
          <a:blip r:embed="rId6">
            <a:alphaModFix/>
          </a:blip>
          <a:srcRect l="10499" t="8745" r="13252" b="12321"/>
          <a:stretch/>
        </p:blipFill>
        <p:spPr>
          <a:xfrm>
            <a:off x="6323043" y="3511197"/>
            <a:ext cx="2598307" cy="1517649"/>
          </a:xfrm>
          <a:prstGeom prst="rect">
            <a:avLst/>
          </a:prstGeom>
          <a:noFill/>
          <a:ln>
            <a:noFill/>
          </a:ln>
        </p:spPr>
      </p:pic>
      <p:cxnSp>
        <p:nvCxnSpPr>
          <p:cNvPr id="112" name="Google Shape;112;p14"/>
          <p:cNvCxnSpPr/>
          <p:nvPr/>
        </p:nvCxnSpPr>
        <p:spPr>
          <a:xfrm>
            <a:off x="7522200" y="3510779"/>
            <a:ext cx="0" cy="1517700"/>
          </a:xfrm>
          <a:prstGeom prst="straightConnector1">
            <a:avLst/>
          </a:prstGeom>
          <a:noFill/>
          <a:ln w="28575" cap="flat" cmpd="sng">
            <a:solidFill>
              <a:schemeClr val="dk2"/>
            </a:solidFill>
            <a:prstDash val="solid"/>
            <a:round/>
            <a:headEnd type="none" w="med" len="med"/>
            <a:tailEnd type="none" w="med" len="med"/>
          </a:ln>
        </p:spPr>
      </p:cxnSp>
      <p:sp>
        <p:nvSpPr>
          <p:cNvPr id="113" name="Google Shape;113;p14"/>
          <p:cNvSpPr txBox="1"/>
          <p:nvPr/>
        </p:nvSpPr>
        <p:spPr>
          <a:xfrm>
            <a:off x="4619450" y="338800"/>
            <a:ext cx="51795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“L1p”  (Land at First Percentile) </a:t>
            </a:r>
            <a:endParaRPr/>
          </a:p>
        </p:txBody>
      </p:sp>
      <p:sp>
        <p:nvSpPr>
          <p:cNvPr id="114" name="Google Shape;114;p14"/>
          <p:cNvSpPr txBox="1"/>
          <p:nvPr/>
        </p:nvSpPr>
        <p:spPr>
          <a:xfrm>
            <a:off x="80900" y="338800"/>
            <a:ext cx="42078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Bimodal Tile Selection</a:t>
            </a:r>
            <a:endParaRPr/>
          </a:p>
        </p:txBody>
      </p:sp>
      <p:sp>
        <p:nvSpPr>
          <p:cNvPr id="115" name="Google Shape;115;p14"/>
          <p:cNvSpPr txBox="1"/>
          <p:nvPr/>
        </p:nvSpPr>
        <p:spPr>
          <a:xfrm>
            <a:off x="4619438" y="4890550"/>
            <a:ext cx="1492800" cy="2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Thresholded by Tile</a:t>
            </a:r>
            <a:endParaRPr sz="1000"/>
          </a:p>
        </p:txBody>
      </p:sp>
      <p:sp>
        <p:nvSpPr>
          <p:cNvPr id="116" name="Google Shape;116;p14"/>
          <p:cNvSpPr txBox="1"/>
          <p:nvPr/>
        </p:nvSpPr>
        <p:spPr>
          <a:xfrm>
            <a:off x="76325" y="4890550"/>
            <a:ext cx="1492800" cy="2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Thresholded by Swath</a:t>
            </a:r>
            <a:endParaRPr sz="1000"/>
          </a:p>
        </p:txBody>
      </p:sp>
      <p:sp>
        <p:nvSpPr>
          <p:cNvPr id="117" name="Google Shape;117;p14"/>
          <p:cNvSpPr txBox="1">
            <a:spLocks noGrp="1"/>
          </p:cNvSpPr>
          <p:nvPr>
            <p:ph type="title"/>
          </p:nvPr>
        </p:nvSpPr>
        <p:spPr>
          <a:xfrm>
            <a:off x="80900" y="-1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Histogram Building for Large-scale Mapping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15"/>
          <p:cNvSpPr txBox="1">
            <a:spLocks noGrp="1"/>
          </p:cNvSpPr>
          <p:nvPr>
            <p:ph type="title"/>
          </p:nvPr>
        </p:nvSpPr>
        <p:spPr>
          <a:xfrm>
            <a:off x="158214" y="206775"/>
            <a:ext cx="3318300" cy="133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Current </a:t>
            </a:r>
            <a:endParaRPr dirty="0"/>
          </a:p>
          <a:p>
            <a:pPr marL="0" lvl="0" indent="0" algn="l" rtl="0">
              <a:spcBef>
                <a:spcPts val="0"/>
              </a:spcBef>
              <a:spcAft>
                <a:spcPts val="0"/>
              </a:spcAft>
              <a:buNone/>
            </a:pPr>
            <a:r>
              <a:rPr lang="en" dirty="0"/>
              <a:t>S1-L1p Algorithm</a:t>
            </a:r>
            <a:endParaRPr dirty="0"/>
          </a:p>
        </p:txBody>
      </p:sp>
      <p:pic>
        <p:nvPicPr>
          <p:cNvPr id="5" name="Picture 4">
            <a:extLst>
              <a:ext uri="{FF2B5EF4-FFF2-40B4-BE49-F238E27FC236}">
                <a16:creationId xmlns:a16="http://schemas.microsoft.com/office/drawing/2014/main" id="{756074B0-3486-4F70-A0E0-4A4440A3910C}"/>
              </a:ext>
            </a:extLst>
          </p:cNvPr>
          <p:cNvPicPr>
            <a:picLocks noChangeAspect="1"/>
          </p:cNvPicPr>
          <p:nvPr/>
        </p:nvPicPr>
        <p:blipFill>
          <a:blip r:embed="rId3"/>
          <a:stretch>
            <a:fillRect/>
          </a:stretch>
        </p:blipFill>
        <p:spPr>
          <a:xfrm>
            <a:off x="1456241" y="0"/>
            <a:ext cx="6231517"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17"/>
          <p:cNvGrpSpPr/>
          <p:nvPr/>
        </p:nvGrpSpPr>
        <p:grpSpPr>
          <a:xfrm>
            <a:off x="5350" y="3095525"/>
            <a:ext cx="9133300" cy="2047975"/>
            <a:chOff x="0" y="0"/>
            <a:chExt cx="9133300" cy="2047975"/>
          </a:xfrm>
        </p:grpSpPr>
        <p:pic>
          <p:nvPicPr>
            <p:cNvPr id="142" name="Google Shape;142;p17"/>
            <p:cNvPicPr preferRelativeResize="0"/>
            <p:nvPr/>
          </p:nvPicPr>
          <p:blipFill>
            <a:blip r:embed="rId3">
              <a:alphaModFix/>
            </a:blip>
            <a:stretch>
              <a:fillRect/>
            </a:stretch>
          </p:blipFill>
          <p:spPr>
            <a:xfrm>
              <a:off x="3023171" y="0"/>
              <a:ext cx="3017779" cy="2012999"/>
            </a:xfrm>
            <a:prstGeom prst="rect">
              <a:avLst/>
            </a:prstGeom>
            <a:noFill/>
            <a:ln w="19050" cap="flat" cmpd="sng">
              <a:solidFill>
                <a:srgbClr val="B7B7B7"/>
              </a:solidFill>
              <a:prstDash val="solid"/>
              <a:round/>
              <a:headEnd type="none" w="sm" len="sm"/>
              <a:tailEnd type="none" w="sm" len="sm"/>
            </a:ln>
          </p:spPr>
        </p:pic>
        <p:sp>
          <p:nvSpPr>
            <p:cNvPr id="143" name="Google Shape;143;p17"/>
            <p:cNvSpPr txBox="1"/>
            <p:nvPr/>
          </p:nvSpPr>
          <p:spPr>
            <a:xfrm>
              <a:off x="3058075" y="1776175"/>
              <a:ext cx="2961300" cy="2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800">
                  <a:solidFill>
                    <a:srgbClr val="000000"/>
                  </a:solidFill>
                  <a:highlight>
                    <a:srgbClr val="00FF00"/>
                  </a:highlight>
                </a:rPr>
                <a:t>True Positive </a:t>
              </a:r>
              <a:r>
                <a:rPr lang="en" sz="800">
                  <a:solidFill>
                    <a:srgbClr val="000000"/>
                  </a:solidFill>
                  <a:highlight>
                    <a:srgbClr val="FF0000"/>
                  </a:highlight>
                </a:rPr>
                <a:t>False Positive </a:t>
              </a:r>
              <a:r>
                <a:rPr lang="en" sz="800">
                  <a:solidFill>
                    <a:srgbClr val="FFFFFF"/>
                  </a:solidFill>
                  <a:highlight>
                    <a:srgbClr val="000000"/>
                  </a:highlight>
                </a:rPr>
                <a:t>True Negative </a:t>
              </a:r>
              <a:r>
                <a:rPr lang="en" sz="800">
                  <a:solidFill>
                    <a:srgbClr val="000000"/>
                  </a:solidFill>
                  <a:highlight>
                    <a:srgbClr val="4A86E8"/>
                  </a:highlight>
                </a:rPr>
                <a:t>False Negative</a:t>
              </a:r>
              <a:endParaRPr sz="1000"/>
            </a:p>
          </p:txBody>
        </p:sp>
        <p:pic>
          <p:nvPicPr>
            <p:cNvPr id="144" name="Google Shape;144;p17"/>
            <p:cNvPicPr preferRelativeResize="0"/>
            <p:nvPr/>
          </p:nvPicPr>
          <p:blipFill>
            <a:blip r:embed="rId4">
              <a:alphaModFix/>
            </a:blip>
            <a:stretch>
              <a:fillRect/>
            </a:stretch>
          </p:blipFill>
          <p:spPr>
            <a:xfrm>
              <a:off x="0" y="1339"/>
              <a:ext cx="3023173" cy="2010313"/>
            </a:xfrm>
            <a:prstGeom prst="rect">
              <a:avLst/>
            </a:prstGeom>
            <a:noFill/>
            <a:ln w="19050" cap="flat" cmpd="sng">
              <a:solidFill>
                <a:srgbClr val="595959"/>
              </a:solidFill>
              <a:prstDash val="solid"/>
              <a:round/>
              <a:headEnd type="none" w="sm" len="sm"/>
              <a:tailEnd type="none" w="sm" len="sm"/>
            </a:ln>
          </p:spPr>
        </p:pic>
        <p:pic>
          <p:nvPicPr>
            <p:cNvPr id="145" name="Google Shape;145;p17"/>
            <p:cNvPicPr preferRelativeResize="0"/>
            <p:nvPr/>
          </p:nvPicPr>
          <p:blipFill>
            <a:blip r:embed="rId5">
              <a:alphaModFix/>
            </a:blip>
            <a:stretch>
              <a:fillRect/>
            </a:stretch>
          </p:blipFill>
          <p:spPr>
            <a:xfrm>
              <a:off x="6040950" y="0"/>
              <a:ext cx="3092151" cy="2013001"/>
            </a:xfrm>
            <a:prstGeom prst="rect">
              <a:avLst/>
            </a:prstGeom>
            <a:noFill/>
            <a:ln w="19050" cap="flat" cmpd="sng">
              <a:solidFill>
                <a:srgbClr val="999999"/>
              </a:solidFill>
              <a:prstDash val="solid"/>
              <a:round/>
              <a:headEnd type="none" w="sm" len="sm"/>
              <a:tailEnd type="none" w="sm" len="sm"/>
            </a:ln>
          </p:spPr>
        </p:pic>
        <p:sp>
          <p:nvSpPr>
            <p:cNvPr id="146" name="Google Shape;146;p17"/>
            <p:cNvSpPr txBox="1"/>
            <p:nvPr/>
          </p:nvSpPr>
          <p:spPr>
            <a:xfrm>
              <a:off x="2131400" y="0"/>
              <a:ext cx="844500" cy="528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200">
                  <a:solidFill>
                    <a:srgbClr val="FFFFFF"/>
                  </a:solidFill>
                </a:rPr>
                <a:t>Otsu   </a:t>
              </a:r>
              <a:endParaRPr sz="2200">
                <a:solidFill>
                  <a:srgbClr val="FFFFFF"/>
                </a:solidFill>
              </a:endParaRPr>
            </a:p>
          </p:txBody>
        </p:sp>
        <p:sp>
          <p:nvSpPr>
            <p:cNvPr id="147" name="Google Shape;147;p17"/>
            <p:cNvSpPr txBox="1"/>
            <p:nvPr/>
          </p:nvSpPr>
          <p:spPr>
            <a:xfrm>
              <a:off x="5298088" y="0"/>
              <a:ext cx="687000" cy="4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rPr>
                <a:t>L1p  </a:t>
              </a:r>
              <a:endParaRPr sz="2200">
                <a:solidFill>
                  <a:srgbClr val="FFFFFF"/>
                </a:solidFill>
              </a:endParaRPr>
            </a:p>
          </p:txBody>
        </p:sp>
        <p:sp>
          <p:nvSpPr>
            <p:cNvPr id="148" name="Google Shape;148;p17"/>
            <p:cNvSpPr txBox="1"/>
            <p:nvPr/>
          </p:nvSpPr>
          <p:spPr>
            <a:xfrm>
              <a:off x="8288800" y="0"/>
              <a:ext cx="844500" cy="5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rPr>
                <a:t>CNN </a:t>
              </a:r>
              <a:endParaRPr sz="2200">
                <a:solidFill>
                  <a:srgbClr val="FFFFFF"/>
                </a:solidFill>
              </a:endParaRPr>
            </a:p>
          </p:txBody>
        </p:sp>
      </p:grpSp>
      <p:sp>
        <p:nvSpPr>
          <p:cNvPr id="149" name="Google Shape;149;p17"/>
          <p:cNvSpPr txBox="1">
            <a:spLocks noGrp="1"/>
          </p:cNvSpPr>
          <p:nvPr>
            <p:ph type="title"/>
          </p:nvPr>
        </p:nvSpPr>
        <p:spPr>
          <a:xfrm>
            <a:off x="78600" y="168175"/>
            <a:ext cx="8165990" cy="557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2750" dirty="0"/>
              <a:t>Test Case: Gambia Flooding July-Sept 2017</a:t>
            </a:r>
            <a:endParaRPr dirty="0"/>
          </a:p>
        </p:txBody>
      </p:sp>
      <p:grpSp>
        <p:nvGrpSpPr>
          <p:cNvPr id="150" name="Google Shape;150;p17"/>
          <p:cNvGrpSpPr/>
          <p:nvPr/>
        </p:nvGrpSpPr>
        <p:grpSpPr>
          <a:xfrm>
            <a:off x="33477" y="852128"/>
            <a:ext cx="3901723" cy="2116528"/>
            <a:chOff x="1485600" y="868650"/>
            <a:chExt cx="6909373" cy="3700224"/>
          </a:xfrm>
        </p:grpSpPr>
        <p:pic>
          <p:nvPicPr>
            <p:cNvPr id="151" name="Google Shape;151;p17"/>
            <p:cNvPicPr preferRelativeResize="0"/>
            <p:nvPr/>
          </p:nvPicPr>
          <p:blipFill rotWithShape="1">
            <a:blip r:embed="rId6">
              <a:alphaModFix/>
            </a:blip>
            <a:srcRect l="47513" t="28062" r="15089"/>
            <a:stretch/>
          </p:blipFill>
          <p:spPr>
            <a:xfrm>
              <a:off x="4975325" y="868650"/>
              <a:ext cx="3419648" cy="3700224"/>
            </a:xfrm>
            <a:prstGeom prst="rect">
              <a:avLst/>
            </a:prstGeom>
            <a:noFill/>
            <a:ln>
              <a:noFill/>
            </a:ln>
          </p:spPr>
        </p:pic>
        <p:pic>
          <p:nvPicPr>
            <p:cNvPr id="152" name="Google Shape;152;p17"/>
            <p:cNvPicPr preferRelativeResize="0"/>
            <p:nvPr/>
          </p:nvPicPr>
          <p:blipFill>
            <a:blip r:embed="rId7">
              <a:alphaModFix/>
            </a:blip>
            <a:stretch>
              <a:fillRect/>
            </a:stretch>
          </p:blipFill>
          <p:spPr>
            <a:xfrm>
              <a:off x="1485601" y="868651"/>
              <a:ext cx="3489725" cy="1962976"/>
            </a:xfrm>
            <a:prstGeom prst="rect">
              <a:avLst/>
            </a:prstGeom>
            <a:noFill/>
            <a:ln>
              <a:noFill/>
            </a:ln>
          </p:spPr>
        </p:pic>
        <p:pic>
          <p:nvPicPr>
            <p:cNvPr id="153" name="Google Shape;153;p17"/>
            <p:cNvPicPr preferRelativeResize="0"/>
            <p:nvPr/>
          </p:nvPicPr>
          <p:blipFill rotWithShape="1">
            <a:blip r:embed="rId8">
              <a:alphaModFix/>
            </a:blip>
            <a:srcRect l="4333" t="10095" b="5708"/>
            <a:stretch/>
          </p:blipFill>
          <p:spPr>
            <a:xfrm>
              <a:off x="1485600" y="2831625"/>
              <a:ext cx="3489725" cy="1727551"/>
            </a:xfrm>
            <a:prstGeom prst="rect">
              <a:avLst/>
            </a:prstGeom>
            <a:noFill/>
            <a:ln>
              <a:noFill/>
            </a:ln>
          </p:spPr>
        </p:pic>
        <p:cxnSp>
          <p:nvCxnSpPr>
            <p:cNvPr id="154" name="Google Shape;154;p17"/>
            <p:cNvCxnSpPr/>
            <p:nvPr/>
          </p:nvCxnSpPr>
          <p:spPr>
            <a:xfrm rot="10800000">
              <a:off x="3784000" y="1611875"/>
              <a:ext cx="1443600" cy="518400"/>
            </a:xfrm>
            <a:prstGeom prst="straightConnector1">
              <a:avLst/>
            </a:prstGeom>
            <a:noFill/>
            <a:ln w="9525" cap="flat" cmpd="sng">
              <a:solidFill>
                <a:srgbClr val="FF0000"/>
              </a:solidFill>
              <a:prstDash val="solid"/>
              <a:round/>
              <a:headEnd type="none" w="med" len="med"/>
              <a:tailEnd type="triangle" w="med" len="med"/>
            </a:ln>
          </p:spPr>
        </p:cxnSp>
        <p:cxnSp>
          <p:nvCxnSpPr>
            <p:cNvPr id="155" name="Google Shape;155;p17"/>
            <p:cNvCxnSpPr/>
            <p:nvPr/>
          </p:nvCxnSpPr>
          <p:spPr>
            <a:xfrm flipH="1">
              <a:off x="2060125" y="1906050"/>
              <a:ext cx="855000" cy="1009200"/>
            </a:xfrm>
            <a:prstGeom prst="straightConnector1">
              <a:avLst/>
            </a:prstGeom>
            <a:noFill/>
            <a:ln w="9525" cap="flat" cmpd="sng">
              <a:solidFill>
                <a:srgbClr val="FF0000"/>
              </a:solidFill>
              <a:prstDash val="solid"/>
              <a:round/>
              <a:headEnd type="none" w="med" len="med"/>
              <a:tailEnd type="none" w="med" len="med"/>
            </a:ln>
          </p:spPr>
        </p:cxnSp>
        <p:cxnSp>
          <p:nvCxnSpPr>
            <p:cNvPr id="156" name="Google Shape;156;p17"/>
            <p:cNvCxnSpPr/>
            <p:nvPr/>
          </p:nvCxnSpPr>
          <p:spPr>
            <a:xfrm rot="10800000">
              <a:off x="3784000" y="1920225"/>
              <a:ext cx="602700" cy="1008900"/>
            </a:xfrm>
            <a:prstGeom prst="straightConnector1">
              <a:avLst/>
            </a:prstGeom>
            <a:noFill/>
            <a:ln w="9525" cap="flat" cmpd="sng">
              <a:solidFill>
                <a:srgbClr val="FF0000"/>
              </a:solidFill>
              <a:prstDash val="solid"/>
              <a:round/>
              <a:headEnd type="none" w="med" len="med"/>
              <a:tailEnd type="none" w="med" len="med"/>
            </a:ln>
          </p:spPr>
        </p:cxnSp>
      </p:grpSp>
      <p:pic>
        <p:nvPicPr>
          <p:cNvPr id="157" name="Google Shape;157;p17"/>
          <p:cNvPicPr preferRelativeResize="0"/>
          <p:nvPr/>
        </p:nvPicPr>
        <p:blipFill>
          <a:blip r:embed="rId9">
            <a:alphaModFix/>
          </a:blip>
          <a:stretch>
            <a:fillRect/>
          </a:stretch>
        </p:blipFill>
        <p:spPr>
          <a:xfrm>
            <a:off x="3935200" y="846584"/>
            <a:ext cx="3729103" cy="211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246050" y="234800"/>
            <a:ext cx="8289000" cy="62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Persisting Challenges and Future Work</a:t>
            </a:r>
            <a:endParaRPr/>
          </a:p>
        </p:txBody>
      </p:sp>
      <p:sp>
        <p:nvSpPr>
          <p:cNvPr id="163" name="Google Shape;163;p18"/>
          <p:cNvSpPr txBox="1"/>
          <p:nvPr/>
        </p:nvSpPr>
        <p:spPr>
          <a:xfrm>
            <a:off x="276413" y="854900"/>
            <a:ext cx="8380405" cy="3508623"/>
          </a:xfrm>
          <a:prstGeom prst="rect">
            <a:avLst/>
          </a:prstGeom>
          <a:noFill/>
          <a:ln>
            <a:noFill/>
          </a:ln>
        </p:spPr>
        <p:txBody>
          <a:bodyPr spcFirstLastPara="1" wrap="square" lIns="91425" tIns="91425" rIns="91425" bIns="91425" anchor="t" anchorCtr="0">
            <a:spAutoFit/>
          </a:bodyPr>
          <a:lstStyle/>
          <a:p>
            <a:pPr marL="457200" lvl="0" indent="-349250" algn="l" rtl="0">
              <a:lnSpc>
                <a:spcPct val="200000"/>
              </a:lnSpc>
              <a:spcBef>
                <a:spcPts val="0"/>
              </a:spcBef>
              <a:spcAft>
                <a:spcPts val="0"/>
              </a:spcAft>
              <a:buSzPts val="1900"/>
              <a:buFont typeface="Work Sans"/>
              <a:buChar char="★"/>
            </a:pPr>
            <a:r>
              <a:rPr lang="en" sz="1800" dirty="0">
                <a:latin typeface="Work Sans"/>
                <a:ea typeface="Work Sans"/>
                <a:cs typeface="Work Sans"/>
                <a:sym typeface="Work Sans"/>
              </a:rPr>
              <a:t>Fuzzification of the binary algorithm</a:t>
            </a:r>
          </a:p>
          <a:p>
            <a:pPr marL="457200" lvl="0" indent="-349250" algn="l" rtl="0">
              <a:lnSpc>
                <a:spcPct val="200000"/>
              </a:lnSpc>
              <a:spcBef>
                <a:spcPts val="0"/>
              </a:spcBef>
              <a:spcAft>
                <a:spcPts val="0"/>
              </a:spcAft>
              <a:buSzPts val="1900"/>
              <a:buFont typeface="Work Sans"/>
              <a:buChar char="★"/>
            </a:pPr>
            <a:r>
              <a:rPr lang="en" sz="1800" dirty="0">
                <a:latin typeface="Work Sans"/>
                <a:ea typeface="Work Sans"/>
                <a:cs typeface="Work Sans"/>
                <a:sym typeface="Work Sans"/>
              </a:rPr>
              <a:t>Improve method to combine bandwise maps using land-use</a:t>
            </a:r>
            <a:endParaRPr sz="1800" dirty="0">
              <a:latin typeface="Work Sans"/>
              <a:ea typeface="Work Sans"/>
              <a:cs typeface="Work Sans"/>
              <a:sym typeface="Work Sans"/>
            </a:endParaRPr>
          </a:p>
          <a:p>
            <a:pPr marL="457200" lvl="0" indent="-349250" algn="l" rtl="0">
              <a:lnSpc>
                <a:spcPct val="200000"/>
              </a:lnSpc>
              <a:spcBef>
                <a:spcPts val="0"/>
              </a:spcBef>
              <a:spcAft>
                <a:spcPts val="0"/>
              </a:spcAft>
              <a:buSzPts val="1900"/>
              <a:buFont typeface="Work Sans"/>
              <a:buChar char="★"/>
            </a:pPr>
            <a:r>
              <a:rPr lang="en" sz="1800" dirty="0">
                <a:latin typeface="Work Sans"/>
                <a:ea typeface="Work Sans"/>
                <a:cs typeface="Work Sans"/>
                <a:sym typeface="Work Sans"/>
              </a:rPr>
              <a:t>Reduce dependence on optical recurrence – incorporate topography</a:t>
            </a:r>
            <a:endParaRPr sz="1800" dirty="0">
              <a:latin typeface="Work Sans"/>
              <a:ea typeface="Work Sans"/>
              <a:cs typeface="Work Sans"/>
              <a:sym typeface="Work Sans"/>
            </a:endParaRPr>
          </a:p>
          <a:p>
            <a:pPr marL="457200" lvl="0" indent="-349250" algn="l" rtl="0">
              <a:lnSpc>
                <a:spcPct val="200000"/>
              </a:lnSpc>
              <a:spcBef>
                <a:spcPts val="0"/>
              </a:spcBef>
              <a:spcAft>
                <a:spcPts val="0"/>
              </a:spcAft>
              <a:buSzPts val="1900"/>
              <a:buFont typeface="Work Sans"/>
              <a:buChar char="★"/>
            </a:pPr>
            <a:r>
              <a:rPr lang="en" sz="1800" dirty="0">
                <a:latin typeface="Work Sans"/>
                <a:ea typeface="Work Sans"/>
                <a:cs typeface="Work Sans"/>
                <a:sym typeface="Work Sans"/>
              </a:rPr>
              <a:t>Mask low backscatter prior to histogram sampling</a:t>
            </a:r>
            <a:endParaRPr sz="1800" dirty="0">
              <a:latin typeface="Work Sans"/>
              <a:ea typeface="Work Sans"/>
              <a:cs typeface="Work Sans"/>
              <a:sym typeface="Work Sans"/>
            </a:endParaRPr>
          </a:p>
          <a:p>
            <a:pPr marL="457200" lvl="0" indent="-349250" algn="l" rtl="0">
              <a:lnSpc>
                <a:spcPct val="200000"/>
              </a:lnSpc>
              <a:spcBef>
                <a:spcPts val="0"/>
              </a:spcBef>
              <a:spcAft>
                <a:spcPts val="0"/>
              </a:spcAft>
              <a:buSzPts val="1900"/>
              <a:buFont typeface="Work Sans"/>
              <a:buChar char="★"/>
            </a:pPr>
            <a:r>
              <a:rPr lang="en" sz="1800" dirty="0">
                <a:latin typeface="Work Sans"/>
                <a:ea typeface="Work Sans"/>
                <a:cs typeface="Work Sans"/>
                <a:sym typeface="Work Sans"/>
              </a:rPr>
              <a:t>Remove FPs from harvested croplands</a:t>
            </a:r>
            <a:endParaRPr sz="1800" dirty="0">
              <a:latin typeface="Work Sans"/>
              <a:ea typeface="Work Sans"/>
              <a:cs typeface="Work Sans"/>
              <a:sym typeface="Work Sans"/>
            </a:endParaRPr>
          </a:p>
          <a:p>
            <a:pPr marL="457200" lvl="0" indent="-349250" algn="l" rtl="0">
              <a:lnSpc>
                <a:spcPct val="200000"/>
              </a:lnSpc>
              <a:spcBef>
                <a:spcPts val="0"/>
              </a:spcBef>
              <a:spcAft>
                <a:spcPts val="0"/>
              </a:spcAft>
              <a:buSzPts val="1900"/>
              <a:buFont typeface="Work Sans"/>
              <a:buChar char="★"/>
            </a:pPr>
            <a:r>
              <a:rPr lang="en" sz="1800" dirty="0">
                <a:latin typeface="Work Sans"/>
                <a:ea typeface="Work Sans"/>
                <a:cs typeface="Work Sans"/>
                <a:sym typeface="Work Sans"/>
              </a:rPr>
              <a:t>Improve statistical time series information from S1 </a:t>
            </a:r>
            <a:endParaRPr sz="1800" dirty="0">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Thank You!</a:t>
            </a:r>
            <a:endParaRPr/>
          </a:p>
        </p:txBody>
      </p:sp>
    </p:spTree>
  </p:cSld>
  <p:clrMapOvr>
    <a:masterClrMapping/>
  </p:clrMapOvr>
</p:sld>
</file>

<file path=ppt/theme/theme1.xml><?xml version="1.0" encoding="utf-8"?>
<a:theme xmlns:a="http://schemas.openxmlformats.org/drawingml/2006/main" name="Cloud to Street slides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856</Words>
  <Application>Microsoft Office PowerPoint</Application>
  <PresentationFormat>On-screen Show (16:9)</PresentationFormat>
  <Paragraphs>57</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Roboto Mono Regular</vt:lpstr>
      <vt:lpstr>Roboto Mono</vt:lpstr>
      <vt:lpstr>Work Sans</vt:lpstr>
      <vt:lpstr>Cloud to Street slides theme</vt:lpstr>
      <vt:lpstr>Improving Operational SAR-based Flood Mapping in Arid Regions</vt:lpstr>
      <vt:lpstr>Problems with  Backscatter Dependence in Arid Regions</vt:lpstr>
      <vt:lpstr>Histogram Building for Large-scale Mapping</vt:lpstr>
      <vt:lpstr>The Current  S1-L1p Algorithm</vt:lpstr>
      <vt:lpstr>Test Case: Gambia Flooding July-Sept 2017</vt:lpstr>
      <vt:lpstr>Persisting Challenges and Future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Operational SAR-based Flood Mapping in Arid Regions</dc:title>
  <dc:creator>antara dasgupta</dc:creator>
  <cp:lastModifiedBy>antara dasgupta</cp:lastModifiedBy>
  <cp:revision>13</cp:revision>
  <dcterms:modified xsi:type="dcterms:W3CDTF">2021-04-15T12:32:37Z</dcterms:modified>
</cp:coreProperties>
</file>