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63" r:id="rId2"/>
    <p:sldId id="266" r:id="rId3"/>
  </p:sldIdLst>
  <p:sldSz cx="51206400" cy="2880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BAB9"/>
    <a:srgbClr val="2B7471"/>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20" d="100"/>
          <a:sy n="20" d="100"/>
        </p:scale>
        <p:origin x="475"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22567194\Desktop\Resistivity%20curves\methodology\vol%20water%20conversion.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22567194\Desktop\Resistivity%20curves\methodology\vol%20water%20conversion.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05309890118138"/>
          <c:y val="4.5599367288378295E-2"/>
          <c:w val="0.73552966557173194"/>
          <c:h val="0.75292958254423126"/>
        </c:manualLayout>
      </c:layout>
      <c:scatterChart>
        <c:scatterStyle val="lineMarker"/>
        <c:varyColors val="0"/>
        <c:ser>
          <c:idx val="0"/>
          <c:order val="0"/>
          <c:tx>
            <c:strRef>
              <c:f>'2.analysis '!$B$1</c:f>
              <c:strCache>
                <c:ptCount val="1"/>
                <c:pt idx="0">
                  <c:v>vol water </c:v>
                </c:pt>
              </c:strCache>
            </c:strRef>
          </c:tx>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01600">
                <a:solidFill>
                  <a:schemeClr val="accent1"/>
                </a:solidFill>
                <a:round/>
              </a:ln>
              <a:effectLst/>
            </c:spPr>
          </c:marker>
          <c:trendline>
            <c:spPr>
              <a:ln w="63500" cap="rnd">
                <a:solidFill>
                  <a:schemeClr val="accent1"/>
                </a:solidFill>
              </a:ln>
              <a:effectLst/>
            </c:spPr>
            <c:trendlineType val="power"/>
            <c:dispRSqr val="1"/>
            <c:dispEq val="1"/>
            <c:trendlineLbl>
              <c:layout>
                <c:manualLayout>
                  <c:x val="-4.9093687224910178E-2"/>
                  <c:y val="-0.20908353570044694"/>
                </c:manualLayout>
              </c:layout>
              <c:numFmt formatCode="General" sourceLinked="0"/>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trendlineLbl>
          </c:trendline>
          <c:xVal>
            <c:numRef>
              <c:f>'2.analysis '!$A$2:$A$173</c:f>
              <c:numCache>
                <c:formatCode>General</c:formatCode>
                <c:ptCount val="172"/>
                <c:pt idx="0">
                  <c:v>29.648</c:v>
                </c:pt>
                <c:pt idx="1">
                  <c:v>30.024999999999999</c:v>
                </c:pt>
                <c:pt idx="2">
                  <c:v>30.277999999999999</c:v>
                </c:pt>
                <c:pt idx="3">
                  <c:v>30.573</c:v>
                </c:pt>
                <c:pt idx="4">
                  <c:v>30.831</c:v>
                </c:pt>
                <c:pt idx="5">
                  <c:v>31.085000000000001</c:v>
                </c:pt>
                <c:pt idx="6">
                  <c:v>31.332000000000001</c:v>
                </c:pt>
                <c:pt idx="7">
                  <c:v>31.623000000000001</c:v>
                </c:pt>
                <c:pt idx="8">
                  <c:v>32.093000000000004</c:v>
                </c:pt>
                <c:pt idx="9">
                  <c:v>32.415999999999997</c:v>
                </c:pt>
                <c:pt idx="10">
                  <c:v>32.97</c:v>
                </c:pt>
                <c:pt idx="11">
                  <c:v>33.372</c:v>
                </c:pt>
                <c:pt idx="12">
                  <c:v>34.033000000000001</c:v>
                </c:pt>
                <c:pt idx="13">
                  <c:v>34.968000000000004</c:v>
                </c:pt>
                <c:pt idx="14">
                  <c:v>35.448</c:v>
                </c:pt>
                <c:pt idx="15">
                  <c:v>36.119</c:v>
                </c:pt>
                <c:pt idx="16">
                  <c:v>36.835000000000001</c:v>
                </c:pt>
                <c:pt idx="17">
                  <c:v>37.588999999999999</c:v>
                </c:pt>
                <c:pt idx="18">
                  <c:v>38.427</c:v>
                </c:pt>
                <c:pt idx="19">
                  <c:v>39.281999999999996</c:v>
                </c:pt>
                <c:pt idx="20">
                  <c:v>40.093000000000004</c:v>
                </c:pt>
                <c:pt idx="21">
                  <c:v>40.805999999999997</c:v>
                </c:pt>
                <c:pt idx="22">
                  <c:v>41.933</c:v>
                </c:pt>
                <c:pt idx="23">
                  <c:v>43.054000000000002</c:v>
                </c:pt>
                <c:pt idx="24">
                  <c:v>44.218000000000004</c:v>
                </c:pt>
                <c:pt idx="25">
                  <c:v>45.575000000000003</c:v>
                </c:pt>
                <c:pt idx="26">
                  <c:v>46.957000000000001</c:v>
                </c:pt>
                <c:pt idx="27">
                  <c:v>48.436999999999998</c:v>
                </c:pt>
                <c:pt idx="28">
                  <c:v>49.969000000000001</c:v>
                </c:pt>
                <c:pt idx="29">
                  <c:v>51.761000000000003</c:v>
                </c:pt>
                <c:pt idx="30">
                  <c:v>53.508000000000003</c:v>
                </c:pt>
                <c:pt idx="31">
                  <c:v>55.357999999999997</c:v>
                </c:pt>
                <c:pt idx="32">
                  <c:v>57.35</c:v>
                </c:pt>
                <c:pt idx="33">
                  <c:v>59.335000000000001</c:v>
                </c:pt>
                <c:pt idx="34">
                  <c:v>61.341999999999999</c:v>
                </c:pt>
                <c:pt idx="35">
                  <c:v>63.420999999999999</c:v>
                </c:pt>
                <c:pt idx="36">
                  <c:v>65.322000000000003</c:v>
                </c:pt>
                <c:pt idx="37">
                  <c:v>67.388999999999996</c:v>
                </c:pt>
                <c:pt idx="38">
                  <c:v>69.426000000000002</c:v>
                </c:pt>
                <c:pt idx="39">
                  <c:v>71.471999999999994</c:v>
                </c:pt>
                <c:pt idx="40">
                  <c:v>73.594999999999999</c:v>
                </c:pt>
                <c:pt idx="41">
                  <c:v>75.552000000000007</c:v>
                </c:pt>
                <c:pt idx="42">
                  <c:v>77.733000000000004</c:v>
                </c:pt>
                <c:pt idx="43">
                  <c:v>79.796999999999997</c:v>
                </c:pt>
                <c:pt idx="44">
                  <c:v>81.813999999999993</c:v>
                </c:pt>
                <c:pt idx="45">
                  <c:v>83.873000000000005</c:v>
                </c:pt>
                <c:pt idx="46">
                  <c:v>85.944999999999993</c:v>
                </c:pt>
                <c:pt idx="47">
                  <c:v>88.394000000000005</c:v>
                </c:pt>
                <c:pt idx="48">
                  <c:v>90.62</c:v>
                </c:pt>
                <c:pt idx="49">
                  <c:v>92.945999999999998</c:v>
                </c:pt>
                <c:pt idx="50">
                  <c:v>95.622</c:v>
                </c:pt>
                <c:pt idx="51">
                  <c:v>98.290999999999997</c:v>
                </c:pt>
                <c:pt idx="52">
                  <c:v>100.854</c:v>
                </c:pt>
                <c:pt idx="53">
                  <c:v>103.93</c:v>
                </c:pt>
                <c:pt idx="54">
                  <c:v>107.172</c:v>
                </c:pt>
                <c:pt idx="55">
                  <c:v>110.42700000000001</c:v>
                </c:pt>
                <c:pt idx="56">
                  <c:v>114.06100000000001</c:v>
                </c:pt>
                <c:pt idx="57">
                  <c:v>117.88800000000001</c:v>
                </c:pt>
                <c:pt idx="58">
                  <c:v>121.785</c:v>
                </c:pt>
                <c:pt idx="59">
                  <c:v>126.03100000000001</c:v>
                </c:pt>
                <c:pt idx="60">
                  <c:v>130.405</c:v>
                </c:pt>
                <c:pt idx="61">
                  <c:v>135.00399999999999</c:v>
                </c:pt>
                <c:pt idx="62">
                  <c:v>139.714</c:v>
                </c:pt>
                <c:pt idx="63">
                  <c:v>144.59100000000001</c:v>
                </c:pt>
                <c:pt idx="64">
                  <c:v>150.04599999999999</c:v>
                </c:pt>
                <c:pt idx="65">
                  <c:v>155.542</c:v>
                </c:pt>
                <c:pt idx="66">
                  <c:v>161.446</c:v>
                </c:pt>
                <c:pt idx="67">
                  <c:v>170.83600000000001</c:v>
                </c:pt>
                <c:pt idx="68">
                  <c:v>177.51599999999999</c:v>
                </c:pt>
                <c:pt idx="69">
                  <c:v>183.61600000000001</c:v>
                </c:pt>
                <c:pt idx="70">
                  <c:v>189.48400000000001</c:v>
                </c:pt>
                <c:pt idx="71">
                  <c:v>195.86500000000001</c:v>
                </c:pt>
                <c:pt idx="72">
                  <c:v>201.71700000000001</c:v>
                </c:pt>
                <c:pt idx="73">
                  <c:v>208.38</c:v>
                </c:pt>
                <c:pt idx="74">
                  <c:v>214.51599999999999</c:v>
                </c:pt>
                <c:pt idx="75">
                  <c:v>221.173</c:v>
                </c:pt>
                <c:pt idx="76">
                  <c:v>227.964</c:v>
                </c:pt>
                <c:pt idx="77">
                  <c:v>234.30099999999999</c:v>
                </c:pt>
                <c:pt idx="78">
                  <c:v>240.8</c:v>
                </c:pt>
                <c:pt idx="79">
                  <c:v>247.404</c:v>
                </c:pt>
                <c:pt idx="80">
                  <c:v>254.79300000000001</c:v>
                </c:pt>
                <c:pt idx="81">
                  <c:v>260.73099999999999</c:v>
                </c:pt>
                <c:pt idx="82">
                  <c:v>267.053</c:v>
                </c:pt>
                <c:pt idx="83">
                  <c:v>274.05700000000002</c:v>
                </c:pt>
                <c:pt idx="84">
                  <c:v>281.19900000000001</c:v>
                </c:pt>
                <c:pt idx="85">
                  <c:v>287.88900000000001</c:v>
                </c:pt>
                <c:pt idx="86">
                  <c:v>294.80200000000002</c:v>
                </c:pt>
                <c:pt idx="87">
                  <c:v>302.48599999999999</c:v>
                </c:pt>
                <c:pt idx="88">
                  <c:v>309.19400000000002</c:v>
                </c:pt>
                <c:pt idx="89">
                  <c:v>316.673</c:v>
                </c:pt>
                <c:pt idx="90">
                  <c:v>322.94099999999997</c:v>
                </c:pt>
                <c:pt idx="91">
                  <c:v>328.69600000000003</c:v>
                </c:pt>
                <c:pt idx="92">
                  <c:v>335.21899999999999</c:v>
                </c:pt>
                <c:pt idx="93">
                  <c:v>343.52699999999999</c:v>
                </c:pt>
                <c:pt idx="94">
                  <c:v>347.935</c:v>
                </c:pt>
                <c:pt idx="95">
                  <c:v>352.952</c:v>
                </c:pt>
                <c:pt idx="96">
                  <c:v>357.65100000000001</c:v>
                </c:pt>
                <c:pt idx="97">
                  <c:v>361.166</c:v>
                </c:pt>
                <c:pt idx="98">
                  <c:v>365.755</c:v>
                </c:pt>
                <c:pt idx="99">
                  <c:v>371.07600000000002</c:v>
                </c:pt>
                <c:pt idx="100">
                  <c:v>376.447</c:v>
                </c:pt>
                <c:pt idx="101">
                  <c:v>381.65</c:v>
                </c:pt>
                <c:pt idx="102">
                  <c:v>385.74</c:v>
                </c:pt>
                <c:pt idx="103">
                  <c:v>390.33699999999999</c:v>
                </c:pt>
                <c:pt idx="104">
                  <c:v>395.048</c:v>
                </c:pt>
                <c:pt idx="105">
                  <c:v>400.75700000000001</c:v>
                </c:pt>
                <c:pt idx="106">
                  <c:v>408.10399999999998</c:v>
                </c:pt>
                <c:pt idx="107">
                  <c:v>414.733</c:v>
                </c:pt>
                <c:pt idx="108">
                  <c:v>420.471</c:v>
                </c:pt>
                <c:pt idx="109">
                  <c:v>429.267</c:v>
                </c:pt>
                <c:pt idx="110">
                  <c:v>437.28399999999999</c:v>
                </c:pt>
                <c:pt idx="111">
                  <c:v>444.846</c:v>
                </c:pt>
                <c:pt idx="112">
                  <c:v>452.536</c:v>
                </c:pt>
                <c:pt idx="113">
                  <c:v>461.25099999999998</c:v>
                </c:pt>
                <c:pt idx="114">
                  <c:v>471.27600000000001</c:v>
                </c:pt>
                <c:pt idx="115">
                  <c:v>481.84800000000001</c:v>
                </c:pt>
                <c:pt idx="116">
                  <c:v>492.16899999999998</c:v>
                </c:pt>
                <c:pt idx="117">
                  <c:v>501.95499999999998</c:v>
                </c:pt>
                <c:pt idx="118">
                  <c:v>512.08299999999997</c:v>
                </c:pt>
                <c:pt idx="119">
                  <c:v>523.11199999999997</c:v>
                </c:pt>
                <c:pt idx="120">
                  <c:v>535.44899999999996</c:v>
                </c:pt>
                <c:pt idx="121">
                  <c:v>548.072</c:v>
                </c:pt>
                <c:pt idx="122">
                  <c:v>561.84500000000003</c:v>
                </c:pt>
                <c:pt idx="123">
                  <c:v>575.35500000000002</c:v>
                </c:pt>
                <c:pt idx="124">
                  <c:v>589.91999999999996</c:v>
                </c:pt>
                <c:pt idx="125">
                  <c:v>602.61599999999999</c:v>
                </c:pt>
                <c:pt idx="126">
                  <c:v>615.24199999999996</c:v>
                </c:pt>
                <c:pt idx="127">
                  <c:v>627.35299999999995</c:v>
                </c:pt>
                <c:pt idx="128">
                  <c:v>639.27099999999996</c:v>
                </c:pt>
                <c:pt idx="129">
                  <c:v>651.71299999999997</c:v>
                </c:pt>
                <c:pt idx="130">
                  <c:v>664.76900000000001</c:v>
                </c:pt>
                <c:pt idx="131">
                  <c:v>678.80700000000002</c:v>
                </c:pt>
                <c:pt idx="132">
                  <c:v>692.97</c:v>
                </c:pt>
                <c:pt idx="133">
                  <c:v>706.92100000000005</c:v>
                </c:pt>
                <c:pt idx="134">
                  <c:v>720.96900000000005</c:v>
                </c:pt>
                <c:pt idx="135">
                  <c:v>735.94600000000003</c:v>
                </c:pt>
                <c:pt idx="136">
                  <c:v>752.00199999999995</c:v>
                </c:pt>
                <c:pt idx="137">
                  <c:v>769.76599999999996</c:v>
                </c:pt>
                <c:pt idx="138">
                  <c:v>787.02200000000005</c:v>
                </c:pt>
                <c:pt idx="139">
                  <c:v>804.51599999999996</c:v>
                </c:pt>
                <c:pt idx="140">
                  <c:v>824.71699999999998</c:v>
                </c:pt>
                <c:pt idx="141">
                  <c:v>844.51499999999999</c:v>
                </c:pt>
                <c:pt idx="142">
                  <c:v>865.21</c:v>
                </c:pt>
                <c:pt idx="143">
                  <c:v>883.88099999999997</c:v>
                </c:pt>
                <c:pt idx="144">
                  <c:v>904.81700000000001</c:v>
                </c:pt>
                <c:pt idx="145">
                  <c:v>927.24</c:v>
                </c:pt>
                <c:pt idx="146">
                  <c:v>948.476</c:v>
                </c:pt>
                <c:pt idx="147">
                  <c:v>972.74199999999996</c:v>
                </c:pt>
                <c:pt idx="148">
                  <c:v>994.38900000000001</c:v>
                </c:pt>
                <c:pt idx="149">
                  <c:v>1014.299</c:v>
                </c:pt>
                <c:pt idx="150">
                  <c:v>1037.6990000000001</c:v>
                </c:pt>
                <c:pt idx="151">
                  <c:v>1057.8040000000001</c:v>
                </c:pt>
                <c:pt idx="152">
                  <c:v>1079.5509999999999</c:v>
                </c:pt>
                <c:pt idx="153">
                  <c:v>1100.8209999999999</c:v>
                </c:pt>
                <c:pt idx="154">
                  <c:v>1121.1500000000001</c:v>
                </c:pt>
                <c:pt idx="155">
                  <c:v>1141.527</c:v>
                </c:pt>
                <c:pt idx="156">
                  <c:v>1163.7370000000001</c:v>
                </c:pt>
                <c:pt idx="157">
                  <c:v>1187.4639999999999</c:v>
                </c:pt>
                <c:pt idx="158">
                  <c:v>1211.492</c:v>
                </c:pt>
                <c:pt idx="159">
                  <c:v>1236.1510000000001</c:v>
                </c:pt>
                <c:pt idx="160">
                  <c:v>1260.3130000000001</c:v>
                </c:pt>
                <c:pt idx="161">
                  <c:v>1285.799</c:v>
                </c:pt>
                <c:pt idx="162">
                  <c:v>1310.6559999999999</c:v>
                </c:pt>
                <c:pt idx="163">
                  <c:v>1336.944</c:v>
                </c:pt>
                <c:pt idx="164">
                  <c:v>1366.578</c:v>
                </c:pt>
                <c:pt idx="165">
                  <c:v>1396.365</c:v>
                </c:pt>
                <c:pt idx="166">
                  <c:v>1425.0150000000001</c:v>
                </c:pt>
                <c:pt idx="167">
                  <c:v>1453.923</c:v>
                </c:pt>
                <c:pt idx="168">
                  <c:v>1482.6279999999999</c:v>
                </c:pt>
                <c:pt idx="169">
                  <c:v>1511.1590000000001</c:v>
                </c:pt>
                <c:pt idx="170">
                  <c:v>1535.761</c:v>
                </c:pt>
                <c:pt idx="171">
                  <c:v>1554.8720000000001</c:v>
                </c:pt>
              </c:numCache>
            </c:numRef>
          </c:xVal>
          <c:yVal>
            <c:numRef>
              <c:f>'2.analysis '!$B$2:$B$173</c:f>
              <c:numCache>
                <c:formatCode>0</c:formatCode>
                <c:ptCount val="172"/>
                <c:pt idx="0">
                  <c:v>23.247999999999987</c:v>
                </c:pt>
                <c:pt idx="1">
                  <c:v>22.76799999999999</c:v>
                </c:pt>
                <c:pt idx="2">
                  <c:v>22.291999999999991</c:v>
                </c:pt>
                <c:pt idx="3">
                  <c:v>21.835999999999999</c:v>
                </c:pt>
                <c:pt idx="4">
                  <c:v>21.375999999999983</c:v>
                </c:pt>
                <c:pt idx="5">
                  <c:v>20.89599999999999</c:v>
                </c:pt>
                <c:pt idx="6">
                  <c:v>20.399999999999984</c:v>
                </c:pt>
                <c:pt idx="7">
                  <c:v>19.919999999999991</c:v>
                </c:pt>
                <c:pt idx="8">
                  <c:v>19.419999999999991</c:v>
                </c:pt>
                <c:pt idx="9">
                  <c:v>18.971999999999987</c:v>
                </c:pt>
                <c:pt idx="10">
                  <c:v>18.508000000000003</c:v>
                </c:pt>
                <c:pt idx="11">
                  <c:v>18.063999999999997</c:v>
                </c:pt>
                <c:pt idx="12">
                  <c:v>17.604000000000006</c:v>
                </c:pt>
                <c:pt idx="13">
                  <c:v>17.175999999999984</c:v>
                </c:pt>
                <c:pt idx="14">
                  <c:v>16.735999999999997</c:v>
                </c:pt>
                <c:pt idx="15">
                  <c:v>16.315999999999995</c:v>
                </c:pt>
                <c:pt idx="16">
                  <c:v>15.887999999999996</c:v>
                </c:pt>
                <c:pt idx="17">
                  <c:v>15.484</c:v>
                </c:pt>
                <c:pt idx="18">
                  <c:v>15.080000000000005</c:v>
                </c:pt>
                <c:pt idx="19">
                  <c:v>14.680000000000003</c:v>
                </c:pt>
                <c:pt idx="20">
                  <c:v>14.295999999999989</c:v>
                </c:pt>
                <c:pt idx="21">
                  <c:v>13.943999999999992</c:v>
                </c:pt>
                <c:pt idx="22">
                  <c:v>13.584000000000001</c:v>
                </c:pt>
                <c:pt idx="23">
                  <c:v>13.251999999999983</c:v>
                </c:pt>
                <c:pt idx="24">
                  <c:v>12.939999999999996</c:v>
                </c:pt>
                <c:pt idx="25">
                  <c:v>12.608000000000002</c:v>
                </c:pt>
                <c:pt idx="26">
                  <c:v>12.304000000000006</c:v>
                </c:pt>
                <c:pt idx="27">
                  <c:v>12.028000000000006</c:v>
                </c:pt>
                <c:pt idx="28">
                  <c:v>11.756000000000002</c:v>
                </c:pt>
                <c:pt idx="29">
                  <c:v>11.447999999999988</c:v>
                </c:pt>
                <c:pt idx="30">
                  <c:v>11.211999999999996</c:v>
                </c:pt>
                <c:pt idx="31">
                  <c:v>10.951999999999984</c:v>
                </c:pt>
                <c:pt idx="32">
                  <c:v>10.711999999999998</c:v>
                </c:pt>
                <c:pt idx="33">
                  <c:v>10.459999999999999</c:v>
                </c:pt>
                <c:pt idx="34">
                  <c:v>10.208000000000002</c:v>
                </c:pt>
                <c:pt idx="35">
                  <c:v>9.987999999999996</c:v>
                </c:pt>
                <c:pt idx="36">
                  <c:v>9.7560000000000038</c:v>
                </c:pt>
                <c:pt idx="37">
                  <c:v>9.5439999999999916</c:v>
                </c:pt>
                <c:pt idx="38">
                  <c:v>9.3159999999999936</c:v>
                </c:pt>
                <c:pt idx="39">
                  <c:v>9.1320000000000032</c:v>
                </c:pt>
                <c:pt idx="40">
                  <c:v>8.919999999999991</c:v>
                </c:pt>
                <c:pt idx="41">
                  <c:v>8.7239999999999878</c:v>
                </c:pt>
                <c:pt idx="42">
                  <c:v>8.5359999999999996</c:v>
                </c:pt>
                <c:pt idx="43">
                  <c:v>8.3519999999999843</c:v>
                </c:pt>
                <c:pt idx="44">
                  <c:v>8.1800000000000033</c:v>
                </c:pt>
                <c:pt idx="45">
                  <c:v>8.0159999999999947</c:v>
                </c:pt>
                <c:pt idx="46">
                  <c:v>7.8359999999999985</c:v>
                </c:pt>
                <c:pt idx="47">
                  <c:v>7.6639999999999961</c:v>
                </c:pt>
                <c:pt idx="48">
                  <c:v>7.5080000000000009</c:v>
                </c:pt>
                <c:pt idx="49">
                  <c:v>7.3519999999999834</c:v>
                </c:pt>
                <c:pt idx="50">
                  <c:v>7.208000000000002</c:v>
                </c:pt>
                <c:pt idx="51">
                  <c:v>7.0719999999999876</c:v>
                </c:pt>
                <c:pt idx="52">
                  <c:v>6.9159999999999942</c:v>
                </c:pt>
                <c:pt idx="53">
                  <c:v>6.7679999999999918</c:v>
                </c:pt>
                <c:pt idx="54">
                  <c:v>6.6399999999999944</c:v>
                </c:pt>
                <c:pt idx="55">
                  <c:v>6.4999999999999867</c:v>
                </c:pt>
                <c:pt idx="56">
                  <c:v>6.3679999999999914</c:v>
                </c:pt>
                <c:pt idx="57">
                  <c:v>6.2399999999999949</c:v>
                </c:pt>
                <c:pt idx="58">
                  <c:v>6.1159999999999934</c:v>
                </c:pt>
                <c:pt idx="59">
                  <c:v>5.9919999999999929</c:v>
                </c:pt>
                <c:pt idx="60">
                  <c:v>5.8560000000000025</c:v>
                </c:pt>
                <c:pt idx="61">
                  <c:v>5.7439999999999918</c:v>
                </c:pt>
                <c:pt idx="62">
                  <c:v>5.6159999999999943</c:v>
                </c:pt>
                <c:pt idx="63">
                  <c:v>5.5040000000000049</c:v>
                </c:pt>
                <c:pt idx="64">
                  <c:v>5.3759999999999852</c:v>
                </c:pt>
                <c:pt idx="65">
                  <c:v>5.2560000000000029</c:v>
                </c:pt>
                <c:pt idx="66">
                  <c:v>5.1280000000000054</c:v>
                </c:pt>
                <c:pt idx="67">
                  <c:v>5.0280000000000058</c:v>
                </c:pt>
                <c:pt idx="68">
                  <c:v>4.9119999999999973</c:v>
                </c:pt>
                <c:pt idx="69">
                  <c:v>4.8040000000000047</c:v>
                </c:pt>
                <c:pt idx="70">
                  <c:v>4.69599999999999</c:v>
                </c:pt>
                <c:pt idx="71">
                  <c:v>4.6080000000000005</c:v>
                </c:pt>
                <c:pt idx="72">
                  <c:v>4.5080000000000018</c:v>
                </c:pt>
                <c:pt idx="73">
                  <c:v>4.4280000000000053</c:v>
                </c:pt>
                <c:pt idx="74">
                  <c:v>4.3239999999999865</c:v>
                </c:pt>
                <c:pt idx="75">
                  <c:v>4.2519999999999847</c:v>
                </c:pt>
                <c:pt idx="76">
                  <c:v>4.1679999999999922</c:v>
                </c:pt>
                <c:pt idx="77">
                  <c:v>4.0959999999999894</c:v>
                </c:pt>
                <c:pt idx="78">
                  <c:v>3.9999999999999853</c:v>
                </c:pt>
                <c:pt idx="79">
                  <c:v>3.9239999999999866</c:v>
                </c:pt>
                <c:pt idx="80">
                  <c:v>3.839999999999995</c:v>
                </c:pt>
                <c:pt idx="81">
                  <c:v>3.7719999999999887</c:v>
                </c:pt>
                <c:pt idx="82">
                  <c:v>3.7280000000000055</c:v>
                </c:pt>
                <c:pt idx="83">
                  <c:v>3.6280000000000054</c:v>
                </c:pt>
                <c:pt idx="84">
                  <c:v>3.5639999999999956</c:v>
                </c:pt>
                <c:pt idx="85">
                  <c:v>3.4919999999999929</c:v>
                </c:pt>
                <c:pt idx="86">
                  <c:v>3.4280000000000062</c:v>
                </c:pt>
                <c:pt idx="87">
                  <c:v>3.3479999999999879</c:v>
                </c:pt>
                <c:pt idx="88">
                  <c:v>3.3199999999999905</c:v>
                </c:pt>
                <c:pt idx="89">
                  <c:v>3.2519999999999842</c:v>
                </c:pt>
                <c:pt idx="90">
                  <c:v>3.2040000000000046</c:v>
                </c:pt>
                <c:pt idx="91">
                  <c:v>3.1639999999999961</c:v>
                </c:pt>
                <c:pt idx="92">
                  <c:v>3.0879999999999965</c:v>
                </c:pt>
                <c:pt idx="93">
                  <c:v>3.0439999999999912</c:v>
                </c:pt>
                <c:pt idx="94">
                  <c:v>2.9959999999999893</c:v>
                </c:pt>
                <c:pt idx="95">
                  <c:v>2.9599999999999995</c:v>
                </c:pt>
                <c:pt idx="96">
                  <c:v>2.9280000000000062</c:v>
                </c:pt>
                <c:pt idx="97">
                  <c:v>2.8840000000000003</c:v>
                </c:pt>
                <c:pt idx="98">
                  <c:v>2.8639999999999959</c:v>
                </c:pt>
                <c:pt idx="99">
                  <c:v>2.8199999999999901</c:v>
                </c:pt>
                <c:pt idx="100">
                  <c:v>2.7840000000000003</c:v>
                </c:pt>
                <c:pt idx="101">
                  <c:v>2.7759999999999847</c:v>
                </c:pt>
                <c:pt idx="102">
                  <c:v>2.711999999999998</c:v>
                </c:pt>
                <c:pt idx="103">
                  <c:v>2.6879999999999966</c:v>
                </c:pt>
                <c:pt idx="104">
                  <c:v>2.6479999999999877</c:v>
                </c:pt>
                <c:pt idx="105">
                  <c:v>2.6080000000000014</c:v>
                </c:pt>
                <c:pt idx="106">
                  <c:v>2.5519999999999841</c:v>
                </c:pt>
                <c:pt idx="107">
                  <c:v>2.5320000000000022</c:v>
                </c:pt>
                <c:pt idx="108">
                  <c:v>2.4840000000000004</c:v>
                </c:pt>
                <c:pt idx="109">
                  <c:v>2.4280000000000057</c:v>
                </c:pt>
                <c:pt idx="110">
                  <c:v>2.3959999999999892</c:v>
                </c:pt>
                <c:pt idx="111">
                  <c:v>2.3519999999999839</c:v>
                </c:pt>
                <c:pt idx="112">
                  <c:v>2.3119999999999976</c:v>
                </c:pt>
                <c:pt idx="113">
                  <c:v>2.2759999999999851</c:v>
                </c:pt>
                <c:pt idx="114">
                  <c:v>2.2359999999999984</c:v>
                </c:pt>
                <c:pt idx="115">
                  <c:v>2.1879999999999966</c:v>
                </c:pt>
                <c:pt idx="116">
                  <c:v>2.1399999999999952</c:v>
                </c:pt>
                <c:pt idx="117">
                  <c:v>2.108000000000001</c:v>
                </c:pt>
                <c:pt idx="118">
                  <c:v>2.0599999999999992</c:v>
                </c:pt>
                <c:pt idx="119">
                  <c:v>2.0159999999999938</c:v>
                </c:pt>
                <c:pt idx="120">
                  <c:v>1.9719999999999884</c:v>
                </c:pt>
                <c:pt idx="121">
                  <c:v>1.9359999999999984</c:v>
                </c:pt>
                <c:pt idx="122">
                  <c:v>1.9119999999999977</c:v>
                </c:pt>
                <c:pt idx="123">
                  <c:v>1.8599999999999994</c:v>
                </c:pt>
                <c:pt idx="124">
                  <c:v>1.8159999999999941</c:v>
                </c:pt>
                <c:pt idx="125">
                  <c:v>1.7759999999999849</c:v>
                </c:pt>
                <c:pt idx="126">
                  <c:v>1.7359999999999987</c:v>
                </c:pt>
                <c:pt idx="127">
                  <c:v>1.6919999999999931</c:v>
                </c:pt>
                <c:pt idx="128">
                  <c:v>1.6800000000000042</c:v>
                </c:pt>
                <c:pt idx="129">
                  <c:v>1.6320000000000021</c:v>
                </c:pt>
                <c:pt idx="130">
                  <c:v>1.608000000000001</c:v>
                </c:pt>
                <c:pt idx="131">
                  <c:v>1.5599999999999994</c:v>
                </c:pt>
                <c:pt idx="132">
                  <c:v>1.5040000000000049</c:v>
                </c:pt>
                <c:pt idx="133">
                  <c:v>1.5239999999999867</c:v>
                </c:pt>
                <c:pt idx="134">
                  <c:v>1.4919999999999929</c:v>
                </c:pt>
                <c:pt idx="135">
                  <c:v>1.4439999999999913</c:v>
                </c:pt>
                <c:pt idx="136">
                  <c:v>1.4119999999999977</c:v>
                </c:pt>
                <c:pt idx="137">
                  <c:v>1.3879999999999968</c:v>
                </c:pt>
                <c:pt idx="138">
                  <c:v>1.3519999999999839</c:v>
                </c:pt>
                <c:pt idx="139">
                  <c:v>1.3080000000000012</c:v>
                </c:pt>
                <c:pt idx="140">
                  <c:v>1.2759999999999849</c:v>
                </c:pt>
                <c:pt idx="141">
                  <c:v>1.215999999999994</c:v>
                </c:pt>
                <c:pt idx="142">
                  <c:v>1.2119999999999975</c:v>
                </c:pt>
                <c:pt idx="143">
                  <c:v>1.1639999999999957</c:v>
                </c:pt>
                <c:pt idx="144">
                  <c:v>1.1479999999999875</c:v>
                </c:pt>
                <c:pt idx="145">
                  <c:v>1.1119999999999974</c:v>
                </c:pt>
                <c:pt idx="146">
                  <c:v>1.0679999999999923</c:v>
                </c:pt>
                <c:pt idx="147">
                  <c:v>1.0479999999999876</c:v>
                </c:pt>
                <c:pt idx="148">
                  <c:v>1.0239999999999867</c:v>
                </c:pt>
                <c:pt idx="149">
                  <c:v>0.98000000000000398</c:v>
                </c:pt>
                <c:pt idx="150">
                  <c:v>0.98000000000000398</c:v>
                </c:pt>
                <c:pt idx="151">
                  <c:v>0.94399999999999118</c:v>
                </c:pt>
                <c:pt idx="152">
                  <c:v>0.90800000000000114</c:v>
                </c:pt>
                <c:pt idx="153">
                  <c:v>0.89599999999998947</c:v>
                </c:pt>
                <c:pt idx="154">
                  <c:v>0.8759999999999849</c:v>
                </c:pt>
                <c:pt idx="155">
                  <c:v>0.84399999999999131</c:v>
                </c:pt>
                <c:pt idx="156">
                  <c:v>0.80800000000000127</c:v>
                </c:pt>
                <c:pt idx="157">
                  <c:v>0.77599999999998481</c:v>
                </c:pt>
                <c:pt idx="158">
                  <c:v>0.7879999999999967</c:v>
                </c:pt>
                <c:pt idx="159">
                  <c:v>0.74799999999998767</c:v>
                </c:pt>
                <c:pt idx="160">
                  <c:v>0.70800000000000129</c:v>
                </c:pt>
                <c:pt idx="161">
                  <c:v>0.70400000000000484</c:v>
                </c:pt>
                <c:pt idx="162">
                  <c:v>0.65999999999999936</c:v>
                </c:pt>
                <c:pt idx="163">
                  <c:v>0.65600000000000314</c:v>
                </c:pt>
                <c:pt idx="164">
                  <c:v>0.63200000000000223</c:v>
                </c:pt>
                <c:pt idx="165">
                  <c:v>0.60400000000000487</c:v>
                </c:pt>
                <c:pt idx="166">
                  <c:v>0.55600000000000316</c:v>
                </c:pt>
                <c:pt idx="167">
                  <c:v>0.55199999999998395</c:v>
                </c:pt>
                <c:pt idx="168">
                  <c:v>0.5280000000000058</c:v>
                </c:pt>
                <c:pt idx="169">
                  <c:v>0.5280000000000058</c:v>
                </c:pt>
                <c:pt idx="170">
                  <c:v>0.50400000000000489</c:v>
                </c:pt>
                <c:pt idx="171">
                  <c:v>0.51999999999999036</c:v>
                </c:pt>
              </c:numCache>
            </c:numRef>
          </c:yVal>
          <c:smooth val="0"/>
          <c:extLst>
            <c:ext xmlns:c16="http://schemas.microsoft.com/office/drawing/2014/chart" uri="{C3380CC4-5D6E-409C-BE32-E72D297353CC}">
              <c16:uniqueId val="{00000000-05D4-4423-9FEB-2EDEA13C2724}"/>
            </c:ext>
          </c:extLst>
        </c:ser>
        <c:dLbls>
          <c:showLegendKey val="0"/>
          <c:showVal val="0"/>
          <c:showCatName val="0"/>
          <c:showSerName val="0"/>
          <c:showPercent val="0"/>
          <c:showBubbleSize val="0"/>
        </c:dLbls>
        <c:axId val="731753096"/>
        <c:axId val="731753424"/>
      </c:scatterChart>
      <c:valAx>
        <c:axId val="731753096"/>
        <c:scaling>
          <c:orientation val="minMax"/>
          <c:max val="1500"/>
        </c:scaling>
        <c:delete val="0"/>
        <c:axPos val="b"/>
        <c:title>
          <c:tx>
            <c:rich>
              <a:bodyPr rot="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r>
                  <a:rPr lang="en-AU" sz="2000"/>
                  <a:t>Electrical resistivity (</a:t>
                </a:r>
                <a:r>
                  <a:rPr lang="el-GR" sz="2000"/>
                  <a:t>Ω</a:t>
                </a:r>
                <a:r>
                  <a:rPr lang="en-AU" sz="2000"/>
                  <a:t>m)</a:t>
                </a:r>
              </a:p>
            </c:rich>
          </c:tx>
          <c:layout/>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crossAx val="731753424"/>
        <c:crosses val="autoZero"/>
        <c:crossBetween val="midCat"/>
        <c:majorUnit val="500"/>
      </c:valAx>
      <c:valAx>
        <c:axId val="731753424"/>
        <c:scaling>
          <c:orientation val="minMax"/>
          <c:max val="30"/>
        </c:scaling>
        <c:delete val="0"/>
        <c:axPos val="l"/>
        <c:title>
          <c:tx>
            <c:rich>
              <a:bodyPr rot="-540000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r>
                  <a:rPr lang="en-AU" sz="2000"/>
                  <a:t>Vol moisture content cm3cm-3</a:t>
                </a:r>
              </a:p>
            </c:rich>
          </c:tx>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title>
        <c:numFmt formatCode="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24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crossAx val="731753096"/>
        <c:crosses val="autoZero"/>
        <c:crossBetween val="midCat"/>
      </c:valAx>
      <c:spPr>
        <a:noFill/>
        <a:ln>
          <a:noFill/>
        </a:ln>
        <a:effectLst/>
      </c:spPr>
    </c:plotArea>
    <c:plotVisOnly val="1"/>
    <c:dispBlanksAs val="gap"/>
    <c:showDLblsOverMax val="0"/>
  </c:chart>
  <c:spPr>
    <a:noFill/>
    <a:ln>
      <a:noFill/>
    </a:ln>
    <a:effectLst/>
  </c:spPr>
  <c:txPr>
    <a:bodyPr/>
    <a:lstStyle/>
    <a:p>
      <a:pPr>
        <a:defRPr sz="1600">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57493967923546"/>
          <c:y val="3.8909986350206351E-2"/>
          <c:w val="0.7485019151888147"/>
          <c:h val="0.74772033485884493"/>
        </c:manualLayout>
      </c:layout>
      <c:scatterChart>
        <c:scatterStyle val="lineMarker"/>
        <c:varyColors val="0"/>
        <c:ser>
          <c:idx val="0"/>
          <c:order val="0"/>
          <c:tx>
            <c:strRef>
              <c:f>'3.analysis  '!$B$1</c:f>
              <c:strCache>
                <c:ptCount val="1"/>
                <c:pt idx="0">
                  <c:v>vol water </c:v>
                </c:pt>
              </c:strCache>
            </c:strRef>
          </c:tx>
          <c:spPr>
            <a:ln w="25400" cap="rnd">
              <a:noFill/>
              <a:round/>
            </a:ln>
            <a:effectLst/>
          </c:spPr>
          <c:marker>
            <c:symbol val="circle"/>
            <c:size val="5"/>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01600">
                <a:solidFill>
                  <a:schemeClr val="accent1"/>
                </a:solidFill>
                <a:round/>
              </a:ln>
              <a:effectLst/>
            </c:spPr>
          </c:marker>
          <c:trendline>
            <c:spPr>
              <a:ln w="63500" cap="rnd">
                <a:solidFill>
                  <a:schemeClr val="accent1"/>
                </a:solidFill>
              </a:ln>
              <a:effectLst/>
            </c:spPr>
            <c:trendlineType val="power"/>
            <c:dispRSqr val="1"/>
            <c:dispEq val="1"/>
            <c:trendlineLbl>
              <c:layout>
                <c:manualLayout>
                  <c:x val="-0.10869585974120569"/>
                  <c:y val="-0.2393658030366661"/>
                </c:manualLayout>
              </c:layout>
              <c:numFmt formatCode="General" sourceLinked="0"/>
              <c:spPr>
                <a:noFill/>
                <a:ln>
                  <a:noFill/>
                </a:ln>
                <a:effectLst/>
              </c:spPr>
              <c:txPr>
                <a:bodyPr rot="0" spcFirstLastPara="1" vertOverflow="ellipsis" vert="horz" wrap="square" anchor="ctr" anchorCtr="1"/>
                <a:lstStyle/>
                <a:p>
                  <a:pPr>
                    <a:defRPr sz="20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trendlineLbl>
          </c:trendline>
          <c:xVal>
            <c:numRef>
              <c:f>'3.analysis  '!$A$2:$A$170</c:f>
              <c:numCache>
                <c:formatCode>General</c:formatCode>
                <c:ptCount val="169"/>
                <c:pt idx="0">
                  <c:v>19.178000000000001</c:v>
                </c:pt>
                <c:pt idx="1">
                  <c:v>19.178999999999998</c:v>
                </c:pt>
                <c:pt idx="2">
                  <c:v>19.323</c:v>
                </c:pt>
                <c:pt idx="3">
                  <c:v>19.542999999999999</c:v>
                </c:pt>
                <c:pt idx="4">
                  <c:v>20.506</c:v>
                </c:pt>
                <c:pt idx="5">
                  <c:v>20.401</c:v>
                </c:pt>
                <c:pt idx="6">
                  <c:v>19.896999999999998</c:v>
                </c:pt>
                <c:pt idx="7">
                  <c:v>19.544</c:v>
                </c:pt>
                <c:pt idx="8">
                  <c:v>19.658000000000001</c:v>
                </c:pt>
                <c:pt idx="9">
                  <c:v>19.763000000000002</c:v>
                </c:pt>
                <c:pt idx="10">
                  <c:v>20.52</c:v>
                </c:pt>
                <c:pt idx="11">
                  <c:v>20.59</c:v>
                </c:pt>
                <c:pt idx="12">
                  <c:v>20.896000000000001</c:v>
                </c:pt>
                <c:pt idx="13">
                  <c:v>21.331</c:v>
                </c:pt>
                <c:pt idx="14">
                  <c:v>21.988</c:v>
                </c:pt>
                <c:pt idx="15">
                  <c:v>22.782</c:v>
                </c:pt>
                <c:pt idx="16">
                  <c:v>23.643000000000001</c:v>
                </c:pt>
                <c:pt idx="17">
                  <c:v>24.541</c:v>
                </c:pt>
                <c:pt idx="18">
                  <c:v>25.463999999999999</c:v>
                </c:pt>
                <c:pt idx="19">
                  <c:v>26.321000000000002</c:v>
                </c:pt>
                <c:pt idx="20">
                  <c:v>27.213999999999999</c:v>
                </c:pt>
                <c:pt idx="21">
                  <c:v>28.149000000000001</c:v>
                </c:pt>
                <c:pt idx="22">
                  <c:v>29.001999999999999</c:v>
                </c:pt>
                <c:pt idx="23">
                  <c:v>29.872</c:v>
                </c:pt>
                <c:pt idx="24">
                  <c:v>30.863</c:v>
                </c:pt>
                <c:pt idx="25">
                  <c:v>31.809000000000001</c:v>
                </c:pt>
                <c:pt idx="26">
                  <c:v>32.814999999999998</c:v>
                </c:pt>
                <c:pt idx="27">
                  <c:v>33.959000000000003</c:v>
                </c:pt>
                <c:pt idx="28">
                  <c:v>35.015999999999998</c:v>
                </c:pt>
                <c:pt idx="29">
                  <c:v>36.304000000000002</c:v>
                </c:pt>
                <c:pt idx="30">
                  <c:v>37.826999999999998</c:v>
                </c:pt>
                <c:pt idx="31">
                  <c:v>39.451000000000001</c:v>
                </c:pt>
                <c:pt idx="32">
                  <c:v>41.110999999999997</c:v>
                </c:pt>
                <c:pt idx="33">
                  <c:v>43</c:v>
                </c:pt>
                <c:pt idx="34">
                  <c:v>44.954999999999998</c:v>
                </c:pt>
                <c:pt idx="35">
                  <c:v>47.017000000000003</c:v>
                </c:pt>
                <c:pt idx="36">
                  <c:v>48.994</c:v>
                </c:pt>
                <c:pt idx="37">
                  <c:v>50.798999999999999</c:v>
                </c:pt>
                <c:pt idx="38">
                  <c:v>52.573</c:v>
                </c:pt>
                <c:pt idx="39">
                  <c:v>54.255000000000003</c:v>
                </c:pt>
                <c:pt idx="40">
                  <c:v>55.709000000000003</c:v>
                </c:pt>
                <c:pt idx="41">
                  <c:v>56.567999999999998</c:v>
                </c:pt>
                <c:pt idx="42">
                  <c:v>57.417999999999999</c:v>
                </c:pt>
                <c:pt idx="43">
                  <c:v>58.402999999999999</c:v>
                </c:pt>
                <c:pt idx="44">
                  <c:v>59.701999999999998</c:v>
                </c:pt>
                <c:pt idx="45">
                  <c:v>60.844000000000001</c:v>
                </c:pt>
                <c:pt idx="46">
                  <c:v>62.167999999999999</c:v>
                </c:pt>
                <c:pt idx="47">
                  <c:v>63.543999999999997</c:v>
                </c:pt>
                <c:pt idx="48">
                  <c:v>64.858000000000004</c:v>
                </c:pt>
                <c:pt idx="49">
                  <c:v>66.427999999999997</c:v>
                </c:pt>
                <c:pt idx="50">
                  <c:v>68.113</c:v>
                </c:pt>
                <c:pt idx="51">
                  <c:v>70.033000000000001</c:v>
                </c:pt>
                <c:pt idx="52">
                  <c:v>71.989000000000004</c:v>
                </c:pt>
                <c:pt idx="53">
                  <c:v>74.346000000000004</c:v>
                </c:pt>
                <c:pt idx="54">
                  <c:v>76.739999999999995</c:v>
                </c:pt>
                <c:pt idx="55">
                  <c:v>79.457999999999998</c:v>
                </c:pt>
                <c:pt idx="56">
                  <c:v>82.152000000000001</c:v>
                </c:pt>
                <c:pt idx="57">
                  <c:v>85.177999999999997</c:v>
                </c:pt>
                <c:pt idx="58">
                  <c:v>88.451999999999998</c:v>
                </c:pt>
                <c:pt idx="59">
                  <c:v>91.927999999999997</c:v>
                </c:pt>
                <c:pt idx="60">
                  <c:v>95.394000000000005</c:v>
                </c:pt>
                <c:pt idx="61">
                  <c:v>99.254999999999995</c:v>
                </c:pt>
                <c:pt idx="62">
                  <c:v>103.33</c:v>
                </c:pt>
                <c:pt idx="63">
                  <c:v>107.622</c:v>
                </c:pt>
                <c:pt idx="64">
                  <c:v>112.23099999999999</c:v>
                </c:pt>
                <c:pt idx="65">
                  <c:v>117.252</c:v>
                </c:pt>
                <c:pt idx="66">
                  <c:v>122.185</c:v>
                </c:pt>
                <c:pt idx="67">
                  <c:v>127.569</c:v>
                </c:pt>
                <c:pt idx="68">
                  <c:v>132.566</c:v>
                </c:pt>
                <c:pt idx="69">
                  <c:v>137.75200000000001</c:v>
                </c:pt>
                <c:pt idx="70">
                  <c:v>143.637</c:v>
                </c:pt>
                <c:pt idx="71">
                  <c:v>149.23099999999999</c:v>
                </c:pt>
                <c:pt idx="72">
                  <c:v>155.06800000000001</c:v>
                </c:pt>
                <c:pt idx="73">
                  <c:v>161.03100000000001</c:v>
                </c:pt>
                <c:pt idx="74">
                  <c:v>171.32400000000001</c:v>
                </c:pt>
                <c:pt idx="75">
                  <c:v>178.161</c:v>
                </c:pt>
                <c:pt idx="76">
                  <c:v>184.202</c:v>
                </c:pt>
                <c:pt idx="77">
                  <c:v>190.44</c:v>
                </c:pt>
                <c:pt idx="78">
                  <c:v>196.73500000000001</c:v>
                </c:pt>
                <c:pt idx="79">
                  <c:v>203.68199999999999</c:v>
                </c:pt>
                <c:pt idx="80">
                  <c:v>210.54900000000001</c:v>
                </c:pt>
                <c:pt idx="81">
                  <c:v>217.57300000000001</c:v>
                </c:pt>
                <c:pt idx="82">
                  <c:v>225.74299999999999</c:v>
                </c:pt>
                <c:pt idx="83">
                  <c:v>233.303</c:v>
                </c:pt>
                <c:pt idx="84">
                  <c:v>240.2</c:v>
                </c:pt>
                <c:pt idx="85">
                  <c:v>248.55699999999999</c:v>
                </c:pt>
                <c:pt idx="86">
                  <c:v>256.90800000000002</c:v>
                </c:pt>
                <c:pt idx="87">
                  <c:v>265.63499999999999</c:v>
                </c:pt>
                <c:pt idx="88">
                  <c:v>273.51600000000002</c:v>
                </c:pt>
                <c:pt idx="89">
                  <c:v>281.77</c:v>
                </c:pt>
                <c:pt idx="90">
                  <c:v>290.31200000000001</c:v>
                </c:pt>
                <c:pt idx="91">
                  <c:v>298.108</c:v>
                </c:pt>
                <c:pt idx="92">
                  <c:v>306.79000000000002</c:v>
                </c:pt>
                <c:pt idx="93">
                  <c:v>314.47199999999998</c:v>
                </c:pt>
                <c:pt idx="94">
                  <c:v>322.608</c:v>
                </c:pt>
                <c:pt idx="95">
                  <c:v>329.81700000000001</c:v>
                </c:pt>
                <c:pt idx="96">
                  <c:v>337.9</c:v>
                </c:pt>
                <c:pt idx="97">
                  <c:v>345.58699999999999</c:v>
                </c:pt>
                <c:pt idx="98">
                  <c:v>353.13600000000002</c:v>
                </c:pt>
                <c:pt idx="99">
                  <c:v>361.33699999999999</c:v>
                </c:pt>
                <c:pt idx="100">
                  <c:v>370.04199999999997</c:v>
                </c:pt>
                <c:pt idx="101">
                  <c:v>377.29599999999999</c:v>
                </c:pt>
                <c:pt idx="102">
                  <c:v>386.07799999999997</c:v>
                </c:pt>
                <c:pt idx="103">
                  <c:v>395.27699999999999</c:v>
                </c:pt>
                <c:pt idx="104">
                  <c:v>404.56299999999999</c:v>
                </c:pt>
                <c:pt idx="105">
                  <c:v>414.64100000000002</c:v>
                </c:pt>
                <c:pt idx="106">
                  <c:v>425.24099999999999</c:v>
                </c:pt>
                <c:pt idx="107">
                  <c:v>436.608</c:v>
                </c:pt>
                <c:pt idx="108">
                  <c:v>448.17</c:v>
                </c:pt>
                <c:pt idx="109">
                  <c:v>461.35199999999998</c:v>
                </c:pt>
                <c:pt idx="110">
                  <c:v>474.947</c:v>
                </c:pt>
                <c:pt idx="111">
                  <c:v>488.33499999999998</c:v>
                </c:pt>
                <c:pt idx="112">
                  <c:v>501.77699999999999</c:v>
                </c:pt>
                <c:pt idx="113">
                  <c:v>515.97900000000004</c:v>
                </c:pt>
                <c:pt idx="114">
                  <c:v>530.56299999999999</c:v>
                </c:pt>
                <c:pt idx="115">
                  <c:v>544.76499999999999</c:v>
                </c:pt>
                <c:pt idx="116">
                  <c:v>559.44100000000003</c:v>
                </c:pt>
                <c:pt idx="117">
                  <c:v>574.35</c:v>
                </c:pt>
                <c:pt idx="118">
                  <c:v>590.44799999999998</c:v>
                </c:pt>
                <c:pt idx="119">
                  <c:v>607.32000000000005</c:v>
                </c:pt>
                <c:pt idx="120">
                  <c:v>623.30600000000004</c:v>
                </c:pt>
                <c:pt idx="121">
                  <c:v>639.83299999999997</c:v>
                </c:pt>
                <c:pt idx="122">
                  <c:v>656.91200000000003</c:v>
                </c:pt>
                <c:pt idx="123">
                  <c:v>674.45699999999999</c:v>
                </c:pt>
                <c:pt idx="124">
                  <c:v>692.01099999999997</c:v>
                </c:pt>
                <c:pt idx="125">
                  <c:v>711.95799999999997</c:v>
                </c:pt>
                <c:pt idx="126">
                  <c:v>733.65899999999999</c:v>
                </c:pt>
                <c:pt idx="127">
                  <c:v>754.06899999999996</c:v>
                </c:pt>
                <c:pt idx="128">
                  <c:v>776.14599999999996</c:v>
                </c:pt>
                <c:pt idx="129">
                  <c:v>798.00099999999998</c:v>
                </c:pt>
                <c:pt idx="130">
                  <c:v>818.37599999999998</c:v>
                </c:pt>
                <c:pt idx="131">
                  <c:v>837.95299999999997</c:v>
                </c:pt>
                <c:pt idx="132">
                  <c:v>859.83299999999997</c:v>
                </c:pt>
                <c:pt idx="133">
                  <c:v>880.98500000000001</c:v>
                </c:pt>
                <c:pt idx="134">
                  <c:v>902.577</c:v>
                </c:pt>
                <c:pt idx="135">
                  <c:v>925.65899999999999</c:v>
                </c:pt>
                <c:pt idx="136">
                  <c:v>947.31600000000003</c:v>
                </c:pt>
                <c:pt idx="137">
                  <c:v>966.89800000000002</c:v>
                </c:pt>
                <c:pt idx="138">
                  <c:v>986.10500000000002</c:v>
                </c:pt>
                <c:pt idx="139">
                  <c:v>1001.444</c:v>
                </c:pt>
                <c:pt idx="140">
                  <c:v>1019.391</c:v>
                </c:pt>
                <c:pt idx="141">
                  <c:v>1038.431</c:v>
                </c:pt>
                <c:pt idx="142">
                  <c:v>1061.046</c:v>
                </c:pt>
                <c:pt idx="143">
                  <c:v>1067.2750000000001</c:v>
                </c:pt>
                <c:pt idx="144">
                  <c:v>1083.271</c:v>
                </c:pt>
                <c:pt idx="145">
                  <c:v>1108.0719999999999</c:v>
                </c:pt>
                <c:pt idx="146">
                  <c:v>1125.722</c:v>
                </c:pt>
                <c:pt idx="147">
                  <c:v>1141.77</c:v>
                </c:pt>
                <c:pt idx="148">
                  <c:v>1165.4960000000001</c:v>
                </c:pt>
                <c:pt idx="149">
                  <c:v>1173.931</c:v>
                </c:pt>
                <c:pt idx="150">
                  <c:v>1203.5139999999999</c:v>
                </c:pt>
                <c:pt idx="151">
                  <c:v>1233.6790000000001</c:v>
                </c:pt>
                <c:pt idx="152">
                  <c:v>1253.722</c:v>
                </c:pt>
                <c:pt idx="153">
                  <c:v>1273.5740000000001</c:v>
                </c:pt>
                <c:pt idx="154">
                  <c:v>1304.1890000000001</c:v>
                </c:pt>
                <c:pt idx="155">
                  <c:v>1325.1220000000001</c:v>
                </c:pt>
                <c:pt idx="156">
                  <c:v>1355.1510000000001</c:v>
                </c:pt>
                <c:pt idx="157">
                  <c:v>1397.86</c:v>
                </c:pt>
                <c:pt idx="158">
                  <c:v>1423.335</c:v>
                </c:pt>
                <c:pt idx="159">
                  <c:v>1477.0070000000001</c:v>
                </c:pt>
                <c:pt idx="160">
                  <c:v>1498.69</c:v>
                </c:pt>
                <c:pt idx="161">
                  <c:v>1526.654</c:v>
                </c:pt>
                <c:pt idx="162">
                  <c:v>1557.394</c:v>
                </c:pt>
                <c:pt idx="163">
                  <c:v>1573.4870000000001</c:v>
                </c:pt>
                <c:pt idx="164">
                  <c:v>1600.894</c:v>
                </c:pt>
                <c:pt idx="165">
                  <c:v>1614.6189999999999</c:v>
                </c:pt>
                <c:pt idx="166">
                  <c:v>1633.019</c:v>
                </c:pt>
                <c:pt idx="167">
                  <c:v>1651.559</c:v>
                </c:pt>
                <c:pt idx="168">
                  <c:v>1641.3019999999999</c:v>
                </c:pt>
              </c:numCache>
            </c:numRef>
          </c:xVal>
          <c:yVal>
            <c:numRef>
              <c:f>'3.analysis  '!$B$2:$B$170</c:f>
              <c:numCache>
                <c:formatCode>0</c:formatCode>
                <c:ptCount val="169"/>
                <c:pt idx="0">
                  <c:v>35.107999999999983</c:v>
                </c:pt>
                <c:pt idx="1">
                  <c:v>34.415999999999976</c:v>
                </c:pt>
                <c:pt idx="2">
                  <c:v>33.667999999999971</c:v>
                </c:pt>
                <c:pt idx="3">
                  <c:v>32.988</c:v>
                </c:pt>
                <c:pt idx="4">
                  <c:v>32.355999999999987</c:v>
                </c:pt>
                <c:pt idx="5">
                  <c:v>31.736000000000004</c:v>
                </c:pt>
                <c:pt idx="6">
                  <c:v>31.123999999999992</c:v>
                </c:pt>
                <c:pt idx="7">
                  <c:v>30.499999999999989</c:v>
                </c:pt>
                <c:pt idx="8">
                  <c:v>29.867999999999995</c:v>
                </c:pt>
                <c:pt idx="9">
                  <c:v>29.24</c:v>
                </c:pt>
                <c:pt idx="10">
                  <c:v>28.627999999999986</c:v>
                </c:pt>
                <c:pt idx="11">
                  <c:v>27.995999999999992</c:v>
                </c:pt>
                <c:pt idx="12">
                  <c:v>27.36</c:v>
                </c:pt>
                <c:pt idx="13">
                  <c:v>26.675999999999988</c:v>
                </c:pt>
                <c:pt idx="14">
                  <c:v>26.071999999999989</c:v>
                </c:pt>
                <c:pt idx="15">
                  <c:v>25.415999999999993</c:v>
                </c:pt>
                <c:pt idx="16">
                  <c:v>24.788</c:v>
                </c:pt>
                <c:pt idx="17">
                  <c:v>24.203999999999983</c:v>
                </c:pt>
                <c:pt idx="18">
                  <c:v>23.611999999999998</c:v>
                </c:pt>
                <c:pt idx="19">
                  <c:v>23.02399999999999</c:v>
                </c:pt>
                <c:pt idx="20">
                  <c:v>22.455999999999985</c:v>
                </c:pt>
                <c:pt idx="21">
                  <c:v>21.879999999999981</c:v>
                </c:pt>
                <c:pt idx="22">
                  <c:v>21.347999999999988</c:v>
                </c:pt>
                <c:pt idx="23">
                  <c:v>20.823999999999991</c:v>
                </c:pt>
                <c:pt idx="24">
                  <c:v>20.312000000000001</c:v>
                </c:pt>
                <c:pt idx="25">
                  <c:v>19.779999999999983</c:v>
                </c:pt>
                <c:pt idx="26">
                  <c:v>19.284000000000002</c:v>
                </c:pt>
                <c:pt idx="27">
                  <c:v>18.784000000000002</c:v>
                </c:pt>
                <c:pt idx="28">
                  <c:v>18.291999999999998</c:v>
                </c:pt>
                <c:pt idx="29">
                  <c:v>17.815999999999995</c:v>
                </c:pt>
                <c:pt idx="30">
                  <c:v>17.360000000000003</c:v>
                </c:pt>
                <c:pt idx="31">
                  <c:v>16.908000000000005</c:v>
                </c:pt>
                <c:pt idx="32">
                  <c:v>16.484000000000005</c:v>
                </c:pt>
                <c:pt idx="33">
                  <c:v>16.051999999999985</c:v>
                </c:pt>
                <c:pt idx="34">
                  <c:v>15.651999999999989</c:v>
                </c:pt>
                <c:pt idx="35">
                  <c:v>15.239999999999998</c:v>
                </c:pt>
                <c:pt idx="36">
                  <c:v>14.860000000000001</c:v>
                </c:pt>
                <c:pt idx="37">
                  <c:v>14.491999999999997</c:v>
                </c:pt>
                <c:pt idx="38">
                  <c:v>14.163999999999998</c:v>
                </c:pt>
                <c:pt idx="39">
                  <c:v>13.819999999999993</c:v>
                </c:pt>
                <c:pt idx="40">
                  <c:v>13.536000000000001</c:v>
                </c:pt>
                <c:pt idx="41">
                  <c:v>13.191999999999995</c:v>
                </c:pt>
                <c:pt idx="42">
                  <c:v>12.903999999999986</c:v>
                </c:pt>
                <c:pt idx="43">
                  <c:v>12.639999999999999</c:v>
                </c:pt>
                <c:pt idx="44">
                  <c:v>12.375999999999989</c:v>
                </c:pt>
                <c:pt idx="45">
                  <c:v>12.119999999999994</c:v>
                </c:pt>
                <c:pt idx="46">
                  <c:v>11.84799999999999</c:v>
                </c:pt>
                <c:pt idx="47">
                  <c:v>11.595999999999993</c:v>
                </c:pt>
                <c:pt idx="48">
                  <c:v>11.336000000000002</c:v>
                </c:pt>
                <c:pt idx="49">
                  <c:v>11.099999999999989</c:v>
                </c:pt>
                <c:pt idx="50">
                  <c:v>10.847999999999992</c:v>
                </c:pt>
                <c:pt idx="51">
                  <c:v>10.603999999999985</c:v>
                </c:pt>
                <c:pt idx="52">
                  <c:v>10.371999999999991</c:v>
                </c:pt>
                <c:pt idx="53">
                  <c:v>10.115999999999998</c:v>
                </c:pt>
                <c:pt idx="54">
                  <c:v>9.9239999999999906</c:v>
                </c:pt>
                <c:pt idx="55">
                  <c:v>9.6719999999999917</c:v>
                </c:pt>
                <c:pt idx="56">
                  <c:v>9.4600000000000009</c:v>
                </c:pt>
                <c:pt idx="57">
                  <c:v>9.2320000000000046</c:v>
                </c:pt>
                <c:pt idx="58">
                  <c:v>9.0199999999999925</c:v>
                </c:pt>
                <c:pt idx="59">
                  <c:v>8.7999999999999883</c:v>
                </c:pt>
                <c:pt idx="60">
                  <c:v>8.599999999999989</c:v>
                </c:pt>
                <c:pt idx="61">
                  <c:v>8.3999999999999879</c:v>
                </c:pt>
                <c:pt idx="62">
                  <c:v>8.1879999999999988</c:v>
                </c:pt>
                <c:pt idx="63">
                  <c:v>7.9879999999999995</c:v>
                </c:pt>
                <c:pt idx="64">
                  <c:v>7.7959999999999923</c:v>
                </c:pt>
                <c:pt idx="65">
                  <c:v>7.6199999999999939</c:v>
                </c:pt>
                <c:pt idx="66">
                  <c:v>7.4399999999999977</c:v>
                </c:pt>
                <c:pt idx="67">
                  <c:v>7.2759999999999883</c:v>
                </c:pt>
                <c:pt idx="68">
                  <c:v>7.095999999999993</c:v>
                </c:pt>
                <c:pt idx="69">
                  <c:v>6.9279999999999857</c:v>
                </c:pt>
                <c:pt idx="70">
                  <c:v>6.7639999999999993</c:v>
                </c:pt>
                <c:pt idx="71">
                  <c:v>6.603999999999985</c:v>
                </c:pt>
                <c:pt idx="72">
                  <c:v>6.4639999999999986</c:v>
                </c:pt>
                <c:pt idx="73">
                  <c:v>6.3080000000000043</c:v>
                </c:pt>
                <c:pt idx="74">
                  <c:v>6.1759999999999877</c:v>
                </c:pt>
                <c:pt idx="75">
                  <c:v>6.0439999999999934</c:v>
                </c:pt>
                <c:pt idx="76">
                  <c:v>5.9120000000000008</c:v>
                </c:pt>
                <c:pt idx="77">
                  <c:v>5.7759999999999874</c:v>
                </c:pt>
                <c:pt idx="78">
                  <c:v>5.6559999999999828</c:v>
                </c:pt>
                <c:pt idx="79">
                  <c:v>5.5279999999999854</c:v>
                </c:pt>
                <c:pt idx="80">
                  <c:v>5.4159999999999968</c:v>
                </c:pt>
                <c:pt idx="81">
                  <c:v>5.2919999999999963</c:v>
                </c:pt>
                <c:pt idx="82">
                  <c:v>5.1759999999999877</c:v>
                </c:pt>
                <c:pt idx="83">
                  <c:v>5.0840000000000032</c:v>
                </c:pt>
                <c:pt idx="84">
                  <c:v>4.9719999999999915</c:v>
                </c:pt>
                <c:pt idx="85">
                  <c:v>4.8799999999999848</c:v>
                </c:pt>
                <c:pt idx="86">
                  <c:v>4.7840000000000034</c:v>
                </c:pt>
                <c:pt idx="87">
                  <c:v>4.7039999999999855</c:v>
                </c:pt>
                <c:pt idx="88">
                  <c:v>4.6159999999999961</c:v>
                </c:pt>
                <c:pt idx="89">
                  <c:v>4.5519999999999863</c:v>
                </c:pt>
                <c:pt idx="90">
                  <c:v>4.4639999999999986</c:v>
                </c:pt>
                <c:pt idx="91">
                  <c:v>4.3919999999999959</c:v>
                </c:pt>
                <c:pt idx="92">
                  <c:v>4.3399999999999981</c:v>
                </c:pt>
                <c:pt idx="93">
                  <c:v>4.2479999999999905</c:v>
                </c:pt>
                <c:pt idx="94">
                  <c:v>4.2199999999999935</c:v>
                </c:pt>
                <c:pt idx="95">
                  <c:v>4.1439999999999939</c:v>
                </c:pt>
                <c:pt idx="96">
                  <c:v>4.0840000000000032</c:v>
                </c:pt>
                <c:pt idx="97">
                  <c:v>4.0879999999999992</c:v>
                </c:pt>
                <c:pt idx="98">
                  <c:v>3.9679999999999951</c:v>
                </c:pt>
                <c:pt idx="99">
                  <c:v>3.8919999999999964</c:v>
                </c:pt>
                <c:pt idx="100">
                  <c:v>3.8479999999999901</c:v>
                </c:pt>
                <c:pt idx="101">
                  <c:v>3.8239999999999892</c:v>
                </c:pt>
                <c:pt idx="102">
                  <c:v>3.7120000000000006</c:v>
                </c:pt>
                <c:pt idx="103">
                  <c:v>3.6519999999999864</c:v>
                </c:pt>
                <c:pt idx="104">
                  <c:v>3.5879999999999996</c:v>
                </c:pt>
                <c:pt idx="105">
                  <c:v>3.5159999999999969</c:v>
                </c:pt>
                <c:pt idx="106">
                  <c:v>3.4600000000000017</c:v>
                </c:pt>
                <c:pt idx="107">
                  <c:v>3.3919999999999959</c:v>
                </c:pt>
                <c:pt idx="108">
                  <c:v>3.3199999999999932</c:v>
                </c:pt>
                <c:pt idx="109">
                  <c:v>3.2719999999999914</c:v>
                </c:pt>
                <c:pt idx="110">
                  <c:v>3.2080000000000037</c:v>
                </c:pt>
                <c:pt idx="111">
                  <c:v>3.1719999999999917</c:v>
                </c:pt>
                <c:pt idx="112">
                  <c:v>3.0999999999999885</c:v>
                </c:pt>
                <c:pt idx="113">
                  <c:v>3.0399999999999974</c:v>
                </c:pt>
                <c:pt idx="114">
                  <c:v>2.991999999999996</c:v>
                </c:pt>
                <c:pt idx="115">
                  <c:v>2.9239999999999893</c:v>
                </c:pt>
                <c:pt idx="116">
                  <c:v>2.871999999999991</c:v>
                </c:pt>
                <c:pt idx="117">
                  <c:v>2.8159999999999972</c:v>
                </c:pt>
                <c:pt idx="118">
                  <c:v>2.7879999999999994</c:v>
                </c:pt>
                <c:pt idx="119">
                  <c:v>2.7120000000000006</c:v>
                </c:pt>
                <c:pt idx="120">
                  <c:v>2.6840000000000028</c:v>
                </c:pt>
                <c:pt idx="121">
                  <c:v>2.619999999999993</c:v>
                </c:pt>
                <c:pt idx="122">
                  <c:v>2.5639999999999987</c:v>
                </c:pt>
                <c:pt idx="123">
                  <c:v>2.5159999999999969</c:v>
                </c:pt>
                <c:pt idx="124">
                  <c:v>2.4639999999999986</c:v>
                </c:pt>
                <c:pt idx="125">
                  <c:v>2.4239999999999897</c:v>
                </c:pt>
                <c:pt idx="126">
                  <c:v>2.3639999999999985</c:v>
                </c:pt>
                <c:pt idx="127">
                  <c:v>2.3199999999999932</c:v>
                </c:pt>
                <c:pt idx="128">
                  <c:v>2.2719999999999914</c:v>
                </c:pt>
                <c:pt idx="129">
                  <c:v>2.2320000000000051</c:v>
                </c:pt>
                <c:pt idx="130">
                  <c:v>2.1959999999999926</c:v>
                </c:pt>
                <c:pt idx="131">
                  <c:v>2.1439999999999944</c:v>
                </c:pt>
                <c:pt idx="132">
                  <c:v>2.0999999999999885</c:v>
                </c:pt>
                <c:pt idx="133">
                  <c:v>2.0639999999999983</c:v>
                </c:pt>
                <c:pt idx="134">
                  <c:v>2.0239999999999898</c:v>
                </c:pt>
                <c:pt idx="135">
                  <c:v>1.9879999999999995</c:v>
                </c:pt>
                <c:pt idx="136">
                  <c:v>1.9639999999999986</c:v>
                </c:pt>
                <c:pt idx="137">
                  <c:v>1.9360000000000013</c:v>
                </c:pt>
                <c:pt idx="138">
                  <c:v>1.8999999999999886</c:v>
                </c:pt>
                <c:pt idx="139">
                  <c:v>1.867999999999995</c:v>
                </c:pt>
                <c:pt idx="140">
                  <c:v>1.8360000000000016</c:v>
                </c:pt>
                <c:pt idx="141">
                  <c:v>1.8239999999999896</c:v>
                </c:pt>
                <c:pt idx="142">
                  <c:v>1.7840000000000034</c:v>
                </c:pt>
                <c:pt idx="143">
                  <c:v>1.7439999999999942</c:v>
                </c:pt>
                <c:pt idx="144">
                  <c:v>1.7239999999999895</c:v>
                </c:pt>
                <c:pt idx="145">
                  <c:v>1.691999999999996</c:v>
                </c:pt>
                <c:pt idx="146">
                  <c:v>1.6519999999999868</c:v>
                </c:pt>
                <c:pt idx="147">
                  <c:v>1.6239999999999897</c:v>
                </c:pt>
                <c:pt idx="148">
                  <c:v>1.603999999999985</c:v>
                </c:pt>
                <c:pt idx="149">
                  <c:v>1.5639999999999987</c:v>
                </c:pt>
                <c:pt idx="150">
                  <c:v>1.5439999999999943</c:v>
                </c:pt>
                <c:pt idx="151">
                  <c:v>1.5239999999999896</c:v>
                </c:pt>
                <c:pt idx="152">
                  <c:v>1.4840000000000031</c:v>
                </c:pt>
                <c:pt idx="153">
                  <c:v>1.4399999999999977</c:v>
                </c:pt>
                <c:pt idx="154">
                  <c:v>1.4279999999999859</c:v>
                </c:pt>
                <c:pt idx="155">
                  <c:v>1.3759999999999877</c:v>
                </c:pt>
                <c:pt idx="156">
                  <c:v>1.3399999999999979</c:v>
                </c:pt>
                <c:pt idx="157">
                  <c:v>1.308000000000004</c:v>
                </c:pt>
                <c:pt idx="158">
                  <c:v>1.2719999999999914</c:v>
                </c:pt>
                <c:pt idx="159">
                  <c:v>1.2600000000000022</c:v>
                </c:pt>
                <c:pt idx="160">
                  <c:v>1.243999999999994</c:v>
                </c:pt>
                <c:pt idx="161">
                  <c:v>1.2320000000000049</c:v>
                </c:pt>
                <c:pt idx="162">
                  <c:v>1.1919999999999957</c:v>
                </c:pt>
                <c:pt idx="163">
                  <c:v>1.167999999999995</c:v>
                </c:pt>
                <c:pt idx="164">
                  <c:v>1.1559999999999833</c:v>
                </c:pt>
                <c:pt idx="165">
                  <c:v>1.132000000000005</c:v>
                </c:pt>
                <c:pt idx="166">
                  <c:v>1.1239999999999897</c:v>
                </c:pt>
                <c:pt idx="167">
                  <c:v>1.1120000000000005</c:v>
                </c:pt>
                <c:pt idx="168">
                  <c:v>1.103999999999985</c:v>
                </c:pt>
              </c:numCache>
            </c:numRef>
          </c:yVal>
          <c:smooth val="0"/>
          <c:extLst>
            <c:ext xmlns:c16="http://schemas.microsoft.com/office/drawing/2014/chart" uri="{C3380CC4-5D6E-409C-BE32-E72D297353CC}">
              <c16:uniqueId val="{00000000-D5DD-4B64-97B5-77FDB6C42F54}"/>
            </c:ext>
          </c:extLst>
        </c:ser>
        <c:dLbls>
          <c:showLegendKey val="0"/>
          <c:showVal val="0"/>
          <c:showCatName val="0"/>
          <c:showSerName val="0"/>
          <c:showPercent val="0"/>
          <c:showBubbleSize val="0"/>
        </c:dLbls>
        <c:axId val="731753096"/>
        <c:axId val="731753424"/>
      </c:scatterChart>
      <c:valAx>
        <c:axId val="731753096"/>
        <c:scaling>
          <c:orientation val="minMax"/>
          <c:max val="1500"/>
        </c:scaling>
        <c:delete val="0"/>
        <c:axPos val="b"/>
        <c:title>
          <c:tx>
            <c:rich>
              <a:bodyPr rot="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r>
                  <a:rPr lang="en-AU" sz="2000"/>
                  <a:t>Electrical resistivity (</a:t>
                </a:r>
                <a:r>
                  <a:rPr lang="el-GR" sz="2000"/>
                  <a:t>Ω</a:t>
                </a:r>
                <a:r>
                  <a:rPr lang="en-AU" sz="2000"/>
                  <a:t>m)</a:t>
                </a:r>
              </a:p>
            </c:rich>
          </c:tx>
          <c:layout>
            <c:manualLayout>
              <c:xMode val="edge"/>
              <c:yMode val="edge"/>
              <c:x val="0.35801936255678235"/>
              <c:y val="0.90924581129757276"/>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title>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crossAx val="731753424"/>
        <c:crosses val="autoZero"/>
        <c:crossBetween val="midCat"/>
        <c:majorUnit val="500"/>
      </c:valAx>
      <c:valAx>
        <c:axId val="731753424"/>
        <c:scaling>
          <c:orientation val="minMax"/>
          <c:max val="30"/>
        </c:scaling>
        <c:delete val="0"/>
        <c:axPos val="l"/>
        <c:numFmt formatCode="0" sourceLinked="1"/>
        <c:majorTickMark val="none"/>
        <c:minorTickMark val="none"/>
        <c:tickLblPos val="nextTo"/>
        <c:spPr>
          <a:noFill/>
          <a:ln>
            <a:solidFill>
              <a:schemeClr val="tx2">
                <a:lumMod val="40000"/>
                <a:lumOff val="60000"/>
              </a:schemeClr>
            </a:solidFill>
          </a:ln>
          <a:effectLst/>
        </c:spPr>
        <c:txPr>
          <a:bodyPr rot="-60000000" spcFirstLastPara="1" vertOverflow="ellipsis" vert="horz" wrap="square" anchor="ctr" anchorCtr="1"/>
          <a:lstStyle/>
          <a:p>
            <a:pPr>
              <a:defRPr sz="2400" b="0" i="0" u="none" strike="noStrike" kern="1200" baseline="0">
                <a:solidFill>
                  <a:schemeClr val="tx2"/>
                </a:solidFill>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crossAx val="731753096"/>
        <c:crosses val="autoZero"/>
        <c:crossBetween val="midCat"/>
      </c:valAx>
      <c:spPr>
        <a:noFill/>
        <a:ln>
          <a:noFill/>
        </a:ln>
        <a:effectLst/>
      </c:spPr>
    </c:plotArea>
    <c:plotVisOnly val="1"/>
    <c:dispBlanksAs val="gap"/>
    <c:showDLblsOverMax val="0"/>
  </c:chart>
  <c:spPr>
    <a:noFill/>
    <a:ln>
      <a:noFill/>
    </a:ln>
    <a:effectLst/>
  </c:spPr>
  <c:txPr>
    <a:bodyPr/>
    <a:lstStyle/>
    <a:p>
      <a:pPr>
        <a:defRPr sz="2400">
          <a:latin typeface="Segoe UI Historic" panose="020B0502040204020203" pitchFamily="34" charset="0"/>
          <a:ea typeface="Segoe UI Historic" panose="020B0502040204020203" pitchFamily="34" charset="0"/>
          <a:cs typeface="Segoe UI Historic" panose="020B0502040204020203" pitchFamily="34" charset="0"/>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42">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9525" cap="rnd">
        <a:solidFill>
          <a:schemeClr val="phClr"/>
        </a:solidFill>
        <a:round/>
      </a:ln>
    </cs:spPr>
  </cs:dataPointLine>
  <cs:dataPointMarker>
    <cs:lnRef idx="0">
      <cs:styleClr val="auto"/>
    </cs:lnRef>
    <cs:fillRef idx="3">
      <cs:styleClr val="auto"/>
    </cs:fillRef>
    <cs:effectRef idx="2"/>
    <cs:fontRef idx="minor">
      <a:schemeClr val="tx2"/>
    </cs:fontRef>
    <cs:spPr>
      <a:ln w="9525">
        <a:solidFill>
          <a:schemeClr val="phClr"/>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9525" cap="rnd">
        <a:solidFill>
          <a:schemeClr val="phClr"/>
        </a:solidFill>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spPr>
      <a:ln>
        <a:solidFill>
          <a:schemeClr val="tx2">
            <a:lumMod val="40000"/>
            <a:lumOff val="60000"/>
          </a:schemeClr>
        </a:solidFill>
      </a:ln>
    </cs:spPr>
    <cs:defRPr sz="900" kern="1200"/>
  </cs:valueAxis>
  <cs:wall>
    <cs:lnRef idx="0"/>
    <cs:fillRef idx="0"/>
    <cs:effectRef idx="0"/>
    <cs:fontRef idx="minor">
      <a:schemeClr val="tx2"/>
    </cs:fontRef>
  </cs:wall>
</cs:chartStyle>
</file>

<file path=ppt/drawings/drawing1.xml><?xml version="1.0" encoding="utf-8"?>
<c:userShapes xmlns:c="http://schemas.openxmlformats.org/drawingml/2006/chart">
  <cdr:relSizeAnchor xmlns:cdr="http://schemas.openxmlformats.org/drawingml/2006/chartDrawing">
    <cdr:from>
      <cdr:x>0.19931</cdr:x>
      <cdr:y>0.05679</cdr:y>
    </cdr:from>
    <cdr:to>
      <cdr:x>0.96563</cdr:x>
      <cdr:y>0.2354</cdr:y>
    </cdr:to>
    <cdr:sp macro="" textlink="">
      <cdr:nvSpPr>
        <cdr:cNvPr id="3" name="TextBox 2"/>
        <cdr:cNvSpPr txBox="1"/>
      </cdr:nvSpPr>
      <cdr:spPr>
        <a:xfrm xmlns:a="http://schemas.openxmlformats.org/drawingml/2006/main">
          <a:off x="996569" y="231156"/>
          <a:ext cx="3831784" cy="7270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AU" sz="2800" dirty="0" smtClean="0">
              <a:solidFill>
                <a:schemeClr val="tx2">
                  <a:lumMod val="75000"/>
                </a:schemeClr>
              </a:solidFill>
              <a:latin typeface="Segoe UI Historic" panose="020B0502040204020203" pitchFamily="34" charset="0"/>
              <a:ea typeface="Segoe UI Historic" panose="020B0502040204020203" pitchFamily="34" charset="0"/>
              <a:cs typeface="Segoe UI Historic" panose="020B0502040204020203" pitchFamily="34" charset="0"/>
            </a:rPr>
            <a:t>Soil depth: 0 – 0.5 m </a:t>
          </a:r>
          <a:endParaRPr lang="en-AU" sz="2800" dirty="0">
            <a:solidFill>
              <a:schemeClr val="tx2">
                <a:lumMod val="7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0.20474</cdr:x>
      <cdr:y>0.03207</cdr:y>
    </cdr:from>
    <cdr:to>
      <cdr:x>1</cdr:x>
      <cdr:y>0.21289</cdr:y>
    </cdr:to>
    <cdr:sp macro="" textlink="">
      <cdr:nvSpPr>
        <cdr:cNvPr id="3" name="TextBox 1"/>
        <cdr:cNvSpPr txBox="1"/>
      </cdr:nvSpPr>
      <cdr:spPr>
        <a:xfrm xmlns:a="http://schemas.openxmlformats.org/drawingml/2006/main">
          <a:off x="1292958" y="158395"/>
          <a:ext cx="5022118" cy="89295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AU" sz="2800" dirty="0" smtClean="0">
              <a:solidFill>
                <a:schemeClr val="tx2">
                  <a:lumMod val="75000"/>
                </a:schemeClr>
              </a:solidFill>
              <a:latin typeface="Segoe UI Historic" panose="020B0502040204020203" pitchFamily="34" charset="0"/>
              <a:ea typeface="Segoe UI Historic" panose="020B0502040204020203" pitchFamily="34" charset="0"/>
              <a:cs typeface="Segoe UI Historic" panose="020B0502040204020203" pitchFamily="34" charset="0"/>
            </a:rPr>
            <a:t>Soil depth: 0.5 – 0.8 m  </a:t>
          </a:r>
          <a:endParaRPr lang="en-AU" sz="2800" dirty="0">
            <a:solidFill>
              <a:schemeClr val="tx2">
                <a:lumMod val="7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0"/>
            </a:lvl1pPr>
          </a:lstStyle>
          <a:p>
            <a:r>
              <a:rPr lang="en-US" smtClean="0"/>
              <a:t>Click to edit Master title style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40" indent="0" algn="ctr">
              <a:buNone/>
              <a:defRPr sz="8400"/>
            </a:lvl2pPr>
            <a:lvl3pPr marL="3840480" indent="0" algn="ctr">
              <a:buNone/>
              <a:defRPr sz="7560"/>
            </a:lvl3pPr>
            <a:lvl4pPr marL="5760720" indent="0" algn="ctr">
              <a:buNone/>
              <a:defRPr sz="6720"/>
            </a:lvl4pPr>
            <a:lvl5pPr marL="7680960" indent="0" algn="ctr">
              <a:buNone/>
              <a:defRPr sz="6720"/>
            </a:lvl5pPr>
            <a:lvl6pPr marL="9601200" indent="0" algn="ctr">
              <a:buNone/>
              <a:defRPr sz="6720"/>
            </a:lvl6pPr>
            <a:lvl7pPr marL="11521440" indent="0" algn="ctr">
              <a:buNone/>
              <a:defRPr sz="6720"/>
            </a:lvl7pPr>
            <a:lvl8pPr marL="13441680" indent="0" algn="ctr">
              <a:buNone/>
              <a:defRPr sz="6720"/>
            </a:lvl8pPr>
            <a:lvl9pPr marL="15361920" indent="0" algn="ctr">
              <a:buNone/>
              <a:defRPr sz="672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80FA102-2878-411D-A4C2-E959E98E0D48}" type="datetimeFigureOut">
              <a:rPr lang="en-AU" smtClean="0"/>
              <a:t>28/04/2021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722406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0FA102-2878-411D-A4C2-E959E98E0D48}" type="datetimeFigureOut">
              <a:rPr lang="en-AU" smtClean="0"/>
              <a:t>28/04/2021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225481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0" y="7180902"/>
            <a:ext cx="44165520" cy="11981495"/>
          </a:xfrm>
        </p:spPr>
        <p:txBody>
          <a:bodyPr anchor="b"/>
          <a:lstStyle>
            <a:lvl1pPr>
              <a:defRPr sz="25200"/>
            </a:lvl1pPr>
          </a:lstStyle>
          <a:p>
            <a:r>
              <a:rPr lang="en-US" smtClean="0"/>
              <a:t>Click to edit Master title style</a:t>
            </a:r>
            <a:endParaRPr lang="en-US" dirty="0"/>
          </a:p>
        </p:txBody>
      </p:sp>
      <p:sp>
        <p:nvSpPr>
          <p:cNvPr id="3" name="Text Placeholder 2"/>
          <p:cNvSpPr>
            <a:spLocks noGrp="1"/>
          </p:cNvSpPr>
          <p:nvPr>
            <p:ph type="body" idx="1"/>
          </p:nvPr>
        </p:nvSpPr>
        <p:spPr>
          <a:xfrm>
            <a:off x="3493770" y="19275747"/>
            <a:ext cx="44165520" cy="6300785"/>
          </a:xfrm>
        </p:spPr>
        <p:txBody>
          <a:bodyPr/>
          <a:lstStyle>
            <a:lvl1pPr marL="0" indent="0">
              <a:buNone/>
              <a:defRPr sz="10080">
                <a:solidFill>
                  <a:schemeClr val="tx1">
                    <a:tint val="75000"/>
                  </a:schemeClr>
                </a:solidFill>
              </a:defRPr>
            </a:lvl1pPr>
            <a:lvl2pPr marL="1920240" indent="0">
              <a:buNone/>
              <a:defRPr sz="8400">
                <a:solidFill>
                  <a:schemeClr val="tx1">
                    <a:tint val="75000"/>
                  </a:schemeClr>
                </a:solidFill>
              </a:defRPr>
            </a:lvl2pPr>
            <a:lvl3pPr marL="3840480" indent="0">
              <a:buNone/>
              <a:defRPr sz="7560">
                <a:solidFill>
                  <a:schemeClr val="tx1">
                    <a:tint val="75000"/>
                  </a:schemeClr>
                </a:solidFill>
              </a:defRPr>
            </a:lvl3pPr>
            <a:lvl4pPr marL="5760720" indent="0">
              <a:buNone/>
              <a:defRPr sz="6720">
                <a:solidFill>
                  <a:schemeClr val="tx1">
                    <a:tint val="75000"/>
                  </a:schemeClr>
                </a:solidFill>
              </a:defRPr>
            </a:lvl4pPr>
            <a:lvl5pPr marL="7680960" indent="0">
              <a:buNone/>
              <a:defRPr sz="6720">
                <a:solidFill>
                  <a:schemeClr val="tx1">
                    <a:tint val="75000"/>
                  </a:schemeClr>
                </a:solidFill>
              </a:defRPr>
            </a:lvl5pPr>
            <a:lvl6pPr marL="9601200" indent="0">
              <a:buNone/>
              <a:defRPr sz="6720">
                <a:solidFill>
                  <a:schemeClr val="tx1">
                    <a:tint val="75000"/>
                  </a:schemeClr>
                </a:solidFill>
              </a:defRPr>
            </a:lvl6pPr>
            <a:lvl7pPr marL="11521440" indent="0">
              <a:buNone/>
              <a:defRPr sz="6720">
                <a:solidFill>
                  <a:schemeClr val="tx1">
                    <a:tint val="75000"/>
                  </a:schemeClr>
                </a:solidFill>
              </a:defRPr>
            </a:lvl7pPr>
            <a:lvl8pPr marL="13441680" indent="0">
              <a:buNone/>
              <a:defRPr sz="6720">
                <a:solidFill>
                  <a:schemeClr val="tx1">
                    <a:tint val="75000"/>
                  </a:schemeClr>
                </a:solidFill>
              </a:defRPr>
            </a:lvl8pPr>
            <a:lvl9pPr marL="1536192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80FA102-2878-411D-A4C2-E959E98E0D48}" type="datetimeFigureOut">
              <a:rPr lang="en-AU" smtClean="0"/>
              <a:t>28/04/2021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253539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3520440" y="7667625"/>
            <a:ext cx="21762720" cy="182756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5923240" y="7667625"/>
            <a:ext cx="21762720" cy="182756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0FA102-2878-411D-A4C2-E959E98E0D48}" type="datetimeFigureOut">
              <a:rPr lang="en-AU" smtClean="0"/>
              <a:t>28/04/2021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593121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7"/>
            <a:ext cx="44165520" cy="5567365"/>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3527112" y="7060885"/>
            <a:ext cx="21662705"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4" name="Content Placeholder 3"/>
          <p:cNvSpPr>
            <a:spLocks noGrp="1"/>
          </p:cNvSpPr>
          <p:nvPr>
            <p:ph sz="half" idx="2"/>
          </p:nvPr>
        </p:nvSpPr>
        <p:spPr>
          <a:xfrm>
            <a:off x="3527112" y="10521315"/>
            <a:ext cx="21662705" cy="1547527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5923240" y="7060885"/>
            <a:ext cx="21769390" cy="3460430"/>
          </a:xfrm>
        </p:spPr>
        <p:txBody>
          <a:bodyPr anchor="b"/>
          <a:lstStyle>
            <a:lvl1pPr marL="0" indent="0">
              <a:buNone/>
              <a:defRPr sz="10080" b="1"/>
            </a:lvl1pPr>
            <a:lvl2pPr marL="1920240" indent="0">
              <a:buNone/>
              <a:defRPr sz="8400" b="1"/>
            </a:lvl2pPr>
            <a:lvl3pPr marL="3840480" indent="0">
              <a:buNone/>
              <a:defRPr sz="7560" b="1"/>
            </a:lvl3pPr>
            <a:lvl4pPr marL="5760720" indent="0">
              <a:buNone/>
              <a:defRPr sz="6720" b="1"/>
            </a:lvl4pPr>
            <a:lvl5pPr marL="7680960" indent="0">
              <a:buNone/>
              <a:defRPr sz="6720" b="1"/>
            </a:lvl5pPr>
            <a:lvl6pPr marL="9601200" indent="0">
              <a:buNone/>
              <a:defRPr sz="6720" b="1"/>
            </a:lvl6pPr>
            <a:lvl7pPr marL="11521440" indent="0">
              <a:buNone/>
              <a:defRPr sz="6720" b="1"/>
            </a:lvl7pPr>
            <a:lvl8pPr marL="13441680" indent="0">
              <a:buNone/>
              <a:defRPr sz="6720" b="1"/>
            </a:lvl8pPr>
            <a:lvl9pPr marL="15361920" indent="0">
              <a:buNone/>
              <a:defRPr sz="6720" b="1"/>
            </a:lvl9pPr>
          </a:lstStyle>
          <a:p>
            <a:pPr lvl="0"/>
            <a:r>
              <a:rPr lang="en-US" smtClean="0"/>
              <a:t>Edit Master text styles</a:t>
            </a:r>
          </a:p>
        </p:txBody>
      </p:sp>
      <p:sp>
        <p:nvSpPr>
          <p:cNvPr id="6" name="Content Placeholder 5"/>
          <p:cNvSpPr>
            <a:spLocks noGrp="1"/>
          </p:cNvSpPr>
          <p:nvPr>
            <p:ph sz="quarter" idx="4"/>
          </p:nvPr>
        </p:nvSpPr>
        <p:spPr>
          <a:xfrm>
            <a:off x="25923240" y="10521315"/>
            <a:ext cx="21769390" cy="1547527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80FA102-2878-411D-A4C2-E959E98E0D48}" type="datetimeFigureOut">
              <a:rPr lang="en-AU" smtClean="0"/>
              <a:t>28/04/2021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610230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80FA102-2878-411D-A4C2-E959E98E0D48}" type="datetimeFigureOut">
              <a:rPr lang="en-AU" smtClean="0"/>
              <a:t>28/04/2021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26772376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0FA102-2878-411D-A4C2-E959E98E0D48}" type="datetimeFigureOut">
              <a:rPr lang="en-AU" smtClean="0"/>
              <a:t>28/04/2021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300340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a:xfrm>
            <a:off x="21769390" y="4147187"/>
            <a:ext cx="25923240"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D80FA102-2878-411D-A4C2-E959E98E0D48}" type="datetimeFigureOut">
              <a:rPr lang="en-AU" smtClean="0"/>
              <a:t>28/04/2021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16628121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2" y="1920240"/>
            <a:ext cx="16515395" cy="6720840"/>
          </a:xfrm>
        </p:spPr>
        <p:txBody>
          <a:bodyPr anchor="b"/>
          <a:lstStyle>
            <a:lvl1pPr>
              <a:defRPr sz="1344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1769390" y="4147187"/>
            <a:ext cx="25923240" cy="20469225"/>
          </a:xfrm>
        </p:spPr>
        <p:txBody>
          <a:bodyPr anchor="t"/>
          <a:lstStyle>
            <a:lvl1pPr marL="0" indent="0">
              <a:buNone/>
              <a:defRPr sz="13440"/>
            </a:lvl1pPr>
            <a:lvl2pPr marL="1920240" indent="0">
              <a:buNone/>
              <a:defRPr sz="11760"/>
            </a:lvl2pPr>
            <a:lvl3pPr marL="3840480" indent="0">
              <a:buNone/>
              <a:defRPr sz="10080"/>
            </a:lvl3pPr>
            <a:lvl4pPr marL="5760720" indent="0">
              <a:buNone/>
              <a:defRPr sz="8400"/>
            </a:lvl4pPr>
            <a:lvl5pPr marL="7680960" indent="0">
              <a:buNone/>
              <a:defRPr sz="8400"/>
            </a:lvl5pPr>
            <a:lvl6pPr marL="9601200" indent="0">
              <a:buNone/>
              <a:defRPr sz="8400"/>
            </a:lvl6pPr>
            <a:lvl7pPr marL="11521440" indent="0">
              <a:buNone/>
              <a:defRPr sz="8400"/>
            </a:lvl7pPr>
            <a:lvl8pPr marL="13441680" indent="0">
              <a:buNone/>
              <a:defRPr sz="8400"/>
            </a:lvl8pPr>
            <a:lvl9pPr marL="15361920" indent="0">
              <a:buNone/>
              <a:defRPr sz="8400"/>
            </a:lvl9pPr>
          </a:lstStyle>
          <a:p>
            <a:r>
              <a:rPr lang="en-US" smtClean="0"/>
              <a:t>Click icon to add picture</a:t>
            </a:r>
            <a:endParaRPr lang="en-US" dirty="0"/>
          </a:p>
        </p:txBody>
      </p:sp>
      <p:sp>
        <p:nvSpPr>
          <p:cNvPr id="4" name="Text Placeholder 3"/>
          <p:cNvSpPr>
            <a:spLocks noGrp="1"/>
          </p:cNvSpPr>
          <p:nvPr>
            <p:ph type="body" sz="half" idx="2"/>
          </p:nvPr>
        </p:nvSpPr>
        <p:spPr>
          <a:xfrm>
            <a:off x="3527112" y="8641080"/>
            <a:ext cx="16515395" cy="16008670"/>
          </a:xfrm>
        </p:spPr>
        <p:txBody>
          <a:bodyPr/>
          <a:lstStyle>
            <a:lvl1pPr marL="0" indent="0">
              <a:buNone/>
              <a:defRPr sz="6720"/>
            </a:lvl1pPr>
            <a:lvl2pPr marL="1920240" indent="0">
              <a:buNone/>
              <a:defRPr sz="5880"/>
            </a:lvl2pPr>
            <a:lvl3pPr marL="3840480" indent="0">
              <a:buNone/>
              <a:defRPr sz="5040"/>
            </a:lvl3pPr>
            <a:lvl4pPr marL="5760720" indent="0">
              <a:buNone/>
              <a:defRPr sz="4200"/>
            </a:lvl4pPr>
            <a:lvl5pPr marL="7680960" indent="0">
              <a:buNone/>
              <a:defRPr sz="4200"/>
            </a:lvl5pPr>
            <a:lvl6pPr marL="9601200" indent="0">
              <a:buNone/>
              <a:defRPr sz="4200"/>
            </a:lvl6pPr>
            <a:lvl7pPr marL="11521440" indent="0">
              <a:buNone/>
              <a:defRPr sz="4200"/>
            </a:lvl7pPr>
            <a:lvl8pPr marL="13441680" indent="0">
              <a:buNone/>
              <a:defRPr sz="4200"/>
            </a:lvl8pPr>
            <a:lvl9pPr marL="15361920" indent="0">
              <a:buNone/>
              <a:defRPr sz="4200"/>
            </a:lvl9pPr>
          </a:lstStyle>
          <a:p>
            <a:pPr lvl="0"/>
            <a:r>
              <a:rPr lang="en-US" smtClean="0"/>
              <a:t>Edit Master text styles</a:t>
            </a:r>
          </a:p>
        </p:txBody>
      </p:sp>
      <p:sp>
        <p:nvSpPr>
          <p:cNvPr id="5" name="Date Placeholder 4"/>
          <p:cNvSpPr>
            <a:spLocks noGrp="1"/>
          </p:cNvSpPr>
          <p:nvPr>
            <p:ph type="dt" sz="half" idx="10"/>
          </p:nvPr>
        </p:nvSpPr>
        <p:spPr/>
        <p:txBody>
          <a:bodyPr/>
          <a:lstStyle/>
          <a:p>
            <a:fld id="{D80FA102-2878-411D-A4C2-E959E98E0D48}" type="datetimeFigureOut">
              <a:rPr lang="en-AU" smtClean="0"/>
              <a:t>28/04/2021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2703786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0FA102-2878-411D-A4C2-E959E98E0D48}" type="datetimeFigureOut">
              <a:rPr lang="en-AU" smtClean="0"/>
              <a:t>28/04/2021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28368159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80" y="1533525"/>
            <a:ext cx="11041380" cy="2440972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520440" y="1533525"/>
            <a:ext cx="32484060" cy="2440972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0FA102-2878-411D-A4C2-E959E98E0D48}" type="datetimeFigureOut">
              <a:rPr lang="en-AU" smtClean="0"/>
              <a:t>28/04/2021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7073822-4FB1-4385-AECA-EA103558ECEE}" type="slidenum">
              <a:rPr lang="en-AU" smtClean="0"/>
              <a:t>‹#›</a:t>
            </a:fld>
            <a:endParaRPr lang="en-AU"/>
          </a:p>
        </p:txBody>
      </p:sp>
    </p:spTree>
    <p:extLst>
      <p:ext uri="{BB962C8B-B14F-4D97-AF65-F5344CB8AC3E}">
        <p14:creationId xmlns:p14="http://schemas.microsoft.com/office/powerpoint/2010/main" val="3667868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0" y="1533527"/>
            <a:ext cx="44165520" cy="556736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520440" y="7667625"/>
            <a:ext cx="44165520" cy="182756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20440" y="26696672"/>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D80FA102-2878-411D-A4C2-E959E98E0D48}" type="datetimeFigureOut">
              <a:rPr lang="en-AU" smtClean="0"/>
              <a:t>28/04/2021</a:t>
            </a:fld>
            <a:endParaRPr lang="en-AU"/>
          </a:p>
        </p:txBody>
      </p:sp>
      <p:sp>
        <p:nvSpPr>
          <p:cNvPr id="5" name="Footer Placeholder 4"/>
          <p:cNvSpPr>
            <a:spLocks noGrp="1"/>
          </p:cNvSpPr>
          <p:nvPr>
            <p:ph type="ftr" sz="quarter" idx="3"/>
          </p:nvPr>
        </p:nvSpPr>
        <p:spPr>
          <a:xfrm>
            <a:off x="16962120" y="26696672"/>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36164520" y="26696672"/>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C7073822-4FB1-4385-AECA-EA103558ECEE}" type="slidenum">
              <a:rPr lang="en-AU" smtClean="0"/>
              <a:t>‹#›</a:t>
            </a:fld>
            <a:endParaRPr lang="en-AU"/>
          </a:p>
        </p:txBody>
      </p:sp>
    </p:spTree>
    <p:extLst>
      <p:ext uri="{BB962C8B-B14F-4D97-AF65-F5344CB8AC3E}">
        <p14:creationId xmlns:p14="http://schemas.microsoft.com/office/powerpoint/2010/main" val="286930659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840480"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20" indent="-960120" algn="l" defTabSz="3840480" rtl="0" eaLnBrk="1" latinLnBrk="0" hangingPunct="1">
        <a:lnSpc>
          <a:spcPct val="90000"/>
        </a:lnSpc>
        <a:spcBef>
          <a:spcPts val="4200"/>
        </a:spcBef>
        <a:buFont typeface="Arial" panose="020B0604020202020204" pitchFamily="34" charset="0"/>
        <a:buChar char="•"/>
        <a:defRPr sz="11760" kern="1200">
          <a:solidFill>
            <a:schemeClr val="tx1"/>
          </a:solidFill>
          <a:latin typeface="+mn-lt"/>
          <a:ea typeface="+mn-ea"/>
          <a:cs typeface="+mn-cs"/>
        </a:defRPr>
      </a:lvl1pPr>
      <a:lvl2pPr marL="2880360" indent="-960120" algn="l" defTabSz="3840480"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600" indent="-960120" algn="l" defTabSz="3840480"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08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4pPr>
      <a:lvl5pPr marL="864108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5pPr>
      <a:lvl6pPr marL="1056132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6pPr>
      <a:lvl7pPr marL="1248156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7pPr>
      <a:lvl8pPr marL="1440180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8pPr>
      <a:lvl9pPr marL="16322040" indent="-960120" algn="l" defTabSz="3840480" rtl="0" eaLnBrk="1" latinLnBrk="0" hangingPunct="1">
        <a:lnSpc>
          <a:spcPct val="90000"/>
        </a:lnSpc>
        <a:spcBef>
          <a:spcPts val="2100"/>
        </a:spcBef>
        <a:buFont typeface="Arial" panose="020B0604020202020204" pitchFamily="34" charset="0"/>
        <a:buChar char="•"/>
        <a:defRPr sz="7560" kern="1200">
          <a:solidFill>
            <a:schemeClr val="tx1"/>
          </a:solidFill>
          <a:latin typeface="+mn-lt"/>
          <a:ea typeface="+mn-ea"/>
          <a:cs typeface="+mn-cs"/>
        </a:defRPr>
      </a:lvl9pPr>
    </p:bodyStyle>
    <p:otherStyle>
      <a:defPPr>
        <a:defRPr lang="en-US"/>
      </a:defPPr>
      <a:lvl1pPr marL="0" algn="l" defTabSz="3840480" rtl="0" eaLnBrk="1" latinLnBrk="0" hangingPunct="1">
        <a:defRPr sz="7560" kern="1200">
          <a:solidFill>
            <a:schemeClr val="tx1"/>
          </a:solidFill>
          <a:latin typeface="+mn-lt"/>
          <a:ea typeface="+mn-ea"/>
          <a:cs typeface="+mn-cs"/>
        </a:defRPr>
      </a:lvl1pPr>
      <a:lvl2pPr marL="1920240" algn="l" defTabSz="3840480" rtl="0" eaLnBrk="1" latinLnBrk="0" hangingPunct="1">
        <a:defRPr sz="7560" kern="1200">
          <a:solidFill>
            <a:schemeClr val="tx1"/>
          </a:solidFill>
          <a:latin typeface="+mn-lt"/>
          <a:ea typeface="+mn-ea"/>
          <a:cs typeface="+mn-cs"/>
        </a:defRPr>
      </a:lvl2pPr>
      <a:lvl3pPr marL="3840480" algn="l" defTabSz="3840480" rtl="0" eaLnBrk="1" latinLnBrk="0" hangingPunct="1">
        <a:defRPr sz="7560" kern="1200">
          <a:solidFill>
            <a:schemeClr val="tx1"/>
          </a:solidFill>
          <a:latin typeface="+mn-lt"/>
          <a:ea typeface="+mn-ea"/>
          <a:cs typeface="+mn-cs"/>
        </a:defRPr>
      </a:lvl3pPr>
      <a:lvl4pPr marL="5760720" algn="l" defTabSz="3840480" rtl="0" eaLnBrk="1" latinLnBrk="0" hangingPunct="1">
        <a:defRPr sz="7560" kern="1200">
          <a:solidFill>
            <a:schemeClr val="tx1"/>
          </a:solidFill>
          <a:latin typeface="+mn-lt"/>
          <a:ea typeface="+mn-ea"/>
          <a:cs typeface="+mn-cs"/>
        </a:defRPr>
      </a:lvl4pPr>
      <a:lvl5pPr marL="7680960" algn="l" defTabSz="3840480" rtl="0" eaLnBrk="1" latinLnBrk="0" hangingPunct="1">
        <a:defRPr sz="7560" kern="1200">
          <a:solidFill>
            <a:schemeClr val="tx1"/>
          </a:solidFill>
          <a:latin typeface="+mn-lt"/>
          <a:ea typeface="+mn-ea"/>
          <a:cs typeface="+mn-cs"/>
        </a:defRPr>
      </a:lvl5pPr>
      <a:lvl6pPr marL="9601200" algn="l" defTabSz="3840480" rtl="0" eaLnBrk="1" latinLnBrk="0" hangingPunct="1">
        <a:defRPr sz="7560" kern="1200">
          <a:solidFill>
            <a:schemeClr val="tx1"/>
          </a:solidFill>
          <a:latin typeface="+mn-lt"/>
          <a:ea typeface="+mn-ea"/>
          <a:cs typeface="+mn-cs"/>
        </a:defRPr>
      </a:lvl6pPr>
      <a:lvl7pPr marL="11521440" algn="l" defTabSz="3840480" rtl="0" eaLnBrk="1" latinLnBrk="0" hangingPunct="1">
        <a:defRPr sz="7560" kern="1200">
          <a:solidFill>
            <a:schemeClr val="tx1"/>
          </a:solidFill>
          <a:latin typeface="+mn-lt"/>
          <a:ea typeface="+mn-ea"/>
          <a:cs typeface="+mn-cs"/>
        </a:defRPr>
      </a:lvl7pPr>
      <a:lvl8pPr marL="13441680" algn="l" defTabSz="3840480" rtl="0" eaLnBrk="1" latinLnBrk="0" hangingPunct="1">
        <a:defRPr sz="7560" kern="1200">
          <a:solidFill>
            <a:schemeClr val="tx1"/>
          </a:solidFill>
          <a:latin typeface="+mn-lt"/>
          <a:ea typeface="+mn-ea"/>
          <a:cs typeface="+mn-cs"/>
        </a:defRPr>
      </a:lvl8pPr>
      <a:lvl9pPr marL="15361920" algn="l" defTabSz="3840480" rtl="0" eaLnBrk="1" latinLnBrk="0" hangingPunct="1">
        <a:defRPr sz="7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tif"/><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microsoft.com/office/2007/relationships/hdphoto" Target="../media/hdphoto5.wdp"/><Relationship Id="rId18" Type="http://schemas.openxmlformats.org/officeDocument/2006/relationships/image" Target="../media/image3.png"/><Relationship Id="rId3" Type="http://schemas.openxmlformats.org/officeDocument/2006/relationships/hyperlink" Target="mailto:Hira.Shaukat@research.uwa.edu.au" TargetMode="External"/><Relationship Id="rId21" Type="http://schemas.openxmlformats.org/officeDocument/2006/relationships/image" Target="../media/image13.jpeg"/><Relationship Id="rId7" Type="http://schemas.microsoft.com/office/2007/relationships/hdphoto" Target="../media/hdphoto2.wdp"/><Relationship Id="rId12" Type="http://schemas.openxmlformats.org/officeDocument/2006/relationships/image" Target="../media/image9.png"/><Relationship Id="rId17" Type="http://schemas.openxmlformats.org/officeDocument/2006/relationships/chart" Target="../charts/chart2.xml"/><Relationship Id="rId25" Type="http://schemas.openxmlformats.org/officeDocument/2006/relationships/image" Target="../media/image18.png"/><Relationship Id="rId2" Type="http://schemas.openxmlformats.org/officeDocument/2006/relationships/image" Target="../media/image4.png"/><Relationship Id="rId16" Type="http://schemas.openxmlformats.org/officeDocument/2006/relationships/chart" Target="../charts/chart1.xml"/><Relationship Id="rId20" Type="http://schemas.openxmlformats.org/officeDocument/2006/relationships/image" Target="../media/image12.tif"/><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hdphoto" Target="../media/hdphoto4.wdp"/><Relationship Id="rId24" Type="http://schemas.openxmlformats.org/officeDocument/2006/relationships/image" Target="../media/image17.jpeg"/><Relationship Id="rId5" Type="http://schemas.microsoft.com/office/2007/relationships/hdphoto" Target="../media/hdphoto1.wdp"/><Relationship Id="rId15" Type="http://schemas.microsoft.com/office/2007/relationships/hdphoto" Target="../media/hdphoto6.wdp"/><Relationship Id="rId23" Type="http://schemas.openxmlformats.org/officeDocument/2006/relationships/image" Target="../media/image16.png"/><Relationship Id="rId10" Type="http://schemas.openxmlformats.org/officeDocument/2006/relationships/image" Target="../media/image8.png"/><Relationship Id="rId19" Type="http://schemas.openxmlformats.org/officeDocument/2006/relationships/image" Target="../media/image11.png"/><Relationship Id="rId4" Type="http://schemas.openxmlformats.org/officeDocument/2006/relationships/image" Target="../media/image5.png"/><Relationship Id="rId9" Type="http://schemas.microsoft.com/office/2007/relationships/hdphoto" Target="../media/hdphoto3.wdp"/><Relationship Id="rId14" Type="http://schemas.openxmlformats.org/officeDocument/2006/relationships/image" Target="../media/image10.png"/><Relationship Id="rId22" Type="http://schemas.openxmlformats.org/officeDocument/2006/relationships/image" Target="../media/image14.t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18" y="1101696"/>
            <a:ext cx="47685960" cy="5567365"/>
          </a:xfrm>
        </p:spPr>
        <p:txBody>
          <a:bodyPr/>
          <a:lstStyle/>
          <a:p>
            <a:r>
              <a:rPr lang="en-AU" sz="9600" b="1"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Quasi-3D mapping of soil moisture for agriculture using electric conductivity sensing </a:t>
            </a:r>
            <a:br>
              <a:rPr lang="en-AU" sz="9600" b="1"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br>
            <a:endParaRPr lang="en-AU" dirty="0"/>
          </a:p>
        </p:txBody>
      </p:sp>
      <p:sp>
        <p:nvSpPr>
          <p:cNvPr id="4" name="Rectangle 3"/>
          <p:cNvSpPr/>
          <p:nvPr/>
        </p:nvSpPr>
        <p:spPr>
          <a:xfrm>
            <a:off x="1180853" y="3608176"/>
            <a:ext cx="44881137" cy="382012"/>
          </a:xfrm>
          <a:prstGeom prst="rect">
            <a:avLst/>
          </a:prstGeom>
          <a:solidFill>
            <a:srgbClr val="2B7471"/>
          </a:solidFill>
          <a:ln>
            <a:solidFill>
              <a:srgbClr val="2B7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4" name="Picture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8873" y="21890917"/>
            <a:ext cx="14517841" cy="6604336"/>
          </a:xfrm>
          <a:prstGeom prst="rect">
            <a:avLst/>
          </a:prstGeom>
          <a:ln w="190500" cap="sq">
            <a:solidFill>
              <a:srgbClr val="2B747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6" name="TextBox 35"/>
          <p:cNvSpPr txBox="1"/>
          <p:nvPr/>
        </p:nvSpPr>
        <p:spPr>
          <a:xfrm>
            <a:off x="2765066" y="4873551"/>
            <a:ext cx="15342287" cy="5909310"/>
          </a:xfrm>
          <a:prstGeom prst="rect">
            <a:avLst/>
          </a:prstGeom>
          <a:noFill/>
        </p:spPr>
        <p:txBody>
          <a:bodyPr wrap="square" rtlCol="0">
            <a:spAutoFit/>
          </a:bodyPr>
          <a:lstStyle/>
          <a:p>
            <a:pPr>
              <a:lnSpc>
                <a:spcPct val="150000"/>
              </a:lnSpc>
            </a:pPr>
            <a:r>
              <a:rPr lang="en-AU" sz="6000" b="1" dirty="0" smtClean="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rPr>
              <a:t>Gaps</a:t>
            </a:r>
            <a:endParaRPr lang="en-AU" sz="6000" b="1" dirty="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Use of point sensor</a:t>
            </a: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Mostly mapping of salinity</a:t>
            </a: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Mostly at irrigated sites</a:t>
            </a: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Calibrations by excavated pit method </a:t>
            </a: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Extrapolation of transect data / soil samples</a:t>
            </a:r>
          </a:p>
          <a:p>
            <a:pPr marL="685800" indent="-685800">
              <a:buFont typeface="Wingdings" panose="05000000000000000000" pitchFamily="2" charset="2"/>
              <a:buChar char="ü"/>
            </a:pPr>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mc:AlternateContent xmlns:mc="http://schemas.openxmlformats.org/markup-compatibility/2006" xmlns:a14="http://schemas.microsoft.com/office/drawing/2010/main">
        <mc:Choice Requires="a14">
          <p:sp>
            <p:nvSpPr>
              <p:cNvPr id="38" name="TextBox 37"/>
              <p:cNvSpPr txBox="1"/>
              <p:nvPr/>
            </p:nvSpPr>
            <p:spPr>
              <a:xfrm>
                <a:off x="2765065" y="10030271"/>
                <a:ext cx="15342287" cy="11941731"/>
              </a:xfrm>
              <a:prstGeom prst="rect">
                <a:avLst/>
              </a:prstGeom>
              <a:noFill/>
            </p:spPr>
            <p:txBody>
              <a:bodyPr wrap="square" rtlCol="0">
                <a:spAutoFit/>
              </a:bodyPr>
              <a:lstStyle/>
              <a:p>
                <a:pPr>
                  <a:lnSpc>
                    <a:spcPct val="150000"/>
                  </a:lnSpc>
                </a:pPr>
                <a:r>
                  <a:rPr lang="en-AU" sz="6000" b="1" dirty="0" smtClean="0">
                    <a:latin typeface="Segoe UI Historic" panose="020B0502040204020203" pitchFamily="34" charset="0"/>
                    <a:ea typeface="Segoe UI Historic" panose="020B0502040204020203" pitchFamily="34" charset="0"/>
                    <a:cs typeface="Segoe UI Historic" panose="020B0502040204020203" pitchFamily="34" charset="0"/>
                  </a:rPr>
                  <a:t>Study site</a:t>
                </a:r>
                <a:endParaRPr lang="en-AU" sz="6000" b="1" dirty="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The study site was part of a long-term no-tillage cropping systems experiment (from 2007 to 2019) with a total size of 5.4 ha. The area was divided into subplots of 40  m </a:t>
                </a:r>
                <a14:m>
                  <m:oMath xmlns:m="http://schemas.openxmlformats.org/officeDocument/2006/math">
                    <m:r>
                      <a:rPr lang="en-AU" sz="4800">
                        <a:latin typeface="Cambria Math" panose="02040503050406030204" pitchFamily="18" charset="0"/>
                        <a:ea typeface="Segoe UI Historic" panose="020B0502040204020203" pitchFamily="34" charset="0"/>
                        <a:cs typeface="Segoe UI Historic" panose="020B0502040204020203" pitchFamily="34" charset="0"/>
                      </a:rPr>
                      <m:t>×</m:t>
                    </m:r>
                  </m:oMath>
                </a14:m>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 80 m, for different crops in 2018 and 2019. </a:t>
                </a:r>
              </a:p>
              <a:p>
                <a:pPr marL="685800" indent="-685800" algn="just">
                  <a:buFont typeface="Wingdings" panose="05000000000000000000" pitchFamily="2" charset="2"/>
                  <a:buChar char="ü"/>
                </a:pPr>
                <a:endPar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endParaRPr>
              </a:p>
              <a:p>
                <a:pPr algn="just"/>
                <a:endPar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endParaRPr>
              </a:p>
              <a:p>
                <a:pPr algn="just"/>
                <a:endParaRPr lang="en-AU" sz="4400" dirty="0">
                  <a:latin typeface="Segoe UI Historic" panose="020B0502040204020203" pitchFamily="34" charset="0"/>
                  <a:ea typeface="Segoe UI Historic" panose="020B0502040204020203" pitchFamily="34" charset="0"/>
                  <a:cs typeface="Segoe UI Historic" panose="020B0502040204020203" pitchFamily="34" charset="0"/>
                </a:endParaRPr>
              </a:p>
              <a:p>
                <a:pPr algn="just"/>
                <a:endParaRPr lang="en-AU" sz="4400" dirty="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lgn="just">
                  <a:buFont typeface="Wingdings" panose="05000000000000000000" pitchFamily="2" charset="2"/>
                  <a:buChar char="ü"/>
                </a:pP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Two EMI surveys were done  a) First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(dry)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survey four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months after harvest on April 15, 2019, following the dry summer with 2018 crops residue on the field and b) Second (wet) EMI survey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on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July 10, 2019, with all plots sown to wheat for the next growing season</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 This adds to additional moisture variability at the site </a:t>
                </a:r>
                <a:endParaRPr lang="en-AU" sz="44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2765065" y="10030271"/>
                <a:ext cx="15342287" cy="11941731"/>
              </a:xfrm>
              <a:prstGeom prst="rect">
                <a:avLst/>
              </a:prstGeom>
              <a:blipFill>
                <a:blip r:embed="rId3"/>
                <a:stretch>
                  <a:fillRect l="-2424" r="-1630" b="-1480"/>
                </a:stretch>
              </a:blipFill>
            </p:spPr>
            <p:txBody>
              <a:bodyPr/>
              <a:lstStyle/>
              <a:p>
                <a:r>
                  <a:rPr lang="en-AU">
                    <a:noFill/>
                  </a:rPr>
                  <a:t> </a:t>
                </a:r>
              </a:p>
            </p:txBody>
          </p:sp>
        </mc:Fallback>
      </mc:AlternateContent>
      <p:sp>
        <p:nvSpPr>
          <p:cNvPr id="39" name="Rectangle 38"/>
          <p:cNvSpPr/>
          <p:nvPr/>
        </p:nvSpPr>
        <p:spPr>
          <a:xfrm>
            <a:off x="19077356" y="5167310"/>
            <a:ext cx="15342287" cy="5847755"/>
          </a:xfrm>
          <a:prstGeom prst="rect">
            <a:avLst/>
          </a:prstGeom>
        </p:spPr>
        <p:txBody>
          <a:bodyPr wrap="square">
            <a:spAutoFit/>
          </a:bodyPr>
          <a:lstStyle/>
          <a:p>
            <a:pPr>
              <a:lnSpc>
                <a:spcPct val="150000"/>
              </a:lnSpc>
            </a:pPr>
            <a:r>
              <a:rPr lang="en-AU" sz="6000" b="1" dirty="0">
                <a:latin typeface="Segoe UI Historic" panose="020B0502040204020203" pitchFamily="34" charset="0"/>
                <a:ea typeface="Segoe UI Historic" panose="020B0502040204020203" pitchFamily="34" charset="0"/>
                <a:cs typeface="Segoe UI Historic" panose="020B0502040204020203" pitchFamily="34" charset="0"/>
              </a:rPr>
              <a:t>Inversion </a:t>
            </a: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A least square inversion algorithm (EM4Soil) was used to determine electric conductivities for individual soil layers (0-50cm, 50-80 cm and 80-160 cm) for two EMI surveys at a trial site, with different crop rotations and varying moisture conditions.</a:t>
            </a:r>
          </a:p>
          <a:p>
            <a:endParaRPr lang="en-AU" sz="44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cxnSp>
        <p:nvCxnSpPr>
          <p:cNvPr id="40" name="Straight Connector 39"/>
          <p:cNvCxnSpPr/>
          <p:nvPr/>
        </p:nvCxnSpPr>
        <p:spPr>
          <a:xfrm>
            <a:off x="18666718" y="6265279"/>
            <a:ext cx="0" cy="19594800"/>
          </a:xfrm>
          <a:prstGeom prst="line">
            <a:avLst/>
          </a:prstGeom>
          <a:ln w="38100">
            <a:solidFill>
              <a:schemeClr val="bg2">
                <a:lumMod val="75000"/>
              </a:schemeClr>
            </a:solidFill>
          </a:ln>
        </p:spPr>
        <p:style>
          <a:lnRef idx="3">
            <a:schemeClr val="accent3"/>
          </a:lnRef>
          <a:fillRef idx="0">
            <a:schemeClr val="accent3"/>
          </a:fillRef>
          <a:effectRef idx="2">
            <a:schemeClr val="accent3"/>
          </a:effectRef>
          <a:fontRef idx="minor">
            <a:schemeClr val="tx1"/>
          </a:fontRef>
        </p:style>
      </p:cxnSp>
      <p:sp>
        <p:nvSpPr>
          <p:cNvPr id="43" name="TextBox 42"/>
          <p:cNvSpPr txBox="1"/>
          <p:nvPr/>
        </p:nvSpPr>
        <p:spPr>
          <a:xfrm>
            <a:off x="18876350" y="10475084"/>
            <a:ext cx="15998194" cy="15973604"/>
          </a:xfrm>
          <a:prstGeom prst="rect">
            <a:avLst/>
          </a:prstGeom>
          <a:noFill/>
        </p:spPr>
        <p:txBody>
          <a:bodyPr wrap="square" rtlCol="0">
            <a:spAutoFit/>
          </a:bodyPr>
          <a:lstStyle/>
          <a:p>
            <a:r>
              <a:rPr lang="en-AU" sz="6000" b="1" dirty="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rPr>
              <a:t>Laboratory estimation of θ using electrical resistivity tomography (ERT</a:t>
            </a:r>
            <a:r>
              <a:rPr lang="en-AU" sz="6000" b="1" dirty="0" smtClean="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rPr>
              <a:t>) </a:t>
            </a:r>
            <a:endParaRPr lang="en-AU" sz="6000" b="1" dirty="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endParaRPr>
          </a:p>
          <a:p>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A simplified calibration equation is generated assuming, assuming 1/Ro is uniform and established ERT vs θ (cm</a:t>
            </a:r>
            <a:r>
              <a:rPr lang="en-AU" sz="4800" baseline="30000" dirty="0" smtClean="0">
                <a:latin typeface="Segoe UI Historic" panose="020B0502040204020203" pitchFamily="34" charset="0"/>
                <a:ea typeface="Segoe UI Historic" panose="020B0502040204020203" pitchFamily="34" charset="0"/>
                <a:cs typeface="Segoe UI Historic" panose="020B0502040204020203" pitchFamily="34" charset="0"/>
              </a:rPr>
              <a:t>3</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 cm</a:t>
            </a:r>
            <a:r>
              <a:rPr lang="en-AU" sz="4800" baseline="30000" dirty="0" smtClean="0">
                <a:latin typeface="Segoe UI Historic" panose="020B0502040204020203" pitchFamily="34" charset="0"/>
                <a:ea typeface="Segoe UI Historic" panose="020B0502040204020203" pitchFamily="34" charset="0"/>
                <a:cs typeface="Segoe UI Historic" panose="020B0502040204020203" pitchFamily="34" charset="0"/>
              </a:rPr>
              <a:t>-3</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 for two DOEs (0.5 m and 0.8 m) fitted to a power law trend line (Leopold et al., 2021). </a:t>
            </a:r>
          </a:p>
          <a:p>
            <a:endPar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This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means that soil solution is considered as constant that adds to the general misfit between our predicted θ (cm</a:t>
            </a:r>
            <a:r>
              <a:rPr lang="en-AU" sz="4800" baseline="30000" dirty="0">
                <a:latin typeface="Segoe UI Historic" panose="020B0502040204020203" pitchFamily="34" charset="0"/>
                <a:ea typeface="Segoe UI Historic" panose="020B0502040204020203" pitchFamily="34" charset="0"/>
                <a:cs typeface="Segoe UI Historic" panose="020B0502040204020203" pitchFamily="34" charset="0"/>
              </a:rPr>
              <a:t>3</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 cm</a:t>
            </a:r>
            <a:r>
              <a:rPr lang="en-AU" sz="4800" baseline="30000" dirty="0">
                <a:latin typeface="Segoe UI Historic" panose="020B0502040204020203" pitchFamily="34" charset="0"/>
                <a:ea typeface="Segoe UI Historic" panose="020B0502040204020203" pitchFamily="34" charset="0"/>
                <a:cs typeface="Segoe UI Historic" panose="020B0502040204020203" pitchFamily="34" charset="0"/>
              </a:rPr>
              <a:t>-3</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 from EMI data and in the field NMM measurements</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a:t>
            </a:r>
          </a:p>
          <a:p>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ERT – EMI power law calibration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of field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scale quasi-3D ECa data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predicted soil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moisture values at different soil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depths ( 0 – 0.5, 0.5 – 0.8 &amp; 0.8 – 1.6m)</a:t>
            </a:r>
          </a:p>
          <a:p>
            <a:pPr marL="685800" indent="-685800">
              <a:buFont typeface="Wingdings" panose="05000000000000000000" pitchFamily="2" charset="2"/>
              <a:buChar char="ü"/>
            </a:pPr>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a:p>
            <a:pPr marL="685800" indent="-685800">
              <a:buFont typeface="Wingdings" panose="05000000000000000000" pitchFamily="2" charset="2"/>
              <a:buChar char="ü"/>
            </a:pP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Impact of soil water variability on ECa is most prominent in upper two depth slices in both seasons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the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depths most meaningful in agriculture</a:t>
            </a:r>
          </a:p>
          <a:p>
            <a:pPr marL="685800" indent="-685800">
              <a:buFont typeface="Wingdings" panose="05000000000000000000" pitchFamily="2" charset="2"/>
              <a:buChar char="ü"/>
            </a:pPr>
            <a:endPar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44" name="Rectangle 43"/>
          <p:cNvSpPr/>
          <p:nvPr/>
        </p:nvSpPr>
        <p:spPr>
          <a:xfrm>
            <a:off x="3575747" y="21604030"/>
            <a:ext cx="4703532" cy="1305294"/>
          </a:xfrm>
          <a:prstGeom prst="rect">
            <a:avLst/>
          </a:prstGeom>
        </p:spPr>
        <p:txBody>
          <a:bodyPr wrap="none">
            <a:spAutoFit/>
          </a:bodyPr>
          <a:lstStyle/>
          <a:p>
            <a:pPr>
              <a:lnSpc>
                <a:spcPct val="150000"/>
              </a:lnSpc>
            </a:pPr>
            <a:r>
              <a:rPr lang="en-AU" sz="6000" b="1" dirty="0" smtClean="0">
                <a:latin typeface="Segoe UI Historic" panose="020B0502040204020203" pitchFamily="34" charset="0"/>
                <a:ea typeface="Segoe UI Historic" panose="020B0502040204020203" pitchFamily="34" charset="0"/>
                <a:cs typeface="Segoe UI Historic" panose="020B0502040204020203" pitchFamily="34" charset="0"/>
              </a:rPr>
              <a:t>Methodology</a:t>
            </a:r>
            <a:endParaRPr lang="en-AU" sz="4000" b="1" dirty="0">
              <a:latin typeface="Segoe UI Historic" panose="020B0502040204020203" pitchFamily="34" charset="0"/>
              <a:ea typeface="Segoe UI Historic" panose="020B0502040204020203" pitchFamily="34" charset="0"/>
              <a:cs typeface="Segoe UI Historic" panose="020B0502040204020203" pitchFamily="34" charset="0"/>
            </a:endParaRPr>
          </a:p>
        </p:txBody>
      </p:sp>
      <p:cxnSp>
        <p:nvCxnSpPr>
          <p:cNvPr id="46" name="Straight Connector 45"/>
          <p:cNvCxnSpPr/>
          <p:nvPr/>
        </p:nvCxnSpPr>
        <p:spPr>
          <a:xfrm>
            <a:off x="35198805" y="5940601"/>
            <a:ext cx="0" cy="19594800"/>
          </a:xfrm>
          <a:prstGeom prst="line">
            <a:avLst/>
          </a:prstGeom>
          <a:ln w="38100">
            <a:solidFill>
              <a:schemeClr val="bg2">
                <a:lumMod val="75000"/>
              </a:schemeClr>
            </a:solidFill>
          </a:ln>
        </p:spPr>
        <p:style>
          <a:lnRef idx="3">
            <a:schemeClr val="accent3"/>
          </a:lnRef>
          <a:fillRef idx="0">
            <a:schemeClr val="accent3"/>
          </a:fillRef>
          <a:effectRef idx="2">
            <a:schemeClr val="accent3"/>
          </a:effectRef>
          <a:fontRef idx="minor">
            <a:schemeClr val="tx1"/>
          </a:fontRef>
        </p:style>
      </p:cxnSp>
      <p:sp>
        <p:nvSpPr>
          <p:cNvPr id="47" name="TextBox 46"/>
          <p:cNvSpPr txBox="1"/>
          <p:nvPr/>
        </p:nvSpPr>
        <p:spPr>
          <a:xfrm>
            <a:off x="35701950" y="5374432"/>
            <a:ext cx="13921670" cy="21376493"/>
          </a:xfrm>
          <a:prstGeom prst="rect">
            <a:avLst/>
          </a:prstGeom>
          <a:solidFill>
            <a:srgbClr val="2B7471"/>
          </a:solidFill>
        </p:spPr>
        <p:txBody>
          <a:bodyPr wrap="square" rtlCol="0">
            <a:spAutoFit/>
          </a:bodyPr>
          <a:lstStyle/>
          <a:p>
            <a:r>
              <a:rPr lang="en-AU" sz="5909" b="1"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Discussion</a:t>
            </a:r>
          </a:p>
          <a:p>
            <a:endParaRPr lang="en-AU" sz="4800" dirty="0">
              <a:solidFill>
                <a:srgbClr val="95BAB9"/>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571500" indent="-571500">
              <a:buFont typeface="Wingdings" panose="05000000000000000000" pitchFamily="2" charset="2"/>
              <a:buChar char="ü"/>
            </a:pP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EMI survey calibrated by ERT-EMI power law equation </a:t>
            </a: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predicted field scale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θ for different soil depth (upto 1.6 m) using inversion algorithm with R</a:t>
            </a:r>
            <a:r>
              <a:rPr lang="en-AU" sz="4400" baseline="300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2</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 of 0.902 and 0.541 for dry and wet soil conditions. </a:t>
            </a:r>
            <a:endPar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endPar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571500" indent="-571500">
              <a:buFont typeface="Wingdings" panose="05000000000000000000" pitchFamily="2" charset="2"/>
              <a:buChar char="ü"/>
            </a:pP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Inverted ECa was spatially variable, which increased with depth, measured conductivity in wet season was higher than dry season at all DOEs. Since the only variable factor from dry to wet season was moisture this suggested change in ECa is due to moisture </a:t>
            </a:r>
          </a:p>
          <a:p>
            <a:endPar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571500" indent="-571500">
              <a:buFont typeface="Wingdings" panose="05000000000000000000" pitchFamily="2" charset="2"/>
              <a:buChar char="ü"/>
            </a:pP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ERT–</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 </a:t>
            </a: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EMI power law calibration of field scale quasi-3D ECa data successfully predicted the soil moisture values at different soil depths validated by </a:t>
            </a:r>
            <a:r>
              <a:rPr lang="en-AU" sz="440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NMM measurements.</a:t>
            </a:r>
            <a:endPar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endPar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571500" indent="-571500">
              <a:buFont typeface="Wingdings" panose="05000000000000000000" pitchFamily="2" charset="2"/>
              <a:buChar char="ü"/>
            </a:pP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Average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percentage difference between inverted and measured apparent conductivities was between 25 to 27 % resulting in difference of 19 to 23 % in volumetric soil moisture prediction</a:t>
            </a:r>
          </a:p>
          <a:p>
            <a:endPar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endParaRPr>
          </a:p>
          <a:p>
            <a:pPr marL="571500" indent="-571500">
              <a:buFont typeface="Wingdings" panose="05000000000000000000" pitchFamily="2" charset="2"/>
              <a:buChar char="ü"/>
            </a:pP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The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impact of different crop rotations, resulting in additional moisture variability at the site, was clearly detected in </a:t>
            </a: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the EMI survey. For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dry season, except for fallow plots , average θ was </a:t>
            </a: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close to wilting point of site soil texture, while in case of wet season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average </a:t>
            </a:r>
            <a:r>
              <a:rPr lang="en-AU" sz="4400" dirty="0" smtClean="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θ was at the field capacity in all depth. This </a:t>
            </a:r>
            <a:r>
              <a:rPr lang="en-AU" sz="4400" dirty="0">
                <a:solidFill>
                  <a:schemeClr val="bg1">
                    <a:lumMod val="85000"/>
                  </a:schemeClr>
                </a:solidFill>
                <a:latin typeface="Segoe UI Historic" panose="020B0502040204020203" pitchFamily="34" charset="0"/>
                <a:ea typeface="Segoe UI Historic" panose="020B0502040204020203" pitchFamily="34" charset="0"/>
                <a:cs typeface="Segoe UI Historic" panose="020B0502040204020203" pitchFamily="34" charset="0"/>
              </a:rPr>
              <a:t>may be important for prediction of potential yield and input rates, through modelling, for upcoming crops </a:t>
            </a:r>
          </a:p>
        </p:txBody>
      </p:sp>
      <p:pic>
        <p:nvPicPr>
          <p:cNvPr id="48" name="Picture 47"/>
          <p:cNvPicPr/>
          <p:nvPr/>
        </p:nvPicPr>
        <p:blipFill>
          <a:blip r:embed="rId4"/>
          <a:stretch>
            <a:fillRect/>
          </a:stretch>
        </p:blipFill>
        <p:spPr>
          <a:xfrm>
            <a:off x="3178873" y="15159010"/>
            <a:ext cx="13911707" cy="2436842"/>
          </a:xfrm>
          <a:prstGeom prst="rect">
            <a:avLst/>
          </a:prstGeom>
        </p:spPr>
      </p:pic>
      <p:pic>
        <p:nvPicPr>
          <p:cNvPr id="49" name="Content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57592" y="723021"/>
            <a:ext cx="4584722" cy="1506407"/>
          </a:xfrm>
          <a:prstGeom prst="rect">
            <a:avLst/>
          </a:prstGeom>
          <a:noFill/>
          <a:ln w="12700">
            <a:miter lim="400000"/>
          </a:ln>
          <a:extLst>
            <a:ext uri="{C572A759-6A51-4108-AA02-DFA0A04FC94B}">
              <ma14:wrappingTextBoxFlag xmlns:ma14="http://schemas.microsoft.com/office/mac/drawingml/2011/main" xmlns="" val="1"/>
            </a:ext>
          </a:extLst>
        </p:spPr>
      </p:pic>
    </p:spTree>
    <p:extLst>
      <p:ext uri="{BB962C8B-B14F-4D97-AF65-F5344CB8AC3E}">
        <p14:creationId xmlns:p14="http://schemas.microsoft.com/office/powerpoint/2010/main" val="11001190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p:cNvPicPr>
            <a:picLocks noChangeAspect="1"/>
          </p:cNvPicPr>
          <p:nvPr/>
        </p:nvPicPr>
        <p:blipFill rotWithShape="1">
          <a:blip r:embed="rId2"/>
          <a:srcRect l="3555" t="8362" r="11950" b="12346"/>
          <a:stretch/>
        </p:blipFill>
        <p:spPr>
          <a:xfrm rot="21399063">
            <a:off x="42701414" y="2916655"/>
            <a:ext cx="4001825" cy="2920880"/>
          </a:xfrm>
          <a:prstGeom prst="rect">
            <a:avLst/>
          </a:prstGeom>
        </p:spPr>
      </p:pic>
      <p:sp>
        <p:nvSpPr>
          <p:cNvPr id="4" name="Rectangle 3"/>
          <p:cNvSpPr/>
          <p:nvPr/>
        </p:nvSpPr>
        <p:spPr>
          <a:xfrm>
            <a:off x="2281516" y="27496105"/>
            <a:ext cx="14603238" cy="864499"/>
          </a:xfrm>
          <a:prstGeom prst="rect">
            <a:avLst/>
          </a:prstGeom>
          <a:solidFill>
            <a:srgbClr val="95BAB9"/>
          </a:solidFill>
          <a:ln>
            <a:solidFill>
              <a:srgbClr val="95BA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88036" tIns="144018" rIns="288036" bIns="144018" numCol="1" spcCol="0" rtlCol="0" fromWordArt="0" anchor="ctr" anchorCtr="0" forceAA="0" compatLnSpc="1">
            <a:prstTxWarp prst="textNoShape">
              <a:avLst/>
            </a:prstTxWarp>
            <a:noAutofit/>
          </a:bodyPr>
          <a:lstStyle/>
          <a:p>
            <a:pPr algn="ctr"/>
            <a:endParaRPr lang="en-AU" sz="24646"/>
          </a:p>
        </p:txBody>
      </p:sp>
      <p:sp>
        <p:nvSpPr>
          <p:cNvPr id="5" name="Rectangle 4"/>
          <p:cNvSpPr/>
          <p:nvPr/>
        </p:nvSpPr>
        <p:spPr>
          <a:xfrm>
            <a:off x="2281516" y="992996"/>
            <a:ext cx="16037434" cy="4184031"/>
          </a:xfrm>
          <a:prstGeom prst="rect">
            <a:avLst/>
          </a:prstGeom>
        </p:spPr>
        <p:txBody>
          <a:bodyPr wrap="square">
            <a:spAutoFit/>
          </a:bodyPr>
          <a:lstStyle/>
          <a:p>
            <a:r>
              <a:rPr lang="en-AU" sz="8863" b="1"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Quasi-3D mapping of soil moisture for agriculture using electric conductivity sensing </a:t>
            </a:r>
          </a:p>
        </p:txBody>
      </p:sp>
      <p:sp>
        <p:nvSpPr>
          <p:cNvPr id="6" name="Rectangle 5"/>
          <p:cNvSpPr/>
          <p:nvPr/>
        </p:nvSpPr>
        <p:spPr>
          <a:xfrm>
            <a:off x="4882870" y="5764640"/>
            <a:ext cx="12505275" cy="1317155"/>
          </a:xfrm>
          <a:prstGeom prst="rect">
            <a:avLst/>
          </a:prstGeom>
        </p:spPr>
        <p:txBody>
          <a:bodyPr wrap="square">
            <a:spAutoFit/>
          </a:bodyPr>
          <a:lstStyle/>
          <a:p>
            <a:pPr algn="just">
              <a:lnSpc>
                <a:spcPct val="107000"/>
              </a:lnSpc>
              <a:spcAft>
                <a:spcPts val="656"/>
              </a:spcAft>
            </a:pPr>
            <a:r>
              <a:rPr lang="en-AU" sz="3939" b="1"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Author: </a:t>
            </a:r>
            <a:r>
              <a:rPr lang="en-AU" sz="3939"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H. Shaukat</a:t>
            </a:r>
            <a:r>
              <a:rPr lang="en-AU" sz="3939" baseline="30000"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1</a:t>
            </a:r>
            <a:r>
              <a:rPr lang="en-AU" sz="3939"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 K.C. Flower</a:t>
            </a:r>
            <a:r>
              <a:rPr lang="en-AU" sz="3939" baseline="30000"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1,2</a:t>
            </a:r>
            <a:r>
              <a:rPr lang="en-AU" sz="3939"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 M. </a:t>
            </a:r>
            <a:r>
              <a:rPr lang="en-AU" sz="3939" dirty="0" smtClean="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Leopold</a:t>
            </a:r>
            <a:r>
              <a:rPr lang="en-AU" sz="3939" baseline="30000" dirty="0" smtClean="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1,2</a:t>
            </a:r>
            <a:endParaRPr lang="en-AU" sz="3939" baseline="30000"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a:p>
            <a:pPr algn="just">
              <a:lnSpc>
                <a:spcPct val="107000"/>
              </a:lnSpc>
            </a:pPr>
            <a:r>
              <a:rPr lang="en-AU" sz="2954" dirty="0">
                <a:latin typeface="Segoe UI Historic" panose="020B0502040204020203" pitchFamily="34" charset="0"/>
                <a:ea typeface="Segoe UI Historic" panose="020B0502040204020203" pitchFamily="34" charset="0"/>
                <a:cs typeface="Segoe UI Historic" panose="020B0502040204020203" pitchFamily="34" charset="0"/>
              </a:rPr>
              <a:t> </a:t>
            </a:r>
          </a:p>
        </p:txBody>
      </p:sp>
      <p:sp>
        <p:nvSpPr>
          <p:cNvPr id="7" name="TextBox 6"/>
          <p:cNvSpPr txBox="1"/>
          <p:nvPr/>
        </p:nvSpPr>
        <p:spPr>
          <a:xfrm>
            <a:off x="5903462" y="24805868"/>
            <a:ext cx="10981292" cy="3275127"/>
          </a:xfrm>
          <a:prstGeom prst="rect">
            <a:avLst/>
          </a:prstGeom>
          <a:noFill/>
        </p:spPr>
        <p:txBody>
          <a:bodyPr wrap="square" rtlCol="0">
            <a:spAutoFit/>
          </a:bodyPr>
          <a:lstStyle/>
          <a:p>
            <a:pPr algn="ctr"/>
            <a:r>
              <a:rPr lang="en-AU" sz="5909" dirty="0">
                <a:latin typeface="Segoe UI Historic" panose="020B0502040204020203" pitchFamily="34" charset="0"/>
                <a:ea typeface="Segoe UI Historic" panose="020B0502040204020203" pitchFamily="34" charset="0"/>
                <a:cs typeface="Segoe UI Historic" panose="020B0502040204020203" pitchFamily="34" charset="0"/>
              </a:rPr>
              <a:t>Let’s connect</a:t>
            </a:r>
          </a:p>
          <a:p>
            <a:pPr algn="ctr"/>
            <a:r>
              <a:rPr lang="en-AU" sz="4432" dirty="0">
                <a:latin typeface="Segoe UI Historic" panose="020B0502040204020203" pitchFamily="34" charset="0"/>
                <a:ea typeface="Segoe UI Historic" panose="020B0502040204020203" pitchFamily="34" charset="0"/>
                <a:cs typeface="Segoe UI Historic" panose="020B0502040204020203" pitchFamily="34" charset="0"/>
                <a:hlinkClick r:id="rId3"/>
              </a:rPr>
              <a:t>Hira.Shaukat@research.uwa.edu.au</a:t>
            </a:r>
            <a:endParaRPr lang="en-AU" sz="4432" dirty="0">
              <a:latin typeface="Segoe UI Historic" panose="020B0502040204020203" pitchFamily="34" charset="0"/>
              <a:ea typeface="Segoe UI Historic" panose="020B0502040204020203" pitchFamily="34" charset="0"/>
              <a:cs typeface="Segoe UI Historic" panose="020B0502040204020203" pitchFamily="34" charset="0"/>
            </a:endParaRPr>
          </a:p>
          <a:p>
            <a:pPr algn="ctr"/>
            <a:r>
              <a:rPr lang="en-AU" sz="4432" dirty="0">
                <a:latin typeface="Segoe UI Historic" panose="020B0502040204020203" pitchFamily="34" charset="0"/>
                <a:ea typeface="Segoe UI Historic" panose="020B0502040204020203" pitchFamily="34" charset="0"/>
                <a:cs typeface="Segoe UI Historic" panose="020B0502040204020203" pitchFamily="34" charset="0"/>
              </a:rPr>
              <a:t>@Hirra_Shaukat  </a:t>
            </a:r>
          </a:p>
          <a:p>
            <a:pPr algn="ctr"/>
            <a:r>
              <a:rPr lang="en-AU" sz="5909" dirty="0">
                <a:latin typeface="Segoe UI Historic" panose="020B0502040204020203" pitchFamily="34" charset="0"/>
                <a:ea typeface="Segoe UI Historic" panose="020B0502040204020203" pitchFamily="34" charset="0"/>
                <a:cs typeface="Segoe UI Historic" panose="020B0502040204020203" pitchFamily="34" charset="0"/>
              </a:rPr>
              <a:t> </a:t>
            </a:r>
          </a:p>
        </p:txBody>
      </p:sp>
      <p:sp>
        <p:nvSpPr>
          <p:cNvPr id="8" name="Rectangle 7"/>
          <p:cNvSpPr/>
          <p:nvPr/>
        </p:nvSpPr>
        <p:spPr>
          <a:xfrm>
            <a:off x="2521730" y="27516876"/>
            <a:ext cx="14661269" cy="882678"/>
          </a:xfrm>
          <a:prstGeom prst="rect">
            <a:avLst/>
          </a:prstGeom>
        </p:spPr>
        <p:txBody>
          <a:bodyPr wrap="square">
            <a:spAutoFit/>
          </a:bodyPr>
          <a:lstStyle/>
          <a:p>
            <a:pPr algn="just">
              <a:lnSpc>
                <a:spcPct val="107000"/>
              </a:lnSpc>
            </a:pPr>
            <a:r>
              <a:rPr lang="en-AU" sz="2400" dirty="0">
                <a:latin typeface="Segoe UI Historic" panose="020B0502040204020203" pitchFamily="34" charset="0"/>
                <a:ea typeface="Segoe UI Historic" panose="020B0502040204020203" pitchFamily="34" charset="0"/>
                <a:cs typeface="Segoe UI Historic" panose="020B0502040204020203" pitchFamily="34" charset="0"/>
              </a:rPr>
              <a:t>1 UWA School of Agriculture and Environment, The University of Western Australia, Australia </a:t>
            </a:r>
          </a:p>
          <a:p>
            <a:pPr algn="just">
              <a:lnSpc>
                <a:spcPct val="107000"/>
              </a:lnSpc>
            </a:pPr>
            <a:r>
              <a:rPr lang="en-AU" sz="2400" dirty="0">
                <a:latin typeface="Segoe UI Historic" panose="020B0502040204020203" pitchFamily="34" charset="0"/>
                <a:ea typeface="Segoe UI Historic" panose="020B0502040204020203" pitchFamily="34" charset="0"/>
                <a:cs typeface="Segoe UI Historic" panose="020B0502040204020203" pitchFamily="34" charset="0"/>
              </a:rPr>
              <a:t>2 UWA Institute of Agriculture</a:t>
            </a:r>
          </a:p>
        </p:txBody>
      </p:sp>
      <p:pic>
        <p:nvPicPr>
          <p:cNvPr id="9" name="Picture 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24333" b="63228" l="22222" r="88546">
                        <a14:backgroundMark x1="25311" y1="26214" x2="22480" y2="37318"/>
                        <a14:backgroundMark x1="22480" y1="37318" x2="83398" y2="61833"/>
                        <a14:backgroundMark x1="83312" y1="61833" x2="86015" y2="50425"/>
                        <a14:backgroundMark x1="86015" y1="50425" x2="25311" y2="26396"/>
                      </a14:backgroundRemoval>
                    </a14:imgEffect>
                  </a14:imgLayer>
                </a14:imgProps>
              </a:ext>
              <a:ext uri="{28A0092B-C50C-407E-A947-70E740481C1C}">
                <a14:useLocalDpi xmlns:a14="http://schemas.microsoft.com/office/drawing/2010/main" val="0"/>
              </a:ext>
            </a:extLst>
          </a:blip>
          <a:srcRect l="22244" t="22821" r="11676" b="36317"/>
          <a:stretch/>
        </p:blipFill>
        <p:spPr>
          <a:xfrm rot="20542707">
            <a:off x="33137416" y="16853925"/>
            <a:ext cx="8239291" cy="4091238"/>
          </a:xfrm>
          <a:prstGeom prst="rect">
            <a:avLst/>
          </a:prstGeom>
        </p:spPr>
      </p:pic>
      <p:sp>
        <p:nvSpPr>
          <p:cNvPr id="10" name="TextBox 9"/>
          <p:cNvSpPr txBox="1"/>
          <p:nvPr/>
        </p:nvSpPr>
        <p:spPr>
          <a:xfrm>
            <a:off x="34286417" y="19925896"/>
            <a:ext cx="5906498" cy="496418"/>
          </a:xfrm>
          <a:prstGeom prst="rect">
            <a:avLst/>
          </a:prstGeom>
          <a:solidFill>
            <a:schemeClr val="bg1"/>
          </a:solidFill>
        </p:spPr>
        <p:txBody>
          <a:bodyPr wrap="square" rtlCol="0">
            <a:spAutoFit/>
          </a:bodyPr>
          <a:lstStyle/>
          <a:p>
            <a:r>
              <a:rPr lang="en-AU" sz="2626"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Vol. moisture content cm</a:t>
            </a:r>
            <a:r>
              <a:rPr lang="en-AU" sz="2626" baseline="30000"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3</a:t>
            </a:r>
            <a:r>
              <a:rPr lang="en-AU" sz="2626"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 cm</a:t>
            </a:r>
            <a:r>
              <a:rPr lang="en-AU" sz="2626" baseline="30000"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rPr>
              <a:t>-3</a:t>
            </a:r>
            <a:endParaRPr lang="en-AU" sz="2626" dirty="0">
              <a:solidFill>
                <a:schemeClr val="tx1">
                  <a:lumMod val="75000"/>
                  <a:lumOff val="25000"/>
                </a:schemeClr>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2" name="TextBox 11"/>
          <p:cNvSpPr txBox="1"/>
          <p:nvPr/>
        </p:nvSpPr>
        <p:spPr>
          <a:xfrm>
            <a:off x="18835381" y="2457690"/>
            <a:ext cx="12271003" cy="3729739"/>
          </a:xfrm>
          <a:prstGeom prst="rect">
            <a:avLst/>
          </a:prstGeom>
          <a:solidFill>
            <a:srgbClr val="2B7471"/>
          </a:solidFill>
          <a:effectLst>
            <a:outerShdw blurRad="50800" dist="38100" algn="l" rotWithShape="0">
              <a:prstClr val="black">
                <a:alpha val="40000"/>
              </a:prstClr>
            </a:outerShdw>
          </a:effectLst>
        </p:spPr>
        <p:txBody>
          <a:bodyPr wrap="square" rtlCol="0">
            <a:spAutoFit/>
          </a:bodyPr>
          <a:lstStyle/>
          <a:p>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Predicting field scale volumetric soil moisture content using multicoil non-contact EMI instrument (Dualem-1HS) </a:t>
            </a:r>
          </a:p>
        </p:txBody>
      </p:sp>
      <p:sp>
        <p:nvSpPr>
          <p:cNvPr id="13" name="TextBox 12"/>
          <p:cNvSpPr txBox="1"/>
          <p:nvPr/>
        </p:nvSpPr>
        <p:spPr>
          <a:xfrm>
            <a:off x="19011518" y="15607736"/>
            <a:ext cx="12134461" cy="5548442"/>
          </a:xfrm>
          <a:prstGeom prst="rect">
            <a:avLst/>
          </a:prstGeom>
          <a:solidFill>
            <a:srgbClr val="2B7471"/>
          </a:solidFill>
        </p:spPr>
        <p:txBody>
          <a:bodyPr wrap="square" rtlCol="0">
            <a:spAutoFit/>
          </a:bodyPr>
          <a:lstStyle/>
          <a:p>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Establishing inverted layer conductivities for displaying </a:t>
            </a:r>
            <a:r>
              <a:rPr lang="en-AU" sz="5909"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ERT – EMI calibrated moisture prediction at </a:t>
            </a:r>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three depths </a:t>
            </a:r>
            <a:r>
              <a:rPr lang="en-AU" sz="5909"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(0-0.5, 0.5-0.8 &amp; 0.8-1.6 </a:t>
            </a:r>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m) of a vertically contrasting soil profile</a:t>
            </a:r>
          </a:p>
        </p:txBody>
      </p:sp>
      <p:sp>
        <p:nvSpPr>
          <p:cNvPr id="14" name="TextBox 13"/>
          <p:cNvSpPr txBox="1"/>
          <p:nvPr/>
        </p:nvSpPr>
        <p:spPr>
          <a:xfrm>
            <a:off x="18911621" y="8329440"/>
            <a:ext cx="12482516" cy="4639090"/>
          </a:xfrm>
          <a:prstGeom prst="rect">
            <a:avLst/>
          </a:prstGeom>
          <a:solidFill>
            <a:srgbClr val="2B7471"/>
          </a:solidFill>
        </p:spPr>
        <p:txBody>
          <a:bodyPr wrap="square" rtlCol="0">
            <a:spAutoFit/>
          </a:bodyPr>
          <a:lstStyle/>
          <a:p>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Introducing a temperature controlled laboratory </a:t>
            </a:r>
            <a:r>
              <a:rPr lang="en-AU" sz="5909"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vol moisture content </a:t>
            </a:r>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vs </a:t>
            </a:r>
            <a:r>
              <a:rPr lang="en-AU" sz="5909"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resistivity power law </a:t>
            </a:r>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calibration curves for field scale </a:t>
            </a:r>
            <a:r>
              <a:rPr lang="en-AU" sz="5909" dirty="0" smtClean="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soil moisture prediction</a:t>
            </a:r>
            <a:endPar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15" name="TextBox 14"/>
          <p:cNvSpPr txBox="1"/>
          <p:nvPr/>
        </p:nvSpPr>
        <p:spPr>
          <a:xfrm>
            <a:off x="19077951" y="22799358"/>
            <a:ext cx="11988979" cy="2820387"/>
          </a:xfrm>
          <a:prstGeom prst="rect">
            <a:avLst/>
          </a:prstGeom>
          <a:solidFill>
            <a:srgbClr val="2B7471"/>
          </a:solidFill>
        </p:spPr>
        <p:txBody>
          <a:bodyPr wrap="square" rtlCol="0">
            <a:spAutoFit/>
          </a:bodyPr>
          <a:lstStyle/>
          <a:p>
            <a:r>
              <a:rPr lang="en-AU" sz="5909"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rPr>
              <a:t>Validating the field scale moisture profiling by neutron moisture meter (NMM) measurements </a:t>
            </a:r>
          </a:p>
        </p:txBody>
      </p:sp>
      <p:cxnSp>
        <p:nvCxnSpPr>
          <p:cNvPr id="16" name="Elbow Connector 15"/>
          <p:cNvCxnSpPr/>
          <p:nvPr/>
        </p:nvCxnSpPr>
        <p:spPr>
          <a:xfrm>
            <a:off x="25350456" y="2108466"/>
            <a:ext cx="13236508" cy="4860704"/>
          </a:xfrm>
          <a:prstGeom prst="bentConnector3">
            <a:avLst/>
          </a:prstGeom>
          <a:ln w="76200">
            <a:solidFill>
              <a:schemeClr val="accent3">
                <a:lumMod val="60000"/>
                <a:lumOff val="40000"/>
              </a:schemeClr>
            </a:solidFill>
            <a:prstDash val="lgDash"/>
            <a:tailEnd type="triangle"/>
          </a:ln>
          <a:effectLst>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a:off x="24609886" y="8069868"/>
            <a:ext cx="14599586" cy="6090924"/>
          </a:xfrm>
          <a:prstGeom prst="bentConnector3">
            <a:avLst>
              <a:gd name="adj1" fmla="val 50000"/>
            </a:avLst>
          </a:prstGeom>
          <a:ln w="76200">
            <a:solidFill>
              <a:schemeClr val="accent3">
                <a:lumMod val="60000"/>
                <a:lumOff val="40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p:cNvCxnSpPr/>
          <p:nvPr/>
        </p:nvCxnSpPr>
        <p:spPr>
          <a:xfrm>
            <a:off x="24632042" y="15096900"/>
            <a:ext cx="14058731" cy="5826448"/>
          </a:xfrm>
          <a:prstGeom prst="bentConnector3">
            <a:avLst>
              <a:gd name="adj1" fmla="val 50000"/>
            </a:avLst>
          </a:prstGeom>
          <a:ln w="76200">
            <a:solidFill>
              <a:schemeClr val="accent3">
                <a:lumMod val="60000"/>
                <a:lumOff val="40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a:off x="24837773" y="22170041"/>
            <a:ext cx="13806968" cy="5858408"/>
          </a:xfrm>
          <a:prstGeom prst="bentConnector3">
            <a:avLst>
              <a:gd name="adj1" fmla="val 50000"/>
            </a:avLst>
          </a:prstGeom>
          <a:ln w="76200">
            <a:solidFill>
              <a:schemeClr val="accent3">
                <a:lumMod val="60000"/>
                <a:lumOff val="40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pic>
        <p:nvPicPr>
          <p:cNvPr id="20" name="Picture 19"/>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24090" b="61893" l="17624" r="88379">
                        <a14:backgroundMark x1="22298" y1="24575" x2="22298" y2="24575"/>
                        <a14:backgroundMark x1="22084" y1="24575" x2="19511" y2="35862"/>
                        <a14:backgroundMark x1="19511" y1="35862" x2="83533" y2="61347"/>
                        <a14:backgroundMark x1="83533" y1="61347" x2="86321" y2="49636"/>
                        <a14:backgroundMark x1="86321" y1="49757" x2="22084" y2="24272"/>
                      </a14:backgroundRemoval>
                    </a14:imgEffect>
                  </a14:imgLayer>
                </a14:imgProps>
              </a:ext>
              <a:ext uri="{28A0092B-C50C-407E-A947-70E740481C1C}">
                <a14:useLocalDpi xmlns:a14="http://schemas.microsoft.com/office/drawing/2010/main" val="0"/>
              </a:ext>
            </a:extLst>
          </a:blip>
          <a:srcRect l="17452" t="23865" r="11919" b="37960"/>
          <a:stretch/>
        </p:blipFill>
        <p:spPr>
          <a:xfrm rot="20481457">
            <a:off x="33018491" y="14301989"/>
            <a:ext cx="8081023" cy="3669802"/>
          </a:xfrm>
          <a:prstGeom prst="rect">
            <a:avLst/>
          </a:prstGeom>
        </p:spPr>
      </p:pic>
      <p:pic>
        <p:nvPicPr>
          <p:cNvPr id="21" name="Picture 20"/>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24879" b="62803" l="16852" r="84949">
                        <a14:backgroundMark x1="21612" y1="25546" x2="21612" y2="25546"/>
                        <a14:backgroundMark x1="21527" y1="25425" x2="19168" y2="36104"/>
                        <a14:backgroundMark x1="19168" y1="36408" x2="81818" y2="61650"/>
                        <a14:backgroundMark x1="81818" y1="61104" x2="84177" y2="50121"/>
                        <a14:backgroundMark x1="84177" y1="50121" x2="21698" y2="25303"/>
                      </a14:backgroundRemoval>
                    </a14:imgEffect>
                  </a14:imgLayer>
                </a14:imgProps>
              </a:ext>
              <a:ext uri="{28A0092B-C50C-407E-A947-70E740481C1C}">
                <a14:useLocalDpi xmlns:a14="http://schemas.microsoft.com/office/drawing/2010/main" val="0"/>
              </a:ext>
            </a:extLst>
          </a:blip>
          <a:srcRect l="12685" t="24722" r="15336" b="37778"/>
          <a:stretch/>
        </p:blipFill>
        <p:spPr>
          <a:xfrm rot="20387430">
            <a:off x="32605350" y="15704173"/>
            <a:ext cx="8516327" cy="3976703"/>
          </a:xfrm>
          <a:prstGeom prst="rect">
            <a:avLst/>
          </a:prstGeom>
        </p:spPr>
      </p:pic>
      <p:pic>
        <p:nvPicPr>
          <p:cNvPr id="22" name="Picture 21"/>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28189" b="71036" l="13054" r="87843">
                        <a14:backgroundMark x1="13403" y1="40803" x2="13403" y2="40803"/>
                        <a14:backgroundMark x1="13204" y1="40662" x2="15745" y2="28259"/>
                        <a14:backgroundMark x1="16243" y1="28682" x2="87643" y2="57364"/>
                        <a14:backgroundMark x1="85301" y1="70049" x2="87743" y2="57364"/>
                        <a14:backgroundMark x1="85401" y1="70472" x2="13303" y2="41367"/>
                      </a14:backgroundRemoval>
                    </a14:imgEffect>
                  </a14:imgLayer>
                </a14:imgProps>
              </a:ext>
              <a:ext uri="{28A0092B-C50C-407E-A947-70E740481C1C}">
                <a14:useLocalDpi xmlns:a14="http://schemas.microsoft.com/office/drawing/2010/main" val="0"/>
              </a:ext>
            </a:extLst>
          </a:blip>
          <a:srcRect l="12572" t="27666" r="11427" b="28818"/>
          <a:stretch/>
        </p:blipFill>
        <p:spPr>
          <a:xfrm rot="20466355">
            <a:off x="41719362" y="14330752"/>
            <a:ext cx="7500685" cy="3447227"/>
          </a:xfrm>
          <a:prstGeom prst="rect">
            <a:avLst/>
          </a:prstGeom>
        </p:spPr>
      </p:pic>
      <p:pic>
        <p:nvPicPr>
          <p:cNvPr id="23" name="Picture 22"/>
          <p:cNvPicPr>
            <a:picLocks noChangeAspect="1"/>
          </p:cNvPicPr>
          <p:nvPr/>
        </p:nvPicPr>
        <p:blipFill rotWithShape="1">
          <a:blip r:embed="rId12" cstate="print">
            <a:extLst>
              <a:ext uri="{BEBA8EAE-BF5A-486C-A8C5-ECC9F3942E4B}">
                <a14:imgProps xmlns:a14="http://schemas.microsoft.com/office/drawing/2010/main">
                  <a14:imgLayer r:embed="rId13">
                    <a14:imgEffect>
                      <a14:backgroundRemoval t="24941" b="70810" l="10796" r="90985">
                        <a14:backgroundMark x1="14747" y1="25728" x2="14747" y2="25728"/>
                        <a14:backgroundMark x1="14524" y1="25570" x2="12020" y2="38946"/>
                        <a14:backgroundMark x1="11964" y1="39260" x2="86756" y2="69315"/>
                        <a14:backgroundMark x1="86589" y1="69315" x2="89761" y2="55468"/>
                        <a14:backgroundMark x1="89761" y1="55468" x2="14524" y2="25806"/>
                      </a14:backgroundRemoval>
                    </a14:imgEffect>
                  </a14:imgLayer>
                </a14:imgProps>
              </a:ext>
              <a:ext uri="{28A0092B-C50C-407E-A947-70E740481C1C}">
                <a14:useLocalDpi xmlns:a14="http://schemas.microsoft.com/office/drawing/2010/main" val="0"/>
              </a:ext>
            </a:extLst>
          </a:blip>
          <a:srcRect l="10287" t="23942" r="6727" b="28759"/>
          <a:stretch/>
        </p:blipFill>
        <p:spPr>
          <a:xfrm rot="20346879">
            <a:off x="41576092" y="15375223"/>
            <a:ext cx="7925651" cy="4082138"/>
          </a:xfrm>
          <a:prstGeom prst="rect">
            <a:avLst/>
          </a:prstGeom>
        </p:spPr>
      </p:pic>
      <p:pic>
        <p:nvPicPr>
          <p:cNvPr id="24" name="Picture 23"/>
          <p:cNvPicPr>
            <a:picLocks noChangeAspect="1"/>
          </p:cNvPicPr>
          <p:nvPr/>
        </p:nvPicPr>
        <p:blipFill rotWithShape="1">
          <a:blip r:embed="rId14" cstate="print">
            <a:extLst>
              <a:ext uri="{BEBA8EAE-BF5A-486C-A8C5-ECC9F3942E4B}">
                <a14:imgProps xmlns:a14="http://schemas.microsoft.com/office/drawing/2010/main">
                  <a14:imgLayer r:embed="rId15">
                    <a14:imgEffect>
                      <a14:backgroundRemoval t="26640" b="70526" l="12078" r="89239">
                        <a14:backgroundMark x1="15799" y1="27126" x2="12650" y2="39757"/>
                        <a14:backgroundMark x1="12765" y1="39919" x2="84888" y2="68583"/>
                        <a14:backgroundMark x1="84888" y1="68583" x2="87579" y2="55789"/>
                        <a14:backgroundMark x1="87579" y1="55304" x2="15570" y2="26964"/>
                      </a14:backgroundRemoval>
                    </a14:imgEffect>
                  </a14:imgLayer>
                </a14:imgProps>
              </a:ext>
              <a:ext uri="{28A0092B-C50C-407E-A947-70E740481C1C}">
                <a14:useLocalDpi xmlns:a14="http://schemas.microsoft.com/office/drawing/2010/main" val="0"/>
              </a:ext>
            </a:extLst>
          </a:blip>
          <a:srcRect l="11952" t="26490" r="10906" b="29967"/>
          <a:stretch/>
        </p:blipFill>
        <p:spPr>
          <a:xfrm rot="20415164">
            <a:off x="41739648" y="17027779"/>
            <a:ext cx="7598537" cy="3918594"/>
          </a:xfrm>
          <a:prstGeom prst="rect">
            <a:avLst/>
          </a:prstGeom>
        </p:spPr>
      </p:pic>
      <p:sp>
        <p:nvSpPr>
          <p:cNvPr id="25" name="TextBox 24"/>
          <p:cNvSpPr txBox="1"/>
          <p:nvPr/>
        </p:nvSpPr>
        <p:spPr>
          <a:xfrm>
            <a:off x="40741279" y="16523171"/>
            <a:ext cx="4321888" cy="445956"/>
          </a:xfrm>
          <a:prstGeom prst="rect">
            <a:avLst/>
          </a:prstGeom>
          <a:noFill/>
        </p:spPr>
        <p:txBody>
          <a:bodyPr wrap="square" rtlCol="0">
            <a:spAutoFit/>
          </a:bodyPr>
          <a:lstStyle/>
          <a:p>
            <a:r>
              <a:rPr lang="en-AU" sz="2298"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0 – 0.5 m</a:t>
            </a:r>
          </a:p>
        </p:txBody>
      </p:sp>
      <p:sp>
        <p:nvSpPr>
          <p:cNvPr id="26" name="TextBox 25"/>
          <p:cNvSpPr txBox="1"/>
          <p:nvPr/>
        </p:nvSpPr>
        <p:spPr>
          <a:xfrm>
            <a:off x="40702289" y="18042142"/>
            <a:ext cx="3331866" cy="445956"/>
          </a:xfrm>
          <a:prstGeom prst="rect">
            <a:avLst/>
          </a:prstGeom>
          <a:noFill/>
        </p:spPr>
        <p:txBody>
          <a:bodyPr wrap="square" rtlCol="0">
            <a:spAutoFit/>
          </a:bodyPr>
          <a:lstStyle/>
          <a:p>
            <a:r>
              <a:rPr lang="en-AU" sz="2298"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0.5 – 0.8 m</a:t>
            </a:r>
          </a:p>
        </p:txBody>
      </p:sp>
      <p:sp>
        <p:nvSpPr>
          <p:cNvPr id="27" name="TextBox 26"/>
          <p:cNvSpPr txBox="1"/>
          <p:nvPr/>
        </p:nvSpPr>
        <p:spPr>
          <a:xfrm>
            <a:off x="40591919" y="19579895"/>
            <a:ext cx="2678025" cy="445956"/>
          </a:xfrm>
          <a:prstGeom prst="rect">
            <a:avLst/>
          </a:prstGeom>
          <a:noFill/>
        </p:spPr>
        <p:txBody>
          <a:bodyPr wrap="square" rtlCol="0">
            <a:spAutoFit/>
          </a:bodyPr>
          <a:lstStyle/>
          <a:p>
            <a:r>
              <a:rPr lang="en-AU" sz="2298"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0.8 – 1.6 m</a:t>
            </a:r>
          </a:p>
        </p:txBody>
      </p:sp>
      <p:sp>
        <p:nvSpPr>
          <p:cNvPr id="28" name="TextBox 27"/>
          <p:cNvSpPr txBox="1"/>
          <p:nvPr/>
        </p:nvSpPr>
        <p:spPr>
          <a:xfrm>
            <a:off x="35741987" y="14901157"/>
            <a:ext cx="2243052" cy="546945"/>
          </a:xfrm>
          <a:prstGeom prst="rect">
            <a:avLst/>
          </a:prstGeom>
          <a:noFill/>
        </p:spPr>
        <p:txBody>
          <a:bodyPr wrap="square" rtlCol="0">
            <a:spAutoFit/>
          </a:bodyPr>
          <a:lstStyle/>
          <a:p>
            <a:r>
              <a:rPr lang="en-AU" sz="2954"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Dry season</a:t>
            </a:r>
          </a:p>
        </p:txBody>
      </p:sp>
      <p:sp>
        <p:nvSpPr>
          <p:cNvPr id="29" name="TextBox 28"/>
          <p:cNvSpPr txBox="1"/>
          <p:nvPr/>
        </p:nvSpPr>
        <p:spPr>
          <a:xfrm>
            <a:off x="43673371" y="14801169"/>
            <a:ext cx="2886446" cy="546945"/>
          </a:xfrm>
          <a:prstGeom prst="rect">
            <a:avLst/>
          </a:prstGeom>
          <a:noFill/>
        </p:spPr>
        <p:txBody>
          <a:bodyPr wrap="square" rtlCol="0">
            <a:spAutoFit/>
          </a:bodyPr>
          <a:lstStyle/>
          <a:p>
            <a:pPr algn="ctr"/>
            <a:r>
              <a:rPr lang="en-AU" sz="2954"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Wet season</a:t>
            </a:r>
          </a:p>
        </p:txBody>
      </p:sp>
      <p:graphicFrame>
        <p:nvGraphicFramePr>
          <p:cNvPr id="30" name="Chart 29"/>
          <p:cNvGraphicFramePr/>
          <p:nvPr>
            <p:extLst/>
          </p:nvPr>
        </p:nvGraphicFramePr>
        <p:xfrm>
          <a:off x="32092181" y="8549712"/>
          <a:ext cx="5813783" cy="5317416"/>
        </p:xfrm>
        <a:graphic>
          <a:graphicData uri="http://schemas.openxmlformats.org/drawingml/2006/chart">
            <c:chart xmlns:c="http://schemas.openxmlformats.org/drawingml/2006/chart" xmlns:r="http://schemas.openxmlformats.org/officeDocument/2006/relationships" r:id="rId16"/>
          </a:graphicData>
        </a:graphic>
      </p:graphicFrame>
      <p:graphicFrame>
        <p:nvGraphicFramePr>
          <p:cNvPr id="32" name="Chart 31"/>
          <p:cNvGraphicFramePr/>
          <p:nvPr>
            <p:extLst/>
          </p:nvPr>
        </p:nvGraphicFramePr>
        <p:xfrm>
          <a:off x="38289415" y="8634710"/>
          <a:ext cx="6315076" cy="4938417"/>
        </p:xfrm>
        <a:graphic>
          <a:graphicData uri="http://schemas.openxmlformats.org/drawingml/2006/chart">
            <c:chart xmlns:c="http://schemas.openxmlformats.org/drawingml/2006/chart" xmlns:r="http://schemas.openxmlformats.org/officeDocument/2006/relationships" r:id="rId17"/>
          </a:graphicData>
        </a:graphic>
      </p:graphicFrame>
      <p:cxnSp>
        <p:nvCxnSpPr>
          <p:cNvPr id="45" name="Straight Connector 44"/>
          <p:cNvCxnSpPr/>
          <p:nvPr/>
        </p:nvCxnSpPr>
        <p:spPr>
          <a:xfrm>
            <a:off x="17593292" y="1099464"/>
            <a:ext cx="0" cy="26796074"/>
          </a:xfrm>
          <a:prstGeom prst="line">
            <a:avLst/>
          </a:prstGeom>
          <a:ln w="38100">
            <a:solidFill>
              <a:schemeClr val="bg2">
                <a:lumMod val="75000"/>
              </a:schemeClr>
            </a:solidFill>
          </a:ln>
        </p:spPr>
        <p:style>
          <a:lnRef idx="3">
            <a:schemeClr val="accent3"/>
          </a:lnRef>
          <a:fillRef idx="0">
            <a:schemeClr val="accent3"/>
          </a:fillRef>
          <a:effectRef idx="2">
            <a:schemeClr val="accent3"/>
          </a:effectRef>
          <a:fontRef idx="minor">
            <a:schemeClr val="tx1"/>
          </a:fontRef>
        </p:style>
      </p:cxnSp>
      <p:pic>
        <p:nvPicPr>
          <p:cNvPr id="49" name="Content Placeholder 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144062" y="25612342"/>
            <a:ext cx="3794144" cy="1246646"/>
          </a:xfrm>
          <a:prstGeom prst="rect">
            <a:avLst/>
          </a:prstGeom>
          <a:noFill/>
          <a:ln w="12700">
            <a:miter lim="400000"/>
          </a:ln>
          <a:extLst>
            <a:ext uri="{C572A759-6A51-4108-AA02-DFA0A04FC94B}">
              <ma14:wrappingTextBoxFlag xmlns:ma14="http://schemas.microsoft.com/office/mac/drawingml/2011/main" xmlns="" val="1"/>
            </a:ext>
          </a:extLst>
        </p:spPr>
      </p:pic>
      <p:pic>
        <p:nvPicPr>
          <p:cNvPr id="50" name="Picture 49"/>
          <p:cNvPicPr>
            <a:picLocks noChangeAspect="1"/>
          </p:cNvPicPr>
          <p:nvPr/>
        </p:nvPicPr>
        <p:blipFill>
          <a:blip r:embed="rId19"/>
          <a:stretch>
            <a:fillRect/>
          </a:stretch>
        </p:blipFill>
        <p:spPr>
          <a:xfrm>
            <a:off x="8120911" y="26514010"/>
            <a:ext cx="790423" cy="709122"/>
          </a:xfrm>
          <a:prstGeom prst="rect">
            <a:avLst/>
          </a:prstGeom>
        </p:spPr>
      </p:pic>
      <p:sp>
        <p:nvSpPr>
          <p:cNvPr id="51" name="TextBox 50"/>
          <p:cNvSpPr txBox="1"/>
          <p:nvPr/>
        </p:nvSpPr>
        <p:spPr>
          <a:xfrm>
            <a:off x="2181220" y="7266597"/>
            <a:ext cx="15342287" cy="6894195"/>
          </a:xfrm>
          <a:prstGeom prst="rect">
            <a:avLst/>
          </a:prstGeom>
          <a:noFill/>
        </p:spPr>
        <p:txBody>
          <a:bodyPr wrap="square" rtlCol="0">
            <a:spAutoFit/>
          </a:bodyPr>
          <a:lstStyle/>
          <a:p>
            <a:pPr>
              <a:lnSpc>
                <a:spcPct val="150000"/>
              </a:lnSpc>
            </a:pPr>
            <a:r>
              <a:rPr lang="en-AU" sz="6000" b="1" dirty="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rPr>
              <a:t>Summary </a:t>
            </a:r>
          </a:p>
          <a:p>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This study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demonstrates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how spatial ECa data acquired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by a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multicoil non-contact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electromagnetic induction (EMI)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instrument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can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be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inverted and used to determine the volumetric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soil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moisture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content  using laboratory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based electric resistivity tomography  (ERT)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 EMI power law calibration curves</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This method is robust, relatively quick and inexpensive for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estimating the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soil moisture status in the field to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help with </a:t>
            </a:r>
            <a:r>
              <a:rPr lang="en-AU" sz="4400" dirty="0">
                <a:latin typeface="Segoe UI Historic" panose="020B0502040204020203" pitchFamily="34" charset="0"/>
                <a:ea typeface="Segoe UI Historic" panose="020B0502040204020203" pitchFamily="34" charset="0"/>
                <a:cs typeface="Segoe UI Historic" panose="020B0502040204020203" pitchFamily="34" charset="0"/>
              </a:rPr>
              <a:t>farm management </a:t>
            </a:r>
            <a:r>
              <a:rPr lang="en-AU" sz="4400" dirty="0" smtClean="0">
                <a:latin typeface="Segoe UI Historic" panose="020B0502040204020203" pitchFamily="34" charset="0"/>
                <a:ea typeface="Segoe UI Historic" panose="020B0502040204020203" pitchFamily="34" charset="0"/>
                <a:cs typeface="Segoe UI Historic" panose="020B0502040204020203" pitchFamily="34" charset="0"/>
              </a:rPr>
              <a:t>decisions.</a:t>
            </a:r>
            <a:endParaRPr lang="en-AU" sz="44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55" name="TextBox 54"/>
          <p:cNvSpPr txBox="1"/>
          <p:nvPr/>
        </p:nvSpPr>
        <p:spPr>
          <a:xfrm>
            <a:off x="2164247" y="14445468"/>
            <a:ext cx="15125249" cy="10360400"/>
          </a:xfrm>
          <a:prstGeom prst="rect">
            <a:avLst/>
          </a:prstGeom>
          <a:solidFill>
            <a:schemeClr val="bg1">
              <a:lumMod val="85000"/>
            </a:schemeClr>
          </a:solidFill>
        </p:spPr>
        <p:txBody>
          <a:bodyPr wrap="square" rtlCol="0">
            <a:spAutoFit/>
          </a:bodyPr>
          <a:lstStyle/>
          <a:p>
            <a:pPr>
              <a:lnSpc>
                <a:spcPct val="150000"/>
              </a:lnSpc>
            </a:pPr>
            <a:r>
              <a:rPr lang="en-AU" sz="6000" b="1" dirty="0">
                <a:solidFill>
                  <a:srgbClr val="2B7471"/>
                </a:solidFill>
                <a:latin typeface="Segoe UI Historic" panose="020B0502040204020203" pitchFamily="34" charset="0"/>
                <a:ea typeface="Segoe UI Historic" panose="020B0502040204020203" pitchFamily="34" charset="0"/>
                <a:cs typeface="Segoe UI Historic" panose="020B0502040204020203" pitchFamily="34" charset="0"/>
              </a:rPr>
              <a:t>Key takeaway</a:t>
            </a:r>
          </a:p>
          <a:p>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EMI survey calibrated by ERT-EMI power law equation is an efficient way of predicting field scale θ for different soil depth (upto 1.6 m) using inversion algorithm </a:t>
            </a:r>
          </a:p>
          <a:p>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a:p>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ERT – EMI power law moisture calibration resulted in strong correlation with on field NMM measurements</a:t>
            </a:r>
          </a:p>
          <a:p>
            <a:endParaRPr lang="en-AU" sz="4800" dirty="0">
              <a:latin typeface="Segoe UI Historic" panose="020B0502040204020203" pitchFamily="34" charset="0"/>
              <a:ea typeface="Segoe UI Historic" panose="020B0502040204020203" pitchFamily="34" charset="0"/>
              <a:cs typeface="Segoe UI Historic" panose="020B0502040204020203" pitchFamily="34" charset="0"/>
            </a:endParaRPr>
          </a:p>
          <a:p>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Inverted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ECa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 ERT calibrated moisture has higher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R</a:t>
            </a:r>
            <a:r>
              <a:rPr lang="en-AU" sz="4800" baseline="30000" dirty="0" smtClean="0">
                <a:latin typeface="Segoe UI Historic" panose="020B0502040204020203" pitchFamily="34" charset="0"/>
                <a:ea typeface="Segoe UI Historic" panose="020B0502040204020203" pitchFamily="34" charset="0"/>
                <a:cs typeface="Segoe UI Historic" panose="020B0502040204020203" pitchFamily="34" charset="0"/>
              </a:rPr>
              <a:t>2</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 (0.902 &amp; 0.541)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than measured ECa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0.890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&amp; </a:t>
            </a:r>
            <a:r>
              <a:rPr lang="en-AU" sz="4800" dirty="0" smtClean="0">
                <a:latin typeface="Segoe UI Historic" panose="020B0502040204020203" pitchFamily="34" charset="0"/>
                <a:ea typeface="Segoe UI Historic" panose="020B0502040204020203" pitchFamily="34" charset="0"/>
                <a:cs typeface="Segoe UI Historic" panose="020B0502040204020203" pitchFamily="34" charset="0"/>
              </a:rPr>
              <a:t>0.440) </a:t>
            </a:r>
            <a:r>
              <a:rPr lang="en-AU" sz="4800" dirty="0">
                <a:latin typeface="Segoe UI Historic" panose="020B0502040204020203" pitchFamily="34" charset="0"/>
                <a:ea typeface="Segoe UI Historic" panose="020B0502040204020203" pitchFamily="34" charset="0"/>
                <a:cs typeface="Segoe UI Historic" panose="020B0502040204020203" pitchFamily="34" charset="0"/>
              </a:rPr>
              <a:t>for dry &amp;  wet season  respectively </a:t>
            </a:r>
          </a:p>
          <a:p>
            <a:endParaRPr lang="en-AU" sz="4924"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66" name="Rectangle 65"/>
          <p:cNvSpPr/>
          <p:nvPr/>
        </p:nvSpPr>
        <p:spPr>
          <a:xfrm>
            <a:off x="0" y="0"/>
            <a:ext cx="51206400" cy="365760"/>
          </a:xfrm>
          <a:prstGeom prst="rect">
            <a:avLst/>
          </a:prstGeom>
          <a:solidFill>
            <a:srgbClr val="2B7471"/>
          </a:solidFill>
          <a:ln>
            <a:solidFill>
              <a:srgbClr val="2B7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7" name="Rectangle 66"/>
          <p:cNvSpPr/>
          <p:nvPr/>
        </p:nvSpPr>
        <p:spPr>
          <a:xfrm>
            <a:off x="0" y="28499442"/>
            <a:ext cx="51206400" cy="365760"/>
          </a:xfrm>
          <a:prstGeom prst="rect">
            <a:avLst/>
          </a:prstGeom>
          <a:solidFill>
            <a:srgbClr val="2B7471"/>
          </a:solidFill>
          <a:ln>
            <a:solidFill>
              <a:srgbClr val="2B74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0" name="TextBox 69"/>
          <p:cNvSpPr txBox="1"/>
          <p:nvPr/>
        </p:nvSpPr>
        <p:spPr>
          <a:xfrm>
            <a:off x="35093636" y="21166660"/>
            <a:ext cx="2243052" cy="546945"/>
          </a:xfrm>
          <a:prstGeom prst="rect">
            <a:avLst/>
          </a:prstGeom>
          <a:noFill/>
        </p:spPr>
        <p:txBody>
          <a:bodyPr wrap="square" rtlCol="0">
            <a:spAutoFit/>
          </a:bodyPr>
          <a:lstStyle/>
          <a:p>
            <a:r>
              <a:rPr lang="en-AU" sz="2954"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Dry season</a:t>
            </a:r>
          </a:p>
        </p:txBody>
      </p:sp>
      <p:sp>
        <p:nvSpPr>
          <p:cNvPr id="71" name="TextBox 70"/>
          <p:cNvSpPr txBox="1"/>
          <p:nvPr/>
        </p:nvSpPr>
        <p:spPr>
          <a:xfrm>
            <a:off x="43025020" y="21066672"/>
            <a:ext cx="2886446" cy="546945"/>
          </a:xfrm>
          <a:prstGeom prst="rect">
            <a:avLst/>
          </a:prstGeom>
          <a:noFill/>
        </p:spPr>
        <p:txBody>
          <a:bodyPr wrap="square" rtlCol="0">
            <a:spAutoFit/>
          </a:bodyPr>
          <a:lstStyle/>
          <a:p>
            <a:pPr algn="ctr"/>
            <a:r>
              <a:rPr lang="en-AU" sz="2954" dirty="0">
                <a:solidFill>
                  <a:schemeClr val="tx1">
                    <a:lumMod val="65000"/>
                    <a:lumOff val="35000"/>
                  </a:schemeClr>
                </a:solidFill>
                <a:latin typeface="Segoe UI Historic" panose="020B0502040204020203" pitchFamily="34" charset="0"/>
                <a:ea typeface="Segoe UI Historic" panose="020B0502040204020203" pitchFamily="34" charset="0"/>
                <a:cs typeface="Segoe UI Historic" panose="020B0502040204020203" pitchFamily="34" charset="0"/>
              </a:rPr>
              <a:t>Wet season</a:t>
            </a:r>
          </a:p>
        </p:txBody>
      </p:sp>
      <p:pic>
        <p:nvPicPr>
          <p:cNvPr id="3" name="Picture 2"/>
          <p:cNvPicPr>
            <a:picLocks noChangeAspect="1"/>
          </p:cNvPicPr>
          <p:nvPr/>
        </p:nvPicPr>
        <p:blipFill rotWithShape="1">
          <a:blip r:embed="rId20">
            <a:extLst>
              <a:ext uri="{28A0092B-C50C-407E-A947-70E740481C1C}">
                <a14:useLocalDpi xmlns:a14="http://schemas.microsoft.com/office/drawing/2010/main" val="0"/>
              </a:ext>
            </a:extLst>
          </a:blip>
          <a:srcRect l="26899" t="49600" r="10400" b="2933"/>
          <a:stretch/>
        </p:blipFill>
        <p:spPr>
          <a:xfrm>
            <a:off x="32261024" y="2045032"/>
            <a:ext cx="10854476" cy="4622241"/>
          </a:xfrm>
          <a:prstGeom prst="rect">
            <a:avLst/>
          </a:prstGeom>
        </p:spPr>
      </p:pic>
      <p:pic>
        <p:nvPicPr>
          <p:cNvPr id="11" name="Picture 10"/>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6785137" y="2045032"/>
            <a:ext cx="3614603" cy="4573876"/>
          </a:xfrm>
          <a:prstGeom prst="rect">
            <a:avLst/>
          </a:prstGeom>
        </p:spPr>
      </p:pic>
      <p:pic>
        <p:nvPicPr>
          <p:cNvPr id="53" name="Picture 52"/>
          <p:cNvPicPr>
            <a:picLocks noChangeAspect="1"/>
          </p:cNvPicPr>
          <p:nvPr/>
        </p:nvPicPr>
        <p:blipFill rotWithShape="1">
          <a:blip r:embed="rId22">
            <a:extLst>
              <a:ext uri="{28A0092B-C50C-407E-A947-70E740481C1C}">
                <a14:useLocalDpi xmlns:a14="http://schemas.microsoft.com/office/drawing/2010/main" val="0"/>
              </a:ext>
            </a:extLst>
          </a:blip>
          <a:srcRect l="5017" t="8531" r="22235" b="48123"/>
          <a:stretch/>
        </p:blipFill>
        <p:spPr>
          <a:xfrm>
            <a:off x="32599093" y="21768814"/>
            <a:ext cx="17326993" cy="5966050"/>
          </a:xfrm>
          <a:prstGeom prst="rect">
            <a:avLst/>
          </a:prstGeom>
        </p:spPr>
      </p:pic>
      <p:pic>
        <p:nvPicPr>
          <p:cNvPr id="38" name="Picture 37"/>
          <p:cNvPicPr>
            <a:picLocks noChangeAspect="1"/>
          </p:cNvPicPr>
          <p:nvPr/>
        </p:nvPicPr>
        <p:blipFill>
          <a:blip r:embed="rId23"/>
          <a:stretch>
            <a:fillRect/>
          </a:stretch>
        </p:blipFill>
        <p:spPr>
          <a:xfrm>
            <a:off x="39298364" y="20018974"/>
            <a:ext cx="8001000" cy="361950"/>
          </a:xfrm>
          <a:prstGeom prst="rect">
            <a:avLst/>
          </a:prstGeom>
        </p:spPr>
      </p:pic>
      <p:pic>
        <p:nvPicPr>
          <p:cNvPr id="2" name="Picture 1"/>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rot="5400000">
            <a:off x="44932136" y="8348932"/>
            <a:ext cx="5993376" cy="4495032"/>
          </a:xfrm>
          <a:prstGeom prst="rect">
            <a:avLst/>
          </a:prstGeom>
        </p:spPr>
      </p:pic>
      <p:sp>
        <p:nvSpPr>
          <p:cNvPr id="31" name="TextBox 30"/>
          <p:cNvSpPr txBox="1"/>
          <p:nvPr/>
        </p:nvSpPr>
        <p:spPr>
          <a:xfrm>
            <a:off x="33728891" y="23743227"/>
            <a:ext cx="2013096" cy="369332"/>
          </a:xfrm>
          <a:prstGeom prst="rect">
            <a:avLst/>
          </a:prstGeom>
          <a:noFill/>
        </p:spPr>
        <p:txBody>
          <a:bodyPr wrap="square" rtlCol="0">
            <a:spAutoFit/>
          </a:bodyPr>
          <a:lstStyle/>
          <a:p>
            <a:r>
              <a:rPr lang="en-AU" dirty="0" smtClean="0"/>
              <a:t>Pearson R = 0.950</a:t>
            </a:r>
            <a:endParaRPr lang="en-AU" dirty="0"/>
          </a:p>
        </p:txBody>
      </p:sp>
      <p:sp>
        <p:nvSpPr>
          <p:cNvPr id="46" name="TextBox 45"/>
          <p:cNvSpPr txBox="1"/>
          <p:nvPr/>
        </p:nvSpPr>
        <p:spPr>
          <a:xfrm>
            <a:off x="42263396" y="23600730"/>
            <a:ext cx="2013096" cy="369332"/>
          </a:xfrm>
          <a:prstGeom prst="rect">
            <a:avLst/>
          </a:prstGeom>
          <a:noFill/>
        </p:spPr>
        <p:txBody>
          <a:bodyPr wrap="square" rtlCol="0">
            <a:spAutoFit/>
          </a:bodyPr>
          <a:lstStyle/>
          <a:p>
            <a:r>
              <a:rPr lang="en-AU" dirty="0" smtClean="0"/>
              <a:t>Pearson R = 0.735</a:t>
            </a:r>
            <a:endParaRPr lang="en-AU" dirty="0"/>
          </a:p>
        </p:txBody>
      </p:sp>
      <p:pic>
        <p:nvPicPr>
          <p:cNvPr id="33" name="Picture 32"/>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385187" y="5135546"/>
            <a:ext cx="2575342" cy="2575342"/>
          </a:xfrm>
          <a:prstGeom prst="rect">
            <a:avLst/>
          </a:prstGeom>
        </p:spPr>
      </p:pic>
      <p:sp>
        <p:nvSpPr>
          <p:cNvPr id="34" name="TextBox 33"/>
          <p:cNvSpPr txBox="1"/>
          <p:nvPr/>
        </p:nvSpPr>
        <p:spPr>
          <a:xfrm>
            <a:off x="4970697" y="5135546"/>
            <a:ext cx="3594267" cy="707886"/>
          </a:xfrm>
          <a:prstGeom prst="rect">
            <a:avLst/>
          </a:prstGeom>
          <a:noFill/>
        </p:spPr>
        <p:txBody>
          <a:bodyPr wrap="square" rtlCol="0">
            <a:spAutoFit/>
          </a:bodyPr>
          <a:lstStyle/>
          <a:p>
            <a:r>
              <a:rPr lang="en-AU" sz="4000" dirty="0" smtClean="0">
                <a:latin typeface="Segoe UI Historic" panose="020B0502040204020203" pitchFamily="34" charset="0"/>
                <a:ea typeface="Segoe UI Historic" panose="020B0502040204020203" pitchFamily="34" charset="0"/>
                <a:cs typeface="Segoe UI Historic" panose="020B0502040204020203" pitchFamily="34" charset="0"/>
              </a:rPr>
              <a:t>EGU 21-7117</a:t>
            </a:r>
            <a:endParaRPr lang="en-AU" sz="4000" dirty="0">
              <a:latin typeface="Segoe UI Historic" panose="020B0502040204020203" pitchFamily="34" charset="0"/>
              <a:ea typeface="Segoe UI Historic" panose="020B0502040204020203" pitchFamily="34" charset="0"/>
              <a:cs typeface="Segoe UI Historic" panose="020B0502040204020203" pitchFamily="34" charset="0"/>
            </a:endParaRPr>
          </a:p>
        </p:txBody>
      </p:sp>
    </p:spTree>
    <p:extLst>
      <p:ext uri="{BB962C8B-B14F-4D97-AF65-F5344CB8AC3E}">
        <p14:creationId xmlns:p14="http://schemas.microsoft.com/office/powerpoint/2010/main" val="34822877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717</TotalTime>
  <Words>912</Words>
  <Application>Microsoft Office PowerPoint</Application>
  <PresentationFormat>Custom</PresentationFormat>
  <Paragraphs>74</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Calibri</vt:lpstr>
      <vt:lpstr>Calibri Light</vt:lpstr>
      <vt:lpstr>Cambria Math</vt:lpstr>
      <vt:lpstr>Segoe UI Historic</vt:lpstr>
      <vt:lpstr>Wingdings</vt:lpstr>
      <vt:lpstr>Office Theme</vt:lpstr>
      <vt:lpstr>Quasi-3D mapping of soil moisture for agriculture using electric conductivity sensing  </vt:lpstr>
      <vt:lpstr>PowerPoint Presentation</vt:lpstr>
    </vt:vector>
  </TitlesOfParts>
  <Company>University of Western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Hira Shaukat</dc:creator>
  <cp:lastModifiedBy>Hira Shaukat</cp:lastModifiedBy>
  <cp:revision>96</cp:revision>
  <dcterms:created xsi:type="dcterms:W3CDTF">2021-04-26T07:49:17Z</dcterms:created>
  <dcterms:modified xsi:type="dcterms:W3CDTF">2021-04-28T08:46:13Z</dcterms:modified>
</cp:coreProperties>
</file>