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4"/>
  </p:notesMasterIdLst>
  <p:handoutMasterIdLst>
    <p:handoutMasterId r:id="rId15"/>
  </p:handoutMasterIdLst>
  <p:sldIdLst>
    <p:sldId id="256" r:id="rId2"/>
    <p:sldId id="318" r:id="rId3"/>
    <p:sldId id="306" r:id="rId4"/>
    <p:sldId id="308" r:id="rId5"/>
    <p:sldId id="316" r:id="rId6"/>
    <p:sldId id="310" r:id="rId7"/>
    <p:sldId id="314" r:id="rId8"/>
    <p:sldId id="311" r:id="rId9"/>
    <p:sldId id="312" r:id="rId10"/>
    <p:sldId id="313" r:id="rId11"/>
    <p:sldId id="315" r:id="rId12"/>
    <p:sldId id="31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hmet Ilicak" initials="MI" lastIdx="2" clrIdx="0">
    <p:extLst>
      <p:ext uri="{19B8F6BF-5375-455C-9EA6-DF929625EA0E}">
        <p15:presenceInfo xmlns:p15="http://schemas.microsoft.com/office/powerpoint/2012/main" userId="131e9ba0324b21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894"/>
    <p:restoredTop sz="95353"/>
  </p:normalViewPr>
  <p:slideViewPr>
    <p:cSldViewPr snapToGrid="0" snapToObjects="1">
      <p:cViewPr varScale="1">
        <p:scale>
          <a:sx n="100" d="100"/>
          <a:sy n="100" d="100"/>
        </p:scale>
        <p:origin x="19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2" d="100"/>
          <a:sy n="102" d="100"/>
        </p:scale>
        <p:origin x="350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A99DD1-EF6A-DE48-9B9B-583DE25305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85A390-912D-B149-A40D-11892F3600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0E1CA-C362-F541-8CB3-DB8F751399C4}" type="datetimeFigureOut">
              <a:rPr lang="en-TR" smtClean="0"/>
              <a:t>25.04.2021</a:t>
            </a:fld>
            <a:endParaRPr lang="en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F00EC3-5220-DD4D-9FDC-6A2BF22F3A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CAAD79-D982-774C-9206-4AAF3B8D4D4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0BAE6D-8BA5-F14E-A9B2-B28E7634FEB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006383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5775F-7AF8-1741-A773-46E162CB1080}" type="datetimeFigureOut">
              <a:rPr lang="en-US" smtClean="0"/>
              <a:t>4/23/21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4DC06-AC4B-9843-AFA4-BA85E5E82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7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Title of the presentation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CCEA7-5435-4AFD-8131-B1F1423A47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400050" y="3277155"/>
            <a:ext cx="113919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solidFill>
                <a:srgbClr val="000000"/>
              </a:solidFill>
              <a:latin typeface="+mn-lt"/>
            </a:endParaRP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+mn-lt"/>
              </a:rPr>
              <a:t>Mehmet ILICAK</a:t>
            </a:r>
            <a:r>
              <a:rPr lang="en-US" sz="2400" baseline="30000" dirty="0">
                <a:solidFill>
                  <a:srgbClr val="000000"/>
                </a:solidFill>
                <a:latin typeface="+mn-lt"/>
              </a:rPr>
              <a:t>1</a:t>
            </a:r>
            <a:r>
              <a:rPr lang="en-US" sz="2400" baseline="0" dirty="0">
                <a:solidFill>
                  <a:srgbClr val="000000"/>
                </a:solidFill>
                <a:latin typeface="+mn-lt"/>
              </a:rPr>
              <a:t>, Ivan Federico</a:t>
            </a:r>
            <a:r>
              <a:rPr lang="en-US" sz="2400" baseline="30000" dirty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2400" baseline="0" dirty="0">
                <a:solidFill>
                  <a:srgbClr val="000000"/>
                </a:solidFill>
                <a:latin typeface="+mn-lt"/>
              </a:rPr>
              <a:t>, Ivano Barletta</a:t>
            </a:r>
            <a:r>
              <a:rPr lang="en-US" sz="2400" baseline="30000" dirty="0">
                <a:solidFill>
                  <a:srgbClr val="000000"/>
                </a:solidFill>
                <a:latin typeface="+mn-lt"/>
              </a:rPr>
              <a:t>2,3</a:t>
            </a:r>
            <a:r>
              <a:rPr lang="en-US" sz="2400" baseline="0" dirty="0">
                <a:solidFill>
                  <a:srgbClr val="000000"/>
                </a:solidFill>
                <a:latin typeface="+mn-lt"/>
              </a:rPr>
              <a:t>, Nadia Pinardi</a:t>
            </a:r>
            <a:r>
              <a:rPr lang="en-US" sz="2400" baseline="30000" dirty="0">
                <a:solidFill>
                  <a:srgbClr val="000000"/>
                </a:solidFill>
                <a:latin typeface="+mn-lt"/>
              </a:rPr>
              <a:t>3</a:t>
            </a:r>
            <a:r>
              <a:rPr lang="en-US" sz="2400" baseline="0" dirty="0">
                <a:solidFill>
                  <a:srgbClr val="000000"/>
                </a:solidFill>
                <a:latin typeface="+mn-lt"/>
              </a:rPr>
              <a:t>, Stefania Ciliberti</a:t>
            </a:r>
            <a:r>
              <a:rPr lang="en-US" sz="2400" baseline="30000" dirty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2400" baseline="0" dirty="0">
                <a:solidFill>
                  <a:srgbClr val="000000"/>
                </a:solidFill>
                <a:latin typeface="+mn-lt"/>
              </a:rPr>
              <a:t>, </a:t>
            </a:r>
          </a:p>
          <a:p>
            <a:pPr algn="ctr"/>
            <a:r>
              <a:rPr lang="en-US" sz="2400" baseline="0" dirty="0" err="1">
                <a:solidFill>
                  <a:srgbClr val="000000"/>
                </a:solidFill>
                <a:latin typeface="+mn-lt"/>
              </a:rPr>
              <a:t>Emanuela</a:t>
            </a:r>
            <a:r>
              <a:rPr lang="en-US" sz="2400" baseline="0" dirty="0">
                <a:solidFill>
                  <a:srgbClr val="000000"/>
                </a:solidFill>
                <a:latin typeface="+mn-lt"/>
              </a:rPr>
              <a:t> Clementi</a:t>
            </a:r>
            <a:r>
              <a:rPr lang="en-US" sz="2400" baseline="30000" dirty="0">
                <a:solidFill>
                  <a:srgbClr val="000000"/>
                </a:solidFill>
                <a:latin typeface="+mn-lt"/>
              </a:rPr>
              <a:t>4</a:t>
            </a:r>
            <a:r>
              <a:rPr lang="en-US" sz="2400" baseline="0" dirty="0">
                <a:solidFill>
                  <a:srgbClr val="000000"/>
                </a:solidFill>
                <a:latin typeface="+mn-lt"/>
              </a:rPr>
              <a:t>, Giovanni Coppini</a:t>
            </a:r>
            <a:r>
              <a:rPr lang="en-US" sz="2400" baseline="30000" dirty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2400" baseline="0" dirty="0">
                <a:solidFill>
                  <a:srgbClr val="000000"/>
                </a:solidFill>
                <a:latin typeface="+mn-lt"/>
              </a:rPr>
              <a:t>, Rita Lecci</a:t>
            </a:r>
            <a:r>
              <a:rPr lang="en-US" sz="2400" baseline="30000" dirty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2400" baseline="0" dirty="0">
                <a:solidFill>
                  <a:srgbClr val="000000"/>
                </a:solidFill>
                <a:latin typeface="+mn-lt"/>
              </a:rPr>
              <a:t>, Sabri Mutlu</a:t>
            </a:r>
            <a:r>
              <a:rPr lang="en-US" sz="2400" baseline="30000" dirty="0">
                <a:solidFill>
                  <a:srgbClr val="000000"/>
                </a:solidFill>
                <a:latin typeface="+mn-lt"/>
              </a:rPr>
              <a:t>5</a:t>
            </a:r>
            <a:endParaRPr lang="en-US" sz="2400" baseline="0" dirty="0">
              <a:solidFill>
                <a:srgbClr val="000000"/>
              </a:solidFill>
              <a:latin typeface="+mn-lt"/>
            </a:endParaRPr>
          </a:p>
          <a:p>
            <a:pPr algn="ctr"/>
            <a:endParaRPr lang="en-US" sz="2400" baseline="0" dirty="0">
              <a:solidFill>
                <a:srgbClr val="000000"/>
              </a:solidFill>
              <a:latin typeface="+mn-lt"/>
            </a:endParaRPr>
          </a:p>
          <a:p>
            <a:pPr algn="ctr"/>
            <a:r>
              <a:rPr lang="en-US" sz="2000" baseline="30000" dirty="0">
                <a:solidFill>
                  <a:srgbClr val="000000"/>
                </a:solidFill>
                <a:latin typeface="+mn-lt"/>
              </a:rPr>
              <a:t>1 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ITU Eurasia Institute of Earth Sciences, </a:t>
            </a:r>
            <a:r>
              <a:rPr lang="en-US" sz="2000" baseline="30000" dirty="0">
                <a:solidFill>
                  <a:srgbClr val="000000"/>
                </a:solidFill>
                <a:latin typeface="+mn-lt"/>
              </a:rPr>
              <a:t>2 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Fondazione Centro Euro-</a:t>
            </a:r>
            <a:r>
              <a:rPr lang="en-US" sz="2000" baseline="0" dirty="0" err="1">
                <a:solidFill>
                  <a:srgbClr val="000000"/>
                </a:solidFill>
                <a:latin typeface="+mn-lt"/>
              </a:rPr>
              <a:t>Mediterraneo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 sui </a:t>
            </a:r>
            <a:r>
              <a:rPr lang="en-US" sz="2000" baseline="0" dirty="0" err="1">
                <a:solidFill>
                  <a:srgbClr val="000000"/>
                </a:solidFill>
                <a:latin typeface="+mn-lt"/>
              </a:rPr>
              <a:t>Cambiamenti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2000" baseline="0" dirty="0" err="1">
                <a:solidFill>
                  <a:srgbClr val="000000"/>
                </a:solidFill>
                <a:latin typeface="+mn-lt"/>
              </a:rPr>
              <a:t>Climatici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, Lecce, </a:t>
            </a:r>
            <a:r>
              <a:rPr lang="en-US" sz="2000" baseline="30000" dirty="0">
                <a:solidFill>
                  <a:srgbClr val="000000"/>
                </a:solidFill>
                <a:latin typeface="+mn-lt"/>
              </a:rPr>
              <a:t>3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Alma Mater </a:t>
            </a:r>
            <a:r>
              <a:rPr lang="en-US" sz="2000" baseline="0" dirty="0" err="1">
                <a:solidFill>
                  <a:srgbClr val="000000"/>
                </a:solidFill>
                <a:latin typeface="+mn-lt"/>
              </a:rPr>
              <a:t>Studiorum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 University of Bologna, Department of Physics and Astronomy, Bologna, </a:t>
            </a:r>
          </a:p>
          <a:p>
            <a:pPr algn="ctr"/>
            <a:r>
              <a:rPr lang="en-US" sz="2000" baseline="30000" dirty="0">
                <a:solidFill>
                  <a:srgbClr val="000000"/>
                </a:solidFill>
                <a:latin typeface="+mn-lt"/>
              </a:rPr>
              <a:t>4 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Fondazione Centro Euro-</a:t>
            </a:r>
            <a:r>
              <a:rPr lang="en-US" sz="2000" baseline="0" dirty="0" err="1">
                <a:solidFill>
                  <a:srgbClr val="000000"/>
                </a:solidFill>
                <a:latin typeface="+mn-lt"/>
              </a:rPr>
              <a:t>Mediterraneo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 sui </a:t>
            </a:r>
            <a:r>
              <a:rPr lang="en-US" sz="2000" baseline="0" dirty="0" err="1">
                <a:solidFill>
                  <a:srgbClr val="000000"/>
                </a:solidFill>
                <a:latin typeface="+mn-lt"/>
              </a:rPr>
              <a:t>Cambiamenti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2000" baseline="0" dirty="0" err="1">
                <a:solidFill>
                  <a:srgbClr val="000000"/>
                </a:solidFill>
                <a:latin typeface="+mn-lt"/>
              </a:rPr>
              <a:t>Climatici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, Bologna, </a:t>
            </a:r>
            <a:r>
              <a:rPr lang="en-US" sz="2000" baseline="30000" dirty="0">
                <a:solidFill>
                  <a:srgbClr val="000000"/>
                </a:solidFill>
                <a:latin typeface="+mn-lt"/>
              </a:rPr>
              <a:t>5 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TUBITAK Marmara Research Center, </a:t>
            </a:r>
            <a:r>
              <a:rPr lang="en-US" sz="2000" baseline="0" dirty="0" err="1">
                <a:solidFill>
                  <a:srgbClr val="000000"/>
                </a:solidFill>
                <a:latin typeface="+mn-lt"/>
              </a:rPr>
              <a:t>Kocaeli</a:t>
            </a:r>
            <a:r>
              <a:rPr lang="en-US" sz="2000" baseline="0" dirty="0">
                <a:solidFill>
                  <a:srgbClr val="000000"/>
                </a:solidFill>
                <a:latin typeface="+mn-lt"/>
              </a:rPr>
              <a:t>, Turkey</a:t>
            </a:r>
          </a:p>
        </p:txBody>
      </p:sp>
      <p:pic>
        <p:nvPicPr>
          <p:cNvPr id="1026" name="Picture 2" descr="vEGU21 - Gather online - Prolog">
            <a:extLst>
              <a:ext uri="{FF2B5EF4-FFF2-40B4-BE49-F238E27FC236}">
                <a16:creationId xmlns:a16="http://schemas.microsoft.com/office/drawing/2014/main" id="{6840AE53-5CE1-0C44-83EB-5CE809BF6B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912" y="6242206"/>
            <a:ext cx="1586288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CCEA7-5435-4AFD-8131-B1F1423A47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10972800" cy="4389120"/>
          </a:xfrm>
        </p:spPr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50999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CCEA7-5435-4AFD-8131-B1F1423A47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56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3" y="1859766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CCEA7-5435-4AFD-8131-B1F1423A47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4/23/21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59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282D6-65F9-044C-ABF5-733E198AE8F6}" type="datetimeFigureOut">
              <a:rPr lang="en-TR" smtClean="0"/>
              <a:t>25.04.2021</a:t>
            </a:fld>
            <a:endParaRPr lang="en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1438-328F-E74A-A8F9-90A5F2E1551A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952072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016000" y="6432550"/>
            <a:ext cx="1219200" cy="349250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470400" y="6400809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9652000" y="641683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6DCCEA7-5435-4AFD-8131-B1F1423A47C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  <p:pic>
        <p:nvPicPr>
          <p:cNvPr id="16" name="Picture 2" descr="aybelogo.pn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6172208"/>
            <a:ext cx="927993" cy="68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" descr="ITU.jpg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9760" y="6245218"/>
            <a:ext cx="1388152" cy="61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8" r:id="rId2"/>
    <p:sldLayoutId id="2147483669" r:id="rId3"/>
    <p:sldLayoutId id="2147483666" r:id="rId4"/>
    <p:sldLayoutId id="2147483670" r:id="rId5"/>
    <p:sldLayoutId id="2147483671" r:id="rId6"/>
  </p:sldLayoutIdLst>
  <p:hf hdr="0" ftr="0"/>
  <p:txStyles>
    <p:titleStyle>
      <a:lvl1pPr algn="ctr" rtl="0" eaLnBrk="1" latinLnBrk="0" hangingPunct="1">
        <a:spcBef>
          <a:spcPct val="0"/>
        </a:spcBef>
        <a:buNone/>
        <a:defRPr kumimoji="0" sz="4400" b="0" kern="1200">
          <a:ln>
            <a:noFill/>
          </a:ln>
          <a:solidFill>
            <a:schemeClr val="tx1"/>
          </a:solidFill>
          <a:effectLst/>
          <a:latin typeface="Century Schoolbook" pitchFamily="18" charset="0"/>
          <a:ea typeface="+mj-ea"/>
          <a:cs typeface="+mj-cs"/>
        </a:defRPr>
      </a:lvl1pPr>
    </p:titleStyle>
    <p:bodyStyle>
      <a:lvl1pPr marL="274313" indent="-274313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46882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indent="-246882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90" indent="-210307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03" indent="-210307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17" indent="-210307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92" indent="-182875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05" indent="-182875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18" indent="-182875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7CDB0-0C68-A548-A87B-FCAD9B3D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632" y="925242"/>
            <a:ext cx="11502736" cy="935857"/>
          </a:xfrm>
        </p:spPr>
        <p:txBody>
          <a:bodyPr>
            <a:normAutofit fontScale="90000"/>
          </a:bodyPr>
          <a:lstStyle/>
          <a:p>
            <a:r>
              <a:rPr lang="en-US" dirty="0"/>
              <a:t>Evaluation of the new high resolution unstructured grid Marmara Sea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D4E12A-75AF-C244-A60F-9255E8777C3E}"/>
              </a:ext>
            </a:extLst>
          </p:cNvPr>
          <p:cNvSpPr txBox="1"/>
          <p:nvPr/>
        </p:nvSpPr>
        <p:spPr>
          <a:xfrm>
            <a:off x="934476" y="6488668"/>
            <a:ext cx="2081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chemeClr val="bg1"/>
                </a:solidFill>
              </a:rPr>
              <a:t>milicak@itu.edu.tr</a:t>
            </a:r>
          </a:p>
        </p:txBody>
      </p:sp>
    </p:spTree>
    <p:extLst>
      <p:ext uri="{BB962C8B-B14F-4D97-AF65-F5344CB8AC3E}">
        <p14:creationId xmlns:p14="http://schemas.microsoft.com/office/powerpoint/2010/main" val="67149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5DF131-D76E-DF4D-8700-4BF9286BC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633" y="4298628"/>
            <a:ext cx="3823111" cy="2546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928A4A-C433-5541-ABBF-54E3DA920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0440" y="68861"/>
            <a:ext cx="8711120" cy="895720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Evaluation of the new high resolution unstructured grid Marmara Sea model</a:t>
            </a:r>
            <a:br>
              <a:rPr lang="en-US" sz="2500" dirty="0"/>
            </a:br>
            <a:r>
              <a:rPr lang="en-US" sz="1300" cap="none" dirty="0"/>
              <a:t>Mehmet Ilicak</a:t>
            </a:r>
            <a:r>
              <a:rPr lang="en-US" sz="1300" cap="none" baseline="30000" dirty="0"/>
              <a:t>1</a:t>
            </a:r>
            <a:r>
              <a:rPr lang="en-US" sz="1300" cap="none" dirty="0"/>
              <a:t>, Ivan Federico</a:t>
            </a:r>
            <a:r>
              <a:rPr lang="en-US" sz="1300" cap="none" baseline="30000" dirty="0"/>
              <a:t>2</a:t>
            </a:r>
            <a:r>
              <a:rPr lang="en-US" sz="1300" cap="none" dirty="0"/>
              <a:t>, Ivano Barletta</a:t>
            </a:r>
            <a:r>
              <a:rPr lang="en-US" sz="1300" cap="none" baseline="30000" dirty="0"/>
              <a:t>2,3</a:t>
            </a:r>
            <a:r>
              <a:rPr lang="en-US" sz="1300" cap="none" dirty="0"/>
              <a:t>, Nadia Pinardi</a:t>
            </a:r>
            <a:r>
              <a:rPr lang="en-US" sz="1300" cap="none" baseline="30000" dirty="0"/>
              <a:t>3</a:t>
            </a:r>
            <a:r>
              <a:rPr lang="en-US" sz="1300" cap="none" dirty="0"/>
              <a:t>, Stefania Ciliberti</a:t>
            </a:r>
            <a:r>
              <a:rPr lang="en-US" sz="1300" cap="none" baseline="30000" dirty="0"/>
              <a:t>2</a:t>
            </a:r>
            <a:r>
              <a:rPr lang="en-US" sz="1300" cap="none" dirty="0"/>
              <a:t>, </a:t>
            </a:r>
            <a:r>
              <a:rPr lang="en-US" sz="1300" cap="none" dirty="0" err="1"/>
              <a:t>Emanuela</a:t>
            </a:r>
            <a:r>
              <a:rPr lang="en-US" sz="1300" cap="none" dirty="0"/>
              <a:t> Clementi</a:t>
            </a:r>
            <a:r>
              <a:rPr lang="en-US" sz="1300" cap="none" baseline="30000" dirty="0"/>
              <a:t>4</a:t>
            </a:r>
            <a:r>
              <a:rPr lang="en-US" sz="1300" cap="none" dirty="0"/>
              <a:t>, Giovanni Coppini</a:t>
            </a:r>
            <a:r>
              <a:rPr lang="en-US" sz="1300" cap="none" baseline="30000" dirty="0"/>
              <a:t>2</a:t>
            </a:r>
            <a:r>
              <a:rPr lang="en-US" sz="1300" cap="none" dirty="0"/>
              <a:t>, Rita Lecci</a:t>
            </a:r>
            <a:r>
              <a:rPr lang="en-US" sz="1300" cap="none" baseline="30000" dirty="0"/>
              <a:t>2</a:t>
            </a:r>
            <a:r>
              <a:rPr lang="en-US" sz="1300" cap="none" dirty="0"/>
              <a:t>, Sabri Mutlu</a:t>
            </a:r>
            <a:r>
              <a:rPr lang="en-US" sz="1300" cap="none" baseline="30000" dirty="0"/>
              <a:t>5</a:t>
            </a:r>
            <a:endParaRPr lang="en-TR" sz="1300" dirty="0"/>
          </a:p>
        </p:txBody>
      </p:sp>
      <p:pic>
        <p:nvPicPr>
          <p:cNvPr id="15" name="Picture 1" descr="ITU.jpg">
            <a:extLst>
              <a:ext uri="{FF2B5EF4-FFF2-40B4-BE49-F238E27FC236}">
                <a16:creationId xmlns:a16="http://schemas.microsoft.com/office/drawing/2014/main" id="{4FD01A23-3152-CC4F-B4DF-C55EB91B7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30" y="75576"/>
            <a:ext cx="1146746" cy="50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7A5E2702-84B1-F241-B6C2-370A90BCFE1C}"/>
              </a:ext>
            </a:extLst>
          </p:cNvPr>
          <p:cNvSpPr txBox="1">
            <a:spLocks/>
          </p:cNvSpPr>
          <p:nvPr/>
        </p:nvSpPr>
        <p:spPr>
          <a:xfrm>
            <a:off x="4475615" y="1651457"/>
            <a:ext cx="3382398" cy="2620137"/>
          </a:xfrm>
          <a:prstGeom prst="rect">
            <a:avLst/>
          </a:prstGeom>
          <a:solidFill>
            <a:srgbClr val="2BB3C0"/>
          </a:solidFill>
        </p:spPr>
        <p:txBody>
          <a:bodyPr vert="horz">
            <a:noAutofit/>
          </a:bodyPr>
          <a:lstStyle>
            <a:lvl1pPr marL="274313" indent="-274313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46882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24688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210307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210307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21030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192" indent="-182875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05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18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SHYFEM-TSS model has been run for 4 years and successfully reproduced vertical water mass structure, horizontal circulation and volume fluxes through the Bosporus and Dardanelles Straits.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net transport across the Bosporus is around 140 km3/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yr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which is lower than the climatological estimates but more consistent with recent observations.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largest bias in the temperature and salinity fields are around the mixed layer depth. The model underestimates mixing processes.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38A4D4C-834A-9444-961B-E09D4B8F048D}"/>
              </a:ext>
            </a:extLst>
          </p:cNvPr>
          <p:cNvGrpSpPr/>
          <p:nvPr/>
        </p:nvGrpSpPr>
        <p:grpSpPr>
          <a:xfrm>
            <a:off x="131915" y="1486044"/>
            <a:ext cx="4272887" cy="2757732"/>
            <a:chOff x="147534" y="1013636"/>
            <a:chExt cx="4272887" cy="275773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11DB6F2-EE60-F045-A5AF-9A9375021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534" y="1216679"/>
              <a:ext cx="4272887" cy="2554689"/>
            </a:xfrm>
            <a:prstGeom prst="rect">
              <a:avLst/>
            </a:prstGeom>
          </p:spPr>
        </p:pic>
        <p:sp>
          <p:nvSpPr>
            <p:cNvPr id="17" name="Content Placeholder 7">
              <a:extLst>
                <a:ext uri="{FF2B5EF4-FFF2-40B4-BE49-F238E27FC236}">
                  <a16:creationId xmlns:a16="http://schemas.microsoft.com/office/drawing/2014/main" id="{5E6DDB15-F1F7-A04B-8E74-006BEB5E3224}"/>
                </a:ext>
              </a:extLst>
            </p:cNvPr>
            <p:cNvSpPr txBox="1">
              <a:spLocks/>
            </p:cNvSpPr>
            <p:nvPr/>
          </p:nvSpPr>
          <p:spPr>
            <a:xfrm>
              <a:off x="750007" y="1013636"/>
              <a:ext cx="3067943" cy="248959"/>
            </a:xfrm>
            <a:prstGeom prst="rect">
              <a:avLst/>
            </a:prstGeom>
          </p:spPr>
          <p:txBody>
            <a:bodyPr vert="horz">
              <a:normAutofit fontScale="92500" lnSpcReduction="10000"/>
            </a:bodyPr>
            <a:lstStyle>
              <a:lvl1pPr marL="274313" indent="-274313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95000"/>
                <a:buFont typeface="Wingdings 2"/>
                <a:buChar char=""/>
                <a:defRPr kumimoji="0"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64" indent="-246882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indent="-246882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690" indent="-210307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3003" indent="-210307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17" indent="-210307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192" indent="-182875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505" indent="-182875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18" indent="-182875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SHYFEM-unstructured grid model bathymetry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CD739E-67B3-A24A-98ED-21A2E2C9C4B2}"/>
              </a:ext>
            </a:extLst>
          </p:cNvPr>
          <p:cNvGrpSpPr/>
          <p:nvPr/>
        </p:nvGrpSpPr>
        <p:grpSpPr>
          <a:xfrm>
            <a:off x="7964907" y="1476362"/>
            <a:ext cx="4095178" cy="2636667"/>
            <a:chOff x="7996136" y="1113640"/>
            <a:chExt cx="4095178" cy="263666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04AE4C8-0586-2546-95BD-0FDF93813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96136" y="1130170"/>
              <a:ext cx="4095178" cy="2620137"/>
            </a:xfrm>
            <a:prstGeom prst="rect">
              <a:avLst/>
            </a:prstGeom>
          </p:spPr>
        </p:pic>
        <p:sp>
          <p:nvSpPr>
            <p:cNvPr id="18" name="Content Placeholder 7">
              <a:extLst>
                <a:ext uri="{FF2B5EF4-FFF2-40B4-BE49-F238E27FC236}">
                  <a16:creationId xmlns:a16="http://schemas.microsoft.com/office/drawing/2014/main" id="{94FAB046-467D-3D44-8739-AB97A09D00AC}"/>
                </a:ext>
              </a:extLst>
            </p:cNvPr>
            <p:cNvSpPr txBox="1">
              <a:spLocks/>
            </p:cNvSpPr>
            <p:nvPr/>
          </p:nvSpPr>
          <p:spPr>
            <a:xfrm>
              <a:off x="8900760" y="1113640"/>
              <a:ext cx="2285929" cy="248959"/>
            </a:xfrm>
            <a:prstGeom prst="rect">
              <a:avLst/>
            </a:prstGeom>
          </p:spPr>
          <p:txBody>
            <a:bodyPr vert="horz">
              <a:normAutofit fontScale="92500" lnSpcReduction="10000"/>
            </a:bodyPr>
            <a:lstStyle>
              <a:lvl1pPr marL="274313" indent="-274313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95000"/>
                <a:buFont typeface="Wingdings 2"/>
                <a:buChar char=""/>
                <a:defRPr kumimoji="0"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64" indent="-246882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indent="-246882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690" indent="-210307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3003" indent="-210307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17" indent="-210307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192" indent="-182875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505" indent="-182875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18" indent="-182875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Mean model speed and streamlines</a:t>
              </a:r>
            </a:p>
          </p:txBody>
        </p:sp>
      </p:grp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1A0853B3-D3B6-FA4E-BFAC-8CF7525409FC}"/>
              </a:ext>
            </a:extLst>
          </p:cNvPr>
          <p:cNvSpPr txBox="1">
            <a:spLocks/>
          </p:cNvSpPr>
          <p:nvPr/>
        </p:nvSpPr>
        <p:spPr>
          <a:xfrm>
            <a:off x="219430" y="1040567"/>
            <a:ext cx="9401660" cy="56697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13" indent="-274313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46882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24688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210307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210307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21030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192" indent="-182875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05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18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develop a high resolution Marmara Sea and Turkish Straits model which provides boundary conditions for the Copernicus Forecast models.</a:t>
            </a:r>
          </a:p>
        </p:txBody>
      </p:sp>
      <p:sp>
        <p:nvSpPr>
          <p:cNvPr id="20" name="Content Placeholder 7">
            <a:extLst>
              <a:ext uri="{FF2B5EF4-FFF2-40B4-BE49-F238E27FC236}">
                <a16:creationId xmlns:a16="http://schemas.microsoft.com/office/drawing/2014/main" id="{07312195-5DB1-3F4B-B1B7-4AE46B55D455}"/>
              </a:ext>
            </a:extLst>
          </p:cNvPr>
          <p:cNvSpPr txBox="1">
            <a:spLocks/>
          </p:cNvSpPr>
          <p:nvPr/>
        </p:nvSpPr>
        <p:spPr>
          <a:xfrm>
            <a:off x="9202432" y="4104172"/>
            <a:ext cx="2498256" cy="248959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13" indent="-274313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46882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24688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210307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210307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21030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192" indent="-182875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05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18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 salinity and temperature biases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6A12A69-981D-2F45-BB8C-219FC2193AE7}"/>
              </a:ext>
            </a:extLst>
          </p:cNvPr>
          <p:cNvGrpSpPr/>
          <p:nvPr/>
        </p:nvGrpSpPr>
        <p:grpSpPr>
          <a:xfrm>
            <a:off x="-2356" y="4298628"/>
            <a:ext cx="5721932" cy="2563076"/>
            <a:chOff x="68093" y="4187537"/>
            <a:chExt cx="5721932" cy="256307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118C829-5E49-B64E-ADC7-D26D74B68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093" y="4406247"/>
              <a:ext cx="5721932" cy="2344366"/>
            </a:xfrm>
            <a:prstGeom prst="rect">
              <a:avLst/>
            </a:prstGeom>
          </p:spPr>
        </p:pic>
        <p:sp>
          <p:nvSpPr>
            <p:cNvPr id="21" name="Content Placeholder 7">
              <a:extLst>
                <a:ext uri="{FF2B5EF4-FFF2-40B4-BE49-F238E27FC236}">
                  <a16:creationId xmlns:a16="http://schemas.microsoft.com/office/drawing/2014/main" id="{A8BB86E3-7048-674D-B0DA-1877F89846A3}"/>
                </a:ext>
              </a:extLst>
            </p:cNvPr>
            <p:cNvSpPr txBox="1">
              <a:spLocks/>
            </p:cNvSpPr>
            <p:nvPr/>
          </p:nvSpPr>
          <p:spPr>
            <a:xfrm>
              <a:off x="844154" y="4187537"/>
              <a:ext cx="4082316" cy="248959"/>
            </a:xfrm>
            <a:prstGeom prst="rect">
              <a:avLst/>
            </a:prstGeom>
          </p:spPr>
          <p:txBody>
            <a:bodyPr vert="horz">
              <a:normAutofit fontScale="92500" lnSpcReduction="10000"/>
            </a:bodyPr>
            <a:lstStyle>
              <a:lvl1pPr marL="274313" indent="-274313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95000"/>
                <a:buFont typeface="Wingdings 2"/>
                <a:buChar char=""/>
                <a:defRPr kumimoji="0"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64" indent="-246882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indent="-246882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690" indent="-210307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3003" indent="-210307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17" indent="-210307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192" indent="-182875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505" indent="-182875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18" indent="-182875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Vertical salinity and temperature section throughout the thalweg. </a:t>
              </a:r>
            </a:p>
          </p:txBody>
        </p:sp>
      </p:grpSp>
      <p:pic>
        <p:nvPicPr>
          <p:cNvPr id="1026" name="Picture 2" descr="Centro Euro-Mediterraneo sui Cambiamenti Climatici (CMCC) | Green Growth  Knowledge Platform">
            <a:extLst>
              <a:ext uri="{FF2B5EF4-FFF2-40B4-BE49-F238E27FC236}">
                <a16:creationId xmlns:a16="http://schemas.microsoft.com/office/drawing/2014/main" id="{5B2FC4E6-A059-B049-AFC2-881A2DEFD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31" y="615294"/>
            <a:ext cx="1249446" cy="42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iversity of Bologna">
            <a:extLst>
              <a:ext uri="{FF2B5EF4-FFF2-40B4-BE49-F238E27FC236}">
                <a16:creationId xmlns:a16="http://schemas.microsoft.com/office/drawing/2014/main" id="{08829F34-512F-9648-927B-5C6535DD33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5" r="21441"/>
          <a:stretch/>
        </p:blipFill>
        <p:spPr bwMode="auto">
          <a:xfrm>
            <a:off x="10606986" y="149061"/>
            <a:ext cx="680902" cy="63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A2CE61EB-643D-1149-97D9-8443825BE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8223" y="31492"/>
            <a:ext cx="648000" cy="73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B4A87F2-25A1-5A4D-83D8-00E749A47207}"/>
              </a:ext>
            </a:extLst>
          </p:cNvPr>
          <p:cNvSpPr txBox="1"/>
          <p:nvPr/>
        </p:nvSpPr>
        <p:spPr>
          <a:xfrm>
            <a:off x="-24888" y="222879"/>
            <a:ext cx="2715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1500" dirty="0">
                <a:solidFill>
                  <a:schemeClr val="bg1"/>
                </a:solidFill>
                <a:latin typeface="Century Schoolbook" panose="02040604050505020304" pitchFamily="18" charset="0"/>
              </a:rPr>
              <a:t>1</a:t>
            </a:r>
          </a:p>
          <a:p>
            <a:endParaRPr lang="en-TR" sz="15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  <a:p>
            <a:r>
              <a:rPr lang="en-TR" sz="1500" dirty="0">
                <a:solidFill>
                  <a:schemeClr val="bg1"/>
                </a:solidFill>
                <a:latin typeface="Century Schoolbook" panose="02040604050505020304" pitchFamily="18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086B48-B54A-3A40-B9A3-3266D2C2D271}"/>
              </a:ext>
            </a:extLst>
          </p:cNvPr>
          <p:cNvSpPr txBox="1"/>
          <p:nvPr/>
        </p:nvSpPr>
        <p:spPr>
          <a:xfrm>
            <a:off x="10802940" y="727195"/>
            <a:ext cx="34454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1500" dirty="0">
                <a:solidFill>
                  <a:schemeClr val="bg1"/>
                </a:solidFill>
                <a:latin typeface="Century Schoolbook" panose="02040604050505020304" pitchFamily="18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105FCF-87EF-234C-ACFE-F5EA167A5CBB}"/>
              </a:ext>
            </a:extLst>
          </p:cNvPr>
          <p:cNvSpPr txBox="1"/>
          <p:nvPr/>
        </p:nvSpPr>
        <p:spPr>
          <a:xfrm>
            <a:off x="1442301" y="694343"/>
            <a:ext cx="4950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1500" dirty="0">
                <a:solidFill>
                  <a:schemeClr val="bg1"/>
                </a:solidFill>
                <a:latin typeface="Century Schoolbook" panose="02040604050505020304" pitchFamily="18" charset="0"/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3BB553-53CC-7C44-AB9B-6FA0C3EF9031}"/>
              </a:ext>
            </a:extLst>
          </p:cNvPr>
          <p:cNvSpPr txBox="1"/>
          <p:nvPr/>
        </p:nvSpPr>
        <p:spPr>
          <a:xfrm>
            <a:off x="11618627" y="741221"/>
            <a:ext cx="34454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1500" dirty="0">
                <a:solidFill>
                  <a:schemeClr val="bg1"/>
                </a:solidFill>
                <a:latin typeface="Century Schoolbook" panose="02040604050505020304" pitchFamily="18" charset="0"/>
              </a:rPr>
              <a:t>5</a:t>
            </a:r>
          </a:p>
        </p:txBody>
      </p:sp>
      <p:sp>
        <p:nvSpPr>
          <p:cNvPr id="31" name="Content Placeholder 7">
            <a:extLst>
              <a:ext uri="{FF2B5EF4-FFF2-40B4-BE49-F238E27FC236}">
                <a16:creationId xmlns:a16="http://schemas.microsoft.com/office/drawing/2014/main" id="{FC355AF0-0B43-1147-B363-5268C64864D8}"/>
              </a:ext>
            </a:extLst>
          </p:cNvPr>
          <p:cNvSpPr txBox="1">
            <a:spLocks/>
          </p:cNvSpPr>
          <p:nvPr/>
        </p:nvSpPr>
        <p:spPr>
          <a:xfrm>
            <a:off x="5719576" y="4353131"/>
            <a:ext cx="2850690" cy="250486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13" indent="-274313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46882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24688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210307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210307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21030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192" indent="-182875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05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18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SHYFEM Model Setup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z- coordinate, hydrostatic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466377 elements, 240993 nodes</a:t>
            </a:r>
          </a:p>
          <a:p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Smagorinsky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GOTM schemes used.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93 vertical levels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784 cores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ICs from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Aydogdu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 (2017).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Surface BCs from ECMWF.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Lateral BCs from Copernicus MSFS, BSFS.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Integrated between 2016-2019.</a:t>
            </a:r>
          </a:p>
        </p:txBody>
      </p:sp>
    </p:spTree>
    <p:extLst>
      <p:ext uri="{BB962C8B-B14F-4D97-AF65-F5344CB8AC3E}">
        <p14:creationId xmlns:p14="http://schemas.microsoft.com/office/powerpoint/2010/main" val="937321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848FF96-407F-AC4A-9F9A-6F256C1397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1037" y="1121715"/>
            <a:ext cx="3813698" cy="19068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0C3594-0878-DA4C-864A-B3CC183CE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700" y="3322600"/>
            <a:ext cx="4884516" cy="25476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BCD304-9A77-FD4B-A2AA-F2D0E42E0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E1AB94-CCC4-6543-BC01-04759992F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3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4B52D1D-5BBD-CC47-9A96-363B7BA0F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193" y="1638300"/>
            <a:ext cx="7818583" cy="4389120"/>
          </a:xfrm>
        </p:spPr>
        <p:txBody>
          <a:bodyPr/>
          <a:lstStyle/>
          <a:p>
            <a:r>
              <a:rPr lang="en-US" dirty="0"/>
              <a:t>Objective: to develop a high resolution Marmara Sea model which provides boundary conditions.</a:t>
            </a:r>
          </a:p>
          <a:p>
            <a:endParaRPr lang="en-US" dirty="0"/>
          </a:p>
          <a:p>
            <a:r>
              <a:rPr lang="en-US" dirty="0"/>
              <a:t>Model setup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Results</a:t>
            </a:r>
          </a:p>
          <a:p>
            <a:endParaRPr lang="en-US" dirty="0"/>
          </a:p>
          <a:p>
            <a:r>
              <a:rPr lang="en-US" dirty="0"/>
              <a:t>Conclusion</a:t>
            </a:r>
          </a:p>
          <a:p>
            <a:endParaRPr lang="en-TR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558096C-6D60-D545-BBB1-EBC32C1B6ECE}"/>
              </a:ext>
            </a:extLst>
          </p:cNvPr>
          <p:cNvCxnSpPr>
            <a:cxnSpLocks/>
          </p:cNvCxnSpPr>
          <p:nvPr/>
        </p:nvCxnSpPr>
        <p:spPr>
          <a:xfrm flipV="1">
            <a:off x="7142035" y="2822675"/>
            <a:ext cx="1824165" cy="131974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D2E6FE1-1AA3-544C-9E8F-9CEAB825C42A}"/>
              </a:ext>
            </a:extLst>
          </p:cNvPr>
          <p:cNvSpPr txBox="1"/>
          <p:nvPr/>
        </p:nvSpPr>
        <p:spPr>
          <a:xfrm>
            <a:off x="3340600" y="2822675"/>
            <a:ext cx="4519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Mediterranean Sea Forecast System (MSFS)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C30881-70A6-804E-93BB-263309A168E1}"/>
              </a:ext>
            </a:extLst>
          </p:cNvPr>
          <p:cNvSpPr txBox="1"/>
          <p:nvPr/>
        </p:nvSpPr>
        <p:spPr>
          <a:xfrm>
            <a:off x="8653120" y="3034545"/>
            <a:ext cx="3855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Black Sea Forecast System (BSFS)</a:t>
            </a:r>
          </a:p>
        </p:txBody>
      </p:sp>
    </p:spTree>
    <p:extLst>
      <p:ext uri="{BB962C8B-B14F-4D97-AF65-F5344CB8AC3E}">
        <p14:creationId xmlns:p14="http://schemas.microsoft.com/office/powerpoint/2010/main" val="1540302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14765-9FCA-2246-BFBF-900993B14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36" y="602672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Unstructured Turkish Straits System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uTSS</a:t>
            </a:r>
            <a:r>
              <a:rPr lang="en-US" dirty="0"/>
              <a:t>) Model</a:t>
            </a:r>
            <a:endParaRPr lang="en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762B1-2990-8444-9526-0D890C9A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4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9990AD-A694-0941-A722-529AA924E8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9313" y="1680679"/>
            <a:ext cx="8610853" cy="5148288"/>
          </a:xfrm>
          <a:prstGeom prst="rect">
            <a:avLst/>
          </a:prstGeom>
        </p:spPr>
      </p:pic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A1E6EF2-2CD0-B948-A170-A57B0ABD62A9}"/>
              </a:ext>
            </a:extLst>
          </p:cNvPr>
          <p:cNvSpPr txBox="1">
            <a:spLocks/>
          </p:cNvSpPr>
          <p:nvPr/>
        </p:nvSpPr>
        <p:spPr>
          <a:xfrm>
            <a:off x="141834" y="1680679"/>
            <a:ext cx="3391076" cy="422135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13" indent="-274313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46882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24688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210307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210307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21030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192" indent="-182875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05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18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SHYFEM-unstructured grid</a:t>
            </a:r>
          </a:p>
          <a:p>
            <a:r>
              <a:rPr lang="en-US" sz="1800" dirty="0"/>
              <a:t>z- coordinate, hydrostatic</a:t>
            </a:r>
          </a:p>
          <a:p>
            <a:r>
              <a:rPr lang="en-US" sz="1800" dirty="0"/>
              <a:t>466377 elements</a:t>
            </a:r>
          </a:p>
          <a:p>
            <a:r>
              <a:rPr lang="en-US" sz="1800" dirty="0"/>
              <a:t>240993 nodes</a:t>
            </a:r>
          </a:p>
          <a:p>
            <a:r>
              <a:rPr lang="en-US" sz="1800" dirty="0"/>
              <a:t>93 vertical levels</a:t>
            </a:r>
          </a:p>
          <a:p>
            <a:r>
              <a:rPr lang="en-US" sz="1800" dirty="0"/>
              <a:t>784 cores</a:t>
            </a:r>
          </a:p>
          <a:p>
            <a:r>
              <a:rPr lang="en-US" sz="1800" dirty="0"/>
              <a:t>ICs from </a:t>
            </a:r>
            <a:r>
              <a:rPr lang="en-US" sz="1800" dirty="0" err="1"/>
              <a:t>Aydogdu</a:t>
            </a:r>
            <a:r>
              <a:rPr lang="en-US" sz="1800" dirty="0"/>
              <a:t> et al. (2017).</a:t>
            </a:r>
          </a:p>
          <a:p>
            <a:r>
              <a:rPr lang="en-US" sz="1800" dirty="0"/>
              <a:t>Surface BCs from ECMWF.</a:t>
            </a:r>
          </a:p>
          <a:p>
            <a:r>
              <a:rPr lang="en-US" sz="1800" dirty="0"/>
              <a:t>Lateral BCs from Copernicus MSFS, BSFS.</a:t>
            </a:r>
          </a:p>
          <a:p>
            <a:r>
              <a:rPr lang="en-US" sz="1800" dirty="0"/>
              <a:t>Integrated between 2016-2019 (Free run).</a:t>
            </a:r>
          </a:p>
        </p:txBody>
      </p:sp>
    </p:spTree>
    <p:extLst>
      <p:ext uri="{BB962C8B-B14F-4D97-AF65-F5344CB8AC3E}">
        <p14:creationId xmlns:p14="http://schemas.microsoft.com/office/powerpoint/2010/main" val="49999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3B744-7816-D44C-8FCA-231B0760C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SST movie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2C8249-EF91-2A4F-825A-C09403565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5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C21C0F-3D5E-634C-ACD6-55A7924138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8294" y="1371600"/>
            <a:ext cx="7845306" cy="49355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526ACF-8A95-C944-8D13-EC737D6AF34C}"/>
              </a:ext>
            </a:extLst>
          </p:cNvPr>
          <p:cNvSpPr txBox="1"/>
          <p:nvPr/>
        </p:nvSpPr>
        <p:spPr>
          <a:xfrm>
            <a:off x="9015028" y="1455887"/>
            <a:ext cx="312517" cy="3703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FF009F-C7D3-9D4F-9353-5BD8AB4EE8E0}"/>
              </a:ext>
            </a:extLst>
          </p:cNvPr>
          <p:cNvSpPr txBox="1"/>
          <p:nvPr/>
        </p:nvSpPr>
        <p:spPr>
          <a:xfrm>
            <a:off x="9709072" y="1481745"/>
            <a:ext cx="42537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32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60632A-D211-BD47-B1F7-607D8CA4EFED}"/>
              </a:ext>
            </a:extLst>
          </p:cNvPr>
          <p:cNvSpPr txBox="1"/>
          <p:nvPr/>
        </p:nvSpPr>
        <p:spPr>
          <a:xfrm>
            <a:off x="9652000" y="5777488"/>
            <a:ext cx="4253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4A9883-4E54-1445-BA66-65D2628192C5}"/>
              </a:ext>
            </a:extLst>
          </p:cNvPr>
          <p:cNvSpPr txBox="1"/>
          <p:nvPr/>
        </p:nvSpPr>
        <p:spPr>
          <a:xfrm>
            <a:off x="9702799" y="3788775"/>
            <a:ext cx="4253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2D239F-12DC-5445-8184-5E00BB972E62}"/>
              </a:ext>
            </a:extLst>
          </p:cNvPr>
          <p:cNvSpPr txBox="1"/>
          <p:nvPr/>
        </p:nvSpPr>
        <p:spPr>
          <a:xfrm>
            <a:off x="9652000" y="4877665"/>
            <a:ext cx="4253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84FE3D-526E-C342-ACB1-A68561D23E8D}"/>
              </a:ext>
            </a:extLst>
          </p:cNvPr>
          <p:cNvSpPr txBox="1"/>
          <p:nvPr/>
        </p:nvSpPr>
        <p:spPr>
          <a:xfrm>
            <a:off x="9702799" y="2653100"/>
            <a:ext cx="4253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822640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C470E0-ACD3-5446-8D11-22FD73DF62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3927" y="3684127"/>
            <a:ext cx="5040000" cy="317202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C0160E9-AE07-ED4A-8A2C-CBF09D22A2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70" y="1056362"/>
            <a:ext cx="5040000" cy="3224645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AB64DB-E95F-534C-A887-6093E26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6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28BCF04-912B-924C-8021-D58B2D7DBB1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2000" y="946636"/>
            <a:ext cx="5040000" cy="3247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EC5031-5170-3E47-AC22-BA27429A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54" y="0"/>
            <a:ext cx="10972800" cy="1143000"/>
          </a:xfrm>
        </p:spPr>
        <p:txBody>
          <a:bodyPr/>
          <a:lstStyle/>
          <a:p>
            <a:r>
              <a:rPr lang="en-TR" dirty="0"/>
              <a:t>Mean properties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D0CF8B-AB01-A446-B746-403C23FF9103}"/>
              </a:ext>
            </a:extLst>
          </p:cNvPr>
          <p:cNvSpPr txBox="1"/>
          <p:nvPr/>
        </p:nvSpPr>
        <p:spPr>
          <a:xfrm>
            <a:off x="1100710" y="1636801"/>
            <a:ext cx="10497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S</a:t>
            </a:r>
            <a:r>
              <a:rPr lang="en-TR" sz="2600" dirty="0"/>
              <a:t>peed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0052C6-303A-9442-A461-DBF2DACC92C5}"/>
              </a:ext>
            </a:extLst>
          </p:cNvPr>
          <p:cNvSpPr txBox="1"/>
          <p:nvPr/>
        </p:nvSpPr>
        <p:spPr>
          <a:xfrm>
            <a:off x="8240179" y="1537410"/>
            <a:ext cx="8475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SST</a:t>
            </a:r>
            <a:endParaRPr lang="en-TR" sz="2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B4A69D-7148-8646-80F9-7BF861FBA254}"/>
              </a:ext>
            </a:extLst>
          </p:cNvPr>
          <p:cNvSpPr txBox="1"/>
          <p:nvPr/>
        </p:nvSpPr>
        <p:spPr>
          <a:xfrm>
            <a:off x="5016586" y="4281006"/>
            <a:ext cx="87777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SSS</a:t>
            </a:r>
            <a:endParaRPr lang="en-TR" sz="2600" dirty="0"/>
          </a:p>
        </p:txBody>
      </p:sp>
    </p:spTree>
    <p:extLst>
      <p:ext uri="{BB962C8B-B14F-4D97-AF65-F5344CB8AC3E}">
        <p14:creationId xmlns:p14="http://schemas.microsoft.com/office/powerpoint/2010/main" val="2092351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7F88E-ACD2-3B45-B066-7F23A969C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Vertical structure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8D92A7-5CD8-5240-9D80-510E432AE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656144-F880-3F48-80C0-23F046080A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954" y="1589193"/>
            <a:ext cx="11213446" cy="45943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E79037-78F1-364D-B51B-13A05BD517D7}"/>
              </a:ext>
            </a:extLst>
          </p:cNvPr>
          <p:cNvSpPr txBox="1"/>
          <p:nvPr/>
        </p:nvSpPr>
        <p:spPr>
          <a:xfrm>
            <a:off x="2949100" y="6216447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/>
              <a:t>Salinity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01A0C7-8DD0-4040-A52A-016F33894868}"/>
              </a:ext>
            </a:extLst>
          </p:cNvPr>
          <p:cNvSpPr txBox="1"/>
          <p:nvPr/>
        </p:nvSpPr>
        <p:spPr>
          <a:xfrm>
            <a:off x="8109597" y="6211994"/>
            <a:ext cx="1442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/>
              <a:t>Temperature</a:t>
            </a:r>
          </a:p>
        </p:txBody>
      </p:sp>
    </p:spTree>
    <p:extLst>
      <p:ext uri="{BB962C8B-B14F-4D97-AF65-F5344CB8AC3E}">
        <p14:creationId xmlns:p14="http://schemas.microsoft.com/office/powerpoint/2010/main" val="1340700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C5031-5170-3E47-AC22-BA27429A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8990"/>
            <a:ext cx="10972800" cy="1143000"/>
          </a:xfrm>
        </p:spPr>
        <p:txBody>
          <a:bodyPr/>
          <a:lstStyle/>
          <a:p>
            <a:r>
              <a:rPr lang="en-TR" dirty="0"/>
              <a:t>MKE vs EKE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AB64DB-E95F-534C-A887-6093E26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8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A29910-C2DB-8547-92E5-127493F994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437" y="1519256"/>
            <a:ext cx="11582400" cy="38194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80313D-95A3-7D45-A1A6-CD4CCC9B1021}"/>
              </a:ext>
            </a:extLst>
          </p:cNvPr>
          <p:cNvSpPr txBox="1"/>
          <p:nvPr/>
        </p:nvSpPr>
        <p:spPr>
          <a:xfrm>
            <a:off x="3075709" y="5389501"/>
            <a:ext cx="727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/>
              <a:t>MKE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47225F-D357-A94C-BB3B-DDC96B5DF477}"/>
              </a:ext>
            </a:extLst>
          </p:cNvPr>
          <p:cNvSpPr txBox="1"/>
          <p:nvPr/>
        </p:nvSpPr>
        <p:spPr>
          <a:xfrm>
            <a:off x="8662555" y="5381905"/>
            <a:ext cx="727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/>
              <a:t>EKE</a:t>
            </a:r>
          </a:p>
        </p:txBody>
      </p:sp>
    </p:spTree>
    <p:extLst>
      <p:ext uri="{BB962C8B-B14F-4D97-AF65-F5344CB8AC3E}">
        <p14:creationId xmlns:p14="http://schemas.microsoft.com/office/powerpoint/2010/main" val="2172845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18AFB-BF49-2A4C-B348-562A22AD3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3929"/>
            <a:ext cx="10972800" cy="1143000"/>
          </a:xfrm>
        </p:spPr>
        <p:txBody>
          <a:bodyPr/>
          <a:lstStyle/>
          <a:p>
            <a:r>
              <a:rPr lang="en-TR" dirty="0"/>
              <a:t>Model vs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39EDA-2EBB-EF47-99E7-6587C0D55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448" y="1135350"/>
            <a:ext cx="5073749" cy="505592"/>
          </a:xfrm>
        </p:spPr>
        <p:txBody>
          <a:bodyPr/>
          <a:lstStyle/>
          <a:p>
            <a:r>
              <a:rPr lang="en-TR" dirty="0"/>
              <a:t>2017 Summer the Marmara cruise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1E404A-F9E2-154E-A761-F1B7E1CC6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4FEE01-D8C8-2847-B289-FAC6CC395A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000" y="1703297"/>
            <a:ext cx="5400000" cy="25426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0C0ECB-FA92-9E4A-A3E5-EA955F4340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2000" y="1640942"/>
            <a:ext cx="5400000" cy="27111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56C8B9-ED2B-2743-BCCE-983E7ADA419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000" y="4299299"/>
            <a:ext cx="5400000" cy="25426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3FAE08-19AA-FC48-8DE5-EF758C8D0CF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2000" y="4192609"/>
            <a:ext cx="5400000" cy="27111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FE91DA9-C9C6-8146-8194-A22BD052565E}"/>
              </a:ext>
            </a:extLst>
          </p:cNvPr>
          <p:cNvSpPr txBox="1"/>
          <p:nvPr/>
        </p:nvSpPr>
        <p:spPr>
          <a:xfrm>
            <a:off x="2189445" y="2020215"/>
            <a:ext cx="225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400" dirty="0"/>
              <a:t>Observation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71B2AB-04CA-C140-A3EF-FED47AEB9B11}"/>
              </a:ext>
            </a:extLst>
          </p:cNvPr>
          <p:cNvSpPr txBox="1"/>
          <p:nvPr/>
        </p:nvSpPr>
        <p:spPr>
          <a:xfrm>
            <a:off x="7589445" y="2020215"/>
            <a:ext cx="225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400" dirty="0"/>
              <a:t>Model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0EB415-A33B-C947-B9B9-63F69EA30BB5}"/>
              </a:ext>
            </a:extLst>
          </p:cNvPr>
          <p:cNvSpPr txBox="1"/>
          <p:nvPr/>
        </p:nvSpPr>
        <p:spPr>
          <a:xfrm>
            <a:off x="370448" y="2682363"/>
            <a:ext cx="917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400" dirty="0"/>
              <a:t>Temp</a:t>
            </a:r>
          </a:p>
        </p:txBody>
      </p:sp>
    </p:spTree>
    <p:extLst>
      <p:ext uri="{BB962C8B-B14F-4D97-AF65-F5344CB8AC3E}">
        <p14:creationId xmlns:p14="http://schemas.microsoft.com/office/powerpoint/2010/main" val="2833987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18AFB-BF49-2A4C-B348-562A22AD3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Temperature/Salinity bias and RMS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1E404A-F9E2-154E-A761-F1B7E1CC6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0BE6C4-E3D5-3C46-8DD6-765523B30E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608" y="1642500"/>
            <a:ext cx="6083300" cy="4051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5690EC-DCA5-F44B-8CBC-907817F689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6024" y="1600296"/>
            <a:ext cx="6083300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8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42907-3505-CC45-A095-5296D8319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Transports at the Straits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FD796-140B-A04F-846E-6212F992D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752" y="1614597"/>
            <a:ext cx="4825218" cy="840350"/>
          </a:xfrm>
        </p:spPr>
        <p:txBody>
          <a:bodyPr>
            <a:normAutofit lnSpcReduction="10000"/>
          </a:bodyPr>
          <a:lstStyle/>
          <a:p>
            <a:r>
              <a:rPr lang="en-TR" dirty="0"/>
              <a:t>Transports at the southern and northern section of the Bosporus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0FA5D5-967A-F049-843A-96B8C5C91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FACCBF-AD08-7841-836F-510CF6B618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05645"/>
            <a:ext cx="6246748" cy="35644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0CE6BB-2918-654F-9F66-6F0BE7F055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5252" y="2653559"/>
            <a:ext cx="6246748" cy="353802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D115E36-B68C-C542-B073-DB83046C3084}"/>
              </a:ext>
            </a:extLst>
          </p:cNvPr>
          <p:cNvSpPr txBox="1">
            <a:spLocks/>
          </p:cNvSpPr>
          <p:nvPr/>
        </p:nvSpPr>
        <p:spPr>
          <a:xfrm>
            <a:off x="6811107" y="1596847"/>
            <a:ext cx="5090159" cy="100879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13" indent="-274313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64" indent="-246882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24688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690" indent="-210307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03" indent="-210307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17" indent="-21030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192" indent="-182875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05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18" indent="-182875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TR" dirty="0"/>
              <a:t>Transports at the southern and northern section of the Dardanlles</a:t>
            </a:r>
          </a:p>
        </p:txBody>
      </p:sp>
    </p:spTree>
    <p:extLst>
      <p:ext uri="{BB962C8B-B14F-4D97-AF65-F5344CB8AC3E}">
        <p14:creationId xmlns:p14="http://schemas.microsoft.com/office/powerpoint/2010/main" val="2805582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B8212-1E11-6B47-8230-A70E66971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F09B5-A4F8-4048-B769-1E8CAD8D7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529715"/>
            <a:ext cx="1122680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new high resolution unstructured grid model for the Turkish Strait System using realistic atmospheric surface forcing and ocean lateral open boundary conditions has been developed.</a:t>
            </a:r>
          </a:p>
          <a:p>
            <a:endParaRPr lang="en-US" dirty="0"/>
          </a:p>
          <a:p>
            <a:r>
              <a:rPr lang="en-US" dirty="0"/>
              <a:t> The SHYFEM-TSS model has been run for 4 years and successfully reproduced vertical water mass structure, horizontal circulation and volume fluxes through the Bosporus and Dardanelles Straits.</a:t>
            </a:r>
          </a:p>
          <a:p>
            <a:endParaRPr lang="en-US" dirty="0"/>
          </a:p>
          <a:p>
            <a:r>
              <a:rPr lang="en-US" dirty="0"/>
              <a:t>The net transport across the Bosporus is around 140 km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n-US" dirty="0" err="1"/>
              <a:t>yr</a:t>
            </a:r>
            <a:r>
              <a:rPr lang="en-US" dirty="0"/>
              <a:t> which is lower than the climatological estimates but more consistent with recent observations.</a:t>
            </a:r>
          </a:p>
          <a:p>
            <a:endParaRPr lang="en-US" dirty="0"/>
          </a:p>
          <a:p>
            <a:r>
              <a:rPr lang="en-US" dirty="0"/>
              <a:t>The largest bias in the temperature and salinity fields are around the mixed layer depth. The model underestimates mixing processes. </a:t>
            </a:r>
          </a:p>
          <a:p>
            <a:endParaRPr lang="en-US" dirty="0"/>
          </a:p>
          <a:p>
            <a:endParaRPr lang="en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57F7EF-E128-CE45-8253-D27726874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099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41476</TotalTime>
  <Words>501</Words>
  <Application>Microsoft Macintosh PowerPoint</Application>
  <PresentationFormat>Widescreen</PresentationFormat>
  <Paragraphs>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Schoolbook</vt:lpstr>
      <vt:lpstr>Times New Roman</vt:lpstr>
      <vt:lpstr>Wingdings 2</vt:lpstr>
      <vt:lpstr>Default Theme</vt:lpstr>
      <vt:lpstr>Evaluation of the new high resolution unstructured grid Marmara Sea model</vt:lpstr>
      <vt:lpstr>Evaluation of the new high resolution unstructured grid Marmara Sea model Mehmet Ilicak1, Ivan Federico2, Ivano Barletta2,3, Nadia Pinardi3, Stefania Ciliberti2, Emanuela Clementi4, Giovanni Coppini2, Rita Lecci2, Sabri Mutlu5</vt:lpstr>
      <vt:lpstr>Outline</vt:lpstr>
      <vt:lpstr>Unstructured Turkish Straits System  (uTSS) Model</vt:lpstr>
      <vt:lpstr>SST movie</vt:lpstr>
      <vt:lpstr>Mean properties</vt:lpstr>
      <vt:lpstr>Vertical structure</vt:lpstr>
      <vt:lpstr>MKE vs EKE</vt:lpstr>
      <vt:lpstr>Model vs observations</vt:lpstr>
      <vt:lpstr>Temperature/Salinity bias and RMS</vt:lpstr>
      <vt:lpstr>Transports at the Straits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 Physical Oceanography</dc:title>
  <dc:creator>Mehmet Ilicak</dc:creator>
  <cp:lastModifiedBy>Mehmet Ilicak</cp:lastModifiedBy>
  <cp:revision>288</cp:revision>
  <dcterms:created xsi:type="dcterms:W3CDTF">2020-05-02T07:43:54Z</dcterms:created>
  <dcterms:modified xsi:type="dcterms:W3CDTF">2021-04-25T16:54:08Z</dcterms:modified>
</cp:coreProperties>
</file>