
<file path=[Content_Types].xml><?xml version="1.0" encoding="utf-8"?>
<Types xmlns="http://schemas.openxmlformats.org/package/2006/content-types">
  <Default Extension="emf" ContentType="image/x-emf"/>
  <Default Extension="jfif" ContentType="image/jpeg"/>
  <Default Extension="jpeg" ContentType="image/jpeg"/>
  <Default Extension="mov" ContentType="video/quicktime"/>
  <Default Extension="png" ContentType="image/png"/>
  <Default Extension="rels" ContentType="application/vnd.openxmlformats-package.relationships+xml"/>
  <Default Extension="tiff" ContentType="image/tiff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omments/comment1.xml" ContentType="application/vnd.openxmlformats-officedocument.presentationml.comments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73" r:id="rId1"/>
  </p:sldMasterIdLst>
  <p:sldIdLst>
    <p:sldId id="256" r:id="rId2"/>
    <p:sldId id="261" r:id="rId3"/>
    <p:sldId id="257" r:id="rId4"/>
    <p:sldId id="258" r:id="rId5"/>
    <p:sldId id="262" r:id="rId6"/>
    <p:sldId id="263" r:id="rId7"/>
    <p:sldId id="259" r:id="rId8"/>
    <p:sldId id="260" r:id="rId9"/>
    <p:sldId id="264" r:id="rId10"/>
    <p:sldId id="267" r:id="rId11"/>
    <p:sldId id="265" r:id="rId12"/>
    <p:sldId id="266" r:id="rId13"/>
    <p:sldId id="268" r:id="rId14"/>
  </p:sldIdLst>
  <p:sldSz cx="12192000" cy="6858000"/>
  <p:notesSz cx="6858000" cy="9144000"/>
  <p:defaultTextStyle>
    <a:defPPr>
      <a:defRPr lang="en-NL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Hinsbergen, D.J.J. van (Douwe)" initials="HDv(" lastIdx="1" clrIdx="0">
    <p:extLst>
      <p:ext uri="{19B8F6BF-5375-455C-9EA6-DF929625EA0E}">
        <p15:presenceInfo xmlns:p15="http://schemas.microsoft.com/office/powerpoint/2012/main" userId="S::d.j.j.vanhinsbergen@uu.nl::990bd4e8-a128-43a7-895c-45592b009d4f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243"/>
    <p:restoredTop sz="96327"/>
  </p:normalViewPr>
  <p:slideViewPr>
    <p:cSldViewPr snapToGrid="0" snapToObjects="1">
      <p:cViewPr varScale="1">
        <p:scale>
          <a:sx n="114" d="100"/>
          <a:sy n="114" d="100"/>
        </p:scale>
        <p:origin x="228" y="10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commentAuthors" Target="commentAuthors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comments/comment1.xml><?xml version="1.0" encoding="utf-8"?>
<p:cmLst xmlns:a="http://schemas.openxmlformats.org/drawingml/2006/main" xmlns:r="http://schemas.openxmlformats.org/officeDocument/2006/relationships" xmlns:p="http://schemas.openxmlformats.org/presentationml/2006/main">
  <p:cm authorId="1" dt="2021-04-20T13:21:22.030" idx="1">
    <p:pos x="10" y="10"/>
    <p:text/>
    <p:extLst>
      <p:ext uri="{C676402C-5697-4E1C-873F-D02D1690AC5C}">
        <p15:threadingInfo xmlns:p15="http://schemas.microsoft.com/office/powerpoint/2012/main" timeZoneBias="-120"/>
      </p:ext>
    </p:extLst>
  </p:cm>
</p:cmLst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E0EB8136-4330-4480-80D9-0F6FD970617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576072" y="1124712"/>
            <a:ext cx="11036808" cy="3172968"/>
          </a:xfrm>
        </p:spPr>
        <p:txBody>
          <a:bodyPr anchor="b">
            <a:normAutofit/>
          </a:bodyPr>
          <a:lstStyle>
            <a:lvl1pPr algn="l">
              <a:defRPr sz="8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66E5739-DD96-45FB-B609-3E3447A52FED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576072" y="4727448"/>
            <a:ext cx="11036808" cy="1481328"/>
          </a:xfrm>
        </p:spPr>
        <p:txBody>
          <a:bodyPr>
            <a:normAutofit/>
          </a:bodyPr>
          <a:lstStyle>
            <a:lvl1pPr marL="0" indent="0" algn="l">
              <a:buNone/>
              <a:defRPr sz="28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B9FF558-51F9-42A2-9944-DBE23DA8B224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576072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8B8C0E86-A7F7-4BDC-A637-254E5252DED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C3D10ADE-E9DA-4E57-BF57-1CCB6521983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869680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 dirty="0"/>
          </a:p>
        </p:txBody>
      </p:sp>
      <p:sp>
        <p:nvSpPr>
          <p:cNvPr id="8" name="Rectangle 7">
            <a:extLst>
              <a:ext uri="{FF2B5EF4-FFF2-40B4-BE49-F238E27FC236}">
                <a16:creationId xmlns:a16="http://schemas.microsoft.com/office/drawing/2014/main" id="{8D06CE56-3881-4ADA-8CEF-D18B02C242A3}"/>
              </a:ext>
            </a:extLst>
          </p:cNvPr>
          <p:cNvSpPr/>
          <p:nvPr/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79F3C543-62EC-4433-9C93-A2CD8764E9B4}"/>
              </a:ext>
            </a:extLst>
          </p:cNvPr>
          <p:cNvSpPr/>
          <p:nvPr/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542961171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2D6FBB9D-1CAA-4D05-AB33-BABDFE17B843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0" name="Rectangle 9">
            <a:extLst>
              <a:ext uri="{FF2B5EF4-FFF2-40B4-BE49-F238E27FC236}">
                <a16:creationId xmlns:a16="http://schemas.microsoft.com/office/drawing/2014/main" id="{04727B71-B4B6-4823-80A1-68C40B475118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79A6DB05-9FB5-4B07-8675-74C23D4FD89D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8D358CF-0758-490A-A084-C46443B9ABE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1671183-B3CE-4F45-92FB-98290CA0E2C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1115568" y="2478024"/>
            <a:ext cx="10168128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D7DED67-27EC-4D43-A21C-093C1DB0481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6747CE3-4890-4BC1-94DB-5D49D02C993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093C5AD3-D79A-4D46-B25B-822FE025251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2763216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85AEDC5C-2E87-49C6-AB07-A95E5F39ED8E}"/>
              </a:ext>
            </a:extLst>
          </p:cNvPr>
          <p:cNvSpPr/>
          <p:nvPr/>
        </p:nvSpPr>
        <p:spPr>
          <a:xfrm>
            <a:off x="558210" y="4981421"/>
            <a:ext cx="11134956" cy="82296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A57D88DE-E462-4C8A-BF99-609390DFB781}"/>
              </a:ext>
            </a:extLst>
          </p:cNvPr>
          <p:cNvSpPr/>
          <p:nvPr/>
        </p:nvSpPr>
        <p:spPr>
          <a:xfrm>
            <a:off x="498834" y="5118581"/>
            <a:ext cx="146304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8E44900-E8BF-4B12-8BCB-41076E2B68C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557784" y="640080"/>
            <a:ext cx="10890504" cy="4114800"/>
          </a:xfrm>
        </p:spPr>
        <p:txBody>
          <a:bodyPr anchor="b">
            <a:normAutofit/>
          </a:bodyPr>
          <a:lstStyle>
            <a:lvl1pPr>
              <a:defRPr sz="66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917741F9-B00F-4463-A257-6B66DABD9B4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41248" y="5102352"/>
            <a:ext cx="10607040" cy="585216"/>
          </a:xfrm>
        </p:spPr>
        <p:txBody>
          <a:bodyPr anchor="ctr">
            <a:normAutofit/>
          </a:bodyPr>
          <a:lstStyle>
            <a:lvl1pPr marL="0" indent="0">
              <a:buNone/>
              <a:defRPr sz="2000">
                <a:solidFill>
                  <a:schemeClr val="tx1"/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48BFA7D-4401-4285-802B-1579165F0D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9A909C5-AA19-4195-8376-9002D5DF465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AC3F32-46E0-47C8-8565-5969A475FDB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32149544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2076262E-36A0-40C6-ADE6-90CD9FB9B9EA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42677A9B-4D1D-4D80-912C-24570140A650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03DC8C98-510F-48C9-82B2-9E4F760A68DF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17A078AE-0BC3-48F9-87EC-2DB0CCE7E2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292A20DF-0829-4336-B59F-FF9D7AA9D8B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115568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935D01C-CF67-4DF6-B96C-FFC9D5BF847B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345936" y="2478024"/>
            <a:ext cx="4937760" cy="3694176"/>
          </a:xfrm>
        </p:spPr>
        <p:txBody>
          <a:bodyPr/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29BBD797-6031-4F82-8726-EAB757027FF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6B3F71C-B897-4909-A75E-8716AD49C15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4F78BC14-5BB1-405F-A6F3-C07230F08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3264421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6B671BDE-E45C-41A1-9B98-4A607D703855}"/>
              </a:ext>
            </a:extLst>
          </p:cNvPr>
          <p:cNvSpPr/>
          <p:nvPr/>
        </p:nvSpPr>
        <p:spPr>
          <a:xfrm>
            <a:off x="558209" y="0"/>
            <a:ext cx="11167447" cy="2018806"/>
          </a:xfrm>
          <a:prstGeom prst="rect">
            <a:avLst/>
          </a:pr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3" name="Rectangle 12">
            <a:extLst>
              <a:ext uri="{FF2B5EF4-FFF2-40B4-BE49-F238E27FC236}">
                <a16:creationId xmlns:a16="http://schemas.microsoft.com/office/drawing/2014/main" id="{299500CE-917A-4D03-A7DF-71D8EBBC1537}"/>
              </a:ext>
            </a:extLst>
          </p:cNvPr>
          <p:cNvSpPr/>
          <p:nvPr/>
        </p:nvSpPr>
        <p:spPr>
          <a:xfrm>
            <a:off x="566928" y="0"/>
            <a:ext cx="11155680" cy="2011680"/>
          </a:xfrm>
          <a:prstGeom prst="rect">
            <a:avLst/>
          </a:pr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 dirty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C3D0D377-28B0-417D-886B-9483AF064975}"/>
              </a:ext>
            </a:extLst>
          </p:cNvPr>
          <p:cNvSpPr/>
          <p:nvPr/>
        </p:nvSpPr>
        <p:spPr>
          <a:xfrm>
            <a:off x="498834" y="787352"/>
            <a:ext cx="128016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0F8F91F8-0767-40B5-A3AA-72931FC192E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1179576"/>
          </a:xfrm>
        </p:spPr>
        <p:txBody>
          <a:bodyPr>
            <a:normAutofit/>
          </a:bodyPr>
          <a:lstStyle>
            <a:lvl1pPr>
              <a:defRPr sz="4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AAAE0554-8BEE-4BF6-9519-51B8475D35E1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1115568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FD4A358D-C930-48E0-B372-06A826B74C47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1115568" y="3203688"/>
            <a:ext cx="4937760" cy="2968512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83B6615E-4966-4150-83B6-C47591B36383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345936" y="2372650"/>
            <a:ext cx="4937760" cy="823912"/>
          </a:xfrm>
        </p:spPr>
        <p:txBody>
          <a:bodyPr anchor="b"/>
          <a:lstStyle>
            <a:lvl1pPr marL="0" indent="0">
              <a:buNone/>
              <a:defRPr sz="2400" b="1" cap="none" baseline="0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BD409F6B-C17B-4B4F-9F35-5068BDC4E2FD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345936" y="3203687"/>
            <a:ext cx="4937760" cy="2968511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C8BC356D-052B-4A9B-8B2F-6665FD325AB3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1115568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69C5E5FA-26A9-467C-93E3-8476142D1D4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D279E50C-1E40-4B48-871B-E392428D20A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>
          <a:xfrm>
            <a:off x="8540496" y="6356350"/>
            <a:ext cx="2743200" cy="365125"/>
          </a:xfrm>
        </p:spPr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1730876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7" name="Rectangle 6">
            <a:extLst>
              <a:ext uri="{FF2B5EF4-FFF2-40B4-BE49-F238E27FC236}">
                <a16:creationId xmlns:a16="http://schemas.microsoft.com/office/drawing/2014/main" id="{8C0689C4-0DB3-408B-A956-40326B4AE4C4}"/>
              </a:ext>
            </a:extLst>
          </p:cNvPr>
          <p:cNvSpPr/>
          <p:nvPr/>
        </p:nvSpPr>
        <p:spPr>
          <a:xfrm>
            <a:off x="665853" y="1533525"/>
            <a:ext cx="10917063" cy="3790950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Rectangle 8">
            <a:extLst>
              <a:ext uri="{FF2B5EF4-FFF2-40B4-BE49-F238E27FC236}">
                <a16:creationId xmlns:a16="http://schemas.microsoft.com/office/drawing/2014/main" id="{56E1D10E-1C30-41BF-8C3B-C460C9B5597B}"/>
              </a:ext>
            </a:extLst>
          </p:cNvPr>
          <p:cNvSpPr/>
          <p:nvPr/>
        </p:nvSpPr>
        <p:spPr>
          <a:xfrm>
            <a:off x="609084" y="2971798"/>
            <a:ext cx="128016" cy="91440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779454F2-0EE5-4888-AF4C-82F825E6226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78992" y="1938528"/>
            <a:ext cx="10177272" cy="2990088"/>
          </a:xfrm>
        </p:spPr>
        <p:txBody>
          <a:bodyPr>
            <a:normAutofit/>
          </a:bodyPr>
          <a:lstStyle>
            <a:lvl1pPr>
              <a:defRPr sz="5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67C91241-A315-4643-91E5-CF2C25CC903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22706D86-5479-487D-94C8-76093D84F3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A7739411-CED6-43D4-868D-A65C4161A72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6826582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EAC447E0-1D4D-4EF2-B81B-4B2400EE3ED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C9984CA0-2A78-4600-9F3D-19B09E790FE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38440955-B18E-49D3-AE7B-B331200E34C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928080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FA417FE-CD1A-486F-A4AC-E4000A2FB18E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1318F0F5-812B-472C-9408-B80F2553F5E0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7F7751B-CD8F-4F5B-A903-1DCE5D1E830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FA55C8A-A0BB-441D-976F-EB56D4382D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65192" y="1709928"/>
            <a:ext cx="6729984" cy="4096512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37DE6A51-A2E5-4BFA-B571-9FDFE1BBFB4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29000"/>
            <a:ext cx="3099816" cy="2066544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3D92778A-DD4C-4651-9C53-8B0C44CD8805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 dirty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9D6C7F66-2DFA-4146-BE1A-CE2890FE45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D285D185-B1B6-4D62-81BE-BE82C80ACA6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7952602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68B77B5-211C-456E-B79F-306CC3619347}"/>
              </a:ext>
            </a:extLst>
          </p:cNvPr>
          <p:cNvSpPr/>
          <p:nvPr/>
        </p:nvSpPr>
        <p:spPr>
          <a:xfrm>
            <a:off x="558210" y="1162033"/>
            <a:ext cx="3740740" cy="4643344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B63C338-194D-4F23-ABEC-60A7EA96F302}"/>
              </a:ext>
            </a:extLst>
          </p:cNvPr>
          <p:cNvSpPr/>
          <p:nvPr/>
        </p:nvSpPr>
        <p:spPr>
          <a:xfrm>
            <a:off x="498834" y="1618375"/>
            <a:ext cx="146304" cy="82296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0C04DCC-0E3E-4F05-9FAC-9FA6CA4B2BA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1709928"/>
            <a:ext cx="3099816" cy="1709928"/>
          </a:xfrm>
        </p:spPr>
        <p:txBody>
          <a:bodyPr tIns="45720" anchor="t">
            <a:normAutofit/>
          </a:bodyPr>
          <a:lstStyle>
            <a:lvl1pPr>
              <a:lnSpc>
                <a:spcPct val="100000"/>
              </a:lnSpc>
              <a:defRPr sz="3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EBA29649-B19F-499E-8E9A-3577EAC8F031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4965192" y="1161288"/>
            <a:ext cx="6729984" cy="4645152"/>
          </a:xfrm>
        </p:spPr>
        <p:txBody>
          <a:bodyPr>
            <a:normAutofit/>
          </a:bodyPr>
          <a:lstStyle>
            <a:lvl1pPr marL="0" indent="0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dirty="0"/>
              <a:t>Click icon to add picture</a:t>
            </a:r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1BC9EF2E-A8CD-41A1-B11A-0D8842797A98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68680" y="3438144"/>
            <a:ext cx="3099816" cy="2057400"/>
          </a:xfrm>
        </p:spPr>
        <p:txBody>
          <a:bodyPr>
            <a:normAutofit/>
          </a:bodyPr>
          <a:lstStyle>
            <a:lvl1pPr marL="0" indent="0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44257B5-0DE0-401F-9171-E8687A97DBA7}"/>
              </a:ext>
            </a:extLst>
          </p:cNvPr>
          <p:cNvSpPr>
            <a:spLocks noGrp="1"/>
          </p:cNvSpPr>
          <p:nvPr>
            <p:ph type="dt" sz="half" idx="10"/>
          </p:nvPr>
        </p:nvSpPr>
        <p:spPr>
          <a:xfrm>
            <a:off x="868680" y="6356350"/>
            <a:ext cx="2743200" cy="365125"/>
          </a:xfrm>
        </p:spPr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788CD9AD-D667-4FD4-AA34-428AA0BCD0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8770FB6-F273-4BA6-8B97-9835AC53787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448283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0B32C18-E430-4EC7-BD7C-99D86D012231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8FC5012F-7119-4D94-9717-3862E1C9384E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19ED9A4A-D287-4207-9037-70DB007A170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1ECFCAC-80DB-43BB-B3F1-AC22BACEE3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D7679730-3487-4D94-A0DC-C21684963AB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22495738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B543C89D-929E-4CD1-BCCC-72A14C0335D6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FED450EA-A577-4B76-A12F-650BEB20FD8D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1D2603B-9ACE-4FA9-805B-9B91EB63DF7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ECE18AC-D6A9-4A61-885D-68E2B684A43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75197AE4-AA47-4E14-8FFE-171FAE47F49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15258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BB325BDE-35A4-4AAD-960B-C1415864ADD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BE459C78-0CC4-4552-93DD-49B4194D005D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06744A3C-9C54-46A6-B3EF-5B36362423EB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02AC24A9-CCB6-4F8D-B8DB-C2F3692CFA5A}" type="datetimeFigureOut">
              <a:rPr lang="en-US" smtClean="0"/>
              <a:t>4/21/2021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07D5A696-7B4B-4181-A961-7D66556D507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23038CB5-8F4A-401D-A3A9-B27DC15B7A81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2DC25EE-239B-4C5F-AAD1-255A7D5F1EE2}" type="slidenum">
              <a:rPr lang="en-US" smtClean="0"/>
              <a:t>‹nr.›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855962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2" r:id="rId1"/>
    <p:sldLayoutId id="2147483663" r:id="rId2"/>
    <p:sldLayoutId id="2147483664" r:id="rId3"/>
    <p:sldLayoutId id="2147483665" r:id="rId4"/>
    <p:sldLayoutId id="2147483666" r:id="rId5"/>
    <p:sldLayoutId id="2147483672" r:id="rId6"/>
    <p:sldLayoutId id="2147483667" r:id="rId7"/>
    <p:sldLayoutId id="2147483668" r:id="rId8"/>
    <p:sldLayoutId id="2147483669" r:id="rId9"/>
    <p:sldLayoutId id="2147483671" r:id="rId10"/>
    <p:sldLayoutId id="2147483670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1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1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jfif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2.xml"/><Relationship Id="rId2" Type="http://schemas.openxmlformats.org/officeDocument/2006/relationships/video" Target="../media/media1.mov"/><Relationship Id="rId1" Type="http://schemas.microsoft.com/office/2007/relationships/media" Target="../media/media1.mov"/><Relationship Id="rId4" Type="http://schemas.openxmlformats.org/officeDocument/2006/relationships/image" Target="../media/image4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eg"/><Relationship Id="rId2" Type="http://schemas.openxmlformats.org/officeDocument/2006/relationships/image" Target="../media/image5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emf"/><Relationship Id="rId5" Type="http://schemas.openxmlformats.org/officeDocument/2006/relationships/image" Target="../media/image8.emf"/><Relationship Id="rId4" Type="http://schemas.openxmlformats.org/officeDocument/2006/relationships/image" Target="../media/image7.jpe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emf"/><Relationship Id="rId1" Type="http://schemas.openxmlformats.org/officeDocument/2006/relationships/slideLayout" Target="../slideLayouts/slideLayout2.xml"/><Relationship Id="rId4" Type="http://schemas.openxmlformats.org/officeDocument/2006/relationships/comments" Target="../comments/comment1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emf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emf"/><Relationship Id="rId2" Type="http://schemas.openxmlformats.org/officeDocument/2006/relationships/image" Target="../media/image13.emf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tiff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1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3.png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6" name="Rectangle 8">
            <a:extLst>
              <a:ext uri="{FF2B5EF4-FFF2-40B4-BE49-F238E27FC236}">
                <a16:creationId xmlns:a16="http://schemas.microsoft.com/office/drawing/2014/main" id="{526E0BFB-CDF1-4990-8C11-AC849311E0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9FD44AD9-E70C-7E4A-80BB-5D389E1FE451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38" r="13146"/>
          <a:stretch/>
        </p:blipFill>
        <p:spPr>
          <a:xfrm>
            <a:off x="0" y="500453"/>
            <a:ext cx="7403376" cy="5857093"/>
          </a:xfrm>
          <a:prstGeom prst="rect">
            <a:avLst/>
          </a:prstGeom>
        </p:spPr>
      </p:pic>
      <p:sp>
        <p:nvSpPr>
          <p:cNvPr id="17" name="Rectangle 10">
            <a:extLst>
              <a:ext uri="{FF2B5EF4-FFF2-40B4-BE49-F238E27FC236}">
                <a16:creationId xmlns:a16="http://schemas.microsoft.com/office/drawing/2014/main" id="{6069A1F8-9BEB-4786-9694-FC48B2D75D2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2788244" y="0"/>
            <a:ext cx="9403756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0000">
                <a:schemeClr val="bg1">
                  <a:alpha val="64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B5DA2733-E39C-ED47-A7A3-B31BDD26F13C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7848600" y="1122363"/>
            <a:ext cx="4023360" cy="3204134"/>
          </a:xfrm>
        </p:spPr>
        <p:txBody>
          <a:bodyPr anchor="b">
            <a:normAutofit/>
          </a:bodyPr>
          <a:lstStyle/>
          <a:p>
            <a:r>
              <a:rPr lang="en-GB" sz="2600" dirty="0"/>
              <a:t>Deciphering paleogeography from orogenic architecture:</a:t>
            </a:r>
            <a:br>
              <a:rPr lang="en-GB" sz="2600" dirty="0"/>
            </a:br>
            <a:r>
              <a:rPr lang="en-GB" sz="2600" dirty="0"/>
              <a:t>constructing orogens in a future supercontinent as thought</a:t>
            </a:r>
            <a:br>
              <a:rPr lang="en-GB" sz="2600" dirty="0"/>
            </a:br>
            <a:r>
              <a:rPr lang="en-GB" sz="2600" dirty="0"/>
              <a:t>experiment</a:t>
            </a:r>
            <a:endParaRPr lang="en-NL" sz="2600" dirty="0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E54465BE-4882-094D-8C58-D09E9B3ED4F1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7848600" y="4872922"/>
            <a:ext cx="4023360" cy="1208141"/>
          </a:xfrm>
        </p:spPr>
        <p:txBody>
          <a:bodyPr>
            <a:normAutofit/>
          </a:bodyPr>
          <a:lstStyle/>
          <a:p>
            <a:r>
              <a:rPr lang="en-NL" sz="2000" dirty="0"/>
              <a:t>Douwe van Hinsbergen and Thomas Schouten</a:t>
            </a:r>
          </a:p>
        </p:txBody>
      </p:sp>
      <p:sp>
        <p:nvSpPr>
          <p:cNvPr id="18" name="Rectangle 12">
            <a:extLst>
              <a:ext uri="{FF2B5EF4-FFF2-40B4-BE49-F238E27FC236}">
                <a16:creationId xmlns:a16="http://schemas.microsoft.com/office/drawing/2014/main" id="{AF2F604E-43BE-4DC3-B983-E071523364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130540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08C9B587-E65E-4B52-B37C-ABEBB6E8792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851648" y="4546920"/>
            <a:ext cx="4023360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D976D036-8559-D64B-8125-911E889EAA75}"/>
              </a:ext>
            </a:extLst>
          </p:cNvPr>
          <p:cNvGrpSpPr/>
          <p:nvPr/>
        </p:nvGrpSpPr>
        <p:grpSpPr>
          <a:xfrm>
            <a:off x="10527196" y="223819"/>
            <a:ext cx="1344764" cy="1356241"/>
            <a:chOff x="7531310" y="-810003"/>
            <a:chExt cx="1344764" cy="1356241"/>
          </a:xfrm>
        </p:grpSpPr>
        <p:sp>
          <p:nvSpPr>
            <p:cNvPr id="12" name="Oval 11">
              <a:extLst>
                <a:ext uri="{FF2B5EF4-FFF2-40B4-BE49-F238E27FC236}">
                  <a16:creationId xmlns:a16="http://schemas.microsoft.com/office/drawing/2014/main" id="{851CF74E-D61A-884A-9BB0-133C82419CB0}"/>
                </a:ext>
              </a:extLst>
            </p:cNvPr>
            <p:cNvSpPr/>
            <p:nvPr/>
          </p:nvSpPr>
          <p:spPr>
            <a:xfrm>
              <a:off x="7577629" y="-779086"/>
              <a:ext cx="1267038" cy="1279539"/>
            </a:xfrm>
            <a:prstGeom prst="ellipse">
              <a:avLst/>
            </a:prstGeom>
            <a:solidFill>
              <a:schemeClr val="accent1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NL">
                <a:solidFill>
                  <a:schemeClr val="tx1"/>
                </a:solidFill>
              </a:endParaRPr>
            </a:p>
          </p:txBody>
        </p:sp>
        <p:pic>
          <p:nvPicPr>
            <p:cNvPr id="14" name="Picture 13" descr="Icon&#10;&#10;Description automatically generated">
              <a:extLst>
                <a:ext uri="{FF2B5EF4-FFF2-40B4-BE49-F238E27FC236}">
                  <a16:creationId xmlns:a16="http://schemas.microsoft.com/office/drawing/2014/main" id="{918483F9-8060-1E47-9393-5F314868B95A}"/>
                </a:ext>
              </a:extLst>
            </p:cNvPr>
            <p:cNvPicPr>
              <a:picLocks noChangeAspect="1"/>
            </p:cNvPicPr>
            <p:nvPr/>
          </p:nvPicPr>
          <p:blipFill>
            <a:blip r:embed="rId3"/>
            <a:stretch>
              <a:fillRect/>
            </a:stretch>
          </p:blipFill>
          <p:spPr>
            <a:xfrm>
              <a:off x="7531310" y="-810003"/>
              <a:ext cx="1344764" cy="1356241"/>
            </a:xfrm>
            <a:prstGeom prst="rect">
              <a:avLst/>
            </a:prstGeom>
          </p:spPr>
        </p:pic>
      </p:grpSp>
      <p:pic>
        <p:nvPicPr>
          <p:cNvPr id="8" name="Afbeelding 7">
            <a:extLst>
              <a:ext uri="{FF2B5EF4-FFF2-40B4-BE49-F238E27FC236}">
                <a16:creationId xmlns:a16="http://schemas.microsoft.com/office/drawing/2014/main" id="{0A2ACD60-2DB0-4106-86E8-4F37297CB08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031523" y="5347691"/>
            <a:ext cx="1160477" cy="15046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11298717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2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4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1000"/>
                                  </p:stCondLst>
                                  <p:iterate type="lt"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4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/>
      <p:bldP spid="3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Mountains of the Future teaser_Large 540p.mov" descr="Mountains of the Future teaser_Large 540p.mov">
            <a:hlinkClick r:id="" action="ppaction://media"/>
            <a:extLst>
              <a:ext uri="{FF2B5EF4-FFF2-40B4-BE49-F238E27FC236}">
                <a16:creationId xmlns:a16="http://schemas.microsoft.com/office/drawing/2014/main" id="{B5306813-3FEC-554E-B5E4-E0A925E173C0}"/>
              </a:ext>
            </a:extLst>
          </p:cNvPr>
          <p:cNvPicPr>
            <a:picLocks noChangeAspect="1"/>
          </p:cNvPicPr>
          <p:nvPr>
            <a:videoFile r:link="rId2"/>
            <p:extLst>
              <p:ext uri="{DAA4B4D4-6D71-4841-9C94-3DE7FCFB9230}">
                <p14:media xmlns:p14="http://schemas.microsoft.com/office/powerpoint/2010/main" r:embed="rId1"/>
              </p:ext>
            </p:extLst>
          </p:nvPr>
        </p:nvPicPr>
        <p:blipFill>
          <a:blip r:embed="rId4"/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9559601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playFrom(0.0)">
                                      <p:cBhvr>
                                        <p:cTn id="6" dur="31120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  <p:video>
              <p:cMediaNode vol="80000">
                <p:cTn id="7" fill="hold" display="0">
                  <p:stCondLst>
                    <p:cond delay="indefinite"/>
                  </p:stCondLst>
                </p:cTn>
                <p:tgtEl>
                  <p:spTgt spid="8"/>
                </p:tgtEl>
              </p:cMediaNode>
            </p:video>
            <p:seq concurrent="1" nextAc="seek">
              <p:cTn id="8" restart="whenNotActive" fill="hold" evtFilter="cancelBubble" nodeType="interactiveSeq">
                <p:stCondLst>
                  <p:cond evt="onClick" delay="0">
                    <p:tgtEl>
                      <p:spTgt spid="8"/>
                    </p:tgtEl>
                  </p:cond>
                </p:stCondLst>
                <p:endSync evt="end" delay="0">
                  <p:rtn val="all"/>
                </p:endSync>
                <p:childTnLst>
                  <p:par>
                    <p:cTn id="9" fill="hold">
                      <p:stCondLst>
                        <p:cond delay="0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mediacall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cmd type="call" cmd="togglePause">
                                      <p:cBhvr>
                                        <p:cTn id="12" dur="1" fill="hold"/>
                                        <p:tgtEl>
                                          <p:spTgt spid="8"/>
                                        </p:tgtEl>
                                      </p:cBhvr>
                                    </p:cmd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nextCondLst>
                <p:cond evt="onClick" delay="0">
                  <p:tgtEl>
                    <p:spTgt spid="8"/>
                  </p:tgtEl>
                </p:cond>
              </p:nextCondLst>
            </p:seq>
          </p:childTnLst>
        </p:cTn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39" name="Rectangle 138">
            <a:extLst>
              <a:ext uri="{FF2B5EF4-FFF2-40B4-BE49-F238E27FC236}">
                <a16:creationId xmlns:a16="http://schemas.microsoft.com/office/drawing/2014/main" id="{6C2997EE-0889-44C3-AC0D-18F26AC9AAA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1030" name="Picture 6" descr="...and me">
            <a:extLst>
              <a:ext uri="{FF2B5EF4-FFF2-40B4-BE49-F238E27FC236}">
                <a16:creationId xmlns:a16="http://schemas.microsoft.com/office/drawing/2014/main" id="{D33BD32C-0393-3940-9776-3F65E3CA25D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2865" r="-3" b="1013"/>
          <a:stretch/>
        </p:blipFill>
        <p:spPr bwMode="auto">
          <a:xfrm>
            <a:off x="5622233" y="10"/>
            <a:ext cx="6569769" cy="3750724"/>
          </a:xfrm>
          <a:custGeom>
            <a:avLst/>
            <a:gdLst/>
            <a:ahLst/>
            <a:cxnLst/>
            <a:rect l="l" t="t" r="r" b="b"/>
            <a:pathLst>
              <a:path w="6569769" h="3750734">
                <a:moveTo>
                  <a:pt x="1738471" y="0"/>
                </a:moveTo>
                <a:lnTo>
                  <a:pt x="6569769" y="0"/>
                </a:lnTo>
                <a:lnTo>
                  <a:pt x="6569769" y="3750734"/>
                </a:lnTo>
                <a:lnTo>
                  <a:pt x="0" y="3750734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8" name="Picture 4">
            <a:extLst>
              <a:ext uri="{FF2B5EF4-FFF2-40B4-BE49-F238E27FC236}">
                <a16:creationId xmlns:a16="http://schemas.microsoft.com/office/drawing/2014/main" id="{7899DBF1-1954-8541-8FFD-8033C0A7CDC8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07" t="28197" b="47558"/>
          <a:stretch/>
        </p:blipFill>
        <p:spPr bwMode="auto">
          <a:xfrm>
            <a:off x="4278702" y="3750735"/>
            <a:ext cx="7913299" cy="3107255"/>
          </a:xfrm>
          <a:custGeom>
            <a:avLst/>
            <a:gdLst/>
            <a:ahLst/>
            <a:cxnLst/>
            <a:rect l="l" t="t" r="r" b="b"/>
            <a:pathLst>
              <a:path w="8009991" h="2970106">
                <a:moveTo>
                  <a:pt x="1376648" y="0"/>
                </a:moveTo>
                <a:lnTo>
                  <a:pt x="8009991" y="0"/>
                </a:lnTo>
                <a:lnTo>
                  <a:pt x="8009991" y="2970106"/>
                </a:lnTo>
                <a:lnTo>
                  <a:pt x="0" y="2970106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pic>
        <p:nvPicPr>
          <p:cNvPr id="1026" name="Picture 2">
            <a:extLst>
              <a:ext uri="{FF2B5EF4-FFF2-40B4-BE49-F238E27FC236}">
                <a16:creationId xmlns:a16="http://schemas.microsoft.com/office/drawing/2014/main" id="{C4B439E6-0483-BF4A-BCED-699DB8BCCC9B}"/>
              </a:ext>
            </a:extLst>
          </p:cNvPr>
          <p:cNvPicPr>
            <a:picLocks noChangeAspect="1" noChangeArrowheads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565" r="17894"/>
          <a:stretch/>
        </p:blipFill>
        <p:spPr bwMode="auto">
          <a:xfrm>
            <a:off x="20" y="10"/>
            <a:ext cx="7763754" cy="7096242"/>
          </a:xfrm>
          <a:custGeom>
            <a:avLst/>
            <a:gdLst/>
            <a:ahLst/>
            <a:cxnLst/>
            <a:rect l="l" t="t" r="r" b="b"/>
            <a:pathLst>
              <a:path w="7503111" h="6858000">
                <a:moveTo>
                  <a:pt x="0" y="0"/>
                </a:moveTo>
                <a:lnTo>
                  <a:pt x="677334" y="0"/>
                </a:lnTo>
                <a:lnTo>
                  <a:pt x="1168036" y="0"/>
                </a:lnTo>
                <a:lnTo>
                  <a:pt x="1205499" y="0"/>
                </a:lnTo>
                <a:lnTo>
                  <a:pt x="1647632" y="0"/>
                </a:lnTo>
                <a:lnTo>
                  <a:pt x="7215401" y="0"/>
                </a:lnTo>
                <a:lnTo>
                  <a:pt x="4041567" y="6852993"/>
                </a:lnTo>
                <a:lnTo>
                  <a:pt x="7503111" y="6852993"/>
                </a:lnTo>
                <a:lnTo>
                  <a:pt x="7503111" y="6852994"/>
                </a:lnTo>
                <a:lnTo>
                  <a:pt x="1647632" y="6852994"/>
                </a:lnTo>
                <a:lnTo>
                  <a:pt x="1647632" y="6858000"/>
                </a:lnTo>
                <a:lnTo>
                  <a:pt x="0" y="6858000"/>
                </a:lnTo>
                <a:close/>
              </a:path>
            </a:pathLst>
          </a:custGeom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pic>
      <p:sp>
        <p:nvSpPr>
          <p:cNvPr id="22" name="TextBox 21">
            <a:extLst>
              <a:ext uri="{FF2B5EF4-FFF2-40B4-BE49-F238E27FC236}">
                <a16:creationId xmlns:a16="http://schemas.microsoft.com/office/drawing/2014/main" id="{9786417C-AF60-3A46-AAF8-18E3194FC208}"/>
              </a:ext>
            </a:extLst>
          </p:cNvPr>
          <p:cNvSpPr txBox="1"/>
          <p:nvPr/>
        </p:nvSpPr>
        <p:spPr>
          <a:xfrm>
            <a:off x="-2" y="0"/>
            <a:ext cx="2201821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dirty="0"/>
              <a:t>S</a:t>
            </a:r>
            <a:r>
              <a:rPr lang="en-NL" sz="1400" dirty="0"/>
              <a:t>tudentworldonline.com</a:t>
            </a:r>
          </a:p>
        </p:txBody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71F57C2-1CA6-054D-82CA-CA078821CB34}"/>
              </a:ext>
            </a:extLst>
          </p:cNvPr>
          <p:cNvGrpSpPr/>
          <p:nvPr/>
        </p:nvGrpSpPr>
        <p:grpSpPr>
          <a:xfrm>
            <a:off x="148005" y="3429000"/>
            <a:ext cx="4130695" cy="2119031"/>
            <a:chOff x="5046785" y="2686049"/>
            <a:chExt cx="4130695" cy="2119031"/>
          </a:xfrm>
        </p:grpSpPr>
        <p:pic>
          <p:nvPicPr>
            <p:cNvPr id="14" name="Picture 13">
              <a:extLst>
                <a:ext uri="{FF2B5EF4-FFF2-40B4-BE49-F238E27FC236}">
                  <a16:creationId xmlns:a16="http://schemas.microsoft.com/office/drawing/2014/main" id="{0C502CAE-6889-7A46-B3B2-20AE5960C5A6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tretch>
              <a:fillRect/>
            </a:stretch>
          </p:blipFill>
          <p:spPr>
            <a:xfrm>
              <a:off x="5046785" y="2686049"/>
              <a:ext cx="4130695" cy="2119031"/>
            </a:xfrm>
            <a:prstGeom prst="rect">
              <a:avLst/>
            </a:prstGeom>
          </p:spPr>
        </p:pic>
        <p:sp>
          <p:nvSpPr>
            <p:cNvPr id="15" name="Rectangle 14">
              <a:extLst>
                <a:ext uri="{FF2B5EF4-FFF2-40B4-BE49-F238E27FC236}">
                  <a16:creationId xmlns:a16="http://schemas.microsoft.com/office/drawing/2014/main" id="{5D954826-42FF-2042-A55A-4988D5B5FDFF}"/>
                </a:ext>
              </a:extLst>
            </p:cNvPr>
            <p:cNvSpPr/>
            <p:nvPr/>
          </p:nvSpPr>
          <p:spPr>
            <a:xfrm>
              <a:off x="5558510" y="3429000"/>
              <a:ext cx="3295427" cy="1200329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pPr algn="ctr"/>
              <a:r>
                <a:rPr lang="en-NL" sz="2400" dirty="0"/>
                <a:t>Can you predict the mountains of the future?</a:t>
              </a:r>
            </a:p>
          </p:txBody>
        </p:sp>
      </p:grpSp>
      <p:grpSp>
        <p:nvGrpSpPr>
          <p:cNvPr id="24" name="Group 23">
            <a:extLst>
              <a:ext uri="{FF2B5EF4-FFF2-40B4-BE49-F238E27FC236}">
                <a16:creationId xmlns:a16="http://schemas.microsoft.com/office/drawing/2014/main" id="{A89A5B77-FDD1-AC49-BDAE-0A3BDAC18B95}"/>
              </a:ext>
            </a:extLst>
          </p:cNvPr>
          <p:cNvGrpSpPr/>
          <p:nvPr/>
        </p:nvGrpSpPr>
        <p:grpSpPr>
          <a:xfrm>
            <a:off x="8182598" y="1980880"/>
            <a:ext cx="2137139" cy="1905000"/>
            <a:chOff x="7848489" y="2068805"/>
            <a:chExt cx="2137139" cy="1905000"/>
          </a:xfrm>
        </p:grpSpPr>
        <p:pic>
          <p:nvPicPr>
            <p:cNvPr id="20" name="Picture 19">
              <a:extLst>
                <a:ext uri="{FF2B5EF4-FFF2-40B4-BE49-F238E27FC236}">
                  <a16:creationId xmlns:a16="http://schemas.microsoft.com/office/drawing/2014/main" id="{E7895CBD-9E4B-634D-872E-39D431FCD4AC}"/>
                </a:ext>
              </a:extLst>
            </p:cNvPr>
            <p:cNvPicPr>
              <a:picLocks noChangeAspect="1"/>
            </p:cNvPicPr>
            <p:nvPr/>
          </p:nvPicPr>
          <p:blipFill>
            <a:blip r:embed="rId6"/>
            <a:stretch>
              <a:fillRect/>
            </a:stretch>
          </p:blipFill>
          <p:spPr>
            <a:xfrm>
              <a:off x="7848489" y="2068805"/>
              <a:ext cx="2137139" cy="1905000"/>
            </a:xfrm>
            <a:prstGeom prst="rect">
              <a:avLst/>
            </a:prstGeom>
          </p:spPr>
        </p:pic>
        <p:sp>
          <p:nvSpPr>
            <p:cNvPr id="23" name="Rectangle 22">
              <a:extLst>
                <a:ext uri="{FF2B5EF4-FFF2-40B4-BE49-F238E27FC236}">
                  <a16:creationId xmlns:a16="http://schemas.microsoft.com/office/drawing/2014/main" id="{DA65AA79-1977-1942-BBF6-9F09B2A1E6BA}"/>
                </a:ext>
              </a:extLst>
            </p:cNvPr>
            <p:cNvSpPr/>
            <p:nvPr/>
          </p:nvSpPr>
          <p:spPr>
            <a:xfrm>
              <a:off x="8204122" y="2555819"/>
              <a:ext cx="1601721" cy="830997"/>
            </a:xfrm>
            <a:prstGeom prst="rect">
              <a:avLst/>
            </a:prstGeom>
          </p:spPr>
          <p:txBody>
            <a:bodyPr wrap="none">
              <a:spAutoFit/>
            </a:bodyPr>
            <a:lstStyle/>
            <a:p>
              <a:pPr algn="ctr"/>
              <a:r>
                <a:rPr lang="en-NL" sz="2400" dirty="0"/>
                <a:t>Well…</a:t>
              </a:r>
            </a:p>
            <a:p>
              <a:pPr algn="ctr"/>
              <a:r>
                <a:rPr lang="en-NL" sz="2400" dirty="0"/>
                <a:t>we can try</a:t>
              </a:r>
            </a:p>
          </p:txBody>
        </p:sp>
      </p:grpSp>
    </p:spTree>
    <p:extLst>
      <p:ext uri="{BB962C8B-B14F-4D97-AF65-F5344CB8AC3E}">
        <p14:creationId xmlns:p14="http://schemas.microsoft.com/office/powerpoint/2010/main" val="414064882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12" name="Rectangle 11">
            <a:extLst>
              <a:ext uri="{FF2B5EF4-FFF2-40B4-BE49-F238E27FC236}">
                <a16:creationId xmlns:a16="http://schemas.microsoft.com/office/drawing/2014/main" id="{0288C6B4-AFC3-407F-A595-EFFD38D4CCA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4" name="Freeform: Shape 13">
            <a:extLst>
              <a:ext uri="{FF2B5EF4-FFF2-40B4-BE49-F238E27FC236}">
                <a16:creationId xmlns:a16="http://schemas.microsoft.com/office/drawing/2014/main" id="{CF236821-17FE-429B-8D2C-08E13A64EA4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16" name="Freeform: Shape 15">
            <a:extLst>
              <a:ext uri="{FF2B5EF4-FFF2-40B4-BE49-F238E27FC236}">
                <a16:creationId xmlns:a16="http://schemas.microsoft.com/office/drawing/2014/main" id="{C0BDBCD2-E081-43AB-9119-C55465E5975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A14CE371-8314-264C-8A92-59E53D29843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239012"/>
          </a:xfrm>
        </p:spPr>
        <p:txBody>
          <a:bodyPr anchor="ctr">
            <a:normAutofit/>
          </a:bodyPr>
          <a:lstStyle/>
          <a:p>
            <a:r>
              <a:rPr lang="en-NL" sz="2000"/>
              <a:t>Predicting future orogens is essentially forward modeling of tectonic processes</a:t>
            </a:r>
          </a:p>
        </p:txBody>
      </p:sp>
      <p:sp>
        <p:nvSpPr>
          <p:cNvPr id="18" name="Rectangle 17">
            <a:extLst>
              <a:ext uri="{FF2B5EF4-FFF2-40B4-BE49-F238E27FC236}">
                <a16:creationId xmlns:a16="http://schemas.microsoft.com/office/drawing/2014/main" id="{98E79BE4-34FE-485A-98A5-92CE8F7C474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1426546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0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95893" y="2443480"/>
            <a:ext cx="338328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EF9378A6-C2F1-44E8-9FB8-882B0329801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207258"/>
          </a:xfrm>
        </p:spPr>
        <p:txBody>
          <a:bodyPr anchor="t">
            <a:normAutofit/>
          </a:bodyPr>
          <a:lstStyle/>
          <a:p>
            <a:pPr marL="0" indent="0">
              <a:buNone/>
            </a:pPr>
            <a:r>
              <a:rPr lang="en-US" sz="1700" dirty="0"/>
              <a:t>Requires a set of ‘rules’ that explain how </a:t>
            </a:r>
          </a:p>
          <a:p>
            <a:pPr marL="0" indent="0">
              <a:buNone/>
            </a:pPr>
            <a:r>
              <a:rPr lang="en-US" sz="1700" i="1" dirty="0"/>
              <a:t>modern geography </a:t>
            </a:r>
          </a:p>
          <a:p>
            <a:pPr marL="0" indent="0">
              <a:buNone/>
            </a:pPr>
            <a:r>
              <a:rPr lang="en-US" sz="1700" dirty="0"/>
              <a:t>is translated into </a:t>
            </a:r>
          </a:p>
          <a:p>
            <a:pPr marL="0" indent="0">
              <a:buNone/>
            </a:pPr>
            <a:r>
              <a:rPr lang="en-US" sz="1700" i="1" dirty="0"/>
              <a:t>orogenic architecture</a:t>
            </a:r>
          </a:p>
          <a:p>
            <a:pPr marL="0" indent="0">
              <a:buNone/>
            </a:pPr>
            <a:r>
              <a:rPr lang="en-US" sz="1700" dirty="0"/>
              <a:t>through</a:t>
            </a:r>
          </a:p>
          <a:p>
            <a:pPr marL="0" indent="0">
              <a:buNone/>
            </a:pPr>
            <a:r>
              <a:rPr lang="en-US" sz="1700" i="1" dirty="0"/>
              <a:t>subduction zone processes</a:t>
            </a:r>
          </a:p>
        </p:txBody>
      </p:sp>
      <p:sp>
        <p:nvSpPr>
          <p:cNvPr id="6" name="TextBox 5">
            <a:extLst>
              <a:ext uri="{FF2B5EF4-FFF2-40B4-BE49-F238E27FC236}">
                <a16:creationId xmlns:a16="http://schemas.microsoft.com/office/drawing/2014/main" id="{57CF1734-F7C9-7843-8DB7-EE5095DE0DBF}"/>
              </a:ext>
            </a:extLst>
          </p:cNvPr>
          <p:cNvSpPr txBox="1"/>
          <p:nvPr/>
        </p:nvSpPr>
        <p:spPr>
          <a:xfrm>
            <a:off x="4363140" y="5663702"/>
            <a:ext cx="2507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/>
              <a:t>V</a:t>
            </a:r>
            <a:r>
              <a:rPr lang="en-NL" sz="1400" i="1" dirty="0"/>
              <a:t>an Hinsbergen &amp; Schouten,</a:t>
            </a:r>
          </a:p>
          <a:p>
            <a:r>
              <a:rPr lang="en-NL" sz="1400" i="1" dirty="0"/>
              <a:t> Am J Sci, in press</a:t>
            </a: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20D64752-680D-0940-87C1-8F87FF9B36A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2666"/>
          <a:stretch/>
        </p:blipFill>
        <p:spPr>
          <a:xfrm>
            <a:off x="3821996" y="63247"/>
            <a:ext cx="5235740" cy="332917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439566D-310A-FC45-8B90-9609B677821C}"/>
              </a:ext>
            </a:extLst>
          </p:cNvPr>
          <p:cNvPicPr>
            <a:picLocks noChangeAspect="1"/>
          </p:cNvPicPr>
          <p:nvPr/>
        </p:nvPicPr>
        <p:blipFill rotWithShape="1">
          <a:blip r:embed="rId3"/>
          <a:srcRect t="50000"/>
          <a:stretch/>
        </p:blipFill>
        <p:spPr>
          <a:xfrm>
            <a:off x="6262778" y="3474965"/>
            <a:ext cx="6515778" cy="33483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15" name="Straight Arrow Connector 14">
            <a:extLst>
              <a:ext uri="{FF2B5EF4-FFF2-40B4-BE49-F238E27FC236}">
                <a16:creationId xmlns:a16="http://schemas.microsoft.com/office/drawing/2014/main" id="{E699F594-EB15-154C-8574-4B16500F73CE}"/>
              </a:ext>
            </a:extLst>
          </p:cNvPr>
          <p:cNvCxnSpPr>
            <a:cxnSpLocks/>
          </p:cNvCxnSpPr>
          <p:nvPr/>
        </p:nvCxnSpPr>
        <p:spPr>
          <a:xfrm>
            <a:off x="7418717" y="2080449"/>
            <a:ext cx="1639019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1" name="TextBox 20">
            <a:extLst>
              <a:ext uri="{FF2B5EF4-FFF2-40B4-BE49-F238E27FC236}">
                <a16:creationId xmlns:a16="http://schemas.microsoft.com/office/drawing/2014/main" id="{B66FD99B-18C8-5D4A-8075-0F25F0FE8842}"/>
              </a:ext>
            </a:extLst>
          </p:cNvPr>
          <p:cNvSpPr txBox="1"/>
          <p:nvPr/>
        </p:nvSpPr>
        <p:spPr>
          <a:xfrm>
            <a:off x="9100559" y="1902675"/>
            <a:ext cx="2377702" cy="369332"/>
          </a:xfrm>
          <a:prstGeom prst="rect">
            <a:avLst/>
          </a:prstGeom>
          <a:noFill/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wrap="none" rtlCol="0">
            <a:spAutoFit/>
          </a:bodyPr>
          <a:lstStyle/>
          <a:p>
            <a:r>
              <a:rPr lang="en-NL" b="1" dirty="0">
                <a:solidFill>
                  <a:srgbClr val="FF0000"/>
                </a:solidFill>
              </a:rPr>
              <a:t>Rules of orogenesis</a:t>
            </a:r>
          </a:p>
        </p:txBody>
      </p:sp>
      <p:cxnSp>
        <p:nvCxnSpPr>
          <p:cNvPr id="22" name="Straight Arrow Connector 21">
            <a:extLst>
              <a:ext uri="{FF2B5EF4-FFF2-40B4-BE49-F238E27FC236}">
                <a16:creationId xmlns:a16="http://schemas.microsoft.com/office/drawing/2014/main" id="{8DF2C792-772E-A345-8A9F-A293BA034B07}"/>
              </a:ext>
            </a:extLst>
          </p:cNvPr>
          <p:cNvCxnSpPr>
            <a:cxnSpLocks/>
          </p:cNvCxnSpPr>
          <p:nvPr/>
        </p:nvCxnSpPr>
        <p:spPr>
          <a:xfrm>
            <a:off x="10269281" y="2272007"/>
            <a:ext cx="20129" cy="1765155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947710360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0B9EE3F3-89B7-43C3-8651-C4C96830993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191E892-FB1F-1D4B-8E50-BB141B460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90112" y="991443"/>
            <a:ext cx="4761781" cy="1087819"/>
          </a:xfrm>
        </p:spPr>
        <p:txBody>
          <a:bodyPr anchor="b">
            <a:noAutofit/>
          </a:bodyPr>
          <a:lstStyle/>
          <a:p>
            <a:r>
              <a:rPr lang="en-NL" sz="3200" dirty="0"/>
              <a:t>Orogenesis: accretionary vs intra-plate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33AE4636-AEEC-45D6-84D4-7AC2DA48ECF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49223" y="38793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8D9CE0F4-2EB2-4F1F-8AAC-DB3571D9FE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11480" y="2285541"/>
            <a:ext cx="43891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C2292-7F43-844E-86D2-C283EE2DC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L" sz="2400" dirty="0"/>
              <a:t>Accretionary orogenesis: </a:t>
            </a:r>
          </a:p>
          <a:p>
            <a:pPr marL="0" indent="0">
              <a:buNone/>
            </a:pPr>
            <a:r>
              <a:rPr lang="en-NL" sz="2400" dirty="0"/>
              <a:t>Transfer of rock from downgoing to upper plate.</a:t>
            </a:r>
          </a:p>
          <a:p>
            <a:pPr marL="0" indent="0">
              <a:buNone/>
            </a:pPr>
            <a:r>
              <a:rPr lang="en-NL" sz="2400" dirty="0"/>
              <a:t>Lithospheric underpinnings lost to subduction</a:t>
            </a:r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C76EAC3-12A9-B54C-A5DF-8FD7ADDB5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894" y="552531"/>
            <a:ext cx="6200543" cy="6074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FA4DD0C-E31D-5D45-8A73-DB918FF54635}"/>
              </a:ext>
            </a:extLst>
          </p:cNvPr>
          <p:cNvCxnSpPr>
            <a:cxnSpLocks/>
          </p:cNvCxnSpPr>
          <p:nvPr/>
        </p:nvCxnSpPr>
        <p:spPr>
          <a:xfrm>
            <a:off x="3674853" y="5289475"/>
            <a:ext cx="1639019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88998221-DA6F-1642-837C-01A303BD96D1}"/>
              </a:ext>
            </a:extLst>
          </p:cNvPr>
          <p:cNvSpPr txBox="1"/>
          <p:nvPr/>
        </p:nvSpPr>
        <p:spPr>
          <a:xfrm>
            <a:off x="3105840" y="6219432"/>
            <a:ext cx="2507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/>
              <a:t>V</a:t>
            </a:r>
            <a:r>
              <a:rPr lang="en-NL" sz="1400" i="1" dirty="0"/>
              <a:t>an Hinsbergen &amp; Schouten,</a:t>
            </a:r>
          </a:p>
          <a:p>
            <a:r>
              <a:rPr lang="en-NL" sz="1400" i="1" dirty="0"/>
              <a:t> Am J Sci, in press</a:t>
            </a:r>
          </a:p>
        </p:txBody>
      </p:sp>
    </p:spTree>
    <p:extLst>
      <p:ext uri="{BB962C8B-B14F-4D97-AF65-F5344CB8AC3E}">
        <p14:creationId xmlns:p14="http://schemas.microsoft.com/office/powerpoint/2010/main" val="1461749920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9191E892-FB1F-1D4B-8E50-BB141B46048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72860" y="991443"/>
            <a:ext cx="4779034" cy="1087819"/>
          </a:xfrm>
        </p:spPr>
        <p:txBody>
          <a:bodyPr anchor="b">
            <a:noAutofit/>
          </a:bodyPr>
          <a:lstStyle/>
          <a:p>
            <a:r>
              <a:rPr lang="en-NL" sz="3200" dirty="0"/>
              <a:t>Orogenesis: accretionary vs intra-plate</a:t>
            </a: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9A8C2292-7F43-844E-86D2-C283EE2DC51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11480" y="2684095"/>
            <a:ext cx="4443154" cy="3492868"/>
          </a:xfrm>
        </p:spPr>
        <p:txBody>
          <a:bodyPr>
            <a:normAutofit/>
          </a:bodyPr>
          <a:lstStyle/>
          <a:p>
            <a:pPr marL="0" indent="0">
              <a:buNone/>
            </a:pPr>
            <a:r>
              <a:rPr lang="en-NL" sz="2400" dirty="0"/>
              <a:t>Upper/intraplate orogenesis:</a:t>
            </a:r>
          </a:p>
          <a:p>
            <a:pPr marL="0" indent="0">
              <a:buNone/>
            </a:pPr>
            <a:r>
              <a:rPr lang="en-US" sz="2400" dirty="0"/>
              <a:t>Shortening, transcurrent motion, or extension due to relative trench-upper plate motion</a:t>
            </a:r>
          </a:p>
          <a:p>
            <a:pPr marL="0" indent="0">
              <a:buNone/>
            </a:pPr>
            <a:r>
              <a:rPr lang="en-US" sz="2400" dirty="0"/>
              <a:t>Lithospheric underpinnings included in orogenesis</a:t>
            </a:r>
            <a:endParaRPr lang="en-NL" sz="2400" dirty="0"/>
          </a:p>
        </p:txBody>
      </p:sp>
      <p:pic>
        <p:nvPicPr>
          <p:cNvPr id="4" name="Content Placeholder 4">
            <a:extLst>
              <a:ext uri="{FF2B5EF4-FFF2-40B4-BE49-F238E27FC236}">
                <a16:creationId xmlns:a16="http://schemas.microsoft.com/office/drawing/2014/main" id="{6C76EAC3-12A9-B54C-A5DF-8FD7ADDB5D6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451894" y="552531"/>
            <a:ext cx="6200543" cy="6074772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cxnSp>
        <p:nvCxnSpPr>
          <p:cNvPr id="8" name="Straight Arrow Connector 7">
            <a:extLst>
              <a:ext uri="{FF2B5EF4-FFF2-40B4-BE49-F238E27FC236}">
                <a16:creationId xmlns:a16="http://schemas.microsoft.com/office/drawing/2014/main" id="{0FA4DD0C-E31D-5D45-8A73-DB918FF54635}"/>
              </a:ext>
            </a:extLst>
          </p:cNvPr>
          <p:cNvCxnSpPr>
            <a:cxnSpLocks/>
          </p:cNvCxnSpPr>
          <p:nvPr/>
        </p:nvCxnSpPr>
        <p:spPr>
          <a:xfrm>
            <a:off x="3681442" y="2321988"/>
            <a:ext cx="1639019" cy="0"/>
          </a:xfrm>
          <a:prstGeom prst="straightConnector1">
            <a:avLst/>
          </a:prstGeom>
          <a:ln w="57150">
            <a:solidFill>
              <a:srgbClr val="FF0000"/>
            </a:solidFill>
            <a:tailEnd type="triangle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>
            <a:extLst>
              <a:ext uri="{FF2B5EF4-FFF2-40B4-BE49-F238E27FC236}">
                <a16:creationId xmlns:a16="http://schemas.microsoft.com/office/drawing/2014/main" id="{512BC5ED-E602-3D4B-917A-9D1AEE85F2F0}"/>
              </a:ext>
            </a:extLst>
          </p:cNvPr>
          <p:cNvSpPr txBox="1"/>
          <p:nvPr/>
        </p:nvSpPr>
        <p:spPr>
          <a:xfrm>
            <a:off x="3105840" y="6219432"/>
            <a:ext cx="2507931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GB" sz="1400" i="1" dirty="0"/>
              <a:t>V</a:t>
            </a:r>
            <a:r>
              <a:rPr lang="en-NL" sz="1400" i="1" dirty="0"/>
              <a:t>an Hinsbergen &amp; Schouten,</a:t>
            </a:r>
          </a:p>
          <a:p>
            <a:r>
              <a:rPr lang="en-NL" sz="1400" i="1" dirty="0"/>
              <a:t> Am J Sci, in press</a:t>
            </a:r>
          </a:p>
        </p:txBody>
      </p:sp>
    </p:spTree>
    <p:extLst>
      <p:ext uri="{BB962C8B-B14F-4D97-AF65-F5344CB8AC3E}">
        <p14:creationId xmlns:p14="http://schemas.microsoft.com/office/powerpoint/2010/main" val="1782407742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30" name="Rectangle 29">
            <a:extLst>
              <a:ext uri="{FF2B5EF4-FFF2-40B4-BE49-F238E27FC236}">
                <a16:creationId xmlns:a16="http://schemas.microsoft.com/office/drawing/2014/main" id="{49B9E8A9-352D-4DCB-9485-C777000D497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4E63AA01-0FF3-5244-827E-465BB5A002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12648" y="1078992"/>
            <a:ext cx="6272784" cy="1536192"/>
          </a:xfrm>
        </p:spPr>
        <p:txBody>
          <a:bodyPr vert="horz" lIns="91440" tIns="45720" rIns="91440" bIns="45720" rtlCol="0" anchor="b">
            <a:normAutofit/>
          </a:bodyPr>
          <a:lstStyle/>
          <a:p>
            <a:r>
              <a:rPr lang="en-US" sz="5200"/>
              <a:t>Lower plate-derived orogenic units</a:t>
            </a:r>
          </a:p>
        </p:txBody>
      </p:sp>
      <p:sp>
        <p:nvSpPr>
          <p:cNvPr id="32" name="Rectangle 31">
            <a:extLst>
              <a:ext uri="{FF2B5EF4-FFF2-40B4-BE49-F238E27FC236}">
                <a16:creationId xmlns:a16="http://schemas.microsoft.com/office/drawing/2014/main" id="{C2A9B0E5-C2C1-4B85-99A9-117A659D5FE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3202" y="363389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4" name="Rectangle 33">
            <a:extLst>
              <a:ext uri="{FF2B5EF4-FFF2-40B4-BE49-F238E27FC236}">
                <a16:creationId xmlns:a16="http://schemas.microsoft.com/office/drawing/2014/main" id="{3A8AEACA-9535-4BE8-A91B-8BE82BA5475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618506" y="2935541"/>
            <a:ext cx="621792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8E11B4C-C64C-E545-B9E3-514E1CEA8DC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206690" y="158209"/>
            <a:ext cx="3734580" cy="4035757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1B33890A-AAA6-8947-AB6B-F6610E8547B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2373" y="4122943"/>
            <a:ext cx="11297179" cy="260704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24" name="TextBox 23">
            <a:extLst>
              <a:ext uri="{FF2B5EF4-FFF2-40B4-BE49-F238E27FC236}">
                <a16:creationId xmlns:a16="http://schemas.microsoft.com/office/drawing/2014/main" id="{9FAA3326-3FCE-8F49-A162-9B1703E539C3}"/>
              </a:ext>
            </a:extLst>
          </p:cNvPr>
          <p:cNvSpPr txBox="1"/>
          <p:nvPr/>
        </p:nvSpPr>
        <p:spPr>
          <a:xfrm>
            <a:off x="7801621" y="6332326"/>
            <a:ext cx="3928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V</a:t>
            </a:r>
            <a:r>
              <a:rPr lang="en-NL" sz="1400" i="1" dirty="0"/>
              <a:t>an Hinsbergen &amp; Schouten, Am J Sci, in press</a:t>
            </a:r>
          </a:p>
        </p:txBody>
      </p:sp>
      <p:sp>
        <p:nvSpPr>
          <p:cNvPr id="10" name="Tekstvak 9">
            <a:extLst>
              <a:ext uri="{FF2B5EF4-FFF2-40B4-BE49-F238E27FC236}">
                <a16:creationId xmlns:a16="http://schemas.microsoft.com/office/drawing/2014/main" id="{110042AA-08D8-4355-B35C-700FEE91CE29}"/>
              </a:ext>
            </a:extLst>
          </p:cNvPr>
          <p:cNvSpPr txBox="1"/>
          <p:nvPr/>
        </p:nvSpPr>
        <p:spPr>
          <a:xfrm>
            <a:off x="8401573" y="4150338"/>
            <a:ext cx="15813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C</a:t>
            </a:r>
            <a:r>
              <a:rPr lang="en-GB" dirty="0"/>
              <a:t>ontinent</a:t>
            </a:r>
          </a:p>
          <a:p>
            <a:r>
              <a:rPr lang="en-GB" b="1" dirty="0"/>
              <a:t>P</a:t>
            </a:r>
            <a:r>
              <a:rPr lang="en-GB" dirty="0"/>
              <a:t>late</a:t>
            </a:r>
          </a:p>
          <a:p>
            <a:r>
              <a:rPr lang="en-GB" b="1" dirty="0"/>
              <a:t>S</a:t>
            </a:r>
            <a:r>
              <a:rPr lang="en-GB" dirty="0"/>
              <a:t>tratigraphy</a:t>
            </a:r>
          </a:p>
        </p:txBody>
      </p:sp>
      <p:sp>
        <p:nvSpPr>
          <p:cNvPr id="11" name="Tekstvak 10">
            <a:extLst>
              <a:ext uri="{FF2B5EF4-FFF2-40B4-BE49-F238E27FC236}">
                <a16:creationId xmlns:a16="http://schemas.microsoft.com/office/drawing/2014/main" id="{BDDB4003-18C4-4070-A647-42613FEB4978}"/>
              </a:ext>
            </a:extLst>
          </p:cNvPr>
          <p:cNvSpPr txBox="1"/>
          <p:nvPr/>
        </p:nvSpPr>
        <p:spPr>
          <a:xfrm>
            <a:off x="10359945" y="4150338"/>
            <a:ext cx="1581325" cy="9233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n-GB" b="1" dirty="0"/>
              <a:t>O</a:t>
            </a:r>
            <a:r>
              <a:rPr lang="en-GB" dirty="0"/>
              <a:t>cean</a:t>
            </a:r>
          </a:p>
          <a:p>
            <a:r>
              <a:rPr lang="en-GB" b="1" dirty="0"/>
              <a:t>P</a:t>
            </a:r>
            <a:r>
              <a:rPr lang="en-GB" dirty="0"/>
              <a:t>late</a:t>
            </a:r>
          </a:p>
          <a:p>
            <a:r>
              <a:rPr lang="en-GB" b="1" dirty="0"/>
              <a:t>S</a:t>
            </a:r>
            <a:r>
              <a:rPr lang="en-GB" dirty="0"/>
              <a:t>tratigraphy</a:t>
            </a:r>
          </a:p>
        </p:txBody>
      </p:sp>
    </p:spTree>
    <p:extLst>
      <p:ext uri="{BB962C8B-B14F-4D97-AF65-F5344CB8AC3E}">
        <p14:creationId xmlns:p14="http://schemas.microsoft.com/office/powerpoint/2010/main" val="89193630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22" name="Rectangle 11">
            <a:extLst>
              <a:ext uri="{FF2B5EF4-FFF2-40B4-BE49-F238E27FC236}">
                <a16:creationId xmlns:a16="http://schemas.microsoft.com/office/drawing/2014/main" id="{5C9B446A-6343-4E56-90BA-061E4DDF0FFB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Freeform: Shape 13">
            <a:extLst>
              <a:ext uri="{FF2B5EF4-FFF2-40B4-BE49-F238E27FC236}">
                <a16:creationId xmlns:a16="http://schemas.microsoft.com/office/drawing/2014/main" id="{3EC72A1B-03D3-499C-B4BF-AC68EEC22B1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" y="0"/>
            <a:ext cx="4455673" cy="6858000"/>
          </a:xfrm>
          <a:custGeom>
            <a:avLst/>
            <a:gdLst>
              <a:gd name="connsiteX0" fmla="*/ 0 w 4455673"/>
              <a:gd name="connsiteY0" fmla="*/ 0 h 6858000"/>
              <a:gd name="connsiteX1" fmla="*/ 3242695 w 4455673"/>
              <a:gd name="connsiteY1" fmla="*/ 0 h 6858000"/>
              <a:gd name="connsiteX2" fmla="*/ 3305678 w 4455673"/>
              <a:gd name="connsiteY2" fmla="*/ 69271 h 6858000"/>
              <a:gd name="connsiteX3" fmla="*/ 4455673 w 4455673"/>
              <a:gd name="connsiteY3" fmla="*/ 3429000 h 6858000"/>
              <a:gd name="connsiteX4" fmla="*/ 3305678 w 4455673"/>
              <a:gd name="connsiteY4" fmla="*/ 6788730 h 6858000"/>
              <a:gd name="connsiteX5" fmla="*/ 3242695 w 4455673"/>
              <a:gd name="connsiteY5" fmla="*/ 6858000 h 6858000"/>
              <a:gd name="connsiteX6" fmla="*/ 0 w 4455673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55673" h="6858000">
                <a:moveTo>
                  <a:pt x="0" y="0"/>
                </a:moveTo>
                <a:lnTo>
                  <a:pt x="3242695" y="0"/>
                </a:lnTo>
                <a:lnTo>
                  <a:pt x="3305678" y="69271"/>
                </a:lnTo>
                <a:cubicBezTo>
                  <a:pt x="4016204" y="929100"/>
                  <a:pt x="4455673" y="2116944"/>
                  <a:pt x="4455673" y="3429000"/>
                </a:cubicBezTo>
                <a:cubicBezTo>
                  <a:pt x="4455673" y="4741056"/>
                  <a:pt x="4016204" y="5928900"/>
                  <a:pt x="3305678" y="6788730"/>
                </a:cubicBezTo>
                <a:lnTo>
                  <a:pt x="3242695" y="6858000"/>
                </a:lnTo>
                <a:lnTo>
                  <a:pt x="0" y="6858000"/>
                </a:lnTo>
                <a:close/>
              </a:path>
            </a:pathLst>
          </a:custGeom>
          <a:ln w="9525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algn="l" rotWithShape="0">
              <a:schemeClr val="bg1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4" name="Freeform: Shape 15">
            <a:extLst>
              <a:ext uri="{FF2B5EF4-FFF2-40B4-BE49-F238E27FC236}">
                <a16:creationId xmlns:a16="http://schemas.microsoft.com/office/drawing/2014/main" id="{216322C2-3CF0-4D33-BF90-3F384CF6D232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4446529" cy="6858000"/>
          </a:xfrm>
          <a:custGeom>
            <a:avLst/>
            <a:gdLst>
              <a:gd name="connsiteX0" fmla="*/ 0 w 4446529"/>
              <a:gd name="connsiteY0" fmla="*/ 0 h 6858000"/>
              <a:gd name="connsiteX1" fmla="*/ 3233551 w 4446529"/>
              <a:gd name="connsiteY1" fmla="*/ 0 h 6858000"/>
              <a:gd name="connsiteX2" fmla="*/ 3296534 w 4446529"/>
              <a:gd name="connsiteY2" fmla="*/ 69271 h 6858000"/>
              <a:gd name="connsiteX3" fmla="*/ 4446529 w 4446529"/>
              <a:gd name="connsiteY3" fmla="*/ 3429000 h 6858000"/>
              <a:gd name="connsiteX4" fmla="*/ 3296534 w 4446529"/>
              <a:gd name="connsiteY4" fmla="*/ 6788730 h 6858000"/>
              <a:gd name="connsiteX5" fmla="*/ 3233551 w 4446529"/>
              <a:gd name="connsiteY5" fmla="*/ 6858000 h 6858000"/>
              <a:gd name="connsiteX6" fmla="*/ 0 w 4446529"/>
              <a:gd name="connsiteY6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</a:cxnLst>
            <a:rect l="l" t="t" r="r" b="b"/>
            <a:pathLst>
              <a:path w="4446529" h="6858000">
                <a:moveTo>
                  <a:pt x="0" y="0"/>
                </a:moveTo>
                <a:lnTo>
                  <a:pt x="3233551" y="0"/>
                </a:lnTo>
                <a:lnTo>
                  <a:pt x="3296534" y="69271"/>
                </a:lnTo>
                <a:cubicBezTo>
                  <a:pt x="4007060" y="929100"/>
                  <a:pt x="4446529" y="2116944"/>
                  <a:pt x="4446529" y="3429000"/>
                </a:cubicBezTo>
                <a:cubicBezTo>
                  <a:pt x="4446529" y="4741056"/>
                  <a:pt x="4007060" y="5928900"/>
                  <a:pt x="3296534" y="6788730"/>
                </a:cubicBezTo>
                <a:lnTo>
                  <a:pt x="3233551" y="6858000"/>
                </a:lnTo>
                <a:lnTo>
                  <a:pt x="0" y="6858000"/>
                </a:lnTo>
                <a:close/>
              </a:path>
            </a:pathLst>
          </a:custGeom>
          <a:ln w="952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E6F2EABE-5B7F-5B40-84D1-9A1B16CB8BE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NL" sz="2800"/>
              <a:t>Upper plate-derived orogens</a:t>
            </a:r>
          </a:p>
        </p:txBody>
      </p:sp>
      <p:sp>
        <p:nvSpPr>
          <p:cNvPr id="25" name="Rectangle 17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6" name="Rectangle 19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37560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9" name="Content Placeholder 8">
            <a:extLst>
              <a:ext uri="{FF2B5EF4-FFF2-40B4-BE49-F238E27FC236}">
                <a16:creationId xmlns:a16="http://schemas.microsoft.com/office/drawing/2014/main" id="{ADE54966-A8DB-45F6-9C45-028774217D2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3438906" cy="3924286"/>
          </a:xfrm>
        </p:spPr>
        <p:txBody>
          <a:bodyPr anchor="t">
            <a:normAutofit lnSpcReduction="10000"/>
          </a:bodyPr>
          <a:lstStyle/>
          <a:p>
            <a:pPr marL="0" indent="0">
              <a:buNone/>
            </a:pPr>
            <a:r>
              <a:rPr lang="en-US" sz="1700" dirty="0"/>
              <a:t>Competition between absolute upper plate motion and absolute slab motion</a:t>
            </a:r>
          </a:p>
          <a:p>
            <a:pPr marL="0" indent="0">
              <a:buNone/>
            </a:pPr>
            <a:r>
              <a:rPr lang="en-US" sz="1700" dirty="0"/>
              <a:t>Important: there is no systematic relationship between the nature of </a:t>
            </a:r>
            <a:r>
              <a:rPr lang="en-US" sz="1700" dirty="0" err="1"/>
              <a:t>downgoing</a:t>
            </a:r>
            <a:r>
              <a:rPr lang="en-US" sz="1700" dirty="0"/>
              <a:t> plate and the style of deformation in the upper plate!</a:t>
            </a:r>
          </a:p>
          <a:p>
            <a:pPr marL="0" indent="0">
              <a:buNone/>
            </a:pPr>
            <a:r>
              <a:rPr lang="en-US" sz="1700" dirty="0"/>
              <a:t>Upper plate shortening and extension both occur during oceanic and continental subduction. There is no ‘collisional orogenesis’</a:t>
            </a:r>
          </a:p>
        </p:txBody>
      </p:sp>
      <p:pic>
        <p:nvPicPr>
          <p:cNvPr id="5" name="Content Placeholder 4" descr="A picture containing text&#10;&#10;Description automatically generated">
            <a:extLst>
              <a:ext uri="{FF2B5EF4-FFF2-40B4-BE49-F238E27FC236}">
                <a16:creationId xmlns:a16="http://schemas.microsoft.com/office/drawing/2014/main" id="{2075228B-109B-714D-AC39-8493BA3B9754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8967" y="1476258"/>
            <a:ext cx="6921940" cy="4014724"/>
          </a:xfrm>
          <a:prstGeom prst="rect">
            <a:avLst/>
          </a:prstGeom>
        </p:spPr>
      </p:pic>
      <p:sp>
        <p:nvSpPr>
          <p:cNvPr id="19" name="TextBox 18">
            <a:extLst>
              <a:ext uri="{FF2B5EF4-FFF2-40B4-BE49-F238E27FC236}">
                <a16:creationId xmlns:a16="http://schemas.microsoft.com/office/drawing/2014/main" id="{EF0B0A1B-B2BD-C442-A91F-2DFDCAE12180}"/>
              </a:ext>
            </a:extLst>
          </p:cNvPr>
          <p:cNvSpPr txBox="1"/>
          <p:nvPr/>
        </p:nvSpPr>
        <p:spPr>
          <a:xfrm>
            <a:off x="7801621" y="6332326"/>
            <a:ext cx="3928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V</a:t>
            </a:r>
            <a:r>
              <a:rPr lang="en-NL" sz="1400" i="1" dirty="0"/>
              <a:t>an Hinsbergen &amp; Schouten, Am J Sci, in press</a:t>
            </a:r>
          </a:p>
        </p:txBody>
      </p:sp>
    </p:spTree>
    <p:extLst>
      <p:ext uri="{BB962C8B-B14F-4D97-AF65-F5344CB8AC3E}">
        <p14:creationId xmlns:p14="http://schemas.microsoft.com/office/powerpoint/2010/main" val="402067959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53B021B3-DE93-4AB7-8A18-CF5F1CED88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3DF6BE30-3954-6F49-8967-6301B6FAE0B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41248" y="256032"/>
            <a:ext cx="10506456" cy="1014984"/>
          </a:xfrm>
        </p:spPr>
        <p:txBody>
          <a:bodyPr anchor="b">
            <a:normAutofit/>
          </a:bodyPr>
          <a:lstStyle/>
          <a:p>
            <a:r>
              <a:rPr lang="en-NL" dirty="0"/>
              <a:t>Rules (of thumb) of orogenesis</a:t>
            </a:r>
          </a:p>
        </p:txBody>
      </p:sp>
      <p:sp>
        <p:nvSpPr>
          <p:cNvPr id="11" name="Rectangle 10">
            <a:extLst>
              <a:ext uri="{FF2B5EF4-FFF2-40B4-BE49-F238E27FC236}">
                <a16:creationId xmlns:a16="http://schemas.microsoft.com/office/drawing/2014/main" id="{52D502E5-F6B4-4D58-B4AE-FC466FF15E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65953" y="1634502"/>
            <a:ext cx="10451592" cy="9144"/>
          </a:xfrm>
          <a:prstGeom prst="rect">
            <a:avLst/>
          </a:prstGeom>
          <a:solidFill>
            <a:schemeClr val="tx1">
              <a:lumMod val="65000"/>
              <a:lumOff val="35000"/>
              <a:alpha val="30000"/>
            </a:schemeClr>
          </a:solidFill>
          <a:ln w="9525">
            <a:solidFill>
              <a:schemeClr val="tx1">
                <a:lumMod val="65000"/>
                <a:lumOff val="35000"/>
                <a:alpha val="3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9DECDBF4-02B6-4BB4-B65B-B8107AD6A9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841248" y="1538176"/>
            <a:ext cx="1873457" cy="109814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graphicFrame>
        <p:nvGraphicFramePr>
          <p:cNvPr id="4" name="Content Placeholder 3">
            <a:extLst>
              <a:ext uri="{FF2B5EF4-FFF2-40B4-BE49-F238E27FC236}">
                <a16:creationId xmlns:a16="http://schemas.microsoft.com/office/drawing/2014/main" id="{A3835922-11CA-034F-BAD0-C0F84284BC59}"/>
              </a:ext>
            </a:extLst>
          </p:cNvPr>
          <p:cNvGraphicFramePr>
            <a:graphicFrameLocks noGrp="1"/>
          </p:cNvGraphicFramePr>
          <p:nvPr>
            <p:ph idx="1"/>
            <p:extLst>
              <p:ext uri="{D42A27DB-BD31-4B8C-83A1-F6EECF244321}">
                <p14:modId xmlns:p14="http://schemas.microsoft.com/office/powerpoint/2010/main" val="4069813219"/>
              </p:ext>
            </p:extLst>
          </p:nvPr>
        </p:nvGraphicFramePr>
        <p:xfrm>
          <a:off x="910835" y="1926266"/>
          <a:ext cx="10370330" cy="4357528"/>
        </p:xfrm>
        <a:graphic>
          <a:graphicData uri="http://schemas.openxmlformats.org/drawingml/2006/table">
            <a:tbl>
              <a:tblPr>
                <a:tableStyleId>{5C22544A-7EE6-4342-B048-85BDC9FD1C3A}</a:tableStyleId>
              </a:tblPr>
              <a:tblGrid>
                <a:gridCol w="593183">
                  <a:extLst>
                    <a:ext uri="{9D8B030D-6E8A-4147-A177-3AD203B41FA5}">
                      <a16:colId xmlns:a16="http://schemas.microsoft.com/office/drawing/2014/main" val="369777881"/>
                    </a:ext>
                  </a:extLst>
                </a:gridCol>
                <a:gridCol w="9777147">
                  <a:extLst>
                    <a:ext uri="{9D8B030D-6E8A-4147-A177-3AD203B41FA5}">
                      <a16:colId xmlns:a16="http://schemas.microsoft.com/office/drawing/2014/main" val="908902326"/>
                    </a:ext>
                  </a:extLst>
                </a:gridCol>
              </a:tblGrid>
              <a:tr h="279496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1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Pre-drift extension is typically ~300 km, and perhaps up to 500 km for thickened crust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1202807698"/>
                  </a:ext>
                </a:extLst>
              </a:tr>
              <a:tr h="502720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2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Ocean Plate Stratigraphy (OPS), derived from MORB, IAT, OIB, or LIP crust, may or may not accrete, as coherent nappes or as chaotic mélange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1451280326"/>
                  </a:ext>
                </a:extLst>
              </a:tr>
              <a:tr h="502720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3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Oceanic Large Igneous Provinces may cause subduction cessation or polarity reversals, but eventually subduct, while leaving only minor accreted crustal relics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2270018864"/>
                  </a:ext>
                </a:extLst>
              </a:tr>
              <a:tr h="279496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4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Subduction of continental crust will be associated with accretion of its Continental Plate Stratigraphy (CPS)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2485406188"/>
                  </a:ext>
                </a:extLst>
              </a:tr>
              <a:tr h="279496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5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Extended continental crust (microcontinents, continental margins) will typically subduct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4015266575"/>
                  </a:ext>
                </a:extLst>
              </a:tr>
              <a:tr h="502720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6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Non-extended continental crust does not subduct: if forced below an upper plate, it will likely horizontally underthrust untill the arrest of convergence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311888942"/>
                  </a:ext>
                </a:extLst>
              </a:tr>
              <a:tr h="502720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7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The forearc of oceanic upper plate lithosphere will be preserved as ophiolites if underthrusted by OPS/CPS nappes and, eventually, a continental margin, followed by slab break-off and subduction arrest.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1015061596"/>
                  </a:ext>
                </a:extLst>
              </a:tr>
              <a:tr h="725944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8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Preservation of oceanic magmatic arcs lithosphere in the geological record requires a subduction polarity reversal oceanward of the arc following ophiolite obduction. Arcs on downgoing plates may leave OPS nappes in the geological record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3245221443"/>
                  </a:ext>
                </a:extLst>
              </a:tr>
              <a:tr h="502720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9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Upper plate deformation is the result of the competition between absolute motion of the upper plate and the subducting slab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2415856530"/>
                  </a:ext>
                </a:extLst>
              </a:tr>
              <a:tr h="279496">
                <a:tc>
                  <a:txBody>
                    <a:bodyPr/>
                    <a:lstStyle/>
                    <a:p>
                      <a:pPr algn="r" fontAlgn="b"/>
                      <a:r>
                        <a:rPr lang="en-NL" sz="1500" u="none" strike="noStrike">
                          <a:effectLst/>
                        </a:rPr>
                        <a:t>10</a:t>
                      </a:r>
                      <a:endParaRPr lang="en-NL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tc>
                  <a:txBody>
                    <a:bodyPr/>
                    <a:lstStyle/>
                    <a:p>
                      <a:pPr algn="l" fontAlgn="b"/>
                      <a:r>
                        <a:rPr lang="en-GB" sz="1500" u="none" strike="noStrike">
                          <a:effectLst/>
                        </a:rPr>
                        <a:t>Upper plate lithospheric shortening is generally limited to 50-60%, after which shortening steps outboard</a:t>
                      </a:r>
                      <a:endParaRPr lang="en-GB" sz="1500" b="0" i="0" u="none" strike="noStrike">
                        <a:solidFill>
                          <a:srgbClr val="000000"/>
                        </a:solidFill>
                        <a:effectLst/>
                        <a:latin typeface="Calibri" panose="020F0502020204030204" pitchFamily="34" charset="0"/>
                      </a:endParaRPr>
                    </a:p>
                  </a:txBody>
                  <a:tcPr marL="11626" marR="11626" marT="11626" marB="0" anchor="b"/>
                </a:tc>
                <a:extLst>
                  <a:ext uri="{0D108BD9-81ED-4DB2-BD59-A6C34878D82A}">
                    <a16:rowId xmlns:a16="http://schemas.microsoft.com/office/drawing/2014/main" val="1519264632"/>
                  </a:ext>
                </a:extLst>
              </a:tr>
            </a:tbl>
          </a:graphicData>
        </a:graphic>
      </p:graphicFrame>
      <p:sp>
        <p:nvSpPr>
          <p:cNvPr id="8" name="TextBox 7">
            <a:extLst>
              <a:ext uri="{FF2B5EF4-FFF2-40B4-BE49-F238E27FC236}">
                <a16:creationId xmlns:a16="http://schemas.microsoft.com/office/drawing/2014/main" id="{14447893-2EBF-AE44-9357-CD921D03547C}"/>
              </a:ext>
            </a:extLst>
          </p:cNvPr>
          <p:cNvSpPr txBox="1"/>
          <p:nvPr/>
        </p:nvSpPr>
        <p:spPr>
          <a:xfrm>
            <a:off x="7801621" y="6332326"/>
            <a:ext cx="3928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V</a:t>
            </a:r>
            <a:r>
              <a:rPr lang="en-NL" sz="1400" i="1" dirty="0"/>
              <a:t>an Hinsbergen &amp; Schouten, Am J Sci, in press</a:t>
            </a:r>
          </a:p>
        </p:txBody>
      </p:sp>
    </p:spTree>
    <p:extLst>
      <p:ext uri="{BB962C8B-B14F-4D97-AF65-F5344CB8AC3E}">
        <p14:creationId xmlns:p14="http://schemas.microsoft.com/office/powerpoint/2010/main" val="3751301091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14">
            <a:extLst>
              <a:ext uri="{FF2B5EF4-FFF2-40B4-BE49-F238E27FC236}">
                <a16:creationId xmlns:a16="http://schemas.microsoft.com/office/drawing/2014/main" id="{8D06CE56-3881-4ADA-8CEF-D18B02C242A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857544" y="346791"/>
            <a:ext cx="146304" cy="704088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7" name="Rectangle 16">
            <a:extLst>
              <a:ext uri="{FF2B5EF4-FFF2-40B4-BE49-F238E27FC236}">
                <a16:creationId xmlns:a16="http://schemas.microsoft.com/office/drawing/2014/main" id="{79F3C543-62EC-4433-9C93-A2CD8764E9B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V="1">
            <a:off x="578652" y="4501201"/>
            <a:ext cx="11034696" cy="18288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 useBgFill="1">
        <p:nvSpPr>
          <p:cNvPr id="28" name="Rectangle 18">
            <a:extLst>
              <a:ext uri="{FF2B5EF4-FFF2-40B4-BE49-F238E27FC236}">
                <a16:creationId xmlns:a16="http://schemas.microsoft.com/office/drawing/2014/main" id="{25549E48-55B4-43FA-96F3-A3F777E0F29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9" name="Rectangle 20">
            <a:extLst>
              <a:ext uri="{FF2B5EF4-FFF2-40B4-BE49-F238E27FC236}">
                <a16:creationId xmlns:a16="http://schemas.microsoft.com/office/drawing/2014/main" id="{0ADDB668-2CA4-4D2B-9C34-3487CA330B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51553" y="304802"/>
            <a:ext cx="11097349" cy="1573149"/>
          </a:xfrm>
          <a:prstGeom prst="rect">
            <a:avLst/>
          </a:prstGeom>
          <a:ln w="12700">
            <a:solidFill>
              <a:schemeClr val="tx2">
                <a:lumMod val="10000"/>
                <a:lumOff val="90000"/>
              </a:schemeClr>
            </a:solidFill>
          </a:ln>
          <a:effectLst>
            <a:outerShdw blurRad="50800" dist="38100" dir="2700000" algn="tl" rotWithShape="0">
              <a:schemeClr val="bg2">
                <a:lumMod val="85000"/>
                <a:alpha val="3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29F3CC69-A7E6-424F-AB35-64C9F0FAC2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68680" y="405575"/>
            <a:ext cx="5001768" cy="1371600"/>
          </a:xfr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z="3600"/>
              <a:t>Application to Indian Ocean</a:t>
            </a:r>
          </a:p>
        </p:txBody>
      </p:sp>
      <p:sp>
        <p:nvSpPr>
          <p:cNvPr id="30" name="Rectangle 22">
            <a:extLst>
              <a:ext uri="{FF2B5EF4-FFF2-40B4-BE49-F238E27FC236}">
                <a16:creationId xmlns:a16="http://schemas.microsoft.com/office/drawing/2014/main" id="{2568BC19-F052-4108-93E1-6A3D1DEC07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94784" y="764424"/>
            <a:ext cx="128016" cy="653903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25" name="Rectangle 24">
            <a:extLst>
              <a:ext uri="{FF2B5EF4-FFF2-40B4-BE49-F238E27FC236}">
                <a16:creationId xmlns:a16="http://schemas.microsoft.com/office/drawing/2014/main" id="{D5FD337D-4D6B-4C8B-B6F5-121097E098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5586984" y="1071836"/>
            <a:ext cx="1021458" cy="9144"/>
          </a:xfrm>
          <a:prstGeom prst="rect">
            <a:avLst/>
          </a:prstGeom>
          <a:solidFill>
            <a:schemeClr val="tx2">
              <a:lumMod val="25000"/>
              <a:lumOff val="75000"/>
            </a:schemeClr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9EE252-D03F-E645-8438-FEE4B8921990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b="2454"/>
          <a:stretch/>
        </p:blipFill>
        <p:spPr>
          <a:xfrm>
            <a:off x="273745" y="2016692"/>
            <a:ext cx="2898923" cy="4435733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BD6DD447-A547-A84A-81A0-3D2F3868395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250105" y="2964323"/>
            <a:ext cx="3703320" cy="307375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 descr="A picture containing shape&#10;&#10;Description automatically generated">
            <a:extLst>
              <a:ext uri="{FF2B5EF4-FFF2-40B4-BE49-F238E27FC236}">
                <a16:creationId xmlns:a16="http://schemas.microsoft.com/office/drawing/2014/main" id="{0F93438A-87C9-5249-9EF0-B38F81CBF4D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17655" y="3209026"/>
            <a:ext cx="4441324" cy="224286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2" name="TextBox 11">
            <a:extLst>
              <a:ext uri="{FF2B5EF4-FFF2-40B4-BE49-F238E27FC236}">
                <a16:creationId xmlns:a16="http://schemas.microsoft.com/office/drawing/2014/main" id="{8B8EE204-1E1D-C24C-AE9C-A61A1BE6DEBD}"/>
              </a:ext>
            </a:extLst>
          </p:cNvPr>
          <p:cNvSpPr txBox="1"/>
          <p:nvPr/>
        </p:nvSpPr>
        <p:spPr>
          <a:xfrm>
            <a:off x="6093141" y="304801"/>
            <a:ext cx="5537473" cy="147732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NL" dirty="0"/>
              <a:t>Translate Indian Ocean geography into future orogenic architecture using a future continental drift scenario (Hannah Davies et al, 2018) and the rules of orogenesis, as function of two different initial subduction zone geometries</a:t>
            </a:r>
          </a:p>
        </p:txBody>
      </p:sp>
      <p:sp>
        <p:nvSpPr>
          <p:cNvPr id="13" name="TextBox 12">
            <a:extLst>
              <a:ext uri="{FF2B5EF4-FFF2-40B4-BE49-F238E27FC236}">
                <a16:creationId xmlns:a16="http://schemas.microsoft.com/office/drawing/2014/main" id="{34284A99-52EC-F94B-A995-9DFBB386D98E}"/>
              </a:ext>
            </a:extLst>
          </p:cNvPr>
          <p:cNvSpPr txBox="1"/>
          <p:nvPr/>
        </p:nvSpPr>
        <p:spPr>
          <a:xfrm>
            <a:off x="3697398" y="5534856"/>
            <a:ext cx="4121128" cy="307777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NL" sz="1400" i="1" dirty="0"/>
              <a:t>Davies et al., Global and Planetary Change 2018</a:t>
            </a:r>
          </a:p>
        </p:txBody>
      </p:sp>
      <p:sp>
        <p:nvSpPr>
          <p:cNvPr id="31" name="TextBox 30">
            <a:extLst>
              <a:ext uri="{FF2B5EF4-FFF2-40B4-BE49-F238E27FC236}">
                <a16:creationId xmlns:a16="http://schemas.microsoft.com/office/drawing/2014/main" id="{00877870-5097-BA47-B033-CCB9F063C290}"/>
              </a:ext>
            </a:extLst>
          </p:cNvPr>
          <p:cNvSpPr txBox="1"/>
          <p:nvPr/>
        </p:nvSpPr>
        <p:spPr>
          <a:xfrm>
            <a:off x="28366" y="6522425"/>
            <a:ext cx="3928006" cy="30777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GB" sz="1400" i="1" dirty="0"/>
              <a:t>V</a:t>
            </a:r>
            <a:r>
              <a:rPr lang="en-NL" sz="1400" i="1" dirty="0"/>
              <a:t>an Hinsbergen &amp; Schouten, Am J Sci, in press</a:t>
            </a:r>
          </a:p>
        </p:txBody>
      </p:sp>
    </p:spTree>
    <p:extLst>
      <p:ext uri="{BB962C8B-B14F-4D97-AF65-F5344CB8AC3E}">
        <p14:creationId xmlns:p14="http://schemas.microsoft.com/office/powerpoint/2010/main" val="4205841546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7ECB234E-E851-4149-9E95-39AFEEB9478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348175"/>
          </a:xfrm>
        </p:spPr>
        <p:txBody>
          <a:bodyPr>
            <a:normAutofit fontScale="90000"/>
          </a:bodyPr>
          <a:lstStyle/>
          <a:p>
            <a:r>
              <a:rPr lang="en-NL" dirty="0"/>
              <a:t>Scenario A: subduction initiation along Carlsberg Ridge</a:t>
            </a:r>
          </a:p>
        </p:txBody>
      </p:sp>
      <p:pic>
        <p:nvPicPr>
          <p:cNvPr id="5" name="Content Placeholder 4">
            <a:extLst>
              <a:ext uri="{FF2B5EF4-FFF2-40B4-BE49-F238E27FC236}">
                <a16:creationId xmlns:a16="http://schemas.microsoft.com/office/drawing/2014/main" id="{B66B1364-5357-6545-8A10-CBA43201C72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5015" y="1318423"/>
            <a:ext cx="4050158" cy="5400210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F67A310-2BE3-F34D-9C54-B02D31C5C7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82767" y="1318422"/>
            <a:ext cx="4050158" cy="5400211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2F686DA-C6D2-E34A-8F67-0E508BCBEAF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9838" y="1268542"/>
            <a:ext cx="5404174" cy="5554289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sp>
        <p:nvSpPr>
          <p:cNvPr id="10" name="TextBox 9">
            <a:extLst>
              <a:ext uri="{FF2B5EF4-FFF2-40B4-BE49-F238E27FC236}">
                <a16:creationId xmlns:a16="http://schemas.microsoft.com/office/drawing/2014/main" id="{4D7CEBA0-BA70-EC42-9D66-9A3DC5BC3B3F}"/>
              </a:ext>
            </a:extLst>
          </p:cNvPr>
          <p:cNvSpPr txBox="1"/>
          <p:nvPr/>
        </p:nvSpPr>
        <p:spPr>
          <a:xfrm>
            <a:off x="11570677" y="3569677"/>
            <a:ext cx="184731" cy="369332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endParaRPr lang="en-NL" dirty="0"/>
          </a:p>
        </p:txBody>
      </p:sp>
    </p:spTree>
    <p:extLst>
      <p:ext uri="{BB962C8B-B14F-4D97-AF65-F5344CB8AC3E}">
        <p14:creationId xmlns:p14="http://schemas.microsoft.com/office/powerpoint/2010/main" val="2367937581"/>
      </p:ext>
    </p:extLst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1">
            <a:extLst>
              <a:ext uri="{FF2B5EF4-FFF2-40B4-BE49-F238E27FC236}">
                <a16:creationId xmlns:a16="http://schemas.microsoft.com/office/drawing/2014/main" id="{2DBF29EF-FCC1-D944-A08B-5C55868319E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15568" y="548640"/>
            <a:ext cx="10168128" cy="348175"/>
          </a:xfrm>
        </p:spPr>
        <p:txBody>
          <a:bodyPr>
            <a:normAutofit fontScale="90000"/>
          </a:bodyPr>
          <a:lstStyle/>
          <a:p>
            <a:r>
              <a:rPr lang="en-NL" dirty="0"/>
              <a:t>Scenario B: subduction initiation along Indian passive margin</a:t>
            </a:r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A6905BE9-F799-4E42-9BAA-9CCC5243405C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09667"/>
            <a:ext cx="4095306" cy="5460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4021F16-14E3-1745-87BE-DF362961C91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751189" y="1292082"/>
            <a:ext cx="4095306" cy="5460408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459F95E5-CCCB-AC4C-AC79-91F1F70F638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379283" y="1256912"/>
            <a:ext cx="5401046" cy="5601085"/>
          </a:xfrm>
          <a:prstGeom prst="rect">
            <a:avLst/>
          </a:prstGeom>
          <a:ln>
            <a:noFill/>
          </a:ln>
          <a:effectLst>
            <a:outerShdw blurRad="292100" dist="139700" dir="2700000" algn="tl" rotWithShape="0">
              <a:srgbClr val="333333">
                <a:alpha val="65000"/>
              </a:srgbClr>
            </a:outerShdw>
          </a:effectLst>
        </p:spPr>
      </p:pic>
    </p:spTree>
    <p:extLst>
      <p:ext uri="{BB962C8B-B14F-4D97-AF65-F5344CB8AC3E}">
        <p14:creationId xmlns:p14="http://schemas.microsoft.com/office/powerpoint/2010/main" val="88914801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9AA72BD9-2C5A-4EDC-931F-5AA08EACA0F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Picture 3">
            <a:extLst>
              <a:ext uri="{FF2B5EF4-FFF2-40B4-BE49-F238E27FC236}">
                <a16:creationId xmlns:a16="http://schemas.microsoft.com/office/drawing/2014/main" id="{7E5313B6-7A66-2E44-84B9-21AB95526144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5434" r="13141"/>
          <a:stretch/>
        </p:blipFill>
        <p:spPr>
          <a:xfrm>
            <a:off x="3522468" y="10"/>
            <a:ext cx="8669532" cy="6857990"/>
          </a:xfrm>
          <a:prstGeom prst="rect">
            <a:avLst/>
          </a:prstGeom>
        </p:spPr>
      </p:pic>
      <p:sp>
        <p:nvSpPr>
          <p:cNvPr id="11" name="Rectangle 10">
            <a:extLst>
              <a:ext uri="{FF2B5EF4-FFF2-40B4-BE49-F238E27FC236}">
                <a16:creationId xmlns:a16="http://schemas.microsoft.com/office/drawing/2014/main" id="{8A6DB0E6-E65F-4229-A5A0-2500203B6CC3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" y="0"/>
            <a:ext cx="9756601" cy="6858000"/>
          </a:xfrm>
          <a:prstGeom prst="rect">
            <a:avLst/>
          </a:prstGeom>
          <a:gradFill>
            <a:gsLst>
              <a:gs pos="58000">
                <a:schemeClr val="bg1"/>
              </a:gs>
              <a:gs pos="35000">
                <a:schemeClr val="bg1">
                  <a:alpha val="78000"/>
                </a:schemeClr>
              </a:gs>
              <a:gs pos="19000">
                <a:schemeClr val="bg1">
                  <a:alpha val="38000"/>
                </a:schemeClr>
              </a:gs>
              <a:gs pos="0">
                <a:schemeClr val="bg1">
                  <a:alpha val="0"/>
                </a:schemeClr>
              </a:gs>
              <a:gs pos="100000">
                <a:schemeClr val="bg1"/>
              </a:gs>
            </a:gsLst>
            <a:lin ang="10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" name="Title 1">
            <a:extLst>
              <a:ext uri="{FF2B5EF4-FFF2-40B4-BE49-F238E27FC236}">
                <a16:creationId xmlns:a16="http://schemas.microsoft.com/office/drawing/2014/main" id="{9750CEFB-0DBD-684C-AB40-F49B24E478D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1094" y="1161288"/>
            <a:ext cx="3438144" cy="1124712"/>
          </a:xfrm>
        </p:spPr>
        <p:txBody>
          <a:bodyPr anchor="b">
            <a:normAutofit/>
          </a:bodyPr>
          <a:lstStyle/>
          <a:p>
            <a:r>
              <a:rPr lang="en-NL" sz="2800" dirty="0"/>
              <a:t>Outlook</a:t>
            </a:r>
          </a:p>
        </p:txBody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5D4142C-5077-457F-A6AD-3FECFDB3968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5400000">
            <a:off x="662559" y="605790"/>
            <a:ext cx="73152" cy="54864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7A5F0580-5EE9-419F-96EE-B6529EF6E7D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428244" y="2443480"/>
            <a:ext cx="3300984" cy="18288"/>
          </a:xfrm>
          <a:prstGeom prst="rect">
            <a:avLst/>
          </a:prstGeom>
          <a:solidFill>
            <a:schemeClr val="tx1"/>
          </a:solidFill>
          <a:ln w="3175">
            <a:noFill/>
          </a:ln>
          <a:effectLst/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80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E958F9FD-D009-B24C-B598-620074ADEF5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71094" y="2718054"/>
            <a:ext cx="4535014" cy="3681338"/>
          </a:xfrm>
        </p:spPr>
        <p:txBody>
          <a:bodyPr anchor="t">
            <a:noAutofit/>
          </a:bodyPr>
          <a:lstStyle/>
          <a:p>
            <a:pPr marL="0" indent="0">
              <a:lnSpc>
                <a:spcPct val="100000"/>
              </a:lnSpc>
              <a:buNone/>
            </a:pPr>
            <a:r>
              <a:rPr lang="en-NL" sz="2000" dirty="0"/>
              <a:t>Developing ‘rules’ and ‘recipes’ of geological behavior based on our best understanding allows using paleogeographic reconstructi</a:t>
            </a:r>
            <a:r>
              <a:rPr lang="nl-NL" sz="2000" dirty="0"/>
              <a:t>on</a:t>
            </a:r>
            <a:r>
              <a:rPr lang="en-NL" sz="2000" dirty="0"/>
              <a:t>s to predict modern geological phenomena, such as economic deposits. Failure to predict correctly means the reconstructions and/or the rules and recipes contain errors and drive</a:t>
            </a:r>
            <a:r>
              <a:rPr lang="nl-NL" sz="2000" dirty="0"/>
              <a:t>s</a:t>
            </a:r>
            <a:r>
              <a:rPr lang="en-NL" sz="2000" dirty="0"/>
              <a:t> targeted research and innovation.</a:t>
            </a:r>
          </a:p>
        </p:txBody>
      </p:sp>
    </p:spTree>
    <p:extLst>
      <p:ext uri="{BB962C8B-B14F-4D97-AF65-F5344CB8AC3E}">
        <p14:creationId xmlns:p14="http://schemas.microsoft.com/office/powerpoint/2010/main" val="1396341290"/>
      </p:ext>
    </p:extLst>
  </p:cSld>
  <p:clrMapOvr>
    <a:overrideClrMapping bg1="dk1" tx1="lt1" bg2="dk2" tx2="lt2" accent1="accent1" accent2="accent2" accent3="accent3" accent4="accent4" accent5="accent5" accent6="accent6" hlink="hlink" folHlink="folHlink"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withEffect">
                                  <p:stCondLst>
                                    <p:cond delay="0"/>
                                  </p:stCondLst>
                                  <p:iterate>
                                    <p:tmPct val="10000"/>
                                  </p:iterate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7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>
</file>

<file path=ppt/theme/theme1.xml><?xml version="1.0" encoding="utf-8"?>
<a:theme xmlns:a="http://schemas.openxmlformats.org/drawingml/2006/main" name="AccentBoxVTI">
  <a:themeElements>
    <a:clrScheme name="AccentBoxVTI">
      <a:dk1>
        <a:srgbClr val="000000"/>
      </a:dk1>
      <a:lt1>
        <a:sysClr val="window" lastClr="FFFFFF"/>
      </a:lt1>
      <a:dk2>
        <a:srgbClr val="262626"/>
      </a:dk2>
      <a:lt2>
        <a:srgbClr val="FFFFFF"/>
      </a:lt2>
      <a:accent1>
        <a:srgbClr val="F5A700"/>
      </a:accent1>
      <a:accent2>
        <a:srgbClr val="00A5AB"/>
      </a:accent2>
      <a:accent3>
        <a:srgbClr val="09963B"/>
      </a:accent3>
      <a:accent4>
        <a:srgbClr val="E64823"/>
      </a:accent4>
      <a:accent5>
        <a:srgbClr val="9C6A6A"/>
      </a:accent5>
      <a:accent6>
        <a:srgbClr val="824F8C"/>
      </a:accent6>
      <a:hlink>
        <a:srgbClr val="2998E3"/>
      </a:hlink>
      <a:folHlink>
        <a:srgbClr val="7F723D"/>
      </a:folHlink>
    </a:clrScheme>
    <a:fontScheme name="Avenir">
      <a:majorFont>
        <a:latin typeface="Avenir Next LT Pro"/>
        <a:ea typeface=""/>
        <a:cs typeface=""/>
      </a:majorFont>
      <a:minorFont>
        <a:latin typeface="Avenir Next LT Pro"/>
        <a:ea typeface="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AccentBoxVTI" id="{9F778A78-DC9A-453A-A82D-A75CAD503E15}" vid="{EA961113-7CC4-4569-8A6A-7BC2C1E2F401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182</TotalTime>
  <Words>649</Words>
  <Application>Microsoft Office PowerPoint</Application>
  <PresentationFormat>Breedbeeld</PresentationFormat>
  <Paragraphs>71</Paragraphs>
  <Slides>13</Slides>
  <Notes>0</Notes>
  <HiddenSlides>0</HiddenSlides>
  <MMClips>1</MMClips>
  <ScaleCrop>false</ScaleCrop>
  <HeadingPairs>
    <vt:vector size="6" baseType="variant">
      <vt:variant>
        <vt:lpstr>Gebruikte lettertypen</vt:lpstr>
      </vt:variant>
      <vt:variant>
        <vt:i4>3</vt:i4>
      </vt:variant>
      <vt:variant>
        <vt:lpstr>Thema</vt:lpstr>
      </vt:variant>
      <vt:variant>
        <vt:i4>1</vt:i4>
      </vt:variant>
      <vt:variant>
        <vt:lpstr>Diatitels</vt:lpstr>
      </vt:variant>
      <vt:variant>
        <vt:i4>13</vt:i4>
      </vt:variant>
    </vt:vector>
  </HeadingPairs>
  <TitlesOfParts>
    <vt:vector size="17" baseType="lpstr">
      <vt:lpstr>Arial</vt:lpstr>
      <vt:lpstr>Avenir Next LT Pro</vt:lpstr>
      <vt:lpstr>Calibri</vt:lpstr>
      <vt:lpstr>AccentBoxVTI</vt:lpstr>
      <vt:lpstr>Deciphering paleogeography from orogenic architecture: constructing orogens in a future supercontinent as thought experiment</vt:lpstr>
      <vt:lpstr>PowerPoint-presentatie</vt:lpstr>
      <vt:lpstr>PowerPoint-presentatie</vt:lpstr>
      <vt:lpstr>Predicting future orogens is essentially forward modeling of tectonic processes</vt:lpstr>
      <vt:lpstr>Orogenesis: accretionary vs intra-plate</vt:lpstr>
      <vt:lpstr>Orogenesis: accretionary vs intra-plate</vt:lpstr>
      <vt:lpstr>Lower plate-derived orogenic units</vt:lpstr>
      <vt:lpstr>Upper plate-derived orogens</vt:lpstr>
      <vt:lpstr>Rules (of thumb) of orogenesis</vt:lpstr>
      <vt:lpstr>Application to Indian Ocean</vt:lpstr>
      <vt:lpstr>Scenario A: subduction initiation along Carlsberg Ridge</vt:lpstr>
      <vt:lpstr>Scenario B: subduction initiation along Indian passive margin</vt:lpstr>
      <vt:lpstr>Outlook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Hinsbergen, D.J.J. van (Douwe)</dc:creator>
  <cp:lastModifiedBy>Thomas Schouten</cp:lastModifiedBy>
  <cp:revision>31</cp:revision>
  <dcterms:created xsi:type="dcterms:W3CDTF">2021-04-20T10:48:22Z</dcterms:created>
  <dcterms:modified xsi:type="dcterms:W3CDTF">2021-04-21T14:56:11Z</dcterms:modified>
</cp:coreProperties>
</file>