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mov" ContentType="video/quicktime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3" r:id="rId7"/>
    <p:sldId id="265" r:id="rId8"/>
    <p:sldId id="264" r:id="rId9"/>
    <p:sldId id="267" r:id="rId10"/>
    <p:sldId id="268" r:id="rId11"/>
    <p:sldId id="261" r:id="rId12"/>
    <p:sldId id="260" r:id="rId13"/>
    <p:sldId id="262" r:id="rId14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9"/>
    <p:restoredTop sz="96076"/>
  </p:normalViewPr>
  <p:slideViewPr>
    <p:cSldViewPr snapToGrid="0" snapToObjects="1" showGuides="1">
      <p:cViewPr varScale="1">
        <p:scale>
          <a:sx n="112" d="100"/>
          <a:sy n="112" d="100"/>
        </p:scale>
        <p:origin x="60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DEC68-3A62-BB46-90AC-FCB6FE165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D41C05-48E7-0B40-BE20-C09081350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9DA07-DAC6-F64D-B233-68A13D590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F5D67-9B05-4E46-B8A2-C2C724DA8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4B403-9BAA-B947-9584-3C1C2AE0C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5184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F9DD-8B86-1A44-ABE7-0C864A5BF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B87B8-85A6-AF46-8363-35932228F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CF8FC-EE07-2B40-B6D1-AF99BF3C9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50B14-F10B-EF4E-B4A5-9E5E9E49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644C7-4643-CF46-A72B-5EB78BDEA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26341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6B2E-1A4A-5140-A901-9E592049E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0FAED-995C-7C4E-AAB3-828C682BE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021EB-4F99-DE4F-B8A9-3B6A1259C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6230B-6572-2C4E-9F4E-2F35ACA64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C5A15-BBA7-454A-A311-57F49EAC3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38861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109F5-7CC4-AD4B-AD2C-D18165894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CB191-9C0A-3247-BDFF-F3BF42196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461BBE-EF6A-E845-A628-E0693D7E0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29FE7-B982-5E4A-A29E-27F124B2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BE9E7-993D-EF43-896A-5D4EF80EC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721EC-6FC4-D242-9A3F-3BB70C27A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69205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65E0D-28A2-F144-ABB2-61E25666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0073B-B105-BD4D-AF0E-7E9A0873E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BF6FB-8164-784A-ACDF-737363D4F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4DFF5C-4FA5-354A-A7E7-DF55F680E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1BEABE-4DD9-9C4D-AEBB-0BD5526AC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F66FEA-7C93-0A42-ADE0-11D94501B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69FF3B-4EF5-F340-9AB5-6D4463E74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658CF1-C74D-F94A-91D4-10F37E4C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9111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7A89-A4A5-A044-8F9A-C2B0A591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E688D6-0E2D-4B4C-8B9C-B56BC2D90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E5762-224E-2E46-ABDE-D12B7ABAF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E83455-7799-CC4B-852F-B7BDF4B4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4048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1DE748-E75D-A146-AFA7-E62321F96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2F409-71B9-514E-8324-FAB76951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3F66E-DAEF-914F-B1A8-C266CCFB7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4429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73990-3598-6647-A6F9-485D6E642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17488-ACF7-544F-84F5-0CD10BBE3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C7446-3697-9440-B34D-959E63412C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464DD-1E09-5240-AF6A-B15FCB9F6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9E854-107A-614D-9A30-A96E353AD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48BBE-44C4-A049-A16E-6AED2773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4249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E1E8B-0AE7-3D4A-B8D7-EDC76A8AB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B0EDD2-AB02-BE46-A1B5-76E8AEE204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96198-0447-CD4B-B56B-2CD5B8C65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4C8A0-453B-FC42-900F-91814648C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376635-54B7-5441-936B-C5DA40046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B7951-335B-F643-91C9-E28C2976B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4608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512DA-57C7-214C-83B2-A42A283D5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5A7176-33D4-944E-9BF6-DEDC829CF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C8173-80C7-CD4A-94C3-B714A657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A535D-7872-604C-8559-898D0212B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A2D13-296D-4746-8249-68CD28EF8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9326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D327AD-3854-B243-B632-6AF031A32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C831CC-6CF1-7343-9AF2-C0CB9AB63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11B2A-EC5E-EE42-B269-9362A371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9B677-280A-B441-9916-5BCD039C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624FA-03FE-4346-8E96-7F613F99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70736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9C1B89-5951-2544-872C-5B5E1429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AB745B-F7B8-F84D-B134-9E846379C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CEF82-E51F-194A-9CD0-F6413F2BD8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B6447-D8C8-AF43-8085-1592FD0702D9}" type="datetimeFigureOut">
              <a:rPr lang="en-NO" smtClean="0"/>
              <a:t>22/04/2021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C27FC-A7E7-9C46-A184-F326FB8E9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66E2E-AF50-664F-ABB2-9A287B62F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F40CE-73CC-064C-B7E1-50EEB34F0CD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7029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media" Target="../media/media7.mov"/><Relationship Id="rId18" Type="http://schemas.openxmlformats.org/officeDocument/2006/relationships/slide" Target="slide2.xml"/><Relationship Id="rId26" Type="http://schemas.openxmlformats.org/officeDocument/2006/relationships/slide" Target="slide12.xml"/><Relationship Id="rId39" Type="http://schemas.openxmlformats.org/officeDocument/2006/relationships/image" Target="../media/image15.png"/><Relationship Id="rId21" Type="http://schemas.openxmlformats.org/officeDocument/2006/relationships/slide" Target="slide3.xml"/><Relationship Id="rId34" Type="http://schemas.openxmlformats.org/officeDocument/2006/relationships/image" Target="../media/image11.png"/><Relationship Id="rId42" Type="http://schemas.openxmlformats.org/officeDocument/2006/relationships/hyperlink" Target="mailto:alexandra.touzeau@uib.no" TargetMode="External"/><Relationship Id="rId7" Type="http://schemas.microsoft.com/office/2007/relationships/media" Target="../media/media4.m4a"/><Relationship Id="rId2" Type="http://schemas.openxmlformats.org/officeDocument/2006/relationships/audio" Target="../media/media1.m4a"/><Relationship Id="rId16" Type="http://schemas.openxmlformats.org/officeDocument/2006/relationships/slide" Target="slide8.xml"/><Relationship Id="rId20" Type="http://schemas.openxmlformats.org/officeDocument/2006/relationships/image" Target="../media/image3.tiff"/><Relationship Id="rId29" Type="http://schemas.openxmlformats.org/officeDocument/2006/relationships/image" Target="../media/image8.png"/><Relationship Id="rId41" Type="http://schemas.openxmlformats.org/officeDocument/2006/relationships/image" Target="../media/image17.tif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5.emf"/><Relationship Id="rId32" Type="http://schemas.openxmlformats.org/officeDocument/2006/relationships/image" Target="../media/image10.emf"/><Relationship Id="rId37" Type="http://schemas.openxmlformats.org/officeDocument/2006/relationships/image" Target="../media/image13.JPG"/><Relationship Id="rId40" Type="http://schemas.openxmlformats.org/officeDocument/2006/relationships/image" Target="../media/image16.tif"/><Relationship Id="rId5" Type="http://schemas.microsoft.com/office/2007/relationships/media" Target="../media/media3.m4a"/><Relationship Id="rId15" Type="http://schemas.openxmlformats.org/officeDocument/2006/relationships/slideLayout" Target="../slideLayouts/slideLayout2.xml"/><Relationship Id="rId23" Type="http://schemas.openxmlformats.org/officeDocument/2006/relationships/slide" Target="slide10.xml"/><Relationship Id="rId28" Type="http://schemas.openxmlformats.org/officeDocument/2006/relationships/image" Target="../media/image7.png"/><Relationship Id="rId36" Type="http://schemas.openxmlformats.org/officeDocument/2006/relationships/image" Target="../media/image12.png"/><Relationship Id="rId10" Type="http://schemas.openxmlformats.org/officeDocument/2006/relationships/audio" Target="../media/media5.m4a"/><Relationship Id="rId19" Type="http://schemas.openxmlformats.org/officeDocument/2006/relationships/image" Target="../media/image2.tiff"/><Relationship Id="rId31" Type="http://schemas.openxmlformats.org/officeDocument/2006/relationships/image" Target="../media/image9.emf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video" Target="../media/media7.mov"/><Relationship Id="rId22" Type="http://schemas.openxmlformats.org/officeDocument/2006/relationships/image" Target="../media/image4.emf"/><Relationship Id="rId27" Type="http://schemas.openxmlformats.org/officeDocument/2006/relationships/slide" Target="slide11.xml"/><Relationship Id="rId30" Type="http://schemas.openxmlformats.org/officeDocument/2006/relationships/slide" Target="slide4.xml"/><Relationship Id="rId35" Type="http://schemas.openxmlformats.org/officeDocument/2006/relationships/slide" Target="slide13.xml"/><Relationship Id="rId43" Type="http://schemas.openxmlformats.org/officeDocument/2006/relationships/image" Target="../media/image18.png"/><Relationship Id="rId8" Type="http://schemas.openxmlformats.org/officeDocument/2006/relationships/audio" Target="../media/media4.m4a"/><Relationship Id="rId3" Type="http://schemas.microsoft.com/office/2007/relationships/media" Target="../media/media2.m4a"/><Relationship Id="rId12" Type="http://schemas.openxmlformats.org/officeDocument/2006/relationships/audio" Target="../media/media6.m4a"/><Relationship Id="rId17" Type="http://schemas.openxmlformats.org/officeDocument/2006/relationships/image" Target="../media/image1.emf"/><Relationship Id="rId25" Type="http://schemas.openxmlformats.org/officeDocument/2006/relationships/image" Target="../media/image6.emf"/><Relationship Id="rId33" Type="http://schemas.openxmlformats.org/officeDocument/2006/relationships/slide" Target="slide5.xml"/><Relationship Id="rId38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emf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4.png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0.emf"/><Relationship Id="rId5" Type="http://schemas.openxmlformats.org/officeDocument/2006/relationships/image" Target="../media/image14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emf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4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2.wmf"/><Relationship Id="rId5" Type="http://schemas.openxmlformats.org/officeDocument/2006/relationships/image" Target="../media/image11.png"/><Relationship Id="rId4" Type="http://schemas.openxmlformats.org/officeDocument/2006/relationships/image" Target="../media/image4.emf"/><Relationship Id="rId9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1.png"/><Relationship Id="rId5" Type="http://schemas.openxmlformats.org/officeDocument/2006/relationships/image" Target="../media/image26.png"/><Relationship Id="rId10" Type="http://schemas.openxmlformats.org/officeDocument/2006/relationships/image" Target="../media/image30.emf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1.emf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3.emf"/><Relationship Id="rId5" Type="http://schemas.openxmlformats.org/officeDocument/2006/relationships/image" Target="../media/image14.png"/><Relationship Id="rId4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3.m4a"/><Relationship Id="rId7" Type="http://schemas.openxmlformats.org/officeDocument/2006/relationships/image" Target="../media/image6.emf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4.emf"/><Relationship Id="rId4" Type="http://schemas.openxmlformats.org/officeDocument/2006/relationships/audio" Target="../media/media3.m4a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8.png"/><Relationship Id="rId5" Type="http://schemas.openxmlformats.org/officeDocument/2006/relationships/hyperlink" Target="file:////Users/ato058/Documents/TRAVAIL_Bergen/Islande%20mission/EGU2021_IGP_alex_light.pptx" TargetMode="Externa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5.m4a"/><Relationship Id="rId7" Type="http://schemas.openxmlformats.org/officeDocument/2006/relationships/image" Target="../media/image6.emf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6.emf"/><Relationship Id="rId4" Type="http://schemas.openxmlformats.org/officeDocument/2006/relationships/audio" Target="../media/media15.m4a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emf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2EBEA0AD-DA29-F545-9333-1F69BD41569D}"/>
              </a:ext>
            </a:extLst>
          </p:cNvPr>
          <p:cNvSpPr/>
          <p:nvPr/>
        </p:nvSpPr>
        <p:spPr>
          <a:xfrm>
            <a:off x="2637069" y="-1"/>
            <a:ext cx="9232006" cy="539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40885FD-7BE5-584E-AC0A-6AF77BF325EA}"/>
              </a:ext>
            </a:extLst>
          </p:cNvPr>
          <p:cNvSpPr txBox="1"/>
          <p:nvPr/>
        </p:nvSpPr>
        <p:spPr>
          <a:xfrm>
            <a:off x="2927820" y="56494"/>
            <a:ext cx="8133440" cy="427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61" b="1" dirty="0"/>
              <a:t>Airborne water </a:t>
            </a:r>
            <a:r>
              <a:rPr lang="en-US" sz="1361" b="1" dirty="0" err="1"/>
              <a:t>vapour</a:t>
            </a:r>
            <a:r>
              <a:rPr lang="en-US" sz="1361" b="1" dirty="0"/>
              <a:t> isotope measurements over the Iceland Sea  in winter conditions</a:t>
            </a:r>
            <a:endParaRPr lang="en-NO" sz="1361" dirty="0"/>
          </a:p>
          <a:p>
            <a:endParaRPr lang="en-NO" sz="816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A7CC5F5-6E40-3E4B-A711-27C7A47ABBFE}"/>
              </a:ext>
            </a:extLst>
          </p:cNvPr>
          <p:cNvSpPr txBox="1"/>
          <p:nvPr/>
        </p:nvSpPr>
        <p:spPr>
          <a:xfrm>
            <a:off x="2739556" y="717119"/>
            <a:ext cx="4087599" cy="28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225" dirty="0"/>
              <a:t>1° Motivation: isotopes as tracers of water cycle processes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B8592A0-500B-EA4A-B15C-50424FD07259}"/>
              </a:ext>
            </a:extLst>
          </p:cNvPr>
          <p:cNvSpPr txBox="1"/>
          <p:nvPr/>
        </p:nvSpPr>
        <p:spPr>
          <a:xfrm>
            <a:off x="8393217" y="733420"/>
            <a:ext cx="2810991" cy="28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225" dirty="0"/>
              <a:t>4° Ocean flights: Marine Boundary Layer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29405B-612E-4D4A-9868-6D3564CC0257}"/>
              </a:ext>
            </a:extLst>
          </p:cNvPr>
          <p:cNvSpPr txBox="1"/>
          <p:nvPr/>
        </p:nvSpPr>
        <p:spPr>
          <a:xfrm>
            <a:off x="9157500" y="2799885"/>
            <a:ext cx="2810991" cy="28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225" dirty="0"/>
              <a:t>5° Sea-ice flights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B50417-7130-5B44-A64C-52C80A7FBE62}"/>
              </a:ext>
            </a:extLst>
          </p:cNvPr>
          <p:cNvSpPr txBox="1"/>
          <p:nvPr/>
        </p:nvSpPr>
        <p:spPr>
          <a:xfrm>
            <a:off x="8524668" y="5067921"/>
            <a:ext cx="2810991" cy="28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225" dirty="0"/>
              <a:t>6° Conclusions</a:t>
            </a:r>
          </a:p>
        </p:txBody>
      </p:sp>
      <p:pic>
        <p:nvPicPr>
          <p:cNvPr id="69" name="Picture 68">
            <a:hlinkClick r:id="rId16" action="ppaction://hlinksldjump"/>
            <a:extLst>
              <a:ext uri="{FF2B5EF4-FFF2-40B4-BE49-F238E27FC236}">
                <a16:creationId xmlns:a16="http://schemas.microsoft.com/office/drawing/2014/main" id="{FC76388B-B37B-D648-9D45-81AFD0A375DB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3996" t="6375" r="6666" b="6025"/>
          <a:stretch/>
        </p:blipFill>
        <p:spPr>
          <a:xfrm>
            <a:off x="7772410" y="1195094"/>
            <a:ext cx="1781036" cy="1397091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FFF5F465-64BC-BA4D-92B0-8823FF55D775}"/>
              </a:ext>
            </a:extLst>
          </p:cNvPr>
          <p:cNvSpPr txBox="1"/>
          <p:nvPr/>
        </p:nvSpPr>
        <p:spPr>
          <a:xfrm>
            <a:off x="4729523" y="3184073"/>
            <a:ext cx="232696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100" b="1" dirty="0"/>
              <a:t>Winter </a:t>
            </a:r>
            <a:r>
              <a:rPr lang="en-NO" sz="1100" dirty="0"/>
              <a:t>in t</a:t>
            </a:r>
            <a:r>
              <a:rPr lang="en-GB" sz="1100" dirty="0"/>
              <a:t>he</a:t>
            </a:r>
            <a:r>
              <a:rPr lang="en-NO" sz="1100" dirty="0"/>
              <a:t> Iceland Sea:</a:t>
            </a:r>
          </a:p>
          <a:p>
            <a:r>
              <a:rPr lang="en-NO" sz="1100" b="1" dirty="0"/>
              <a:t>Dominant Cold Air Outbreak </a:t>
            </a:r>
            <a:r>
              <a:rPr lang="en-NO" sz="1100" dirty="0"/>
              <a:t>situation</a:t>
            </a:r>
          </a:p>
          <a:p>
            <a:endParaRPr lang="en-NO" sz="1100" dirty="0"/>
          </a:p>
          <a:p>
            <a:endParaRPr lang="en-NO" sz="1100" dirty="0"/>
          </a:p>
          <a:p>
            <a:r>
              <a:rPr lang="en-NO" sz="1100" dirty="0"/>
              <a:t>10 flights with </a:t>
            </a:r>
            <a:r>
              <a:rPr lang="en-NO" sz="1100" b="1" dirty="0"/>
              <a:t>vapor isotopes</a:t>
            </a:r>
          </a:p>
          <a:p>
            <a:endParaRPr lang="en-NO" sz="1100" dirty="0"/>
          </a:p>
          <a:p>
            <a:r>
              <a:rPr lang="en-NO" sz="1100" dirty="0"/>
              <a:t>Profiles over the sea-ice and</a:t>
            </a:r>
          </a:p>
          <a:p>
            <a:r>
              <a:rPr lang="en-NO" sz="1100" dirty="0"/>
              <a:t> in the Marine Boundary Layer</a:t>
            </a:r>
          </a:p>
        </p:txBody>
      </p:sp>
      <p:pic>
        <p:nvPicPr>
          <p:cNvPr id="71" name="Picture 70">
            <a:hlinkClick r:id="rId18" action="ppaction://hlinksldjump"/>
            <a:extLst>
              <a:ext uri="{FF2B5EF4-FFF2-40B4-BE49-F238E27FC236}">
                <a16:creationId xmlns:a16="http://schemas.microsoft.com/office/drawing/2014/main" id="{40D00814-7966-0C46-A6A5-4782DD9B582C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6438"/>
          <a:stretch/>
        </p:blipFill>
        <p:spPr>
          <a:xfrm>
            <a:off x="2688520" y="1043411"/>
            <a:ext cx="4138635" cy="7334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6549D51E-2540-534A-8295-2D3EF900050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96260" y="1775804"/>
            <a:ext cx="3659994" cy="813332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A8263952-7491-4941-9778-5AA88DAD7309}"/>
              </a:ext>
            </a:extLst>
          </p:cNvPr>
          <p:cNvSpPr txBox="1"/>
          <p:nvPr/>
        </p:nvSpPr>
        <p:spPr>
          <a:xfrm>
            <a:off x="2576012" y="1951220"/>
            <a:ext cx="945127" cy="217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816" dirty="0"/>
              <a:t>Processes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C2C494B-509A-5F49-973C-1A5221A854A7}"/>
              </a:ext>
            </a:extLst>
          </p:cNvPr>
          <p:cNvSpPr txBox="1"/>
          <p:nvPr/>
        </p:nvSpPr>
        <p:spPr>
          <a:xfrm>
            <a:off x="3225783" y="2791613"/>
            <a:ext cx="3659994" cy="28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225" dirty="0"/>
              <a:t>2° Study area: the Iceland Sea in winter </a:t>
            </a:r>
          </a:p>
        </p:txBody>
      </p:sp>
      <p:pic>
        <p:nvPicPr>
          <p:cNvPr id="75" name="Picture 74">
            <a:hlinkClick r:id="rId21" action="ppaction://hlinksldjump"/>
            <a:extLst>
              <a:ext uri="{FF2B5EF4-FFF2-40B4-BE49-F238E27FC236}">
                <a16:creationId xmlns:a16="http://schemas.microsoft.com/office/drawing/2014/main" id="{0E8AA810-794B-C546-AAB3-8514E8990702}"/>
              </a:ext>
            </a:extLst>
          </p:cNvPr>
          <p:cNvPicPr/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6" t="9740" r="19418" b="5327"/>
          <a:stretch/>
        </p:blipFill>
        <p:spPr bwMode="auto">
          <a:xfrm>
            <a:off x="2812107" y="3136679"/>
            <a:ext cx="1445647" cy="15059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80C0724C-2C5B-A644-9C87-9686CFF1ABA4}"/>
              </a:ext>
            </a:extLst>
          </p:cNvPr>
          <p:cNvPicPr/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2" t="12645" b="22553"/>
          <a:stretch/>
        </p:blipFill>
        <p:spPr bwMode="auto">
          <a:xfrm>
            <a:off x="4165368" y="3164129"/>
            <a:ext cx="343078" cy="9500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3AA6E383-1CA0-2E4B-9B63-77B6C788374E}"/>
              </a:ext>
            </a:extLst>
          </p:cNvPr>
          <p:cNvSpPr txBox="1"/>
          <p:nvPr/>
        </p:nvSpPr>
        <p:spPr>
          <a:xfrm>
            <a:off x="9133241" y="1553937"/>
            <a:ext cx="70563" cy="14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18" dirty="0">
                <a:solidFill>
                  <a:srgbClr val="1F02FA"/>
                </a:solidFill>
              </a:rPr>
              <a:t>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7C01A39-7F8F-B14F-9F44-7823EA89C293}"/>
              </a:ext>
            </a:extLst>
          </p:cNvPr>
          <p:cNvSpPr txBox="1"/>
          <p:nvPr/>
        </p:nvSpPr>
        <p:spPr>
          <a:xfrm>
            <a:off x="8985993" y="1555752"/>
            <a:ext cx="70563" cy="14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18" dirty="0"/>
              <a:t>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C3F1859-670C-C845-B8E1-B5B16C30FA9A}"/>
              </a:ext>
            </a:extLst>
          </p:cNvPr>
          <p:cNvSpPr txBox="1"/>
          <p:nvPr/>
        </p:nvSpPr>
        <p:spPr>
          <a:xfrm>
            <a:off x="8487844" y="1559166"/>
            <a:ext cx="70563" cy="14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18" dirty="0">
                <a:solidFill>
                  <a:srgbClr val="1F02FA"/>
                </a:solidFill>
              </a:rPr>
              <a:t>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C9EAD1-9765-234C-A6CF-0557BF469F2D}"/>
              </a:ext>
            </a:extLst>
          </p:cNvPr>
          <p:cNvSpPr txBox="1"/>
          <p:nvPr/>
        </p:nvSpPr>
        <p:spPr>
          <a:xfrm>
            <a:off x="8660494" y="1557287"/>
            <a:ext cx="70563" cy="14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18" dirty="0"/>
              <a:t>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876B19E-E7F9-ED4D-B034-B7E065AF2A4C}"/>
              </a:ext>
            </a:extLst>
          </p:cNvPr>
          <p:cNvSpPr txBox="1"/>
          <p:nvPr/>
        </p:nvSpPr>
        <p:spPr>
          <a:xfrm>
            <a:off x="7895426" y="1557631"/>
            <a:ext cx="70563" cy="14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18" dirty="0">
                <a:solidFill>
                  <a:srgbClr val="1F02FA"/>
                </a:solidFill>
              </a:rPr>
              <a:t>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3438071-B7DE-EC41-92C4-B295A1EF0F01}"/>
              </a:ext>
            </a:extLst>
          </p:cNvPr>
          <p:cNvSpPr txBox="1"/>
          <p:nvPr/>
        </p:nvSpPr>
        <p:spPr>
          <a:xfrm>
            <a:off x="8129944" y="1559204"/>
            <a:ext cx="70563" cy="141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18" dirty="0"/>
              <a:t>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1FD6EF2-1138-3243-819C-A0BA4BED2813}"/>
              </a:ext>
            </a:extLst>
          </p:cNvPr>
          <p:cNvGrpSpPr/>
          <p:nvPr/>
        </p:nvGrpSpPr>
        <p:grpSpPr>
          <a:xfrm>
            <a:off x="7487139" y="3108936"/>
            <a:ext cx="2722413" cy="1724229"/>
            <a:chOff x="22794983" y="13550993"/>
            <a:chExt cx="8168872" cy="5997795"/>
          </a:xfrm>
        </p:grpSpPr>
        <p:pic>
          <p:nvPicPr>
            <p:cNvPr id="85" name="Picture 84">
              <a:hlinkClick r:id="rId23" action="ppaction://hlinksldjump"/>
              <a:extLst>
                <a:ext uri="{FF2B5EF4-FFF2-40B4-BE49-F238E27FC236}">
                  <a16:creationId xmlns:a16="http://schemas.microsoft.com/office/drawing/2014/main" id="{76AEAA6C-A34A-AD40-B79C-C52B0C871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2794983" y="13550993"/>
              <a:ext cx="8168872" cy="3063327"/>
            </a:xfrm>
            <a:prstGeom prst="rect">
              <a:avLst/>
            </a:prstGeom>
          </p:spPr>
        </p:pic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ADE5A116-15A4-AD43-ABCC-E47EB7070C5D}"/>
                </a:ext>
              </a:extLst>
            </p:cNvPr>
            <p:cNvGrpSpPr/>
            <p:nvPr/>
          </p:nvGrpSpPr>
          <p:grpSpPr>
            <a:xfrm>
              <a:off x="22960633" y="16798968"/>
              <a:ext cx="7612129" cy="2749820"/>
              <a:chOff x="22960633" y="16798968"/>
              <a:chExt cx="7612129" cy="2749820"/>
            </a:xfrm>
          </p:grpSpPr>
          <p:pic>
            <p:nvPicPr>
              <p:cNvPr id="91" name="Picture 90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1B1774DE-3415-FF4F-A6BC-1D40EBAD6C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/>
              <a:srcRect l="251" r="65048"/>
              <a:stretch/>
            </p:blipFill>
            <p:spPr>
              <a:xfrm>
                <a:off x="23114445" y="16805588"/>
                <a:ext cx="2272595" cy="2743200"/>
              </a:xfrm>
              <a:prstGeom prst="rect">
                <a:avLst/>
              </a:prstGeom>
            </p:spPr>
          </p:pic>
          <p:pic>
            <p:nvPicPr>
              <p:cNvPr id="92" name="Picture 91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679962AE-E161-EC4C-B036-4C4B9EF63D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/>
              <a:srcRect l="28932" r="33413"/>
              <a:stretch/>
            </p:blipFill>
            <p:spPr>
              <a:xfrm>
                <a:off x="25474513" y="16798968"/>
                <a:ext cx="2477774" cy="2743200"/>
              </a:xfrm>
              <a:prstGeom prst="rect">
                <a:avLst/>
              </a:prstGeom>
            </p:spPr>
          </p:pic>
          <p:pic>
            <p:nvPicPr>
              <p:cNvPr id="93" name="Picture 92">
                <a:hlinkClick r:id="rId26" action="ppaction://hlinksldjump"/>
                <a:extLst>
                  <a:ext uri="{FF2B5EF4-FFF2-40B4-BE49-F238E27FC236}">
                    <a16:creationId xmlns:a16="http://schemas.microsoft.com/office/drawing/2014/main" id="{BFC46FBE-8026-F642-9C1B-69894C7BCD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/>
              <a:srcRect l="59914"/>
              <a:stretch/>
            </p:blipFill>
            <p:spPr>
              <a:xfrm>
                <a:off x="28065856" y="16800299"/>
                <a:ext cx="2506906" cy="2743200"/>
              </a:xfrm>
              <a:prstGeom prst="rect">
                <a:avLst/>
              </a:prstGeom>
            </p:spPr>
          </p:pic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36C192C0-6E61-9F4E-85A8-B060EDA6624A}"/>
                  </a:ext>
                </a:extLst>
              </p:cNvPr>
              <p:cNvGrpSpPr/>
              <p:nvPr/>
            </p:nvGrpSpPr>
            <p:grpSpPr>
              <a:xfrm>
                <a:off x="25186796" y="16828029"/>
                <a:ext cx="392550" cy="2533397"/>
                <a:chOff x="25186796" y="16828029"/>
                <a:chExt cx="392550" cy="2533397"/>
              </a:xfrm>
              <a:solidFill>
                <a:schemeClr val="bg1"/>
              </a:solidFill>
            </p:grpSpPr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3265F141-DD4E-904B-ACCC-AF485284D9C8}"/>
                    </a:ext>
                  </a:extLst>
                </p:cNvPr>
                <p:cNvSpPr/>
                <p:nvPr/>
              </p:nvSpPr>
              <p:spPr>
                <a:xfrm>
                  <a:off x="25186796" y="18470880"/>
                  <a:ext cx="392550" cy="89054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 sz="100"/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8B2C1E76-3225-A441-B1B2-C4CB915D64DF}"/>
                    </a:ext>
                  </a:extLst>
                </p:cNvPr>
                <p:cNvSpPr/>
                <p:nvPr/>
              </p:nvSpPr>
              <p:spPr>
                <a:xfrm>
                  <a:off x="25234499" y="16828029"/>
                  <a:ext cx="231278" cy="16985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 sz="100"/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E4D9DB2C-1904-DA49-9380-22AEE698C92E}"/>
                  </a:ext>
                </a:extLst>
              </p:cNvPr>
              <p:cNvGrpSpPr/>
              <p:nvPr/>
            </p:nvGrpSpPr>
            <p:grpSpPr>
              <a:xfrm>
                <a:off x="27716629" y="16869115"/>
                <a:ext cx="392550" cy="2648479"/>
                <a:chOff x="25186796" y="16828029"/>
                <a:chExt cx="392550" cy="2648479"/>
              </a:xfrm>
              <a:solidFill>
                <a:schemeClr val="bg1"/>
              </a:solidFill>
            </p:grpSpPr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03EFE5C1-C914-994C-88B7-267EDF2B637C}"/>
                    </a:ext>
                  </a:extLst>
                </p:cNvPr>
                <p:cNvSpPr/>
                <p:nvPr/>
              </p:nvSpPr>
              <p:spPr>
                <a:xfrm>
                  <a:off x="25186796" y="18470879"/>
                  <a:ext cx="392550" cy="100562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 sz="100"/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68BD99C7-D054-844A-A20A-5D377F67B15C}"/>
                    </a:ext>
                  </a:extLst>
                </p:cNvPr>
                <p:cNvSpPr/>
                <p:nvPr/>
              </p:nvSpPr>
              <p:spPr>
                <a:xfrm>
                  <a:off x="25234499" y="16828029"/>
                  <a:ext cx="231278" cy="16985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 sz="100"/>
                </a:p>
              </p:txBody>
            </p:sp>
          </p:grpSp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3B51AE2A-74CE-E140-AB97-CCD8DF0391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/>
              <a:srcRect l="28960" t="23846" r="67509" b="41323"/>
              <a:stretch/>
            </p:blipFill>
            <p:spPr>
              <a:xfrm>
                <a:off x="22960633" y="17455498"/>
                <a:ext cx="231277" cy="955475"/>
              </a:xfrm>
              <a:prstGeom prst="rect">
                <a:avLst/>
              </a:prstGeom>
            </p:spPr>
          </p:pic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6350771-8198-CD46-BD39-19FF20BAD03B}"/>
                </a:ext>
              </a:extLst>
            </p:cNvPr>
            <p:cNvSpPr txBox="1"/>
            <p:nvPr/>
          </p:nvSpPr>
          <p:spPr>
            <a:xfrm>
              <a:off x="24065728" y="13582488"/>
              <a:ext cx="841149" cy="374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sz="100" dirty="0"/>
                <a:t>303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276934C-600E-904F-AC7F-42440CED4802}"/>
                </a:ext>
              </a:extLst>
            </p:cNvPr>
            <p:cNvSpPr txBox="1"/>
            <p:nvPr/>
          </p:nvSpPr>
          <p:spPr>
            <a:xfrm>
              <a:off x="23191911" y="14875450"/>
              <a:ext cx="841149" cy="374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sz="100" dirty="0"/>
                <a:t>302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A462D67-5FD1-8D49-825B-753BF8099898}"/>
                </a:ext>
              </a:extLst>
            </p:cNvPr>
            <p:cNvSpPr txBox="1"/>
            <p:nvPr/>
          </p:nvSpPr>
          <p:spPr>
            <a:xfrm>
              <a:off x="24322423" y="17616040"/>
              <a:ext cx="841149" cy="374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sz="100" dirty="0"/>
                <a:t>298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CB45CAD-A7AC-F940-94F5-7C2A42722A83}"/>
                </a:ext>
              </a:extLst>
            </p:cNvPr>
            <p:cNvSpPr txBox="1"/>
            <p:nvPr/>
          </p:nvSpPr>
          <p:spPr>
            <a:xfrm>
              <a:off x="23114445" y="18518539"/>
              <a:ext cx="841149" cy="374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sz="100" dirty="0"/>
                <a:t>299</a:t>
              </a:r>
            </a:p>
          </p:txBody>
        </p:sp>
      </p:grpSp>
      <p:pic>
        <p:nvPicPr>
          <p:cNvPr id="101" name="Picture 2">
            <a:hlinkClick r:id="rId27" action="ppaction://hlinksldjump"/>
            <a:extLst>
              <a:ext uri="{FF2B5EF4-FFF2-40B4-BE49-F238E27FC236}">
                <a16:creationId xmlns:a16="http://schemas.microsoft.com/office/drawing/2014/main" id="{0F721D57-8A93-DB4C-A166-0A4CDA271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44" y="3216684"/>
            <a:ext cx="792031" cy="5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6">
            <a:hlinkClick r:id="rId27" action="ppaction://hlinksldjump"/>
            <a:extLst>
              <a:ext uri="{FF2B5EF4-FFF2-40B4-BE49-F238E27FC236}">
                <a16:creationId xmlns:a16="http://schemas.microsoft.com/office/drawing/2014/main" id="{DA0B8C81-5213-F744-AB93-0EDAF8D83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283" y="3220623"/>
            <a:ext cx="792031" cy="5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34C84AF7-EC52-A344-8E76-9A80E950C099}"/>
              </a:ext>
            </a:extLst>
          </p:cNvPr>
          <p:cNvSpPr txBox="1"/>
          <p:nvPr/>
        </p:nvSpPr>
        <p:spPr>
          <a:xfrm>
            <a:off x="2757872" y="4992072"/>
            <a:ext cx="3430809" cy="28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225" dirty="0"/>
              <a:t>3° Calibration flight, comparison to ground station</a:t>
            </a:r>
          </a:p>
        </p:txBody>
      </p:sp>
      <p:pic>
        <p:nvPicPr>
          <p:cNvPr id="105" name="Picture 104">
            <a:hlinkClick r:id="rId30" action="ppaction://hlinksldjump"/>
            <a:extLst>
              <a:ext uri="{FF2B5EF4-FFF2-40B4-BE49-F238E27FC236}">
                <a16:creationId xmlns:a16="http://schemas.microsoft.com/office/drawing/2014/main" id="{425381AB-6DFB-5B48-BAEF-041323A34BF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536783" y="5275030"/>
            <a:ext cx="2276564" cy="1463506"/>
          </a:xfrm>
          <a:prstGeom prst="rect">
            <a:avLst/>
          </a:prstGeom>
        </p:spPr>
      </p:pic>
      <p:pic>
        <p:nvPicPr>
          <p:cNvPr id="106" name="Picture 105">
            <a:hlinkClick r:id="rId30" action="ppaction://hlinksldjump"/>
            <a:extLst>
              <a:ext uri="{FF2B5EF4-FFF2-40B4-BE49-F238E27FC236}">
                <a16:creationId xmlns:a16="http://schemas.microsoft.com/office/drawing/2014/main" id="{99F02F59-0F71-7444-B099-FFC01C052E01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612444" y="5221184"/>
            <a:ext cx="1405828" cy="119615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D67CF1D9-4FF9-CA48-98BB-F633037FF2D8}"/>
              </a:ext>
            </a:extLst>
          </p:cNvPr>
          <p:cNvSpPr txBox="1"/>
          <p:nvPr/>
        </p:nvSpPr>
        <p:spPr>
          <a:xfrm>
            <a:off x="3499762" y="5179601"/>
            <a:ext cx="1443948" cy="3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O" sz="726" dirty="0"/>
          </a:p>
          <a:p>
            <a:endParaRPr lang="en-NO" sz="726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DC299D2-CEBC-BC46-AEA2-C6F98BFFE405}"/>
              </a:ext>
            </a:extLst>
          </p:cNvPr>
          <p:cNvSpPr txBox="1"/>
          <p:nvPr/>
        </p:nvSpPr>
        <p:spPr>
          <a:xfrm>
            <a:off x="2527746" y="6441165"/>
            <a:ext cx="22843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100" dirty="0"/>
              <a:t>Good agreement between ground and aircraft measurements</a:t>
            </a:r>
          </a:p>
        </p:txBody>
      </p:sp>
      <p:pic>
        <p:nvPicPr>
          <p:cNvPr id="110" name="Picture 109">
            <a:hlinkClick r:id="rId33" action="ppaction://hlinksldjump"/>
            <a:extLst>
              <a:ext uri="{FF2B5EF4-FFF2-40B4-BE49-F238E27FC236}">
                <a16:creationId xmlns:a16="http://schemas.microsoft.com/office/drawing/2014/main" id="{74981B71-7D75-8D4E-A9DD-15FDC8D51BFC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893852" y="1043411"/>
            <a:ext cx="1023122" cy="1513682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E145D0F6-D793-1A48-8D14-1B7F055E2743}"/>
              </a:ext>
            </a:extLst>
          </p:cNvPr>
          <p:cNvSpPr txBox="1"/>
          <p:nvPr/>
        </p:nvSpPr>
        <p:spPr>
          <a:xfrm>
            <a:off x="9555424" y="1196380"/>
            <a:ext cx="1429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000" dirty="0"/>
              <a:t>Similarity between isotope oscillations</a:t>
            </a:r>
          </a:p>
          <a:p>
            <a:r>
              <a:rPr lang="en-NO" sz="1000" dirty="0"/>
              <a:t>and cloud organization</a:t>
            </a:r>
          </a:p>
          <a:p>
            <a:r>
              <a:rPr lang="en-NO" sz="1000" dirty="0"/>
              <a:t>(cellular convection)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5954E7C-CEFA-1046-9072-624B642FA4DD}"/>
              </a:ext>
            </a:extLst>
          </p:cNvPr>
          <p:cNvSpPr txBox="1"/>
          <p:nvPr/>
        </p:nvSpPr>
        <p:spPr>
          <a:xfrm>
            <a:off x="10108342" y="4165891"/>
            <a:ext cx="2363528" cy="7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100" b="1" dirty="0"/>
              <a:t>Land-sea gradients </a:t>
            </a:r>
            <a:r>
              <a:rPr lang="en-NO" sz="1100" dirty="0"/>
              <a:t>in isotopes</a:t>
            </a:r>
          </a:p>
          <a:p>
            <a:r>
              <a:rPr lang="en-NO" sz="1100" b="1" dirty="0"/>
              <a:t>Small-scale </a:t>
            </a:r>
            <a:r>
              <a:rPr lang="en-NO" sz="1100" dirty="0"/>
              <a:t>features (leads)        imprint on isotopes</a:t>
            </a:r>
          </a:p>
          <a:p>
            <a:endParaRPr lang="en-NO" sz="816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D60833F-068A-BB4D-8FB6-16DEBF032AFC}"/>
              </a:ext>
            </a:extLst>
          </p:cNvPr>
          <p:cNvSpPr txBox="1"/>
          <p:nvPr/>
        </p:nvSpPr>
        <p:spPr>
          <a:xfrm>
            <a:off x="8109984" y="5581743"/>
            <a:ext cx="39999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100" dirty="0"/>
              <a:t>Flight vapor isotope observations:</a:t>
            </a:r>
          </a:p>
          <a:p>
            <a:r>
              <a:rPr lang="en-NO" sz="1100" dirty="0"/>
              <a:t>-are coherent with ship &amp; ground observations</a:t>
            </a:r>
          </a:p>
          <a:p>
            <a:r>
              <a:rPr lang="en-NO" sz="1100" dirty="0"/>
              <a:t>-show horizontal structures in the Marine Boundary Layer,                                                                t</a:t>
            </a:r>
            <a:r>
              <a:rPr lang="en-GB" sz="1100" dirty="0"/>
              <a:t>ha</a:t>
            </a:r>
            <a:r>
              <a:rPr lang="en-NO" sz="1100" dirty="0"/>
              <a:t>t could correspond to convection cells</a:t>
            </a:r>
          </a:p>
          <a:p>
            <a:r>
              <a:rPr lang="en-NO" sz="1100" dirty="0"/>
              <a:t>-show sea-ice/sea-water gradients at the sea-ice edge</a:t>
            </a:r>
          </a:p>
          <a:p>
            <a:r>
              <a:rPr lang="en-NO" sz="1100" dirty="0"/>
              <a:t>-also seem to react to small-scale features such as leads in sea-ice</a:t>
            </a:r>
            <a:r>
              <a:rPr lang="en-NO" sz="816" dirty="0"/>
              <a:t>.</a:t>
            </a:r>
          </a:p>
        </p:txBody>
      </p:sp>
      <p:pic>
        <p:nvPicPr>
          <p:cNvPr id="115" name="Picture 114">
            <a:hlinkClick r:id="rId35" action="ppaction://hlinksldjump"/>
            <a:extLst>
              <a:ext uri="{FF2B5EF4-FFF2-40B4-BE49-F238E27FC236}">
                <a16:creationId xmlns:a16="http://schemas.microsoft.com/office/drawing/2014/main" id="{CFDCE118-0EE9-2342-909F-201249F3499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266907" y="5230190"/>
            <a:ext cx="792031" cy="576023"/>
          </a:xfrm>
          <a:prstGeom prst="rect">
            <a:avLst/>
          </a:prstGeom>
        </p:spPr>
      </p:pic>
      <p:sp>
        <p:nvSpPr>
          <p:cNvPr id="117" name="Rectangle 116">
            <a:extLst>
              <a:ext uri="{FF2B5EF4-FFF2-40B4-BE49-F238E27FC236}">
                <a16:creationId xmlns:a16="http://schemas.microsoft.com/office/drawing/2014/main" id="{0AA6623E-2B41-6747-AD46-453B72431377}"/>
              </a:ext>
            </a:extLst>
          </p:cNvPr>
          <p:cNvSpPr/>
          <p:nvPr/>
        </p:nvSpPr>
        <p:spPr>
          <a:xfrm>
            <a:off x="3753217" y="264347"/>
            <a:ext cx="7978659" cy="280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1225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Touzeau</a:t>
            </a:r>
            <a:r>
              <a:rPr lang="en-US" sz="12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Y. Weng, S. </a:t>
            </a:r>
            <a:r>
              <a:rPr lang="en-US" sz="1225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Jons</a:t>
            </a:r>
            <a:r>
              <a:rPr lang="en-US" sz="12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H.-C. Steen-Larsen, I. Renfrew, T. Lachlan-Cope, A. </a:t>
            </a:r>
            <a:r>
              <a:rPr lang="en-US" sz="1225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Elvidge</a:t>
            </a:r>
            <a:r>
              <a:rPr lang="en-US" sz="12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H. </a:t>
            </a:r>
            <a:r>
              <a:rPr lang="en-US" sz="1225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Midtgarden</a:t>
            </a:r>
            <a:r>
              <a:rPr lang="en-US" sz="12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25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Golid</a:t>
            </a:r>
            <a:r>
              <a:rPr lang="en-US" sz="12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H. </a:t>
            </a:r>
            <a:r>
              <a:rPr lang="en-US" sz="1225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Sodemann</a:t>
            </a:r>
            <a:r>
              <a:rPr lang="en-US" sz="1225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NO" sz="1225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9" name="Picture 118">
            <a:hlinkClick r:id="rId35" action="ppaction://hlinksldjump"/>
            <a:extLst>
              <a:ext uri="{FF2B5EF4-FFF2-40B4-BE49-F238E27FC236}">
                <a16:creationId xmlns:a16="http://schemas.microsoft.com/office/drawing/2014/main" id="{E4A7639D-E5A8-EE43-8241-B56166EE11FB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174998" y="5927016"/>
            <a:ext cx="888848" cy="666637"/>
          </a:xfrm>
          <a:prstGeom prst="rect">
            <a:avLst/>
          </a:prstGeom>
        </p:spPr>
      </p:pic>
      <p:pic>
        <p:nvPicPr>
          <p:cNvPr id="123" name="iceland_sea_1trial.m4a" descr="iceland_sea_1trial.m4a">
            <a:hlinkClick r:id="" action="ppaction://media"/>
            <a:extLst>
              <a:ext uri="{FF2B5EF4-FFF2-40B4-BE49-F238E27FC236}">
                <a16:creationId xmlns:a16="http://schemas.microsoft.com/office/drawing/2014/main" id="{67F31BDF-CE06-7842-8B00-EC30800EFD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4095" y="4166740"/>
            <a:ext cx="360000" cy="360000"/>
          </a:xfrm>
          <a:prstGeom prst="rect">
            <a:avLst/>
          </a:prstGeom>
        </p:spPr>
      </p:pic>
      <p:pic>
        <p:nvPicPr>
          <p:cNvPr id="125" name="calibration_flight_trial1.m4a" descr="calibration_flight_trial1.m4a">
            <a:hlinkClick r:id="" action="ppaction://media"/>
            <a:extLst>
              <a:ext uri="{FF2B5EF4-FFF2-40B4-BE49-F238E27FC236}">
                <a16:creationId xmlns:a16="http://schemas.microsoft.com/office/drawing/2014/main" id="{5FD01B79-1BEC-3B40-B8A1-D35C6E31A1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69833" y="5701746"/>
            <a:ext cx="360000" cy="360000"/>
          </a:xfrm>
          <a:prstGeom prst="rect">
            <a:avLst/>
          </a:prstGeom>
        </p:spPr>
      </p:pic>
      <p:pic>
        <p:nvPicPr>
          <p:cNvPr id="126" name="303_leads_gradient.m4a" descr="303_leads_gradient.m4a">
            <a:hlinkClick r:id="" action="ppaction://media"/>
            <a:extLst>
              <a:ext uri="{FF2B5EF4-FFF2-40B4-BE49-F238E27FC236}">
                <a16:creationId xmlns:a16="http://schemas.microsoft.com/office/drawing/2014/main" id="{66E76A6E-3B5B-B749-9200-CB3904FA582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25595" y="3822590"/>
            <a:ext cx="360000" cy="360000"/>
          </a:xfrm>
          <a:prstGeom prst="rect">
            <a:avLst/>
          </a:prstGeom>
        </p:spPr>
      </p:pic>
      <p:pic>
        <p:nvPicPr>
          <p:cNvPr id="127" name="conclusions.m4a" descr="conclusions.m4a">
            <a:hlinkClick r:id="" action="ppaction://media"/>
            <a:extLst>
              <a:ext uri="{FF2B5EF4-FFF2-40B4-BE49-F238E27FC236}">
                <a16:creationId xmlns:a16="http://schemas.microsoft.com/office/drawing/2014/main" id="{98D1AE9A-C215-934D-AC7E-47C34AB783C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8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211136" y="5310349"/>
            <a:ext cx="360000" cy="360000"/>
          </a:xfrm>
          <a:prstGeom prst="rect">
            <a:avLst/>
          </a:prstGeom>
        </p:spPr>
      </p:pic>
      <p:pic>
        <p:nvPicPr>
          <p:cNvPr id="130" name="marine b layer front slide.m4a" descr="marine b layer front slide.m4a">
            <a:hlinkClick r:id="" action="ppaction://media"/>
            <a:extLst>
              <a:ext uri="{FF2B5EF4-FFF2-40B4-BE49-F238E27FC236}">
                <a16:creationId xmlns:a16="http://schemas.microsoft.com/office/drawing/2014/main" id="{711D5F54-9E91-6944-9527-8F216D06786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59475" y="1954789"/>
            <a:ext cx="360000" cy="360000"/>
          </a:xfrm>
          <a:prstGeom prst="rect">
            <a:avLst/>
          </a:prstGeom>
        </p:spPr>
      </p:pic>
      <p:pic>
        <p:nvPicPr>
          <p:cNvPr id="83" name="watercycle processes.m4a" descr="watercycle processes.m4a">
            <a:hlinkClick r:id="" action="ppaction://media"/>
            <a:extLst>
              <a:ext uri="{FF2B5EF4-FFF2-40B4-BE49-F238E27FC236}">
                <a16:creationId xmlns:a16="http://schemas.microsoft.com/office/drawing/2014/main" id="{E33A9288-D034-B54F-9E06-EC082A95B1DE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8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30778" y="2150202"/>
            <a:ext cx="360000" cy="360000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82D2A633-33C5-A74E-8413-82A10FB84688}"/>
              </a:ext>
            </a:extLst>
          </p:cNvPr>
          <p:cNvSpPr txBox="1"/>
          <p:nvPr/>
        </p:nvSpPr>
        <p:spPr>
          <a:xfrm>
            <a:off x="135084" y="2815285"/>
            <a:ext cx="24099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i="1" dirty="0">
                <a:solidFill>
                  <a:schemeClr val="accent2">
                    <a:lumMod val="50000"/>
                  </a:schemeClr>
                </a:solidFill>
              </a:rPr>
              <a:t>In presentation mode: Click on </a:t>
            </a:r>
            <a:r>
              <a:rPr lang="en-NO" b="1" i="1" dirty="0">
                <a:solidFill>
                  <a:schemeClr val="accent2">
                    <a:lumMod val="50000"/>
                  </a:schemeClr>
                </a:solidFill>
              </a:rPr>
              <a:t>pictures</a:t>
            </a:r>
            <a:r>
              <a:rPr lang="en-NO" i="1" dirty="0">
                <a:solidFill>
                  <a:schemeClr val="accent2">
                    <a:lumMod val="50000"/>
                  </a:schemeClr>
                </a:solidFill>
              </a:rPr>
              <a:t> or </a:t>
            </a:r>
          </a:p>
          <a:p>
            <a:r>
              <a:rPr lang="en-NO" i="1" dirty="0">
                <a:solidFill>
                  <a:schemeClr val="accent2">
                    <a:lumMod val="50000"/>
                  </a:schemeClr>
                </a:solidFill>
              </a:rPr>
              <a:t>on the </a:t>
            </a:r>
            <a:r>
              <a:rPr lang="en-NO" b="1" i="1" dirty="0">
                <a:solidFill>
                  <a:schemeClr val="accent2">
                    <a:lumMod val="50000"/>
                  </a:schemeClr>
                </a:solidFill>
              </a:rPr>
              <a:t>speakers</a:t>
            </a:r>
            <a:r>
              <a:rPr lang="en-NO" i="1" dirty="0">
                <a:solidFill>
                  <a:schemeClr val="accent2">
                    <a:lumMod val="50000"/>
                  </a:schemeClr>
                </a:solidFill>
              </a:rPr>
              <a:t>            for a quick explanation (with/without zooming on the picture).</a:t>
            </a:r>
          </a:p>
          <a:p>
            <a:endParaRPr lang="en-NO" i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NO" i="1" dirty="0">
                <a:solidFill>
                  <a:schemeClr val="accent2">
                    <a:lumMod val="50000"/>
                  </a:schemeClr>
                </a:solidFill>
              </a:rPr>
              <a:t>Use ‘</a:t>
            </a:r>
            <a:r>
              <a:rPr lang="en-NO" b="1" i="1" dirty="0">
                <a:solidFill>
                  <a:schemeClr val="accent2">
                    <a:lumMod val="50000"/>
                  </a:schemeClr>
                </a:solidFill>
              </a:rPr>
              <a:t>back</a:t>
            </a:r>
            <a:r>
              <a:rPr lang="en-NO" i="1" dirty="0">
                <a:solidFill>
                  <a:schemeClr val="accent2">
                    <a:lumMod val="50000"/>
                  </a:schemeClr>
                </a:solidFill>
              </a:rPr>
              <a:t>’ to come back to this first slide.</a:t>
            </a:r>
          </a:p>
        </p:txBody>
      </p:sp>
      <p:pic>
        <p:nvPicPr>
          <p:cNvPr id="121" name="Picture 4" descr="Pointer Click Clip Art at Clker ">
            <a:extLst>
              <a:ext uri="{FF2B5EF4-FFF2-40B4-BE49-F238E27FC236}">
                <a16:creationId xmlns:a16="http://schemas.microsoft.com/office/drawing/2014/main" id="{3B801419-841C-D340-A906-C14C0A83D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74" y="2379106"/>
            <a:ext cx="463037" cy="49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7" descr="Picture 7">
            <a:extLst>
              <a:ext uri="{FF2B5EF4-FFF2-40B4-BE49-F238E27FC236}">
                <a16:creationId xmlns:a16="http://schemas.microsoft.com/office/drawing/2014/main" id="{5B1F9338-2E31-344C-A719-4ACF32A8022B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70328" y="83476"/>
            <a:ext cx="581344" cy="576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Picture 11" descr="Picture 11">
            <a:extLst>
              <a:ext uri="{FF2B5EF4-FFF2-40B4-BE49-F238E27FC236}">
                <a16:creationId xmlns:a16="http://schemas.microsoft.com/office/drawing/2014/main" id="{6D12CD72-42CA-C840-8C87-953FAC0E408D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260180" y="83084"/>
            <a:ext cx="576498" cy="57649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048917A-2C44-C445-9A9D-AEA8A2613EBC}"/>
              </a:ext>
            </a:extLst>
          </p:cNvPr>
          <p:cNvSpPr/>
          <p:nvPr/>
        </p:nvSpPr>
        <p:spPr>
          <a:xfrm>
            <a:off x="81685" y="2323875"/>
            <a:ext cx="2363528" cy="3254584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BADAE-783A-D84F-A1F8-05221F5D831A}"/>
              </a:ext>
            </a:extLst>
          </p:cNvPr>
          <p:cNvSpPr txBox="1"/>
          <p:nvPr/>
        </p:nvSpPr>
        <p:spPr>
          <a:xfrm>
            <a:off x="20784" y="1614182"/>
            <a:ext cx="22530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100" dirty="0"/>
              <a:t>Contact: </a:t>
            </a:r>
            <a:r>
              <a:rPr lang="en-NO" sz="1100" dirty="0">
                <a:hlinkClick r:id="rId42"/>
              </a:rPr>
              <a:t>alexandra.touzeau@uib.no</a:t>
            </a:r>
            <a:endParaRPr lang="en-NO" sz="1100" dirty="0"/>
          </a:p>
          <a:p>
            <a:endParaRPr lang="en-NO" sz="1100" dirty="0"/>
          </a:p>
        </p:txBody>
      </p:sp>
      <p:pic>
        <p:nvPicPr>
          <p:cNvPr id="9" name="the best so far copy 400 (1).mov" descr="the best so far copy 400 (1).mov">
            <a:hlinkClick r:id="" action="ppaction://media"/>
            <a:extLst>
              <a:ext uri="{FF2B5EF4-FFF2-40B4-BE49-F238E27FC236}">
                <a16:creationId xmlns:a16="http://schemas.microsoft.com/office/drawing/2014/main" id="{0B373FFA-3A88-274C-A8A1-5B094C9E32EF}"/>
              </a:ext>
            </a:extLst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452810" y="816056"/>
            <a:ext cx="1416869" cy="7977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649864-D73A-A84F-8B97-A927446C3B9C}"/>
              </a:ext>
            </a:extLst>
          </p:cNvPr>
          <p:cNvSpPr txBox="1"/>
          <p:nvPr/>
        </p:nvSpPr>
        <p:spPr>
          <a:xfrm>
            <a:off x="57701" y="1800252"/>
            <a:ext cx="2440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000" dirty="0"/>
              <a:t>Geophysical Institute, University of Bergen,</a:t>
            </a:r>
          </a:p>
          <a:p>
            <a:r>
              <a:rPr lang="en-NO" sz="1000" dirty="0"/>
              <a:t> Bjerknes Center for Climate Research</a:t>
            </a:r>
          </a:p>
        </p:txBody>
      </p:sp>
    </p:spTree>
    <p:extLst>
      <p:ext uri="{BB962C8B-B14F-4D97-AF65-F5344CB8AC3E}">
        <p14:creationId xmlns:p14="http://schemas.microsoft.com/office/powerpoint/2010/main" val="362547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D3CC07-4FE0-FE4E-A88E-48742D8B14CB}"/>
              </a:ext>
            </a:extLst>
          </p:cNvPr>
          <p:cNvSpPr txBox="1"/>
          <p:nvPr/>
        </p:nvSpPr>
        <p:spPr>
          <a:xfrm>
            <a:off x="241997" y="-77426"/>
            <a:ext cx="11950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1° Motivation: isotopes as tracers of water cycle processes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50D7B-06F7-6D46-9E8F-B6869C5E12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38"/>
          <a:stretch/>
        </p:blipFill>
        <p:spPr>
          <a:xfrm>
            <a:off x="361055" y="801302"/>
            <a:ext cx="11711888" cy="2075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9947DE-AA5C-6648-9153-40FAAB752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52" y="2788603"/>
            <a:ext cx="10733093" cy="2385131"/>
          </a:xfrm>
          <a:prstGeom prst="rect">
            <a:avLst/>
          </a:prstGeom>
        </p:spPr>
      </p:pic>
      <p:sp>
        <p:nvSpPr>
          <p:cNvPr id="11" name="Right Arrow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BF965F5-5B13-A047-A4ED-6754CDE7470A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" name="watercycle processes.m4a" descr="watercycle processes.m4a">
            <a:hlinkClick r:id="" action="ppaction://media"/>
            <a:extLst>
              <a:ext uri="{FF2B5EF4-FFF2-40B4-BE49-F238E27FC236}">
                <a16:creationId xmlns:a16="http://schemas.microsoft.com/office/drawing/2014/main" id="{ED8FBDCF-0D33-294A-A618-341AFDF572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04198" y="5431667"/>
            <a:ext cx="812800" cy="812800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93D0144-01BC-0644-B471-47B1D608F7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1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94C5B9-44F5-6E4A-AAAB-12E9DA68453D}"/>
              </a:ext>
            </a:extLst>
          </p:cNvPr>
          <p:cNvSpPr txBox="1"/>
          <p:nvPr/>
        </p:nvSpPr>
        <p:spPr>
          <a:xfrm>
            <a:off x="6394345" y="1407264"/>
            <a:ext cx="57976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b="1" dirty="0"/>
              <a:t>Winter </a:t>
            </a:r>
            <a:r>
              <a:rPr lang="en-NO" sz="2800" dirty="0"/>
              <a:t>in t</a:t>
            </a:r>
            <a:r>
              <a:rPr lang="en-GB" sz="2800" dirty="0"/>
              <a:t>he</a:t>
            </a:r>
            <a:r>
              <a:rPr lang="en-NO" sz="2800" dirty="0"/>
              <a:t> Iceland Sea:</a:t>
            </a:r>
          </a:p>
          <a:p>
            <a:r>
              <a:rPr lang="en-NO" sz="2800" b="1" dirty="0"/>
              <a:t>Dominant Cold Air Outbreak </a:t>
            </a:r>
            <a:r>
              <a:rPr lang="en-NO" sz="2800" dirty="0"/>
              <a:t>situation</a:t>
            </a:r>
          </a:p>
          <a:p>
            <a:endParaRPr lang="en-NO" sz="2800" dirty="0"/>
          </a:p>
          <a:p>
            <a:endParaRPr lang="en-NO" sz="2800" dirty="0"/>
          </a:p>
          <a:p>
            <a:r>
              <a:rPr lang="en-NO" sz="2800" dirty="0"/>
              <a:t>10 flights with </a:t>
            </a:r>
            <a:r>
              <a:rPr lang="en-NO" sz="2800" b="1" dirty="0"/>
              <a:t>vapor isotopes</a:t>
            </a:r>
          </a:p>
          <a:p>
            <a:endParaRPr lang="en-NO" sz="2800" dirty="0"/>
          </a:p>
          <a:p>
            <a:r>
              <a:rPr lang="en-NO" sz="2800" dirty="0"/>
              <a:t>Profiles over the sea-ice and</a:t>
            </a:r>
          </a:p>
          <a:p>
            <a:r>
              <a:rPr lang="en-NO" sz="2800" dirty="0"/>
              <a:t> in the Marine Boundary Layer</a:t>
            </a:r>
          </a:p>
          <a:p>
            <a:endParaRPr lang="en-US" sz="2800" i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NO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82169A-1971-104D-A856-8EDAEF05548D}"/>
              </a:ext>
            </a:extLst>
          </p:cNvPr>
          <p:cNvSpPr txBox="1"/>
          <p:nvPr/>
        </p:nvSpPr>
        <p:spPr>
          <a:xfrm>
            <a:off x="1824125" y="1"/>
            <a:ext cx="8437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2° Study area: the Iceland Sea in winter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3BE895-3745-B144-8C9B-7F2918B6AF2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6" t="9740" r="19418" b="5327"/>
          <a:stretch/>
        </p:blipFill>
        <p:spPr bwMode="auto">
          <a:xfrm>
            <a:off x="73658" y="1014998"/>
            <a:ext cx="4992414" cy="5444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5BB6CE-CFCD-9C4A-B816-34F7A1E6F4BB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2" t="12645" b="22553"/>
          <a:stretch/>
        </p:blipFill>
        <p:spPr bwMode="auto">
          <a:xfrm>
            <a:off x="4849667" y="1579932"/>
            <a:ext cx="966933" cy="3698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ight Arrow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92136B6-34CB-894E-8850-BD26E66B07AD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" name="iceland_sea_1trial.m4a" descr="iceland_sea_1trial.m4a">
            <a:hlinkClick r:id="" action="ppaction://media"/>
            <a:extLst>
              <a:ext uri="{FF2B5EF4-FFF2-40B4-BE49-F238E27FC236}">
                <a16:creationId xmlns:a16="http://schemas.microsoft.com/office/drawing/2014/main" id="{79C323F7-DB68-7D45-89A6-6B7B7DE7D7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70192" y="5278068"/>
            <a:ext cx="812800" cy="8128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D384AD48-42A4-644E-96A5-C02D3A2B31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2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B4D7780-1E1D-284C-9BE0-291A47306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389" y="916114"/>
            <a:ext cx="7513611" cy="48301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CD7C41-6EDF-734D-9414-EA2C669DB570}"/>
              </a:ext>
            </a:extLst>
          </p:cNvPr>
          <p:cNvSpPr txBox="1"/>
          <p:nvPr/>
        </p:nvSpPr>
        <p:spPr>
          <a:xfrm>
            <a:off x="512173" y="87592"/>
            <a:ext cx="11171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3° Calibration flight, comparison to ground station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57EEA5E-7252-8042-9679-C48BDC2DC3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89" y="733923"/>
            <a:ext cx="5157964" cy="43886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56D346-DB28-3840-800A-4EB1F49AEC53}"/>
              </a:ext>
            </a:extLst>
          </p:cNvPr>
          <p:cNvSpPr txBox="1"/>
          <p:nvPr/>
        </p:nvSpPr>
        <p:spPr>
          <a:xfrm>
            <a:off x="3224771" y="332484"/>
            <a:ext cx="6367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O" sz="3200" dirty="0"/>
          </a:p>
          <a:p>
            <a:endParaRPr lang="en-NO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4F9E7D-6F9D-3E47-BBFD-F076435A74F6}"/>
              </a:ext>
            </a:extLst>
          </p:cNvPr>
          <p:cNvSpPr txBox="1"/>
          <p:nvPr/>
        </p:nvSpPr>
        <p:spPr>
          <a:xfrm>
            <a:off x="526718" y="6002296"/>
            <a:ext cx="926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/>
              <a:t>Good agreement between ground and aircraft measurements</a:t>
            </a:r>
          </a:p>
        </p:txBody>
      </p:sp>
      <p:sp>
        <p:nvSpPr>
          <p:cNvPr id="18" name="Right Arrow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9D94A7-E75C-ED4A-8961-917B3F3C732B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" name="calibration_flight_trial1.m4a" descr="calibration_flight_trial1.m4a">
            <a:hlinkClick r:id="" action="ppaction://media"/>
            <a:extLst>
              <a:ext uri="{FF2B5EF4-FFF2-40B4-BE49-F238E27FC236}">
                <a16:creationId xmlns:a16="http://schemas.microsoft.com/office/drawing/2014/main" id="{DF2887D2-5E7B-034A-AB0C-1A5DAFA048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78389" y="4872724"/>
            <a:ext cx="812800" cy="8128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019410B-41BF-4A4A-82CD-1058DC9B9E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5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50BF93B5-B56A-4840-BADF-384EC7C47A6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6" t="9740" r="19418" b="5327"/>
          <a:stretch/>
        </p:blipFill>
        <p:spPr bwMode="auto">
          <a:xfrm>
            <a:off x="662493" y="995832"/>
            <a:ext cx="4199072" cy="4866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CB194E-645D-B148-8B0F-EBC2A4C40E7B}"/>
              </a:ext>
            </a:extLst>
          </p:cNvPr>
          <p:cNvSpPr txBox="1"/>
          <p:nvPr/>
        </p:nvSpPr>
        <p:spPr>
          <a:xfrm>
            <a:off x="2081257" y="0"/>
            <a:ext cx="1239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4° Ocean flights: Marine Boundary Layer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F1D6D83-A040-904F-AF4B-41924E2F72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0139" y="839472"/>
            <a:ext cx="3736661" cy="5528294"/>
          </a:xfrm>
          <a:prstGeom prst="rect">
            <a:avLst/>
          </a:prstGeom>
        </p:spPr>
      </p:pic>
      <p:sp>
        <p:nvSpPr>
          <p:cNvPr id="17" name="Right Arrow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3CDE2E-F0AE-B048-96CD-C1696E7858AC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A2B0D-3B59-D849-BA40-F21DEABED227}"/>
              </a:ext>
            </a:extLst>
          </p:cNvPr>
          <p:cNvGrpSpPr/>
          <p:nvPr/>
        </p:nvGrpSpPr>
        <p:grpSpPr>
          <a:xfrm>
            <a:off x="2994087" y="1781658"/>
            <a:ext cx="1394439" cy="995729"/>
            <a:chOff x="2994087" y="1781658"/>
            <a:chExt cx="1394439" cy="99572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363937-2F46-774A-812F-13B705975B95}"/>
                </a:ext>
              </a:extLst>
            </p:cNvPr>
            <p:cNvSpPr txBox="1"/>
            <p:nvPr/>
          </p:nvSpPr>
          <p:spPr>
            <a:xfrm>
              <a:off x="2994087" y="2138424"/>
              <a:ext cx="7502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>
                  <a:solidFill>
                    <a:srgbClr val="FF0000"/>
                  </a:solidFill>
                </a:rPr>
                <a:t>295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9FA896-5B38-4E48-A27B-1A3EF2FC9EDA}"/>
                </a:ext>
              </a:extLst>
            </p:cNvPr>
            <p:cNvSpPr txBox="1"/>
            <p:nvPr/>
          </p:nvSpPr>
          <p:spPr>
            <a:xfrm>
              <a:off x="3263111" y="2408055"/>
              <a:ext cx="7502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297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4C3BE8-F862-F84D-A0CD-7833D1350258}"/>
                </a:ext>
              </a:extLst>
            </p:cNvPr>
            <p:cNvSpPr txBox="1"/>
            <p:nvPr/>
          </p:nvSpPr>
          <p:spPr>
            <a:xfrm>
              <a:off x="3638249" y="1781658"/>
              <a:ext cx="7502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>
                  <a:solidFill>
                    <a:srgbClr val="7030A0"/>
                  </a:solidFill>
                </a:rPr>
                <a:t>305</a:t>
              </a:r>
            </a:p>
          </p:txBody>
        </p:sp>
      </p:grpSp>
      <p:pic>
        <p:nvPicPr>
          <p:cNvPr id="23" name="Bild 2">
            <a:extLst>
              <a:ext uri="{FF2B5EF4-FFF2-40B4-BE49-F238E27FC236}">
                <a16:creationId xmlns:a16="http://schemas.microsoft.com/office/drawing/2014/main" id="{50951CEF-89F0-AF45-A95C-7AC2D8BA3D2E}"/>
              </a:ext>
            </a:extLst>
          </p:cNvPr>
          <p:cNvPicPr/>
          <p:nvPr/>
        </p:nvPicPr>
        <p:blipFill rotWithShape="1">
          <a:blip r:embed="rId6"/>
          <a:srcRect r="69061" b="2963"/>
          <a:stretch/>
        </p:blipFill>
        <p:spPr bwMode="auto">
          <a:xfrm>
            <a:off x="5061677" y="1054870"/>
            <a:ext cx="2001901" cy="4537038"/>
          </a:xfrm>
          <a:prstGeom prst="rect">
            <a:avLst/>
          </a:prstGeom>
        </p:spPr>
      </p:pic>
      <p:pic>
        <p:nvPicPr>
          <p:cNvPr id="24" name="Bild 2">
            <a:extLst>
              <a:ext uri="{FF2B5EF4-FFF2-40B4-BE49-F238E27FC236}">
                <a16:creationId xmlns:a16="http://schemas.microsoft.com/office/drawing/2014/main" id="{C685AC04-4B56-7C43-B4E3-C1B9CEE7EA0E}"/>
              </a:ext>
            </a:extLst>
          </p:cNvPr>
          <p:cNvPicPr/>
          <p:nvPr/>
        </p:nvPicPr>
        <p:blipFill rotWithShape="1">
          <a:blip r:embed="rId6"/>
          <a:srcRect l="39563" t="66747" r="39608" b="7875"/>
          <a:stretch/>
        </p:blipFill>
        <p:spPr bwMode="auto">
          <a:xfrm>
            <a:off x="5896708" y="3270738"/>
            <a:ext cx="1433729" cy="1055078"/>
          </a:xfrm>
          <a:prstGeom prst="rect">
            <a:avLst/>
          </a:prstGeom>
        </p:spPr>
      </p:pic>
      <p:pic>
        <p:nvPicPr>
          <p:cNvPr id="25" name="intro-MBL_map.m4a" descr="intro-MBL_map.m4a">
            <a:hlinkClick r:id="" action="ppaction://media"/>
            <a:extLst>
              <a:ext uri="{FF2B5EF4-FFF2-40B4-BE49-F238E27FC236}">
                <a16:creationId xmlns:a16="http://schemas.microsoft.com/office/drawing/2014/main" id="{A52D8D7C-59BE-F949-958B-D79E3D4309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7637" y="5031782"/>
            <a:ext cx="812800" cy="8128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0865EAA-368E-EB48-B171-C6624D9AF731}"/>
              </a:ext>
            </a:extLst>
          </p:cNvPr>
          <p:cNvSpPr txBox="1"/>
          <p:nvPr/>
        </p:nvSpPr>
        <p:spPr>
          <a:xfrm>
            <a:off x="723299" y="6061226"/>
            <a:ext cx="6509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/>
              <a:t>Flight pattern: transit+ stack of low-levels</a:t>
            </a:r>
          </a:p>
        </p:txBody>
      </p:sp>
      <p:pic>
        <p:nvPicPr>
          <p:cNvPr id="15" name="Picture 1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675DDE4-B4FF-C749-B39E-6C1BE2623D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6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CB194E-645D-B148-8B0F-EBC2A4C40E7B}"/>
              </a:ext>
            </a:extLst>
          </p:cNvPr>
          <p:cNvSpPr txBox="1"/>
          <p:nvPr/>
        </p:nvSpPr>
        <p:spPr>
          <a:xfrm>
            <a:off x="2081257" y="0"/>
            <a:ext cx="1239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4° Ocean flights: Marine Boundary Layer</a:t>
            </a:r>
          </a:p>
        </p:txBody>
      </p:sp>
      <p:sp>
        <p:nvSpPr>
          <p:cNvPr id="17" name="Right Arrow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3CDE2E-F0AE-B048-96CD-C1696E7858AC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857BEC-3BA2-F642-A0D5-D2A566A4AC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12" t="13162" r="31791" b="72479"/>
          <a:stretch/>
        </p:blipFill>
        <p:spPr>
          <a:xfrm>
            <a:off x="105507" y="4486399"/>
            <a:ext cx="5760000" cy="20160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AA8A3B9-6BF3-CB47-84A2-9EE6F140B5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12" t="13162" r="31791" b="72479"/>
          <a:stretch/>
        </p:blipFill>
        <p:spPr>
          <a:xfrm>
            <a:off x="105507" y="2566365"/>
            <a:ext cx="5760000" cy="20160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428A004-9E69-1D44-8EC0-83A5FDE8A6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512" t="13162" r="31791" b="72479"/>
          <a:stretch/>
        </p:blipFill>
        <p:spPr>
          <a:xfrm>
            <a:off x="105507" y="604291"/>
            <a:ext cx="5760000" cy="20160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7DBE6B3-7BD6-284E-B038-1FDF5B2578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512" t="13162" r="31792" b="72479"/>
          <a:stretch/>
        </p:blipFill>
        <p:spPr>
          <a:xfrm>
            <a:off x="5944642" y="4486398"/>
            <a:ext cx="5760000" cy="201600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C4C3888-F7BE-504D-AA87-CD9E4560D401}"/>
              </a:ext>
            </a:extLst>
          </p:cNvPr>
          <p:cNvSpPr txBox="1"/>
          <p:nvPr/>
        </p:nvSpPr>
        <p:spPr>
          <a:xfrm>
            <a:off x="1706559" y="4742352"/>
            <a:ext cx="80218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dirty="0"/>
              <a:t>45 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BAC08F8-C84E-B444-8ED9-C341B9DC9792}"/>
              </a:ext>
            </a:extLst>
          </p:cNvPr>
          <p:cNvSpPr txBox="1"/>
          <p:nvPr/>
        </p:nvSpPr>
        <p:spPr>
          <a:xfrm>
            <a:off x="1694833" y="2726351"/>
            <a:ext cx="80218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dirty="0"/>
              <a:t>90 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6B82AB-9A03-DA42-AE51-773EBC5A1DFD}"/>
              </a:ext>
            </a:extLst>
          </p:cNvPr>
          <p:cNvSpPr txBox="1"/>
          <p:nvPr/>
        </p:nvSpPr>
        <p:spPr>
          <a:xfrm>
            <a:off x="1671386" y="749044"/>
            <a:ext cx="80218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dirty="0"/>
              <a:t>180 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0DD25B-E6DB-9E4B-9D80-2F5DDA86CBBD}"/>
              </a:ext>
            </a:extLst>
          </p:cNvPr>
          <p:cNvSpPr txBox="1"/>
          <p:nvPr/>
        </p:nvSpPr>
        <p:spPr>
          <a:xfrm>
            <a:off x="6247358" y="4582366"/>
            <a:ext cx="2158088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dirty="0"/>
              <a:t>40 m, ship latitude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06B9746-4635-8F40-AE6E-4679A14338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40" t="715" r="-106" b="31189"/>
          <a:stretch/>
        </p:blipFill>
        <p:spPr>
          <a:xfrm>
            <a:off x="105507" y="164079"/>
            <a:ext cx="955685" cy="634881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6A4B16B-CA77-124A-B412-A8D44B16AD2C}"/>
              </a:ext>
            </a:extLst>
          </p:cNvPr>
          <p:cNvSpPr txBox="1"/>
          <p:nvPr/>
        </p:nvSpPr>
        <p:spPr>
          <a:xfrm>
            <a:off x="1805355" y="5788416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1</a:t>
            </a:r>
          </a:p>
        </p:txBody>
      </p:sp>
      <p:sp>
        <p:nvSpPr>
          <p:cNvPr id="35" name="Left Arrow 34">
            <a:extLst>
              <a:ext uri="{FF2B5EF4-FFF2-40B4-BE49-F238E27FC236}">
                <a16:creationId xmlns:a16="http://schemas.microsoft.com/office/drawing/2014/main" id="{E3487563-0572-1B4A-A8A0-02F1E7D91172}"/>
              </a:ext>
            </a:extLst>
          </p:cNvPr>
          <p:cNvSpPr/>
          <p:nvPr/>
        </p:nvSpPr>
        <p:spPr>
          <a:xfrm rot="7331261">
            <a:off x="1845462" y="6071576"/>
            <a:ext cx="197305" cy="1287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63C196-B163-5A48-9903-BB36BF698ECB}"/>
              </a:ext>
            </a:extLst>
          </p:cNvPr>
          <p:cNvSpPr txBox="1"/>
          <p:nvPr/>
        </p:nvSpPr>
        <p:spPr>
          <a:xfrm>
            <a:off x="2081257" y="1520301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7" name="Left Arrow 36">
            <a:extLst>
              <a:ext uri="{FF2B5EF4-FFF2-40B4-BE49-F238E27FC236}">
                <a16:creationId xmlns:a16="http://schemas.microsoft.com/office/drawing/2014/main" id="{64D1F725-014D-FE42-B8BB-D263EC9D311C}"/>
              </a:ext>
            </a:extLst>
          </p:cNvPr>
          <p:cNvSpPr/>
          <p:nvPr/>
        </p:nvSpPr>
        <p:spPr>
          <a:xfrm rot="8833618">
            <a:off x="2173707" y="1804378"/>
            <a:ext cx="197305" cy="1287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D57FE9-DAE7-484D-92BE-5955C3069A46}"/>
              </a:ext>
            </a:extLst>
          </p:cNvPr>
          <p:cNvSpPr txBox="1"/>
          <p:nvPr/>
        </p:nvSpPr>
        <p:spPr>
          <a:xfrm>
            <a:off x="5439505" y="2810752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9" name="Left Arrow 38">
            <a:extLst>
              <a:ext uri="{FF2B5EF4-FFF2-40B4-BE49-F238E27FC236}">
                <a16:creationId xmlns:a16="http://schemas.microsoft.com/office/drawing/2014/main" id="{D32F72F9-1885-E045-9358-6F491BA5DB48}"/>
              </a:ext>
            </a:extLst>
          </p:cNvPr>
          <p:cNvSpPr/>
          <p:nvPr/>
        </p:nvSpPr>
        <p:spPr>
          <a:xfrm rot="21036485">
            <a:off x="5479612" y="3093912"/>
            <a:ext cx="197305" cy="128718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A61ED8-86E6-6B4D-B24B-0AB07714ED27}"/>
              </a:ext>
            </a:extLst>
          </p:cNvPr>
          <p:cNvSpPr txBox="1"/>
          <p:nvPr/>
        </p:nvSpPr>
        <p:spPr>
          <a:xfrm>
            <a:off x="8263224" y="5648828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1" name="Left Arrow 40">
            <a:extLst>
              <a:ext uri="{FF2B5EF4-FFF2-40B4-BE49-F238E27FC236}">
                <a16:creationId xmlns:a16="http://schemas.microsoft.com/office/drawing/2014/main" id="{B614BAF4-2D48-F540-A4A5-729E7A38FB3B}"/>
              </a:ext>
            </a:extLst>
          </p:cNvPr>
          <p:cNvSpPr/>
          <p:nvPr/>
        </p:nvSpPr>
        <p:spPr>
          <a:xfrm rot="9883618">
            <a:off x="8404141" y="5897736"/>
            <a:ext cx="197305" cy="128718"/>
          </a:xfrm>
          <a:prstGeom prst="lef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856E33D-F969-1640-B2D9-0377F58CC0BF}"/>
              </a:ext>
            </a:extLst>
          </p:cNvPr>
          <p:cNvSpPr txBox="1"/>
          <p:nvPr/>
        </p:nvSpPr>
        <p:spPr>
          <a:xfrm>
            <a:off x="6212284" y="1078940"/>
            <a:ext cx="48620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First two levels (45, 90 m):</a:t>
            </a:r>
          </a:p>
          <a:p>
            <a:r>
              <a:rPr lang="en-NO" dirty="0"/>
              <a:t>-more/thicker clouds to the east/higher dD</a:t>
            </a:r>
          </a:p>
          <a:p>
            <a:endParaRPr lang="en-NO" dirty="0"/>
          </a:p>
          <a:p>
            <a:r>
              <a:rPr lang="en-NO" dirty="0"/>
              <a:t>Third low-level (180 m): </a:t>
            </a:r>
          </a:p>
          <a:p>
            <a:r>
              <a:rPr lang="en-NO" dirty="0"/>
              <a:t>-also relatively high values in clouds to the east, lower in thinner clouds/open areas</a:t>
            </a:r>
          </a:p>
          <a:p>
            <a:endParaRPr lang="en-NO" dirty="0"/>
          </a:p>
          <a:p>
            <a:r>
              <a:rPr lang="en-NO" dirty="0"/>
              <a:t>Fourth low-level (40 m):</a:t>
            </a:r>
          </a:p>
          <a:p>
            <a:r>
              <a:rPr lang="en-NO" dirty="0"/>
              <a:t>-high dD, overall open area</a:t>
            </a:r>
          </a:p>
          <a:p>
            <a:r>
              <a:rPr lang="en-NO" dirty="0"/>
              <a:t>-coherent with ship values</a:t>
            </a:r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14F5A8EA-059B-A742-A9EA-E5D4A1BA02F2}"/>
              </a:ext>
            </a:extLst>
          </p:cNvPr>
          <p:cNvSpPr/>
          <p:nvPr/>
        </p:nvSpPr>
        <p:spPr>
          <a:xfrm>
            <a:off x="10796954" y="1118376"/>
            <a:ext cx="328246" cy="179264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44" name="Right Brace 43">
            <a:extLst>
              <a:ext uri="{FF2B5EF4-FFF2-40B4-BE49-F238E27FC236}">
                <a16:creationId xmlns:a16="http://schemas.microsoft.com/office/drawing/2014/main" id="{D51BF7DD-F7BB-0842-AA6C-E7FA62187AC7}"/>
              </a:ext>
            </a:extLst>
          </p:cNvPr>
          <p:cNvSpPr/>
          <p:nvPr/>
        </p:nvSpPr>
        <p:spPr>
          <a:xfrm>
            <a:off x="10808677" y="3237867"/>
            <a:ext cx="328246" cy="6646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2487DF-A0D4-214A-A0AA-8FAB5A9D1355}"/>
              </a:ext>
            </a:extLst>
          </p:cNvPr>
          <p:cNvSpPr txBox="1"/>
          <p:nvPr/>
        </p:nvSpPr>
        <p:spPr>
          <a:xfrm>
            <a:off x="10978662" y="2727878"/>
            <a:ext cx="523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200" dirty="0"/>
              <a:t>≠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50B6AC-A787-114C-B7F9-496E79CC3814}"/>
              </a:ext>
            </a:extLst>
          </p:cNvPr>
          <p:cNvSpPr txBox="1"/>
          <p:nvPr/>
        </p:nvSpPr>
        <p:spPr>
          <a:xfrm>
            <a:off x="7479323" y="646331"/>
            <a:ext cx="2332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i="1" dirty="0"/>
              <a:t>Observations</a:t>
            </a:r>
          </a:p>
        </p:txBody>
      </p:sp>
      <p:pic>
        <p:nvPicPr>
          <p:cNvPr id="49" name="mbl_lowlevels_dD.m4a" descr="mbl_lowlevels_dD.m4a">
            <a:hlinkClick r:id="" action="ppaction://media"/>
            <a:extLst>
              <a:ext uri="{FF2B5EF4-FFF2-40B4-BE49-F238E27FC236}">
                <a16:creationId xmlns:a16="http://schemas.microsoft.com/office/drawing/2014/main" id="{CFEC84FE-5662-1347-BC83-CB77161221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30253" y="2970293"/>
            <a:ext cx="812800" cy="812800"/>
          </a:xfrm>
          <a:prstGeom prst="rect">
            <a:avLst/>
          </a:prstGeom>
        </p:spPr>
      </p:pic>
      <p:pic>
        <p:nvPicPr>
          <p:cNvPr id="45" name="Picture 4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95FA06E-13C3-6045-92F7-D059C20CAD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6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95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CB194E-645D-B148-8B0F-EBC2A4C40E7B}"/>
              </a:ext>
            </a:extLst>
          </p:cNvPr>
          <p:cNvSpPr txBox="1"/>
          <p:nvPr/>
        </p:nvSpPr>
        <p:spPr>
          <a:xfrm>
            <a:off x="2081257" y="0"/>
            <a:ext cx="1239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4° Ocean flights: Marine Boundary Layer</a:t>
            </a:r>
          </a:p>
        </p:txBody>
      </p:sp>
      <p:sp>
        <p:nvSpPr>
          <p:cNvPr id="17" name="Right Arrow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3CDE2E-F0AE-B048-96CD-C1696E7858AC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857BEC-3BA2-F642-A0D5-D2A566A4AC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12" t="13162" r="31791" b="72479"/>
          <a:stretch/>
        </p:blipFill>
        <p:spPr>
          <a:xfrm>
            <a:off x="105507" y="4486399"/>
            <a:ext cx="5760000" cy="20160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AA8A3B9-6BF3-CB47-84A2-9EE6F140B5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12" t="13162" r="31791" b="72479"/>
          <a:stretch/>
        </p:blipFill>
        <p:spPr>
          <a:xfrm>
            <a:off x="105507" y="2566365"/>
            <a:ext cx="5760000" cy="20160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428A004-9E69-1D44-8EC0-83A5FDE8A6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512" t="13162" r="31791" b="72479"/>
          <a:stretch/>
        </p:blipFill>
        <p:spPr>
          <a:xfrm>
            <a:off x="105507" y="604291"/>
            <a:ext cx="5760000" cy="20160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7DBE6B3-7BD6-284E-B038-1FDF5B2578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512" t="13162" r="31792" b="72479"/>
          <a:stretch/>
        </p:blipFill>
        <p:spPr>
          <a:xfrm>
            <a:off x="5944642" y="4486398"/>
            <a:ext cx="5760000" cy="201600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C4C3888-F7BE-504D-AA87-CD9E4560D401}"/>
              </a:ext>
            </a:extLst>
          </p:cNvPr>
          <p:cNvSpPr txBox="1"/>
          <p:nvPr/>
        </p:nvSpPr>
        <p:spPr>
          <a:xfrm>
            <a:off x="1706559" y="4742352"/>
            <a:ext cx="80218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dirty="0"/>
              <a:t>45 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BAC08F8-C84E-B444-8ED9-C341B9DC9792}"/>
              </a:ext>
            </a:extLst>
          </p:cNvPr>
          <p:cNvSpPr txBox="1"/>
          <p:nvPr/>
        </p:nvSpPr>
        <p:spPr>
          <a:xfrm>
            <a:off x="1694833" y="2726351"/>
            <a:ext cx="80218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dirty="0"/>
              <a:t>90 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6B82AB-9A03-DA42-AE51-773EBC5A1DFD}"/>
              </a:ext>
            </a:extLst>
          </p:cNvPr>
          <p:cNvSpPr txBox="1"/>
          <p:nvPr/>
        </p:nvSpPr>
        <p:spPr>
          <a:xfrm>
            <a:off x="1671386" y="749044"/>
            <a:ext cx="80218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dirty="0"/>
              <a:t>180 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0DD25B-E6DB-9E4B-9D80-2F5DDA86CBBD}"/>
              </a:ext>
            </a:extLst>
          </p:cNvPr>
          <p:cNvSpPr txBox="1"/>
          <p:nvPr/>
        </p:nvSpPr>
        <p:spPr>
          <a:xfrm>
            <a:off x="6247358" y="4582366"/>
            <a:ext cx="2158088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NO" dirty="0"/>
              <a:t>40 m, ship latitude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06B9746-4635-8F40-AE6E-4679A14338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40" t="715" r="-106" b="31189"/>
          <a:stretch/>
        </p:blipFill>
        <p:spPr>
          <a:xfrm>
            <a:off x="105507" y="164079"/>
            <a:ext cx="955685" cy="634881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6A4B16B-CA77-124A-B412-A8D44B16AD2C}"/>
              </a:ext>
            </a:extLst>
          </p:cNvPr>
          <p:cNvSpPr txBox="1"/>
          <p:nvPr/>
        </p:nvSpPr>
        <p:spPr>
          <a:xfrm>
            <a:off x="1805355" y="5788416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1</a:t>
            </a:r>
          </a:p>
        </p:txBody>
      </p:sp>
      <p:sp>
        <p:nvSpPr>
          <p:cNvPr id="35" name="Left Arrow 34">
            <a:extLst>
              <a:ext uri="{FF2B5EF4-FFF2-40B4-BE49-F238E27FC236}">
                <a16:creationId xmlns:a16="http://schemas.microsoft.com/office/drawing/2014/main" id="{E3487563-0572-1B4A-A8A0-02F1E7D91172}"/>
              </a:ext>
            </a:extLst>
          </p:cNvPr>
          <p:cNvSpPr/>
          <p:nvPr/>
        </p:nvSpPr>
        <p:spPr>
          <a:xfrm rot="7331261">
            <a:off x="1845462" y="6071576"/>
            <a:ext cx="197305" cy="1287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63C196-B163-5A48-9903-BB36BF698ECB}"/>
              </a:ext>
            </a:extLst>
          </p:cNvPr>
          <p:cNvSpPr txBox="1"/>
          <p:nvPr/>
        </p:nvSpPr>
        <p:spPr>
          <a:xfrm>
            <a:off x="2081257" y="1520301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7" name="Left Arrow 36">
            <a:extLst>
              <a:ext uri="{FF2B5EF4-FFF2-40B4-BE49-F238E27FC236}">
                <a16:creationId xmlns:a16="http://schemas.microsoft.com/office/drawing/2014/main" id="{64D1F725-014D-FE42-B8BB-D263EC9D311C}"/>
              </a:ext>
            </a:extLst>
          </p:cNvPr>
          <p:cNvSpPr/>
          <p:nvPr/>
        </p:nvSpPr>
        <p:spPr>
          <a:xfrm rot="8833618">
            <a:off x="2173707" y="1804378"/>
            <a:ext cx="197305" cy="1287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D57FE9-DAE7-484D-92BE-5955C3069A46}"/>
              </a:ext>
            </a:extLst>
          </p:cNvPr>
          <p:cNvSpPr txBox="1"/>
          <p:nvPr/>
        </p:nvSpPr>
        <p:spPr>
          <a:xfrm>
            <a:off x="5439505" y="2810752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9" name="Left Arrow 38">
            <a:extLst>
              <a:ext uri="{FF2B5EF4-FFF2-40B4-BE49-F238E27FC236}">
                <a16:creationId xmlns:a16="http://schemas.microsoft.com/office/drawing/2014/main" id="{D32F72F9-1885-E045-9358-6F491BA5DB48}"/>
              </a:ext>
            </a:extLst>
          </p:cNvPr>
          <p:cNvSpPr/>
          <p:nvPr/>
        </p:nvSpPr>
        <p:spPr>
          <a:xfrm rot="21036485">
            <a:off x="5479612" y="3093912"/>
            <a:ext cx="197305" cy="128718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A61ED8-86E6-6B4D-B24B-0AB07714ED27}"/>
              </a:ext>
            </a:extLst>
          </p:cNvPr>
          <p:cNvSpPr txBox="1"/>
          <p:nvPr/>
        </p:nvSpPr>
        <p:spPr>
          <a:xfrm>
            <a:off x="8263224" y="5648828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1" name="Left Arrow 40">
            <a:extLst>
              <a:ext uri="{FF2B5EF4-FFF2-40B4-BE49-F238E27FC236}">
                <a16:creationId xmlns:a16="http://schemas.microsoft.com/office/drawing/2014/main" id="{B614BAF4-2D48-F540-A4A5-729E7A38FB3B}"/>
              </a:ext>
            </a:extLst>
          </p:cNvPr>
          <p:cNvSpPr/>
          <p:nvPr/>
        </p:nvSpPr>
        <p:spPr>
          <a:xfrm rot="9883618">
            <a:off x="8404141" y="5897736"/>
            <a:ext cx="197305" cy="128718"/>
          </a:xfrm>
          <a:prstGeom prst="lef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50B6AC-A787-114C-B7F9-496E79CC3814}"/>
              </a:ext>
            </a:extLst>
          </p:cNvPr>
          <p:cNvSpPr txBox="1"/>
          <p:nvPr/>
        </p:nvSpPr>
        <p:spPr>
          <a:xfrm>
            <a:off x="7493755" y="830493"/>
            <a:ext cx="2332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="1" i="1" dirty="0"/>
              <a:t>Interpretation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A8D136A-5A27-EF4A-92D6-D3D8A410408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6142889" y="1199826"/>
            <a:ext cx="5846612" cy="2820734"/>
          </a:xfrm>
          <a:prstGeom prst="rect">
            <a:avLst/>
          </a:prstGeom>
        </p:spPr>
      </p:pic>
      <p:pic>
        <p:nvPicPr>
          <p:cNvPr id="2" name="mbl interpretation.m4a" descr="mbl interpretation.m4a">
            <a:hlinkClick r:id="" action="ppaction://media"/>
            <a:extLst>
              <a:ext uri="{FF2B5EF4-FFF2-40B4-BE49-F238E27FC236}">
                <a16:creationId xmlns:a16="http://schemas.microsoft.com/office/drawing/2014/main" id="{BE6A69EA-B804-7941-8AD1-AB2283B2E9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84551" y="399365"/>
            <a:ext cx="812800" cy="812800"/>
          </a:xfrm>
          <a:prstGeom prst="rect">
            <a:avLst/>
          </a:prstGeom>
        </p:spPr>
      </p:pic>
      <p:pic>
        <p:nvPicPr>
          <p:cNvPr id="25" name="Picture 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2E3E8CB8-A875-7D4E-8272-1861C175E6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5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CB194E-645D-B148-8B0F-EBC2A4C40E7B}"/>
              </a:ext>
            </a:extLst>
          </p:cNvPr>
          <p:cNvSpPr txBox="1"/>
          <p:nvPr/>
        </p:nvSpPr>
        <p:spPr>
          <a:xfrm>
            <a:off x="2081257" y="0"/>
            <a:ext cx="1239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4° Ocean flights: Marine Boundary Layer</a:t>
            </a:r>
          </a:p>
        </p:txBody>
      </p:sp>
      <p:sp>
        <p:nvSpPr>
          <p:cNvPr id="17" name="Right Arrow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3CDE2E-F0AE-B048-96CD-C1696E7858AC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873B28-79CE-1D43-9A47-69CB88B6F4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5" t="5493" r="5719"/>
          <a:stretch/>
        </p:blipFill>
        <p:spPr>
          <a:xfrm>
            <a:off x="959371" y="804416"/>
            <a:ext cx="6865495" cy="57118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95BDBD-AF09-DA42-AB59-3F76529CCF10}"/>
              </a:ext>
            </a:extLst>
          </p:cNvPr>
          <p:cNvSpPr txBox="1"/>
          <p:nvPr/>
        </p:nvSpPr>
        <p:spPr>
          <a:xfrm>
            <a:off x="7955259" y="1349115"/>
            <a:ext cx="42272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East-west gradient</a:t>
            </a:r>
          </a:p>
          <a:p>
            <a:endParaRPr lang="en-NO" dirty="0"/>
          </a:p>
          <a:p>
            <a:r>
              <a:rPr lang="en-NO" dirty="0"/>
              <a:t>Waves superimposed</a:t>
            </a:r>
          </a:p>
          <a:p>
            <a:r>
              <a:rPr lang="en-NO" dirty="0"/>
              <a:t>Scale 5-20km</a:t>
            </a:r>
          </a:p>
          <a:p>
            <a:endParaRPr lang="en-NO" dirty="0"/>
          </a:p>
          <a:p>
            <a:r>
              <a:rPr lang="en-NO" dirty="0"/>
              <a:t>cf. Duscha et al., submitted:</a:t>
            </a:r>
          </a:p>
          <a:p>
            <a:r>
              <a:rPr lang="en-GB" dirty="0"/>
              <a:t>‘A ship-based characterization of coherent boundary-layer structures over the lifecycle of two marine cold air outbreaks’</a:t>
            </a:r>
          </a:p>
          <a:p>
            <a:endParaRPr lang="en-NO" dirty="0"/>
          </a:p>
        </p:txBody>
      </p:sp>
      <p:pic>
        <p:nvPicPr>
          <p:cNvPr id="4" name="waves-duscha.m4a" descr="waves-duscha.m4a">
            <a:hlinkClick r:id="" action="ppaction://media"/>
            <a:extLst>
              <a:ext uri="{FF2B5EF4-FFF2-40B4-BE49-F238E27FC236}">
                <a16:creationId xmlns:a16="http://schemas.microsoft.com/office/drawing/2014/main" id="{DC8EEADB-5EA1-6A4F-8179-A003AFE83F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084456" y="4449314"/>
            <a:ext cx="812800" cy="812800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F204A7D-B460-8D4F-A46D-F81930D07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4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CB194E-645D-B148-8B0F-EBC2A4C40E7B}"/>
              </a:ext>
            </a:extLst>
          </p:cNvPr>
          <p:cNvSpPr txBox="1"/>
          <p:nvPr/>
        </p:nvSpPr>
        <p:spPr>
          <a:xfrm>
            <a:off x="2081257" y="0"/>
            <a:ext cx="1239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4° Ocean flights: Marine Boundary Layer</a:t>
            </a:r>
          </a:p>
        </p:txBody>
      </p:sp>
      <p:sp>
        <p:nvSpPr>
          <p:cNvPr id="17" name="Right Arrow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3CDE2E-F0AE-B048-96CD-C1696E7858AC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3C082C-168E-0441-A7BE-4E1C8F746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09" y="665369"/>
            <a:ext cx="11071433" cy="5109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3A5C14-DD3C-5145-9E6A-4F73A8501214}"/>
              </a:ext>
            </a:extLst>
          </p:cNvPr>
          <p:cNvSpPr txBox="1"/>
          <p:nvPr/>
        </p:nvSpPr>
        <p:spPr>
          <a:xfrm>
            <a:off x="565086" y="5830475"/>
            <a:ext cx="11639478" cy="951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/>
              <a:t>Stronger/active CAO (</a:t>
            </a:r>
            <a:r>
              <a:rPr lang="en-NO" sz="2800" b="1" dirty="0">
                <a:solidFill>
                  <a:schemeClr val="accent5">
                    <a:lumMod val="75000"/>
                  </a:schemeClr>
                </a:solidFill>
              </a:rPr>
              <a:t>295</a:t>
            </a:r>
            <a:r>
              <a:rPr lang="en-NO" sz="2800" b="1" dirty="0"/>
              <a:t>,</a:t>
            </a:r>
            <a:r>
              <a:rPr lang="en-NO" sz="2800" dirty="0"/>
              <a:t> </a:t>
            </a:r>
            <a:r>
              <a:rPr lang="en-NO" sz="2800" b="1" dirty="0">
                <a:solidFill>
                  <a:schemeClr val="accent6">
                    <a:lumMod val="75000"/>
                  </a:schemeClr>
                </a:solidFill>
              </a:rPr>
              <a:t>305</a:t>
            </a:r>
            <a:r>
              <a:rPr lang="en-NO" sz="2800" dirty="0"/>
              <a:t>) vs. average conditions (very mild CAO, </a:t>
            </a:r>
            <a:r>
              <a:rPr lang="en-NO" sz="2800" b="1" dirty="0"/>
              <a:t>297</a:t>
            </a:r>
            <a:r>
              <a:rPr lang="en-NO" sz="2800" dirty="0"/>
              <a:t>)</a:t>
            </a:r>
          </a:p>
          <a:p>
            <a:r>
              <a:rPr lang="en-NO" sz="2800" dirty="0"/>
              <a:t>Ship comparison (S)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523D98-C240-564F-9C33-169E47F5310B}"/>
              </a:ext>
            </a:extLst>
          </p:cNvPr>
          <p:cNvSpPr txBox="1"/>
          <p:nvPr/>
        </p:nvSpPr>
        <p:spPr>
          <a:xfrm>
            <a:off x="3882453" y="4615833"/>
            <a:ext cx="40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33E261-7352-AF4C-939E-1B5CBAF31E4F}"/>
              </a:ext>
            </a:extLst>
          </p:cNvPr>
          <p:cNvSpPr txBox="1"/>
          <p:nvPr/>
        </p:nvSpPr>
        <p:spPr>
          <a:xfrm>
            <a:off x="7092845" y="4678293"/>
            <a:ext cx="40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0B36DF-BCF5-5B45-8447-CBB76A502DC9}"/>
              </a:ext>
            </a:extLst>
          </p:cNvPr>
          <p:cNvSpPr txBox="1"/>
          <p:nvPr/>
        </p:nvSpPr>
        <p:spPr>
          <a:xfrm>
            <a:off x="9086541" y="4663303"/>
            <a:ext cx="40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D45B9E-D562-D146-88F0-B77ADA43169A}"/>
              </a:ext>
            </a:extLst>
          </p:cNvPr>
          <p:cNvSpPr txBox="1"/>
          <p:nvPr/>
        </p:nvSpPr>
        <p:spPr>
          <a:xfrm>
            <a:off x="2445897" y="4648313"/>
            <a:ext cx="40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accent1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58042D-1693-3144-8309-582CB756E525}"/>
              </a:ext>
            </a:extLst>
          </p:cNvPr>
          <p:cNvSpPr txBox="1"/>
          <p:nvPr/>
        </p:nvSpPr>
        <p:spPr>
          <a:xfrm>
            <a:off x="6046033" y="4650813"/>
            <a:ext cx="40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accent1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45E2D8-A21D-4F4D-A8C9-57514B8A2149}"/>
              </a:ext>
            </a:extLst>
          </p:cNvPr>
          <p:cNvSpPr txBox="1"/>
          <p:nvPr/>
        </p:nvSpPr>
        <p:spPr>
          <a:xfrm>
            <a:off x="10003445" y="4665803"/>
            <a:ext cx="40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solidFill>
                  <a:schemeClr val="accent1">
                    <a:lumMod val="75000"/>
                  </a:schemeClr>
                </a:solidFill>
              </a:rPr>
              <a:t>S</a:t>
            </a:r>
          </a:p>
        </p:txBody>
      </p:sp>
      <p:pic>
        <p:nvPicPr>
          <p:cNvPr id="7" name="295-297-305.m4a" descr="295-297-305.m4a">
            <a:hlinkClick r:id="" action="ppaction://media"/>
            <a:extLst>
              <a:ext uri="{FF2B5EF4-FFF2-40B4-BE49-F238E27FC236}">
                <a16:creationId xmlns:a16="http://schemas.microsoft.com/office/drawing/2014/main" id="{B72DE029-F3EC-E847-B374-81FB957143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20400" y="2183151"/>
            <a:ext cx="812800" cy="812800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FC61EB4-D65E-3244-AA5E-EA4FF674D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3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D9B90E-1F91-DF4F-9CC7-44CBEB184CA8}"/>
              </a:ext>
            </a:extLst>
          </p:cNvPr>
          <p:cNvSpPr txBox="1"/>
          <p:nvPr/>
        </p:nvSpPr>
        <p:spPr>
          <a:xfrm>
            <a:off x="4206893" y="155869"/>
            <a:ext cx="5025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5° Sea-ice flights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98F934-1768-9440-927A-5682FC9A5A60}"/>
              </a:ext>
            </a:extLst>
          </p:cNvPr>
          <p:cNvGrpSpPr/>
          <p:nvPr/>
        </p:nvGrpSpPr>
        <p:grpSpPr>
          <a:xfrm>
            <a:off x="376755" y="802200"/>
            <a:ext cx="7134489" cy="5954082"/>
            <a:chOff x="21909760" y="13550993"/>
            <a:chExt cx="6199419" cy="599779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842716F-50C7-A44F-9E3D-F1C0883046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39168"/>
            <a:stretch/>
          </p:blipFill>
          <p:spPr>
            <a:xfrm>
              <a:off x="22794983" y="13550993"/>
              <a:ext cx="4969348" cy="306332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BAE9ECA-F493-F44C-97E2-7C718DB80AAF}"/>
                </a:ext>
              </a:extLst>
            </p:cNvPr>
            <p:cNvGrpSpPr/>
            <p:nvPr/>
          </p:nvGrpSpPr>
          <p:grpSpPr>
            <a:xfrm>
              <a:off x="21909760" y="14294820"/>
              <a:ext cx="6199419" cy="5253968"/>
              <a:chOff x="21909760" y="14294820"/>
              <a:chExt cx="6199419" cy="525396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26C9DC7-5AE5-9340-B93F-A8FB040DC4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51" r="65048"/>
              <a:stretch/>
            </p:blipFill>
            <p:spPr>
              <a:xfrm>
                <a:off x="23114445" y="16805588"/>
                <a:ext cx="2272595" cy="27432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D34CF56A-6CAA-9248-8179-3832929CA0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932" r="33413"/>
              <a:stretch/>
            </p:blipFill>
            <p:spPr>
              <a:xfrm>
                <a:off x="25474513" y="16798968"/>
                <a:ext cx="2477774" cy="2743200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65F444EE-5218-414D-816C-24C87F1EDA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92274"/>
              <a:stretch/>
            </p:blipFill>
            <p:spPr>
              <a:xfrm>
                <a:off x="21909760" y="14294820"/>
                <a:ext cx="817120" cy="4638999"/>
              </a:xfrm>
              <a:prstGeom prst="rect">
                <a:avLst/>
              </a:prstGeom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1153399-183F-174F-96B0-3F8786AABD20}"/>
                  </a:ext>
                </a:extLst>
              </p:cNvPr>
              <p:cNvGrpSpPr/>
              <p:nvPr/>
            </p:nvGrpSpPr>
            <p:grpSpPr>
              <a:xfrm>
                <a:off x="25186796" y="16828029"/>
                <a:ext cx="392550" cy="2533397"/>
                <a:chOff x="25186796" y="16828029"/>
                <a:chExt cx="392550" cy="2533397"/>
              </a:xfrm>
              <a:solidFill>
                <a:schemeClr val="bg1"/>
              </a:solidFill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035831C4-3C88-9342-9921-91290A8F21EF}"/>
                    </a:ext>
                  </a:extLst>
                </p:cNvPr>
                <p:cNvSpPr/>
                <p:nvPr/>
              </p:nvSpPr>
              <p:spPr>
                <a:xfrm>
                  <a:off x="25186796" y="18470880"/>
                  <a:ext cx="392550" cy="89054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117D83CD-347F-1D47-89B0-CDA6FF333814}"/>
                    </a:ext>
                  </a:extLst>
                </p:cNvPr>
                <p:cNvSpPr/>
                <p:nvPr/>
              </p:nvSpPr>
              <p:spPr>
                <a:xfrm>
                  <a:off x="25234499" y="16828029"/>
                  <a:ext cx="231278" cy="16985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476322A-BA09-E64F-8F26-1D2946E390C6}"/>
                  </a:ext>
                </a:extLst>
              </p:cNvPr>
              <p:cNvGrpSpPr/>
              <p:nvPr/>
            </p:nvGrpSpPr>
            <p:grpSpPr>
              <a:xfrm>
                <a:off x="27716629" y="16869115"/>
                <a:ext cx="392550" cy="2648479"/>
                <a:chOff x="25186796" y="16828029"/>
                <a:chExt cx="392550" cy="2648479"/>
              </a:xfrm>
              <a:solidFill>
                <a:schemeClr val="bg1"/>
              </a:solidFill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3DD793-EDBC-1E49-B82F-D06A49E92681}"/>
                    </a:ext>
                  </a:extLst>
                </p:cNvPr>
                <p:cNvSpPr/>
                <p:nvPr/>
              </p:nvSpPr>
              <p:spPr>
                <a:xfrm>
                  <a:off x="25186796" y="18470879"/>
                  <a:ext cx="392550" cy="100562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96BB73E-1029-5A4F-A50C-9D2ED1803987}"/>
                    </a:ext>
                  </a:extLst>
                </p:cNvPr>
                <p:cNvSpPr/>
                <p:nvPr/>
              </p:nvSpPr>
              <p:spPr>
                <a:xfrm>
                  <a:off x="25234499" y="16828029"/>
                  <a:ext cx="231278" cy="16985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/>
                </a:p>
              </p:txBody>
            </p:sp>
          </p:grp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12EF861-2560-5540-A8C8-265227733B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960" t="23846" r="67509" b="41323"/>
              <a:stretch/>
            </p:blipFill>
            <p:spPr>
              <a:xfrm>
                <a:off x="22960633" y="17455498"/>
                <a:ext cx="231277" cy="955475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47B959-049D-0D4E-9294-B6CD321C87DE}"/>
                </a:ext>
              </a:extLst>
            </p:cNvPr>
            <p:cNvSpPr txBox="1"/>
            <p:nvPr/>
          </p:nvSpPr>
          <p:spPr>
            <a:xfrm>
              <a:off x="24065727" y="13582487"/>
              <a:ext cx="841149" cy="27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303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1F4737-FAC5-4C42-8F5B-35A5FE448DBE}"/>
                </a:ext>
              </a:extLst>
            </p:cNvPr>
            <p:cNvSpPr txBox="1"/>
            <p:nvPr/>
          </p:nvSpPr>
          <p:spPr>
            <a:xfrm>
              <a:off x="23191910" y="14875450"/>
              <a:ext cx="841149" cy="27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302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66B3F7-94C7-494B-9A48-351173DD635B}"/>
                </a:ext>
              </a:extLst>
            </p:cNvPr>
            <p:cNvSpPr txBox="1"/>
            <p:nvPr/>
          </p:nvSpPr>
          <p:spPr>
            <a:xfrm>
              <a:off x="24322423" y="17616038"/>
              <a:ext cx="841149" cy="27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298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CF66D1-D96F-9F49-87E6-90602EBE1A44}"/>
                </a:ext>
              </a:extLst>
            </p:cNvPr>
            <p:cNvSpPr txBox="1"/>
            <p:nvPr/>
          </p:nvSpPr>
          <p:spPr>
            <a:xfrm>
              <a:off x="23114445" y="18518539"/>
              <a:ext cx="841149" cy="27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299</a:t>
              </a:r>
            </a:p>
          </p:txBody>
        </p:sp>
      </p:grpSp>
      <p:pic>
        <p:nvPicPr>
          <p:cNvPr id="22" name="Picture 2">
            <a:extLst>
              <a:ext uri="{FF2B5EF4-FFF2-40B4-BE49-F238E27FC236}">
                <a16:creationId xmlns:a16="http://schemas.microsoft.com/office/drawing/2014/main" id="{082E2731-9FC9-474E-BF29-D9E971A5C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6861" y="-2357271"/>
            <a:ext cx="3492500" cy="261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first_figure_motivation.m4a" descr="first_figure_motivation.m4a">
            <a:hlinkClick r:id="" action="ppaction://media"/>
            <a:extLst>
              <a:ext uri="{FF2B5EF4-FFF2-40B4-BE49-F238E27FC236}">
                <a16:creationId xmlns:a16="http://schemas.microsoft.com/office/drawing/2014/main" id="{09A3FBD7-FD0B-4845-8C6B-25134B4D3A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339067" y="479035"/>
            <a:ext cx="1185650" cy="118565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8" name="Right Arrow 2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3111C9-7FB3-2E4C-8255-628764046A2A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" name="303_leads_gradient.m4a" descr="303_leads_gradient.m4a">
            <a:hlinkClick r:id="" action="ppaction://media"/>
            <a:extLst>
              <a:ext uri="{FF2B5EF4-FFF2-40B4-BE49-F238E27FC236}">
                <a16:creationId xmlns:a16="http://schemas.microsoft.com/office/drawing/2014/main" id="{357DF777-C2C1-0E4F-958D-F510FADFA0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48615" y="1304204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E46F5-0C67-3444-A8FE-E97BA7A88AC5}"/>
              </a:ext>
            </a:extLst>
          </p:cNvPr>
          <p:cNvSpPr txBox="1"/>
          <p:nvPr/>
        </p:nvSpPr>
        <p:spPr>
          <a:xfrm>
            <a:off x="7469653" y="2424756"/>
            <a:ext cx="46919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/>
              <a:t>Opposition sea-ice/seawater</a:t>
            </a:r>
          </a:p>
          <a:p>
            <a:endParaRPr lang="en-NO" sz="2800" dirty="0"/>
          </a:p>
          <a:p>
            <a:r>
              <a:rPr lang="en-NO" sz="2800" dirty="0"/>
              <a:t>Effect of leads</a:t>
            </a:r>
          </a:p>
          <a:p>
            <a:endParaRPr lang="en-NO" sz="2800" dirty="0"/>
          </a:p>
          <a:p>
            <a:r>
              <a:rPr lang="en-NO" sz="2800" dirty="0"/>
              <a:t>Synoptic conditions</a:t>
            </a:r>
          </a:p>
        </p:txBody>
      </p:sp>
      <p:pic>
        <p:nvPicPr>
          <p:cNvPr id="26" name="Picture 25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D9D08279-2222-F748-B8A7-58B9183317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3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68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14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D9B90E-1F91-DF4F-9CC7-44CBEB184CA8}"/>
              </a:ext>
            </a:extLst>
          </p:cNvPr>
          <p:cNvSpPr txBox="1"/>
          <p:nvPr/>
        </p:nvSpPr>
        <p:spPr>
          <a:xfrm>
            <a:off x="3839038" y="304923"/>
            <a:ext cx="1239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5° Sea-ice flights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082E2731-9FC9-474E-BF29-D9E971A5C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65409"/>
            <a:ext cx="5752768" cy="431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hlinkClick r:id="rId5" action="ppaction://hlinkpres?slideindex=1&amp;slidetitle="/>
            <a:extLst>
              <a:ext uri="{FF2B5EF4-FFF2-40B4-BE49-F238E27FC236}">
                <a16:creationId xmlns:a16="http://schemas.microsoft.com/office/drawing/2014/main" id="{8490E0C7-1587-C145-B0E9-DC04D758F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07" y="1236689"/>
            <a:ext cx="5657698" cy="424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ight Arrow 2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F3769B-7D81-FE4C-8974-179359C8C635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" name="wind_latent-heat.m4a" descr="wind_latent-heat.m4a">
            <a:hlinkClick r:id="" action="ppaction://media"/>
            <a:extLst>
              <a:ext uri="{FF2B5EF4-FFF2-40B4-BE49-F238E27FC236}">
                <a16:creationId xmlns:a16="http://schemas.microsoft.com/office/drawing/2014/main" id="{5C507CEF-CC4A-EB44-ABA2-99E1CA3AE7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689600" y="5584175"/>
            <a:ext cx="812800" cy="812800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2F60C2E2-D44A-7D4D-B22E-D70909F9EA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0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D9B90E-1F91-DF4F-9CC7-44CBEB184CA8}"/>
              </a:ext>
            </a:extLst>
          </p:cNvPr>
          <p:cNvSpPr txBox="1"/>
          <p:nvPr/>
        </p:nvSpPr>
        <p:spPr>
          <a:xfrm>
            <a:off x="4206893" y="155869"/>
            <a:ext cx="5025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5° Sea-ice flights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98F934-1768-9440-927A-5682FC9A5A60}"/>
              </a:ext>
            </a:extLst>
          </p:cNvPr>
          <p:cNvGrpSpPr/>
          <p:nvPr/>
        </p:nvGrpSpPr>
        <p:grpSpPr>
          <a:xfrm>
            <a:off x="1395500" y="802200"/>
            <a:ext cx="9400999" cy="5954082"/>
            <a:chOff x="22794983" y="13550993"/>
            <a:chExt cx="8168872" cy="599779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842716F-50C7-A44F-9E3D-F1C088304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794983" y="13550993"/>
              <a:ext cx="8168872" cy="306332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BAE9ECA-F493-F44C-97E2-7C718DB80AAF}"/>
                </a:ext>
              </a:extLst>
            </p:cNvPr>
            <p:cNvGrpSpPr/>
            <p:nvPr/>
          </p:nvGrpSpPr>
          <p:grpSpPr>
            <a:xfrm>
              <a:off x="22960633" y="16798968"/>
              <a:ext cx="7612129" cy="2749820"/>
              <a:chOff x="22960633" y="16798968"/>
              <a:chExt cx="7612129" cy="274982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26C9DC7-5AE5-9340-B93F-A8FB040DC4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51" r="65048"/>
              <a:stretch/>
            </p:blipFill>
            <p:spPr>
              <a:xfrm>
                <a:off x="23114445" y="16805588"/>
                <a:ext cx="2272595" cy="27432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D34CF56A-6CAA-9248-8179-3832929CA0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932" r="33413"/>
              <a:stretch/>
            </p:blipFill>
            <p:spPr>
              <a:xfrm>
                <a:off x="25474513" y="16798968"/>
                <a:ext cx="2477774" cy="2743200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65F444EE-5218-414D-816C-24C87F1EDA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59914"/>
              <a:stretch/>
            </p:blipFill>
            <p:spPr>
              <a:xfrm>
                <a:off x="28065856" y="16800299"/>
                <a:ext cx="2506906" cy="2743200"/>
              </a:xfrm>
              <a:prstGeom prst="rect">
                <a:avLst/>
              </a:prstGeom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1153399-183F-174F-96B0-3F8786AABD20}"/>
                  </a:ext>
                </a:extLst>
              </p:cNvPr>
              <p:cNvGrpSpPr/>
              <p:nvPr/>
            </p:nvGrpSpPr>
            <p:grpSpPr>
              <a:xfrm>
                <a:off x="25186796" y="16828029"/>
                <a:ext cx="392550" cy="2533397"/>
                <a:chOff x="25186796" y="16828029"/>
                <a:chExt cx="392550" cy="2533397"/>
              </a:xfrm>
              <a:solidFill>
                <a:schemeClr val="bg1"/>
              </a:solidFill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035831C4-3C88-9342-9921-91290A8F21EF}"/>
                    </a:ext>
                  </a:extLst>
                </p:cNvPr>
                <p:cNvSpPr/>
                <p:nvPr/>
              </p:nvSpPr>
              <p:spPr>
                <a:xfrm>
                  <a:off x="25186796" y="18470880"/>
                  <a:ext cx="392550" cy="89054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117D83CD-347F-1D47-89B0-CDA6FF333814}"/>
                    </a:ext>
                  </a:extLst>
                </p:cNvPr>
                <p:cNvSpPr/>
                <p:nvPr/>
              </p:nvSpPr>
              <p:spPr>
                <a:xfrm>
                  <a:off x="25234499" y="16828029"/>
                  <a:ext cx="231278" cy="16985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476322A-BA09-E64F-8F26-1D2946E390C6}"/>
                  </a:ext>
                </a:extLst>
              </p:cNvPr>
              <p:cNvGrpSpPr/>
              <p:nvPr/>
            </p:nvGrpSpPr>
            <p:grpSpPr>
              <a:xfrm>
                <a:off x="27716629" y="16869115"/>
                <a:ext cx="392550" cy="2648479"/>
                <a:chOff x="25186796" y="16828029"/>
                <a:chExt cx="392550" cy="2648479"/>
              </a:xfrm>
              <a:solidFill>
                <a:schemeClr val="bg1"/>
              </a:solidFill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B3DD793-EDBC-1E49-B82F-D06A49E92681}"/>
                    </a:ext>
                  </a:extLst>
                </p:cNvPr>
                <p:cNvSpPr/>
                <p:nvPr/>
              </p:nvSpPr>
              <p:spPr>
                <a:xfrm>
                  <a:off x="25186796" y="18470879"/>
                  <a:ext cx="392550" cy="100562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96BB73E-1029-5A4F-A50C-9D2ED1803987}"/>
                    </a:ext>
                  </a:extLst>
                </p:cNvPr>
                <p:cNvSpPr/>
                <p:nvPr/>
              </p:nvSpPr>
              <p:spPr>
                <a:xfrm>
                  <a:off x="25234499" y="16828029"/>
                  <a:ext cx="231278" cy="16985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O"/>
                </a:p>
              </p:txBody>
            </p:sp>
          </p:grp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12EF861-2560-5540-A8C8-265227733B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960" t="23846" r="67509" b="41323"/>
              <a:stretch/>
            </p:blipFill>
            <p:spPr>
              <a:xfrm>
                <a:off x="22960633" y="17455498"/>
                <a:ext cx="231277" cy="955475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47B959-049D-0D4E-9294-B6CD321C87DE}"/>
                </a:ext>
              </a:extLst>
            </p:cNvPr>
            <p:cNvSpPr txBox="1"/>
            <p:nvPr/>
          </p:nvSpPr>
          <p:spPr>
            <a:xfrm>
              <a:off x="24065727" y="13582487"/>
              <a:ext cx="841149" cy="27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303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1F4737-FAC5-4C42-8F5B-35A5FE448DBE}"/>
                </a:ext>
              </a:extLst>
            </p:cNvPr>
            <p:cNvSpPr txBox="1"/>
            <p:nvPr/>
          </p:nvSpPr>
          <p:spPr>
            <a:xfrm>
              <a:off x="23191910" y="14875450"/>
              <a:ext cx="841149" cy="27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302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66B3F7-94C7-494B-9A48-351173DD635B}"/>
                </a:ext>
              </a:extLst>
            </p:cNvPr>
            <p:cNvSpPr txBox="1"/>
            <p:nvPr/>
          </p:nvSpPr>
          <p:spPr>
            <a:xfrm>
              <a:off x="24322423" y="17616038"/>
              <a:ext cx="841149" cy="27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298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CF66D1-D96F-9F49-87E6-90602EBE1A44}"/>
                </a:ext>
              </a:extLst>
            </p:cNvPr>
            <p:cNvSpPr txBox="1"/>
            <p:nvPr/>
          </p:nvSpPr>
          <p:spPr>
            <a:xfrm>
              <a:off x="23114445" y="18518539"/>
              <a:ext cx="841149" cy="27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O" dirty="0"/>
                <a:t>299</a:t>
              </a:r>
            </a:p>
          </p:txBody>
        </p:sp>
      </p:grpSp>
      <p:pic>
        <p:nvPicPr>
          <p:cNvPr id="22" name="Picture 2">
            <a:extLst>
              <a:ext uri="{FF2B5EF4-FFF2-40B4-BE49-F238E27FC236}">
                <a16:creationId xmlns:a16="http://schemas.microsoft.com/office/drawing/2014/main" id="{082E2731-9FC9-474E-BF29-D9E971A5C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6861" y="-2357271"/>
            <a:ext cx="3492500" cy="261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first_figure_motivation.m4a" descr="first_figure_motivation.m4a">
            <a:hlinkClick r:id="" action="ppaction://media"/>
            <a:extLst>
              <a:ext uri="{FF2B5EF4-FFF2-40B4-BE49-F238E27FC236}">
                <a16:creationId xmlns:a16="http://schemas.microsoft.com/office/drawing/2014/main" id="{09A3FBD7-FD0B-4845-8C6B-25134B4D3A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339067" y="479035"/>
            <a:ext cx="1185650" cy="118565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8" name="Right Arrow 2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3111C9-7FB3-2E4C-8255-628764046A2A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" name="dex-sea-ice.m4a" descr="dex-sea-ice.m4a">
            <a:hlinkClick r:id="" action="ppaction://media"/>
            <a:extLst>
              <a:ext uri="{FF2B5EF4-FFF2-40B4-BE49-F238E27FC236}">
                <a16:creationId xmlns:a16="http://schemas.microsoft.com/office/drawing/2014/main" id="{D4E056C2-CBC2-C741-B4A2-A3C416733C1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973511" y="3500203"/>
            <a:ext cx="812800" cy="812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DB3325-9F17-5444-BD65-B77563F003A4}"/>
              </a:ext>
            </a:extLst>
          </p:cNvPr>
          <p:cNvSpPr/>
          <p:nvPr/>
        </p:nvSpPr>
        <p:spPr>
          <a:xfrm>
            <a:off x="7247466" y="704838"/>
            <a:ext cx="3549033" cy="6051444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6" name="Picture 25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CB2F27C-7E49-5D49-BB10-264AE1CFCD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8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68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82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B05038-FAC3-DC43-835C-EF3A7204A45E}"/>
              </a:ext>
            </a:extLst>
          </p:cNvPr>
          <p:cNvSpPr txBox="1"/>
          <p:nvPr/>
        </p:nvSpPr>
        <p:spPr>
          <a:xfrm>
            <a:off x="3649653" y="219372"/>
            <a:ext cx="4071947" cy="66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600" dirty="0"/>
              <a:t>6° Conclusions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E7685-FE9F-9A4C-8987-8ABAB4AFA1C1}"/>
              </a:ext>
            </a:extLst>
          </p:cNvPr>
          <p:cNvSpPr txBox="1"/>
          <p:nvPr/>
        </p:nvSpPr>
        <p:spPr>
          <a:xfrm>
            <a:off x="4632084" y="1504945"/>
            <a:ext cx="70994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800" dirty="0"/>
              <a:t>Flight vapor isotope observations:</a:t>
            </a:r>
          </a:p>
          <a:p>
            <a:r>
              <a:rPr lang="en-NO" sz="2800" dirty="0"/>
              <a:t>-are coherent with ship &amp; ground observations</a:t>
            </a:r>
          </a:p>
          <a:p>
            <a:r>
              <a:rPr lang="en-NO" sz="2800" dirty="0"/>
              <a:t>-show horizontal structures in the Marine Boundary Layer, t</a:t>
            </a:r>
            <a:r>
              <a:rPr lang="en-GB" sz="2800" dirty="0"/>
              <a:t>ha</a:t>
            </a:r>
            <a:r>
              <a:rPr lang="en-NO" sz="2800" dirty="0"/>
              <a:t>t could correspond to convection cells</a:t>
            </a:r>
          </a:p>
          <a:p>
            <a:r>
              <a:rPr lang="en-NO" sz="2800" dirty="0"/>
              <a:t>-show sea-ice/sea-water gradients at the sea-ice edge</a:t>
            </a:r>
          </a:p>
          <a:p>
            <a:r>
              <a:rPr lang="en-NO" sz="2800" dirty="0"/>
              <a:t>-also seem to react to small-scale features such as leads in sea-ice.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33BFC3-E561-C646-B4A7-F5FC7859F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406" y="887195"/>
            <a:ext cx="2479675" cy="1803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542DD5-6991-444C-8C61-60192E33D7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278" y="3124200"/>
            <a:ext cx="3557933" cy="2668450"/>
          </a:xfrm>
          <a:prstGeom prst="rect">
            <a:avLst/>
          </a:prstGeom>
        </p:spPr>
      </p:pic>
      <p:sp>
        <p:nvSpPr>
          <p:cNvPr id="10" name="Right Arrow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85D028-B4B9-0E42-8D8C-1BADF74FCBBC}"/>
              </a:ext>
            </a:extLst>
          </p:cNvPr>
          <p:cNvSpPr/>
          <p:nvPr/>
        </p:nvSpPr>
        <p:spPr>
          <a:xfrm>
            <a:off x="11658600" y="19038"/>
            <a:ext cx="523885" cy="685800"/>
          </a:xfrm>
          <a:prstGeom prst="rightArrow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2" name="conclusions.m4a" descr="conclusions.m4a">
            <a:hlinkClick r:id="" action="ppaction://media"/>
            <a:extLst>
              <a:ext uri="{FF2B5EF4-FFF2-40B4-BE49-F238E27FC236}">
                <a16:creationId xmlns:a16="http://schemas.microsoft.com/office/drawing/2014/main" id="{503726D5-6FEF-6C4F-A5E8-1535B78E9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77300" y="200634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5CE8A5-AE99-7D49-AC1C-1D127EF888FA}"/>
              </a:ext>
            </a:extLst>
          </p:cNvPr>
          <p:cNvSpPr txBox="1"/>
          <p:nvPr/>
        </p:nvSpPr>
        <p:spPr>
          <a:xfrm>
            <a:off x="5064369" y="5685692"/>
            <a:ext cx="6951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3200" dirty="0"/>
              <a:t>Thanks for your interest!</a:t>
            </a:r>
          </a:p>
        </p:txBody>
      </p:sp>
      <p:pic>
        <p:nvPicPr>
          <p:cNvPr id="11" name="Picture 10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F7DA9CD-9C85-6F4D-AE0F-327552692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5085" y="6432853"/>
            <a:ext cx="7874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4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644</Words>
  <Application>Microsoft Macintosh PowerPoint</Application>
  <PresentationFormat>Widescreen</PresentationFormat>
  <Paragraphs>132</Paragraphs>
  <Slides>13</Slides>
  <Notes>0</Notes>
  <HiddenSlides>0</HiddenSlides>
  <MMClips>21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Touzeau</dc:creator>
  <cp:lastModifiedBy>Alexandra Touzeau</cp:lastModifiedBy>
  <cp:revision>52</cp:revision>
  <dcterms:created xsi:type="dcterms:W3CDTF">2021-04-15T14:18:31Z</dcterms:created>
  <dcterms:modified xsi:type="dcterms:W3CDTF">2021-04-22T14:37:15Z</dcterms:modified>
</cp:coreProperties>
</file>