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Lst>
  <p:notesMasterIdLst>
    <p:notesMasterId r:id="rId20"/>
  </p:notesMasterIdLst>
  <p:sldIdLst>
    <p:sldId id="256" r:id="rId2"/>
    <p:sldId id="275" r:id="rId3"/>
    <p:sldId id="289" r:id="rId4"/>
    <p:sldId id="290" r:id="rId5"/>
    <p:sldId id="292" r:id="rId6"/>
    <p:sldId id="295" r:id="rId7"/>
    <p:sldId id="296" r:id="rId8"/>
    <p:sldId id="294" r:id="rId9"/>
    <p:sldId id="297" r:id="rId10"/>
    <p:sldId id="301" r:id="rId11"/>
    <p:sldId id="302" r:id="rId12"/>
    <p:sldId id="298" r:id="rId13"/>
    <p:sldId id="299" r:id="rId14"/>
    <p:sldId id="300" r:id="rId15"/>
    <p:sldId id="306" r:id="rId16"/>
    <p:sldId id="303" r:id="rId17"/>
    <p:sldId id="305" r:id="rId18"/>
    <p:sldId id="29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dřej Hotový" initials="OH" lastIdx="5" clrIdx="0">
    <p:extLst>
      <p:ext uri="{19B8F6BF-5375-455C-9EA6-DF929625EA0E}">
        <p15:presenceInfo xmlns:p15="http://schemas.microsoft.com/office/powerpoint/2012/main" userId="Ondřej Hotový"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9926"/>
    <a:srgbClr val="48A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5698" autoAdjust="0"/>
  </p:normalViewPr>
  <p:slideViewPr>
    <p:cSldViewPr snapToGrid="0">
      <p:cViewPr varScale="1">
        <p:scale>
          <a:sx n="110" d="100"/>
          <a:sy n="110" d="100"/>
        </p:scale>
        <p:origin x="486"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G:\M&#367;j%20disk\ROS\results\souhrn_komple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42817520150405"/>
          <c:y val="7.5782755416442513E-2"/>
          <c:w val="0.78349263788834911"/>
          <c:h val="0.85770544986224551"/>
        </c:manualLayout>
      </c:layout>
      <c:doughnutChart>
        <c:varyColors val="1"/>
        <c:ser>
          <c:idx val="0"/>
          <c:order val="0"/>
          <c:dPt>
            <c:idx val="0"/>
            <c:bubble3D val="0"/>
            <c:spPr>
              <a:solidFill>
                <a:schemeClr val="bg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9E-4FFE-AC88-D0CD48ED136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9E-4FFE-AC88-D0CD48ED136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9E-4FFE-AC88-D0CD48ED136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9E-4FFE-AC88-D0CD48ED136B}"/>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919E-4FFE-AC88-D0CD48ED136B}"/>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919E-4FFE-AC88-D0CD48ED136B}"/>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919E-4FFE-AC88-D0CD48ED136B}"/>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919E-4FFE-AC88-D0CD48ED136B}"/>
              </c:ext>
            </c:extLst>
          </c:dPt>
          <c:dPt>
            <c:idx val="8"/>
            <c:bubble3D val="0"/>
            <c:spPr>
              <a:solidFill>
                <a:schemeClr val="tx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919E-4FFE-AC88-D0CD48ED136B}"/>
              </c:ext>
            </c:extLst>
          </c:dPt>
          <c:dLbls>
            <c:dLbl>
              <c:idx val="0"/>
              <c:layout>
                <c:manualLayout>
                  <c:x val="2.8510266003983546E-2"/>
                  <c:y val="0.107516669112013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919E-4FFE-AC88-D0CD48ED136B}"/>
                </c:ext>
              </c:extLst>
            </c:dLbl>
            <c:dLbl>
              <c:idx val="8"/>
              <c:layout>
                <c:manualLayout>
                  <c:x val="-2.4586288416075651E-2"/>
                  <c:y val="0.10104872760470159"/>
                </c:manualLayout>
              </c:layout>
              <c:numFmt formatCode="General"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919E-4FFE-AC88-D0CD48ED136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cs-CZ"/>
              </a:p>
            </c:txPr>
            <c:showLegendKey val="0"/>
            <c:showVal val="0"/>
            <c:showCatName val="0"/>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15:layout/>
              </c:ext>
            </c:extLst>
          </c:dLbls>
          <c:cat>
            <c:strRef>
              <c:f>catchment_overall!$AK$2:$AK$10</c:f>
              <c:strCache>
                <c:ptCount val="9"/>
                <c:pt idx="0">
                  <c:v>October</c:v>
                </c:pt>
                <c:pt idx="1">
                  <c:v>November</c:v>
                </c:pt>
                <c:pt idx="2">
                  <c:v>December</c:v>
                </c:pt>
                <c:pt idx="3">
                  <c:v>January</c:v>
                </c:pt>
                <c:pt idx="4">
                  <c:v>February</c:v>
                </c:pt>
                <c:pt idx="5">
                  <c:v>March</c:v>
                </c:pt>
                <c:pt idx="6">
                  <c:v>April</c:v>
                </c:pt>
                <c:pt idx="7">
                  <c:v>May</c:v>
                </c:pt>
                <c:pt idx="8">
                  <c:v>June</c:v>
                </c:pt>
              </c:strCache>
            </c:strRef>
          </c:cat>
          <c:val>
            <c:numRef>
              <c:f>catchment_overall!$AL$2:$AL$10</c:f>
              <c:numCache>
                <c:formatCode>General</c:formatCode>
                <c:ptCount val="9"/>
                <c:pt idx="0">
                  <c:v>46</c:v>
                </c:pt>
                <c:pt idx="1">
                  <c:v>244</c:v>
                </c:pt>
                <c:pt idx="2">
                  <c:v>864</c:v>
                </c:pt>
                <c:pt idx="3">
                  <c:v>510</c:v>
                </c:pt>
                <c:pt idx="4">
                  <c:v>572</c:v>
                </c:pt>
                <c:pt idx="5">
                  <c:v>1306</c:v>
                </c:pt>
                <c:pt idx="6">
                  <c:v>1251</c:v>
                </c:pt>
                <c:pt idx="7">
                  <c:v>435</c:v>
                </c:pt>
                <c:pt idx="8">
                  <c:v>11</c:v>
                </c:pt>
              </c:numCache>
            </c:numRef>
          </c:val>
          <c:extLst>
            <c:ext xmlns:c16="http://schemas.microsoft.com/office/drawing/2014/chart" uri="{C3380CC4-5D6E-409C-BE32-E72D297353CC}">
              <c16:uniqueId val="{00000012-919E-4FFE-AC88-D0CD48ED136B}"/>
            </c:ext>
          </c:extLst>
        </c:ser>
        <c:ser>
          <c:idx val="1"/>
          <c:order val="1"/>
          <c:tx>
            <c:v>rada 2</c:v>
          </c:tx>
          <c:dPt>
            <c:idx val="0"/>
            <c:bubble3D val="0"/>
            <c:spPr>
              <a:solidFill>
                <a:schemeClr val="bg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4-919E-4FFE-AC88-D0CD48ED136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6-919E-4FFE-AC88-D0CD48ED136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8-919E-4FFE-AC88-D0CD48ED136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A-919E-4FFE-AC88-D0CD48ED136B}"/>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C-919E-4FFE-AC88-D0CD48ED136B}"/>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E-919E-4FFE-AC88-D0CD48ED136B}"/>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20-919E-4FFE-AC88-D0CD48ED136B}"/>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22-919E-4FFE-AC88-D0CD48ED136B}"/>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24-919E-4FFE-AC88-D0CD48ED136B}"/>
              </c:ext>
            </c:extLst>
          </c:dPt>
          <c:dLbls>
            <c:dLbl>
              <c:idx val="0"/>
              <c:layout>
                <c:manualLayout>
                  <c:x val="1.8289894833104709E-3"/>
                  <c:y val="-9.086419753086419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4-919E-4FFE-AC88-D0CD48ED136B}"/>
                </c:ext>
              </c:extLst>
            </c:dLbl>
            <c:dLbl>
              <c:idx val="1"/>
              <c:layout>
                <c:manualLayout>
                  <c:x val="-1.7497812773404609E-3"/>
                  <c:y val="-1.9753086419753447E-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6-919E-4FFE-AC88-D0CD48ED136B}"/>
                </c:ext>
              </c:extLst>
            </c:dLbl>
            <c:dLbl>
              <c:idx val="8"/>
              <c:delete val="1"/>
              <c:extLst>
                <c:ext xmlns:c15="http://schemas.microsoft.com/office/drawing/2012/chart" uri="{CE6537A1-D6FC-4f65-9D91-7224C49458BB}"/>
                <c:ext xmlns:c16="http://schemas.microsoft.com/office/drawing/2014/chart" uri="{C3380CC4-5D6E-409C-BE32-E72D297353CC}">
                  <c16:uniqueId val="{00000024-919E-4FFE-AC88-D0CD48ED136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cs-CZ"/>
              </a:p>
            </c:txPr>
            <c:showLegendKey val="0"/>
            <c:showVal val="0"/>
            <c:showCatName val="0"/>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15:layout/>
              </c:ext>
            </c:extLst>
          </c:dLbls>
          <c:val>
            <c:numRef>
              <c:f>catchment_overall!$AL$13:$AL$21</c:f>
              <c:numCache>
                <c:formatCode>General</c:formatCode>
                <c:ptCount val="9"/>
                <c:pt idx="0">
                  <c:v>38</c:v>
                </c:pt>
                <c:pt idx="1">
                  <c:v>120</c:v>
                </c:pt>
                <c:pt idx="2">
                  <c:v>495</c:v>
                </c:pt>
                <c:pt idx="3">
                  <c:v>778</c:v>
                </c:pt>
                <c:pt idx="4">
                  <c:v>679</c:v>
                </c:pt>
                <c:pt idx="5">
                  <c:v>1382</c:v>
                </c:pt>
                <c:pt idx="6">
                  <c:v>753</c:v>
                </c:pt>
                <c:pt idx="7">
                  <c:v>89</c:v>
                </c:pt>
                <c:pt idx="8">
                  <c:v>0</c:v>
                </c:pt>
              </c:numCache>
            </c:numRef>
          </c:val>
          <c:extLst>
            <c:ext xmlns:c16="http://schemas.microsoft.com/office/drawing/2014/chart" uri="{C3380CC4-5D6E-409C-BE32-E72D297353CC}">
              <c16:uniqueId val="{00000025-919E-4FFE-AC88-D0CD48ED136B}"/>
            </c:ext>
          </c:extLst>
        </c:ser>
        <c:dLbls>
          <c:showLegendKey val="0"/>
          <c:showVal val="1"/>
          <c:showCatName val="0"/>
          <c:showSerName val="0"/>
          <c:showPercent val="0"/>
          <c:showBubbleSize val="0"/>
          <c:showLeaderLines val="1"/>
        </c:dLbls>
        <c:firstSliceAng val="0"/>
        <c:holeSize val="40"/>
      </c:doughnut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cs-CZ"/>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0.45855</cdr:x>
      <cdr:y>0.58142</cdr:y>
    </cdr:from>
    <cdr:to>
      <cdr:x>0.69051</cdr:x>
      <cdr:y>0.64065</cdr:y>
    </cdr:to>
    <cdr:sp macro="" textlink="">
      <cdr:nvSpPr>
        <cdr:cNvPr id="2" name="TextovéPole 1"/>
        <cdr:cNvSpPr txBox="1"/>
      </cdr:nvSpPr>
      <cdr:spPr>
        <a:xfrm xmlns:a="http://schemas.openxmlformats.org/drawingml/2006/main">
          <a:off x="2403843" y="2915026"/>
          <a:ext cx="1215990" cy="296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600" b="1" dirty="0"/>
            <a:t>1965 - 1992</a:t>
          </a:r>
        </a:p>
      </cdr:txBody>
    </cdr:sp>
  </cdr:relSizeAnchor>
  <cdr:relSizeAnchor xmlns:cdr="http://schemas.openxmlformats.org/drawingml/2006/chartDrawing">
    <cdr:from>
      <cdr:x>0.45855</cdr:x>
      <cdr:y>0.90946</cdr:y>
    </cdr:from>
    <cdr:to>
      <cdr:x>0.69749</cdr:x>
      <cdr:y>0.96588</cdr:y>
    </cdr:to>
    <cdr:sp macro="" textlink="">
      <cdr:nvSpPr>
        <cdr:cNvPr id="3" name="TextovéPole 2"/>
        <cdr:cNvSpPr txBox="1"/>
      </cdr:nvSpPr>
      <cdr:spPr>
        <a:xfrm xmlns:a="http://schemas.openxmlformats.org/drawingml/2006/main">
          <a:off x="2403843" y="4559695"/>
          <a:ext cx="1252580" cy="2828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600" b="1" dirty="0"/>
            <a:t>1993 - 2019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C7462-F4D1-4A77-AF5D-342522E3DD6D}" type="datetimeFigureOut">
              <a:rPr lang="cs-CZ" smtClean="0"/>
              <a:t>26. 4. 2021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07C9D-864A-4A6A-8742-FF3C551B84AF}" type="slidenum">
              <a:rPr lang="cs-CZ" smtClean="0"/>
              <a:t>‹#›</a:t>
            </a:fld>
            <a:endParaRPr lang="cs-CZ"/>
          </a:p>
        </p:txBody>
      </p:sp>
    </p:spTree>
    <p:extLst>
      <p:ext uri="{BB962C8B-B14F-4D97-AF65-F5344CB8AC3E}">
        <p14:creationId xmlns:p14="http://schemas.microsoft.com/office/powerpoint/2010/main" val="196289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15EB6C0D-0924-46B8-B300-88E4F77C8EDA}" type="datetime1">
              <a:rPr lang="cs-CZ" smtClean="0"/>
              <a:t>26. 4. 2021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395085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447E876-DF4F-48EC-AC85-9C92B1EC1583}" type="datetime1">
              <a:rPr lang="cs-CZ" smtClean="0"/>
              <a:t>26. 4. 2021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196962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AEDC5DA-5E60-4645-9485-939497359567}" type="datetime1">
              <a:rPr lang="cs-CZ" smtClean="0"/>
              <a:t>26. 4. 2021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425318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E768F22-3602-4D68-BD7A-359CDA60C360}" type="datetime1">
              <a:rPr lang="cs-CZ" smtClean="0"/>
              <a:t>26. 4. 2021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249387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A9CCE17C-3187-45CD-AE5F-7EBB47D19ACE}" type="datetime1">
              <a:rPr lang="cs-CZ" smtClean="0"/>
              <a:t>26. 4. 2021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168664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895899B-62E7-4093-8CC6-FF61E92920AE}" type="datetime1">
              <a:rPr lang="cs-CZ" smtClean="0"/>
              <a:t>26. 4. 2021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216221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4FC6413-BFF9-40A8-88D7-824D79E112A4}" type="datetime1">
              <a:rPr lang="cs-CZ" smtClean="0"/>
              <a:t>26. 4. 2021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28730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9811931-1AEE-4A3D-B57E-FC48D32A6DE5}" type="datetime1">
              <a:rPr lang="cs-CZ" smtClean="0"/>
              <a:t>26. 4. 2021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358371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63666-8F7E-467F-A94B-45B15E9EE5C9}" type="datetime1">
              <a:rPr lang="cs-CZ" smtClean="0"/>
              <a:t>26. 4. 2021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187838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574076C-4135-4367-89FA-4F530F04BAED}" type="datetime1">
              <a:rPr lang="cs-CZ" smtClean="0"/>
              <a:t>26. 4. 2021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381353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DDF1CDCD-40D1-4FCB-86C9-52B596A26FBA}" type="datetime1">
              <a:rPr lang="cs-CZ" smtClean="0"/>
              <a:t>26. 4. 2021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C5B12B9-9F8D-43F7-8280-C12601645558}" type="slidenum">
              <a:rPr lang="cs-CZ" smtClean="0"/>
              <a:t>‹#›</a:t>
            </a:fld>
            <a:endParaRPr lang="cs-CZ"/>
          </a:p>
        </p:txBody>
      </p:sp>
    </p:spTree>
    <p:extLst>
      <p:ext uri="{BB962C8B-B14F-4D97-AF65-F5344CB8AC3E}">
        <p14:creationId xmlns:p14="http://schemas.microsoft.com/office/powerpoint/2010/main" val="47361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BCC80-7459-4B45-ADAA-0656DFBB43F6}" type="datetime1">
              <a:rPr lang="cs-CZ" smtClean="0"/>
              <a:t>26. 4. 2021</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B12B9-9F8D-43F7-8280-C12601645558}" type="slidenum">
              <a:rPr lang="cs-CZ" smtClean="0"/>
              <a:t>‹#›</a:t>
            </a:fld>
            <a:endParaRPr lang="cs-CZ"/>
          </a:p>
        </p:txBody>
      </p:sp>
    </p:spTree>
    <p:extLst>
      <p:ext uri="{BB962C8B-B14F-4D97-AF65-F5344CB8AC3E}">
        <p14:creationId xmlns:p14="http://schemas.microsoft.com/office/powerpoint/2010/main" val="34883261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slide" Target="slide2.xml"/><Relationship Id="rId12" Type="http://schemas.microsoft.com/office/2007/relationships/hdphoto" Target="../media/hdphoto1.wdp"/><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2.png"/><Relationship Id="rId5" Type="http://schemas.openxmlformats.org/officeDocument/2006/relationships/slide" Target="slide14.xml"/><Relationship Id="rId10" Type="http://schemas.openxmlformats.org/officeDocument/2006/relationships/slide" Target="slide17.xml"/><Relationship Id="rId4" Type="http://schemas.openxmlformats.org/officeDocument/2006/relationships/slide" Target="slide16.xml"/><Relationship Id="rId9" Type="http://schemas.openxmlformats.org/officeDocument/2006/relationships/slide" Target="slide3.xml"/><Relationship Id="rId1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2.wdp"/><Relationship Id="rId7" Type="http://schemas.openxmlformats.org/officeDocument/2006/relationships/slide" Target="slide1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microsoft.com/office/2007/relationships/hdphoto" Target="../media/hdphoto2.wdp"/><Relationship Id="rId7" Type="http://schemas.openxmlformats.org/officeDocument/2006/relationships/slide" Target="slide14.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3.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21.tiff"/><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png"/><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2.wdp"/><Relationship Id="rId7" Type="http://schemas.openxmlformats.org/officeDocument/2006/relationships/slide" Target="slide1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hyperlink" Target="https://onlinelibrary.wiley.com/doi/10.1002/hyp.13936"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microsoft.com/office/2007/relationships/hdphoto" Target="../media/hdphoto2.wdp"/><Relationship Id="rId7" Type="http://schemas.openxmlformats.org/officeDocument/2006/relationships/image" Target="../media/image23.tif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png"/><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slide" Target="slide15.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27.tiff"/><Relationship Id="rId3" Type="http://schemas.microsoft.com/office/2007/relationships/hdphoto" Target="../media/hdphoto2.wdp"/><Relationship Id="rId7" Type="http://schemas.openxmlformats.org/officeDocument/2006/relationships/image" Target="../media/image26.tif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tiff"/><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slide" Target="slide1.xml"/><Relationship Id="rId9"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image" Target="../media/image3.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microsoft.com/office/2007/relationships/hdphoto" Target="../media/hdphoto2.wdp"/><Relationship Id="rId7"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2.wdp"/><Relationship Id="rId7"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3" Type="http://schemas.microsoft.com/office/2007/relationships/hdphoto" Target="../media/hdphoto2.wdp"/><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slide" Target="slide1.xml"/><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BA05417-A9A9-4FF0-8481-E00F93440E6D}"/>
              </a:ext>
            </a:extLst>
          </p:cNvPr>
          <p:cNvSpPr>
            <a:spLocks noGrp="1"/>
          </p:cNvSpPr>
          <p:nvPr>
            <p:ph type="subTitle" idx="1"/>
          </p:nvPr>
        </p:nvSpPr>
        <p:spPr/>
        <p:txBody>
          <a:bodyPr/>
          <a:lstStyle/>
          <a:p>
            <a:endParaRPr lang="cs-CZ"/>
          </a:p>
        </p:txBody>
      </p:sp>
      <p:sp>
        <p:nvSpPr>
          <p:cNvPr id="4" name="Obdélník 3">
            <a:extLst>
              <a:ext uri="{FF2B5EF4-FFF2-40B4-BE49-F238E27FC236}">
                <a16:creationId xmlns:a16="http://schemas.microsoft.com/office/drawing/2014/main" id="{26B435DA-EC09-4C8A-8DE3-4B992A59C4A0}"/>
              </a:ext>
            </a:extLst>
          </p:cNvPr>
          <p:cNvSpPr/>
          <p:nvPr/>
        </p:nvSpPr>
        <p:spPr>
          <a:xfrm>
            <a:off x="0" y="1785088"/>
            <a:ext cx="12192000" cy="507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a:extLst>
              <a:ext uri="{FF2B5EF4-FFF2-40B4-BE49-F238E27FC236}">
                <a16:creationId xmlns:a16="http://schemas.microsoft.com/office/drawing/2014/main" id="{1FECAE1C-F295-45F2-9EBE-E85CD4F72E35}"/>
              </a:ext>
            </a:extLst>
          </p:cNvPr>
          <p:cNvSpPr/>
          <p:nvPr/>
        </p:nvSpPr>
        <p:spPr>
          <a:xfrm>
            <a:off x="6317726" y="5886277"/>
            <a:ext cx="368420" cy="240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a:hlinkClick r:id="rId2" action="ppaction://hlinksldjump"/>
            <a:extLst>
              <a:ext uri="{FF2B5EF4-FFF2-40B4-BE49-F238E27FC236}">
                <a16:creationId xmlns:a16="http://schemas.microsoft.com/office/drawing/2014/main" id="{5EFAF69A-21E0-4321-87A9-89FBA9B86B3F}"/>
              </a:ext>
            </a:extLst>
          </p:cNvPr>
          <p:cNvSpPr/>
          <p:nvPr/>
        </p:nvSpPr>
        <p:spPr>
          <a:xfrm>
            <a:off x="876495" y="6039745"/>
            <a:ext cx="3313124" cy="41644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MATERIAL AND METHODS</a:t>
            </a:r>
          </a:p>
        </p:txBody>
      </p:sp>
      <p:pic>
        <p:nvPicPr>
          <p:cNvPr id="31" name="Obrázek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13805" y="4310465"/>
            <a:ext cx="1747672" cy="2230820"/>
          </a:xfrm>
          <a:prstGeom prst="rect">
            <a:avLst/>
          </a:prstGeom>
          <a:ln>
            <a:solidFill>
              <a:schemeClr val="bg1"/>
            </a:solidFill>
          </a:ln>
        </p:spPr>
      </p:pic>
      <p:sp>
        <p:nvSpPr>
          <p:cNvPr id="36" name="Obdélník 35">
            <a:hlinkClick r:id="rId4" action="ppaction://hlinksldjump"/>
            <a:extLst>
              <a:ext uri="{FF2B5EF4-FFF2-40B4-BE49-F238E27FC236}">
                <a16:creationId xmlns:a16="http://schemas.microsoft.com/office/drawing/2014/main" id="{5EFAF69A-21E0-4321-87A9-89FBA9B86B3F}"/>
              </a:ext>
            </a:extLst>
          </p:cNvPr>
          <p:cNvSpPr/>
          <p:nvPr/>
        </p:nvSpPr>
        <p:spPr>
          <a:xfrm>
            <a:off x="8225177" y="5468612"/>
            <a:ext cx="3090326"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CHANGES IN ROS</a:t>
            </a:r>
          </a:p>
        </p:txBody>
      </p:sp>
      <p:sp>
        <p:nvSpPr>
          <p:cNvPr id="37" name="Obdélník 36">
            <a:hlinkClick r:id="rId5" action="ppaction://hlinksldjump"/>
            <a:extLst>
              <a:ext uri="{FF2B5EF4-FFF2-40B4-BE49-F238E27FC236}">
                <a16:creationId xmlns:a16="http://schemas.microsoft.com/office/drawing/2014/main" id="{5EFAF69A-21E0-4321-87A9-89FBA9B86B3F}"/>
              </a:ext>
            </a:extLst>
          </p:cNvPr>
          <p:cNvSpPr/>
          <p:nvPr/>
        </p:nvSpPr>
        <p:spPr>
          <a:xfrm>
            <a:off x="8230925" y="4887455"/>
            <a:ext cx="3084578"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ENERGY CONTRIBUTIONS</a:t>
            </a:r>
          </a:p>
        </p:txBody>
      </p:sp>
      <p:sp>
        <p:nvSpPr>
          <p:cNvPr id="38" name="Obdélník 37">
            <a:hlinkClick r:id="rId6" action="ppaction://hlinksldjump"/>
            <a:extLst>
              <a:ext uri="{FF2B5EF4-FFF2-40B4-BE49-F238E27FC236}">
                <a16:creationId xmlns:a16="http://schemas.microsoft.com/office/drawing/2014/main" id="{5EFAF69A-21E0-4321-87A9-89FBA9B86B3F}"/>
              </a:ext>
            </a:extLst>
          </p:cNvPr>
          <p:cNvSpPr/>
          <p:nvPr/>
        </p:nvSpPr>
        <p:spPr>
          <a:xfrm>
            <a:off x="8228801" y="4307652"/>
            <a:ext cx="3086702"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SW AND LW RADIATION</a:t>
            </a:r>
          </a:p>
        </p:txBody>
      </p:sp>
      <p:sp>
        <p:nvSpPr>
          <p:cNvPr id="24" name="Obdélník 23">
            <a:hlinkClick r:id="rId7" action="ppaction://hlinksldjump"/>
            <a:extLst>
              <a:ext uri="{FF2B5EF4-FFF2-40B4-BE49-F238E27FC236}">
                <a16:creationId xmlns:a16="http://schemas.microsoft.com/office/drawing/2014/main" id="{5EFAF69A-21E0-4321-87A9-89FBA9B86B3F}"/>
              </a:ext>
            </a:extLst>
          </p:cNvPr>
          <p:cNvSpPr/>
          <p:nvPr/>
        </p:nvSpPr>
        <p:spPr>
          <a:xfrm>
            <a:off x="876495" y="4307652"/>
            <a:ext cx="3313122" cy="41644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MOTIVATION</a:t>
            </a:r>
          </a:p>
        </p:txBody>
      </p:sp>
      <p:sp>
        <p:nvSpPr>
          <p:cNvPr id="25" name="Obdélník 24">
            <a:hlinkClick r:id="rId8" action="ppaction://hlinksldjump"/>
            <a:extLst>
              <a:ext uri="{FF2B5EF4-FFF2-40B4-BE49-F238E27FC236}">
                <a16:creationId xmlns:a16="http://schemas.microsoft.com/office/drawing/2014/main" id="{5EFAF69A-21E0-4321-87A9-89FBA9B86B3F}"/>
              </a:ext>
            </a:extLst>
          </p:cNvPr>
          <p:cNvSpPr/>
          <p:nvPr/>
        </p:nvSpPr>
        <p:spPr>
          <a:xfrm>
            <a:off x="876495" y="5468613"/>
            <a:ext cx="3313124" cy="41644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STUDY AREAS</a:t>
            </a:r>
          </a:p>
        </p:txBody>
      </p:sp>
      <p:sp>
        <p:nvSpPr>
          <p:cNvPr id="26" name="Obdélník 25">
            <a:hlinkClick r:id="rId9" action="ppaction://hlinksldjump"/>
            <a:extLst>
              <a:ext uri="{FF2B5EF4-FFF2-40B4-BE49-F238E27FC236}">
                <a16:creationId xmlns:a16="http://schemas.microsoft.com/office/drawing/2014/main" id="{5EFAF69A-21E0-4321-87A9-89FBA9B86B3F}"/>
              </a:ext>
            </a:extLst>
          </p:cNvPr>
          <p:cNvSpPr/>
          <p:nvPr/>
        </p:nvSpPr>
        <p:spPr>
          <a:xfrm>
            <a:off x="876494" y="4887455"/>
            <a:ext cx="3313123" cy="41644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SNOWPACK ENERGY BALANCE</a:t>
            </a:r>
          </a:p>
        </p:txBody>
      </p:sp>
      <p:sp>
        <p:nvSpPr>
          <p:cNvPr id="21" name="Obdélník 20">
            <a:hlinkClick r:id="rId10" action="ppaction://hlinksldjump"/>
            <a:extLst>
              <a:ext uri="{FF2B5EF4-FFF2-40B4-BE49-F238E27FC236}">
                <a16:creationId xmlns:a16="http://schemas.microsoft.com/office/drawing/2014/main" id="{5EFAF69A-21E0-4321-87A9-89FBA9B86B3F}"/>
              </a:ext>
            </a:extLst>
          </p:cNvPr>
          <p:cNvSpPr/>
          <p:nvPr/>
        </p:nvSpPr>
        <p:spPr>
          <a:xfrm>
            <a:off x="8228801" y="6039745"/>
            <a:ext cx="3086701"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CONCLUSIONS</a:t>
            </a:r>
          </a:p>
        </p:txBody>
      </p:sp>
      <p:sp>
        <p:nvSpPr>
          <p:cNvPr id="22" name="TextovéPole 21">
            <a:extLst>
              <a:ext uri="{FF2B5EF4-FFF2-40B4-BE49-F238E27FC236}">
                <a16:creationId xmlns:a16="http://schemas.microsoft.com/office/drawing/2014/main" id="{666344AA-7FB6-46CD-AB76-3C0B69A4039A}"/>
              </a:ext>
            </a:extLst>
          </p:cNvPr>
          <p:cNvSpPr txBox="1"/>
          <p:nvPr/>
        </p:nvSpPr>
        <p:spPr>
          <a:xfrm>
            <a:off x="123864" y="-20133"/>
            <a:ext cx="8293533" cy="830997"/>
          </a:xfrm>
          <a:prstGeom prst="rect">
            <a:avLst/>
          </a:prstGeom>
          <a:noFill/>
        </p:spPr>
        <p:txBody>
          <a:bodyPr wrap="square" rtlCol="0">
            <a:spAutoFit/>
          </a:bodyPr>
          <a:lstStyle/>
          <a:p>
            <a:pPr algn="ctr"/>
            <a:r>
              <a:rPr lang="cs-CZ" sz="2400" b="1" dirty="0" err="1">
                <a:solidFill>
                  <a:schemeClr val="bg1"/>
                </a:solidFill>
              </a:rPr>
              <a:t>Snowpack</a:t>
            </a:r>
            <a:r>
              <a:rPr lang="cs-CZ" sz="2400" b="1" dirty="0">
                <a:solidFill>
                  <a:schemeClr val="bg1"/>
                </a:solidFill>
              </a:rPr>
              <a:t> </a:t>
            </a:r>
            <a:r>
              <a:rPr lang="cs-CZ" sz="2400" b="1" dirty="0" err="1">
                <a:solidFill>
                  <a:schemeClr val="bg1"/>
                </a:solidFill>
              </a:rPr>
              <a:t>energy</a:t>
            </a:r>
            <a:r>
              <a:rPr lang="cs-CZ" sz="2400" b="1" dirty="0">
                <a:solidFill>
                  <a:schemeClr val="bg1"/>
                </a:solidFill>
              </a:rPr>
              <a:t> balance and c</a:t>
            </a:r>
            <a:r>
              <a:rPr lang="en-US" sz="2400" b="1" dirty="0">
                <a:solidFill>
                  <a:schemeClr val="bg1"/>
                </a:solidFill>
              </a:rPr>
              <a:t>ha</a:t>
            </a:r>
            <a:r>
              <a:rPr lang="cs-CZ" sz="2400" b="1" dirty="0" err="1">
                <a:solidFill>
                  <a:schemeClr val="bg1"/>
                </a:solidFill>
              </a:rPr>
              <a:t>nges</a:t>
            </a:r>
            <a:r>
              <a:rPr lang="cs-CZ" sz="2400" b="1" dirty="0">
                <a:solidFill>
                  <a:schemeClr val="bg1"/>
                </a:solidFill>
              </a:rPr>
              <a:t> in </a:t>
            </a:r>
            <a:r>
              <a:rPr lang="cs-CZ" sz="2400" b="1" dirty="0" err="1">
                <a:solidFill>
                  <a:schemeClr val="bg1"/>
                </a:solidFill>
              </a:rPr>
              <a:t>the</a:t>
            </a:r>
            <a:r>
              <a:rPr lang="cs-CZ" sz="2400" b="1" dirty="0">
                <a:solidFill>
                  <a:schemeClr val="bg1"/>
                </a:solidFill>
              </a:rPr>
              <a:t> </a:t>
            </a:r>
            <a:r>
              <a:rPr lang="cs-CZ" sz="2400" b="1" dirty="0" err="1">
                <a:solidFill>
                  <a:schemeClr val="bg1"/>
                </a:solidFill>
              </a:rPr>
              <a:t>frequency</a:t>
            </a:r>
            <a:r>
              <a:rPr lang="cs-CZ" sz="2400" b="1" dirty="0">
                <a:solidFill>
                  <a:schemeClr val="bg1"/>
                </a:solidFill>
              </a:rPr>
              <a:t> and extremity </a:t>
            </a:r>
            <a:r>
              <a:rPr lang="cs-CZ" sz="2400" b="1" dirty="0" err="1">
                <a:solidFill>
                  <a:schemeClr val="bg1"/>
                </a:solidFill>
              </a:rPr>
              <a:t>of</a:t>
            </a:r>
            <a:r>
              <a:rPr lang="cs-CZ" sz="2400" b="1" dirty="0">
                <a:solidFill>
                  <a:schemeClr val="bg1"/>
                </a:solidFill>
              </a:rPr>
              <a:t> </a:t>
            </a:r>
            <a:r>
              <a:rPr lang="cs-CZ" sz="2400" b="1" dirty="0" err="1">
                <a:solidFill>
                  <a:schemeClr val="bg1"/>
                </a:solidFill>
              </a:rPr>
              <a:t>rain</a:t>
            </a:r>
            <a:r>
              <a:rPr lang="cs-CZ" sz="2400" b="1" dirty="0">
                <a:solidFill>
                  <a:schemeClr val="bg1"/>
                </a:solidFill>
              </a:rPr>
              <a:t>-on-</a:t>
            </a:r>
            <a:r>
              <a:rPr lang="cs-CZ" sz="2400" b="1" dirty="0" err="1">
                <a:solidFill>
                  <a:schemeClr val="bg1"/>
                </a:solidFill>
              </a:rPr>
              <a:t>snow</a:t>
            </a:r>
            <a:r>
              <a:rPr lang="cs-CZ" sz="2400" b="1" dirty="0">
                <a:solidFill>
                  <a:schemeClr val="bg1"/>
                </a:solidFill>
              </a:rPr>
              <a:t> </a:t>
            </a:r>
            <a:r>
              <a:rPr lang="cs-CZ" sz="2400" b="1" dirty="0" err="1">
                <a:solidFill>
                  <a:schemeClr val="bg1"/>
                </a:solidFill>
              </a:rPr>
              <a:t>events</a:t>
            </a:r>
            <a:r>
              <a:rPr lang="cs-CZ" sz="2400" b="1" dirty="0">
                <a:solidFill>
                  <a:schemeClr val="bg1"/>
                </a:solidFill>
              </a:rPr>
              <a:t> in </a:t>
            </a:r>
            <a:r>
              <a:rPr lang="cs-CZ" sz="2400" b="1" dirty="0" err="1">
                <a:solidFill>
                  <a:schemeClr val="bg1"/>
                </a:solidFill>
              </a:rPr>
              <a:t>the</a:t>
            </a:r>
            <a:r>
              <a:rPr lang="cs-CZ" sz="2400" b="1" dirty="0">
                <a:solidFill>
                  <a:schemeClr val="bg1"/>
                </a:solidFill>
              </a:rPr>
              <a:t> </a:t>
            </a:r>
            <a:r>
              <a:rPr lang="cs-CZ" sz="2400" b="1" dirty="0" err="1">
                <a:solidFill>
                  <a:schemeClr val="bg1"/>
                </a:solidFill>
              </a:rPr>
              <a:t>warming</a:t>
            </a:r>
            <a:r>
              <a:rPr lang="cs-CZ" sz="2400" b="1" dirty="0">
                <a:solidFill>
                  <a:schemeClr val="bg1"/>
                </a:solidFill>
              </a:rPr>
              <a:t> </a:t>
            </a:r>
            <a:r>
              <a:rPr lang="cs-CZ" sz="2400" b="1" dirty="0" err="1">
                <a:solidFill>
                  <a:schemeClr val="bg1"/>
                </a:solidFill>
              </a:rPr>
              <a:t>climate</a:t>
            </a:r>
            <a:endParaRPr lang="cs-CZ" sz="2400" b="1" dirty="0">
              <a:solidFill>
                <a:schemeClr val="bg1"/>
              </a:solidFill>
            </a:endParaRPr>
          </a:p>
        </p:txBody>
      </p:sp>
      <p:sp>
        <p:nvSpPr>
          <p:cNvPr id="23" name="TextovéPole 22">
            <a:extLst>
              <a:ext uri="{FF2B5EF4-FFF2-40B4-BE49-F238E27FC236}">
                <a16:creationId xmlns:a16="http://schemas.microsoft.com/office/drawing/2014/main" id="{992B61D9-880E-4062-AAAB-6407C85EB2CF}"/>
              </a:ext>
            </a:extLst>
          </p:cNvPr>
          <p:cNvSpPr txBox="1"/>
          <p:nvPr/>
        </p:nvSpPr>
        <p:spPr>
          <a:xfrm>
            <a:off x="363894" y="802390"/>
            <a:ext cx="3924496" cy="369332"/>
          </a:xfrm>
          <a:prstGeom prst="rect">
            <a:avLst/>
          </a:prstGeom>
          <a:noFill/>
        </p:spPr>
        <p:txBody>
          <a:bodyPr wrap="square" rtlCol="0">
            <a:spAutoFit/>
          </a:bodyPr>
          <a:lstStyle/>
          <a:p>
            <a:r>
              <a:rPr lang="cs-CZ" dirty="0">
                <a:solidFill>
                  <a:schemeClr val="bg1"/>
                </a:solidFill>
              </a:rPr>
              <a:t>Ondrej Hotovy</a:t>
            </a:r>
            <a:r>
              <a:rPr lang="cs-CZ" baseline="30000" dirty="0">
                <a:solidFill>
                  <a:schemeClr val="bg1"/>
                </a:solidFill>
              </a:rPr>
              <a:t>1</a:t>
            </a:r>
            <a:r>
              <a:rPr lang="cs-CZ" dirty="0">
                <a:solidFill>
                  <a:schemeClr val="bg1"/>
                </a:solidFill>
              </a:rPr>
              <a:t> and Michal Jenicek</a:t>
            </a:r>
            <a:r>
              <a:rPr lang="cs-CZ" baseline="30000" dirty="0">
                <a:solidFill>
                  <a:schemeClr val="bg1"/>
                </a:solidFill>
              </a:rPr>
              <a:t>1</a:t>
            </a:r>
          </a:p>
        </p:txBody>
      </p:sp>
      <p:sp>
        <p:nvSpPr>
          <p:cNvPr id="28" name="TextovéPole 27">
            <a:extLst>
              <a:ext uri="{FF2B5EF4-FFF2-40B4-BE49-F238E27FC236}">
                <a16:creationId xmlns:a16="http://schemas.microsoft.com/office/drawing/2014/main" id="{60E32938-C7DB-482F-8D8A-D3BBE91227E9}"/>
              </a:ext>
            </a:extLst>
          </p:cNvPr>
          <p:cNvSpPr txBox="1"/>
          <p:nvPr/>
        </p:nvSpPr>
        <p:spPr>
          <a:xfrm>
            <a:off x="363894" y="1093230"/>
            <a:ext cx="6498460" cy="646331"/>
          </a:xfrm>
          <a:prstGeom prst="rect">
            <a:avLst/>
          </a:prstGeom>
          <a:noFill/>
        </p:spPr>
        <p:txBody>
          <a:bodyPr wrap="square" rtlCol="0">
            <a:spAutoFit/>
          </a:bodyPr>
          <a:lstStyle/>
          <a:p>
            <a:pPr marL="228600" indent="-228600">
              <a:buAutoNum type="arabicParenR"/>
            </a:pPr>
            <a:r>
              <a:rPr lang="cs-CZ" sz="1200" dirty="0" smtClean="0">
                <a:solidFill>
                  <a:schemeClr val="bg1"/>
                </a:solidFill>
              </a:rPr>
              <a:t>Charles </a:t>
            </a:r>
            <a:r>
              <a:rPr lang="cs-CZ" sz="1200" dirty="0">
                <a:solidFill>
                  <a:schemeClr val="bg1"/>
                </a:solidFill>
              </a:rPr>
              <a:t>University, Department </a:t>
            </a:r>
            <a:r>
              <a:rPr lang="cs-CZ" sz="1200" dirty="0" err="1">
                <a:solidFill>
                  <a:schemeClr val="bg1"/>
                </a:solidFill>
              </a:rPr>
              <a:t>of</a:t>
            </a:r>
            <a:r>
              <a:rPr lang="cs-CZ" sz="1200" dirty="0">
                <a:solidFill>
                  <a:schemeClr val="bg1"/>
                </a:solidFill>
              </a:rPr>
              <a:t> </a:t>
            </a:r>
            <a:r>
              <a:rPr lang="cs-CZ" sz="1200" dirty="0" err="1">
                <a:solidFill>
                  <a:schemeClr val="bg1"/>
                </a:solidFill>
              </a:rPr>
              <a:t>Physical</a:t>
            </a:r>
            <a:r>
              <a:rPr lang="cs-CZ" sz="1200" dirty="0">
                <a:solidFill>
                  <a:schemeClr val="bg1"/>
                </a:solidFill>
              </a:rPr>
              <a:t> </a:t>
            </a:r>
            <a:r>
              <a:rPr lang="cs-CZ" sz="1200" dirty="0" err="1">
                <a:solidFill>
                  <a:schemeClr val="bg1"/>
                </a:solidFill>
              </a:rPr>
              <a:t>Geography</a:t>
            </a:r>
            <a:r>
              <a:rPr lang="cs-CZ" sz="1200" dirty="0">
                <a:solidFill>
                  <a:schemeClr val="bg1"/>
                </a:solidFill>
              </a:rPr>
              <a:t> and </a:t>
            </a:r>
            <a:r>
              <a:rPr lang="cs-CZ" sz="1200" dirty="0" err="1">
                <a:solidFill>
                  <a:schemeClr val="bg1"/>
                </a:solidFill>
              </a:rPr>
              <a:t>Geoecology</a:t>
            </a:r>
            <a:r>
              <a:rPr lang="en-US" sz="1200" dirty="0">
                <a:solidFill>
                  <a:schemeClr val="bg1"/>
                </a:solidFill>
              </a:rPr>
              <a:t>, Prague, Czech</a:t>
            </a:r>
            <a:r>
              <a:rPr lang="cs-CZ" sz="1200" dirty="0" err="1">
                <a:solidFill>
                  <a:schemeClr val="bg1"/>
                </a:solidFill>
              </a:rPr>
              <a:t>ia</a:t>
            </a:r>
            <a:r>
              <a:rPr lang="cs-CZ" sz="1200" dirty="0">
                <a:solidFill>
                  <a:schemeClr val="bg1"/>
                </a:solidFill>
              </a:rPr>
              <a:t> ondrej.hotovy@natur.cuni.cz, </a:t>
            </a:r>
            <a:r>
              <a:rPr lang="cs-CZ" sz="1200" dirty="0" smtClean="0">
                <a:solidFill>
                  <a:schemeClr val="bg1"/>
                </a:solidFill>
              </a:rPr>
              <a:t>michal.jenicek@natur.cuni.cz</a:t>
            </a:r>
          </a:p>
          <a:p>
            <a:r>
              <a:rPr lang="cs-CZ" sz="1200" dirty="0" err="1">
                <a:solidFill>
                  <a:schemeClr val="bg1"/>
                </a:solidFill>
              </a:rPr>
              <a:t>The</a:t>
            </a:r>
            <a:r>
              <a:rPr lang="cs-CZ" sz="1200" dirty="0">
                <a:solidFill>
                  <a:schemeClr val="bg1"/>
                </a:solidFill>
              </a:rPr>
              <a:t> </a:t>
            </a:r>
            <a:r>
              <a:rPr lang="cs-CZ" sz="1200" dirty="0" err="1">
                <a:solidFill>
                  <a:schemeClr val="bg1"/>
                </a:solidFill>
              </a:rPr>
              <a:t>research</a:t>
            </a:r>
            <a:r>
              <a:rPr lang="cs-CZ" sz="1200" dirty="0">
                <a:solidFill>
                  <a:schemeClr val="bg1"/>
                </a:solidFill>
              </a:rPr>
              <a:t> </a:t>
            </a:r>
            <a:r>
              <a:rPr lang="cs-CZ" sz="1200" dirty="0" err="1">
                <a:solidFill>
                  <a:schemeClr val="bg1"/>
                </a:solidFill>
              </a:rPr>
              <a:t>is</a:t>
            </a:r>
            <a:r>
              <a:rPr lang="cs-CZ" sz="1200" dirty="0">
                <a:solidFill>
                  <a:schemeClr val="bg1"/>
                </a:solidFill>
              </a:rPr>
              <a:t> </a:t>
            </a:r>
            <a:r>
              <a:rPr lang="cs-CZ" sz="1200" dirty="0" err="1">
                <a:solidFill>
                  <a:schemeClr val="bg1"/>
                </a:solidFill>
              </a:rPr>
              <a:t>supported</a:t>
            </a:r>
            <a:r>
              <a:rPr lang="cs-CZ" sz="1200" dirty="0">
                <a:solidFill>
                  <a:schemeClr val="bg1"/>
                </a:solidFill>
              </a:rPr>
              <a:t> by </a:t>
            </a:r>
            <a:r>
              <a:rPr lang="cs-CZ" sz="1200" dirty="0" err="1">
                <a:solidFill>
                  <a:schemeClr val="bg1"/>
                </a:solidFill>
              </a:rPr>
              <a:t>the</a:t>
            </a:r>
            <a:r>
              <a:rPr lang="cs-CZ" sz="1200" dirty="0">
                <a:solidFill>
                  <a:schemeClr val="bg1"/>
                </a:solidFill>
              </a:rPr>
              <a:t> Charles University Grant </a:t>
            </a:r>
            <a:r>
              <a:rPr lang="cs-CZ" sz="1200" dirty="0" err="1">
                <a:solidFill>
                  <a:schemeClr val="bg1"/>
                </a:solidFill>
              </a:rPr>
              <a:t>Agency</a:t>
            </a:r>
            <a:r>
              <a:rPr lang="cs-CZ" sz="1200" dirty="0">
                <a:solidFill>
                  <a:schemeClr val="bg1"/>
                </a:solidFill>
              </a:rPr>
              <a:t>, </a:t>
            </a:r>
            <a:r>
              <a:rPr lang="cs-CZ" sz="1200" dirty="0" err="1">
                <a:solidFill>
                  <a:schemeClr val="bg1"/>
                </a:solidFill>
              </a:rPr>
              <a:t>project</a:t>
            </a:r>
            <a:r>
              <a:rPr lang="cs-CZ" sz="1200" dirty="0">
                <a:solidFill>
                  <a:schemeClr val="bg1"/>
                </a:solidFill>
              </a:rPr>
              <a:t> no: GAUK 272119  </a:t>
            </a:r>
            <a:endParaRPr lang="cs-CZ" sz="1200" dirty="0" smtClean="0">
              <a:solidFill>
                <a:schemeClr val="bg1"/>
              </a:solidFill>
            </a:endParaRPr>
          </a:p>
        </p:txBody>
      </p:sp>
      <p:pic>
        <p:nvPicPr>
          <p:cNvPr id="32" name="Obrázek 31">
            <a:extLst>
              <a:ext uri="{FF2B5EF4-FFF2-40B4-BE49-F238E27FC236}">
                <a16:creationId xmlns:a16="http://schemas.microsoft.com/office/drawing/2014/main" id="{151E581D-C49F-44EA-ADF2-F58586422248}"/>
              </a:ext>
            </a:extLst>
          </p:cNvPr>
          <p:cNvPicPr>
            <a:picLocks noChangeAspect="1"/>
          </p:cNvPicPr>
          <p:nvPr/>
        </p:nvPicPr>
        <p:blipFill>
          <a:blip r:embed="rId11" cstate="hqprint">
            <a:lum bright="70000" contrast="-70000"/>
            <a:extLst>
              <a:ext uri="{BEBA8EAE-BF5A-486C-A8C5-ECC9F3942E4B}">
                <a14:imgProps xmlns:a14="http://schemas.microsoft.com/office/drawing/2010/main">
                  <a14:imgLayer r:embed="rId12">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7756623" y="368550"/>
            <a:ext cx="3558879" cy="1099824"/>
          </a:xfrm>
          <a:prstGeom prst="rect">
            <a:avLst/>
          </a:prstGeom>
          <a:noFill/>
          <a:ln>
            <a:noFill/>
          </a:ln>
        </p:spPr>
      </p:pic>
      <p:pic>
        <p:nvPicPr>
          <p:cNvPr id="35" name="Obrázek 34">
            <a:extLst>
              <a:ext uri="{FF2B5EF4-FFF2-40B4-BE49-F238E27FC236}">
                <a16:creationId xmlns:a16="http://schemas.microsoft.com/office/drawing/2014/main" id="{36523B92-0834-4910-8987-372B057078C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737670" y="89873"/>
            <a:ext cx="1352024" cy="1610719"/>
          </a:xfrm>
          <a:prstGeom prst="rect">
            <a:avLst/>
          </a:prstGeom>
        </p:spPr>
      </p:pic>
      <p:sp>
        <p:nvSpPr>
          <p:cNvPr id="39" name="TextovéPole 38">
            <a:extLst>
              <a:ext uri="{FF2B5EF4-FFF2-40B4-BE49-F238E27FC236}">
                <a16:creationId xmlns:a16="http://schemas.microsoft.com/office/drawing/2014/main" id="{3F88C15C-9F98-454F-83A3-D88558BF9307}"/>
              </a:ext>
            </a:extLst>
          </p:cNvPr>
          <p:cNvSpPr txBox="1"/>
          <p:nvPr/>
        </p:nvSpPr>
        <p:spPr>
          <a:xfrm>
            <a:off x="8755224" y="379713"/>
            <a:ext cx="1912776" cy="276999"/>
          </a:xfrm>
          <a:prstGeom prst="rect">
            <a:avLst/>
          </a:prstGeom>
          <a:noFill/>
        </p:spPr>
        <p:txBody>
          <a:bodyPr wrap="square" rtlCol="0">
            <a:spAutoFit/>
          </a:bodyPr>
          <a:lstStyle/>
          <a:p>
            <a:r>
              <a:rPr lang="cs-CZ" sz="1200" dirty="0">
                <a:solidFill>
                  <a:schemeClr val="bg1"/>
                </a:solidFill>
              </a:rPr>
              <a:t>vEGU21: 19-30 </a:t>
            </a:r>
            <a:r>
              <a:rPr lang="cs-CZ" sz="1200" dirty="0" err="1">
                <a:solidFill>
                  <a:schemeClr val="bg1"/>
                </a:solidFill>
              </a:rPr>
              <a:t>April</a:t>
            </a:r>
            <a:r>
              <a:rPr lang="cs-CZ" sz="1200" dirty="0">
                <a:solidFill>
                  <a:schemeClr val="bg1"/>
                </a:solidFill>
              </a:rPr>
              <a:t> 2021</a:t>
            </a:r>
          </a:p>
        </p:txBody>
      </p:sp>
      <p:sp>
        <p:nvSpPr>
          <p:cNvPr id="33" name="TextovéPole 32">
            <a:extLst>
              <a:ext uri="{FF2B5EF4-FFF2-40B4-BE49-F238E27FC236}">
                <a16:creationId xmlns:a16="http://schemas.microsoft.com/office/drawing/2014/main" id="{49A00570-9674-4F74-AFB1-A270C214D111}"/>
              </a:ext>
            </a:extLst>
          </p:cNvPr>
          <p:cNvSpPr txBox="1"/>
          <p:nvPr/>
        </p:nvSpPr>
        <p:spPr>
          <a:xfrm>
            <a:off x="876495" y="1872658"/>
            <a:ext cx="10439010" cy="2308324"/>
          </a:xfrm>
          <a:prstGeom prst="rect">
            <a:avLst/>
          </a:prstGeom>
          <a:noFill/>
        </p:spPr>
        <p:txBody>
          <a:bodyPr wrap="square" rtlCol="0">
            <a:spAutoFit/>
          </a:bodyPr>
          <a:lstStyle/>
          <a:p>
            <a:pPr algn="just"/>
            <a:r>
              <a:rPr lang="en-US" b="0" i="0" dirty="0">
                <a:effectLst/>
                <a:latin typeface="Open Sans"/>
              </a:rPr>
              <a:t>Seasonal snowpack significantly influences the catchment runoff and thus represents an important input for the hydrological cycle. </a:t>
            </a:r>
            <a:r>
              <a:rPr lang="cs-CZ" b="0" i="0" dirty="0" err="1">
                <a:effectLst/>
                <a:latin typeface="Open Sans"/>
              </a:rPr>
              <a:t>Understanding</a:t>
            </a:r>
            <a:r>
              <a:rPr lang="cs-CZ" b="0" i="0" dirty="0">
                <a:effectLst/>
                <a:latin typeface="Open Sans"/>
              </a:rPr>
              <a:t> </a:t>
            </a:r>
            <a:r>
              <a:rPr lang="cs-CZ" b="0" i="0" dirty="0" err="1">
                <a:effectLst/>
                <a:latin typeface="Open Sans"/>
              </a:rPr>
              <a:t>the</a:t>
            </a:r>
            <a:r>
              <a:rPr lang="cs-CZ" b="0" i="0" dirty="0">
                <a:effectLst/>
                <a:latin typeface="Open Sans"/>
              </a:rPr>
              <a:t> role </a:t>
            </a:r>
            <a:r>
              <a:rPr lang="cs-CZ" b="0" i="0" dirty="0" err="1">
                <a:effectLst/>
                <a:latin typeface="Open Sans"/>
              </a:rPr>
              <a:t>of</a:t>
            </a:r>
            <a:r>
              <a:rPr lang="cs-CZ" b="0" i="0" dirty="0">
                <a:effectLst/>
                <a:latin typeface="Open Sans"/>
              </a:rPr>
              <a:t> </a:t>
            </a:r>
            <a:r>
              <a:rPr lang="cs-CZ" b="0" i="0" dirty="0" err="1">
                <a:effectLst/>
                <a:latin typeface="Open Sans"/>
              </a:rPr>
              <a:t>the</a:t>
            </a:r>
            <a:r>
              <a:rPr lang="cs-CZ" b="0" i="0" dirty="0">
                <a:effectLst/>
                <a:latin typeface="Open Sans"/>
              </a:rPr>
              <a:t> </a:t>
            </a:r>
            <a:r>
              <a:rPr lang="cs-CZ" b="0" i="0" dirty="0" err="1">
                <a:effectLst/>
                <a:latin typeface="Open Sans"/>
              </a:rPr>
              <a:t>individual</a:t>
            </a:r>
            <a:r>
              <a:rPr lang="cs-CZ" b="0" i="0" dirty="0">
                <a:effectLst/>
                <a:latin typeface="Open Sans"/>
              </a:rPr>
              <a:t> </a:t>
            </a:r>
            <a:r>
              <a:rPr lang="cs-CZ" b="0" i="0" dirty="0" err="1">
                <a:effectLst/>
                <a:latin typeface="Open Sans"/>
              </a:rPr>
              <a:t>snowpack</a:t>
            </a:r>
            <a:r>
              <a:rPr lang="cs-CZ" b="0" i="0" dirty="0">
                <a:effectLst/>
                <a:latin typeface="Open Sans"/>
              </a:rPr>
              <a:t> </a:t>
            </a:r>
            <a:r>
              <a:rPr lang="cs-CZ" b="0" i="0" dirty="0" err="1">
                <a:effectLst/>
                <a:latin typeface="Open Sans"/>
              </a:rPr>
              <a:t>energy</a:t>
            </a:r>
            <a:r>
              <a:rPr lang="cs-CZ" b="0" i="0" dirty="0">
                <a:effectLst/>
                <a:latin typeface="Open Sans"/>
              </a:rPr>
              <a:t> balance (SEB) </a:t>
            </a:r>
            <a:r>
              <a:rPr lang="cs-CZ" b="0" i="0" dirty="0" err="1">
                <a:effectLst/>
                <a:latin typeface="Open Sans"/>
              </a:rPr>
              <a:t>components</a:t>
            </a:r>
            <a:r>
              <a:rPr lang="cs-CZ" b="0" i="0" dirty="0">
                <a:effectLst/>
                <a:latin typeface="Open Sans"/>
              </a:rPr>
              <a:t> on </a:t>
            </a:r>
            <a:r>
              <a:rPr lang="cs-CZ" b="0" i="0" dirty="0" err="1">
                <a:effectLst/>
                <a:latin typeface="Open Sans"/>
              </a:rPr>
              <a:t>snowmelt</a:t>
            </a:r>
            <a:r>
              <a:rPr lang="cs-CZ" b="0" i="0" dirty="0">
                <a:effectLst/>
                <a:latin typeface="Open Sans"/>
              </a:rPr>
              <a:t> </a:t>
            </a:r>
            <a:r>
              <a:rPr lang="cs-CZ" b="0" i="0" dirty="0" err="1">
                <a:effectLst/>
                <a:latin typeface="Open Sans"/>
              </a:rPr>
              <a:t>processes</a:t>
            </a:r>
            <a:r>
              <a:rPr lang="cs-CZ" b="0" i="0" dirty="0">
                <a:effectLst/>
                <a:latin typeface="Open Sans"/>
              </a:rPr>
              <a:t> </a:t>
            </a:r>
            <a:r>
              <a:rPr lang="cs-CZ" b="0" i="0" dirty="0" err="1">
                <a:effectLst/>
                <a:latin typeface="Open Sans"/>
              </a:rPr>
              <a:t>enables</a:t>
            </a:r>
            <a:r>
              <a:rPr lang="cs-CZ" b="0" i="0" dirty="0">
                <a:effectLst/>
                <a:latin typeface="Open Sans"/>
              </a:rPr>
              <a:t> to </a:t>
            </a:r>
            <a:r>
              <a:rPr lang="cs-CZ" b="0" i="0" dirty="0" err="1">
                <a:effectLst/>
                <a:latin typeface="Open Sans"/>
              </a:rPr>
              <a:t>better</a:t>
            </a:r>
            <a:r>
              <a:rPr lang="cs-CZ" b="0" i="0" dirty="0">
                <a:effectLst/>
                <a:latin typeface="Open Sans"/>
              </a:rPr>
              <a:t> </a:t>
            </a:r>
            <a:r>
              <a:rPr lang="cs-CZ" b="0" i="0" dirty="0" err="1">
                <a:effectLst/>
                <a:latin typeface="Open Sans"/>
              </a:rPr>
              <a:t>estimate</a:t>
            </a:r>
            <a:r>
              <a:rPr lang="cs-CZ" b="0" i="0" dirty="0">
                <a:effectLst/>
                <a:latin typeface="Open Sans"/>
              </a:rPr>
              <a:t> a </a:t>
            </a:r>
            <a:r>
              <a:rPr lang="cs-CZ" b="0" i="0" dirty="0" err="1">
                <a:effectLst/>
                <a:latin typeface="Open Sans"/>
              </a:rPr>
              <a:t>potential</a:t>
            </a:r>
            <a:r>
              <a:rPr lang="cs-CZ" b="0" i="0" dirty="0">
                <a:effectLst/>
                <a:latin typeface="Open Sans"/>
              </a:rPr>
              <a:t> </a:t>
            </a:r>
            <a:r>
              <a:rPr lang="cs-CZ" b="0" i="0" dirty="0" err="1">
                <a:effectLst/>
                <a:latin typeface="Open Sans"/>
              </a:rPr>
              <a:t>runoff</a:t>
            </a:r>
            <a:r>
              <a:rPr lang="cs-CZ" dirty="0">
                <a:latin typeface="Open Sans"/>
              </a:rPr>
              <a:t>.</a:t>
            </a:r>
            <a:r>
              <a:rPr lang="cs-CZ" b="0" i="0" dirty="0">
                <a:effectLst/>
                <a:latin typeface="Open Sans"/>
              </a:rPr>
              <a:t> </a:t>
            </a:r>
            <a:r>
              <a:rPr lang="en-US" b="0" i="0" dirty="0">
                <a:effectLst/>
                <a:latin typeface="Open Sans"/>
              </a:rPr>
              <a:t>Heat from liquid precipitation constitutes one of the snowpack energy balance components. Changes in the precipitation distribution and intensity, as well as a shift from snowfall to rain is expected in the future due to climate change. As a result, rain-on-snow events</a:t>
            </a:r>
            <a:r>
              <a:rPr lang="cs-CZ" b="0" i="0" dirty="0">
                <a:effectLst/>
                <a:latin typeface="Open Sans"/>
              </a:rPr>
              <a:t> (ROS)</a:t>
            </a:r>
            <a:r>
              <a:rPr lang="en-US" b="0" i="0" dirty="0">
                <a:effectLst/>
                <a:latin typeface="Open Sans"/>
              </a:rPr>
              <a:t>, which are considered to be one of the main causes of floods in winter and spring, may occur more frequently. Consequently, snowmelt and runoff may be strongly affected by these temperature and precipitation changes.</a:t>
            </a:r>
            <a:endParaRPr lang="cs-CZ" dirty="0"/>
          </a:p>
        </p:txBody>
      </p:sp>
      <p:pic>
        <p:nvPicPr>
          <p:cNvPr id="34" name="Obrázek 33">
            <a:extLst>
              <a:ext uri="{FF2B5EF4-FFF2-40B4-BE49-F238E27FC236}">
                <a16:creationId xmlns:a16="http://schemas.microsoft.com/office/drawing/2014/main" id="{B620B12D-3E73-4E0B-8D6F-A8211D684A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6069" y="4310465"/>
            <a:ext cx="1754920" cy="2230820"/>
          </a:xfrm>
          <a:prstGeom prst="rect">
            <a:avLst/>
          </a:prstGeom>
        </p:spPr>
      </p:pic>
    </p:spTree>
    <p:extLst>
      <p:ext uri="{BB962C8B-B14F-4D97-AF65-F5344CB8AC3E}">
        <p14:creationId xmlns:p14="http://schemas.microsoft.com/office/powerpoint/2010/main" val="43296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9" name="TextovéPole 8">
            <a:extLst>
              <a:ext uri="{FF2B5EF4-FFF2-40B4-BE49-F238E27FC236}">
                <a16:creationId xmlns:a16="http://schemas.microsoft.com/office/drawing/2014/main" id="{54788355-352B-4922-AAA3-B275651C54FD}"/>
              </a:ext>
            </a:extLst>
          </p:cNvPr>
          <p:cNvSpPr txBox="1"/>
          <p:nvPr/>
        </p:nvSpPr>
        <p:spPr>
          <a:xfrm>
            <a:off x="7080530" y="1328793"/>
            <a:ext cx="4733652" cy="33239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a:t>Semi-</a:t>
            </a:r>
            <a:r>
              <a:rPr lang="cs-CZ" dirty="0" err="1"/>
              <a:t>distributed</a:t>
            </a:r>
            <a:r>
              <a:rPr lang="cs-CZ" dirty="0"/>
              <a:t> </a:t>
            </a:r>
            <a:r>
              <a:rPr lang="cs-CZ" dirty="0" err="1"/>
              <a:t>conceptual</a:t>
            </a:r>
            <a:r>
              <a:rPr lang="cs-CZ" dirty="0"/>
              <a:t> model HBV-</a:t>
            </a:r>
            <a:r>
              <a:rPr lang="cs-CZ" dirty="0" err="1"/>
              <a:t>light</a:t>
            </a:r>
            <a:r>
              <a:rPr lang="cs-CZ" dirty="0"/>
              <a:t> </a:t>
            </a:r>
            <a:r>
              <a:rPr lang="cs-CZ" dirty="0" err="1"/>
              <a:t>for</a:t>
            </a:r>
            <a:r>
              <a:rPr lang="cs-CZ" dirty="0"/>
              <a:t> </a:t>
            </a:r>
            <a:r>
              <a:rPr lang="cs-CZ" dirty="0" err="1"/>
              <a:t>runoff</a:t>
            </a:r>
            <a:r>
              <a:rPr lang="cs-CZ" dirty="0"/>
              <a:t> and </a:t>
            </a:r>
            <a:r>
              <a:rPr lang="cs-CZ" dirty="0" err="1"/>
              <a:t>snow</a:t>
            </a:r>
            <a:r>
              <a:rPr lang="cs-CZ" dirty="0"/>
              <a:t> </a:t>
            </a:r>
            <a:r>
              <a:rPr lang="cs-CZ" dirty="0" err="1"/>
              <a:t>water</a:t>
            </a:r>
            <a:r>
              <a:rPr lang="cs-CZ" dirty="0"/>
              <a:t> </a:t>
            </a:r>
            <a:r>
              <a:rPr lang="cs-CZ" dirty="0" err="1"/>
              <a:t>equivalent</a:t>
            </a:r>
            <a:r>
              <a:rPr lang="cs-CZ" dirty="0"/>
              <a:t> </a:t>
            </a:r>
            <a:r>
              <a:rPr lang="cs-CZ" dirty="0" err="1"/>
              <a:t>simulations</a:t>
            </a:r>
            <a:endParaRPr lang="cs-CZ" dirty="0"/>
          </a:p>
          <a:p>
            <a:pPr marL="285750" indent="-285750">
              <a:spcAft>
                <a:spcPts val="600"/>
              </a:spcAft>
              <a:buFont typeface="Arial" panose="020B0604020202020204" pitchFamily="34" charset="0"/>
              <a:buChar char="•"/>
            </a:pPr>
            <a:r>
              <a:rPr lang="cs-CZ" dirty="0" err="1"/>
              <a:t>Consists</a:t>
            </a:r>
            <a:r>
              <a:rPr lang="cs-CZ" dirty="0"/>
              <a:t> </a:t>
            </a:r>
            <a:r>
              <a:rPr lang="cs-CZ" dirty="0" err="1"/>
              <a:t>of</a:t>
            </a:r>
            <a:r>
              <a:rPr lang="cs-CZ" dirty="0"/>
              <a:t> </a:t>
            </a:r>
            <a:r>
              <a:rPr lang="cs-CZ" dirty="0" err="1"/>
              <a:t>different</a:t>
            </a:r>
            <a:r>
              <a:rPr lang="cs-CZ" dirty="0"/>
              <a:t> </a:t>
            </a:r>
            <a:r>
              <a:rPr lang="cs-CZ" dirty="0" err="1"/>
              <a:t>routines</a:t>
            </a:r>
            <a:r>
              <a:rPr lang="cs-CZ" dirty="0"/>
              <a:t> (</a:t>
            </a:r>
            <a:r>
              <a:rPr lang="cs-CZ" dirty="0" err="1"/>
              <a:t>Fig</a:t>
            </a:r>
            <a:r>
              <a:rPr lang="cs-CZ" dirty="0"/>
              <a:t>. 5)</a:t>
            </a:r>
          </a:p>
          <a:p>
            <a:pPr marL="285750" indent="-285750">
              <a:spcAft>
                <a:spcPts val="600"/>
              </a:spcAft>
              <a:buFont typeface="Arial" panose="020B0604020202020204" pitchFamily="34" charset="0"/>
              <a:buChar char="•"/>
            </a:pPr>
            <a:r>
              <a:rPr lang="cs-CZ" dirty="0"/>
              <a:t>Input data – </a:t>
            </a:r>
            <a:r>
              <a:rPr lang="cs-CZ" i="1" dirty="0"/>
              <a:t>T</a:t>
            </a:r>
            <a:r>
              <a:rPr lang="cs-CZ" dirty="0"/>
              <a:t>, </a:t>
            </a:r>
            <a:r>
              <a:rPr lang="cs-CZ" i="1" dirty="0"/>
              <a:t>P</a:t>
            </a:r>
            <a:r>
              <a:rPr lang="cs-CZ" dirty="0"/>
              <a:t>, </a:t>
            </a:r>
            <a:r>
              <a:rPr lang="cs-CZ" i="1" dirty="0"/>
              <a:t>E</a:t>
            </a:r>
            <a:r>
              <a:rPr lang="cs-CZ" baseline="-25000" dirty="0"/>
              <a:t>pot</a:t>
            </a:r>
          </a:p>
          <a:p>
            <a:pPr marL="285750" indent="-285750">
              <a:spcAft>
                <a:spcPts val="600"/>
              </a:spcAft>
              <a:buFont typeface="Arial" panose="020B0604020202020204" pitchFamily="34" charset="0"/>
              <a:buChar char="•"/>
            </a:pPr>
            <a:endParaRPr lang="cs-CZ" dirty="0"/>
          </a:p>
          <a:p>
            <a:pPr marL="285750" indent="-285750">
              <a:spcAft>
                <a:spcPts val="600"/>
              </a:spcAft>
              <a:buFont typeface="Arial" panose="020B0604020202020204" pitchFamily="34" charset="0"/>
              <a:buChar char="•"/>
            </a:pPr>
            <a:r>
              <a:rPr lang="cs-CZ" dirty="0" err="1"/>
              <a:t>Calibration</a:t>
            </a:r>
            <a:r>
              <a:rPr lang="cs-CZ" dirty="0"/>
              <a:t> period: 1980 – 1997</a:t>
            </a:r>
          </a:p>
          <a:p>
            <a:pPr marL="285750" indent="-285750">
              <a:spcAft>
                <a:spcPts val="600"/>
              </a:spcAft>
              <a:buFont typeface="Arial" panose="020B0604020202020204" pitchFamily="34" charset="0"/>
              <a:buChar char="•"/>
            </a:pPr>
            <a:r>
              <a:rPr lang="cs-CZ" dirty="0" err="1"/>
              <a:t>Validation</a:t>
            </a:r>
            <a:r>
              <a:rPr lang="cs-CZ" dirty="0"/>
              <a:t> period: 1998 – 2014 </a:t>
            </a:r>
          </a:p>
          <a:p>
            <a:pPr marL="285750" indent="-285750">
              <a:spcAft>
                <a:spcPts val="600"/>
              </a:spcAft>
              <a:buFont typeface="Arial" panose="020B0604020202020204" pitchFamily="34" charset="0"/>
              <a:buChar char="•"/>
            </a:pPr>
            <a:r>
              <a:rPr lang="cs-CZ" dirty="0" err="1"/>
              <a:t>Simulations</a:t>
            </a:r>
            <a:r>
              <a:rPr lang="cs-CZ" dirty="0"/>
              <a:t> </a:t>
            </a:r>
            <a:r>
              <a:rPr lang="cs-CZ" dirty="0" err="1"/>
              <a:t>for</a:t>
            </a:r>
            <a:r>
              <a:rPr lang="cs-CZ" dirty="0"/>
              <a:t> </a:t>
            </a:r>
            <a:r>
              <a:rPr lang="cs-CZ" dirty="0" err="1"/>
              <a:t>the</a:t>
            </a:r>
            <a:r>
              <a:rPr lang="cs-CZ" dirty="0"/>
              <a:t> </a:t>
            </a:r>
            <a:r>
              <a:rPr lang="cs-CZ" dirty="0" err="1"/>
              <a:t>future</a:t>
            </a:r>
            <a:r>
              <a:rPr lang="cs-CZ" dirty="0"/>
              <a:t> (2020 – 2100) </a:t>
            </a:r>
            <a:r>
              <a:rPr lang="cs-CZ" dirty="0" err="1"/>
              <a:t>with</a:t>
            </a:r>
            <a:r>
              <a:rPr lang="cs-CZ" dirty="0"/>
              <a:t> </a:t>
            </a:r>
            <a:r>
              <a:rPr lang="cs-CZ" dirty="0" err="1"/>
              <a:t>regard</a:t>
            </a:r>
            <a:r>
              <a:rPr lang="cs-CZ" dirty="0"/>
              <a:t> to </a:t>
            </a:r>
            <a:r>
              <a:rPr lang="cs-CZ" dirty="0" err="1"/>
              <a:t>the</a:t>
            </a:r>
            <a:r>
              <a:rPr lang="cs-CZ" dirty="0"/>
              <a:t> </a:t>
            </a:r>
            <a:r>
              <a:rPr lang="cs-CZ" dirty="0" err="1"/>
              <a:t>climate</a:t>
            </a:r>
            <a:r>
              <a:rPr lang="cs-CZ" dirty="0"/>
              <a:t> </a:t>
            </a:r>
            <a:r>
              <a:rPr lang="cs-CZ" dirty="0" err="1"/>
              <a:t>change</a:t>
            </a:r>
            <a:r>
              <a:rPr lang="cs-CZ" dirty="0"/>
              <a:t> → ROS </a:t>
            </a:r>
            <a:r>
              <a:rPr lang="cs-CZ" dirty="0" err="1"/>
              <a:t>change</a:t>
            </a:r>
            <a:r>
              <a:rPr lang="cs-CZ" dirty="0"/>
              <a:t>?  </a:t>
            </a:r>
          </a:p>
        </p:txBody>
      </p:sp>
      <p:sp>
        <p:nvSpPr>
          <p:cNvPr id="10" name="TextovéPole 9">
            <a:extLst>
              <a:ext uri="{FF2B5EF4-FFF2-40B4-BE49-F238E27FC236}">
                <a16:creationId xmlns:a16="http://schemas.microsoft.com/office/drawing/2014/main" id="{41C524A8-BF72-4D99-BE42-B34CF732E036}"/>
              </a:ext>
            </a:extLst>
          </p:cNvPr>
          <p:cNvSpPr txBox="1"/>
          <p:nvPr/>
        </p:nvSpPr>
        <p:spPr>
          <a:xfrm>
            <a:off x="308294" y="5849456"/>
            <a:ext cx="6511783" cy="307777"/>
          </a:xfrm>
          <a:prstGeom prst="rect">
            <a:avLst/>
          </a:prstGeom>
          <a:noFill/>
        </p:spPr>
        <p:txBody>
          <a:bodyPr wrap="square" rtlCol="0">
            <a:spAutoFit/>
          </a:bodyPr>
          <a:lstStyle/>
          <a:p>
            <a:r>
              <a:rPr lang="cs-CZ" sz="1400" i="1" dirty="0" err="1"/>
              <a:t>Fig</a:t>
            </a:r>
            <a:r>
              <a:rPr lang="cs-CZ" sz="1400" i="1" dirty="0"/>
              <a:t>. 5: </a:t>
            </a:r>
            <a:r>
              <a:rPr lang="cs-CZ" sz="1400" i="1" dirty="0" err="1"/>
              <a:t>Schematic</a:t>
            </a:r>
            <a:r>
              <a:rPr lang="cs-CZ" sz="1400" i="1" dirty="0"/>
              <a:t> </a:t>
            </a:r>
            <a:r>
              <a:rPr lang="cs-CZ" sz="1400" i="1" dirty="0" err="1"/>
              <a:t>structure</a:t>
            </a:r>
            <a:r>
              <a:rPr lang="cs-CZ" sz="1400" i="1" dirty="0"/>
              <a:t> </a:t>
            </a:r>
            <a:r>
              <a:rPr lang="cs-CZ" sz="1400" i="1" dirty="0" err="1"/>
              <a:t>of</a:t>
            </a:r>
            <a:r>
              <a:rPr lang="cs-CZ" sz="1400" i="1" dirty="0"/>
              <a:t> </a:t>
            </a:r>
            <a:r>
              <a:rPr lang="cs-CZ" sz="1400" i="1" dirty="0" err="1"/>
              <a:t>the</a:t>
            </a:r>
            <a:r>
              <a:rPr lang="cs-CZ" sz="1400" i="1" dirty="0"/>
              <a:t> HBV model (Seibert, 2005; Seibert et Vis, 2012).  </a:t>
            </a:r>
          </a:p>
        </p:txBody>
      </p:sp>
      <p:sp>
        <p:nvSpPr>
          <p:cNvPr id="11" name="TextovéPole 10">
            <a:extLst>
              <a:ext uri="{FF2B5EF4-FFF2-40B4-BE49-F238E27FC236}">
                <a16:creationId xmlns:a16="http://schemas.microsoft.com/office/drawing/2014/main" id="{56F9E675-0449-47D6-8ED0-8C071D52D8C8}"/>
              </a:ext>
            </a:extLst>
          </p:cNvPr>
          <p:cNvSpPr txBox="1"/>
          <p:nvPr/>
        </p:nvSpPr>
        <p:spPr>
          <a:xfrm>
            <a:off x="401976" y="2104860"/>
            <a:ext cx="1753161" cy="400110"/>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2000" dirty="0"/>
              <a:t>PRECIPITATION</a:t>
            </a:r>
          </a:p>
        </p:txBody>
      </p:sp>
      <p:sp>
        <p:nvSpPr>
          <p:cNvPr id="12" name="TextovéPole 11">
            <a:extLst>
              <a:ext uri="{FF2B5EF4-FFF2-40B4-BE49-F238E27FC236}">
                <a16:creationId xmlns:a16="http://schemas.microsoft.com/office/drawing/2014/main" id="{4A76A203-3454-4D24-A7D5-C026810AC4F5}"/>
              </a:ext>
            </a:extLst>
          </p:cNvPr>
          <p:cNvSpPr txBox="1"/>
          <p:nvPr/>
        </p:nvSpPr>
        <p:spPr>
          <a:xfrm>
            <a:off x="4818387" y="4886658"/>
            <a:ext cx="1587297" cy="707886"/>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2000" dirty="0"/>
              <a:t>SIMULATED RUNOFF</a:t>
            </a:r>
          </a:p>
        </p:txBody>
      </p:sp>
      <p:sp>
        <p:nvSpPr>
          <p:cNvPr id="13" name="Obdélník: se zakulacenými rohy 12">
            <a:extLst>
              <a:ext uri="{FF2B5EF4-FFF2-40B4-BE49-F238E27FC236}">
                <a16:creationId xmlns:a16="http://schemas.microsoft.com/office/drawing/2014/main" id="{5DB8A8D1-0EC0-4AC3-81C6-05246097BA9A}"/>
              </a:ext>
            </a:extLst>
          </p:cNvPr>
          <p:cNvSpPr/>
          <p:nvPr/>
        </p:nvSpPr>
        <p:spPr>
          <a:xfrm>
            <a:off x="1278557" y="2880306"/>
            <a:ext cx="1490261" cy="613958"/>
          </a:xfrm>
          <a:prstGeom prst="roundRect">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SNOW ROUTINE</a:t>
            </a:r>
          </a:p>
        </p:txBody>
      </p:sp>
      <p:sp>
        <p:nvSpPr>
          <p:cNvPr id="14" name="Obdélník: se zakulacenými rohy 13">
            <a:extLst>
              <a:ext uri="{FF2B5EF4-FFF2-40B4-BE49-F238E27FC236}">
                <a16:creationId xmlns:a16="http://schemas.microsoft.com/office/drawing/2014/main" id="{1FCB6739-6FDE-4457-AB29-F6D661337F98}"/>
              </a:ext>
            </a:extLst>
          </p:cNvPr>
          <p:cNvSpPr/>
          <p:nvPr/>
        </p:nvSpPr>
        <p:spPr>
          <a:xfrm>
            <a:off x="308294" y="3869600"/>
            <a:ext cx="2460523" cy="598608"/>
          </a:xfrm>
          <a:prstGeom prst="roundRect">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SOIL ROUTINE</a:t>
            </a:r>
          </a:p>
        </p:txBody>
      </p:sp>
      <p:sp>
        <p:nvSpPr>
          <p:cNvPr id="15" name="Obdélník: se zakulacenými rohy 14">
            <a:extLst>
              <a:ext uri="{FF2B5EF4-FFF2-40B4-BE49-F238E27FC236}">
                <a16:creationId xmlns:a16="http://schemas.microsoft.com/office/drawing/2014/main" id="{D54E0AF7-DB08-462D-8ADB-995DECD2602A}"/>
              </a:ext>
            </a:extLst>
          </p:cNvPr>
          <p:cNvSpPr/>
          <p:nvPr/>
        </p:nvSpPr>
        <p:spPr>
          <a:xfrm>
            <a:off x="308294" y="4909839"/>
            <a:ext cx="2402935" cy="598608"/>
          </a:xfrm>
          <a:prstGeom prst="roundRect">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GROUNDWATER ROUTINE</a:t>
            </a:r>
          </a:p>
        </p:txBody>
      </p:sp>
      <p:sp>
        <p:nvSpPr>
          <p:cNvPr id="16" name="Obdélník: se zakulacenými rohy 15">
            <a:extLst>
              <a:ext uri="{FF2B5EF4-FFF2-40B4-BE49-F238E27FC236}">
                <a16:creationId xmlns:a16="http://schemas.microsoft.com/office/drawing/2014/main" id="{8629B7B0-464D-4A37-84E4-F74C86F36807}"/>
              </a:ext>
            </a:extLst>
          </p:cNvPr>
          <p:cNvSpPr/>
          <p:nvPr/>
        </p:nvSpPr>
        <p:spPr>
          <a:xfrm>
            <a:off x="3086350" y="4916951"/>
            <a:ext cx="1428558" cy="598608"/>
          </a:xfrm>
          <a:prstGeom prst="roundRect">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ROUTING ROUTINE</a:t>
            </a:r>
          </a:p>
        </p:txBody>
      </p:sp>
      <p:cxnSp>
        <p:nvCxnSpPr>
          <p:cNvPr id="19" name="Přímá spojnice se šipkou 18">
            <a:extLst>
              <a:ext uri="{FF2B5EF4-FFF2-40B4-BE49-F238E27FC236}">
                <a16:creationId xmlns:a16="http://schemas.microsoft.com/office/drawing/2014/main" id="{4BC44374-8107-4C82-A953-95A0FC6EA79F}"/>
              </a:ext>
            </a:extLst>
          </p:cNvPr>
          <p:cNvCxnSpPr>
            <a:cxnSpLocks/>
          </p:cNvCxnSpPr>
          <p:nvPr/>
        </p:nvCxnSpPr>
        <p:spPr>
          <a:xfrm>
            <a:off x="1588718" y="2529814"/>
            <a:ext cx="0" cy="3504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Přímá spojnice se šipkou 19">
            <a:extLst>
              <a:ext uri="{FF2B5EF4-FFF2-40B4-BE49-F238E27FC236}">
                <a16:creationId xmlns:a16="http://schemas.microsoft.com/office/drawing/2014/main" id="{4E5DA545-104D-4910-8775-41EA66FBC714}"/>
              </a:ext>
            </a:extLst>
          </p:cNvPr>
          <p:cNvCxnSpPr>
            <a:cxnSpLocks/>
          </p:cNvCxnSpPr>
          <p:nvPr/>
        </p:nvCxnSpPr>
        <p:spPr>
          <a:xfrm>
            <a:off x="1588718" y="3518043"/>
            <a:ext cx="0" cy="3504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Přímá spojnice se šipkou 20">
            <a:extLst>
              <a:ext uri="{FF2B5EF4-FFF2-40B4-BE49-F238E27FC236}">
                <a16:creationId xmlns:a16="http://schemas.microsoft.com/office/drawing/2014/main" id="{B7FEE80F-520E-4E20-9FF4-D7F375C13B4E}"/>
              </a:ext>
            </a:extLst>
          </p:cNvPr>
          <p:cNvCxnSpPr>
            <a:cxnSpLocks/>
          </p:cNvCxnSpPr>
          <p:nvPr/>
        </p:nvCxnSpPr>
        <p:spPr>
          <a:xfrm>
            <a:off x="1067608" y="2529814"/>
            <a:ext cx="0" cy="13387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Přímá spojnice se šipkou 22">
            <a:extLst>
              <a:ext uri="{FF2B5EF4-FFF2-40B4-BE49-F238E27FC236}">
                <a16:creationId xmlns:a16="http://schemas.microsoft.com/office/drawing/2014/main" id="{48BABA30-BAD1-4C35-852A-4151E3BB49B4}"/>
              </a:ext>
            </a:extLst>
          </p:cNvPr>
          <p:cNvCxnSpPr>
            <a:cxnSpLocks/>
          </p:cNvCxnSpPr>
          <p:nvPr/>
        </p:nvCxnSpPr>
        <p:spPr>
          <a:xfrm>
            <a:off x="1588718" y="4468208"/>
            <a:ext cx="0" cy="4416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Přímá spojnice se šipkou 23">
            <a:extLst>
              <a:ext uri="{FF2B5EF4-FFF2-40B4-BE49-F238E27FC236}">
                <a16:creationId xmlns:a16="http://schemas.microsoft.com/office/drawing/2014/main" id="{7BA50B09-F20F-462C-8B11-D88DE3BA7506}"/>
              </a:ext>
            </a:extLst>
          </p:cNvPr>
          <p:cNvCxnSpPr>
            <a:cxnSpLocks/>
            <a:endCxn id="12" idx="1"/>
          </p:cNvCxnSpPr>
          <p:nvPr/>
        </p:nvCxnSpPr>
        <p:spPr>
          <a:xfrm>
            <a:off x="4514908" y="5240601"/>
            <a:ext cx="30347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Přímá spojnice se šipkou 24">
            <a:extLst>
              <a:ext uri="{FF2B5EF4-FFF2-40B4-BE49-F238E27FC236}">
                <a16:creationId xmlns:a16="http://schemas.microsoft.com/office/drawing/2014/main" id="{ACC2608D-4D18-4ABF-84A2-48F6A68E0A4B}"/>
              </a:ext>
            </a:extLst>
          </p:cNvPr>
          <p:cNvCxnSpPr>
            <a:cxnSpLocks/>
          </p:cNvCxnSpPr>
          <p:nvPr/>
        </p:nvCxnSpPr>
        <p:spPr>
          <a:xfrm>
            <a:off x="2711229" y="5204708"/>
            <a:ext cx="375121" cy="44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6" name="Obrázek 25">
            <a:extLst>
              <a:ext uri="{FF2B5EF4-FFF2-40B4-BE49-F238E27FC236}">
                <a16:creationId xmlns:a16="http://schemas.microsoft.com/office/drawing/2014/main" id="{961A979A-EA15-45F7-BC9C-7970F506B6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4906" y="1737628"/>
            <a:ext cx="2500841" cy="1389357"/>
          </a:xfrm>
          <a:prstGeom prst="rect">
            <a:avLst/>
          </a:prstGeom>
        </p:spPr>
      </p:pic>
      <p:sp>
        <p:nvSpPr>
          <p:cNvPr id="27" name="Obdélník 26">
            <a:hlinkClick r:id="rId7" action="ppaction://hlinksldjump"/>
            <a:extLst>
              <a:ext uri="{FF2B5EF4-FFF2-40B4-BE49-F238E27FC236}">
                <a16:creationId xmlns:a16="http://schemas.microsoft.com/office/drawing/2014/main" id="{2D09CCF7-909A-4086-A478-CB3CD67A848D}"/>
              </a:ext>
            </a:extLst>
          </p:cNvPr>
          <p:cNvSpPr/>
          <p:nvPr/>
        </p:nvSpPr>
        <p:spPr>
          <a:xfrm>
            <a:off x="9493506" y="574810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CLIMATE SCENARIOS</a:t>
            </a:r>
          </a:p>
        </p:txBody>
      </p:sp>
      <p:sp>
        <p:nvSpPr>
          <p:cNvPr id="28" name="Obdélník 27">
            <a:hlinkClick r:id="rId8" action="ppaction://hlinksldjump"/>
            <a:extLst>
              <a:ext uri="{FF2B5EF4-FFF2-40B4-BE49-F238E27FC236}">
                <a16:creationId xmlns:a16="http://schemas.microsoft.com/office/drawing/2014/main" id="{5D60A78E-86EE-424B-8EF0-B4D7B3894C58}"/>
              </a:ext>
            </a:extLst>
          </p:cNvPr>
          <p:cNvSpPr/>
          <p:nvPr/>
        </p:nvSpPr>
        <p:spPr>
          <a:xfrm>
            <a:off x="9493506" y="520914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ROS DEFINITION</a:t>
            </a:r>
          </a:p>
        </p:txBody>
      </p:sp>
      <p:sp>
        <p:nvSpPr>
          <p:cNvPr id="30" name="TextovéPole 29">
            <a:extLst>
              <a:ext uri="{FF2B5EF4-FFF2-40B4-BE49-F238E27FC236}">
                <a16:creationId xmlns:a16="http://schemas.microsoft.com/office/drawing/2014/main" id="{68CC8C8E-324F-485F-886A-435A093C353C}"/>
              </a:ext>
            </a:extLst>
          </p:cNvPr>
          <p:cNvSpPr txBox="1"/>
          <p:nvPr/>
        </p:nvSpPr>
        <p:spPr>
          <a:xfrm>
            <a:off x="138926" y="1047628"/>
            <a:ext cx="6420494" cy="400110"/>
          </a:xfrm>
          <a:prstGeom prst="rect">
            <a:avLst/>
          </a:prstGeom>
          <a:noFill/>
        </p:spPr>
        <p:txBody>
          <a:bodyPr wrap="square" rtlCol="0">
            <a:spAutoFit/>
          </a:bodyPr>
          <a:lstStyle/>
          <a:p>
            <a:pPr algn="just">
              <a:spcAft>
                <a:spcPts val="600"/>
              </a:spcAft>
            </a:pPr>
            <a:r>
              <a:rPr lang="cs-CZ" sz="2000" b="1" dirty="0"/>
              <a:t>MATERIAL AND METHODS (ROS) – MODELLING APPROACH</a:t>
            </a:r>
          </a:p>
        </p:txBody>
      </p:sp>
    </p:spTree>
    <p:extLst>
      <p:ext uri="{BB962C8B-B14F-4D97-AF65-F5344CB8AC3E}">
        <p14:creationId xmlns:p14="http://schemas.microsoft.com/office/powerpoint/2010/main" val="181368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9" name="Obdélník 8">
            <a:hlinkClick r:id="rId6" action="ppaction://hlinksldjump"/>
            <a:extLst>
              <a:ext uri="{FF2B5EF4-FFF2-40B4-BE49-F238E27FC236}">
                <a16:creationId xmlns:a16="http://schemas.microsoft.com/office/drawing/2014/main" id="{1EA99913-F725-4D9F-962D-A423B8A28016}"/>
              </a:ext>
            </a:extLst>
          </p:cNvPr>
          <p:cNvSpPr/>
          <p:nvPr/>
        </p:nvSpPr>
        <p:spPr>
          <a:xfrm>
            <a:off x="9493506" y="574810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MODELLING APPROACH</a:t>
            </a:r>
          </a:p>
        </p:txBody>
      </p:sp>
      <p:sp>
        <p:nvSpPr>
          <p:cNvPr id="10" name="Obdélník 9">
            <a:hlinkClick r:id="rId7" action="ppaction://hlinksldjump"/>
            <a:extLst>
              <a:ext uri="{FF2B5EF4-FFF2-40B4-BE49-F238E27FC236}">
                <a16:creationId xmlns:a16="http://schemas.microsoft.com/office/drawing/2014/main" id="{547B0C59-6E33-434E-9C28-A917D47021CB}"/>
              </a:ext>
            </a:extLst>
          </p:cNvPr>
          <p:cNvSpPr/>
          <p:nvPr/>
        </p:nvSpPr>
        <p:spPr>
          <a:xfrm>
            <a:off x="9493506" y="520914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ROS DEFINITION</a:t>
            </a:r>
          </a:p>
        </p:txBody>
      </p:sp>
      <p:sp>
        <p:nvSpPr>
          <p:cNvPr id="12" name="TextovéPole 11">
            <a:extLst>
              <a:ext uri="{FF2B5EF4-FFF2-40B4-BE49-F238E27FC236}">
                <a16:creationId xmlns:a16="http://schemas.microsoft.com/office/drawing/2014/main" id="{BF651C48-200A-45BD-ABCA-C100C535B89A}"/>
              </a:ext>
            </a:extLst>
          </p:cNvPr>
          <p:cNvSpPr txBox="1"/>
          <p:nvPr/>
        </p:nvSpPr>
        <p:spPr>
          <a:xfrm>
            <a:off x="138926" y="1047628"/>
            <a:ext cx="9947466" cy="400110"/>
          </a:xfrm>
          <a:prstGeom prst="rect">
            <a:avLst/>
          </a:prstGeom>
          <a:noFill/>
        </p:spPr>
        <p:txBody>
          <a:bodyPr wrap="square" rtlCol="0">
            <a:spAutoFit/>
          </a:bodyPr>
          <a:lstStyle/>
          <a:p>
            <a:pPr algn="just">
              <a:spcAft>
                <a:spcPts val="600"/>
              </a:spcAft>
            </a:pPr>
            <a:r>
              <a:rPr lang="cs-CZ" sz="2000" b="1" dirty="0"/>
              <a:t>MATERIAL AND METHODS (ROS) – CLIMATE SCENARIOS (in </a:t>
            </a:r>
            <a:r>
              <a:rPr lang="cs-CZ" sz="2000" b="1" dirty="0" err="1"/>
              <a:t>progress</a:t>
            </a:r>
            <a:r>
              <a:rPr lang="cs-CZ" sz="2000" b="1" dirty="0"/>
              <a:t>)</a:t>
            </a:r>
          </a:p>
        </p:txBody>
      </p:sp>
      <p:sp>
        <p:nvSpPr>
          <p:cNvPr id="13" name="TextovéPole 12">
            <a:extLst>
              <a:ext uri="{FF2B5EF4-FFF2-40B4-BE49-F238E27FC236}">
                <a16:creationId xmlns:a16="http://schemas.microsoft.com/office/drawing/2014/main" id="{846B1DBB-8A30-4381-9FD0-BA8C902B4297}"/>
              </a:ext>
            </a:extLst>
          </p:cNvPr>
          <p:cNvSpPr txBox="1"/>
          <p:nvPr/>
        </p:nvSpPr>
        <p:spPr>
          <a:xfrm>
            <a:off x="357626" y="1488796"/>
            <a:ext cx="9947465" cy="34778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dirty="0" err="1"/>
              <a:t>Climate</a:t>
            </a:r>
            <a:r>
              <a:rPr lang="cs-CZ" dirty="0"/>
              <a:t> </a:t>
            </a:r>
            <a:r>
              <a:rPr lang="cs-CZ" dirty="0" err="1"/>
              <a:t>scenarios</a:t>
            </a:r>
            <a:r>
              <a:rPr lang="cs-CZ" dirty="0"/>
              <a:t> (EURO-CORDEX) </a:t>
            </a:r>
            <a:r>
              <a:rPr lang="cs-CZ" dirty="0" err="1"/>
              <a:t>implemented</a:t>
            </a:r>
            <a:r>
              <a:rPr lang="cs-CZ" dirty="0"/>
              <a:t> </a:t>
            </a:r>
            <a:r>
              <a:rPr lang="cs-CZ" dirty="0" err="1"/>
              <a:t>into</a:t>
            </a:r>
            <a:r>
              <a:rPr lang="cs-CZ" dirty="0"/>
              <a:t> </a:t>
            </a:r>
            <a:r>
              <a:rPr lang="cs-CZ" dirty="0" err="1"/>
              <a:t>calibrated</a:t>
            </a:r>
            <a:r>
              <a:rPr lang="cs-CZ" dirty="0"/>
              <a:t> HBV model</a:t>
            </a:r>
          </a:p>
          <a:p>
            <a:pPr marL="285750" indent="-285750">
              <a:spcBef>
                <a:spcPts val="600"/>
              </a:spcBef>
              <a:buFont typeface="Arial" panose="020B0604020202020204" pitchFamily="34" charset="0"/>
              <a:buChar char="•"/>
            </a:pPr>
            <a:r>
              <a:rPr lang="cs-CZ" dirty="0"/>
              <a:t>4 GCM x 6 RCM x 3 RPC (2.6, 4.5, 8.5)</a:t>
            </a:r>
          </a:p>
          <a:p>
            <a:pPr marL="285750" indent="-285750">
              <a:spcBef>
                <a:spcPts val="600"/>
              </a:spcBef>
              <a:buFont typeface="Arial" panose="020B0604020202020204" pitchFamily="34" charset="0"/>
              <a:buChar char="•"/>
            </a:pPr>
            <a:r>
              <a:rPr lang="cs-CZ" dirty="0"/>
              <a:t>17 </a:t>
            </a:r>
            <a:r>
              <a:rPr lang="cs-CZ" dirty="0" err="1"/>
              <a:t>downscaled</a:t>
            </a:r>
            <a:r>
              <a:rPr lang="cs-CZ" dirty="0"/>
              <a:t> </a:t>
            </a:r>
            <a:r>
              <a:rPr lang="cs-CZ" dirty="0" err="1"/>
              <a:t>scenarios</a:t>
            </a:r>
            <a:endParaRPr lang="cs-CZ" dirty="0"/>
          </a:p>
          <a:p>
            <a:pPr marL="285750" indent="-285750">
              <a:spcBef>
                <a:spcPts val="600"/>
              </a:spcBef>
              <a:buFont typeface="Arial" panose="020B0604020202020204" pitchFamily="34" charset="0"/>
              <a:buChar char="•"/>
            </a:pPr>
            <a:r>
              <a:rPr lang="cs-CZ" dirty="0"/>
              <a:t>To </a:t>
            </a:r>
            <a:r>
              <a:rPr lang="cs-CZ" dirty="0" err="1"/>
              <a:t>assess</a:t>
            </a:r>
            <a:r>
              <a:rPr lang="cs-CZ" dirty="0"/>
              <a:t> </a:t>
            </a:r>
            <a:r>
              <a:rPr lang="cs-CZ" dirty="0" err="1"/>
              <a:t>the</a:t>
            </a:r>
            <a:r>
              <a:rPr lang="cs-CZ" dirty="0"/>
              <a:t> </a:t>
            </a:r>
            <a:r>
              <a:rPr lang="cs-CZ" dirty="0" err="1"/>
              <a:t>impact</a:t>
            </a:r>
            <a:r>
              <a:rPr lang="cs-CZ" dirty="0"/>
              <a:t> </a:t>
            </a:r>
            <a:r>
              <a:rPr lang="cs-CZ" dirty="0" err="1"/>
              <a:t>of</a:t>
            </a:r>
            <a:r>
              <a:rPr lang="cs-CZ" dirty="0"/>
              <a:t> </a:t>
            </a:r>
            <a:r>
              <a:rPr lang="cs-CZ" dirty="0" err="1"/>
              <a:t>climate</a:t>
            </a:r>
            <a:r>
              <a:rPr lang="cs-CZ" dirty="0"/>
              <a:t> </a:t>
            </a:r>
            <a:r>
              <a:rPr lang="cs-CZ" dirty="0" err="1"/>
              <a:t>change</a:t>
            </a:r>
            <a:r>
              <a:rPr lang="cs-CZ" dirty="0"/>
              <a:t> on </a:t>
            </a:r>
            <a:r>
              <a:rPr lang="cs-CZ" dirty="0" err="1"/>
              <a:t>the</a:t>
            </a:r>
            <a:r>
              <a:rPr lang="cs-CZ" dirty="0"/>
              <a:t> </a:t>
            </a:r>
            <a:r>
              <a:rPr lang="cs-CZ" dirty="0" err="1"/>
              <a:t>frequency</a:t>
            </a:r>
            <a:r>
              <a:rPr lang="cs-CZ" dirty="0"/>
              <a:t> and extremity </a:t>
            </a:r>
            <a:r>
              <a:rPr lang="cs-CZ" dirty="0" err="1"/>
              <a:t>of</a:t>
            </a:r>
            <a:r>
              <a:rPr lang="cs-CZ" dirty="0"/>
              <a:t> ROS</a:t>
            </a:r>
          </a:p>
          <a:p>
            <a:pPr>
              <a:spcBef>
                <a:spcPts val="600"/>
              </a:spcBef>
            </a:pPr>
            <a:endParaRPr lang="cs-CZ" dirty="0"/>
          </a:p>
          <a:p>
            <a:pPr marL="285750" indent="-285750">
              <a:spcAft>
                <a:spcPts val="600"/>
              </a:spcAft>
              <a:buFont typeface="Arial" panose="020B0604020202020204" pitchFamily="34" charset="0"/>
              <a:buChar char="•"/>
            </a:pPr>
            <a:r>
              <a:rPr lang="cs-CZ" dirty="0" err="1"/>
              <a:t>Expectations</a:t>
            </a:r>
            <a:r>
              <a:rPr lang="cs-CZ" dirty="0"/>
              <a:t>: </a:t>
            </a:r>
          </a:p>
          <a:p>
            <a:pPr>
              <a:spcAft>
                <a:spcPts val="600"/>
              </a:spcAft>
            </a:pPr>
            <a:r>
              <a:rPr lang="cs-CZ" dirty="0"/>
              <a:t>	- more </a:t>
            </a:r>
            <a:r>
              <a:rPr lang="cs-CZ" dirty="0" err="1"/>
              <a:t>precipitation</a:t>
            </a:r>
            <a:r>
              <a:rPr lang="cs-CZ" dirty="0"/>
              <a:t> in </a:t>
            </a:r>
            <a:r>
              <a:rPr lang="cs-CZ" dirty="0" err="1"/>
              <a:t>liquid</a:t>
            </a:r>
            <a:r>
              <a:rPr lang="cs-CZ" dirty="0"/>
              <a:t> </a:t>
            </a:r>
            <a:r>
              <a:rPr lang="cs-CZ" dirty="0" err="1"/>
              <a:t>form</a:t>
            </a:r>
            <a:r>
              <a:rPr lang="cs-CZ" dirty="0"/>
              <a:t> → more </a:t>
            </a:r>
            <a:r>
              <a:rPr lang="cs-CZ" dirty="0" err="1"/>
              <a:t>frequent</a:t>
            </a:r>
            <a:r>
              <a:rPr lang="cs-CZ" dirty="0"/>
              <a:t> ROS</a:t>
            </a:r>
          </a:p>
          <a:p>
            <a:pPr>
              <a:spcAft>
                <a:spcPts val="600"/>
              </a:spcAft>
            </a:pPr>
            <a:r>
              <a:rPr lang="cs-CZ" dirty="0"/>
              <a:t>	- </a:t>
            </a:r>
            <a:r>
              <a:rPr lang="cs-CZ" dirty="0" err="1"/>
              <a:t>shorter</a:t>
            </a:r>
            <a:r>
              <a:rPr lang="cs-CZ" dirty="0"/>
              <a:t> </a:t>
            </a:r>
            <a:r>
              <a:rPr lang="cs-CZ" dirty="0" err="1"/>
              <a:t>periods</a:t>
            </a:r>
            <a:r>
              <a:rPr lang="cs-CZ" dirty="0"/>
              <a:t> </a:t>
            </a:r>
            <a:r>
              <a:rPr lang="cs-CZ" dirty="0" err="1"/>
              <a:t>with</a:t>
            </a:r>
            <a:r>
              <a:rPr lang="cs-CZ" dirty="0"/>
              <a:t> </a:t>
            </a:r>
            <a:r>
              <a:rPr lang="cs-CZ" dirty="0" err="1"/>
              <a:t>snowcover</a:t>
            </a:r>
            <a:r>
              <a:rPr lang="cs-CZ" dirty="0"/>
              <a:t> → </a:t>
            </a:r>
            <a:r>
              <a:rPr lang="cs-CZ" dirty="0" err="1"/>
              <a:t>less</a:t>
            </a:r>
            <a:r>
              <a:rPr lang="cs-CZ" dirty="0"/>
              <a:t> </a:t>
            </a:r>
            <a:r>
              <a:rPr lang="cs-CZ" dirty="0" err="1"/>
              <a:t>frequent</a:t>
            </a:r>
            <a:r>
              <a:rPr lang="cs-CZ" dirty="0"/>
              <a:t> ROS</a:t>
            </a:r>
          </a:p>
          <a:p>
            <a:pPr>
              <a:spcAft>
                <a:spcPts val="600"/>
              </a:spcAft>
            </a:pPr>
            <a:r>
              <a:rPr lang="cs-CZ" dirty="0"/>
              <a:t>	- </a:t>
            </a:r>
            <a:r>
              <a:rPr lang="cs-CZ" dirty="0" err="1"/>
              <a:t>temporal</a:t>
            </a:r>
            <a:r>
              <a:rPr lang="cs-CZ" dirty="0"/>
              <a:t> variability (</a:t>
            </a:r>
            <a:r>
              <a:rPr lang="cs-CZ" dirty="0" err="1"/>
              <a:t>changes</a:t>
            </a:r>
            <a:r>
              <a:rPr lang="cs-CZ" dirty="0"/>
              <a:t> </a:t>
            </a:r>
            <a:r>
              <a:rPr lang="cs-CZ" dirty="0" err="1"/>
              <a:t>during</a:t>
            </a:r>
            <a:r>
              <a:rPr lang="cs-CZ" dirty="0"/>
              <a:t> </a:t>
            </a:r>
            <a:r>
              <a:rPr lang="cs-CZ" dirty="0" err="1"/>
              <a:t>winter</a:t>
            </a:r>
            <a:r>
              <a:rPr lang="cs-CZ" dirty="0"/>
              <a:t> </a:t>
            </a:r>
            <a:r>
              <a:rPr lang="cs-CZ" dirty="0" err="1"/>
              <a:t>season</a:t>
            </a:r>
            <a:r>
              <a:rPr lang="cs-CZ" dirty="0"/>
              <a:t>)</a:t>
            </a:r>
          </a:p>
          <a:p>
            <a:pPr>
              <a:spcAft>
                <a:spcPts val="600"/>
              </a:spcAft>
            </a:pPr>
            <a:r>
              <a:rPr lang="cs-CZ" dirty="0"/>
              <a:t>	- </a:t>
            </a:r>
            <a:r>
              <a:rPr lang="cs-CZ" dirty="0" err="1"/>
              <a:t>spatial</a:t>
            </a:r>
            <a:r>
              <a:rPr lang="cs-CZ" dirty="0"/>
              <a:t> variability (</a:t>
            </a:r>
            <a:r>
              <a:rPr lang="cs-CZ" dirty="0" err="1"/>
              <a:t>based</a:t>
            </a:r>
            <a:r>
              <a:rPr lang="cs-CZ" dirty="0"/>
              <a:t> on </a:t>
            </a:r>
            <a:r>
              <a:rPr lang="cs-CZ" dirty="0" err="1"/>
              <a:t>different</a:t>
            </a:r>
            <a:r>
              <a:rPr lang="cs-CZ" dirty="0"/>
              <a:t> </a:t>
            </a:r>
            <a:r>
              <a:rPr lang="cs-CZ" dirty="0" err="1"/>
              <a:t>elevation</a:t>
            </a:r>
            <a:r>
              <a:rPr lang="cs-CZ" dirty="0"/>
              <a:t>)</a:t>
            </a:r>
          </a:p>
        </p:txBody>
      </p:sp>
      <p:pic>
        <p:nvPicPr>
          <p:cNvPr id="14" name="Obrázek 13">
            <a:extLst>
              <a:ext uri="{FF2B5EF4-FFF2-40B4-BE49-F238E27FC236}">
                <a16:creationId xmlns:a16="http://schemas.microsoft.com/office/drawing/2014/main" id="{E037C6B7-B786-49A6-9903-097AD11F1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7290" y="5217105"/>
            <a:ext cx="3497181" cy="1627161"/>
          </a:xfrm>
          <a:prstGeom prst="rect">
            <a:avLst/>
          </a:prstGeom>
        </p:spPr>
      </p:pic>
      <p:pic>
        <p:nvPicPr>
          <p:cNvPr id="15" name="Obrázek 14">
            <a:extLst>
              <a:ext uri="{FF2B5EF4-FFF2-40B4-BE49-F238E27FC236}">
                <a16:creationId xmlns:a16="http://schemas.microsoft.com/office/drawing/2014/main" id="{C7D71C20-DA8B-491F-9E92-694D579AF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6429" y="5198246"/>
            <a:ext cx="2308160" cy="1537234"/>
          </a:xfrm>
          <a:prstGeom prst="rect">
            <a:avLst/>
          </a:prstGeom>
        </p:spPr>
      </p:pic>
      <p:sp>
        <p:nvSpPr>
          <p:cNvPr id="16" name="Šipka doprava 32">
            <a:extLst>
              <a:ext uri="{FF2B5EF4-FFF2-40B4-BE49-F238E27FC236}">
                <a16:creationId xmlns:a16="http://schemas.microsoft.com/office/drawing/2014/main" id="{3B5E6393-1AA4-4217-B8A9-1D85A67228FC}"/>
              </a:ext>
            </a:extLst>
          </p:cNvPr>
          <p:cNvSpPr/>
          <p:nvPr/>
        </p:nvSpPr>
        <p:spPr>
          <a:xfrm>
            <a:off x="4816825" y="5782346"/>
            <a:ext cx="635292" cy="248339"/>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58DCCAD3-DD57-4F68-89D8-2B9C1F611829}"/>
              </a:ext>
            </a:extLst>
          </p:cNvPr>
          <p:cNvSpPr txBox="1"/>
          <p:nvPr/>
        </p:nvSpPr>
        <p:spPr>
          <a:xfrm>
            <a:off x="4915091" y="5249126"/>
            <a:ext cx="330239" cy="584775"/>
          </a:xfrm>
          <a:prstGeom prst="rect">
            <a:avLst/>
          </a:prstGeom>
          <a:noFill/>
        </p:spPr>
        <p:txBody>
          <a:bodyPr wrap="square" rtlCol="0">
            <a:spAutoFit/>
          </a:bodyPr>
          <a:lstStyle/>
          <a:p>
            <a:r>
              <a:rPr lang="cs-CZ" sz="3200" b="1" dirty="0">
                <a:solidFill>
                  <a:schemeClr val="accent2">
                    <a:lumMod val="60000"/>
                    <a:lumOff val="40000"/>
                  </a:schemeClr>
                </a:solidFill>
              </a:rPr>
              <a:t>?</a:t>
            </a:r>
          </a:p>
        </p:txBody>
      </p:sp>
    </p:spTree>
    <p:extLst>
      <p:ext uri="{BB962C8B-B14F-4D97-AF65-F5344CB8AC3E}">
        <p14:creationId xmlns:p14="http://schemas.microsoft.com/office/powerpoint/2010/main" val="82874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pic>
        <p:nvPicPr>
          <p:cNvPr id="13" name="Obrázek 12">
            <a:extLst>
              <a:ext uri="{FF2B5EF4-FFF2-40B4-BE49-F238E27FC236}">
                <a16:creationId xmlns:a16="http://schemas.microsoft.com/office/drawing/2014/main" id="{BE937256-B3BC-49F8-9813-C7794F202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313" y="994231"/>
            <a:ext cx="8141724" cy="5462554"/>
          </a:xfrm>
          <a:prstGeom prst="rect">
            <a:avLst/>
          </a:prstGeom>
        </p:spPr>
      </p:pic>
      <p:sp>
        <p:nvSpPr>
          <p:cNvPr id="14" name="TextovéPole 13">
            <a:extLst>
              <a:ext uri="{FF2B5EF4-FFF2-40B4-BE49-F238E27FC236}">
                <a16:creationId xmlns:a16="http://schemas.microsoft.com/office/drawing/2014/main" id="{73238312-9B69-4DE1-9AE9-0D4632559335}"/>
              </a:ext>
            </a:extLst>
          </p:cNvPr>
          <p:cNvSpPr txBox="1"/>
          <p:nvPr/>
        </p:nvSpPr>
        <p:spPr>
          <a:xfrm>
            <a:off x="1192567" y="4385885"/>
            <a:ext cx="830721" cy="400110"/>
          </a:xfrm>
          <a:prstGeom prst="rect">
            <a:avLst/>
          </a:prstGeom>
          <a:noFill/>
        </p:spPr>
        <p:txBody>
          <a:bodyPr wrap="square" rtlCol="0">
            <a:spAutoFit/>
          </a:bodyPr>
          <a:lstStyle/>
          <a:p>
            <a:pPr algn="ctr"/>
            <a:r>
              <a:rPr lang="cs-CZ" sz="2000" b="1" dirty="0"/>
              <a:t>100%</a:t>
            </a:r>
          </a:p>
        </p:txBody>
      </p:sp>
      <p:sp>
        <p:nvSpPr>
          <p:cNvPr id="15" name="TextovéPole 14">
            <a:extLst>
              <a:ext uri="{FF2B5EF4-FFF2-40B4-BE49-F238E27FC236}">
                <a16:creationId xmlns:a16="http://schemas.microsoft.com/office/drawing/2014/main" id="{F1623F64-7638-4C8C-829B-F6DCC5F44CF1}"/>
              </a:ext>
            </a:extLst>
          </p:cNvPr>
          <p:cNvSpPr txBox="1"/>
          <p:nvPr/>
        </p:nvSpPr>
        <p:spPr>
          <a:xfrm>
            <a:off x="5551644" y="2903540"/>
            <a:ext cx="830721" cy="400110"/>
          </a:xfrm>
          <a:prstGeom prst="rect">
            <a:avLst/>
          </a:prstGeom>
          <a:noFill/>
        </p:spPr>
        <p:txBody>
          <a:bodyPr wrap="square" rtlCol="0">
            <a:spAutoFit/>
          </a:bodyPr>
          <a:lstStyle/>
          <a:p>
            <a:pPr algn="ctr"/>
            <a:r>
              <a:rPr lang="cs-CZ" sz="2000" b="1" dirty="0"/>
              <a:t>66%</a:t>
            </a:r>
          </a:p>
        </p:txBody>
      </p:sp>
      <p:sp>
        <p:nvSpPr>
          <p:cNvPr id="16" name="TextovéPole 15">
            <a:extLst>
              <a:ext uri="{FF2B5EF4-FFF2-40B4-BE49-F238E27FC236}">
                <a16:creationId xmlns:a16="http://schemas.microsoft.com/office/drawing/2014/main" id="{28C0A229-C3EC-4C4C-BE58-E80332DBC5A6}"/>
              </a:ext>
            </a:extLst>
          </p:cNvPr>
          <p:cNvSpPr txBox="1"/>
          <p:nvPr/>
        </p:nvSpPr>
        <p:spPr>
          <a:xfrm>
            <a:off x="3342973" y="2903540"/>
            <a:ext cx="830721" cy="400110"/>
          </a:xfrm>
          <a:prstGeom prst="rect">
            <a:avLst/>
          </a:prstGeom>
          <a:noFill/>
        </p:spPr>
        <p:txBody>
          <a:bodyPr wrap="square" rtlCol="0">
            <a:spAutoFit/>
          </a:bodyPr>
          <a:lstStyle/>
          <a:p>
            <a:pPr algn="ctr"/>
            <a:r>
              <a:rPr lang="cs-CZ" sz="2000" b="1" dirty="0"/>
              <a:t>34%</a:t>
            </a:r>
          </a:p>
        </p:txBody>
      </p:sp>
      <p:sp>
        <p:nvSpPr>
          <p:cNvPr id="19" name="TextovéPole 18">
            <a:extLst>
              <a:ext uri="{FF2B5EF4-FFF2-40B4-BE49-F238E27FC236}">
                <a16:creationId xmlns:a16="http://schemas.microsoft.com/office/drawing/2014/main" id="{EDA20747-289D-43F6-9B29-D0737C2D3FA5}"/>
              </a:ext>
            </a:extLst>
          </p:cNvPr>
          <p:cNvSpPr txBox="1"/>
          <p:nvPr/>
        </p:nvSpPr>
        <p:spPr>
          <a:xfrm>
            <a:off x="1258005" y="2903540"/>
            <a:ext cx="699847" cy="400110"/>
          </a:xfrm>
          <a:prstGeom prst="rect">
            <a:avLst/>
          </a:prstGeom>
          <a:noFill/>
        </p:spPr>
        <p:txBody>
          <a:bodyPr wrap="square" rtlCol="0">
            <a:spAutoFit/>
          </a:bodyPr>
          <a:lstStyle/>
          <a:p>
            <a:pPr algn="ctr"/>
            <a:r>
              <a:rPr lang="cs-CZ" sz="2000" b="1" dirty="0"/>
              <a:t>28%</a:t>
            </a:r>
          </a:p>
        </p:txBody>
      </p:sp>
      <p:sp>
        <p:nvSpPr>
          <p:cNvPr id="20" name="TextovéPole 19">
            <a:extLst>
              <a:ext uri="{FF2B5EF4-FFF2-40B4-BE49-F238E27FC236}">
                <a16:creationId xmlns:a16="http://schemas.microsoft.com/office/drawing/2014/main" id="{AC01B51E-C996-419E-95E3-126D5685D502}"/>
              </a:ext>
            </a:extLst>
          </p:cNvPr>
          <p:cNvSpPr txBox="1"/>
          <p:nvPr/>
        </p:nvSpPr>
        <p:spPr>
          <a:xfrm>
            <a:off x="1323442" y="1435399"/>
            <a:ext cx="568974" cy="400110"/>
          </a:xfrm>
          <a:prstGeom prst="rect">
            <a:avLst/>
          </a:prstGeom>
          <a:noFill/>
        </p:spPr>
        <p:txBody>
          <a:bodyPr wrap="square" rtlCol="0">
            <a:spAutoFit/>
          </a:bodyPr>
          <a:lstStyle/>
          <a:p>
            <a:pPr algn="ctr"/>
            <a:r>
              <a:rPr lang="cs-CZ" sz="2000" b="1" dirty="0"/>
              <a:t>7%</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942727"/>
            <a:ext cx="4807687" cy="400110"/>
          </a:xfrm>
          <a:prstGeom prst="rect">
            <a:avLst/>
          </a:prstGeom>
          <a:noFill/>
        </p:spPr>
        <p:txBody>
          <a:bodyPr wrap="square" rtlCol="0">
            <a:spAutoFit/>
          </a:bodyPr>
          <a:lstStyle/>
          <a:p>
            <a:pPr algn="just">
              <a:spcAft>
                <a:spcPts val="600"/>
              </a:spcAft>
            </a:pPr>
            <a:r>
              <a:rPr lang="cs-CZ" sz="2000" b="1" dirty="0"/>
              <a:t>RESULTS (SEB) – SWR ANALYSIS</a:t>
            </a:r>
          </a:p>
        </p:txBody>
      </p:sp>
      <p:sp>
        <p:nvSpPr>
          <p:cNvPr id="21" name="TextovéPole 20">
            <a:extLst>
              <a:ext uri="{FF2B5EF4-FFF2-40B4-BE49-F238E27FC236}">
                <a16:creationId xmlns:a16="http://schemas.microsoft.com/office/drawing/2014/main" id="{02683E3B-B5AF-4B95-94A0-7586E0997F83}"/>
              </a:ext>
            </a:extLst>
          </p:cNvPr>
          <p:cNvSpPr txBox="1"/>
          <p:nvPr/>
        </p:nvSpPr>
        <p:spPr>
          <a:xfrm>
            <a:off x="318812" y="6203122"/>
            <a:ext cx="9603208" cy="523220"/>
          </a:xfrm>
          <a:prstGeom prst="rect">
            <a:avLst/>
          </a:prstGeom>
          <a:noFill/>
        </p:spPr>
        <p:txBody>
          <a:bodyPr wrap="square" rtlCol="0">
            <a:spAutoFit/>
          </a:bodyPr>
          <a:lstStyle/>
          <a:p>
            <a:r>
              <a:rPr lang="cs-CZ" sz="1400" i="1" dirty="0" err="1"/>
              <a:t>Fig</a:t>
            </a:r>
            <a:r>
              <a:rPr lang="cs-CZ" sz="1400" i="1" dirty="0"/>
              <a:t>. 6: </a:t>
            </a:r>
            <a:r>
              <a:rPr lang="en-GB" sz="1400" i="1" dirty="0"/>
              <a:t>Hourly average of incoming SWR </a:t>
            </a:r>
            <a:r>
              <a:rPr lang="cs-CZ" sz="1400" i="1" dirty="0"/>
              <a:t>in </a:t>
            </a:r>
            <a:r>
              <a:rPr lang="cs-CZ" sz="1400" i="1" dirty="0" err="1"/>
              <a:t>the</a:t>
            </a:r>
            <a:r>
              <a:rPr lang="cs-CZ" sz="1400" i="1" dirty="0"/>
              <a:t> </a:t>
            </a:r>
            <a:r>
              <a:rPr lang="cs-CZ" sz="1400" i="1" dirty="0" err="1"/>
              <a:t>different</a:t>
            </a:r>
            <a:r>
              <a:rPr lang="cs-CZ" sz="1400" i="1" dirty="0"/>
              <a:t> </a:t>
            </a:r>
            <a:r>
              <a:rPr lang="cs-CZ" sz="1400" i="1" dirty="0" err="1"/>
              <a:t>environments</a:t>
            </a:r>
            <a:r>
              <a:rPr lang="cs-CZ" sz="1400" i="1" dirty="0"/>
              <a:t> </a:t>
            </a:r>
            <a:r>
              <a:rPr lang="en-GB" sz="1400" i="1" dirty="0"/>
              <a:t>during cold seasons 2015/16, 2016/17 and 2017/18. Red lines represent sunrise and sunset times. </a:t>
            </a:r>
            <a:r>
              <a:rPr lang="cs-CZ" sz="1400" i="1" dirty="0" err="1"/>
              <a:t>Grey</a:t>
            </a:r>
            <a:r>
              <a:rPr lang="en-GB" sz="1400" i="1" dirty="0"/>
              <a:t> colour within red lines represents missing data</a:t>
            </a:r>
            <a:r>
              <a:rPr lang="cs-CZ" sz="1400" i="1" dirty="0"/>
              <a:t> (Hotovy et </a:t>
            </a:r>
            <a:r>
              <a:rPr lang="cs-CZ" sz="1400" i="1" dirty="0" err="1"/>
              <a:t>Jenicek</a:t>
            </a:r>
            <a:r>
              <a:rPr lang="cs-CZ" sz="1400" i="1" dirty="0"/>
              <a:t>, 2020).</a:t>
            </a:r>
          </a:p>
        </p:txBody>
      </p:sp>
      <p:sp>
        <p:nvSpPr>
          <p:cNvPr id="23" name="Obdélník 22">
            <a:hlinkClick r:id="rId7" action="ppaction://hlinksldjump"/>
            <a:extLst>
              <a:ext uri="{FF2B5EF4-FFF2-40B4-BE49-F238E27FC236}">
                <a16:creationId xmlns:a16="http://schemas.microsoft.com/office/drawing/2014/main" id="{DED3D654-A9C9-4DC7-8633-46D5DA8E3782}"/>
              </a:ext>
            </a:extLst>
          </p:cNvPr>
          <p:cNvSpPr/>
          <p:nvPr/>
        </p:nvSpPr>
        <p:spPr>
          <a:xfrm>
            <a:off x="9493506" y="576729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SEB RESULTS</a:t>
            </a:r>
          </a:p>
        </p:txBody>
      </p:sp>
      <p:sp>
        <p:nvSpPr>
          <p:cNvPr id="24" name="TextovéPole 23">
            <a:extLst>
              <a:ext uri="{FF2B5EF4-FFF2-40B4-BE49-F238E27FC236}">
                <a16:creationId xmlns:a16="http://schemas.microsoft.com/office/drawing/2014/main" id="{D43AFE01-822F-45C3-8762-DFDA742E7D21}"/>
              </a:ext>
            </a:extLst>
          </p:cNvPr>
          <p:cNvSpPr txBox="1"/>
          <p:nvPr/>
        </p:nvSpPr>
        <p:spPr>
          <a:xfrm>
            <a:off x="8640389" y="1342837"/>
            <a:ext cx="3461726" cy="36471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a:t>SWR intensity </a:t>
            </a:r>
            <a:r>
              <a:rPr lang="cs-CZ" dirty="0" err="1"/>
              <a:t>is</a:t>
            </a:r>
            <a:r>
              <a:rPr lang="cs-CZ" dirty="0"/>
              <a:t> </a:t>
            </a:r>
            <a:r>
              <a:rPr lang="cs-CZ" dirty="0" err="1"/>
              <a:t>determined</a:t>
            </a:r>
            <a:r>
              <a:rPr lang="cs-CZ" dirty="0"/>
              <a:t> by sun </a:t>
            </a:r>
            <a:r>
              <a:rPr lang="cs-CZ" dirty="0" err="1"/>
              <a:t>position</a:t>
            </a:r>
            <a:endParaRPr lang="cs-CZ" dirty="0"/>
          </a:p>
          <a:p>
            <a:pPr marL="285750" indent="-285750">
              <a:spcAft>
                <a:spcPts val="600"/>
              </a:spcAft>
              <a:buFont typeface="Arial" panose="020B0604020202020204" pitchFamily="34" charset="0"/>
              <a:buChar char="•"/>
            </a:pPr>
            <a:r>
              <a:rPr lang="cs-CZ" dirty="0"/>
              <a:t>SWR </a:t>
            </a:r>
            <a:r>
              <a:rPr lang="cs-CZ" dirty="0" err="1"/>
              <a:t>varies</a:t>
            </a:r>
            <a:r>
              <a:rPr lang="cs-CZ" dirty="0"/>
              <a:t> </a:t>
            </a:r>
            <a:r>
              <a:rPr lang="cs-CZ" dirty="0" err="1"/>
              <a:t>significantly</a:t>
            </a:r>
            <a:r>
              <a:rPr lang="cs-CZ" dirty="0"/>
              <a:t> </a:t>
            </a:r>
            <a:r>
              <a:rPr lang="cs-CZ" dirty="0" err="1"/>
              <a:t>according</a:t>
            </a:r>
            <a:r>
              <a:rPr lang="cs-CZ" dirty="0"/>
              <a:t> to </a:t>
            </a:r>
            <a:r>
              <a:rPr lang="cs-CZ" dirty="0" err="1"/>
              <a:t>the</a:t>
            </a:r>
            <a:r>
              <a:rPr lang="cs-CZ" dirty="0"/>
              <a:t> </a:t>
            </a:r>
            <a:r>
              <a:rPr lang="cs-CZ" dirty="0" err="1"/>
              <a:t>vegetation</a:t>
            </a:r>
            <a:r>
              <a:rPr lang="cs-CZ" dirty="0"/>
              <a:t> </a:t>
            </a:r>
            <a:r>
              <a:rPr lang="cs-CZ" dirty="0" err="1"/>
              <a:t>structure</a:t>
            </a:r>
            <a:r>
              <a:rPr lang="cs-CZ" dirty="0"/>
              <a:t> and </a:t>
            </a:r>
            <a:r>
              <a:rPr lang="cs-CZ" dirty="0" err="1"/>
              <a:t>meteorological</a:t>
            </a:r>
            <a:r>
              <a:rPr lang="cs-CZ" dirty="0"/>
              <a:t> </a:t>
            </a:r>
            <a:r>
              <a:rPr lang="cs-CZ" dirty="0" err="1"/>
              <a:t>conditions</a:t>
            </a:r>
            <a:endParaRPr lang="cs-CZ" dirty="0"/>
          </a:p>
          <a:p>
            <a:pPr marL="285750" indent="-285750">
              <a:spcAft>
                <a:spcPts val="600"/>
              </a:spcAft>
              <a:buFont typeface="Arial" panose="020B0604020202020204" pitchFamily="34" charset="0"/>
              <a:buChar char="•"/>
            </a:pPr>
            <a:r>
              <a:rPr lang="cs-CZ" dirty="0" err="1"/>
              <a:t>Forest</a:t>
            </a:r>
            <a:r>
              <a:rPr lang="cs-CZ" dirty="0"/>
              <a:t> </a:t>
            </a:r>
            <a:r>
              <a:rPr lang="cs-CZ" dirty="0" err="1"/>
              <a:t>shading</a:t>
            </a:r>
            <a:r>
              <a:rPr lang="cs-CZ" dirty="0"/>
              <a:t> </a:t>
            </a:r>
            <a:r>
              <a:rPr lang="cs-CZ" dirty="0" err="1"/>
              <a:t>reduces</a:t>
            </a:r>
            <a:r>
              <a:rPr lang="cs-CZ" dirty="0"/>
              <a:t> </a:t>
            </a:r>
            <a:r>
              <a:rPr lang="cs-CZ" dirty="0" err="1"/>
              <a:t>the</a:t>
            </a:r>
            <a:r>
              <a:rPr lang="cs-CZ" dirty="0"/>
              <a:t> </a:t>
            </a:r>
            <a:r>
              <a:rPr lang="cs-CZ" dirty="0" err="1"/>
              <a:t>total</a:t>
            </a:r>
            <a:r>
              <a:rPr lang="cs-CZ" dirty="0"/>
              <a:t> </a:t>
            </a:r>
            <a:r>
              <a:rPr lang="cs-CZ" dirty="0" err="1"/>
              <a:t>amount</a:t>
            </a:r>
            <a:r>
              <a:rPr lang="cs-CZ" dirty="0"/>
              <a:t> </a:t>
            </a:r>
            <a:r>
              <a:rPr lang="cs-CZ" dirty="0" err="1"/>
              <a:t>of</a:t>
            </a:r>
            <a:r>
              <a:rPr lang="cs-CZ" dirty="0"/>
              <a:t> </a:t>
            </a:r>
            <a:r>
              <a:rPr lang="cs-CZ" dirty="0" err="1"/>
              <a:t>solar</a:t>
            </a:r>
            <a:r>
              <a:rPr lang="cs-CZ" dirty="0"/>
              <a:t> SWR and </a:t>
            </a:r>
            <a:r>
              <a:rPr lang="cs-CZ" dirty="0" err="1"/>
              <a:t>thus</a:t>
            </a:r>
            <a:r>
              <a:rPr lang="cs-CZ" dirty="0"/>
              <a:t> </a:t>
            </a:r>
            <a:r>
              <a:rPr lang="cs-CZ" dirty="0" err="1"/>
              <a:t>influences</a:t>
            </a:r>
            <a:r>
              <a:rPr lang="cs-CZ" dirty="0"/>
              <a:t> </a:t>
            </a:r>
            <a:r>
              <a:rPr lang="cs-CZ" dirty="0" err="1"/>
              <a:t>the</a:t>
            </a:r>
            <a:r>
              <a:rPr lang="cs-CZ" dirty="0"/>
              <a:t> SEB</a:t>
            </a:r>
          </a:p>
          <a:p>
            <a:pPr marL="285750" indent="-285750">
              <a:spcAft>
                <a:spcPts val="600"/>
              </a:spcAft>
              <a:buFont typeface="Arial" panose="020B0604020202020204" pitchFamily="34" charset="0"/>
              <a:buChar char="•"/>
            </a:pPr>
            <a:r>
              <a:rPr lang="cs-CZ" dirty="0"/>
              <a:t>T</a:t>
            </a:r>
            <a:r>
              <a:rPr lang="en-GB" dirty="0"/>
              <a:t>he disturbed forest site</a:t>
            </a:r>
            <a:r>
              <a:rPr lang="cs-CZ" dirty="0"/>
              <a:t> </a:t>
            </a:r>
            <a:r>
              <a:rPr lang="en-GB" dirty="0"/>
              <a:t>became more open to SWR</a:t>
            </a:r>
            <a:r>
              <a:rPr lang="cs-CZ" dirty="0"/>
              <a:t> </a:t>
            </a:r>
            <a:r>
              <a:rPr lang="cs-CZ" dirty="0" err="1"/>
              <a:t>due</a:t>
            </a:r>
            <a:r>
              <a:rPr lang="cs-CZ" dirty="0"/>
              <a:t> to </a:t>
            </a:r>
            <a:r>
              <a:rPr lang="cs-CZ" dirty="0" err="1"/>
              <a:t>forest</a:t>
            </a:r>
            <a:r>
              <a:rPr lang="cs-CZ" dirty="0"/>
              <a:t> </a:t>
            </a:r>
            <a:r>
              <a:rPr lang="cs-CZ" dirty="0" err="1"/>
              <a:t>decay</a:t>
            </a:r>
            <a:endParaRPr lang="cs-CZ" dirty="0"/>
          </a:p>
        </p:txBody>
      </p:sp>
      <p:sp>
        <p:nvSpPr>
          <p:cNvPr id="25" name="Obdélník 24">
            <a:hlinkClick r:id="rId8" action="ppaction://hlinksldjump"/>
            <a:extLst>
              <a:ext uri="{FF2B5EF4-FFF2-40B4-BE49-F238E27FC236}">
                <a16:creationId xmlns:a16="http://schemas.microsoft.com/office/drawing/2014/main" id="{D160B8CA-970A-478A-A879-59D2E7D85B0A}"/>
              </a:ext>
            </a:extLst>
          </p:cNvPr>
          <p:cNvSpPr/>
          <p:nvPr/>
        </p:nvSpPr>
        <p:spPr>
          <a:xfrm>
            <a:off x="9493506" y="522833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LWR RESULTS</a:t>
            </a:r>
          </a:p>
        </p:txBody>
      </p:sp>
    </p:spTree>
    <p:extLst>
      <p:ext uri="{BB962C8B-B14F-4D97-AF65-F5344CB8AC3E}">
        <p14:creationId xmlns:p14="http://schemas.microsoft.com/office/powerpoint/2010/main" val="63323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942727"/>
            <a:ext cx="4807687" cy="400110"/>
          </a:xfrm>
          <a:prstGeom prst="rect">
            <a:avLst/>
          </a:prstGeom>
          <a:noFill/>
        </p:spPr>
        <p:txBody>
          <a:bodyPr wrap="square" rtlCol="0">
            <a:spAutoFit/>
          </a:bodyPr>
          <a:lstStyle/>
          <a:p>
            <a:pPr algn="just">
              <a:spcAft>
                <a:spcPts val="600"/>
              </a:spcAft>
            </a:pPr>
            <a:r>
              <a:rPr lang="cs-CZ" sz="2000" b="1" dirty="0"/>
              <a:t>RESULTS (SEB) – LWR ANALYSIS</a:t>
            </a:r>
          </a:p>
        </p:txBody>
      </p:sp>
      <p:sp>
        <p:nvSpPr>
          <p:cNvPr id="21" name="TextovéPole 20">
            <a:extLst>
              <a:ext uri="{FF2B5EF4-FFF2-40B4-BE49-F238E27FC236}">
                <a16:creationId xmlns:a16="http://schemas.microsoft.com/office/drawing/2014/main" id="{02683E3B-B5AF-4B95-94A0-7586E0997F83}"/>
              </a:ext>
            </a:extLst>
          </p:cNvPr>
          <p:cNvSpPr txBox="1"/>
          <p:nvPr/>
        </p:nvSpPr>
        <p:spPr>
          <a:xfrm>
            <a:off x="247646" y="6249793"/>
            <a:ext cx="9082966" cy="523220"/>
          </a:xfrm>
          <a:prstGeom prst="rect">
            <a:avLst/>
          </a:prstGeom>
          <a:noFill/>
        </p:spPr>
        <p:txBody>
          <a:bodyPr wrap="square" rtlCol="0">
            <a:spAutoFit/>
          </a:bodyPr>
          <a:lstStyle/>
          <a:p>
            <a:r>
              <a:rPr lang="cs-CZ" sz="1400" i="1" dirty="0" err="1"/>
              <a:t>Fig</a:t>
            </a:r>
            <a:r>
              <a:rPr lang="cs-CZ" sz="1400" i="1" dirty="0"/>
              <a:t>. 7: </a:t>
            </a:r>
            <a:r>
              <a:rPr lang="en-GB" sz="1400" i="1" dirty="0"/>
              <a:t>Hourly average of </a:t>
            </a:r>
            <a:r>
              <a:rPr lang="cs-CZ" sz="1400" i="1" dirty="0"/>
              <a:t>net</a:t>
            </a:r>
            <a:r>
              <a:rPr lang="en-GB" sz="1400" i="1" dirty="0"/>
              <a:t> </a:t>
            </a:r>
            <a:r>
              <a:rPr lang="cs-CZ" sz="1400" i="1" dirty="0"/>
              <a:t>L</a:t>
            </a:r>
            <a:r>
              <a:rPr lang="en-GB" sz="1400" i="1" dirty="0"/>
              <a:t>WR </a:t>
            </a:r>
            <a:r>
              <a:rPr lang="cs-CZ" sz="1400" i="1" dirty="0"/>
              <a:t>in </a:t>
            </a:r>
            <a:r>
              <a:rPr lang="cs-CZ" sz="1400" i="1" dirty="0" err="1"/>
              <a:t>the</a:t>
            </a:r>
            <a:r>
              <a:rPr lang="cs-CZ" sz="1400" i="1" dirty="0"/>
              <a:t> </a:t>
            </a:r>
            <a:r>
              <a:rPr lang="cs-CZ" sz="1400" i="1" dirty="0" err="1"/>
              <a:t>different</a:t>
            </a:r>
            <a:r>
              <a:rPr lang="cs-CZ" sz="1400" i="1" dirty="0"/>
              <a:t> </a:t>
            </a:r>
            <a:r>
              <a:rPr lang="cs-CZ" sz="1400" i="1" dirty="0" err="1"/>
              <a:t>environments</a:t>
            </a:r>
            <a:r>
              <a:rPr lang="cs-CZ" sz="1400" i="1" dirty="0"/>
              <a:t> </a:t>
            </a:r>
            <a:r>
              <a:rPr lang="en-GB" sz="1400" i="1" dirty="0"/>
              <a:t>during cold seasons 2015/16, 2016/17 and 2017/18. Red lines represent sunrise and sunset times. </a:t>
            </a:r>
            <a:r>
              <a:rPr lang="cs-CZ" sz="1400" i="1" dirty="0" err="1"/>
              <a:t>Grey</a:t>
            </a:r>
            <a:r>
              <a:rPr lang="en-GB" sz="1400" i="1" dirty="0"/>
              <a:t> colour within red lines represents missing data</a:t>
            </a:r>
            <a:r>
              <a:rPr lang="cs-CZ" sz="1400" i="1" dirty="0"/>
              <a:t> (Hotovy et </a:t>
            </a:r>
            <a:r>
              <a:rPr lang="cs-CZ" sz="1400" i="1" dirty="0" err="1"/>
              <a:t>Jenicek</a:t>
            </a:r>
            <a:r>
              <a:rPr lang="cs-CZ" sz="1400" i="1" dirty="0"/>
              <a:t>, 2020).</a:t>
            </a:r>
          </a:p>
        </p:txBody>
      </p:sp>
      <p:sp>
        <p:nvSpPr>
          <p:cNvPr id="23" name="Obdélník 22">
            <a:hlinkClick r:id="rId6" action="ppaction://hlinksldjump"/>
            <a:extLst>
              <a:ext uri="{FF2B5EF4-FFF2-40B4-BE49-F238E27FC236}">
                <a16:creationId xmlns:a16="http://schemas.microsoft.com/office/drawing/2014/main" id="{DED3D654-A9C9-4DC7-8633-46D5DA8E3782}"/>
              </a:ext>
            </a:extLst>
          </p:cNvPr>
          <p:cNvSpPr/>
          <p:nvPr/>
        </p:nvSpPr>
        <p:spPr>
          <a:xfrm>
            <a:off x="9493506" y="576729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SEB RESULTS</a:t>
            </a:r>
          </a:p>
        </p:txBody>
      </p:sp>
      <p:sp>
        <p:nvSpPr>
          <p:cNvPr id="25" name="Obdélník 24">
            <a:hlinkClick r:id="rId7" action="ppaction://hlinksldjump"/>
            <a:extLst>
              <a:ext uri="{FF2B5EF4-FFF2-40B4-BE49-F238E27FC236}">
                <a16:creationId xmlns:a16="http://schemas.microsoft.com/office/drawing/2014/main" id="{D160B8CA-970A-478A-A879-59D2E7D85B0A}"/>
              </a:ext>
            </a:extLst>
          </p:cNvPr>
          <p:cNvSpPr/>
          <p:nvPr/>
        </p:nvSpPr>
        <p:spPr>
          <a:xfrm>
            <a:off x="9493505" y="522833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SWR RESULTS</a:t>
            </a:r>
          </a:p>
        </p:txBody>
      </p:sp>
      <p:pic>
        <p:nvPicPr>
          <p:cNvPr id="26" name="Obrázek 25">
            <a:extLst>
              <a:ext uri="{FF2B5EF4-FFF2-40B4-BE49-F238E27FC236}">
                <a16:creationId xmlns:a16="http://schemas.microsoft.com/office/drawing/2014/main" id="{B2A8B623-BA68-48C1-8A8E-C66C24A05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75" y="1304719"/>
            <a:ext cx="8199315" cy="4954573"/>
          </a:xfrm>
          <a:prstGeom prst="rect">
            <a:avLst/>
          </a:prstGeom>
        </p:spPr>
      </p:pic>
      <p:sp>
        <p:nvSpPr>
          <p:cNvPr id="27" name="TextovéPole 26">
            <a:extLst>
              <a:ext uri="{FF2B5EF4-FFF2-40B4-BE49-F238E27FC236}">
                <a16:creationId xmlns:a16="http://schemas.microsoft.com/office/drawing/2014/main" id="{6C0076B1-AD41-46DB-961A-B31E8603FAD8}"/>
              </a:ext>
            </a:extLst>
          </p:cNvPr>
          <p:cNvSpPr txBox="1"/>
          <p:nvPr/>
        </p:nvSpPr>
        <p:spPr>
          <a:xfrm>
            <a:off x="8558465" y="1736517"/>
            <a:ext cx="3539651" cy="246221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t>LWR </a:t>
            </a:r>
            <a:r>
              <a:rPr lang="cs-CZ" dirty="0"/>
              <a:t>(</a:t>
            </a:r>
            <a:r>
              <a:rPr lang="cs-CZ" dirty="0" err="1"/>
              <a:t>emitted</a:t>
            </a:r>
            <a:r>
              <a:rPr lang="cs-CZ" dirty="0"/>
              <a:t> by </a:t>
            </a:r>
            <a:r>
              <a:rPr lang="cs-CZ" dirty="0" err="1"/>
              <a:t>vegetation</a:t>
            </a:r>
            <a:r>
              <a:rPr lang="cs-CZ" dirty="0"/>
              <a:t>) as</a:t>
            </a:r>
            <a:r>
              <a:rPr lang="en-GB" dirty="0"/>
              <a:t> the primary source of energy</a:t>
            </a:r>
            <a:r>
              <a:rPr lang="cs-CZ" dirty="0"/>
              <a:t> </a:t>
            </a:r>
            <a:r>
              <a:rPr lang="cs-CZ" dirty="0" err="1"/>
              <a:t>for</a:t>
            </a:r>
            <a:r>
              <a:rPr lang="cs-CZ" dirty="0"/>
              <a:t> </a:t>
            </a:r>
            <a:r>
              <a:rPr lang="cs-CZ" dirty="0" err="1"/>
              <a:t>snowmelt</a:t>
            </a:r>
            <a:r>
              <a:rPr lang="en-GB" dirty="0"/>
              <a:t> </a:t>
            </a:r>
            <a:r>
              <a:rPr lang="cs-CZ" dirty="0" err="1"/>
              <a:t>at</a:t>
            </a:r>
            <a:r>
              <a:rPr lang="en-GB" dirty="0"/>
              <a:t> </a:t>
            </a:r>
            <a:r>
              <a:rPr lang="cs-CZ" dirty="0" err="1"/>
              <a:t>the</a:t>
            </a:r>
            <a:r>
              <a:rPr lang="cs-CZ" dirty="0"/>
              <a:t> </a:t>
            </a:r>
            <a:r>
              <a:rPr lang="cs-CZ" dirty="0" err="1"/>
              <a:t>forested</a:t>
            </a:r>
            <a:r>
              <a:rPr lang="cs-CZ" dirty="0"/>
              <a:t> </a:t>
            </a:r>
            <a:r>
              <a:rPr lang="cs-CZ" dirty="0" err="1"/>
              <a:t>sites</a:t>
            </a:r>
            <a:endParaRPr lang="cs-CZ" dirty="0"/>
          </a:p>
          <a:p>
            <a:pPr marL="285750" indent="-285750">
              <a:spcAft>
                <a:spcPts val="600"/>
              </a:spcAft>
              <a:buFont typeface="Arial" panose="020B0604020202020204" pitchFamily="34" charset="0"/>
              <a:buChar char="•"/>
            </a:pPr>
            <a:r>
              <a:rPr lang="en-GB" dirty="0"/>
              <a:t>The forest decay caused the significant decrease in net LWR from winter 2015/16 to winter 2017/18</a:t>
            </a:r>
            <a:endParaRPr lang="cs-CZ" dirty="0"/>
          </a:p>
          <a:p>
            <a:pPr marL="285750" indent="-285750">
              <a:spcAft>
                <a:spcPts val="600"/>
              </a:spcAft>
              <a:buFont typeface="Arial" panose="020B0604020202020204" pitchFamily="34" charset="0"/>
              <a:buChar char="•"/>
            </a:pPr>
            <a:endParaRPr lang="cs-CZ" dirty="0"/>
          </a:p>
        </p:txBody>
      </p:sp>
    </p:spTree>
    <p:extLst>
      <p:ext uri="{BB962C8B-B14F-4D97-AF65-F5344CB8AC3E}">
        <p14:creationId xmlns:p14="http://schemas.microsoft.com/office/powerpoint/2010/main" val="385989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21063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942727"/>
            <a:ext cx="8814888" cy="400110"/>
          </a:xfrm>
          <a:prstGeom prst="rect">
            <a:avLst/>
          </a:prstGeom>
          <a:noFill/>
        </p:spPr>
        <p:txBody>
          <a:bodyPr wrap="square" rtlCol="0">
            <a:spAutoFit/>
          </a:bodyPr>
          <a:lstStyle/>
          <a:p>
            <a:pPr algn="just">
              <a:spcAft>
                <a:spcPts val="600"/>
              </a:spcAft>
            </a:pPr>
            <a:r>
              <a:rPr lang="cs-CZ" sz="2000" b="1" dirty="0"/>
              <a:t>RESULTS (SEB) – ENERGY CONTRIBUTIONS</a:t>
            </a:r>
          </a:p>
        </p:txBody>
      </p:sp>
      <p:sp>
        <p:nvSpPr>
          <p:cNvPr id="23" name="Obdélník 22">
            <a:hlinkClick r:id="rId6" action="ppaction://hlinksldjump"/>
            <a:extLst>
              <a:ext uri="{FF2B5EF4-FFF2-40B4-BE49-F238E27FC236}">
                <a16:creationId xmlns:a16="http://schemas.microsoft.com/office/drawing/2014/main" id="{DED3D654-A9C9-4DC7-8633-46D5DA8E3782}"/>
              </a:ext>
            </a:extLst>
          </p:cNvPr>
          <p:cNvSpPr/>
          <p:nvPr/>
        </p:nvSpPr>
        <p:spPr>
          <a:xfrm>
            <a:off x="9493506" y="576729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LWR RESULTS</a:t>
            </a:r>
          </a:p>
        </p:txBody>
      </p:sp>
      <p:sp>
        <p:nvSpPr>
          <p:cNvPr id="25" name="Obdélník 24">
            <a:hlinkClick r:id="rId7" action="ppaction://hlinksldjump"/>
            <a:extLst>
              <a:ext uri="{FF2B5EF4-FFF2-40B4-BE49-F238E27FC236}">
                <a16:creationId xmlns:a16="http://schemas.microsoft.com/office/drawing/2014/main" id="{D160B8CA-970A-478A-A879-59D2E7D85B0A}"/>
              </a:ext>
            </a:extLst>
          </p:cNvPr>
          <p:cNvSpPr/>
          <p:nvPr/>
        </p:nvSpPr>
        <p:spPr>
          <a:xfrm>
            <a:off x="9493505" y="522833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SWR RESULTS</a:t>
            </a:r>
          </a:p>
        </p:txBody>
      </p:sp>
      <p:pic>
        <p:nvPicPr>
          <p:cNvPr id="28" name="Obrázek 27">
            <a:extLst>
              <a:ext uri="{FF2B5EF4-FFF2-40B4-BE49-F238E27FC236}">
                <a16:creationId xmlns:a16="http://schemas.microsoft.com/office/drawing/2014/main" id="{D054B771-B470-45C8-A5A0-149D4D1B7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42836"/>
            <a:ext cx="9335637" cy="5515164"/>
          </a:xfrm>
          <a:prstGeom prst="rect">
            <a:avLst/>
          </a:prstGeom>
        </p:spPr>
      </p:pic>
      <p:sp>
        <p:nvSpPr>
          <p:cNvPr id="29" name="TextovéPole 28">
            <a:extLst>
              <a:ext uri="{FF2B5EF4-FFF2-40B4-BE49-F238E27FC236}">
                <a16:creationId xmlns:a16="http://schemas.microsoft.com/office/drawing/2014/main" id="{61A1645C-2E83-4FFC-A90A-47C64C46E6B2}"/>
              </a:ext>
            </a:extLst>
          </p:cNvPr>
          <p:cNvSpPr txBox="1"/>
          <p:nvPr/>
        </p:nvSpPr>
        <p:spPr>
          <a:xfrm>
            <a:off x="104775" y="1441552"/>
            <a:ext cx="941850" cy="738664"/>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a:t>Incoming </a:t>
            </a:r>
            <a:r>
              <a:rPr lang="cs-CZ" sz="1400" dirty="0" err="1"/>
              <a:t>shortwave</a:t>
            </a:r>
            <a:r>
              <a:rPr lang="cs-CZ" sz="1400" dirty="0"/>
              <a:t> </a:t>
            </a:r>
            <a:r>
              <a:rPr lang="cs-CZ" sz="1400" dirty="0" err="1"/>
              <a:t>radiation</a:t>
            </a:r>
            <a:endParaRPr lang="cs-CZ" sz="1400" dirty="0"/>
          </a:p>
        </p:txBody>
      </p:sp>
      <p:sp>
        <p:nvSpPr>
          <p:cNvPr id="30" name="Šipka doprava 7">
            <a:extLst>
              <a:ext uri="{FF2B5EF4-FFF2-40B4-BE49-F238E27FC236}">
                <a16:creationId xmlns:a16="http://schemas.microsoft.com/office/drawing/2014/main" id="{91D24A18-509D-464F-B4BC-84074F59AA21}"/>
              </a:ext>
            </a:extLst>
          </p:cNvPr>
          <p:cNvSpPr/>
          <p:nvPr/>
        </p:nvSpPr>
        <p:spPr>
          <a:xfrm rot="4594618">
            <a:off x="611847" y="2535148"/>
            <a:ext cx="702547" cy="210171"/>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a16="http://schemas.microsoft.com/office/drawing/2014/main" id="{0C8605D3-53B5-4330-B0CB-D5206B94B5FD}"/>
              </a:ext>
            </a:extLst>
          </p:cNvPr>
          <p:cNvSpPr txBox="1"/>
          <p:nvPr/>
        </p:nvSpPr>
        <p:spPr>
          <a:xfrm>
            <a:off x="1249198" y="1450148"/>
            <a:ext cx="1000558" cy="738664"/>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Reflected</a:t>
            </a:r>
            <a:r>
              <a:rPr lang="cs-CZ" sz="1400" dirty="0"/>
              <a:t> </a:t>
            </a:r>
            <a:r>
              <a:rPr lang="cs-CZ" sz="1400" dirty="0" err="1"/>
              <a:t>shortwave</a:t>
            </a:r>
            <a:r>
              <a:rPr lang="cs-CZ" sz="1400" dirty="0"/>
              <a:t> </a:t>
            </a:r>
            <a:r>
              <a:rPr lang="cs-CZ" sz="1400" dirty="0" err="1"/>
              <a:t>radiation</a:t>
            </a:r>
            <a:endParaRPr lang="cs-CZ" sz="1400" dirty="0"/>
          </a:p>
        </p:txBody>
      </p:sp>
      <p:sp>
        <p:nvSpPr>
          <p:cNvPr id="32" name="Šipka doprava 17">
            <a:extLst>
              <a:ext uri="{FF2B5EF4-FFF2-40B4-BE49-F238E27FC236}">
                <a16:creationId xmlns:a16="http://schemas.microsoft.com/office/drawing/2014/main" id="{B698A74E-E63C-4F4B-A3D5-87CB3B01ABC2}"/>
              </a:ext>
            </a:extLst>
          </p:cNvPr>
          <p:cNvSpPr/>
          <p:nvPr/>
        </p:nvSpPr>
        <p:spPr>
          <a:xfrm rot="17320812">
            <a:off x="1028124" y="2540142"/>
            <a:ext cx="702547" cy="210171"/>
          </a:xfrm>
          <a:prstGeom prst="rightArrow">
            <a:avLst/>
          </a:prstGeom>
          <a:solidFill>
            <a:schemeClr val="accent1">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B81020C7-6685-49AB-9D92-8E6BE1C690D1}"/>
              </a:ext>
            </a:extLst>
          </p:cNvPr>
          <p:cNvSpPr txBox="1"/>
          <p:nvPr/>
        </p:nvSpPr>
        <p:spPr>
          <a:xfrm>
            <a:off x="1332100" y="3141170"/>
            <a:ext cx="1121851" cy="1169551"/>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Absorbed</a:t>
            </a:r>
            <a:r>
              <a:rPr lang="cs-CZ" sz="1400" dirty="0"/>
              <a:t> </a:t>
            </a:r>
            <a:r>
              <a:rPr lang="cs-CZ" sz="1400" dirty="0" err="1"/>
              <a:t>shortwave</a:t>
            </a:r>
            <a:r>
              <a:rPr lang="cs-CZ" sz="1400" dirty="0"/>
              <a:t> </a:t>
            </a:r>
            <a:r>
              <a:rPr lang="cs-CZ" sz="1400" dirty="0" err="1"/>
              <a:t>radiation</a:t>
            </a:r>
            <a:r>
              <a:rPr lang="cs-CZ" sz="1400" dirty="0"/>
              <a:t> </a:t>
            </a:r>
            <a:r>
              <a:rPr lang="cs-CZ" sz="1400" b="1" dirty="0">
                <a:solidFill>
                  <a:srgbClr val="0070C0"/>
                </a:solidFill>
              </a:rPr>
              <a:t>clearing 55% </a:t>
            </a:r>
            <a:r>
              <a:rPr lang="cs-CZ" sz="1400" b="1" dirty="0" err="1">
                <a:solidFill>
                  <a:srgbClr val="F79646"/>
                </a:solidFill>
              </a:rPr>
              <a:t>forest</a:t>
            </a:r>
            <a:r>
              <a:rPr lang="cs-CZ" sz="1400" b="1" baseline="-25000" dirty="0"/>
              <a:t> </a:t>
            </a:r>
            <a:r>
              <a:rPr lang="cs-CZ" sz="1400" b="1" dirty="0">
                <a:solidFill>
                  <a:srgbClr val="F79646"/>
                </a:solidFill>
              </a:rPr>
              <a:t>23%</a:t>
            </a:r>
            <a:endParaRPr lang="cs-CZ" sz="1400" b="1" baseline="-25000" dirty="0"/>
          </a:p>
        </p:txBody>
      </p:sp>
      <p:sp>
        <p:nvSpPr>
          <p:cNvPr id="35" name="Šipka doprava 19">
            <a:extLst>
              <a:ext uri="{FF2B5EF4-FFF2-40B4-BE49-F238E27FC236}">
                <a16:creationId xmlns:a16="http://schemas.microsoft.com/office/drawing/2014/main" id="{B3F4F7D5-3F83-47D9-9288-7102661ED68B}"/>
              </a:ext>
            </a:extLst>
          </p:cNvPr>
          <p:cNvSpPr/>
          <p:nvPr/>
        </p:nvSpPr>
        <p:spPr>
          <a:xfrm rot="5400000">
            <a:off x="840972" y="3302589"/>
            <a:ext cx="587620" cy="200508"/>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TextovéPole 35">
            <a:extLst>
              <a:ext uri="{FF2B5EF4-FFF2-40B4-BE49-F238E27FC236}">
                <a16:creationId xmlns:a16="http://schemas.microsoft.com/office/drawing/2014/main" id="{7A9C2CA5-52E6-4B93-8CEC-3D88C43B12B2}"/>
              </a:ext>
            </a:extLst>
          </p:cNvPr>
          <p:cNvSpPr txBox="1"/>
          <p:nvPr/>
        </p:nvSpPr>
        <p:spPr>
          <a:xfrm>
            <a:off x="6720305" y="1441552"/>
            <a:ext cx="921009" cy="738664"/>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Outgoing</a:t>
            </a:r>
            <a:r>
              <a:rPr lang="cs-CZ" sz="1400" dirty="0"/>
              <a:t> </a:t>
            </a:r>
            <a:r>
              <a:rPr lang="cs-CZ" sz="1400" dirty="0" err="1"/>
              <a:t>longwave</a:t>
            </a:r>
            <a:r>
              <a:rPr lang="cs-CZ" sz="1400" dirty="0"/>
              <a:t> </a:t>
            </a:r>
            <a:r>
              <a:rPr lang="cs-CZ" sz="1400" dirty="0" err="1"/>
              <a:t>radiation</a:t>
            </a:r>
            <a:endParaRPr lang="cs-CZ" sz="1400" baseline="-25000" dirty="0"/>
          </a:p>
        </p:txBody>
      </p:sp>
      <p:sp>
        <p:nvSpPr>
          <p:cNvPr id="37" name="TextovéPole 36">
            <a:extLst>
              <a:ext uri="{FF2B5EF4-FFF2-40B4-BE49-F238E27FC236}">
                <a16:creationId xmlns:a16="http://schemas.microsoft.com/office/drawing/2014/main" id="{93127DCF-C705-4495-8A46-68017132C95D}"/>
              </a:ext>
            </a:extLst>
          </p:cNvPr>
          <p:cNvSpPr txBox="1"/>
          <p:nvPr/>
        </p:nvSpPr>
        <p:spPr>
          <a:xfrm>
            <a:off x="5424969" y="1441552"/>
            <a:ext cx="921009" cy="738664"/>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a:t>Incoming </a:t>
            </a:r>
            <a:r>
              <a:rPr lang="cs-CZ" sz="1400" dirty="0" err="1"/>
              <a:t>longwave</a:t>
            </a:r>
            <a:r>
              <a:rPr lang="cs-CZ" sz="1400" dirty="0"/>
              <a:t> </a:t>
            </a:r>
            <a:r>
              <a:rPr lang="cs-CZ" sz="1400" dirty="0" err="1"/>
              <a:t>radiation</a:t>
            </a:r>
            <a:endParaRPr lang="cs-CZ" sz="1400" baseline="-25000" dirty="0"/>
          </a:p>
        </p:txBody>
      </p:sp>
      <p:sp>
        <p:nvSpPr>
          <p:cNvPr id="40" name="TextovéPole 39">
            <a:extLst>
              <a:ext uri="{FF2B5EF4-FFF2-40B4-BE49-F238E27FC236}">
                <a16:creationId xmlns:a16="http://schemas.microsoft.com/office/drawing/2014/main" id="{08F1E57F-6F39-4760-841B-E3E5BBC2D3A1}"/>
              </a:ext>
            </a:extLst>
          </p:cNvPr>
          <p:cNvSpPr txBox="1"/>
          <p:nvPr/>
        </p:nvSpPr>
        <p:spPr>
          <a:xfrm>
            <a:off x="6720304" y="3159096"/>
            <a:ext cx="921009" cy="954107"/>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Absorbed</a:t>
            </a:r>
            <a:r>
              <a:rPr lang="cs-CZ" sz="1400" dirty="0"/>
              <a:t> </a:t>
            </a:r>
            <a:r>
              <a:rPr lang="cs-CZ" sz="1400" dirty="0" err="1"/>
              <a:t>longwave</a:t>
            </a:r>
            <a:r>
              <a:rPr lang="cs-CZ" sz="1400" dirty="0"/>
              <a:t> </a:t>
            </a:r>
            <a:r>
              <a:rPr lang="cs-CZ" sz="1400" dirty="0" err="1"/>
              <a:t>radiation</a:t>
            </a:r>
            <a:endParaRPr lang="cs-CZ" sz="1400" dirty="0"/>
          </a:p>
          <a:p>
            <a:pPr algn="ctr"/>
            <a:r>
              <a:rPr lang="cs-CZ" sz="1400" b="1" dirty="0">
                <a:solidFill>
                  <a:srgbClr val="0070C0"/>
                </a:solidFill>
              </a:rPr>
              <a:t>25% </a:t>
            </a:r>
            <a:r>
              <a:rPr lang="cs-CZ" sz="1400" b="1" dirty="0">
                <a:solidFill>
                  <a:srgbClr val="F79646"/>
                </a:solidFill>
              </a:rPr>
              <a:t>41%</a:t>
            </a:r>
            <a:endParaRPr lang="cs-CZ" sz="1050" b="1" baseline="-25000" dirty="0">
              <a:solidFill>
                <a:prstClr val="black"/>
              </a:solidFill>
            </a:endParaRPr>
          </a:p>
        </p:txBody>
      </p:sp>
      <p:sp>
        <p:nvSpPr>
          <p:cNvPr id="41" name="Šipka doprava 23">
            <a:extLst>
              <a:ext uri="{FF2B5EF4-FFF2-40B4-BE49-F238E27FC236}">
                <a16:creationId xmlns:a16="http://schemas.microsoft.com/office/drawing/2014/main" id="{8770D1B1-36BA-4DC1-8179-C7A41250FD36}"/>
              </a:ext>
            </a:extLst>
          </p:cNvPr>
          <p:cNvSpPr/>
          <p:nvPr/>
        </p:nvSpPr>
        <p:spPr>
          <a:xfrm rot="4594618">
            <a:off x="5915531" y="2567688"/>
            <a:ext cx="702547" cy="210171"/>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Šipka doprava 24">
            <a:extLst>
              <a:ext uri="{FF2B5EF4-FFF2-40B4-BE49-F238E27FC236}">
                <a16:creationId xmlns:a16="http://schemas.microsoft.com/office/drawing/2014/main" id="{0C09D094-9607-40F7-8C62-38A786455CC9}"/>
              </a:ext>
            </a:extLst>
          </p:cNvPr>
          <p:cNvSpPr/>
          <p:nvPr/>
        </p:nvSpPr>
        <p:spPr>
          <a:xfrm rot="17320812">
            <a:off x="6410003" y="2540142"/>
            <a:ext cx="702547" cy="210171"/>
          </a:xfrm>
          <a:prstGeom prst="rightArrow">
            <a:avLst/>
          </a:prstGeom>
          <a:solidFill>
            <a:schemeClr val="accent1">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Šipka doprava 25">
            <a:extLst>
              <a:ext uri="{FF2B5EF4-FFF2-40B4-BE49-F238E27FC236}">
                <a16:creationId xmlns:a16="http://schemas.microsoft.com/office/drawing/2014/main" id="{AAAC3BFA-D45E-4B43-B9CA-642B17EB2A17}"/>
              </a:ext>
            </a:extLst>
          </p:cNvPr>
          <p:cNvSpPr/>
          <p:nvPr/>
        </p:nvSpPr>
        <p:spPr>
          <a:xfrm rot="5400000">
            <a:off x="6193151" y="3298452"/>
            <a:ext cx="587620" cy="200508"/>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TextovéPole 43">
            <a:extLst>
              <a:ext uri="{FF2B5EF4-FFF2-40B4-BE49-F238E27FC236}">
                <a16:creationId xmlns:a16="http://schemas.microsoft.com/office/drawing/2014/main" id="{30278E82-9347-4A91-829C-883C858231BB}"/>
              </a:ext>
            </a:extLst>
          </p:cNvPr>
          <p:cNvSpPr txBox="1"/>
          <p:nvPr/>
        </p:nvSpPr>
        <p:spPr>
          <a:xfrm>
            <a:off x="8239837" y="4376173"/>
            <a:ext cx="921009" cy="954107"/>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Sensible</a:t>
            </a:r>
            <a:r>
              <a:rPr lang="cs-CZ" sz="1400" dirty="0"/>
              <a:t> </a:t>
            </a:r>
            <a:r>
              <a:rPr lang="cs-CZ" sz="1400" dirty="0" err="1"/>
              <a:t>heat</a:t>
            </a:r>
            <a:r>
              <a:rPr lang="cs-CZ" sz="1400" dirty="0"/>
              <a:t> </a:t>
            </a:r>
            <a:r>
              <a:rPr lang="cs-CZ" sz="1400" dirty="0" err="1"/>
              <a:t>exchange</a:t>
            </a:r>
            <a:endParaRPr lang="cs-CZ" sz="1400" dirty="0"/>
          </a:p>
          <a:p>
            <a:pPr algn="ctr"/>
            <a:r>
              <a:rPr lang="cs-CZ" sz="1400" b="1" dirty="0">
                <a:solidFill>
                  <a:srgbClr val="0070C0"/>
                </a:solidFill>
              </a:rPr>
              <a:t>8% </a:t>
            </a:r>
            <a:r>
              <a:rPr lang="cs-CZ" sz="1400" b="1" dirty="0">
                <a:solidFill>
                  <a:srgbClr val="F79646"/>
                </a:solidFill>
              </a:rPr>
              <a:t>8%</a:t>
            </a:r>
            <a:endParaRPr lang="cs-CZ" sz="1050" b="1" baseline="-25000" dirty="0">
              <a:solidFill>
                <a:prstClr val="black"/>
              </a:solidFill>
            </a:endParaRPr>
          </a:p>
        </p:txBody>
      </p:sp>
      <p:sp>
        <p:nvSpPr>
          <p:cNvPr id="45" name="Obousměrná vodorovná šipka 32">
            <a:extLst>
              <a:ext uri="{FF2B5EF4-FFF2-40B4-BE49-F238E27FC236}">
                <a16:creationId xmlns:a16="http://schemas.microsoft.com/office/drawing/2014/main" id="{3A7B152E-968A-426E-8609-07F7BD6919F9}"/>
              </a:ext>
            </a:extLst>
          </p:cNvPr>
          <p:cNvSpPr/>
          <p:nvPr/>
        </p:nvSpPr>
        <p:spPr>
          <a:xfrm rot="16200000">
            <a:off x="7743161" y="4769420"/>
            <a:ext cx="589386" cy="200558"/>
          </a:xfrm>
          <a:prstGeom prst="lef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254061"/>
                </a:solidFill>
              </a:ln>
            </a:endParaRPr>
          </a:p>
        </p:txBody>
      </p:sp>
      <p:sp>
        <p:nvSpPr>
          <p:cNvPr id="46" name="Zahnutá šipka doprava 35">
            <a:extLst>
              <a:ext uri="{FF2B5EF4-FFF2-40B4-BE49-F238E27FC236}">
                <a16:creationId xmlns:a16="http://schemas.microsoft.com/office/drawing/2014/main" id="{A86F5D3A-1E71-447C-8880-CE170A085B68}"/>
              </a:ext>
            </a:extLst>
          </p:cNvPr>
          <p:cNvSpPr/>
          <p:nvPr/>
        </p:nvSpPr>
        <p:spPr>
          <a:xfrm>
            <a:off x="4569776" y="4985886"/>
            <a:ext cx="435995" cy="589386"/>
          </a:xfrm>
          <a:prstGeom prst="curved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47" name="Zahnutá šipka doleva 36">
            <a:extLst>
              <a:ext uri="{FF2B5EF4-FFF2-40B4-BE49-F238E27FC236}">
                <a16:creationId xmlns:a16="http://schemas.microsoft.com/office/drawing/2014/main" id="{CA9832BF-A60E-45F0-8039-65959984702A}"/>
              </a:ext>
            </a:extLst>
          </p:cNvPr>
          <p:cNvSpPr/>
          <p:nvPr/>
        </p:nvSpPr>
        <p:spPr>
          <a:xfrm>
            <a:off x="5178811" y="4985886"/>
            <a:ext cx="435995" cy="589386"/>
          </a:xfrm>
          <a:prstGeom prst="curvedLef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48" name="TextovéPole 47">
            <a:extLst>
              <a:ext uri="{FF2B5EF4-FFF2-40B4-BE49-F238E27FC236}">
                <a16:creationId xmlns:a16="http://schemas.microsoft.com/office/drawing/2014/main" id="{444C2718-9D52-470F-A871-91A2CA118880}"/>
              </a:ext>
            </a:extLst>
          </p:cNvPr>
          <p:cNvSpPr txBox="1"/>
          <p:nvPr/>
        </p:nvSpPr>
        <p:spPr>
          <a:xfrm>
            <a:off x="5787846" y="4839300"/>
            <a:ext cx="921009" cy="954107"/>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Latent</a:t>
            </a:r>
            <a:r>
              <a:rPr lang="cs-CZ" sz="1400" dirty="0"/>
              <a:t> </a:t>
            </a:r>
            <a:r>
              <a:rPr lang="cs-CZ" sz="1400" dirty="0" err="1"/>
              <a:t>heat</a:t>
            </a:r>
            <a:r>
              <a:rPr lang="cs-CZ" sz="1400" dirty="0"/>
              <a:t> Exchange</a:t>
            </a:r>
          </a:p>
          <a:p>
            <a:pPr algn="ctr"/>
            <a:r>
              <a:rPr lang="cs-CZ" sz="1400" b="1" dirty="0">
                <a:solidFill>
                  <a:srgbClr val="0070C0"/>
                </a:solidFill>
              </a:rPr>
              <a:t>10% </a:t>
            </a:r>
            <a:r>
              <a:rPr lang="cs-CZ" sz="1400" b="1" dirty="0">
                <a:solidFill>
                  <a:srgbClr val="F79646"/>
                </a:solidFill>
              </a:rPr>
              <a:t>16%</a:t>
            </a:r>
            <a:endParaRPr lang="cs-CZ" sz="1050" b="1" baseline="-25000" dirty="0">
              <a:solidFill>
                <a:prstClr val="black"/>
              </a:solidFill>
            </a:endParaRPr>
          </a:p>
        </p:txBody>
      </p:sp>
      <p:sp>
        <p:nvSpPr>
          <p:cNvPr id="49" name="TextovéPole 48">
            <a:extLst>
              <a:ext uri="{FF2B5EF4-FFF2-40B4-BE49-F238E27FC236}">
                <a16:creationId xmlns:a16="http://schemas.microsoft.com/office/drawing/2014/main" id="{6F8FCAB9-DB2C-4FA4-A8CF-0DF8D796F40D}"/>
              </a:ext>
            </a:extLst>
          </p:cNvPr>
          <p:cNvSpPr txBox="1"/>
          <p:nvPr/>
        </p:nvSpPr>
        <p:spPr>
          <a:xfrm>
            <a:off x="8239836" y="5644778"/>
            <a:ext cx="921009" cy="738664"/>
          </a:xfrm>
          <a:prstGeom prst="rect">
            <a:avLst/>
          </a:prstGeom>
          <a:solidFill>
            <a:schemeClr val="tx2">
              <a:lumMod val="20000"/>
              <a:lumOff val="80000"/>
            </a:schemeClr>
          </a:solidFill>
          <a:ln>
            <a:solidFill>
              <a:srgbClr val="254061"/>
            </a:solidFill>
          </a:ln>
        </p:spPr>
        <p:txBody>
          <a:bodyPr wrap="square" rtlCol="0">
            <a:spAutoFit/>
          </a:bodyPr>
          <a:lstStyle/>
          <a:p>
            <a:pPr algn="ctr"/>
            <a:r>
              <a:rPr lang="cs-CZ" sz="1400" dirty="0" err="1"/>
              <a:t>Ground</a:t>
            </a:r>
            <a:r>
              <a:rPr lang="cs-CZ" sz="1400" dirty="0"/>
              <a:t> </a:t>
            </a:r>
            <a:r>
              <a:rPr lang="cs-CZ" sz="1400" dirty="0" err="1"/>
              <a:t>heat</a:t>
            </a:r>
            <a:r>
              <a:rPr lang="cs-CZ" sz="1400" dirty="0"/>
              <a:t> flux</a:t>
            </a:r>
          </a:p>
          <a:p>
            <a:pPr algn="ctr"/>
            <a:r>
              <a:rPr lang="cs-CZ" sz="1400" b="1" dirty="0">
                <a:solidFill>
                  <a:srgbClr val="0070C0"/>
                </a:solidFill>
              </a:rPr>
              <a:t>1% </a:t>
            </a:r>
            <a:r>
              <a:rPr lang="cs-CZ" sz="1400" b="1" dirty="0">
                <a:solidFill>
                  <a:srgbClr val="F79646"/>
                </a:solidFill>
              </a:rPr>
              <a:t>9%</a:t>
            </a:r>
            <a:endParaRPr lang="cs-CZ" sz="1050" b="1" baseline="-25000" dirty="0">
              <a:solidFill>
                <a:prstClr val="black"/>
              </a:solidFill>
            </a:endParaRPr>
          </a:p>
        </p:txBody>
      </p:sp>
      <p:sp>
        <p:nvSpPr>
          <p:cNvPr id="50" name="Obousměrná vodorovná šipka 39">
            <a:extLst>
              <a:ext uri="{FF2B5EF4-FFF2-40B4-BE49-F238E27FC236}">
                <a16:creationId xmlns:a16="http://schemas.microsoft.com/office/drawing/2014/main" id="{57B47CFD-9F86-46CB-A917-CB8207095CE5}"/>
              </a:ext>
            </a:extLst>
          </p:cNvPr>
          <p:cNvSpPr/>
          <p:nvPr/>
        </p:nvSpPr>
        <p:spPr>
          <a:xfrm rot="16200000">
            <a:off x="7743161" y="5913831"/>
            <a:ext cx="589386" cy="200558"/>
          </a:xfrm>
          <a:prstGeom prst="lef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254061"/>
                </a:solidFill>
              </a:ln>
            </a:endParaRPr>
          </a:p>
        </p:txBody>
      </p:sp>
      <p:sp>
        <p:nvSpPr>
          <p:cNvPr id="52" name="TextovéPole 51">
            <a:extLst>
              <a:ext uri="{FF2B5EF4-FFF2-40B4-BE49-F238E27FC236}">
                <a16:creationId xmlns:a16="http://schemas.microsoft.com/office/drawing/2014/main" id="{A0754BD3-E01C-4FEF-939B-4D55EDB5AF4B}"/>
              </a:ext>
            </a:extLst>
          </p:cNvPr>
          <p:cNvSpPr txBox="1"/>
          <p:nvPr/>
        </p:nvSpPr>
        <p:spPr>
          <a:xfrm>
            <a:off x="3211596" y="1488796"/>
            <a:ext cx="1114251" cy="954107"/>
          </a:xfrm>
          <a:prstGeom prst="rect">
            <a:avLst/>
          </a:prstGeom>
          <a:solidFill>
            <a:schemeClr val="tx2">
              <a:lumMod val="20000"/>
              <a:lumOff val="80000"/>
            </a:schemeClr>
          </a:solidFill>
          <a:ln w="19050">
            <a:solidFill>
              <a:srgbClr val="FF0000"/>
            </a:solidFill>
          </a:ln>
        </p:spPr>
        <p:txBody>
          <a:bodyPr wrap="square" rtlCol="0">
            <a:spAutoFit/>
          </a:bodyPr>
          <a:lstStyle/>
          <a:p>
            <a:pPr algn="ctr"/>
            <a:r>
              <a:rPr lang="cs-CZ" sz="1400" dirty="0"/>
              <a:t>Heat </a:t>
            </a:r>
            <a:r>
              <a:rPr lang="cs-CZ" sz="1400" dirty="0" err="1"/>
              <a:t>from</a:t>
            </a:r>
            <a:r>
              <a:rPr lang="cs-CZ" sz="1400" dirty="0"/>
              <a:t> </a:t>
            </a:r>
            <a:r>
              <a:rPr lang="cs-CZ" sz="1400" dirty="0" err="1"/>
              <a:t>liquid</a:t>
            </a:r>
            <a:r>
              <a:rPr lang="cs-CZ" sz="1400" dirty="0"/>
              <a:t> </a:t>
            </a:r>
            <a:r>
              <a:rPr lang="cs-CZ" sz="1400" dirty="0" err="1"/>
              <a:t>precipitation</a:t>
            </a:r>
            <a:endParaRPr lang="cs-CZ" sz="1400" dirty="0"/>
          </a:p>
          <a:p>
            <a:pPr algn="ctr"/>
            <a:r>
              <a:rPr lang="cs-CZ" sz="1400" b="1" dirty="0">
                <a:solidFill>
                  <a:srgbClr val="0070C0"/>
                </a:solidFill>
              </a:rPr>
              <a:t>1% </a:t>
            </a:r>
            <a:r>
              <a:rPr lang="cs-CZ" sz="1400" b="1" dirty="0">
                <a:solidFill>
                  <a:srgbClr val="F79646"/>
                </a:solidFill>
              </a:rPr>
              <a:t>3% </a:t>
            </a:r>
            <a:r>
              <a:rPr lang="cs-CZ" sz="1400" b="1" dirty="0">
                <a:solidFill>
                  <a:prstClr val="black"/>
                </a:solidFill>
              </a:rPr>
              <a:t> </a:t>
            </a:r>
            <a:endParaRPr lang="cs-CZ" sz="1400" b="1" baseline="-25000" dirty="0">
              <a:solidFill>
                <a:prstClr val="black"/>
              </a:solidFill>
            </a:endParaRPr>
          </a:p>
        </p:txBody>
      </p:sp>
      <p:sp>
        <p:nvSpPr>
          <p:cNvPr id="53" name="Šipka doprava 27">
            <a:extLst>
              <a:ext uri="{FF2B5EF4-FFF2-40B4-BE49-F238E27FC236}">
                <a16:creationId xmlns:a16="http://schemas.microsoft.com/office/drawing/2014/main" id="{D6026058-F941-4343-92A3-568829D40962}"/>
              </a:ext>
            </a:extLst>
          </p:cNvPr>
          <p:cNvSpPr/>
          <p:nvPr/>
        </p:nvSpPr>
        <p:spPr>
          <a:xfrm rot="5400000">
            <a:off x="3267002" y="2936926"/>
            <a:ext cx="1010768" cy="203839"/>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TextovéPole 53">
            <a:extLst>
              <a:ext uri="{FF2B5EF4-FFF2-40B4-BE49-F238E27FC236}">
                <a16:creationId xmlns:a16="http://schemas.microsoft.com/office/drawing/2014/main" id="{98DE58CC-F7A0-407D-B75D-5D9A76FE2602}"/>
              </a:ext>
            </a:extLst>
          </p:cNvPr>
          <p:cNvSpPr txBox="1"/>
          <p:nvPr/>
        </p:nvSpPr>
        <p:spPr>
          <a:xfrm>
            <a:off x="73089" y="6265647"/>
            <a:ext cx="6612162" cy="523220"/>
          </a:xfrm>
          <a:prstGeom prst="rect">
            <a:avLst/>
          </a:prstGeom>
          <a:solidFill>
            <a:schemeClr val="bg1"/>
          </a:solidFill>
          <a:ln>
            <a:solidFill>
              <a:srgbClr val="254061"/>
            </a:solidFill>
          </a:ln>
        </p:spPr>
        <p:txBody>
          <a:bodyPr wrap="square" rtlCol="0">
            <a:spAutoFit/>
          </a:bodyPr>
          <a:lstStyle/>
          <a:p>
            <a:pPr algn="ctr"/>
            <a:r>
              <a:rPr lang="en-US" sz="1400" dirty="0" smtClean="0"/>
              <a:t>Hotovy</a:t>
            </a:r>
            <a:r>
              <a:rPr lang="cs-CZ" sz="1400" dirty="0" smtClean="0"/>
              <a:t>,</a:t>
            </a:r>
            <a:r>
              <a:rPr lang="en-US" sz="1400" dirty="0" smtClean="0"/>
              <a:t> O</a:t>
            </a:r>
            <a:r>
              <a:rPr lang="cs-CZ" sz="1400" dirty="0" smtClean="0"/>
              <a:t>.</a:t>
            </a:r>
            <a:r>
              <a:rPr lang="en-US" sz="1400" dirty="0" smtClean="0"/>
              <a:t>, </a:t>
            </a:r>
            <a:r>
              <a:rPr lang="en-US" sz="1400" dirty="0" err="1" smtClean="0"/>
              <a:t>Jenicek</a:t>
            </a:r>
            <a:r>
              <a:rPr lang="cs-CZ" sz="1400" dirty="0" smtClean="0"/>
              <a:t>,</a:t>
            </a:r>
            <a:r>
              <a:rPr lang="en-US" sz="1400" dirty="0" smtClean="0"/>
              <a:t> </a:t>
            </a:r>
            <a:r>
              <a:rPr lang="en-US" sz="1400" dirty="0"/>
              <a:t>M. </a:t>
            </a:r>
            <a:r>
              <a:rPr lang="cs-CZ" sz="1400" dirty="0" smtClean="0"/>
              <a:t>(2020): </a:t>
            </a:r>
            <a:r>
              <a:rPr lang="en-US" sz="1400" dirty="0" smtClean="0">
                <a:hlinkClick r:id="rId9"/>
              </a:rPr>
              <a:t>The </a:t>
            </a:r>
            <a:r>
              <a:rPr lang="en-US" sz="1400" dirty="0">
                <a:hlinkClick r:id="rId9"/>
              </a:rPr>
              <a:t>impact of</a:t>
            </a:r>
            <a:r>
              <a:rPr lang="cs-CZ" sz="1400" dirty="0">
                <a:hlinkClick r:id="rId9"/>
              </a:rPr>
              <a:t> </a:t>
            </a:r>
            <a:r>
              <a:rPr lang="en-US" sz="1400" dirty="0">
                <a:hlinkClick r:id="rId9"/>
              </a:rPr>
              <a:t>changing subcanopy radiation on snowmelt in </a:t>
            </a:r>
            <a:r>
              <a:rPr lang="en-US" sz="1400" dirty="0" smtClean="0">
                <a:hlinkClick r:id="rId9"/>
              </a:rPr>
              <a:t>a</a:t>
            </a:r>
            <a:r>
              <a:rPr lang="cs-CZ" sz="1400" dirty="0" smtClean="0">
                <a:hlinkClick r:id="rId9"/>
              </a:rPr>
              <a:t> </a:t>
            </a:r>
            <a:r>
              <a:rPr lang="en-US" sz="1400" dirty="0" smtClean="0">
                <a:hlinkClick r:id="rId9"/>
              </a:rPr>
              <a:t>disturbed</a:t>
            </a:r>
            <a:r>
              <a:rPr lang="cs-CZ" sz="1400" dirty="0">
                <a:hlinkClick r:id="rId9"/>
              </a:rPr>
              <a:t> </a:t>
            </a:r>
            <a:r>
              <a:rPr lang="cs-CZ" sz="1400" dirty="0" smtClean="0">
                <a:hlinkClick r:id="rId9"/>
              </a:rPr>
              <a:t>coniferous </a:t>
            </a:r>
            <a:r>
              <a:rPr lang="cs-CZ" sz="1400" dirty="0">
                <a:hlinkClick r:id="rId9"/>
              </a:rPr>
              <a:t>forest</a:t>
            </a:r>
            <a:r>
              <a:rPr lang="cs-CZ" sz="1400" dirty="0"/>
              <a:t>. </a:t>
            </a:r>
            <a:r>
              <a:rPr lang="cs-CZ" sz="1400" i="1" dirty="0" err="1"/>
              <a:t>Hydrological</a:t>
            </a:r>
            <a:r>
              <a:rPr lang="cs-CZ" sz="1400" i="1" dirty="0"/>
              <a:t> </a:t>
            </a:r>
            <a:r>
              <a:rPr lang="cs-CZ" sz="1400" i="1" dirty="0" err="1" smtClean="0"/>
              <a:t>Processes</a:t>
            </a:r>
            <a:r>
              <a:rPr lang="cs-CZ" sz="1400" i="1" dirty="0" smtClean="0"/>
              <a:t>, </a:t>
            </a:r>
            <a:r>
              <a:rPr lang="cs-CZ" sz="1400" dirty="0" smtClean="0"/>
              <a:t>34 (26): 5298-5314.</a:t>
            </a:r>
            <a:endParaRPr lang="cs-CZ" sz="1100" dirty="0"/>
          </a:p>
        </p:txBody>
      </p:sp>
    </p:spTree>
    <p:extLst>
      <p:ext uri="{BB962C8B-B14F-4D97-AF65-F5344CB8AC3E}">
        <p14:creationId xmlns:p14="http://schemas.microsoft.com/office/powerpoint/2010/main" val="307354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942727"/>
            <a:ext cx="7746877" cy="400110"/>
          </a:xfrm>
          <a:prstGeom prst="rect">
            <a:avLst/>
          </a:prstGeom>
          <a:noFill/>
        </p:spPr>
        <p:txBody>
          <a:bodyPr wrap="square" rtlCol="0">
            <a:spAutoFit/>
          </a:bodyPr>
          <a:lstStyle/>
          <a:p>
            <a:pPr algn="just">
              <a:spcAft>
                <a:spcPts val="600"/>
              </a:spcAft>
            </a:pPr>
            <a:r>
              <a:rPr lang="cs-CZ" sz="2000" b="1" dirty="0"/>
              <a:t>RESULTS (SEB + ROS) – HEAT SUPPLIED BY THE RAIN </a:t>
            </a:r>
          </a:p>
        </p:txBody>
      </p:sp>
      <p:sp>
        <p:nvSpPr>
          <p:cNvPr id="21" name="TextovéPole 20">
            <a:extLst>
              <a:ext uri="{FF2B5EF4-FFF2-40B4-BE49-F238E27FC236}">
                <a16:creationId xmlns:a16="http://schemas.microsoft.com/office/drawing/2014/main" id="{02683E3B-B5AF-4B95-94A0-7586E0997F83}"/>
              </a:ext>
            </a:extLst>
          </p:cNvPr>
          <p:cNvSpPr txBox="1"/>
          <p:nvPr/>
        </p:nvSpPr>
        <p:spPr>
          <a:xfrm>
            <a:off x="6043816" y="4488711"/>
            <a:ext cx="3292405" cy="2246769"/>
          </a:xfrm>
          <a:prstGeom prst="rect">
            <a:avLst/>
          </a:prstGeom>
          <a:noFill/>
        </p:spPr>
        <p:txBody>
          <a:bodyPr wrap="square" rtlCol="0">
            <a:spAutoFit/>
          </a:bodyPr>
          <a:lstStyle/>
          <a:p>
            <a:r>
              <a:rPr lang="cs-CZ" sz="1400" i="1" dirty="0" err="1"/>
              <a:t>Fig</a:t>
            </a:r>
            <a:r>
              <a:rPr lang="cs-CZ" sz="1400" i="1" dirty="0"/>
              <a:t> 8: </a:t>
            </a:r>
            <a:r>
              <a:rPr lang="en-US" sz="1400" i="1" dirty="0"/>
              <a:t>Simulated SWE at individual study sites and observed SWE at a nearby open meadow during the main spring snowmelt periods</a:t>
            </a:r>
            <a:r>
              <a:rPr lang="cs-CZ" sz="1400" i="1" dirty="0"/>
              <a:t> </a:t>
            </a:r>
            <a:r>
              <a:rPr lang="en-US" sz="1400" i="1" dirty="0"/>
              <a:t>in seasons 2016, 2017 and 2018 (first line panels). Relative daily contribution of individual energy fluxes to snowmelt rates at the healthy forest</a:t>
            </a:r>
          </a:p>
          <a:p>
            <a:r>
              <a:rPr lang="en-US" sz="1400" i="1" dirty="0"/>
              <a:t>site (second line panels), disturbed forest site (third line panels) and open site (fourth line panels)</a:t>
            </a:r>
            <a:r>
              <a:rPr lang="cs-CZ" sz="1400" i="1" dirty="0"/>
              <a:t> (Hotovy et </a:t>
            </a:r>
            <a:r>
              <a:rPr lang="cs-CZ" sz="1400" i="1" dirty="0" err="1"/>
              <a:t>Jenicek</a:t>
            </a:r>
            <a:r>
              <a:rPr lang="cs-CZ" sz="1400" i="1" dirty="0"/>
              <a:t>, 2020).</a:t>
            </a:r>
          </a:p>
        </p:txBody>
      </p:sp>
      <p:sp>
        <p:nvSpPr>
          <p:cNvPr id="23" name="Obdélník 22">
            <a:hlinkClick r:id="rId6" action="ppaction://hlinksldjump"/>
            <a:extLst>
              <a:ext uri="{FF2B5EF4-FFF2-40B4-BE49-F238E27FC236}">
                <a16:creationId xmlns:a16="http://schemas.microsoft.com/office/drawing/2014/main" id="{DED3D654-A9C9-4DC7-8633-46D5DA8E3782}"/>
              </a:ext>
            </a:extLst>
          </p:cNvPr>
          <p:cNvSpPr/>
          <p:nvPr/>
        </p:nvSpPr>
        <p:spPr>
          <a:xfrm>
            <a:off x="9493506" y="576729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SEB RESULTS</a:t>
            </a:r>
          </a:p>
        </p:txBody>
      </p:sp>
      <p:pic>
        <p:nvPicPr>
          <p:cNvPr id="15" name="Obrázek 14">
            <a:extLst>
              <a:ext uri="{FF2B5EF4-FFF2-40B4-BE49-F238E27FC236}">
                <a16:creationId xmlns:a16="http://schemas.microsoft.com/office/drawing/2014/main" id="{BC83452C-E619-4988-A753-944A30243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89" y="1342837"/>
            <a:ext cx="5813444" cy="5433868"/>
          </a:xfrm>
          <a:prstGeom prst="rect">
            <a:avLst/>
          </a:prstGeom>
        </p:spPr>
      </p:pic>
      <p:sp>
        <p:nvSpPr>
          <p:cNvPr id="16" name="TextovéPole 15">
            <a:extLst>
              <a:ext uri="{FF2B5EF4-FFF2-40B4-BE49-F238E27FC236}">
                <a16:creationId xmlns:a16="http://schemas.microsoft.com/office/drawing/2014/main" id="{4CCA1D1B-67D7-4B0B-AAFD-5FB6955352E9}"/>
              </a:ext>
            </a:extLst>
          </p:cNvPr>
          <p:cNvSpPr txBox="1"/>
          <p:nvPr/>
        </p:nvSpPr>
        <p:spPr>
          <a:xfrm>
            <a:off x="6296961" y="1342837"/>
            <a:ext cx="5436624" cy="21082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b="0" i="0" u="none" strike="noStrike" baseline="0" dirty="0">
                <a:latin typeface="AdvTTa9c1b374"/>
              </a:rPr>
              <a:t>The heat supplied by rain represented rather minor contributions to</a:t>
            </a:r>
            <a:r>
              <a:rPr lang="cs-CZ" sz="1800" b="0" i="0" u="none" strike="noStrike" baseline="0" dirty="0">
                <a:latin typeface="AdvTTa9c1b374"/>
              </a:rPr>
              <a:t> </a:t>
            </a:r>
            <a:r>
              <a:rPr lang="en-US" sz="1800" b="0" i="0" u="none" strike="noStrike" baseline="0" dirty="0">
                <a:latin typeface="AdvTTa9c1b374"/>
              </a:rPr>
              <a:t>snowmelt </a:t>
            </a:r>
            <a:r>
              <a:rPr lang="cs-CZ" sz="1800" b="0" i="0" u="none" strike="noStrike" baseline="0" dirty="0" err="1">
                <a:latin typeface="AdvTTa9c1b374"/>
              </a:rPr>
              <a:t>at</a:t>
            </a:r>
            <a:r>
              <a:rPr lang="cs-CZ" sz="1800" b="0" i="0" u="none" strike="noStrike" baseline="0" dirty="0">
                <a:latin typeface="AdvTTa9c1b374"/>
              </a:rPr>
              <a:t> </a:t>
            </a:r>
            <a:r>
              <a:rPr lang="cs-CZ" sz="1800" b="0" i="0" u="none" strike="noStrike" baseline="0" dirty="0" err="1">
                <a:latin typeface="AdvTTa9c1b374"/>
              </a:rPr>
              <a:t>seasonal</a:t>
            </a:r>
            <a:r>
              <a:rPr lang="cs-CZ" sz="1800" b="0" i="0" u="none" strike="noStrike" baseline="0" dirty="0">
                <a:latin typeface="AdvTTa9c1b374"/>
              </a:rPr>
              <a:t> </a:t>
            </a:r>
            <a:r>
              <a:rPr lang="cs-CZ" sz="1800" b="0" i="0" u="none" strike="noStrike" baseline="0" dirty="0" err="1">
                <a:latin typeface="AdvTTa9c1b374"/>
              </a:rPr>
              <a:t>resolution</a:t>
            </a:r>
            <a:r>
              <a:rPr lang="cs-CZ" sz="1800" b="0" i="0" u="none" strike="noStrike" baseline="0" dirty="0">
                <a:latin typeface="AdvTTa9c1b374"/>
              </a:rPr>
              <a:t>, </a:t>
            </a:r>
            <a:r>
              <a:rPr lang="cs-CZ" sz="1800" b="0" i="0" u="none" strike="noStrike" baseline="0" dirty="0" err="1">
                <a:latin typeface="AdvTTa9c1b374"/>
              </a:rPr>
              <a:t>however</a:t>
            </a:r>
            <a:r>
              <a:rPr lang="cs-CZ" sz="1800" b="0" i="0" u="none" strike="noStrike" baseline="0" dirty="0">
                <a:latin typeface="AdvTTa9c1b374"/>
              </a:rPr>
              <a:t> t</a:t>
            </a:r>
            <a:r>
              <a:rPr lang="en-US" sz="1800" b="0" i="0" u="none" strike="noStrike" baseline="0" dirty="0">
                <a:latin typeface="AdvTTa9c1b374"/>
              </a:rPr>
              <a:t>his heat input is important for snowmelt generation at </a:t>
            </a:r>
            <a:r>
              <a:rPr lang="cs-CZ" sz="1800" b="0" i="0" u="none" strike="noStrike" baseline="0" dirty="0" err="1">
                <a:latin typeface="AdvTTa9c1b374"/>
              </a:rPr>
              <a:t>daily</a:t>
            </a:r>
            <a:r>
              <a:rPr lang="cs-CZ" sz="1800" b="0" i="0" u="none" strike="noStrike" baseline="0" dirty="0">
                <a:latin typeface="AdvTTa9c1b374"/>
              </a:rPr>
              <a:t> </a:t>
            </a:r>
            <a:r>
              <a:rPr lang="cs-CZ" sz="1800" b="0" i="0" u="none" strike="noStrike" baseline="0" dirty="0" err="1">
                <a:latin typeface="AdvTTa9c1b374"/>
              </a:rPr>
              <a:t>resolution</a:t>
            </a:r>
            <a:endParaRPr lang="cs-CZ" dirty="0">
              <a:latin typeface="AdvTTa9c1b374"/>
            </a:endParaRPr>
          </a:p>
          <a:p>
            <a:pPr marL="285750" indent="-285750">
              <a:spcAft>
                <a:spcPts val="600"/>
              </a:spcAft>
              <a:buFont typeface="Arial" panose="020B0604020202020204" pitchFamily="34" charset="0"/>
              <a:buChar char="•"/>
            </a:pPr>
            <a:r>
              <a:rPr lang="cs-CZ" dirty="0" err="1"/>
              <a:t>For</a:t>
            </a:r>
            <a:r>
              <a:rPr lang="cs-CZ" dirty="0"/>
              <a:t> instance, </a:t>
            </a:r>
            <a:r>
              <a:rPr lang="cs-CZ" dirty="0" err="1"/>
              <a:t>heat</a:t>
            </a:r>
            <a:r>
              <a:rPr lang="cs-CZ" dirty="0"/>
              <a:t> input </a:t>
            </a:r>
            <a:r>
              <a:rPr lang="cs-CZ" dirty="0" err="1"/>
              <a:t>from</a:t>
            </a:r>
            <a:r>
              <a:rPr lang="cs-CZ" dirty="0"/>
              <a:t> </a:t>
            </a:r>
            <a:r>
              <a:rPr lang="cs-CZ" dirty="0" err="1"/>
              <a:t>rain</a:t>
            </a:r>
            <a:r>
              <a:rPr lang="cs-CZ" dirty="0"/>
              <a:t> </a:t>
            </a:r>
            <a:r>
              <a:rPr lang="cs-CZ" dirty="0" err="1"/>
              <a:t>constituted</a:t>
            </a:r>
            <a:r>
              <a:rPr lang="cs-CZ" dirty="0"/>
              <a:t> </a:t>
            </a:r>
            <a:r>
              <a:rPr lang="cs-CZ" dirty="0" err="1"/>
              <a:t>from</a:t>
            </a:r>
            <a:r>
              <a:rPr lang="cs-CZ" dirty="0"/>
              <a:t> 13 to 29% </a:t>
            </a:r>
            <a:r>
              <a:rPr lang="cs-CZ" dirty="0" err="1"/>
              <a:t>of</a:t>
            </a:r>
            <a:r>
              <a:rPr lang="cs-CZ" dirty="0"/>
              <a:t> </a:t>
            </a:r>
            <a:r>
              <a:rPr lang="cs-CZ" dirty="0" err="1"/>
              <a:t>all</a:t>
            </a:r>
            <a:r>
              <a:rPr lang="cs-CZ" dirty="0"/>
              <a:t> </a:t>
            </a:r>
            <a:r>
              <a:rPr lang="cs-CZ" dirty="0" err="1"/>
              <a:t>energy</a:t>
            </a:r>
            <a:r>
              <a:rPr lang="cs-CZ" dirty="0"/>
              <a:t> </a:t>
            </a:r>
            <a:r>
              <a:rPr lang="cs-CZ" dirty="0" err="1"/>
              <a:t>inputs</a:t>
            </a:r>
            <a:r>
              <a:rPr lang="cs-CZ" dirty="0"/>
              <a:t> </a:t>
            </a:r>
            <a:r>
              <a:rPr lang="cs-CZ" dirty="0" err="1"/>
              <a:t>during</a:t>
            </a:r>
            <a:r>
              <a:rPr lang="cs-CZ" dirty="0"/>
              <a:t> ROS in 18/03/2017 (</a:t>
            </a:r>
            <a:r>
              <a:rPr lang="cs-CZ" dirty="0" err="1"/>
              <a:t>displayed</a:t>
            </a:r>
            <a:r>
              <a:rPr lang="cs-CZ" dirty="0"/>
              <a:t> by </a:t>
            </a:r>
            <a:r>
              <a:rPr lang="cs-CZ" dirty="0" err="1"/>
              <a:t>grey</a:t>
            </a:r>
            <a:r>
              <a:rPr lang="cs-CZ" dirty="0"/>
              <a:t> </a:t>
            </a:r>
            <a:r>
              <a:rPr lang="cs-CZ" dirty="0" err="1"/>
              <a:t>colour</a:t>
            </a:r>
            <a:r>
              <a:rPr lang="cs-CZ" dirty="0"/>
              <a:t>)</a:t>
            </a:r>
          </a:p>
        </p:txBody>
      </p:sp>
      <p:sp>
        <p:nvSpPr>
          <p:cNvPr id="19" name="Obdélník 18">
            <a:extLst>
              <a:ext uri="{FF2B5EF4-FFF2-40B4-BE49-F238E27FC236}">
                <a16:creationId xmlns:a16="http://schemas.microsoft.com/office/drawing/2014/main" id="{733BF740-73F3-48BA-B9E1-70F7737FBC52}"/>
              </a:ext>
            </a:extLst>
          </p:cNvPr>
          <p:cNvSpPr/>
          <p:nvPr/>
        </p:nvSpPr>
        <p:spPr>
          <a:xfrm>
            <a:off x="3054699" y="1408887"/>
            <a:ext cx="221064" cy="5223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a:hlinkClick r:id="rId8" action="ppaction://hlinksldjump"/>
            <a:extLst>
              <a:ext uri="{FF2B5EF4-FFF2-40B4-BE49-F238E27FC236}">
                <a16:creationId xmlns:a16="http://schemas.microsoft.com/office/drawing/2014/main" id="{5491A54A-E5A0-4A8D-B747-77BD98418E78}"/>
              </a:ext>
            </a:extLst>
          </p:cNvPr>
          <p:cNvSpPr/>
          <p:nvPr/>
        </p:nvSpPr>
        <p:spPr>
          <a:xfrm>
            <a:off x="9484482" y="521540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ROS RESULTS</a:t>
            </a:r>
          </a:p>
        </p:txBody>
      </p:sp>
    </p:spTree>
    <p:extLst>
      <p:ext uri="{BB962C8B-B14F-4D97-AF65-F5344CB8AC3E}">
        <p14:creationId xmlns:p14="http://schemas.microsoft.com/office/powerpoint/2010/main" val="211042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166918" y="1047628"/>
            <a:ext cx="4807687" cy="400110"/>
          </a:xfrm>
          <a:prstGeom prst="rect">
            <a:avLst/>
          </a:prstGeom>
          <a:noFill/>
        </p:spPr>
        <p:txBody>
          <a:bodyPr wrap="square" rtlCol="0">
            <a:spAutoFit/>
          </a:bodyPr>
          <a:lstStyle/>
          <a:p>
            <a:pPr algn="just">
              <a:spcAft>
                <a:spcPts val="600"/>
              </a:spcAft>
            </a:pPr>
            <a:r>
              <a:rPr lang="cs-CZ" sz="2000" b="1" dirty="0"/>
              <a:t>PRELIMINARY RESULTS (ROS)</a:t>
            </a:r>
          </a:p>
        </p:txBody>
      </p:sp>
      <p:sp>
        <p:nvSpPr>
          <p:cNvPr id="10" name="Obdélník 9">
            <a:extLst>
              <a:ext uri="{FF2B5EF4-FFF2-40B4-BE49-F238E27FC236}">
                <a16:creationId xmlns:a16="http://schemas.microsoft.com/office/drawing/2014/main" id="{B858CAA4-76E2-4242-9C77-9C093F4DDCE9}"/>
              </a:ext>
            </a:extLst>
          </p:cNvPr>
          <p:cNvSpPr/>
          <p:nvPr/>
        </p:nvSpPr>
        <p:spPr>
          <a:xfrm>
            <a:off x="73089" y="6393983"/>
            <a:ext cx="9986703" cy="307777"/>
          </a:xfrm>
          <a:prstGeom prst="rect">
            <a:avLst/>
          </a:prstGeom>
        </p:spPr>
        <p:txBody>
          <a:bodyPr wrap="square">
            <a:spAutoFit/>
          </a:bodyPr>
          <a:lstStyle/>
          <a:p>
            <a:r>
              <a:rPr lang="cs-CZ" sz="1400" i="1" dirty="0" err="1"/>
              <a:t>Fig</a:t>
            </a:r>
            <a:r>
              <a:rPr lang="cs-CZ" sz="1400" i="1" dirty="0"/>
              <a:t> 9: ROS </a:t>
            </a:r>
            <a:r>
              <a:rPr lang="cs-CZ" sz="1400" i="1" dirty="0" err="1"/>
              <a:t>occurence</a:t>
            </a:r>
            <a:r>
              <a:rPr lang="cs-CZ" sz="1400" i="1" dirty="0"/>
              <a:t> in </a:t>
            </a:r>
            <a:r>
              <a:rPr lang="cs-CZ" sz="1400" i="1" dirty="0" err="1"/>
              <a:t>the</a:t>
            </a:r>
            <a:r>
              <a:rPr lang="cs-CZ" sz="1400" i="1" dirty="0"/>
              <a:t> 40 </a:t>
            </a:r>
            <a:r>
              <a:rPr lang="cs-CZ" sz="1400" i="1" dirty="0" err="1"/>
              <a:t>catchments</a:t>
            </a:r>
            <a:r>
              <a:rPr lang="cs-CZ" sz="1400" i="1" dirty="0"/>
              <a:t> in </a:t>
            </a:r>
            <a:r>
              <a:rPr lang="cs-CZ" sz="1400" i="1" dirty="0" err="1"/>
              <a:t>Czechia</a:t>
            </a:r>
            <a:r>
              <a:rPr lang="cs-CZ" sz="1400" i="1" dirty="0"/>
              <a:t>. </a:t>
            </a:r>
            <a:r>
              <a:rPr lang="cs-CZ" sz="1400" i="1" dirty="0" err="1"/>
              <a:t>Relative</a:t>
            </a:r>
            <a:r>
              <a:rPr lang="cs-CZ" sz="1400" i="1" dirty="0"/>
              <a:t> </a:t>
            </a:r>
            <a:r>
              <a:rPr lang="en-US" sz="1400" i="1" dirty="0"/>
              <a:t>number</a:t>
            </a:r>
            <a:r>
              <a:rPr lang="cs-CZ" sz="1400" i="1" dirty="0"/>
              <a:t>s</a:t>
            </a:r>
            <a:r>
              <a:rPr lang="en-US" sz="1400" i="1" dirty="0"/>
              <a:t> for the period</a:t>
            </a:r>
            <a:r>
              <a:rPr lang="cs-CZ" sz="1400" i="1" dirty="0"/>
              <a:t>s</a:t>
            </a:r>
            <a:r>
              <a:rPr lang="en-US" sz="1400" i="1" dirty="0"/>
              <a:t> 19</a:t>
            </a:r>
            <a:r>
              <a:rPr lang="cs-CZ" sz="1400" i="1" dirty="0"/>
              <a:t>65-</a:t>
            </a:r>
            <a:r>
              <a:rPr lang="en-US" sz="1400" i="1" dirty="0"/>
              <a:t>19</a:t>
            </a:r>
            <a:r>
              <a:rPr lang="cs-CZ" sz="1400" i="1" dirty="0"/>
              <a:t>92</a:t>
            </a:r>
            <a:r>
              <a:rPr lang="en-US" sz="1400" i="1" dirty="0"/>
              <a:t> </a:t>
            </a:r>
            <a:r>
              <a:rPr lang="cs-CZ" sz="1400" i="1" dirty="0"/>
              <a:t>and</a:t>
            </a:r>
            <a:r>
              <a:rPr lang="en-US" sz="1400" i="1" dirty="0"/>
              <a:t> </a:t>
            </a:r>
            <a:r>
              <a:rPr lang="cs-CZ" sz="1400" i="1" dirty="0"/>
              <a:t>1993-2019. </a:t>
            </a:r>
          </a:p>
        </p:txBody>
      </p:sp>
      <p:sp>
        <p:nvSpPr>
          <p:cNvPr id="13" name="Obdélník 12">
            <a:extLst>
              <a:ext uri="{FF2B5EF4-FFF2-40B4-BE49-F238E27FC236}">
                <a16:creationId xmlns:a16="http://schemas.microsoft.com/office/drawing/2014/main" id="{CDBB9F6E-A67C-4EA4-8179-B14B658E75B5}"/>
              </a:ext>
            </a:extLst>
          </p:cNvPr>
          <p:cNvSpPr/>
          <p:nvPr/>
        </p:nvSpPr>
        <p:spPr>
          <a:xfrm>
            <a:off x="6096000" y="3955647"/>
            <a:ext cx="6096000" cy="1169551"/>
          </a:xfrm>
          <a:prstGeom prst="rect">
            <a:avLst/>
          </a:prstGeom>
        </p:spPr>
        <p:txBody>
          <a:bodyPr wrap="square">
            <a:spAutoFit/>
          </a:bodyPr>
          <a:lstStyle/>
          <a:p>
            <a:r>
              <a:rPr lang="cs-CZ" sz="1400" i="1" dirty="0" err="1"/>
              <a:t>Fig</a:t>
            </a:r>
            <a:r>
              <a:rPr lang="cs-CZ" sz="1400" i="1" dirty="0"/>
              <a:t> 10: </a:t>
            </a:r>
            <a:r>
              <a:rPr lang="cs-CZ" sz="1400" i="1" dirty="0" err="1"/>
              <a:t>Change</a:t>
            </a:r>
            <a:r>
              <a:rPr lang="cs-CZ" sz="1400" i="1" dirty="0"/>
              <a:t> in </a:t>
            </a:r>
            <a:r>
              <a:rPr lang="cs-CZ" sz="1400" i="1" dirty="0" err="1"/>
              <a:t>days</a:t>
            </a:r>
            <a:r>
              <a:rPr lang="cs-CZ" sz="1400" i="1" dirty="0"/>
              <a:t> </a:t>
            </a:r>
            <a:r>
              <a:rPr lang="cs-CZ" sz="1400" i="1" dirty="0" err="1"/>
              <a:t>with</a:t>
            </a:r>
            <a:r>
              <a:rPr lang="cs-CZ" sz="1400" i="1" dirty="0"/>
              <a:t> ROS in </a:t>
            </a:r>
            <a:r>
              <a:rPr lang="cs-CZ" sz="1400" i="1" dirty="0" err="1"/>
              <a:t>the</a:t>
            </a:r>
            <a:r>
              <a:rPr lang="cs-CZ" sz="1400" i="1" dirty="0"/>
              <a:t> 40 </a:t>
            </a:r>
            <a:r>
              <a:rPr lang="cs-CZ" sz="1400" i="1" dirty="0" err="1"/>
              <a:t>catchments</a:t>
            </a:r>
            <a:r>
              <a:rPr lang="cs-CZ" sz="1400" i="1" dirty="0"/>
              <a:t> in </a:t>
            </a:r>
            <a:r>
              <a:rPr lang="cs-CZ" sz="1400" i="1" dirty="0" err="1"/>
              <a:t>Czechia</a:t>
            </a:r>
            <a:r>
              <a:rPr lang="cs-CZ" sz="1400" i="1" dirty="0"/>
              <a:t> </a:t>
            </a:r>
            <a:r>
              <a:rPr lang="cs-CZ" sz="1400" i="1" dirty="0" err="1"/>
              <a:t>based</a:t>
            </a:r>
            <a:r>
              <a:rPr lang="cs-CZ" sz="1400" i="1" dirty="0"/>
              <a:t> on </a:t>
            </a:r>
            <a:r>
              <a:rPr lang="cs-CZ" sz="1400" i="1" dirty="0" err="1"/>
              <a:t>the</a:t>
            </a:r>
            <a:r>
              <a:rPr lang="cs-CZ" sz="1400" i="1" dirty="0"/>
              <a:t> </a:t>
            </a:r>
            <a:r>
              <a:rPr lang="cs-CZ" sz="1400" i="1" dirty="0" err="1"/>
              <a:t>different</a:t>
            </a:r>
            <a:r>
              <a:rPr lang="cs-CZ" sz="1400" i="1" dirty="0"/>
              <a:t> </a:t>
            </a:r>
            <a:r>
              <a:rPr lang="cs-CZ" sz="1400" i="1" dirty="0" err="1"/>
              <a:t>elevation</a:t>
            </a:r>
            <a:r>
              <a:rPr lang="cs-CZ" sz="1400" i="1" dirty="0"/>
              <a:t> </a:t>
            </a:r>
            <a:r>
              <a:rPr lang="cs-CZ" sz="1400" i="1" dirty="0" err="1"/>
              <a:t>zones</a:t>
            </a:r>
            <a:r>
              <a:rPr lang="cs-CZ" sz="1400" i="1" dirty="0"/>
              <a:t> </a:t>
            </a:r>
            <a:r>
              <a:rPr lang="cs-CZ" sz="1400" i="1" dirty="0" err="1"/>
              <a:t>for</a:t>
            </a:r>
            <a:r>
              <a:rPr lang="cs-CZ" sz="1400" i="1" dirty="0"/>
              <a:t> </a:t>
            </a:r>
            <a:r>
              <a:rPr lang="cs-CZ" sz="1400" i="1" dirty="0" err="1"/>
              <a:t>the</a:t>
            </a:r>
            <a:r>
              <a:rPr lang="cs-CZ" sz="1400" i="1" dirty="0"/>
              <a:t> period 1965-2019. </a:t>
            </a:r>
            <a:r>
              <a:rPr lang="en-US" sz="1400" i="1" dirty="0"/>
              <a:t>The significance and direction of trends derived for the </a:t>
            </a:r>
            <a:r>
              <a:rPr lang="cs-CZ" sz="1400" i="1" dirty="0"/>
              <a:t>10</a:t>
            </a:r>
            <a:r>
              <a:rPr lang="en-US" sz="1400" i="1" dirty="0"/>
              <a:t>-year moving windows by the Mann–Kendall test. Trends are highlighted by </a:t>
            </a:r>
            <a:r>
              <a:rPr lang="cs-CZ" sz="1400" i="1" dirty="0"/>
              <a:t>blue </a:t>
            </a:r>
            <a:r>
              <a:rPr lang="cs-CZ" sz="1400" i="1" dirty="0" err="1"/>
              <a:t>color</a:t>
            </a:r>
            <a:r>
              <a:rPr lang="en-US" sz="1400" i="1" dirty="0"/>
              <a:t> (decrease) and </a:t>
            </a:r>
            <a:r>
              <a:rPr lang="cs-CZ" sz="1400" i="1" dirty="0" err="1"/>
              <a:t>red</a:t>
            </a:r>
            <a:r>
              <a:rPr lang="cs-CZ" sz="1400" i="1" dirty="0"/>
              <a:t> </a:t>
            </a:r>
            <a:r>
              <a:rPr lang="cs-CZ" sz="1400" i="1" dirty="0" err="1"/>
              <a:t>color</a:t>
            </a:r>
            <a:r>
              <a:rPr lang="en-US" sz="1400" i="1" dirty="0"/>
              <a:t> (increase) according to their statistical significance (</a:t>
            </a:r>
            <a:r>
              <a:rPr lang="cs-CZ" sz="1400" i="1" dirty="0" err="1"/>
              <a:t>bold</a:t>
            </a:r>
            <a:r>
              <a:rPr lang="en-US" sz="1400" i="1" dirty="0"/>
              <a:t> for p </a:t>
            </a:r>
            <a:r>
              <a:rPr lang="cs-CZ" sz="1400" i="1" dirty="0"/>
              <a:t>&lt;</a:t>
            </a:r>
            <a:r>
              <a:rPr lang="en-US" sz="1400" i="1" dirty="0"/>
              <a:t> 0.05)</a:t>
            </a:r>
            <a:r>
              <a:rPr lang="cs-CZ" sz="1400" i="1" dirty="0"/>
              <a:t>.</a:t>
            </a:r>
          </a:p>
        </p:txBody>
      </p:sp>
      <p:sp>
        <p:nvSpPr>
          <p:cNvPr id="15" name="Obdélník 14">
            <a:hlinkClick r:id="rId6" action="ppaction://hlinksldjump"/>
            <a:extLst>
              <a:ext uri="{FF2B5EF4-FFF2-40B4-BE49-F238E27FC236}">
                <a16:creationId xmlns:a16="http://schemas.microsoft.com/office/drawing/2014/main" id="{D666E3AF-1013-417A-B2E3-A6D5E4B1E2F2}"/>
              </a:ext>
            </a:extLst>
          </p:cNvPr>
          <p:cNvSpPr/>
          <p:nvPr/>
        </p:nvSpPr>
        <p:spPr>
          <a:xfrm>
            <a:off x="9493506" y="576729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SEB RESULTS</a:t>
            </a:r>
          </a:p>
        </p:txBody>
      </p:sp>
      <p:sp>
        <p:nvSpPr>
          <p:cNvPr id="16" name="Obdélník 15">
            <a:hlinkClick r:id="rId7" action="ppaction://hlinksldjump"/>
            <a:extLst>
              <a:ext uri="{FF2B5EF4-FFF2-40B4-BE49-F238E27FC236}">
                <a16:creationId xmlns:a16="http://schemas.microsoft.com/office/drawing/2014/main" id="{6D92E448-6F5D-407A-A0C1-C5BDE7C58B90}"/>
              </a:ext>
            </a:extLst>
          </p:cNvPr>
          <p:cNvSpPr/>
          <p:nvPr/>
        </p:nvSpPr>
        <p:spPr>
          <a:xfrm>
            <a:off x="9484482" y="521540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ROS RESULTS</a:t>
            </a:r>
          </a:p>
        </p:txBody>
      </p:sp>
      <p:pic>
        <p:nvPicPr>
          <p:cNvPr id="19" name="Obrázek 18"/>
          <p:cNvPicPr>
            <a:picLocks noChangeAspect="1"/>
          </p:cNvPicPr>
          <p:nvPr/>
        </p:nvPicPr>
        <p:blipFill>
          <a:blip r:embed="rId8"/>
          <a:stretch>
            <a:fillRect/>
          </a:stretch>
        </p:blipFill>
        <p:spPr>
          <a:xfrm>
            <a:off x="6207285" y="1136080"/>
            <a:ext cx="5559802" cy="2729357"/>
          </a:xfrm>
          <a:prstGeom prst="rect">
            <a:avLst/>
          </a:prstGeom>
        </p:spPr>
      </p:pic>
      <p:sp>
        <p:nvSpPr>
          <p:cNvPr id="20" name="Obdélník 19">
            <a:extLst>
              <a:ext uri="{FF2B5EF4-FFF2-40B4-BE49-F238E27FC236}">
                <a16:creationId xmlns:a16="http://schemas.microsoft.com/office/drawing/2014/main" id="{E469BA69-DCEE-402F-B747-23D508B00134}"/>
              </a:ext>
            </a:extLst>
          </p:cNvPr>
          <p:cNvSpPr/>
          <p:nvPr/>
        </p:nvSpPr>
        <p:spPr>
          <a:xfrm rot="-5400000">
            <a:off x="5518357" y="2559904"/>
            <a:ext cx="1626070" cy="253916"/>
          </a:xfrm>
          <a:prstGeom prst="rect">
            <a:avLst/>
          </a:prstGeom>
        </p:spPr>
        <p:txBody>
          <a:bodyPr wrap="square">
            <a:spAutoFit/>
          </a:bodyPr>
          <a:lstStyle/>
          <a:p>
            <a:pPr algn="ctr"/>
            <a:r>
              <a:rPr lang="cs-CZ" sz="1050" dirty="0" err="1"/>
              <a:t>Elevation</a:t>
            </a:r>
            <a:r>
              <a:rPr lang="cs-CZ" sz="1050" dirty="0"/>
              <a:t> </a:t>
            </a:r>
            <a:r>
              <a:rPr lang="cs-CZ" sz="1050" dirty="0" err="1"/>
              <a:t>zone</a:t>
            </a:r>
            <a:r>
              <a:rPr lang="cs-CZ" sz="1050" dirty="0"/>
              <a:t> [</a:t>
            </a:r>
            <a:r>
              <a:rPr lang="cs-CZ" sz="1050" dirty="0" err="1"/>
              <a:t>masl</a:t>
            </a:r>
            <a:r>
              <a:rPr lang="cs-CZ" sz="1050" dirty="0"/>
              <a:t>] </a:t>
            </a:r>
          </a:p>
        </p:txBody>
      </p:sp>
      <p:graphicFrame>
        <p:nvGraphicFramePr>
          <p:cNvPr id="24" name="Graf 23">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967610636"/>
              </p:ext>
            </p:extLst>
          </p:nvPr>
        </p:nvGraphicFramePr>
        <p:xfrm>
          <a:off x="166918" y="1414035"/>
          <a:ext cx="5242238" cy="501365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26930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166918" y="1047628"/>
            <a:ext cx="4807687" cy="400110"/>
          </a:xfrm>
          <a:prstGeom prst="rect">
            <a:avLst/>
          </a:prstGeom>
          <a:noFill/>
        </p:spPr>
        <p:txBody>
          <a:bodyPr wrap="square" rtlCol="0">
            <a:spAutoFit/>
          </a:bodyPr>
          <a:lstStyle/>
          <a:p>
            <a:pPr algn="just">
              <a:spcAft>
                <a:spcPts val="600"/>
              </a:spcAft>
            </a:pPr>
            <a:r>
              <a:rPr lang="cs-CZ" sz="2000" b="1" dirty="0"/>
              <a:t>CONCLUSIONS (SEB + ROS)</a:t>
            </a:r>
          </a:p>
        </p:txBody>
      </p:sp>
      <p:sp>
        <p:nvSpPr>
          <p:cNvPr id="10" name="TextovéPole 9">
            <a:extLst>
              <a:ext uri="{FF2B5EF4-FFF2-40B4-BE49-F238E27FC236}">
                <a16:creationId xmlns:a16="http://schemas.microsoft.com/office/drawing/2014/main" id="{12FD7B89-2D5A-4549-AB56-2F336508811B}"/>
              </a:ext>
            </a:extLst>
          </p:cNvPr>
          <p:cNvSpPr txBox="1"/>
          <p:nvPr/>
        </p:nvSpPr>
        <p:spPr>
          <a:xfrm>
            <a:off x="2203179" y="1756050"/>
            <a:ext cx="8877718" cy="4862870"/>
          </a:xfrm>
          <a:prstGeom prst="rect">
            <a:avLst/>
          </a:prstGeom>
          <a:noFill/>
        </p:spPr>
        <p:txBody>
          <a:bodyPr wrap="square">
            <a:spAutoFit/>
          </a:bodyPr>
          <a:lstStyle/>
          <a:p>
            <a:pPr marL="285750" indent="-285750">
              <a:spcAft>
                <a:spcPts val="600"/>
              </a:spcAft>
              <a:buFont typeface="Arial" panose="020B0604020202020204" pitchFamily="34" charset="0"/>
              <a:buChar char="•"/>
            </a:pPr>
            <a:r>
              <a:rPr lang="cs-CZ" dirty="0"/>
              <a:t>A </a:t>
            </a:r>
            <a:r>
              <a:rPr lang="cs-CZ" dirty="0" err="1"/>
              <a:t>canopy</a:t>
            </a:r>
            <a:r>
              <a:rPr lang="cs-CZ" dirty="0"/>
              <a:t> </a:t>
            </a:r>
            <a:r>
              <a:rPr lang="cs-CZ" dirty="0" err="1"/>
              <a:t>structure</a:t>
            </a:r>
            <a:r>
              <a:rPr lang="cs-CZ" dirty="0"/>
              <a:t>, </a:t>
            </a:r>
            <a:r>
              <a:rPr lang="cs-CZ" dirty="0" err="1"/>
              <a:t>or</a:t>
            </a:r>
            <a:r>
              <a:rPr lang="cs-CZ" dirty="0"/>
              <a:t> </a:t>
            </a:r>
            <a:r>
              <a:rPr lang="cs-CZ" dirty="0" err="1"/>
              <a:t>consequently</a:t>
            </a:r>
            <a:r>
              <a:rPr lang="cs-CZ" dirty="0"/>
              <a:t> </a:t>
            </a:r>
            <a:r>
              <a:rPr lang="cs-CZ" dirty="0" err="1"/>
              <a:t>forest</a:t>
            </a:r>
            <a:r>
              <a:rPr lang="cs-CZ" dirty="0"/>
              <a:t> disturbance </a:t>
            </a:r>
            <a:r>
              <a:rPr lang="cs-CZ" dirty="0" err="1"/>
              <a:t>significantly</a:t>
            </a:r>
            <a:r>
              <a:rPr lang="cs-CZ" dirty="0"/>
              <a:t> </a:t>
            </a:r>
            <a:r>
              <a:rPr lang="cs-CZ" dirty="0" err="1"/>
              <a:t>affect</a:t>
            </a:r>
            <a:r>
              <a:rPr lang="cs-CZ" dirty="0"/>
              <a:t> SWR and LWR </a:t>
            </a:r>
            <a:r>
              <a:rPr lang="cs-CZ" dirty="0" err="1"/>
              <a:t>parametres</a:t>
            </a:r>
            <a:r>
              <a:rPr lang="cs-CZ" dirty="0"/>
              <a:t> and </a:t>
            </a:r>
            <a:r>
              <a:rPr lang="cs-CZ" dirty="0" err="1"/>
              <a:t>the</a:t>
            </a:r>
            <a:r>
              <a:rPr lang="cs-CZ" dirty="0"/>
              <a:t> </a:t>
            </a:r>
            <a:r>
              <a:rPr lang="cs-CZ" dirty="0" err="1"/>
              <a:t>entire</a:t>
            </a:r>
            <a:r>
              <a:rPr lang="cs-CZ" dirty="0"/>
              <a:t> </a:t>
            </a:r>
            <a:r>
              <a:rPr lang="cs-CZ" dirty="0" err="1"/>
              <a:t>snowpack</a:t>
            </a:r>
            <a:r>
              <a:rPr lang="cs-CZ" dirty="0"/>
              <a:t> </a:t>
            </a:r>
            <a:r>
              <a:rPr lang="cs-CZ" dirty="0" err="1"/>
              <a:t>energy</a:t>
            </a:r>
            <a:r>
              <a:rPr lang="cs-CZ" dirty="0"/>
              <a:t> balance.</a:t>
            </a:r>
          </a:p>
          <a:p>
            <a:pPr marL="285750" indent="-285750">
              <a:spcAft>
                <a:spcPts val="600"/>
              </a:spcAft>
              <a:buFont typeface="Arial" panose="020B0604020202020204" pitchFamily="34" charset="0"/>
              <a:buChar char="•"/>
            </a:pPr>
            <a:r>
              <a:rPr lang="cs-CZ" dirty="0" err="1"/>
              <a:t>The</a:t>
            </a:r>
            <a:r>
              <a:rPr lang="cs-CZ" dirty="0"/>
              <a:t> </a:t>
            </a:r>
            <a:r>
              <a:rPr lang="en-GB" dirty="0"/>
              <a:t>SWR was a major source of the energy </a:t>
            </a:r>
            <a:r>
              <a:rPr lang="cs-CZ" dirty="0" err="1"/>
              <a:t>for</a:t>
            </a:r>
            <a:r>
              <a:rPr lang="cs-CZ" dirty="0"/>
              <a:t> </a:t>
            </a:r>
            <a:r>
              <a:rPr lang="cs-CZ" dirty="0" err="1"/>
              <a:t>snowmelt</a:t>
            </a:r>
            <a:r>
              <a:rPr lang="cs-CZ" dirty="0"/>
              <a:t> </a:t>
            </a:r>
            <a:r>
              <a:rPr lang="en-GB" dirty="0"/>
              <a:t>at the open site</a:t>
            </a:r>
            <a:r>
              <a:rPr lang="cs-CZ" dirty="0"/>
              <a:t>.</a:t>
            </a:r>
          </a:p>
          <a:p>
            <a:pPr marL="285750" indent="-285750">
              <a:spcAft>
                <a:spcPts val="600"/>
              </a:spcAft>
              <a:buFont typeface="Arial" panose="020B0604020202020204" pitchFamily="34" charset="0"/>
              <a:buChar char="•"/>
            </a:pPr>
            <a:r>
              <a:rPr lang="cs-CZ" dirty="0"/>
              <a:t>T</a:t>
            </a:r>
            <a:r>
              <a:rPr lang="en-GB" dirty="0"/>
              <a:t>he LWR </a:t>
            </a:r>
            <a:r>
              <a:rPr lang="cs-CZ" dirty="0" err="1"/>
              <a:t>was</a:t>
            </a:r>
            <a:r>
              <a:rPr lang="en-GB" dirty="0"/>
              <a:t> the primary source of energy </a:t>
            </a:r>
            <a:r>
              <a:rPr lang="cs-CZ" dirty="0" err="1"/>
              <a:t>for</a:t>
            </a:r>
            <a:r>
              <a:rPr lang="cs-CZ" dirty="0"/>
              <a:t> </a:t>
            </a:r>
            <a:r>
              <a:rPr lang="cs-CZ" dirty="0" err="1"/>
              <a:t>snowmelt</a:t>
            </a:r>
            <a:r>
              <a:rPr lang="cs-CZ" dirty="0"/>
              <a:t> </a:t>
            </a:r>
            <a:r>
              <a:rPr lang="cs-CZ" dirty="0" err="1"/>
              <a:t>at</a:t>
            </a:r>
            <a:r>
              <a:rPr lang="en-GB" dirty="0"/>
              <a:t> </a:t>
            </a:r>
            <a:r>
              <a:rPr lang="cs-CZ" dirty="0" err="1"/>
              <a:t>the</a:t>
            </a:r>
            <a:r>
              <a:rPr lang="cs-CZ" dirty="0"/>
              <a:t> </a:t>
            </a:r>
            <a:r>
              <a:rPr lang="en-GB" dirty="0"/>
              <a:t>forest</a:t>
            </a:r>
            <a:r>
              <a:rPr lang="cs-CZ" dirty="0" err="1"/>
              <a:t>ed</a:t>
            </a:r>
            <a:r>
              <a:rPr lang="cs-CZ" dirty="0"/>
              <a:t> </a:t>
            </a:r>
            <a:r>
              <a:rPr lang="cs-CZ" dirty="0" err="1"/>
              <a:t>sites</a:t>
            </a:r>
            <a:endParaRPr lang="cs-CZ" dirty="0"/>
          </a:p>
          <a:p>
            <a:pPr marL="285750" indent="-285750">
              <a:spcAft>
                <a:spcPts val="600"/>
              </a:spcAft>
              <a:buFont typeface="Arial" panose="020B0604020202020204" pitchFamily="34" charset="0"/>
              <a:buChar char="•"/>
            </a:pPr>
            <a:endParaRPr lang="cs-CZ" dirty="0"/>
          </a:p>
          <a:p>
            <a:pPr marL="285750" indent="-285750" algn="l">
              <a:spcAft>
                <a:spcPts val="600"/>
              </a:spcAft>
              <a:buFont typeface="Arial" panose="020B0604020202020204" pitchFamily="34" charset="0"/>
              <a:buChar char="•"/>
            </a:pPr>
            <a:r>
              <a:rPr lang="en-US" sz="1800" b="0" i="0" u="none" strike="noStrike" baseline="0" dirty="0">
                <a:latin typeface="AdvTTa9c1b374"/>
              </a:rPr>
              <a:t>The heat supplied by rain represented rather minor contributions to</a:t>
            </a:r>
            <a:r>
              <a:rPr lang="cs-CZ" sz="1800" b="0" i="0" u="none" strike="noStrike" baseline="0" dirty="0">
                <a:latin typeface="AdvTTa9c1b374"/>
              </a:rPr>
              <a:t> </a:t>
            </a:r>
            <a:r>
              <a:rPr lang="en-US" sz="1800" b="0" i="0" u="none" strike="noStrike" baseline="0" dirty="0">
                <a:latin typeface="AdvTTa9c1b374"/>
              </a:rPr>
              <a:t>snowmelt rates. </a:t>
            </a:r>
            <a:r>
              <a:rPr lang="cs-CZ" dirty="0">
                <a:latin typeface="AdvTTa9c1b374"/>
              </a:rPr>
              <a:t>T</a:t>
            </a:r>
            <a:r>
              <a:rPr lang="en-US" sz="1800" b="0" i="0" u="none" strike="noStrike" baseline="0" dirty="0">
                <a:latin typeface="AdvTTa9c1b374"/>
              </a:rPr>
              <a:t>his heat input is important for snowmelt generation at lower</a:t>
            </a:r>
            <a:r>
              <a:rPr lang="cs-CZ" sz="1800" b="0" i="0" u="none" strike="noStrike" baseline="0" dirty="0">
                <a:latin typeface="AdvTTa9c1b374"/>
              </a:rPr>
              <a:t> </a:t>
            </a:r>
            <a:r>
              <a:rPr lang="cs-CZ" sz="1800" b="0" i="0" u="none" strike="noStrike" baseline="0" dirty="0" err="1">
                <a:latin typeface="AdvTTa9c1b374"/>
              </a:rPr>
              <a:t>temporal</a:t>
            </a:r>
            <a:r>
              <a:rPr lang="cs-CZ" sz="1800" b="0" i="0" u="none" strike="noStrike" baseline="0" dirty="0">
                <a:latin typeface="AdvTTa9c1b374"/>
              </a:rPr>
              <a:t> </a:t>
            </a:r>
            <a:r>
              <a:rPr lang="cs-CZ" sz="1800" b="0" i="0" u="none" strike="noStrike" baseline="0" dirty="0" err="1">
                <a:latin typeface="AdvTTa9c1b374"/>
              </a:rPr>
              <a:t>resolutions</a:t>
            </a:r>
            <a:r>
              <a:rPr lang="cs-CZ" sz="1800" b="0" i="0" u="none" strike="noStrike" baseline="0" dirty="0">
                <a:latin typeface="AdvTTa9c1b374"/>
              </a:rPr>
              <a:t> (</a:t>
            </a:r>
            <a:r>
              <a:rPr lang="cs-CZ" sz="1800" b="0" i="0" u="none" strike="noStrike" baseline="0" dirty="0" err="1">
                <a:latin typeface="AdvTTa9c1b374"/>
              </a:rPr>
              <a:t>during</a:t>
            </a:r>
            <a:r>
              <a:rPr lang="cs-CZ" sz="1800" b="0" i="0" u="none" strike="noStrike" baseline="0" dirty="0">
                <a:latin typeface="AdvTTa9c1b374"/>
              </a:rPr>
              <a:t> </a:t>
            </a:r>
            <a:r>
              <a:rPr lang="cs-CZ" sz="1800" b="0" i="0" u="none" strike="noStrike" baseline="0" dirty="0" err="1">
                <a:latin typeface="AdvTTa9c1b374"/>
              </a:rPr>
              <a:t>days</a:t>
            </a:r>
            <a:r>
              <a:rPr lang="cs-CZ" sz="1800" b="0" i="0" u="none" strike="noStrike" baseline="0" dirty="0">
                <a:latin typeface="AdvTTa9c1b374"/>
              </a:rPr>
              <a:t> </a:t>
            </a:r>
            <a:r>
              <a:rPr lang="cs-CZ" sz="1800" b="0" i="0" u="none" strike="noStrike" baseline="0" dirty="0" err="1">
                <a:latin typeface="AdvTTa9c1b374"/>
              </a:rPr>
              <a:t>with</a:t>
            </a:r>
            <a:r>
              <a:rPr lang="cs-CZ" sz="1800" b="0" i="0" u="none" strike="noStrike" baseline="0" dirty="0">
                <a:latin typeface="AdvTTa9c1b374"/>
              </a:rPr>
              <a:t> ROS)</a:t>
            </a:r>
          </a:p>
          <a:p>
            <a:pPr marL="285750" indent="-285750" algn="l">
              <a:spcAft>
                <a:spcPts val="600"/>
              </a:spcAft>
              <a:buFont typeface="Arial" panose="020B0604020202020204" pitchFamily="34" charset="0"/>
              <a:buChar char="•"/>
            </a:pPr>
            <a:r>
              <a:rPr lang="cs-CZ" dirty="0">
                <a:latin typeface="Open Sans"/>
              </a:rPr>
              <a:t>ROS </a:t>
            </a:r>
            <a:r>
              <a:rPr lang="cs-CZ" dirty="0" err="1">
                <a:latin typeface="Open Sans"/>
              </a:rPr>
              <a:t>events</a:t>
            </a:r>
            <a:r>
              <a:rPr lang="cs-CZ" dirty="0">
                <a:latin typeface="Open Sans"/>
              </a:rPr>
              <a:t>, </a:t>
            </a:r>
            <a:r>
              <a:rPr lang="en-US" b="0" i="0" dirty="0">
                <a:effectLst/>
                <a:latin typeface="Open Sans"/>
              </a:rPr>
              <a:t>which are considered to be one of the main causes of floods in winter and spring, may occur more frequently</a:t>
            </a:r>
            <a:r>
              <a:rPr lang="cs-CZ" b="0" i="0" dirty="0">
                <a:effectLst/>
                <a:latin typeface="Open Sans"/>
              </a:rPr>
              <a:t> </a:t>
            </a:r>
            <a:r>
              <a:rPr lang="cs-CZ" b="0" i="0" dirty="0" err="1">
                <a:effectLst/>
                <a:latin typeface="Open Sans"/>
              </a:rPr>
              <a:t>due</a:t>
            </a:r>
            <a:r>
              <a:rPr lang="cs-CZ" b="0" i="0" dirty="0">
                <a:effectLst/>
                <a:latin typeface="Open Sans"/>
              </a:rPr>
              <a:t> to </a:t>
            </a:r>
            <a:r>
              <a:rPr lang="cs-CZ" b="0" i="0" dirty="0" err="1">
                <a:effectLst/>
                <a:latin typeface="Open Sans"/>
              </a:rPr>
              <a:t>climate</a:t>
            </a:r>
            <a:r>
              <a:rPr lang="cs-CZ" b="0" i="0" dirty="0">
                <a:effectLst/>
                <a:latin typeface="Open Sans"/>
              </a:rPr>
              <a:t> </a:t>
            </a:r>
            <a:r>
              <a:rPr lang="cs-CZ" b="0" i="0" dirty="0" err="1">
                <a:effectLst/>
                <a:latin typeface="Open Sans"/>
              </a:rPr>
              <a:t>change</a:t>
            </a:r>
            <a:endParaRPr lang="cs-CZ" dirty="0">
              <a:latin typeface="Open Sans"/>
            </a:endParaRPr>
          </a:p>
          <a:p>
            <a:pPr marL="285750" indent="-285750">
              <a:spcAft>
                <a:spcPts val="600"/>
              </a:spcAft>
              <a:buFont typeface="Arial" panose="020B0604020202020204" pitchFamily="34" charset="0"/>
              <a:buChar char="•"/>
            </a:pPr>
            <a:r>
              <a:rPr lang="cs-CZ" dirty="0">
                <a:latin typeface="Open Sans"/>
              </a:rPr>
              <a:t>ROS </a:t>
            </a:r>
            <a:r>
              <a:rPr lang="cs-CZ" dirty="0" err="1">
                <a:latin typeface="Open Sans"/>
              </a:rPr>
              <a:t>change</a:t>
            </a:r>
            <a:r>
              <a:rPr lang="cs-CZ" dirty="0">
                <a:latin typeface="Open Sans"/>
              </a:rPr>
              <a:t> </a:t>
            </a:r>
            <a:r>
              <a:rPr lang="cs-CZ" dirty="0" err="1">
                <a:latin typeface="Open Sans"/>
              </a:rPr>
              <a:t>according</a:t>
            </a:r>
            <a:r>
              <a:rPr lang="cs-CZ" dirty="0">
                <a:latin typeface="Open Sans"/>
              </a:rPr>
              <a:t> to </a:t>
            </a:r>
            <a:r>
              <a:rPr lang="cs-CZ" dirty="0" err="1">
                <a:latin typeface="Open Sans"/>
              </a:rPr>
              <a:t>climate</a:t>
            </a:r>
            <a:r>
              <a:rPr lang="cs-CZ" dirty="0">
                <a:latin typeface="Open Sans"/>
              </a:rPr>
              <a:t> </a:t>
            </a:r>
            <a:r>
              <a:rPr lang="cs-CZ" dirty="0" err="1">
                <a:latin typeface="Open Sans"/>
              </a:rPr>
              <a:t>change</a:t>
            </a:r>
            <a:r>
              <a:rPr lang="cs-CZ" dirty="0">
                <a:latin typeface="Open Sans"/>
              </a:rPr>
              <a:t> </a:t>
            </a:r>
            <a:r>
              <a:rPr lang="cs-CZ" dirty="0" err="1">
                <a:latin typeface="Open Sans"/>
              </a:rPr>
              <a:t>differs</a:t>
            </a:r>
            <a:r>
              <a:rPr lang="cs-CZ" dirty="0">
                <a:latin typeface="Open Sans"/>
              </a:rPr>
              <a:t> </a:t>
            </a:r>
            <a:r>
              <a:rPr lang="cs-CZ" dirty="0" err="1"/>
              <a:t>temporally</a:t>
            </a:r>
            <a:r>
              <a:rPr lang="cs-CZ" dirty="0"/>
              <a:t> (</a:t>
            </a:r>
            <a:r>
              <a:rPr lang="cs-CZ" dirty="0" err="1"/>
              <a:t>changes</a:t>
            </a:r>
            <a:r>
              <a:rPr lang="cs-CZ" dirty="0"/>
              <a:t> </a:t>
            </a:r>
            <a:r>
              <a:rPr lang="cs-CZ" dirty="0" err="1"/>
              <a:t>during</a:t>
            </a:r>
            <a:r>
              <a:rPr lang="cs-CZ" dirty="0"/>
              <a:t> </a:t>
            </a:r>
            <a:r>
              <a:rPr lang="cs-CZ" dirty="0" err="1"/>
              <a:t>winter</a:t>
            </a:r>
            <a:r>
              <a:rPr lang="cs-CZ" dirty="0"/>
              <a:t> </a:t>
            </a:r>
            <a:r>
              <a:rPr lang="cs-CZ" dirty="0" err="1"/>
              <a:t>season</a:t>
            </a:r>
            <a:r>
              <a:rPr lang="cs-CZ" dirty="0"/>
              <a:t>) and </a:t>
            </a:r>
            <a:r>
              <a:rPr lang="cs-CZ" dirty="0" err="1"/>
              <a:t>spatialy</a:t>
            </a:r>
            <a:r>
              <a:rPr lang="cs-CZ" dirty="0"/>
              <a:t> (</a:t>
            </a:r>
            <a:r>
              <a:rPr lang="cs-CZ" dirty="0" err="1"/>
              <a:t>based</a:t>
            </a:r>
            <a:r>
              <a:rPr lang="cs-CZ" dirty="0"/>
              <a:t> on </a:t>
            </a:r>
            <a:r>
              <a:rPr lang="cs-CZ" dirty="0" err="1"/>
              <a:t>the</a:t>
            </a:r>
            <a:r>
              <a:rPr lang="cs-CZ" dirty="0"/>
              <a:t> </a:t>
            </a:r>
            <a:r>
              <a:rPr lang="cs-CZ" dirty="0" err="1"/>
              <a:t>different</a:t>
            </a:r>
            <a:r>
              <a:rPr lang="cs-CZ" dirty="0"/>
              <a:t> </a:t>
            </a:r>
            <a:r>
              <a:rPr lang="cs-CZ" dirty="0" err="1"/>
              <a:t>elevation</a:t>
            </a:r>
            <a:r>
              <a:rPr lang="cs-CZ" dirty="0"/>
              <a:t>)</a:t>
            </a:r>
          </a:p>
          <a:p>
            <a:pPr marL="285750" indent="-285750">
              <a:spcAft>
                <a:spcPts val="600"/>
              </a:spcAft>
              <a:buFont typeface="Arial" panose="020B0604020202020204" pitchFamily="34" charset="0"/>
              <a:buChar char="•"/>
            </a:pPr>
            <a:r>
              <a:rPr lang="cs-CZ" dirty="0"/>
              <a:t>More </a:t>
            </a:r>
            <a:r>
              <a:rPr lang="cs-CZ" dirty="0" err="1"/>
              <a:t>frequent</a:t>
            </a:r>
            <a:r>
              <a:rPr lang="cs-CZ" dirty="0"/>
              <a:t> ROS </a:t>
            </a:r>
            <a:r>
              <a:rPr lang="cs-CZ" dirty="0" err="1"/>
              <a:t>with</a:t>
            </a:r>
            <a:r>
              <a:rPr lang="cs-CZ" dirty="0"/>
              <a:t> </a:t>
            </a:r>
            <a:r>
              <a:rPr lang="cs-CZ" dirty="0" err="1"/>
              <a:t>higher</a:t>
            </a:r>
            <a:r>
              <a:rPr lang="cs-CZ" dirty="0"/>
              <a:t> extremity </a:t>
            </a:r>
            <a:r>
              <a:rPr lang="cs-CZ" dirty="0" err="1"/>
              <a:t>is</a:t>
            </a:r>
            <a:r>
              <a:rPr lang="cs-CZ" dirty="0"/>
              <a:t> </a:t>
            </a:r>
            <a:r>
              <a:rPr lang="cs-CZ" dirty="0" err="1"/>
              <a:t>associated</a:t>
            </a:r>
            <a:r>
              <a:rPr lang="cs-CZ" dirty="0"/>
              <a:t> </a:t>
            </a:r>
            <a:r>
              <a:rPr lang="cs-CZ" dirty="0" err="1"/>
              <a:t>with</a:t>
            </a:r>
            <a:r>
              <a:rPr lang="cs-CZ" dirty="0"/>
              <a:t> </a:t>
            </a:r>
            <a:r>
              <a:rPr lang="cs-CZ" dirty="0" err="1"/>
              <a:t>faster</a:t>
            </a:r>
            <a:r>
              <a:rPr lang="cs-CZ" dirty="0"/>
              <a:t> </a:t>
            </a:r>
            <a:r>
              <a:rPr lang="cs-CZ" dirty="0" err="1"/>
              <a:t>snowmelt</a:t>
            </a:r>
            <a:r>
              <a:rPr lang="cs-CZ" dirty="0"/>
              <a:t>, </a:t>
            </a:r>
            <a:r>
              <a:rPr lang="cs-CZ" dirty="0" err="1"/>
              <a:t>consequently</a:t>
            </a:r>
            <a:r>
              <a:rPr lang="cs-CZ" dirty="0"/>
              <a:t> </a:t>
            </a:r>
            <a:r>
              <a:rPr lang="cs-CZ" dirty="0" err="1"/>
              <a:t>with</a:t>
            </a:r>
            <a:r>
              <a:rPr lang="cs-CZ" dirty="0"/>
              <a:t> </a:t>
            </a:r>
            <a:r>
              <a:rPr lang="cs-CZ" dirty="0" err="1"/>
              <a:t>higher</a:t>
            </a:r>
            <a:r>
              <a:rPr lang="cs-CZ" dirty="0"/>
              <a:t> </a:t>
            </a:r>
            <a:r>
              <a:rPr lang="cs-CZ" dirty="0" err="1"/>
              <a:t>flood</a:t>
            </a:r>
            <a:r>
              <a:rPr lang="cs-CZ" dirty="0"/>
              <a:t> risk.</a:t>
            </a:r>
          </a:p>
          <a:p>
            <a:pPr>
              <a:spcAft>
                <a:spcPts val="600"/>
              </a:spcAft>
            </a:pPr>
            <a:r>
              <a:rPr lang="en-GB" dirty="0"/>
              <a:t> </a:t>
            </a:r>
            <a:endParaRPr lang="cs-CZ" dirty="0"/>
          </a:p>
        </p:txBody>
      </p:sp>
      <p:pic>
        <p:nvPicPr>
          <p:cNvPr id="11" name="Obrázek 10">
            <a:extLst>
              <a:ext uri="{FF2B5EF4-FFF2-40B4-BE49-F238E27FC236}">
                <a16:creationId xmlns:a16="http://schemas.microsoft.com/office/drawing/2014/main" id="{83D0A5DF-FD5A-4C97-A3B0-A9208CDF69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220" y="1488796"/>
            <a:ext cx="1745271" cy="1170960"/>
          </a:xfrm>
          <a:prstGeom prst="rect">
            <a:avLst/>
          </a:prstGeom>
        </p:spPr>
      </p:pic>
      <p:pic>
        <p:nvPicPr>
          <p:cNvPr id="12" name="Obrázek 11">
            <a:extLst>
              <a:ext uri="{FF2B5EF4-FFF2-40B4-BE49-F238E27FC236}">
                <a16:creationId xmlns:a16="http://schemas.microsoft.com/office/drawing/2014/main" id="{E6E32752-6E83-4160-9351-8A8FCB3C8F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497" y="2654220"/>
            <a:ext cx="1754716" cy="1060316"/>
          </a:xfrm>
          <a:prstGeom prst="rect">
            <a:avLst/>
          </a:prstGeom>
        </p:spPr>
      </p:pic>
      <p:pic>
        <p:nvPicPr>
          <p:cNvPr id="13" name="Obrázek 12">
            <a:extLst>
              <a:ext uri="{FF2B5EF4-FFF2-40B4-BE49-F238E27FC236}">
                <a16:creationId xmlns:a16="http://schemas.microsoft.com/office/drawing/2014/main" id="{E9A90FBE-8161-43A0-B506-CCC95C04AF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983" y="3780586"/>
            <a:ext cx="1440471" cy="1346419"/>
          </a:xfrm>
          <a:prstGeom prst="rect">
            <a:avLst/>
          </a:prstGeom>
        </p:spPr>
      </p:pic>
      <p:pic>
        <p:nvPicPr>
          <p:cNvPr id="14" name="Obrázek 13">
            <a:extLst>
              <a:ext uri="{FF2B5EF4-FFF2-40B4-BE49-F238E27FC236}">
                <a16:creationId xmlns:a16="http://schemas.microsoft.com/office/drawing/2014/main" id="{8E7F03B4-4116-4D1E-A0F7-7631B82E34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694" y="5144051"/>
            <a:ext cx="2084439" cy="1077218"/>
          </a:xfrm>
          <a:prstGeom prst="rect">
            <a:avLst/>
          </a:prstGeom>
        </p:spPr>
      </p:pic>
    </p:spTree>
    <p:extLst>
      <p:ext uri="{BB962C8B-B14F-4D97-AF65-F5344CB8AC3E}">
        <p14:creationId xmlns:p14="http://schemas.microsoft.com/office/powerpoint/2010/main" val="3367016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8" name="TextovéPole 7">
            <a:extLst>
              <a:ext uri="{FF2B5EF4-FFF2-40B4-BE49-F238E27FC236}">
                <a16:creationId xmlns:a16="http://schemas.microsoft.com/office/drawing/2014/main" id="{512274AD-A322-41A5-9681-8FD60A2B9885}"/>
              </a:ext>
            </a:extLst>
          </p:cNvPr>
          <p:cNvSpPr txBox="1"/>
          <p:nvPr/>
        </p:nvSpPr>
        <p:spPr>
          <a:xfrm>
            <a:off x="241563" y="1054819"/>
            <a:ext cx="4807687" cy="400110"/>
          </a:xfrm>
          <a:prstGeom prst="rect">
            <a:avLst/>
          </a:prstGeom>
          <a:noFill/>
        </p:spPr>
        <p:txBody>
          <a:bodyPr wrap="square" rtlCol="0">
            <a:spAutoFit/>
          </a:bodyPr>
          <a:lstStyle/>
          <a:p>
            <a:pPr algn="just">
              <a:spcAft>
                <a:spcPts val="600"/>
              </a:spcAft>
            </a:pPr>
            <a:r>
              <a:rPr lang="cs-CZ" sz="2000" b="1" dirty="0"/>
              <a:t>REFERENCES</a:t>
            </a:r>
          </a:p>
        </p:txBody>
      </p:sp>
      <p:sp>
        <p:nvSpPr>
          <p:cNvPr id="9" name="TextovéPole 8">
            <a:extLst>
              <a:ext uri="{FF2B5EF4-FFF2-40B4-BE49-F238E27FC236}">
                <a16:creationId xmlns:a16="http://schemas.microsoft.com/office/drawing/2014/main" id="{64500F4A-D7D6-46C6-96A3-EF93E5E0273F}"/>
              </a:ext>
            </a:extLst>
          </p:cNvPr>
          <p:cNvSpPr txBox="1"/>
          <p:nvPr/>
        </p:nvSpPr>
        <p:spPr>
          <a:xfrm>
            <a:off x="241563" y="1628507"/>
            <a:ext cx="10924946"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a:t>Cohen J, </a:t>
            </a:r>
            <a:r>
              <a:rPr lang="cs-CZ" dirty="0" err="1"/>
              <a:t>Ye</a:t>
            </a:r>
            <a:r>
              <a:rPr lang="cs-CZ" dirty="0"/>
              <a:t> H, Jones J. 2015. </a:t>
            </a:r>
            <a:r>
              <a:rPr lang="cs-CZ" dirty="0" err="1"/>
              <a:t>Trends</a:t>
            </a:r>
            <a:r>
              <a:rPr lang="cs-CZ" dirty="0"/>
              <a:t> and variability in </a:t>
            </a:r>
            <a:r>
              <a:rPr lang="cs-CZ" dirty="0" err="1"/>
              <a:t>rain</a:t>
            </a:r>
            <a:r>
              <a:rPr lang="cs-CZ" dirty="0"/>
              <a:t>-on-</a:t>
            </a:r>
            <a:r>
              <a:rPr lang="cs-CZ" dirty="0" err="1"/>
              <a:t>snow</a:t>
            </a:r>
            <a:r>
              <a:rPr lang="cs-CZ" dirty="0"/>
              <a:t> </a:t>
            </a:r>
            <a:r>
              <a:rPr lang="cs-CZ" dirty="0" err="1"/>
              <a:t>events</a:t>
            </a:r>
            <a:r>
              <a:rPr lang="cs-CZ" dirty="0"/>
              <a:t>. </a:t>
            </a:r>
            <a:r>
              <a:rPr lang="cs-CZ" i="1" dirty="0" err="1"/>
              <a:t>Geophysical</a:t>
            </a:r>
            <a:r>
              <a:rPr lang="cs-CZ" i="1" dirty="0"/>
              <a:t> </a:t>
            </a:r>
            <a:r>
              <a:rPr lang="cs-CZ" i="1" dirty="0" err="1"/>
              <a:t>Research</a:t>
            </a:r>
            <a:r>
              <a:rPr lang="cs-CZ" i="1" dirty="0"/>
              <a:t> </a:t>
            </a:r>
            <a:r>
              <a:rPr lang="cs-CZ" i="1" dirty="0" err="1"/>
              <a:t>Letters</a:t>
            </a:r>
            <a:r>
              <a:rPr lang="cs-CZ" dirty="0"/>
              <a:t> 42 (17): 7115–7122 DOI: 10.1002/2015GL065320.</a:t>
            </a:r>
          </a:p>
          <a:p>
            <a:pPr marL="285750" indent="-285750">
              <a:spcAft>
                <a:spcPts val="600"/>
              </a:spcAft>
              <a:buFont typeface="Arial" panose="020B0604020202020204" pitchFamily="34" charset="0"/>
              <a:buChar char="•"/>
            </a:pPr>
            <a:r>
              <a:rPr lang="cs-CZ" dirty="0"/>
              <a:t>Hotovy O, </a:t>
            </a:r>
            <a:r>
              <a:rPr lang="cs-CZ" dirty="0" err="1"/>
              <a:t>Jenicek</a:t>
            </a:r>
            <a:r>
              <a:rPr lang="cs-CZ" dirty="0"/>
              <a:t> M. 2020. </a:t>
            </a:r>
            <a:r>
              <a:rPr lang="cs-CZ" dirty="0" err="1"/>
              <a:t>The</a:t>
            </a:r>
            <a:r>
              <a:rPr lang="cs-CZ" dirty="0"/>
              <a:t> </a:t>
            </a:r>
            <a:r>
              <a:rPr lang="cs-CZ" dirty="0" err="1"/>
              <a:t>impact</a:t>
            </a:r>
            <a:r>
              <a:rPr lang="cs-CZ" dirty="0"/>
              <a:t> </a:t>
            </a:r>
            <a:r>
              <a:rPr lang="cs-CZ" dirty="0" err="1"/>
              <a:t>of</a:t>
            </a:r>
            <a:r>
              <a:rPr lang="cs-CZ" dirty="0"/>
              <a:t> </a:t>
            </a:r>
            <a:r>
              <a:rPr lang="cs-CZ" dirty="0" err="1"/>
              <a:t>changing</a:t>
            </a:r>
            <a:r>
              <a:rPr lang="cs-CZ" dirty="0"/>
              <a:t> </a:t>
            </a:r>
            <a:r>
              <a:rPr lang="cs-CZ" dirty="0" err="1"/>
              <a:t>subcanopy</a:t>
            </a:r>
            <a:r>
              <a:rPr lang="cs-CZ" dirty="0"/>
              <a:t> </a:t>
            </a:r>
            <a:r>
              <a:rPr lang="cs-CZ" dirty="0" err="1"/>
              <a:t>radiation</a:t>
            </a:r>
            <a:r>
              <a:rPr lang="cs-CZ" dirty="0"/>
              <a:t> on </a:t>
            </a:r>
            <a:r>
              <a:rPr lang="cs-CZ" dirty="0" err="1"/>
              <a:t>snowmelt</a:t>
            </a:r>
            <a:r>
              <a:rPr lang="cs-CZ" dirty="0"/>
              <a:t> in a </a:t>
            </a:r>
            <a:r>
              <a:rPr lang="cs-CZ" dirty="0" err="1"/>
              <a:t>disturbed</a:t>
            </a:r>
            <a:r>
              <a:rPr lang="cs-CZ" dirty="0"/>
              <a:t> </a:t>
            </a:r>
            <a:r>
              <a:rPr lang="cs-CZ" dirty="0" err="1"/>
              <a:t>coniferous</a:t>
            </a:r>
            <a:r>
              <a:rPr lang="cs-CZ" dirty="0"/>
              <a:t> </a:t>
            </a:r>
            <a:r>
              <a:rPr lang="cs-CZ" dirty="0" err="1"/>
              <a:t>forest</a:t>
            </a:r>
            <a:r>
              <a:rPr lang="cs-CZ" dirty="0"/>
              <a:t>. </a:t>
            </a:r>
            <a:r>
              <a:rPr lang="cs-CZ" i="1" dirty="0" err="1"/>
              <a:t>Hydrological</a:t>
            </a:r>
            <a:r>
              <a:rPr lang="cs-CZ" i="1" dirty="0"/>
              <a:t> </a:t>
            </a:r>
            <a:r>
              <a:rPr lang="cs-CZ" i="1" dirty="0" err="1"/>
              <a:t>Processes</a:t>
            </a:r>
            <a:r>
              <a:rPr lang="cs-CZ" i="1" dirty="0"/>
              <a:t> </a:t>
            </a:r>
            <a:r>
              <a:rPr lang="cs-CZ" dirty="0"/>
              <a:t>34 (26): 5298-5314 DOI: 10.1002/hyp.13936.</a:t>
            </a:r>
          </a:p>
          <a:p>
            <a:pPr marL="285750" indent="-285750">
              <a:spcAft>
                <a:spcPts val="600"/>
              </a:spcAft>
              <a:buFont typeface="Arial" panose="020B0604020202020204" pitchFamily="34" charset="0"/>
              <a:buChar char="•"/>
            </a:pPr>
            <a:r>
              <a:rPr lang="cs-CZ" dirty="0"/>
              <a:t>Seibert J. 2005. HBV </a:t>
            </a:r>
            <a:r>
              <a:rPr lang="cs-CZ" dirty="0" err="1"/>
              <a:t>light</a:t>
            </a:r>
            <a:r>
              <a:rPr lang="cs-CZ" dirty="0"/>
              <a:t> </a:t>
            </a:r>
            <a:r>
              <a:rPr lang="cs-CZ" dirty="0" err="1"/>
              <a:t>user’s</a:t>
            </a:r>
            <a:r>
              <a:rPr lang="cs-CZ" dirty="0"/>
              <a:t> </a:t>
            </a:r>
            <a:r>
              <a:rPr lang="cs-CZ" dirty="0" err="1"/>
              <a:t>manual</a:t>
            </a:r>
            <a:r>
              <a:rPr lang="cs-CZ" dirty="0"/>
              <a:t>. </a:t>
            </a:r>
            <a:r>
              <a:rPr lang="cs-CZ" i="1" dirty="0"/>
              <a:t>Uppsala: Uppsala University</a:t>
            </a:r>
            <a:r>
              <a:rPr lang="cs-CZ" dirty="0"/>
              <a:t>.</a:t>
            </a:r>
          </a:p>
          <a:p>
            <a:pPr marL="285750" indent="-285750">
              <a:spcAft>
                <a:spcPts val="600"/>
              </a:spcAft>
              <a:buFont typeface="Arial" panose="020B0604020202020204" pitchFamily="34" charset="0"/>
              <a:buChar char="•"/>
            </a:pPr>
            <a:r>
              <a:rPr lang="cs-CZ" dirty="0"/>
              <a:t>Seibert J, Vis MJP. 2012. </a:t>
            </a:r>
            <a:r>
              <a:rPr lang="cs-CZ" dirty="0" err="1"/>
              <a:t>Teaching</a:t>
            </a:r>
            <a:r>
              <a:rPr lang="cs-CZ" dirty="0"/>
              <a:t> </a:t>
            </a:r>
            <a:r>
              <a:rPr lang="cs-CZ" dirty="0" err="1"/>
              <a:t>hydrological</a:t>
            </a:r>
            <a:r>
              <a:rPr lang="cs-CZ" dirty="0"/>
              <a:t> modeling </a:t>
            </a:r>
            <a:r>
              <a:rPr lang="cs-CZ" dirty="0" err="1"/>
              <a:t>with</a:t>
            </a:r>
            <a:r>
              <a:rPr lang="cs-CZ" dirty="0"/>
              <a:t> a user-</a:t>
            </a:r>
            <a:r>
              <a:rPr lang="cs-CZ" dirty="0" err="1"/>
              <a:t>friendly</a:t>
            </a:r>
            <a:r>
              <a:rPr lang="cs-CZ" dirty="0"/>
              <a:t> </a:t>
            </a:r>
            <a:r>
              <a:rPr lang="cs-CZ" dirty="0" err="1"/>
              <a:t>catchment</a:t>
            </a:r>
            <a:r>
              <a:rPr lang="cs-CZ" dirty="0"/>
              <a:t>-</a:t>
            </a:r>
            <a:r>
              <a:rPr lang="cs-CZ" dirty="0" err="1"/>
              <a:t>runoff</a:t>
            </a:r>
            <a:r>
              <a:rPr lang="cs-CZ" dirty="0"/>
              <a:t>-model software </a:t>
            </a:r>
            <a:r>
              <a:rPr lang="cs-CZ" dirty="0" err="1"/>
              <a:t>package</a:t>
            </a:r>
            <a:r>
              <a:rPr lang="cs-CZ" dirty="0"/>
              <a:t>. </a:t>
            </a:r>
            <a:r>
              <a:rPr lang="cs-CZ" i="1" dirty="0"/>
              <a:t>Hydrology and </a:t>
            </a:r>
            <a:r>
              <a:rPr lang="cs-CZ" i="1" dirty="0" err="1"/>
              <a:t>Earth</a:t>
            </a:r>
            <a:r>
              <a:rPr lang="cs-CZ" i="1" dirty="0"/>
              <a:t> </a:t>
            </a:r>
            <a:r>
              <a:rPr lang="cs-CZ" i="1" dirty="0" err="1"/>
              <a:t>System</a:t>
            </a:r>
            <a:r>
              <a:rPr lang="cs-CZ" i="1" dirty="0"/>
              <a:t> </a:t>
            </a:r>
            <a:r>
              <a:rPr lang="cs-CZ" i="1" dirty="0" err="1"/>
              <a:t>Sciences</a:t>
            </a:r>
            <a:r>
              <a:rPr lang="cs-CZ" dirty="0"/>
              <a:t> 16: 3315–3325 DOI: 10.5194/hess-16-3315-2012.</a:t>
            </a:r>
          </a:p>
        </p:txBody>
      </p:sp>
    </p:spTree>
    <p:extLst>
      <p:ext uri="{BB962C8B-B14F-4D97-AF65-F5344CB8AC3E}">
        <p14:creationId xmlns:p14="http://schemas.microsoft.com/office/powerpoint/2010/main" val="385842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BA05417-A9A9-4FF0-8481-E00F93440E6D}"/>
              </a:ext>
            </a:extLst>
          </p:cNvPr>
          <p:cNvSpPr>
            <a:spLocks noGrp="1"/>
          </p:cNvSpPr>
          <p:nvPr>
            <p:ph type="subTitle" idx="1"/>
          </p:nvPr>
        </p:nvSpPr>
        <p:spPr/>
        <p:txBody>
          <a:bodyPr/>
          <a:lstStyle/>
          <a:p>
            <a:endParaRPr lang="cs-CZ"/>
          </a:p>
        </p:txBody>
      </p:sp>
      <p:sp>
        <p:nvSpPr>
          <p:cNvPr id="4" name="Obdélník 3">
            <a:extLst>
              <a:ext uri="{FF2B5EF4-FFF2-40B4-BE49-F238E27FC236}">
                <a16:creationId xmlns:a16="http://schemas.microsoft.com/office/drawing/2014/main" id="{26B435DA-EC09-4C8A-8DE3-4B992A59C4A0}"/>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5" name="TextovéPole 4">
            <a:extLst>
              <a:ext uri="{FF2B5EF4-FFF2-40B4-BE49-F238E27FC236}">
                <a16:creationId xmlns:a16="http://schemas.microsoft.com/office/drawing/2014/main" id="{FA781069-3CB9-4EA6-9FE4-AF6A9D6E75ED}"/>
              </a:ext>
            </a:extLst>
          </p:cNvPr>
          <p:cNvSpPr txBox="1"/>
          <p:nvPr/>
        </p:nvSpPr>
        <p:spPr>
          <a:xfrm>
            <a:off x="176248" y="1616681"/>
            <a:ext cx="4807687" cy="4339650"/>
          </a:xfrm>
          <a:prstGeom prst="rect">
            <a:avLst/>
          </a:prstGeom>
          <a:noFill/>
        </p:spPr>
        <p:txBody>
          <a:bodyPr wrap="square" rtlCol="0">
            <a:spAutoFit/>
          </a:bodyPr>
          <a:lstStyle/>
          <a:p>
            <a:pPr algn="just">
              <a:spcAft>
                <a:spcPts val="600"/>
              </a:spcAft>
            </a:pPr>
            <a:r>
              <a:rPr lang="cs-CZ" sz="2000" b="1" dirty="0"/>
              <a:t>MOTIVATION</a:t>
            </a:r>
          </a:p>
          <a:p>
            <a:pPr marL="285750" indent="-285750">
              <a:spcAft>
                <a:spcPts val="600"/>
              </a:spcAft>
              <a:buFont typeface="Arial" panose="020B0604020202020204" pitchFamily="34" charset="0"/>
              <a:buChar char="•"/>
            </a:pPr>
            <a:r>
              <a:rPr lang="cs-CZ" dirty="0" err="1"/>
              <a:t>Understanding</a:t>
            </a:r>
            <a:r>
              <a:rPr lang="cs-CZ" dirty="0"/>
              <a:t> </a:t>
            </a:r>
            <a:r>
              <a:rPr lang="cs-CZ" dirty="0" err="1"/>
              <a:t>the</a:t>
            </a:r>
            <a:r>
              <a:rPr lang="cs-CZ" dirty="0"/>
              <a:t> </a:t>
            </a:r>
            <a:r>
              <a:rPr lang="cs-CZ" dirty="0" err="1"/>
              <a:t>snowmelt</a:t>
            </a:r>
            <a:r>
              <a:rPr lang="cs-CZ" dirty="0"/>
              <a:t> </a:t>
            </a:r>
            <a:r>
              <a:rPr lang="cs-CZ" dirty="0" err="1"/>
              <a:t>processes</a:t>
            </a:r>
            <a:r>
              <a:rPr lang="cs-CZ" dirty="0"/>
              <a:t> in </a:t>
            </a:r>
            <a:r>
              <a:rPr lang="cs-CZ" dirty="0" err="1"/>
              <a:t>the</a:t>
            </a:r>
            <a:r>
              <a:rPr lang="cs-CZ" dirty="0"/>
              <a:t> </a:t>
            </a:r>
            <a:r>
              <a:rPr lang="cs-CZ" dirty="0" err="1"/>
              <a:t>different</a:t>
            </a:r>
            <a:r>
              <a:rPr lang="cs-CZ" dirty="0"/>
              <a:t> </a:t>
            </a:r>
            <a:r>
              <a:rPr lang="cs-CZ" dirty="0" err="1"/>
              <a:t>environments</a:t>
            </a:r>
            <a:r>
              <a:rPr lang="cs-CZ" dirty="0"/>
              <a:t> (</a:t>
            </a:r>
            <a:r>
              <a:rPr lang="cs-CZ" dirty="0" err="1"/>
              <a:t>clearings</a:t>
            </a:r>
            <a:r>
              <a:rPr lang="cs-CZ" dirty="0"/>
              <a:t> x </a:t>
            </a:r>
            <a:r>
              <a:rPr lang="cs-CZ" dirty="0" err="1"/>
              <a:t>forested</a:t>
            </a:r>
            <a:r>
              <a:rPr lang="cs-CZ" dirty="0"/>
              <a:t> </a:t>
            </a:r>
            <a:r>
              <a:rPr lang="cs-CZ" dirty="0" err="1"/>
              <a:t>sites</a:t>
            </a:r>
            <a:r>
              <a:rPr lang="cs-CZ" dirty="0"/>
              <a:t>) </a:t>
            </a:r>
            <a:r>
              <a:rPr lang="cs-CZ" dirty="0" err="1"/>
              <a:t>with</a:t>
            </a:r>
            <a:r>
              <a:rPr lang="cs-CZ" dirty="0"/>
              <a:t> </a:t>
            </a:r>
            <a:r>
              <a:rPr lang="cs-CZ" dirty="0" err="1"/>
              <a:t>regard</a:t>
            </a:r>
            <a:r>
              <a:rPr lang="cs-CZ" dirty="0"/>
              <a:t> to </a:t>
            </a:r>
            <a:r>
              <a:rPr lang="cs-CZ" dirty="0" err="1"/>
              <a:t>the</a:t>
            </a:r>
            <a:r>
              <a:rPr lang="cs-CZ" dirty="0"/>
              <a:t> </a:t>
            </a:r>
            <a:r>
              <a:rPr lang="cs-CZ" dirty="0" err="1"/>
              <a:t>snowpack</a:t>
            </a:r>
            <a:r>
              <a:rPr lang="cs-CZ" dirty="0"/>
              <a:t> </a:t>
            </a:r>
            <a:r>
              <a:rPr lang="cs-CZ" dirty="0" err="1"/>
              <a:t>energy</a:t>
            </a:r>
            <a:r>
              <a:rPr lang="cs-CZ" dirty="0"/>
              <a:t> balance</a:t>
            </a:r>
            <a:endParaRPr lang="cs-CZ" dirty="0">
              <a:cs typeface="Calibri" panose="020F0502020204030204" pitchFamily="34" charset="0"/>
            </a:endParaRPr>
          </a:p>
          <a:p>
            <a:pPr marL="285750" indent="-285750">
              <a:buFont typeface="Arial" panose="020B0604020202020204" pitchFamily="34" charset="0"/>
              <a:buChar char="•"/>
            </a:pPr>
            <a:r>
              <a:rPr lang="cs-CZ" dirty="0" err="1"/>
              <a:t>What</a:t>
            </a:r>
            <a:r>
              <a:rPr lang="cs-CZ" dirty="0"/>
              <a:t> </a:t>
            </a:r>
            <a:r>
              <a:rPr lang="cs-CZ" dirty="0" err="1"/>
              <a:t>is</a:t>
            </a:r>
            <a:r>
              <a:rPr lang="cs-CZ" dirty="0"/>
              <a:t> </a:t>
            </a:r>
            <a:r>
              <a:rPr lang="cs-CZ" dirty="0" err="1"/>
              <a:t>the</a:t>
            </a:r>
            <a:r>
              <a:rPr lang="cs-CZ" dirty="0"/>
              <a:t> role </a:t>
            </a:r>
            <a:r>
              <a:rPr lang="cs-CZ" dirty="0" err="1"/>
              <a:t>of</a:t>
            </a:r>
            <a:r>
              <a:rPr lang="cs-CZ" dirty="0"/>
              <a:t> </a:t>
            </a:r>
            <a:r>
              <a:rPr lang="cs-CZ" dirty="0" err="1"/>
              <a:t>the</a:t>
            </a:r>
            <a:r>
              <a:rPr lang="cs-CZ" dirty="0"/>
              <a:t> </a:t>
            </a:r>
            <a:r>
              <a:rPr lang="cs-CZ" dirty="0" err="1"/>
              <a:t>precipitation</a:t>
            </a:r>
            <a:r>
              <a:rPr lang="cs-CZ" dirty="0"/>
              <a:t> </a:t>
            </a:r>
            <a:r>
              <a:rPr lang="cs-CZ" dirty="0" err="1"/>
              <a:t>change</a:t>
            </a:r>
            <a:r>
              <a:rPr lang="cs-CZ" dirty="0"/>
              <a:t> on </a:t>
            </a:r>
            <a:r>
              <a:rPr lang="cs-CZ" dirty="0" err="1"/>
              <a:t>snowmelt</a:t>
            </a:r>
            <a:r>
              <a:rPr lang="cs-CZ" dirty="0"/>
              <a:t>, </a:t>
            </a:r>
            <a:r>
              <a:rPr lang="cs-CZ" dirty="0" err="1"/>
              <a:t>consequently</a:t>
            </a:r>
            <a:r>
              <a:rPr lang="cs-CZ" dirty="0"/>
              <a:t> on </a:t>
            </a:r>
            <a:r>
              <a:rPr lang="cs-CZ" dirty="0" err="1"/>
              <a:t>runoff</a:t>
            </a:r>
            <a:r>
              <a:rPr lang="cs-CZ" dirty="0"/>
              <a:t>?</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a:p>
          <a:p>
            <a:pPr>
              <a:spcAft>
                <a:spcPts val="600"/>
              </a:spcAft>
            </a:pPr>
            <a:r>
              <a:rPr lang="cs-CZ" sz="2000" b="1" dirty="0"/>
              <a:t>RESEARCH OBJECTIVES</a:t>
            </a:r>
          </a:p>
          <a:p>
            <a:pPr marL="285750" indent="-285750">
              <a:spcAft>
                <a:spcPts val="600"/>
              </a:spcAft>
              <a:buFont typeface="Arial" panose="020B0604020202020204" pitchFamily="34" charset="0"/>
              <a:buChar char="•"/>
            </a:pPr>
            <a:r>
              <a:rPr lang="cs-CZ" dirty="0"/>
              <a:t>To </a:t>
            </a:r>
            <a:r>
              <a:rPr lang="cs-CZ" dirty="0" err="1"/>
              <a:t>assess</a:t>
            </a:r>
            <a:r>
              <a:rPr lang="cs-CZ" dirty="0"/>
              <a:t> </a:t>
            </a:r>
            <a:r>
              <a:rPr lang="cs-CZ" dirty="0" err="1"/>
              <a:t>the</a:t>
            </a:r>
            <a:r>
              <a:rPr lang="cs-CZ" dirty="0"/>
              <a:t> </a:t>
            </a:r>
            <a:r>
              <a:rPr lang="cs-CZ" dirty="0" err="1"/>
              <a:t>contribution</a:t>
            </a:r>
            <a:r>
              <a:rPr lang="cs-CZ" dirty="0"/>
              <a:t> </a:t>
            </a:r>
            <a:r>
              <a:rPr lang="cs-CZ" dirty="0" err="1"/>
              <a:t>of</a:t>
            </a:r>
            <a:r>
              <a:rPr lang="cs-CZ" dirty="0"/>
              <a:t> </a:t>
            </a:r>
            <a:r>
              <a:rPr lang="cs-CZ" dirty="0" err="1"/>
              <a:t>the</a:t>
            </a:r>
            <a:r>
              <a:rPr lang="cs-CZ" dirty="0"/>
              <a:t> </a:t>
            </a:r>
            <a:r>
              <a:rPr lang="cs-CZ" dirty="0" err="1"/>
              <a:t>individual</a:t>
            </a:r>
            <a:r>
              <a:rPr lang="cs-CZ" dirty="0"/>
              <a:t> </a:t>
            </a:r>
            <a:r>
              <a:rPr lang="cs-CZ" dirty="0" err="1"/>
              <a:t>snowpack</a:t>
            </a:r>
            <a:r>
              <a:rPr lang="cs-CZ" dirty="0"/>
              <a:t> </a:t>
            </a:r>
            <a:r>
              <a:rPr lang="cs-CZ" dirty="0" err="1"/>
              <a:t>energy</a:t>
            </a:r>
            <a:r>
              <a:rPr lang="cs-CZ" dirty="0"/>
              <a:t> balance </a:t>
            </a:r>
            <a:r>
              <a:rPr lang="cs-CZ" dirty="0" err="1"/>
              <a:t>component</a:t>
            </a:r>
            <a:endParaRPr lang="cs-CZ" dirty="0"/>
          </a:p>
          <a:p>
            <a:pPr marL="285750" indent="-285750">
              <a:buFont typeface="Arial" panose="020B0604020202020204" pitchFamily="34" charset="0"/>
              <a:buChar char="•"/>
            </a:pPr>
            <a:r>
              <a:rPr lang="cs-CZ" dirty="0"/>
              <a:t>To </a:t>
            </a:r>
            <a:r>
              <a:rPr lang="cs-CZ" dirty="0" err="1"/>
              <a:t>relate</a:t>
            </a:r>
            <a:r>
              <a:rPr lang="cs-CZ" dirty="0"/>
              <a:t> </a:t>
            </a:r>
            <a:r>
              <a:rPr lang="cs-CZ" dirty="0" err="1"/>
              <a:t>changes</a:t>
            </a:r>
            <a:r>
              <a:rPr lang="cs-CZ" dirty="0"/>
              <a:t> in </a:t>
            </a:r>
            <a:r>
              <a:rPr lang="cs-CZ" dirty="0" err="1"/>
              <a:t>the</a:t>
            </a:r>
            <a:r>
              <a:rPr lang="cs-CZ" dirty="0"/>
              <a:t> ROS </a:t>
            </a:r>
            <a:r>
              <a:rPr lang="cs-CZ" dirty="0" err="1"/>
              <a:t>frequency</a:t>
            </a:r>
            <a:r>
              <a:rPr lang="cs-CZ" dirty="0"/>
              <a:t> and extremity </a:t>
            </a:r>
            <a:r>
              <a:rPr lang="cs-CZ" dirty="0" err="1"/>
              <a:t>with</a:t>
            </a:r>
            <a:r>
              <a:rPr lang="cs-CZ" dirty="0"/>
              <a:t> </a:t>
            </a:r>
            <a:r>
              <a:rPr lang="cs-CZ" dirty="0" err="1"/>
              <a:t>the</a:t>
            </a:r>
            <a:r>
              <a:rPr lang="cs-CZ" dirty="0"/>
              <a:t> </a:t>
            </a:r>
            <a:r>
              <a:rPr lang="cs-CZ" dirty="0" err="1"/>
              <a:t>climate</a:t>
            </a:r>
            <a:r>
              <a:rPr lang="cs-CZ" dirty="0"/>
              <a:t> </a:t>
            </a:r>
            <a:r>
              <a:rPr lang="cs-CZ" dirty="0" err="1"/>
              <a:t>change</a:t>
            </a:r>
            <a:endParaRPr lang="cs-CZ" dirty="0"/>
          </a:p>
        </p:txBody>
      </p:sp>
      <p:sp>
        <p:nvSpPr>
          <p:cNvPr id="29" name="Obdélník 28">
            <a:extLst>
              <a:ext uri="{FF2B5EF4-FFF2-40B4-BE49-F238E27FC236}">
                <a16:creationId xmlns:a16="http://schemas.microsoft.com/office/drawing/2014/main" id="{1FECAE1C-F295-45F2-9EBE-E85CD4F72E35}"/>
              </a:ext>
            </a:extLst>
          </p:cNvPr>
          <p:cNvSpPr/>
          <p:nvPr/>
        </p:nvSpPr>
        <p:spPr>
          <a:xfrm>
            <a:off x="6317726" y="5886277"/>
            <a:ext cx="368420" cy="240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19" name="Podnadpis 2">
            <a:extLst>
              <a:ext uri="{FF2B5EF4-FFF2-40B4-BE49-F238E27FC236}">
                <a16:creationId xmlns:a16="http://schemas.microsoft.com/office/drawing/2014/main" id="{2C6CFB4A-82F2-4061-9FB0-9603ACE0339F}"/>
              </a:ext>
            </a:extLst>
          </p:cNvPr>
          <p:cNvSpPr txBox="1">
            <a:spLocks/>
          </p:cNvSpPr>
          <p:nvPr/>
        </p:nvSpPr>
        <p:spPr>
          <a:xfrm>
            <a:off x="5046679" y="4693594"/>
            <a:ext cx="2911971" cy="666498"/>
          </a:xfrm>
          <a:prstGeom prst="rect">
            <a:avLst/>
          </a:prstGeom>
          <a:solidFill>
            <a:schemeClr val="tx2">
              <a:lumMod val="20000"/>
              <a:lumOff val="80000"/>
            </a:schemeClr>
          </a:solidFill>
          <a:ln>
            <a:solidFill>
              <a:srgbClr val="25406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s-CZ" sz="1800" dirty="0" err="1"/>
              <a:t>Snowpack</a:t>
            </a:r>
            <a:r>
              <a:rPr lang="cs-CZ" sz="1800" dirty="0"/>
              <a:t> </a:t>
            </a:r>
            <a:r>
              <a:rPr lang="cs-CZ" sz="1800" dirty="0" err="1"/>
              <a:t>energy</a:t>
            </a:r>
            <a:r>
              <a:rPr lang="cs-CZ" sz="1800" dirty="0"/>
              <a:t> balance </a:t>
            </a:r>
            <a:r>
              <a:rPr lang="cs-CZ" sz="1800" dirty="0" err="1"/>
              <a:t>for</a:t>
            </a:r>
            <a:r>
              <a:rPr lang="cs-CZ" sz="1800" dirty="0"/>
              <a:t> </a:t>
            </a:r>
            <a:r>
              <a:rPr lang="cs-CZ" sz="1800" dirty="0" err="1"/>
              <a:t>the</a:t>
            </a:r>
            <a:r>
              <a:rPr lang="cs-CZ" sz="1800" dirty="0"/>
              <a:t> </a:t>
            </a:r>
            <a:r>
              <a:rPr lang="cs-CZ" sz="1800" dirty="0" err="1"/>
              <a:t>different</a:t>
            </a:r>
            <a:r>
              <a:rPr lang="cs-CZ" sz="1800" dirty="0"/>
              <a:t> </a:t>
            </a:r>
            <a:r>
              <a:rPr lang="cs-CZ" sz="1800" dirty="0" err="1"/>
              <a:t>environments</a:t>
            </a:r>
            <a:endParaRPr lang="cs-CZ" sz="1800" dirty="0"/>
          </a:p>
        </p:txBody>
      </p:sp>
      <p:sp>
        <p:nvSpPr>
          <p:cNvPr id="20" name="Podnadpis 2">
            <a:extLst>
              <a:ext uri="{FF2B5EF4-FFF2-40B4-BE49-F238E27FC236}">
                <a16:creationId xmlns:a16="http://schemas.microsoft.com/office/drawing/2014/main" id="{8CD1A97A-702D-42AB-8292-F779866CF12D}"/>
              </a:ext>
            </a:extLst>
          </p:cNvPr>
          <p:cNvSpPr txBox="1">
            <a:spLocks/>
          </p:cNvSpPr>
          <p:nvPr/>
        </p:nvSpPr>
        <p:spPr>
          <a:xfrm>
            <a:off x="9101843" y="2390911"/>
            <a:ext cx="2949678" cy="1200808"/>
          </a:xfrm>
          <a:prstGeom prst="rect">
            <a:avLst/>
          </a:prstGeom>
          <a:solidFill>
            <a:schemeClr val="tx2">
              <a:lumMod val="20000"/>
              <a:lumOff val="80000"/>
            </a:schemeClr>
          </a:solidFill>
          <a:ln>
            <a:solidFill>
              <a:srgbClr val="254061"/>
            </a:solidFill>
          </a:ln>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s-CZ" sz="1800" dirty="0" err="1"/>
              <a:t>Contributions</a:t>
            </a:r>
            <a:r>
              <a:rPr lang="cs-CZ" sz="1800" dirty="0"/>
              <a:t> </a:t>
            </a:r>
            <a:r>
              <a:rPr lang="cs-CZ" sz="1800" dirty="0" err="1"/>
              <a:t>of</a:t>
            </a:r>
            <a:r>
              <a:rPr lang="cs-CZ" sz="1800" dirty="0"/>
              <a:t> </a:t>
            </a:r>
            <a:r>
              <a:rPr lang="cs-CZ" sz="1800" dirty="0" err="1"/>
              <a:t>the</a:t>
            </a:r>
            <a:r>
              <a:rPr lang="cs-CZ" sz="1800" dirty="0"/>
              <a:t> </a:t>
            </a:r>
            <a:r>
              <a:rPr lang="cs-CZ" sz="1800" dirty="0" err="1"/>
              <a:t>individual</a:t>
            </a:r>
            <a:r>
              <a:rPr lang="cs-CZ" sz="1800" dirty="0"/>
              <a:t> </a:t>
            </a:r>
            <a:r>
              <a:rPr lang="cs-CZ" sz="1800" dirty="0" err="1"/>
              <a:t>snowpack</a:t>
            </a:r>
            <a:r>
              <a:rPr lang="cs-CZ" sz="1800" dirty="0"/>
              <a:t> </a:t>
            </a:r>
            <a:r>
              <a:rPr lang="cs-CZ" sz="1800" dirty="0" err="1"/>
              <a:t>energy</a:t>
            </a:r>
            <a:r>
              <a:rPr lang="cs-CZ" sz="1800" dirty="0"/>
              <a:t> balance </a:t>
            </a:r>
            <a:r>
              <a:rPr lang="cs-CZ" sz="1800" dirty="0" err="1"/>
              <a:t>components</a:t>
            </a:r>
            <a:r>
              <a:rPr lang="cs-CZ" sz="1800" dirty="0"/>
              <a:t> (SWR, LWR, </a:t>
            </a:r>
            <a:r>
              <a:rPr lang="cs-CZ" sz="1800" dirty="0" err="1"/>
              <a:t>heat</a:t>
            </a:r>
            <a:r>
              <a:rPr lang="cs-CZ" sz="1800" dirty="0"/>
              <a:t> </a:t>
            </a:r>
            <a:r>
              <a:rPr lang="cs-CZ" sz="1800" dirty="0" err="1"/>
              <a:t>from</a:t>
            </a:r>
            <a:r>
              <a:rPr lang="cs-CZ" sz="1800" dirty="0"/>
              <a:t> </a:t>
            </a:r>
            <a:r>
              <a:rPr lang="cs-CZ" sz="1800" dirty="0" err="1"/>
              <a:t>precipitation</a:t>
            </a:r>
            <a:r>
              <a:rPr lang="cs-CZ" sz="1800" dirty="0"/>
              <a:t>)</a:t>
            </a:r>
          </a:p>
        </p:txBody>
      </p:sp>
      <p:sp>
        <p:nvSpPr>
          <p:cNvPr id="21" name="Podnadpis 2">
            <a:extLst>
              <a:ext uri="{FF2B5EF4-FFF2-40B4-BE49-F238E27FC236}">
                <a16:creationId xmlns:a16="http://schemas.microsoft.com/office/drawing/2014/main" id="{FDB7DD36-3F5D-4A03-BA44-9A8925D6F2A2}"/>
              </a:ext>
            </a:extLst>
          </p:cNvPr>
          <p:cNvSpPr txBox="1">
            <a:spLocks/>
          </p:cNvSpPr>
          <p:nvPr/>
        </p:nvSpPr>
        <p:spPr>
          <a:xfrm>
            <a:off x="5466850" y="3085706"/>
            <a:ext cx="2474450" cy="653569"/>
          </a:xfrm>
          <a:prstGeom prst="rect">
            <a:avLst/>
          </a:prstGeom>
          <a:solidFill>
            <a:schemeClr val="tx2">
              <a:lumMod val="20000"/>
              <a:lumOff val="80000"/>
            </a:schemeClr>
          </a:solidFill>
          <a:ln>
            <a:solidFill>
              <a:srgbClr val="254061"/>
            </a:solidFill>
          </a:ln>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s-CZ" sz="1800" dirty="0" err="1"/>
              <a:t>Snowmelt</a:t>
            </a:r>
            <a:r>
              <a:rPr lang="cs-CZ" sz="1800" dirty="0"/>
              <a:t> </a:t>
            </a:r>
            <a:r>
              <a:rPr lang="cs-CZ" sz="1800" dirty="0" err="1"/>
              <a:t>process</a:t>
            </a:r>
            <a:r>
              <a:rPr lang="cs-CZ" sz="1800" dirty="0"/>
              <a:t> in </a:t>
            </a:r>
            <a:r>
              <a:rPr lang="cs-CZ" sz="1800" dirty="0" err="1"/>
              <a:t>the</a:t>
            </a:r>
            <a:r>
              <a:rPr lang="cs-CZ" sz="1800" dirty="0"/>
              <a:t> </a:t>
            </a:r>
            <a:r>
              <a:rPr lang="cs-CZ" sz="1800" dirty="0" err="1"/>
              <a:t>different</a:t>
            </a:r>
            <a:r>
              <a:rPr lang="cs-CZ" sz="1800" dirty="0"/>
              <a:t> </a:t>
            </a:r>
            <a:r>
              <a:rPr lang="cs-CZ" sz="1800" dirty="0" err="1"/>
              <a:t>environments</a:t>
            </a:r>
            <a:endParaRPr lang="cs-CZ" sz="1800" dirty="0"/>
          </a:p>
        </p:txBody>
      </p:sp>
      <p:pic>
        <p:nvPicPr>
          <p:cNvPr id="23" name="Obrázek 22">
            <a:extLst>
              <a:ext uri="{FF2B5EF4-FFF2-40B4-BE49-F238E27FC236}">
                <a16:creationId xmlns:a16="http://schemas.microsoft.com/office/drawing/2014/main" id="{B7CB747C-8374-4CA5-8680-1AE2277D5F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7890" y="1519319"/>
            <a:ext cx="1161049" cy="1566387"/>
          </a:xfrm>
          <a:prstGeom prst="rect">
            <a:avLst/>
          </a:prstGeom>
          <a:ln>
            <a:noFill/>
          </a:ln>
        </p:spPr>
      </p:pic>
      <p:pic>
        <p:nvPicPr>
          <p:cNvPr id="24" name="Obrázek 23">
            <a:extLst>
              <a:ext uri="{FF2B5EF4-FFF2-40B4-BE49-F238E27FC236}">
                <a16:creationId xmlns:a16="http://schemas.microsoft.com/office/drawing/2014/main" id="{DBB40B2C-433E-40E7-B84C-15C009C55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6840" y="1520443"/>
            <a:ext cx="1161049" cy="1565263"/>
          </a:xfrm>
          <a:prstGeom prst="rect">
            <a:avLst/>
          </a:prstGeom>
          <a:ln>
            <a:noFill/>
          </a:ln>
        </p:spPr>
      </p:pic>
      <p:sp>
        <p:nvSpPr>
          <p:cNvPr id="25" name="Šipka doprava 32">
            <a:extLst>
              <a:ext uri="{FF2B5EF4-FFF2-40B4-BE49-F238E27FC236}">
                <a16:creationId xmlns:a16="http://schemas.microsoft.com/office/drawing/2014/main" id="{AEEF5BA0-3382-4EBB-9D5B-E2D7FD50FD9D}"/>
              </a:ext>
            </a:extLst>
          </p:cNvPr>
          <p:cNvSpPr/>
          <p:nvPr/>
        </p:nvSpPr>
        <p:spPr>
          <a:xfrm rot="16200000">
            <a:off x="6380243" y="4097559"/>
            <a:ext cx="635292" cy="248339"/>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a:extLst>
              <a:ext uri="{FF2B5EF4-FFF2-40B4-BE49-F238E27FC236}">
                <a16:creationId xmlns:a16="http://schemas.microsoft.com/office/drawing/2014/main" id="{548CAC83-123A-49B0-9CAB-C2E0EF349CC6}"/>
              </a:ext>
            </a:extLst>
          </p:cNvPr>
          <p:cNvPicPr>
            <a:picLocks noChangeAspect="1"/>
          </p:cNvPicPr>
          <p:nvPr/>
        </p:nvPicPr>
        <p:blipFill>
          <a:blip r:embed="rId8"/>
          <a:stretch>
            <a:fillRect/>
          </a:stretch>
        </p:blipFill>
        <p:spPr>
          <a:xfrm>
            <a:off x="5905256" y="5412019"/>
            <a:ext cx="1465458" cy="1412964"/>
          </a:xfrm>
          <a:prstGeom prst="rect">
            <a:avLst/>
          </a:prstGeom>
          <a:ln w="6350">
            <a:noFill/>
          </a:ln>
        </p:spPr>
      </p:pic>
      <p:pic>
        <p:nvPicPr>
          <p:cNvPr id="27" name="Obrázek 26">
            <a:extLst>
              <a:ext uri="{FF2B5EF4-FFF2-40B4-BE49-F238E27FC236}">
                <a16:creationId xmlns:a16="http://schemas.microsoft.com/office/drawing/2014/main" id="{1F39129A-E372-4745-9B93-E98656B3CF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4479" y="1076129"/>
            <a:ext cx="2288833" cy="1271381"/>
          </a:xfrm>
          <a:prstGeom prst="rect">
            <a:avLst/>
          </a:prstGeom>
        </p:spPr>
      </p:pic>
      <p:sp>
        <p:nvSpPr>
          <p:cNvPr id="28" name="Podnadpis 2">
            <a:extLst>
              <a:ext uri="{FF2B5EF4-FFF2-40B4-BE49-F238E27FC236}">
                <a16:creationId xmlns:a16="http://schemas.microsoft.com/office/drawing/2014/main" id="{5BBDA28D-2292-46A9-8AD8-C2577D56A4BD}"/>
              </a:ext>
            </a:extLst>
          </p:cNvPr>
          <p:cNvSpPr txBox="1">
            <a:spLocks/>
          </p:cNvSpPr>
          <p:nvPr/>
        </p:nvSpPr>
        <p:spPr>
          <a:xfrm>
            <a:off x="9284479" y="4565209"/>
            <a:ext cx="2767042" cy="373212"/>
          </a:xfrm>
          <a:prstGeom prst="rect">
            <a:avLst/>
          </a:prstGeom>
          <a:solidFill>
            <a:schemeClr val="tx2">
              <a:lumMod val="20000"/>
              <a:lumOff val="80000"/>
            </a:schemeClr>
          </a:solidFill>
          <a:ln>
            <a:solidFill>
              <a:srgbClr val="254061"/>
            </a:solidFill>
          </a:ln>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s-CZ" sz="1800" dirty="0"/>
              <a:t>ROS in </a:t>
            </a:r>
            <a:r>
              <a:rPr lang="cs-CZ" sz="1800" dirty="0" err="1"/>
              <a:t>the</a:t>
            </a:r>
            <a:r>
              <a:rPr lang="cs-CZ" sz="1800" dirty="0"/>
              <a:t> </a:t>
            </a:r>
            <a:r>
              <a:rPr lang="cs-CZ" sz="1800" dirty="0" err="1"/>
              <a:t>warming</a:t>
            </a:r>
            <a:r>
              <a:rPr lang="cs-CZ" sz="1800" dirty="0"/>
              <a:t> </a:t>
            </a:r>
            <a:r>
              <a:rPr lang="cs-CZ" sz="1800" dirty="0" err="1"/>
              <a:t>climate</a:t>
            </a:r>
            <a:endParaRPr lang="cs-CZ" sz="1800" dirty="0"/>
          </a:p>
        </p:txBody>
      </p:sp>
      <p:pic>
        <p:nvPicPr>
          <p:cNvPr id="30" name="Obrázek 29">
            <a:extLst>
              <a:ext uri="{FF2B5EF4-FFF2-40B4-BE49-F238E27FC236}">
                <a16:creationId xmlns:a16="http://schemas.microsoft.com/office/drawing/2014/main" id="{1C7F5412-0AD2-4782-BDD9-04BA12BAC9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56244" y="4971446"/>
            <a:ext cx="2790687" cy="1298445"/>
          </a:xfrm>
          <a:prstGeom prst="rect">
            <a:avLst/>
          </a:prstGeom>
        </p:spPr>
      </p:pic>
      <p:pic>
        <p:nvPicPr>
          <p:cNvPr id="31" name="Obrázek 30">
            <a:extLst>
              <a:ext uri="{FF2B5EF4-FFF2-40B4-BE49-F238E27FC236}">
                <a16:creationId xmlns:a16="http://schemas.microsoft.com/office/drawing/2014/main" id="{20BEDD2E-7EBF-46D5-ACC8-3C4B71165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0510" y="4971446"/>
            <a:ext cx="1794680" cy="1195256"/>
          </a:xfrm>
          <a:prstGeom prst="rect">
            <a:avLst/>
          </a:prstGeom>
        </p:spPr>
      </p:pic>
      <p:sp>
        <p:nvSpPr>
          <p:cNvPr id="32" name="Šipka doprava 32">
            <a:extLst>
              <a:ext uri="{FF2B5EF4-FFF2-40B4-BE49-F238E27FC236}">
                <a16:creationId xmlns:a16="http://schemas.microsoft.com/office/drawing/2014/main" id="{EC88F261-AB70-44A7-9142-C6788AE627D9}"/>
              </a:ext>
            </a:extLst>
          </p:cNvPr>
          <p:cNvSpPr/>
          <p:nvPr/>
        </p:nvSpPr>
        <p:spPr>
          <a:xfrm rot="18953198">
            <a:off x="7942665" y="3987286"/>
            <a:ext cx="1216280" cy="269943"/>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Šipka doprava 32">
            <a:extLst>
              <a:ext uri="{FF2B5EF4-FFF2-40B4-BE49-F238E27FC236}">
                <a16:creationId xmlns:a16="http://schemas.microsoft.com/office/drawing/2014/main" id="{44B9DB1C-6DE9-4881-BFAE-BD91176D7569}"/>
              </a:ext>
            </a:extLst>
          </p:cNvPr>
          <p:cNvSpPr/>
          <p:nvPr/>
        </p:nvSpPr>
        <p:spPr>
          <a:xfrm rot="5400000">
            <a:off x="10429284" y="3971061"/>
            <a:ext cx="635292" cy="248339"/>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a:extLst>
              <a:ext uri="{FF2B5EF4-FFF2-40B4-BE49-F238E27FC236}">
                <a16:creationId xmlns:a16="http://schemas.microsoft.com/office/drawing/2014/main" id="{0322B53C-76DB-4F2A-AF4C-7E5BACDD04CD}"/>
              </a:ext>
            </a:extLst>
          </p:cNvPr>
          <p:cNvSpPr txBox="1"/>
          <p:nvPr/>
        </p:nvSpPr>
        <p:spPr>
          <a:xfrm>
            <a:off x="8852809" y="4471996"/>
            <a:ext cx="330239" cy="584775"/>
          </a:xfrm>
          <a:prstGeom prst="rect">
            <a:avLst/>
          </a:prstGeom>
          <a:noFill/>
        </p:spPr>
        <p:txBody>
          <a:bodyPr wrap="square" rtlCol="0">
            <a:spAutoFit/>
          </a:bodyPr>
          <a:lstStyle/>
          <a:p>
            <a:r>
              <a:rPr lang="cs-CZ" sz="3200" b="1" dirty="0">
                <a:solidFill>
                  <a:schemeClr val="accent2">
                    <a:lumMod val="60000"/>
                    <a:lumOff val="40000"/>
                  </a:schemeClr>
                </a:solidFill>
              </a:rPr>
              <a:t>?</a:t>
            </a:r>
          </a:p>
        </p:txBody>
      </p:sp>
      <p:sp>
        <p:nvSpPr>
          <p:cNvPr id="36" name="TextovéPole 35">
            <a:extLst>
              <a:ext uri="{FF2B5EF4-FFF2-40B4-BE49-F238E27FC236}">
                <a16:creationId xmlns:a16="http://schemas.microsoft.com/office/drawing/2014/main" id="{DA0AAC4E-64FD-4A6F-A134-5BA4230DE50D}"/>
              </a:ext>
            </a:extLst>
          </p:cNvPr>
          <p:cNvSpPr txBox="1"/>
          <p:nvPr/>
        </p:nvSpPr>
        <p:spPr>
          <a:xfrm>
            <a:off x="11649061" y="1806136"/>
            <a:ext cx="330239" cy="584775"/>
          </a:xfrm>
          <a:prstGeom prst="rect">
            <a:avLst/>
          </a:prstGeom>
          <a:noFill/>
        </p:spPr>
        <p:txBody>
          <a:bodyPr wrap="square" rtlCol="0">
            <a:spAutoFit/>
          </a:bodyPr>
          <a:lstStyle/>
          <a:p>
            <a:r>
              <a:rPr lang="cs-CZ" sz="3200" b="1" dirty="0">
                <a:solidFill>
                  <a:schemeClr val="accent2">
                    <a:lumMod val="60000"/>
                    <a:lumOff val="40000"/>
                  </a:schemeClr>
                </a:solidFill>
              </a:rPr>
              <a:t>?</a:t>
            </a:r>
          </a:p>
        </p:txBody>
      </p:sp>
      <p:sp>
        <p:nvSpPr>
          <p:cNvPr id="37" name="TextovéPole 36">
            <a:extLst>
              <a:ext uri="{FF2B5EF4-FFF2-40B4-BE49-F238E27FC236}">
                <a16:creationId xmlns:a16="http://schemas.microsoft.com/office/drawing/2014/main" id="{0EFFC01E-85B4-4A6D-8B6C-747C9F58E1FA}"/>
              </a:ext>
            </a:extLst>
          </p:cNvPr>
          <p:cNvSpPr txBox="1"/>
          <p:nvPr/>
        </p:nvSpPr>
        <p:spPr>
          <a:xfrm>
            <a:off x="7956244" y="2500931"/>
            <a:ext cx="330239" cy="584775"/>
          </a:xfrm>
          <a:prstGeom prst="rect">
            <a:avLst/>
          </a:prstGeom>
          <a:noFill/>
        </p:spPr>
        <p:txBody>
          <a:bodyPr wrap="square" rtlCol="0">
            <a:spAutoFit/>
          </a:bodyPr>
          <a:lstStyle/>
          <a:p>
            <a:r>
              <a:rPr lang="cs-CZ" sz="3200" b="1" dirty="0">
                <a:solidFill>
                  <a:schemeClr val="accent2">
                    <a:lumMod val="60000"/>
                    <a:lumOff val="40000"/>
                  </a:schemeClr>
                </a:solidFill>
              </a:rPr>
              <a:t>?</a:t>
            </a:r>
          </a:p>
        </p:txBody>
      </p:sp>
    </p:spTree>
    <p:extLst>
      <p:ext uri="{BB962C8B-B14F-4D97-AF65-F5344CB8AC3E}">
        <p14:creationId xmlns:p14="http://schemas.microsoft.com/office/powerpoint/2010/main" val="3888218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BA05417-A9A9-4FF0-8481-E00F93440E6D}"/>
              </a:ext>
            </a:extLst>
          </p:cNvPr>
          <p:cNvSpPr>
            <a:spLocks noGrp="1"/>
          </p:cNvSpPr>
          <p:nvPr>
            <p:ph type="subTitle" idx="1"/>
          </p:nvPr>
        </p:nvSpPr>
        <p:spPr/>
        <p:txBody>
          <a:bodyPr/>
          <a:lstStyle/>
          <a:p>
            <a:endParaRPr lang="cs-CZ"/>
          </a:p>
        </p:txBody>
      </p:sp>
      <p:sp>
        <p:nvSpPr>
          <p:cNvPr id="4" name="Obdélník 3">
            <a:extLst>
              <a:ext uri="{FF2B5EF4-FFF2-40B4-BE49-F238E27FC236}">
                <a16:creationId xmlns:a16="http://schemas.microsoft.com/office/drawing/2014/main" id="{26B435DA-EC09-4C8A-8DE3-4B992A59C4A0}"/>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29" name="Obdélník 28">
            <a:extLst>
              <a:ext uri="{FF2B5EF4-FFF2-40B4-BE49-F238E27FC236}">
                <a16:creationId xmlns:a16="http://schemas.microsoft.com/office/drawing/2014/main" id="{1FECAE1C-F295-45F2-9EBE-E85CD4F72E35}"/>
              </a:ext>
            </a:extLst>
          </p:cNvPr>
          <p:cNvSpPr/>
          <p:nvPr/>
        </p:nvSpPr>
        <p:spPr>
          <a:xfrm>
            <a:off x="6317726" y="5886277"/>
            <a:ext cx="368420" cy="240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40" name="TextovéPole 39">
            <a:extLst>
              <a:ext uri="{FF2B5EF4-FFF2-40B4-BE49-F238E27FC236}">
                <a16:creationId xmlns:a16="http://schemas.microsoft.com/office/drawing/2014/main" id="{F8808A55-3640-4C5C-A849-6646281C28F0}"/>
              </a:ext>
            </a:extLst>
          </p:cNvPr>
          <p:cNvSpPr txBox="1"/>
          <p:nvPr/>
        </p:nvSpPr>
        <p:spPr>
          <a:xfrm>
            <a:off x="8917398" y="1869842"/>
            <a:ext cx="3211870" cy="28931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err="1"/>
              <a:t>Physically</a:t>
            </a:r>
            <a:r>
              <a:rPr lang="cs-CZ" dirty="0"/>
              <a:t> </a:t>
            </a:r>
            <a:r>
              <a:rPr lang="cs-CZ" dirty="0" err="1"/>
              <a:t>based</a:t>
            </a:r>
            <a:r>
              <a:rPr lang="cs-CZ" dirty="0"/>
              <a:t> </a:t>
            </a:r>
            <a:r>
              <a:rPr lang="cs-CZ" dirty="0" err="1"/>
              <a:t>calculation</a:t>
            </a:r>
            <a:r>
              <a:rPr lang="cs-CZ" dirty="0"/>
              <a:t> </a:t>
            </a:r>
            <a:r>
              <a:rPr lang="cs-CZ" dirty="0" err="1"/>
              <a:t>of</a:t>
            </a:r>
            <a:r>
              <a:rPr lang="cs-CZ" dirty="0"/>
              <a:t> </a:t>
            </a:r>
            <a:r>
              <a:rPr lang="cs-CZ" dirty="0" err="1"/>
              <a:t>snow</a:t>
            </a:r>
            <a:r>
              <a:rPr lang="cs-CZ" dirty="0"/>
              <a:t> </a:t>
            </a:r>
            <a:r>
              <a:rPr lang="cs-CZ" dirty="0" err="1"/>
              <a:t>energy</a:t>
            </a:r>
            <a:r>
              <a:rPr lang="cs-CZ" dirty="0"/>
              <a:t> balance</a:t>
            </a:r>
          </a:p>
          <a:p>
            <a:pPr marL="285750" indent="-285750">
              <a:spcAft>
                <a:spcPts val="600"/>
              </a:spcAft>
              <a:buFont typeface="Arial" panose="020B0604020202020204" pitchFamily="34" charset="0"/>
              <a:buChar char="•"/>
            </a:pPr>
            <a:r>
              <a:rPr lang="cs-CZ" dirty="0" err="1"/>
              <a:t>Quantifies</a:t>
            </a:r>
            <a:r>
              <a:rPr lang="cs-CZ" dirty="0"/>
              <a:t> </a:t>
            </a:r>
            <a:r>
              <a:rPr lang="cs-CZ" dirty="0" err="1"/>
              <a:t>the</a:t>
            </a:r>
            <a:r>
              <a:rPr lang="cs-CZ" dirty="0"/>
              <a:t> </a:t>
            </a:r>
            <a:r>
              <a:rPr lang="cs-CZ" dirty="0" err="1"/>
              <a:t>fluxes</a:t>
            </a:r>
            <a:r>
              <a:rPr lang="cs-CZ" dirty="0"/>
              <a:t> on </a:t>
            </a:r>
            <a:r>
              <a:rPr lang="cs-CZ" dirty="0" err="1"/>
              <a:t>atmosphere</a:t>
            </a:r>
            <a:r>
              <a:rPr lang="cs-CZ" dirty="0"/>
              <a:t> – </a:t>
            </a:r>
            <a:r>
              <a:rPr lang="cs-CZ" dirty="0" err="1"/>
              <a:t>snow</a:t>
            </a:r>
            <a:r>
              <a:rPr lang="cs-CZ" dirty="0"/>
              <a:t> – </a:t>
            </a:r>
            <a:r>
              <a:rPr lang="cs-CZ" dirty="0" err="1"/>
              <a:t>soil</a:t>
            </a:r>
            <a:r>
              <a:rPr lang="cs-CZ" dirty="0"/>
              <a:t> </a:t>
            </a:r>
            <a:r>
              <a:rPr lang="cs-CZ" dirty="0" err="1"/>
              <a:t>ground</a:t>
            </a:r>
            <a:r>
              <a:rPr lang="cs-CZ" dirty="0"/>
              <a:t> </a:t>
            </a:r>
            <a:r>
              <a:rPr lang="cs-CZ" dirty="0" err="1"/>
              <a:t>interfaces</a:t>
            </a:r>
            <a:endParaRPr lang="cs-CZ" dirty="0"/>
          </a:p>
          <a:p>
            <a:pPr marL="285750" indent="-285750">
              <a:spcAft>
                <a:spcPts val="600"/>
              </a:spcAft>
              <a:buFont typeface="Arial" panose="020B0604020202020204" pitchFamily="34" charset="0"/>
              <a:buChar char="•"/>
            </a:pPr>
            <a:r>
              <a:rPr lang="cs-CZ" i="1" dirty="0"/>
              <a:t>Q</a:t>
            </a:r>
            <a:r>
              <a:rPr lang="cs-CZ" baseline="-25000" dirty="0"/>
              <a:t>m</a:t>
            </a:r>
            <a:r>
              <a:rPr lang="cs-CZ" dirty="0"/>
              <a:t> </a:t>
            </a:r>
            <a:r>
              <a:rPr lang="cs-CZ" dirty="0" err="1"/>
              <a:t>energy</a:t>
            </a:r>
            <a:r>
              <a:rPr lang="cs-CZ" dirty="0"/>
              <a:t> balance </a:t>
            </a:r>
            <a:r>
              <a:rPr lang="cs-CZ" dirty="0" err="1"/>
              <a:t>accessible</a:t>
            </a:r>
            <a:r>
              <a:rPr lang="cs-CZ" dirty="0"/>
              <a:t> </a:t>
            </a:r>
            <a:r>
              <a:rPr lang="cs-CZ" dirty="0" err="1"/>
              <a:t>for</a:t>
            </a:r>
            <a:r>
              <a:rPr lang="cs-CZ" dirty="0"/>
              <a:t> </a:t>
            </a:r>
            <a:r>
              <a:rPr lang="cs-CZ" dirty="0" err="1"/>
              <a:t>snowmelt</a:t>
            </a:r>
            <a:r>
              <a:rPr lang="cs-CZ" dirty="0"/>
              <a:t> [W.m</a:t>
            </a:r>
            <a:r>
              <a:rPr lang="cs-CZ" baseline="30000" dirty="0"/>
              <a:t>-2</a:t>
            </a:r>
            <a:r>
              <a:rPr lang="cs-CZ" dirty="0"/>
              <a:t>]</a:t>
            </a:r>
          </a:p>
          <a:p>
            <a:pPr marL="285750" indent="-285750">
              <a:spcAft>
                <a:spcPts val="600"/>
              </a:spcAft>
              <a:buFont typeface="Arial" panose="020B0604020202020204" pitchFamily="34" charset="0"/>
              <a:buChar char="•"/>
            </a:pPr>
            <a:r>
              <a:rPr lang="cs-CZ" dirty="0"/>
              <a:t>+</a:t>
            </a:r>
            <a:r>
              <a:rPr lang="cs-CZ" i="1" dirty="0" err="1"/>
              <a:t>Q</a:t>
            </a:r>
            <a:r>
              <a:rPr lang="cs-CZ" baseline="-25000" dirty="0" err="1"/>
              <a:t>m</a:t>
            </a:r>
            <a:r>
              <a:rPr lang="cs-CZ" baseline="-25000" dirty="0"/>
              <a:t> </a:t>
            </a:r>
            <a:r>
              <a:rPr lang="cs-CZ" dirty="0"/>
              <a:t>= </a:t>
            </a:r>
            <a:r>
              <a:rPr lang="cs-CZ" dirty="0" err="1"/>
              <a:t>snowmelt</a:t>
            </a:r>
            <a:endParaRPr lang="cs-CZ" dirty="0"/>
          </a:p>
          <a:p>
            <a:pPr marL="285750" indent="-285750">
              <a:spcAft>
                <a:spcPts val="600"/>
              </a:spcAft>
              <a:buFont typeface="Arial" panose="020B0604020202020204" pitchFamily="34" charset="0"/>
              <a:buChar char="•"/>
            </a:pPr>
            <a:r>
              <a:rPr lang="cs-CZ" dirty="0"/>
              <a:t>-</a:t>
            </a:r>
            <a:r>
              <a:rPr lang="cs-CZ" i="1" dirty="0"/>
              <a:t> Q</a:t>
            </a:r>
            <a:r>
              <a:rPr lang="cs-CZ" baseline="-25000" dirty="0"/>
              <a:t>m </a:t>
            </a:r>
            <a:r>
              <a:rPr lang="cs-CZ" dirty="0"/>
              <a:t>= no </a:t>
            </a:r>
            <a:r>
              <a:rPr lang="cs-CZ" dirty="0" err="1"/>
              <a:t>snowmelt</a:t>
            </a:r>
            <a:endParaRPr lang="cs-CZ" dirty="0"/>
          </a:p>
        </p:txBody>
      </p:sp>
      <p:sp>
        <p:nvSpPr>
          <p:cNvPr id="41" name="Obdélník 40">
            <a:extLst>
              <a:ext uri="{FF2B5EF4-FFF2-40B4-BE49-F238E27FC236}">
                <a16:creationId xmlns:a16="http://schemas.microsoft.com/office/drawing/2014/main" id="{58576972-0CF3-4174-ADCE-27854518D80C}"/>
              </a:ext>
            </a:extLst>
          </p:cNvPr>
          <p:cNvSpPr/>
          <p:nvPr/>
        </p:nvSpPr>
        <p:spPr>
          <a:xfrm>
            <a:off x="1350" y="1289521"/>
            <a:ext cx="8782846" cy="555934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TextovéPole 41">
            <a:extLst>
              <a:ext uri="{FF2B5EF4-FFF2-40B4-BE49-F238E27FC236}">
                <a16:creationId xmlns:a16="http://schemas.microsoft.com/office/drawing/2014/main" id="{8AC088FE-F02B-4209-AD0F-71FACA610027}"/>
              </a:ext>
            </a:extLst>
          </p:cNvPr>
          <p:cNvSpPr txBox="1"/>
          <p:nvPr/>
        </p:nvSpPr>
        <p:spPr>
          <a:xfrm>
            <a:off x="287088" y="1341483"/>
            <a:ext cx="941849" cy="738664"/>
          </a:xfrm>
          <a:prstGeom prst="rect">
            <a:avLst/>
          </a:prstGeom>
          <a:solidFill>
            <a:schemeClr val="accent1">
              <a:lumMod val="20000"/>
              <a:lumOff val="80000"/>
            </a:schemeClr>
          </a:solidFill>
          <a:ln>
            <a:solidFill>
              <a:srgbClr val="2540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Incoming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shortwave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Šipka doprava 14">
            <a:extLst>
              <a:ext uri="{FF2B5EF4-FFF2-40B4-BE49-F238E27FC236}">
                <a16:creationId xmlns:a16="http://schemas.microsoft.com/office/drawing/2014/main" id="{74FAA685-1E9A-4D9D-A294-DF044C94FB1B}"/>
              </a:ext>
            </a:extLst>
          </p:cNvPr>
          <p:cNvSpPr/>
          <p:nvPr/>
        </p:nvSpPr>
        <p:spPr>
          <a:xfrm rot="4594618">
            <a:off x="845979" y="2463448"/>
            <a:ext cx="676870" cy="191053"/>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ovéPole 43">
            <a:extLst>
              <a:ext uri="{FF2B5EF4-FFF2-40B4-BE49-F238E27FC236}">
                <a16:creationId xmlns:a16="http://schemas.microsoft.com/office/drawing/2014/main" id="{037F2DB1-DEE6-4966-8466-94E6D8E3802A}"/>
              </a:ext>
            </a:extLst>
          </p:cNvPr>
          <p:cNvSpPr txBox="1"/>
          <p:nvPr/>
        </p:nvSpPr>
        <p:spPr>
          <a:xfrm>
            <a:off x="1569077" y="1341483"/>
            <a:ext cx="941849" cy="738664"/>
          </a:xfrm>
          <a:prstGeom prst="rect">
            <a:avLst/>
          </a:prstGeom>
          <a:solidFill>
            <a:schemeClr val="accent1">
              <a:lumMod val="20000"/>
              <a:lumOff val="80000"/>
            </a:schemeClr>
          </a:solidFill>
          <a:ln>
            <a:solidFill>
              <a:srgbClr val="2540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Reflected</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shortwave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Šipka doprava 21">
            <a:extLst>
              <a:ext uri="{FF2B5EF4-FFF2-40B4-BE49-F238E27FC236}">
                <a16:creationId xmlns:a16="http://schemas.microsoft.com/office/drawing/2014/main" id="{90C3CDC5-37B5-47D9-9293-7B181CF9D292}"/>
              </a:ext>
            </a:extLst>
          </p:cNvPr>
          <p:cNvSpPr/>
          <p:nvPr/>
        </p:nvSpPr>
        <p:spPr>
          <a:xfrm rot="17320812">
            <a:off x="1362342" y="2481255"/>
            <a:ext cx="676870" cy="191053"/>
          </a:xfrm>
          <a:prstGeom prst="rightArrow">
            <a:avLst/>
          </a:prstGeom>
          <a:solidFill>
            <a:schemeClr val="accent1">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ovéPole 45">
            <a:extLst>
              <a:ext uri="{FF2B5EF4-FFF2-40B4-BE49-F238E27FC236}">
                <a16:creationId xmlns:a16="http://schemas.microsoft.com/office/drawing/2014/main" id="{36E8664D-EFB5-4D98-A32F-B88B8D5219BF}"/>
              </a:ext>
            </a:extLst>
          </p:cNvPr>
          <p:cNvSpPr txBox="1"/>
          <p:nvPr/>
        </p:nvSpPr>
        <p:spPr>
          <a:xfrm>
            <a:off x="1632373" y="3125935"/>
            <a:ext cx="1122794" cy="738664"/>
          </a:xfrm>
          <a:prstGeom prst="rect">
            <a:avLst/>
          </a:prstGeom>
          <a:solidFill>
            <a:schemeClr val="accent1">
              <a:lumMod val="20000"/>
              <a:lumOff val="80000"/>
            </a:schemeClr>
          </a:solidFill>
          <a:ln>
            <a:solidFill>
              <a:srgbClr val="254061"/>
            </a:solidFill>
          </a:ln>
        </p:spPr>
        <p:txBody>
          <a:bodyPr wrap="square" rtlCol="0">
            <a:spAutoFit/>
          </a:bodyPr>
          <a:lstStyle/>
          <a:p>
            <a:pPr lvl="0" algn="ctr" defTabSz="914400"/>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Absorbed</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shortwave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400" i="1" dirty="0" err="1"/>
              <a:t>Q</a:t>
            </a:r>
            <a:r>
              <a:rPr lang="cs-CZ" sz="1400" baseline="-25000" dirty="0" err="1"/>
              <a:t>sn</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4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7" name="Šipka doprava 23">
            <a:extLst>
              <a:ext uri="{FF2B5EF4-FFF2-40B4-BE49-F238E27FC236}">
                <a16:creationId xmlns:a16="http://schemas.microsoft.com/office/drawing/2014/main" id="{D3F4B36A-A963-461C-95EC-4796D67CB66F}"/>
              </a:ext>
            </a:extLst>
          </p:cNvPr>
          <p:cNvSpPr/>
          <p:nvPr/>
        </p:nvSpPr>
        <p:spPr>
          <a:xfrm rot="5400000">
            <a:off x="1163954" y="3177796"/>
            <a:ext cx="566147" cy="182271"/>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ovéPole 47">
            <a:extLst>
              <a:ext uri="{FF2B5EF4-FFF2-40B4-BE49-F238E27FC236}">
                <a16:creationId xmlns:a16="http://schemas.microsoft.com/office/drawing/2014/main" id="{1549C747-3EAC-4055-BB3A-FC993C8A3FA4}"/>
              </a:ext>
            </a:extLst>
          </p:cNvPr>
          <p:cNvSpPr txBox="1"/>
          <p:nvPr/>
        </p:nvSpPr>
        <p:spPr>
          <a:xfrm>
            <a:off x="7497210" y="1351553"/>
            <a:ext cx="941849" cy="738664"/>
          </a:xfrm>
          <a:prstGeom prst="rect">
            <a:avLst/>
          </a:prstGeom>
          <a:solidFill>
            <a:schemeClr val="accent1">
              <a:lumMod val="20000"/>
              <a:lumOff val="80000"/>
            </a:schemeClr>
          </a:solidFill>
          <a:ln>
            <a:solidFill>
              <a:srgbClr val="2540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Outgoing</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longwave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endParaRPr kumimoji="0" lang="cs-CZ" sz="14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9" name="TextovéPole 48">
            <a:extLst>
              <a:ext uri="{FF2B5EF4-FFF2-40B4-BE49-F238E27FC236}">
                <a16:creationId xmlns:a16="http://schemas.microsoft.com/office/drawing/2014/main" id="{0785643C-5EE5-4FF1-B484-A01F8222F5DF}"/>
              </a:ext>
            </a:extLst>
          </p:cNvPr>
          <p:cNvSpPr txBox="1"/>
          <p:nvPr/>
        </p:nvSpPr>
        <p:spPr>
          <a:xfrm>
            <a:off x="6215221" y="1341483"/>
            <a:ext cx="941849" cy="738664"/>
          </a:xfrm>
          <a:prstGeom prst="rect">
            <a:avLst/>
          </a:prstGeom>
          <a:solidFill>
            <a:schemeClr val="accent1">
              <a:lumMod val="20000"/>
              <a:lumOff val="80000"/>
            </a:schemeClr>
          </a:solidFill>
          <a:ln>
            <a:solidFill>
              <a:srgbClr val="2540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Incoming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longwave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endParaRPr kumimoji="0" lang="cs-CZ" sz="14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50" name="TextovéPole 49">
            <a:extLst>
              <a:ext uri="{FF2B5EF4-FFF2-40B4-BE49-F238E27FC236}">
                <a16:creationId xmlns:a16="http://schemas.microsoft.com/office/drawing/2014/main" id="{611D6179-188E-4DF0-BBAE-1A44F9A56154}"/>
              </a:ext>
            </a:extLst>
          </p:cNvPr>
          <p:cNvSpPr txBox="1"/>
          <p:nvPr/>
        </p:nvSpPr>
        <p:spPr>
          <a:xfrm>
            <a:off x="7598171" y="3030103"/>
            <a:ext cx="1088348" cy="738664"/>
          </a:xfrm>
          <a:prstGeom prst="rect">
            <a:avLst/>
          </a:prstGeom>
          <a:solidFill>
            <a:schemeClr val="accent1">
              <a:lumMod val="20000"/>
              <a:lumOff val="80000"/>
            </a:schemeClr>
          </a:solidFill>
          <a:ln>
            <a:solidFill>
              <a:srgbClr val="254061"/>
            </a:solidFill>
          </a:ln>
        </p:spPr>
        <p:txBody>
          <a:bodyPr wrap="square" rtlCol="0">
            <a:spAutoFit/>
          </a:bodyPr>
          <a:lstStyle/>
          <a:p>
            <a:pPr lvl="0" algn="ctr" defTabSz="914400"/>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Absorbed</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longwave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radiation</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400" i="1" dirty="0" err="1"/>
              <a:t>Q</a:t>
            </a:r>
            <a:r>
              <a:rPr lang="cs-CZ" sz="1400" baseline="-25000" dirty="0" err="1"/>
              <a:t>ln</a:t>
            </a:r>
            <a:endParaRPr kumimoji="0" lang="cs-CZ" sz="14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51" name="Šipka doprava 27">
            <a:extLst>
              <a:ext uri="{FF2B5EF4-FFF2-40B4-BE49-F238E27FC236}">
                <a16:creationId xmlns:a16="http://schemas.microsoft.com/office/drawing/2014/main" id="{698DE64B-43F5-4094-A1A0-2905716ABAC1}"/>
              </a:ext>
            </a:extLst>
          </p:cNvPr>
          <p:cNvSpPr/>
          <p:nvPr/>
        </p:nvSpPr>
        <p:spPr>
          <a:xfrm rot="4594618">
            <a:off x="6907457" y="2463610"/>
            <a:ext cx="676870" cy="191053"/>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Šipka doprava 28">
            <a:extLst>
              <a:ext uri="{FF2B5EF4-FFF2-40B4-BE49-F238E27FC236}">
                <a16:creationId xmlns:a16="http://schemas.microsoft.com/office/drawing/2014/main" id="{759F49D2-7090-4A5B-BBBF-AAB188D138FE}"/>
              </a:ext>
            </a:extLst>
          </p:cNvPr>
          <p:cNvSpPr/>
          <p:nvPr/>
        </p:nvSpPr>
        <p:spPr>
          <a:xfrm rot="17320812">
            <a:off x="7336194" y="2463610"/>
            <a:ext cx="676870" cy="191053"/>
          </a:xfrm>
          <a:prstGeom prst="rightArrow">
            <a:avLst/>
          </a:prstGeom>
          <a:solidFill>
            <a:schemeClr val="accent1">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Šipka doprava 29">
            <a:extLst>
              <a:ext uri="{FF2B5EF4-FFF2-40B4-BE49-F238E27FC236}">
                <a16:creationId xmlns:a16="http://schemas.microsoft.com/office/drawing/2014/main" id="{8B09950D-C03D-45B4-A9BE-2E238FE6DEB8}"/>
              </a:ext>
            </a:extLst>
          </p:cNvPr>
          <p:cNvSpPr/>
          <p:nvPr/>
        </p:nvSpPr>
        <p:spPr>
          <a:xfrm rot="5400000">
            <a:off x="7159144" y="3208035"/>
            <a:ext cx="566147" cy="216714"/>
          </a:xfrm>
          <a:prstGeom prs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ovéPole 53">
            <a:extLst>
              <a:ext uri="{FF2B5EF4-FFF2-40B4-BE49-F238E27FC236}">
                <a16:creationId xmlns:a16="http://schemas.microsoft.com/office/drawing/2014/main" id="{E86D1928-E136-408F-9391-D4548606A313}"/>
              </a:ext>
            </a:extLst>
          </p:cNvPr>
          <p:cNvSpPr txBox="1"/>
          <p:nvPr/>
        </p:nvSpPr>
        <p:spPr>
          <a:xfrm>
            <a:off x="3388532" y="1659703"/>
            <a:ext cx="1337824" cy="738664"/>
          </a:xfrm>
          <a:prstGeom prst="rect">
            <a:avLst/>
          </a:prstGeom>
          <a:solidFill>
            <a:schemeClr val="accent1">
              <a:lumMod val="20000"/>
              <a:lumOff val="80000"/>
            </a:schemeClr>
          </a:solidFill>
          <a:ln>
            <a:solidFill>
              <a:srgbClr val="254061"/>
            </a:solidFill>
          </a:ln>
        </p:spPr>
        <p:txBody>
          <a:bodyPr wrap="square" rtlCol="0">
            <a:spAutoFit/>
          </a:bodyPr>
          <a:lstStyle/>
          <a:p>
            <a:pPr algn="ctr" defTabSz="914400"/>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Heat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liquid</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precipitation</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400" i="1" dirty="0" err="1"/>
              <a:t>Q</a:t>
            </a:r>
            <a:r>
              <a:rPr lang="cs-CZ" sz="1400" baseline="-25000" dirty="0" err="1"/>
              <a:t>p</a:t>
            </a:r>
            <a:endParaRPr lang="cs-CZ" sz="1400" baseline="-25000" dirty="0"/>
          </a:p>
        </p:txBody>
      </p:sp>
      <p:sp>
        <p:nvSpPr>
          <p:cNvPr id="55" name="Šipka doprava 31">
            <a:extLst>
              <a:ext uri="{FF2B5EF4-FFF2-40B4-BE49-F238E27FC236}">
                <a16:creationId xmlns:a16="http://schemas.microsoft.com/office/drawing/2014/main" id="{7760F649-56F6-4FE6-902E-629E85966BCB}"/>
              </a:ext>
            </a:extLst>
          </p:cNvPr>
          <p:cNvSpPr/>
          <p:nvPr/>
        </p:nvSpPr>
        <p:spPr>
          <a:xfrm rot="5400000">
            <a:off x="3646879" y="2873374"/>
            <a:ext cx="900754" cy="182269"/>
          </a:xfrm>
          <a:prstGeom prst="rightArrow">
            <a:avLst/>
          </a:prstGeom>
          <a:solidFill>
            <a:schemeClr val="accent2">
              <a:lumMod val="60000"/>
              <a:lumOff val="4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ovéPole 55">
            <a:extLst>
              <a:ext uri="{FF2B5EF4-FFF2-40B4-BE49-F238E27FC236}">
                <a16:creationId xmlns:a16="http://schemas.microsoft.com/office/drawing/2014/main" id="{152213CC-2113-4D9F-9028-A0CF8FCED053}"/>
              </a:ext>
            </a:extLst>
          </p:cNvPr>
          <p:cNvSpPr txBox="1"/>
          <p:nvPr/>
        </p:nvSpPr>
        <p:spPr>
          <a:xfrm>
            <a:off x="4664066" y="4885419"/>
            <a:ext cx="1162047" cy="523220"/>
          </a:xfrm>
          <a:prstGeom prst="rect">
            <a:avLst/>
          </a:prstGeom>
          <a:solidFill>
            <a:schemeClr val="accent1">
              <a:lumMod val="20000"/>
              <a:lumOff val="80000"/>
            </a:schemeClr>
          </a:solidFill>
          <a:ln>
            <a:solidFill>
              <a:srgbClr val="254061"/>
            </a:solidFill>
          </a:ln>
        </p:spPr>
        <p:txBody>
          <a:bodyPr wrap="square" rtlCol="0">
            <a:spAutoFit/>
          </a:bodyPr>
          <a:lstStyle/>
          <a:p>
            <a:pPr lvl="0" algn="ctr" defTabSz="914400"/>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Sensible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heat</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exchange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400" i="1" dirty="0" err="1"/>
              <a:t>Q</a:t>
            </a:r>
            <a:r>
              <a:rPr lang="cs-CZ" sz="1400" baseline="-25000" dirty="0" err="1"/>
              <a:t>h</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Obousměrná vodorovná šipka 33">
            <a:extLst>
              <a:ext uri="{FF2B5EF4-FFF2-40B4-BE49-F238E27FC236}">
                <a16:creationId xmlns:a16="http://schemas.microsoft.com/office/drawing/2014/main" id="{3219CB6C-AB44-489B-BE0E-0C637A97DEEE}"/>
              </a:ext>
            </a:extLst>
          </p:cNvPr>
          <p:cNvSpPr/>
          <p:nvPr/>
        </p:nvSpPr>
        <p:spPr>
          <a:xfrm rot="16200000">
            <a:off x="4102596" y="5058218"/>
            <a:ext cx="567845" cy="182316"/>
          </a:xfrm>
          <a:prstGeom prst="lef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solidFill>
                  <a:srgbClr val="254061"/>
                </a:solidFill>
              </a:ln>
              <a:solidFill>
                <a:prstClr val="white"/>
              </a:solidFill>
              <a:effectLst/>
              <a:uLnTx/>
              <a:uFillTx/>
              <a:latin typeface="Calibri" panose="020F0502020204030204"/>
              <a:ea typeface="+mn-ea"/>
              <a:cs typeface="+mn-cs"/>
            </a:endParaRPr>
          </a:p>
        </p:txBody>
      </p:sp>
      <p:sp>
        <p:nvSpPr>
          <p:cNvPr id="58" name="Zahnutá šipka doleva 34">
            <a:extLst>
              <a:ext uri="{FF2B5EF4-FFF2-40B4-BE49-F238E27FC236}">
                <a16:creationId xmlns:a16="http://schemas.microsoft.com/office/drawing/2014/main" id="{241EA151-D72E-422C-AE41-948487934DFF}"/>
              </a:ext>
            </a:extLst>
          </p:cNvPr>
          <p:cNvSpPr/>
          <p:nvPr/>
        </p:nvSpPr>
        <p:spPr>
          <a:xfrm>
            <a:off x="6365888" y="4446768"/>
            <a:ext cx="396335" cy="567845"/>
          </a:xfrm>
          <a:prstGeom prst="curvedLef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ovéPole 58">
            <a:extLst>
              <a:ext uri="{FF2B5EF4-FFF2-40B4-BE49-F238E27FC236}">
                <a16:creationId xmlns:a16="http://schemas.microsoft.com/office/drawing/2014/main" id="{24763C71-E783-4318-85FD-3D3382D9F4F9}"/>
              </a:ext>
            </a:extLst>
          </p:cNvPr>
          <p:cNvSpPr txBox="1"/>
          <p:nvPr/>
        </p:nvSpPr>
        <p:spPr>
          <a:xfrm>
            <a:off x="7039771" y="4469080"/>
            <a:ext cx="1114102" cy="523220"/>
          </a:xfrm>
          <a:prstGeom prst="rect">
            <a:avLst/>
          </a:prstGeom>
          <a:solidFill>
            <a:schemeClr val="accent1">
              <a:lumMod val="20000"/>
              <a:lumOff val="80000"/>
            </a:schemeClr>
          </a:solidFill>
          <a:ln>
            <a:solidFill>
              <a:srgbClr val="254061"/>
            </a:solidFill>
          </a:ln>
        </p:spPr>
        <p:txBody>
          <a:bodyPr wrap="square" rtlCol="0">
            <a:spAutoFit/>
          </a:bodyPr>
          <a:lstStyle/>
          <a:p>
            <a:pPr lvl="0" algn="ctr" defTabSz="914400"/>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Latent</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heat</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exchange</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400" i="1" dirty="0" err="1"/>
              <a:t>Q</a:t>
            </a:r>
            <a:r>
              <a:rPr lang="cs-CZ" sz="1400" baseline="-25000" dirty="0" err="1"/>
              <a:t>e</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ovéPole 59">
            <a:extLst>
              <a:ext uri="{FF2B5EF4-FFF2-40B4-BE49-F238E27FC236}">
                <a16:creationId xmlns:a16="http://schemas.microsoft.com/office/drawing/2014/main" id="{9C896D30-6B81-429D-9C96-080E088A2C32}"/>
              </a:ext>
            </a:extLst>
          </p:cNvPr>
          <p:cNvSpPr txBox="1"/>
          <p:nvPr/>
        </p:nvSpPr>
        <p:spPr>
          <a:xfrm>
            <a:off x="7078983" y="5503820"/>
            <a:ext cx="1034457" cy="523220"/>
          </a:xfrm>
          <a:prstGeom prst="rect">
            <a:avLst/>
          </a:prstGeom>
          <a:solidFill>
            <a:schemeClr val="accent1">
              <a:lumMod val="20000"/>
              <a:lumOff val="80000"/>
            </a:schemeClr>
          </a:solidFill>
          <a:ln>
            <a:solidFill>
              <a:srgbClr val="254061"/>
            </a:solidFill>
          </a:ln>
        </p:spPr>
        <p:txBody>
          <a:bodyPr wrap="square" rtlCol="0">
            <a:spAutoFit/>
          </a:bodyPr>
          <a:lstStyle/>
          <a:p>
            <a:pPr lvl="0" algn="ctr" defTabSz="914400"/>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Ground</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0" i="0" u="none" strike="noStrike" kern="1200" cap="none" spc="0" normalizeH="0" baseline="0" noProof="0" dirty="0" err="1">
                <a:ln>
                  <a:noFill/>
                </a:ln>
                <a:solidFill>
                  <a:prstClr val="black"/>
                </a:solidFill>
                <a:effectLst/>
                <a:uLnTx/>
                <a:uFillTx/>
                <a:latin typeface="Calibri" panose="020F0502020204030204"/>
                <a:ea typeface="+mn-ea"/>
                <a:cs typeface="+mn-cs"/>
              </a:rPr>
              <a:t>heat</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flux </a:t>
            </a:r>
            <a:r>
              <a:rPr lang="cs-CZ" sz="1400" i="1" dirty="0" err="1"/>
              <a:t>Q</a:t>
            </a:r>
            <a:r>
              <a:rPr lang="cs-CZ" sz="1400" baseline="-25000" dirty="0" err="1"/>
              <a:t>g</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ousměrná vodorovná šipka 37">
            <a:extLst>
              <a:ext uri="{FF2B5EF4-FFF2-40B4-BE49-F238E27FC236}">
                <a16:creationId xmlns:a16="http://schemas.microsoft.com/office/drawing/2014/main" id="{D003B2F8-BB49-4EEC-AD63-BDFDCEB8E406}"/>
              </a:ext>
            </a:extLst>
          </p:cNvPr>
          <p:cNvSpPr/>
          <p:nvPr/>
        </p:nvSpPr>
        <p:spPr>
          <a:xfrm rot="16200000">
            <a:off x="6504739" y="5684968"/>
            <a:ext cx="567845" cy="182314"/>
          </a:xfrm>
          <a:prstGeom prst="leftRightArrow">
            <a:avLst/>
          </a:prstGeom>
          <a:solidFill>
            <a:schemeClr val="tx2">
              <a:lumMod val="20000"/>
              <a:lumOff val="80000"/>
            </a:scheme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solidFill>
                  <a:srgbClr val="254061"/>
                </a:solidFill>
              </a:ln>
              <a:solidFill>
                <a:prstClr val="white"/>
              </a:solidFill>
              <a:effectLst/>
              <a:uLnTx/>
              <a:uFillTx/>
              <a:latin typeface="Calibri" panose="020F0502020204030204"/>
              <a:ea typeface="+mn-ea"/>
              <a:cs typeface="+mn-cs"/>
            </a:endParaRPr>
          </a:p>
        </p:txBody>
      </p:sp>
      <p:sp>
        <p:nvSpPr>
          <p:cNvPr id="38" name="TextovéPole 37">
            <a:extLst>
              <a:ext uri="{FF2B5EF4-FFF2-40B4-BE49-F238E27FC236}">
                <a16:creationId xmlns:a16="http://schemas.microsoft.com/office/drawing/2014/main" id="{24730061-CBFA-4769-B673-022FB545EBA1}"/>
              </a:ext>
            </a:extLst>
          </p:cNvPr>
          <p:cNvSpPr txBox="1"/>
          <p:nvPr/>
        </p:nvSpPr>
        <p:spPr>
          <a:xfrm>
            <a:off x="145942" y="889410"/>
            <a:ext cx="5667737" cy="400110"/>
          </a:xfrm>
          <a:prstGeom prst="rect">
            <a:avLst/>
          </a:prstGeom>
          <a:noFill/>
        </p:spPr>
        <p:txBody>
          <a:bodyPr wrap="square" rtlCol="0">
            <a:spAutoFit/>
          </a:bodyPr>
          <a:lstStyle/>
          <a:p>
            <a:pPr algn="just"/>
            <a:r>
              <a:rPr lang="cs-CZ" sz="2000" b="1" dirty="0"/>
              <a:t>METHOD – SNOWPACK ENERGY BALANCE</a:t>
            </a:r>
          </a:p>
        </p:txBody>
      </p:sp>
      <p:sp>
        <p:nvSpPr>
          <p:cNvPr id="62" name="TextovéPole 61">
            <a:extLst>
              <a:ext uri="{FF2B5EF4-FFF2-40B4-BE49-F238E27FC236}">
                <a16:creationId xmlns:a16="http://schemas.microsoft.com/office/drawing/2014/main" id="{0CEF1580-8A99-43BD-B6DA-A5155C02D1BA}"/>
              </a:ext>
            </a:extLst>
          </p:cNvPr>
          <p:cNvSpPr txBox="1"/>
          <p:nvPr/>
        </p:nvSpPr>
        <p:spPr>
          <a:xfrm>
            <a:off x="2125039" y="6221610"/>
            <a:ext cx="3802435" cy="400110"/>
          </a:xfrm>
          <a:prstGeom prst="rect">
            <a:avLst/>
          </a:prstGeom>
          <a:solidFill>
            <a:schemeClr val="accent1">
              <a:lumMod val="20000"/>
              <a:lumOff val="80000"/>
            </a:schemeClr>
          </a:solidFill>
          <a:ln w="25400">
            <a:solidFill>
              <a:schemeClr val="tx2">
                <a:lumMod val="75000"/>
              </a:schemeClr>
            </a:solidFill>
          </a:ln>
        </p:spPr>
        <p:txBody>
          <a:bodyPr wrap="square" rtlCol="0">
            <a:spAutoFit/>
          </a:bodyPr>
          <a:lstStyle/>
          <a:p>
            <a:pPr algn="ctr">
              <a:spcBef>
                <a:spcPts val="600"/>
              </a:spcBef>
              <a:spcAft>
                <a:spcPts val="1200"/>
              </a:spcAft>
            </a:pPr>
            <a:r>
              <a:rPr lang="cs-CZ" sz="2000" i="1" dirty="0" err="1">
                <a:solidFill>
                  <a:srgbClr val="FF0000"/>
                </a:solidFill>
              </a:rPr>
              <a:t>Q</a:t>
            </a:r>
            <a:r>
              <a:rPr lang="cs-CZ" sz="2000" baseline="-25000" dirty="0" err="1">
                <a:solidFill>
                  <a:srgbClr val="FF0000"/>
                </a:solidFill>
              </a:rPr>
              <a:t>m</a:t>
            </a:r>
            <a:r>
              <a:rPr lang="cs-CZ" sz="2000" dirty="0"/>
              <a:t> </a:t>
            </a:r>
            <a:r>
              <a:rPr lang="cs-CZ" sz="2000" i="1" dirty="0"/>
              <a:t>= </a:t>
            </a:r>
            <a:r>
              <a:rPr lang="cs-CZ" sz="2000" i="1" dirty="0" err="1"/>
              <a:t>Q</a:t>
            </a:r>
            <a:r>
              <a:rPr lang="cs-CZ" sz="2000" baseline="-25000" dirty="0" err="1"/>
              <a:t>sn</a:t>
            </a:r>
            <a:r>
              <a:rPr lang="cs-CZ" sz="2000" i="1" dirty="0"/>
              <a:t> </a:t>
            </a:r>
            <a:r>
              <a:rPr lang="cs-CZ" sz="2000" dirty="0"/>
              <a:t>+</a:t>
            </a:r>
            <a:r>
              <a:rPr lang="cs-CZ" sz="2000" i="1" dirty="0"/>
              <a:t> Q</a:t>
            </a:r>
            <a:r>
              <a:rPr lang="cs-CZ" sz="2000" baseline="-25000" dirty="0"/>
              <a:t>ln</a:t>
            </a:r>
            <a:r>
              <a:rPr lang="cs-CZ" sz="2000" i="1" baseline="-25000" dirty="0"/>
              <a:t>  </a:t>
            </a:r>
            <a:r>
              <a:rPr lang="cs-CZ" sz="2000" dirty="0"/>
              <a:t>+</a:t>
            </a:r>
            <a:r>
              <a:rPr lang="cs-CZ" sz="2000" i="1" dirty="0"/>
              <a:t> </a:t>
            </a:r>
            <a:r>
              <a:rPr lang="cs-CZ" sz="2000" i="1" dirty="0" err="1"/>
              <a:t>Q</a:t>
            </a:r>
            <a:r>
              <a:rPr lang="cs-CZ" sz="2000" baseline="-25000" dirty="0" err="1"/>
              <a:t>e</a:t>
            </a:r>
            <a:r>
              <a:rPr lang="cs-CZ" sz="2000" i="1" dirty="0"/>
              <a:t> </a:t>
            </a:r>
            <a:r>
              <a:rPr lang="cs-CZ" sz="2000" dirty="0"/>
              <a:t>+</a:t>
            </a:r>
            <a:r>
              <a:rPr lang="cs-CZ" sz="2000" i="1" dirty="0"/>
              <a:t> </a:t>
            </a:r>
            <a:r>
              <a:rPr lang="cs-CZ" sz="2000" i="1" dirty="0" err="1"/>
              <a:t>Q</a:t>
            </a:r>
            <a:r>
              <a:rPr lang="cs-CZ" sz="2000" baseline="-25000" dirty="0" err="1"/>
              <a:t>h</a:t>
            </a:r>
            <a:r>
              <a:rPr lang="cs-CZ" sz="2000" i="1" dirty="0"/>
              <a:t> </a:t>
            </a:r>
            <a:r>
              <a:rPr lang="cs-CZ" sz="2000" dirty="0"/>
              <a:t>+</a:t>
            </a:r>
            <a:r>
              <a:rPr lang="cs-CZ" sz="2000" i="1" dirty="0"/>
              <a:t> </a:t>
            </a:r>
            <a:r>
              <a:rPr lang="cs-CZ" sz="2000" i="1" dirty="0" err="1"/>
              <a:t>Q</a:t>
            </a:r>
            <a:r>
              <a:rPr lang="cs-CZ" sz="2000" baseline="-25000" dirty="0" err="1"/>
              <a:t>g</a:t>
            </a:r>
            <a:r>
              <a:rPr lang="cs-CZ" sz="2000" i="1" dirty="0"/>
              <a:t> </a:t>
            </a:r>
            <a:r>
              <a:rPr lang="cs-CZ" sz="2000" dirty="0"/>
              <a:t>+</a:t>
            </a:r>
            <a:r>
              <a:rPr lang="cs-CZ" sz="2000" i="1" dirty="0"/>
              <a:t> </a:t>
            </a:r>
            <a:r>
              <a:rPr lang="cs-CZ" sz="2000" i="1" dirty="0" err="1"/>
              <a:t>Q</a:t>
            </a:r>
            <a:r>
              <a:rPr lang="cs-CZ" sz="2000" baseline="-25000" dirty="0" err="1"/>
              <a:t>p</a:t>
            </a:r>
            <a:endParaRPr lang="cs-CZ" sz="2000" baseline="-25000" dirty="0"/>
          </a:p>
        </p:txBody>
      </p:sp>
    </p:spTree>
    <p:extLst>
      <p:ext uri="{BB962C8B-B14F-4D97-AF65-F5344CB8AC3E}">
        <p14:creationId xmlns:p14="http://schemas.microsoft.com/office/powerpoint/2010/main" val="300549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1167333"/>
            <a:ext cx="4807687" cy="754053"/>
          </a:xfrm>
          <a:prstGeom prst="rect">
            <a:avLst/>
          </a:prstGeom>
          <a:noFill/>
        </p:spPr>
        <p:txBody>
          <a:bodyPr wrap="square" rtlCol="0">
            <a:spAutoFit/>
          </a:bodyPr>
          <a:lstStyle/>
          <a:p>
            <a:pPr algn="just">
              <a:spcAft>
                <a:spcPts val="600"/>
              </a:spcAft>
            </a:pPr>
            <a:r>
              <a:rPr lang="cs-CZ" sz="2000" b="1" dirty="0"/>
              <a:t>STUDY AREAS</a:t>
            </a:r>
          </a:p>
          <a:p>
            <a:pPr marL="285750" indent="-285750">
              <a:spcAft>
                <a:spcPts val="600"/>
              </a:spcAft>
              <a:buFont typeface="Arial" panose="020B0604020202020204" pitchFamily="34" charset="0"/>
              <a:buChar char="•"/>
            </a:pPr>
            <a:r>
              <a:rPr lang="cs-CZ" dirty="0" err="1"/>
              <a:t>Differ</a:t>
            </a:r>
            <a:r>
              <a:rPr lang="cs-CZ" dirty="0"/>
              <a:t> </a:t>
            </a:r>
            <a:r>
              <a:rPr lang="cs-CZ" dirty="0" err="1"/>
              <a:t>for</a:t>
            </a:r>
            <a:r>
              <a:rPr lang="cs-CZ" dirty="0"/>
              <a:t> </a:t>
            </a:r>
            <a:r>
              <a:rPr lang="cs-CZ" dirty="0" err="1"/>
              <a:t>each</a:t>
            </a:r>
            <a:r>
              <a:rPr lang="cs-CZ" dirty="0"/>
              <a:t> part </a:t>
            </a:r>
            <a:r>
              <a:rPr lang="cs-CZ" dirty="0" err="1"/>
              <a:t>of</a:t>
            </a:r>
            <a:r>
              <a:rPr lang="cs-CZ" dirty="0"/>
              <a:t> </a:t>
            </a:r>
            <a:r>
              <a:rPr lang="cs-CZ" dirty="0" err="1"/>
              <a:t>the</a:t>
            </a:r>
            <a:r>
              <a:rPr lang="cs-CZ" dirty="0"/>
              <a:t> </a:t>
            </a:r>
            <a:r>
              <a:rPr lang="cs-CZ" dirty="0" err="1"/>
              <a:t>research</a:t>
            </a:r>
            <a:endParaRPr lang="cs-CZ" dirty="0"/>
          </a:p>
        </p:txBody>
      </p:sp>
      <p:pic>
        <p:nvPicPr>
          <p:cNvPr id="40" name="Obrázek 39">
            <a:extLst>
              <a:ext uri="{FF2B5EF4-FFF2-40B4-BE49-F238E27FC236}">
                <a16:creationId xmlns:a16="http://schemas.microsoft.com/office/drawing/2014/main" id="{E29E1067-613B-4762-8D96-20DA86E41A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9830" y="2749247"/>
            <a:ext cx="1747672" cy="2230820"/>
          </a:xfrm>
          <a:prstGeom prst="rect">
            <a:avLst/>
          </a:prstGeom>
          <a:ln>
            <a:solidFill>
              <a:schemeClr val="bg1"/>
            </a:solidFill>
          </a:ln>
        </p:spPr>
      </p:pic>
      <p:sp>
        <p:nvSpPr>
          <p:cNvPr id="41" name="Obdélník 40">
            <a:hlinkClick r:id="rId7" action="ppaction://hlinksldjump"/>
            <a:extLst>
              <a:ext uri="{FF2B5EF4-FFF2-40B4-BE49-F238E27FC236}">
                <a16:creationId xmlns:a16="http://schemas.microsoft.com/office/drawing/2014/main" id="{5DFFF4B1-C419-4733-A361-93C0CC741B33}"/>
              </a:ext>
            </a:extLst>
          </p:cNvPr>
          <p:cNvSpPr/>
          <p:nvPr/>
        </p:nvSpPr>
        <p:spPr>
          <a:xfrm>
            <a:off x="8148150" y="3368259"/>
            <a:ext cx="3086702" cy="99279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RAIN-ON-SNOW RESEARCH</a:t>
            </a:r>
          </a:p>
        </p:txBody>
      </p:sp>
      <p:sp>
        <p:nvSpPr>
          <p:cNvPr id="42" name="Obdélník 41">
            <a:hlinkClick r:id="rId8" action="ppaction://hlinksldjump"/>
            <a:extLst>
              <a:ext uri="{FF2B5EF4-FFF2-40B4-BE49-F238E27FC236}">
                <a16:creationId xmlns:a16="http://schemas.microsoft.com/office/drawing/2014/main" id="{CA0DAF47-44B3-47EE-B2E6-3A60ACE1259A}"/>
              </a:ext>
            </a:extLst>
          </p:cNvPr>
          <p:cNvSpPr/>
          <p:nvPr/>
        </p:nvSpPr>
        <p:spPr>
          <a:xfrm>
            <a:off x="785572" y="3368259"/>
            <a:ext cx="3313122" cy="99279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RADIATION FLUXES AND SNOWPACK ENERGY BALANCE RESEARCH </a:t>
            </a:r>
          </a:p>
        </p:txBody>
      </p:sp>
      <p:pic>
        <p:nvPicPr>
          <p:cNvPr id="43" name="Obrázek 42">
            <a:extLst>
              <a:ext uri="{FF2B5EF4-FFF2-40B4-BE49-F238E27FC236}">
                <a16:creationId xmlns:a16="http://schemas.microsoft.com/office/drawing/2014/main" id="{60BCEBE5-9D61-48D8-856C-2F1346EC4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2094" y="2749247"/>
            <a:ext cx="1754920" cy="2230820"/>
          </a:xfrm>
          <a:prstGeom prst="rect">
            <a:avLst/>
          </a:prstGeom>
        </p:spPr>
      </p:pic>
    </p:spTree>
    <p:extLst>
      <p:ext uri="{BB962C8B-B14F-4D97-AF65-F5344CB8AC3E}">
        <p14:creationId xmlns:p14="http://schemas.microsoft.com/office/powerpoint/2010/main" val="2058032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8" name="TextovéPole 7">
            <a:extLst>
              <a:ext uri="{FF2B5EF4-FFF2-40B4-BE49-F238E27FC236}">
                <a16:creationId xmlns:a16="http://schemas.microsoft.com/office/drawing/2014/main" id="{512274AD-A322-41A5-9681-8FD60A2B9885}"/>
              </a:ext>
            </a:extLst>
          </p:cNvPr>
          <p:cNvSpPr txBox="1"/>
          <p:nvPr/>
        </p:nvSpPr>
        <p:spPr>
          <a:xfrm>
            <a:off x="8806026" y="973063"/>
            <a:ext cx="3042813" cy="400110"/>
          </a:xfrm>
          <a:prstGeom prst="rect">
            <a:avLst/>
          </a:prstGeom>
          <a:noFill/>
        </p:spPr>
        <p:txBody>
          <a:bodyPr wrap="square" rtlCol="0">
            <a:spAutoFit/>
          </a:bodyPr>
          <a:lstStyle/>
          <a:p>
            <a:r>
              <a:rPr lang="cs-CZ" sz="2000" b="1" dirty="0"/>
              <a:t>STUDY AREA (SEB) </a:t>
            </a:r>
          </a:p>
        </p:txBody>
      </p:sp>
      <p:pic>
        <p:nvPicPr>
          <p:cNvPr id="4" name="Obrázek 3">
            <a:extLst>
              <a:ext uri="{FF2B5EF4-FFF2-40B4-BE49-F238E27FC236}">
                <a16:creationId xmlns:a16="http://schemas.microsoft.com/office/drawing/2014/main" id="{E27C460C-D4C7-4534-A2D3-A41A8FB8CE8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01" y="925478"/>
            <a:ext cx="8404964" cy="5917094"/>
          </a:xfrm>
          <a:prstGeom prst="rect">
            <a:avLst/>
          </a:prstGeom>
        </p:spPr>
      </p:pic>
      <p:sp>
        <p:nvSpPr>
          <p:cNvPr id="12" name="TextovéPole 11">
            <a:extLst>
              <a:ext uri="{FF2B5EF4-FFF2-40B4-BE49-F238E27FC236}">
                <a16:creationId xmlns:a16="http://schemas.microsoft.com/office/drawing/2014/main" id="{4D9A85E9-968E-45C9-8454-4A6B5F19CC5A}"/>
              </a:ext>
            </a:extLst>
          </p:cNvPr>
          <p:cNvSpPr txBox="1"/>
          <p:nvPr/>
        </p:nvSpPr>
        <p:spPr>
          <a:xfrm>
            <a:off x="8533640" y="4140449"/>
            <a:ext cx="3587585" cy="1815882"/>
          </a:xfrm>
          <a:prstGeom prst="rect">
            <a:avLst/>
          </a:prstGeom>
          <a:noFill/>
        </p:spPr>
        <p:txBody>
          <a:bodyPr wrap="square">
            <a:spAutoFit/>
          </a:bodyPr>
          <a:lstStyle/>
          <a:p>
            <a:pPr algn="l"/>
            <a:r>
              <a:rPr lang="cs-CZ" sz="1400" b="0" i="1" u="none" strike="noStrike" baseline="0" dirty="0" err="1"/>
              <a:t>Fig</a:t>
            </a:r>
            <a:r>
              <a:rPr lang="cs-CZ" sz="1400" b="0" i="1" u="none" strike="noStrike" baseline="0" dirty="0"/>
              <a:t>. 1: </a:t>
            </a:r>
            <a:r>
              <a:rPr lang="en-US" sz="1400" b="0" i="1" u="none" strike="noStrike" baseline="0" dirty="0"/>
              <a:t>Geographical location of the </a:t>
            </a:r>
            <a:r>
              <a:rPr lang="en-US" sz="1400" b="0" i="1" u="none" strike="noStrike" baseline="0" dirty="0" err="1"/>
              <a:t>Ptaci</a:t>
            </a:r>
            <a:r>
              <a:rPr lang="en-US" sz="1400" b="0" i="1" u="none" strike="noStrike" baseline="0" dirty="0"/>
              <a:t> Brook catchment and the position of all data stations used in the study. Each sampling site with</a:t>
            </a:r>
          </a:p>
          <a:p>
            <a:pPr algn="l"/>
            <a:r>
              <a:rPr lang="cs-CZ" sz="1400" b="0" i="1" u="none" strike="noStrike" baseline="0" dirty="0" err="1"/>
              <a:t>radiometers</a:t>
            </a:r>
            <a:r>
              <a:rPr lang="cs-CZ" sz="1400" b="0" i="1" u="none" strike="noStrike" baseline="0" dirty="0"/>
              <a:t> </a:t>
            </a:r>
            <a:r>
              <a:rPr lang="cs-CZ" sz="1400" b="0" i="1" u="none" strike="noStrike" baseline="0" dirty="0" err="1"/>
              <a:t>represents</a:t>
            </a:r>
            <a:r>
              <a:rPr lang="cs-CZ" sz="1400" b="0" i="1" u="none" strike="noStrike" baseline="0" dirty="0"/>
              <a:t> </a:t>
            </a:r>
            <a:r>
              <a:rPr lang="cs-CZ" sz="1400" b="0" i="1" u="none" strike="noStrike" baseline="0" dirty="0" err="1"/>
              <a:t>specific</a:t>
            </a:r>
            <a:r>
              <a:rPr lang="cs-CZ" sz="1400" b="0" i="1" u="none" strike="noStrike" baseline="0" dirty="0"/>
              <a:t> </a:t>
            </a:r>
            <a:r>
              <a:rPr lang="cs-CZ" sz="1400" b="0" i="1" u="none" strike="noStrike" baseline="0" dirty="0" err="1"/>
              <a:t>vegetation</a:t>
            </a:r>
            <a:r>
              <a:rPr lang="cs-CZ" sz="1400" b="0" i="1" u="none" strike="noStrike" baseline="0" dirty="0"/>
              <a:t> </a:t>
            </a:r>
            <a:r>
              <a:rPr lang="cs-CZ" sz="1400" b="0" i="1" u="none" strike="noStrike" baseline="0" dirty="0" err="1"/>
              <a:t>structure</a:t>
            </a:r>
            <a:r>
              <a:rPr lang="cs-CZ" sz="1400" b="0" i="1" u="none" strike="noStrike" baseline="0" dirty="0"/>
              <a:t> </a:t>
            </a:r>
            <a:r>
              <a:rPr lang="cs-CZ" sz="1400" b="0" i="1" u="none" strike="noStrike" baseline="0" dirty="0" err="1"/>
              <a:t>described</a:t>
            </a:r>
            <a:r>
              <a:rPr lang="cs-CZ" sz="1400" b="0" i="1" u="none" strike="noStrike" baseline="0" dirty="0"/>
              <a:t> by </a:t>
            </a:r>
            <a:r>
              <a:rPr lang="cs-CZ" sz="1400" b="0" i="1" u="none" strike="noStrike" baseline="0" dirty="0" err="1"/>
              <a:t>leaf</a:t>
            </a:r>
            <a:r>
              <a:rPr lang="cs-CZ" sz="1400" b="0" i="1" u="none" strike="noStrike" baseline="0" dirty="0"/>
              <a:t> area index (LAI); </a:t>
            </a:r>
            <a:r>
              <a:rPr lang="cs-CZ" sz="1400" b="0" i="1" u="none" strike="noStrike" baseline="0" dirty="0" err="1"/>
              <a:t>healthy</a:t>
            </a:r>
            <a:r>
              <a:rPr lang="cs-CZ" sz="1400" b="0" i="1" u="none" strike="noStrike" baseline="0" dirty="0"/>
              <a:t> </a:t>
            </a:r>
            <a:r>
              <a:rPr lang="cs-CZ" sz="1400" b="0" i="1" u="none" strike="noStrike" baseline="0" dirty="0" err="1"/>
              <a:t>dense</a:t>
            </a:r>
            <a:r>
              <a:rPr lang="cs-CZ" sz="1400" b="0" i="1" u="none" strike="noStrike" baseline="0" dirty="0"/>
              <a:t> </a:t>
            </a:r>
            <a:r>
              <a:rPr lang="cs-CZ" sz="1400" b="0" i="1" u="none" strike="noStrike" baseline="0" dirty="0" err="1"/>
              <a:t>spruce</a:t>
            </a:r>
            <a:r>
              <a:rPr lang="cs-CZ" sz="1400" b="0" i="1" u="none" strike="noStrike" baseline="0" dirty="0"/>
              <a:t> </a:t>
            </a:r>
            <a:r>
              <a:rPr lang="cs-CZ" sz="1400" b="0" i="1" u="none" strike="noStrike" baseline="0" dirty="0" err="1"/>
              <a:t>forest</a:t>
            </a:r>
            <a:r>
              <a:rPr lang="cs-CZ" sz="1400" b="0" i="1" u="none" strike="noStrike" baseline="0" dirty="0"/>
              <a:t> (a), </a:t>
            </a:r>
            <a:r>
              <a:rPr lang="cs-CZ" sz="1400" b="0" i="1" u="none" strike="noStrike" baseline="0" dirty="0" err="1"/>
              <a:t>disturbed</a:t>
            </a:r>
            <a:r>
              <a:rPr lang="cs-CZ" sz="1400" b="0" i="1" u="none" strike="noStrike" baseline="0" dirty="0"/>
              <a:t> </a:t>
            </a:r>
            <a:r>
              <a:rPr lang="cs-CZ" sz="1400" b="0" i="1" u="none" strike="noStrike" baseline="0" dirty="0" err="1"/>
              <a:t>spruce</a:t>
            </a:r>
            <a:r>
              <a:rPr lang="cs-CZ" sz="1400" b="0" i="1" u="none" strike="noStrike" baseline="0" dirty="0"/>
              <a:t> </a:t>
            </a:r>
            <a:r>
              <a:rPr lang="cs-CZ" sz="1400" b="0" i="1" u="none" strike="noStrike" baseline="0" dirty="0" err="1"/>
              <a:t>forest</a:t>
            </a:r>
            <a:r>
              <a:rPr lang="cs-CZ" sz="1400" i="1" dirty="0"/>
              <a:t> </a:t>
            </a:r>
            <a:r>
              <a:rPr lang="en-US" sz="1400" b="0" i="1" u="none" strike="noStrike" baseline="0" dirty="0"/>
              <a:t>(b) and open meadow (c) (</a:t>
            </a:r>
            <a:r>
              <a:rPr lang="cs-CZ" sz="1400" b="0" i="1" u="none" strike="noStrike" baseline="0" dirty="0"/>
              <a:t>Hotovy et </a:t>
            </a:r>
            <a:r>
              <a:rPr lang="cs-CZ" sz="1400" b="0" i="1" u="none" strike="noStrike" baseline="0" dirty="0" err="1"/>
              <a:t>Jenicek</a:t>
            </a:r>
            <a:r>
              <a:rPr lang="cs-CZ" sz="1400" b="0" i="1" u="none" strike="noStrike" baseline="0" dirty="0"/>
              <a:t>, 2020</a:t>
            </a:r>
            <a:r>
              <a:rPr lang="en-US" sz="1400" b="0" i="1" u="none" strike="noStrike" baseline="0" dirty="0"/>
              <a:t>)</a:t>
            </a:r>
            <a:r>
              <a:rPr lang="cs-CZ" sz="1400" b="0" i="1" u="none" strike="noStrike" baseline="0" dirty="0"/>
              <a:t>.</a:t>
            </a:r>
            <a:endParaRPr lang="cs-CZ" sz="1400" i="1" dirty="0"/>
          </a:p>
        </p:txBody>
      </p:sp>
    </p:spTree>
    <p:extLst>
      <p:ext uri="{BB962C8B-B14F-4D97-AF65-F5344CB8AC3E}">
        <p14:creationId xmlns:p14="http://schemas.microsoft.com/office/powerpoint/2010/main" val="1642449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pic>
        <p:nvPicPr>
          <p:cNvPr id="10" name="Picture 2">
            <a:extLst>
              <a:ext uri="{FF2B5EF4-FFF2-40B4-BE49-F238E27FC236}">
                <a16:creationId xmlns:a16="http://schemas.microsoft.com/office/drawing/2014/main" id="{3BCF067B-45D0-4198-A1C4-6A0563E41EC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775" y="1247683"/>
            <a:ext cx="8481690" cy="54050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8B037AF-12E6-46BF-817C-970B473140A2}"/>
              </a:ext>
            </a:extLst>
          </p:cNvPr>
          <p:cNvSpPr txBox="1"/>
          <p:nvPr/>
        </p:nvSpPr>
        <p:spPr>
          <a:xfrm>
            <a:off x="8788953" y="1039240"/>
            <a:ext cx="3163562" cy="2523768"/>
          </a:xfrm>
          <a:prstGeom prst="rect">
            <a:avLst/>
          </a:prstGeom>
          <a:noFill/>
        </p:spPr>
        <p:txBody>
          <a:bodyPr wrap="square" rtlCol="0">
            <a:spAutoFit/>
          </a:bodyPr>
          <a:lstStyle/>
          <a:p>
            <a:r>
              <a:rPr lang="cs-CZ" sz="2000" b="1" dirty="0"/>
              <a:t>STUDY AREA (ROS)</a:t>
            </a:r>
          </a:p>
          <a:p>
            <a:endParaRPr lang="cs-CZ" sz="2000" b="1" dirty="0"/>
          </a:p>
          <a:p>
            <a:pPr marL="342900" indent="-342900">
              <a:spcAft>
                <a:spcPts val="600"/>
              </a:spcAft>
              <a:buFont typeface="Arial" panose="020B0604020202020204" pitchFamily="34" charset="0"/>
              <a:buChar char="•"/>
            </a:pPr>
            <a:r>
              <a:rPr lang="cs-CZ" dirty="0"/>
              <a:t>40 </a:t>
            </a:r>
            <a:r>
              <a:rPr lang="cs-CZ" dirty="0" err="1"/>
              <a:t>catchments</a:t>
            </a:r>
            <a:r>
              <a:rPr lang="cs-CZ" dirty="0"/>
              <a:t> </a:t>
            </a:r>
            <a:r>
              <a:rPr lang="cs-CZ" dirty="0" err="1"/>
              <a:t>located</a:t>
            </a:r>
            <a:r>
              <a:rPr lang="cs-CZ" dirty="0"/>
              <a:t> in 5 </a:t>
            </a:r>
            <a:r>
              <a:rPr lang="cs-CZ" dirty="0" err="1"/>
              <a:t>different</a:t>
            </a:r>
            <a:r>
              <a:rPr lang="cs-CZ" dirty="0"/>
              <a:t> </a:t>
            </a:r>
            <a:r>
              <a:rPr lang="cs-CZ" dirty="0" err="1"/>
              <a:t>mountain</a:t>
            </a:r>
            <a:r>
              <a:rPr lang="cs-CZ" dirty="0"/>
              <a:t> </a:t>
            </a:r>
            <a:r>
              <a:rPr lang="cs-CZ" dirty="0" err="1"/>
              <a:t>ranges</a:t>
            </a:r>
            <a:r>
              <a:rPr lang="cs-CZ" dirty="0"/>
              <a:t> in </a:t>
            </a:r>
            <a:r>
              <a:rPr lang="cs-CZ" dirty="0" err="1"/>
              <a:t>Czechia</a:t>
            </a:r>
            <a:r>
              <a:rPr lang="cs-CZ" dirty="0"/>
              <a:t> </a:t>
            </a:r>
          </a:p>
          <a:p>
            <a:pPr marL="342900" indent="-342900">
              <a:spcAft>
                <a:spcPts val="600"/>
              </a:spcAft>
              <a:buFont typeface="Arial" panose="020B0604020202020204" pitchFamily="34" charset="0"/>
              <a:buChar char="•"/>
            </a:pPr>
            <a:r>
              <a:rPr lang="cs-CZ" dirty="0" err="1"/>
              <a:t>Affected</a:t>
            </a:r>
            <a:r>
              <a:rPr lang="cs-CZ" dirty="0"/>
              <a:t> by </a:t>
            </a:r>
            <a:r>
              <a:rPr lang="cs-CZ" dirty="0" err="1"/>
              <a:t>snow</a:t>
            </a:r>
            <a:endParaRPr lang="cs-CZ" dirty="0"/>
          </a:p>
          <a:p>
            <a:pPr marL="342900" indent="-342900">
              <a:spcAft>
                <a:spcPts val="600"/>
              </a:spcAft>
              <a:buFont typeface="Arial" panose="020B0604020202020204" pitchFamily="34" charset="0"/>
              <a:buChar char="•"/>
            </a:pPr>
            <a:r>
              <a:rPr lang="cs-CZ" dirty="0"/>
              <a:t>Long-</a:t>
            </a:r>
            <a:r>
              <a:rPr lang="cs-CZ" dirty="0" err="1"/>
              <a:t>time</a:t>
            </a:r>
            <a:r>
              <a:rPr lang="cs-CZ" dirty="0"/>
              <a:t> data </a:t>
            </a:r>
            <a:r>
              <a:rPr lang="cs-CZ" dirty="0" err="1"/>
              <a:t>series</a:t>
            </a:r>
            <a:r>
              <a:rPr lang="cs-CZ" dirty="0"/>
              <a:t>    (1965 – 2019)  </a:t>
            </a:r>
          </a:p>
        </p:txBody>
      </p:sp>
      <p:sp>
        <p:nvSpPr>
          <p:cNvPr id="15" name="TextovéPole 14">
            <a:extLst>
              <a:ext uri="{FF2B5EF4-FFF2-40B4-BE49-F238E27FC236}">
                <a16:creationId xmlns:a16="http://schemas.microsoft.com/office/drawing/2014/main" id="{3969EB79-2400-4235-94A7-95BC2430DC3F}"/>
              </a:ext>
            </a:extLst>
          </p:cNvPr>
          <p:cNvSpPr txBox="1"/>
          <p:nvPr/>
        </p:nvSpPr>
        <p:spPr>
          <a:xfrm>
            <a:off x="3775781" y="6373368"/>
            <a:ext cx="4221504" cy="307777"/>
          </a:xfrm>
          <a:prstGeom prst="rect">
            <a:avLst/>
          </a:prstGeom>
          <a:noFill/>
        </p:spPr>
        <p:txBody>
          <a:bodyPr wrap="square">
            <a:spAutoFit/>
          </a:bodyPr>
          <a:lstStyle/>
          <a:p>
            <a:pPr algn="l"/>
            <a:r>
              <a:rPr lang="cs-CZ" sz="1400" b="0" i="1" u="none" strike="noStrike" baseline="0" dirty="0" err="1"/>
              <a:t>Fig</a:t>
            </a:r>
            <a:r>
              <a:rPr lang="cs-CZ" sz="1400" b="0" i="1" u="none" strike="noStrike" baseline="0" dirty="0"/>
              <a:t>. 2: </a:t>
            </a:r>
            <a:r>
              <a:rPr lang="cs-CZ" sz="1400" b="0" i="1" u="none" strike="noStrike" baseline="0" dirty="0" err="1"/>
              <a:t>Selected</a:t>
            </a:r>
            <a:r>
              <a:rPr lang="cs-CZ" sz="1400" b="0" i="1" u="none" strike="noStrike" baseline="0" dirty="0"/>
              <a:t> </a:t>
            </a:r>
            <a:r>
              <a:rPr lang="cs-CZ" sz="1400" b="0" i="1" u="none" strike="noStrike" baseline="0" dirty="0" err="1"/>
              <a:t>catchments</a:t>
            </a:r>
            <a:r>
              <a:rPr lang="cs-CZ" sz="1400" b="0" i="1" u="none" strike="noStrike" baseline="0" dirty="0"/>
              <a:t> </a:t>
            </a:r>
            <a:r>
              <a:rPr lang="cs-CZ" sz="1400" b="0" i="1" u="none" strike="noStrike" baseline="0" dirty="0" err="1"/>
              <a:t>for</a:t>
            </a:r>
            <a:r>
              <a:rPr lang="cs-CZ" sz="1400" b="0" i="1" u="none" strike="noStrike" baseline="0" dirty="0"/>
              <a:t> ROS </a:t>
            </a:r>
            <a:r>
              <a:rPr lang="cs-CZ" sz="1400" b="0" i="1" u="none" strike="noStrike" baseline="0" dirty="0" err="1"/>
              <a:t>research</a:t>
            </a:r>
            <a:r>
              <a:rPr lang="cs-CZ" sz="1400" b="0" i="1" u="none" strike="noStrike" baseline="0" dirty="0"/>
              <a:t> in </a:t>
            </a:r>
            <a:r>
              <a:rPr lang="cs-CZ" sz="1400" b="0" i="1" u="none" strike="noStrike" baseline="0" dirty="0" err="1"/>
              <a:t>Czechia</a:t>
            </a:r>
            <a:r>
              <a:rPr lang="cs-CZ" sz="1400" b="0" i="1" u="none" strike="noStrike" baseline="0" dirty="0"/>
              <a:t>.</a:t>
            </a:r>
            <a:endParaRPr lang="cs-CZ" sz="1400" i="1" dirty="0"/>
          </a:p>
        </p:txBody>
      </p:sp>
    </p:spTree>
    <p:extLst>
      <p:ext uri="{BB962C8B-B14F-4D97-AF65-F5344CB8AC3E}">
        <p14:creationId xmlns:p14="http://schemas.microsoft.com/office/powerpoint/2010/main" val="396134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241563" y="1167333"/>
            <a:ext cx="4807687" cy="754053"/>
          </a:xfrm>
          <a:prstGeom prst="rect">
            <a:avLst/>
          </a:prstGeom>
          <a:noFill/>
        </p:spPr>
        <p:txBody>
          <a:bodyPr wrap="square" rtlCol="0">
            <a:spAutoFit/>
          </a:bodyPr>
          <a:lstStyle/>
          <a:p>
            <a:pPr algn="just">
              <a:spcAft>
                <a:spcPts val="600"/>
              </a:spcAft>
            </a:pPr>
            <a:r>
              <a:rPr lang="cs-CZ" sz="2000" b="1" dirty="0"/>
              <a:t>MATERIAL AND METHODS </a:t>
            </a:r>
          </a:p>
          <a:p>
            <a:pPr marL="285750" indent="-285750">
              <a:spcAft>
                <a:spcPts val="600"/>
              </a:spcAft>
              <a:buFont typeface="Arial" panose="020B0604020202020204" pitchFamily="34" charset="0"/>
              <a:buChar char="•"/>
            </a:pPr>
            <a:r>
              <a:rPr lang="cs-CZ" dirty="0" err="1"/>
              <a:t>Differ</a:t>
            </a:r>
            <a:r>
              <a:rPr lang="cs-CZ" dirty="0"/>
              <a:t> </a:t>
            </a:r>
            <a:r>
              <a:rPr lang="cs-CZ" dirty="0" err="1"/>
              <a:t>for</a:t>
            </a:r>
            <a:r>
              <a:rPr lang="cs-CZ" dirty="0"/>
              <a:t> </a:t>
            </a:r>
            <a:r>
              <a:rPr lang="cs-CZ" dirty="0" err="1"/>
              <a:t>each</a:t>
            </a:r>
            <a:r>
              <a:rPr lang="cs-CZ" dirty="0"/>
              <a:t> part </a:t>
            </a:r>
            <a:r>
              <a:rPr lang="cs-CZ" dirty="0" err="1"/>
              <a:t>of</a:t>
            </a:r>
            <a:r>
              <a:rPr lang="cs-CZ" dirty="0"/>
              <a:t> </a:t>
            </a:r>
            <a:r>
              <a:rPr lang="cs-CZ" dirty="0" err="1"/>
              <a:t>the</a:t>
            </a:r>
            <a:r>
              <a:rPr lang="cs-CZ" dirty="0"/>
              <a:t> </a:t>
            </a:r>
            <a:r>
              <a:rPr lang="cs-CZ" dirty="0" err="1"/>
              <a:t>research</a:t>
            </a:r>
            <a:endParaRPr lang="cs-CZ" dirty="0"/>
          </a:p>
        </p:txBody>
      </p:sp>
      <p:pic>
        <p:nvPicPr>
          <p:cNvPr id="40" name="Obrázek 39">
            <a:extLst>
              <a:ext uri="{FF2B5EF4-FFF2-40B4-BE49-F238E27FC236}">
                <a16:creationId xmlns:a16="http://schemas.microsoft.com/office/drawing/2014/main" id="{E29E1067-613B-4762-8D96-20DA86E41A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9830" y="2749247"/>
            <a:ext cx="1747672" cy="2230820"/>
          </a:xfrm>
          <a:prstGeom prst="rect">
            <a:avLst/>
          </a:prstGeom>
          <a:ln>
            <a:solidFill>
              <a:schemeClr val="bg1"/>
            </a:solidFill>
          </a:ln>
        </p:spPr>
      </p:pic>
      <p:sp>
        <p:nvSpPr>
          <p:cNvPr id="41" name="Obdélník 40">
            <a:hlinkClick r:id="rId7" action="ppaction://hlinksldjump"/>
            <a:extLst>
              <a:ext uri="{FF2B5EF4-FFF2-40B4-BE49-F238E27FC236}">
                <a16:creationId xmlns:a16="http://schemas.microsoft.com/office/drawing/2014/main" id="{5DFFF4B1-C419-4733-A361-93C0CC741B33}"/>
              </a:ext>
            </a:extLst>
          </p:cNvPr>
          <p:cNvSpPr/>
          <p:nvPr/>
        </p:nvSpPr>
        <p:spPr>
          <a:xfrm>
            <a:off x="8148150" y="3368259"/>
            <a:ext cx="3086702" cy="99279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RAIN-ON-SNOW RESEARCH</a:t>
            </a:r>
          </a:p>
        </p:txBody>
      </p:sp>
      <p:sp>
        <p:nvSpPr>
          <p:cNvPr id="42" name="Obdélník 41">
            <a:hlinkClick r:id="rId8" action="ppaction://hlinksldjump"/>
            <a:extLst>
              <a:ext uri="{FF2B5EF4-FFF2-40B4-BE49-F238E27FC236}">
                <a16:creationId xmlns:a16="http://schemas.microsoft.com/office/drawing/2014/main" id="{CA0DAF47-44B3-47EE-B2E6-3A60ACE1259A}"/>
              </a:ext>
            </a:extLst>
          </p:cNvPr>
          <p:cNvSpPr/>
          <p:nvPr/>
        </p:nvSpPr>
        <p:spPr>
          <a:xfrm>
            <a:off x="785572" y="3368259"/>
            <a:ext cx="3313122" cy="99279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cs-CZ" b="1" dirty="0"/>
              <a:t>RADIATION FLUXES AND SNOWPACK ENERGY BALANCE RESEARCH </a:t>
            </a:r>
          </a:p>
        </p:txBody>
      </p:sp>
      <p:pic>
        <p:nvPicPr>
          <p:cNvPr id="43" name="Obrázek 42">
            <a:extLst>
              <a:ext uri="{FF2B5EF4-FFF2-40B4-BE49-F238E27FC236}">
                <a16:creationId xmlns:a16="http://schemas.microsoft.com/office/drawing/2014/main" id="{60BCEBE5-9D61-48D8-856C-2F1346EC4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2094" y="2749247"/>
            <a:ext cx="1754920" cy="2230820"/>
          </a:xfrm>
          <a:prstGeom prst="rect">
            <a:avLst/>
          </a:prstGeom>
        </p:spPr>
      </p:pic>
    </p:spTree>
    <p:extLst>
      <p:ext uri="{BB962C8B-B14F-4D97-AF65-F5344CB8AC3E}">
        <p14:creationId xmlns:p14="http://schemas.microsoft.com/office/powerpoint/2010/main" val="263650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8" name="TextovéPole 7">
            <a:extLst>
              <a:ext uri="{FF2B5EF4-FFF2-40B4-BE49-F238E27FC236}">
                <a16:creationId xmlns:a16="http://schemas.microsoft.com/office/drawing/2014/main" id="{512274AD-A322-41A5-9681-8FD60A2B9885}"/>
              </a:ext>
            </a:extLst>
          </p:cNvPr>
          <p:cNvSpPr txBox="1"/>
          <p:nvPr/>
        </p:nvSpPr>
        <p:spPr>
          <a:xfrm>
            <a:off x="241563" y="1054819"/>
            <a:ext cx="4807687" cy="400110"/>
          </a:xfrm>
          <a:prstGeom prst="rect">
            <a:avLst/>
          </a:prstGeom>
          <a:noFill/>
        </p:spPr>
        <p:txBody>
          <a:bodyPr wrap="square" rtlCol="0">
            <a:spAutoFit/>
          </a:bodyPr>
          <a:lstStyle/>
          <a:p>
            <a:pPr algn="just">
              <a:spcAft>
                <a:spcPts val="600"/>
              </a:spcAft>
            </a:pPr>
            <a:r>
              <a:rPr lang="cs-CZ" sz="2000" b="1" dirty="0"/>
              <a:t>MATERIAL AND METHODS (SEB)</a:t>
            </a:r>
          </a:p>
        </p:txBody>
      </p:sp>
      <p:pic>
        <p:nvPicPr>
          <p:cNvPr id="9" name="Obrázek 8">
            <a:extLst>
              <a:ext uri="{FF2B5EF4-FFF2-40B4-BE49-F238E27FC236}">
                <a16:creationId xmlns:a16="http://schemas.microsoft.com/office/drawing/2014/main" id="{C406A481-A978-46BC-821D-13CDB2F46F94}"/>
              </a:ext>
            </a:extLst>
          </p:cNvPr>
          <p:cNvPicPr>
            <a:picLocks noChangeAspect="1"/>
          </p:cNvPicPr>
          <p:nvPr/>
        </p:nvPicPr>
        <p:blipFill>
          <a:blip r:embed="rId6"/>
          <a:stretch>
            <a:fillRect/>
          </a:stretch>
        </p:blipFill>
        <p:spPr>
          <a:xfrm>
            <a:off x="6115264" y="3675612"/>
            <a:ext cx="3451622" cy="2049194"/>
          </a:xfrm>
          <a:prstGeom prst="rect">
            <a:avLst/>
          </a:prstGeom>
          <a:ln>
            <a:noFill/>
          </a:ln>
        </p:spPr>
      </p:pic>
      <p:sp>
        <p:nvSpPr>
          <p:cNvPr id="11" name="TextovéPole 10">
            <a:extLst>
              <a:ext uri="{FF2B5EF4-FFF2-40B4-BE49-F238E27FC236}">
                <a16:creationId xmlns:a16="http://schemas.microsoft.com/office/drawing/2014/main" id="{085D8FDF-7462-4118-BDE9-19A5D9388C2B}"/>
              </a:ext>
            </a:extLst>
          </p:cNvPr>
          <p:cNvSpPr txBox="1"/>
          <p:nvPr/>
        </p:nvSpPr>
        <p:spPr>
          <a:xfrm>
            <a:off x="283486" y="1848772"/>
            <a:ext cx="5548292" cy="387798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cs-CZ" dirty="0" err="1"/>
              <a:t>All</a:t>
            </a:r>
            <a:r>
              <a:rPr lang="cs-CZ" dirty="0"/>
              <a:t> </a:t>
            </a:r>
            <a:r>
              <a:rPr lang="cs-CZ" dirty="0" err="1"/>
              <a:t>three</a:t>
            </a:r>
            <a:r>
              <a:rPr lang="cs-CZ" dirty="0"/>
              <a:t> </a:t>
            </a:r>
            <a:r>
              <a:rPr lang="cs-CZ" dirty="0" err="1"/>
              <a:t>sites</a:t>
            </a:r>
            <a:r>
              <a:rPr lang="cs-CZ" dirty="0"/>
              <a:t> </a:t>
            </a:r>
            <a:r>
              <a:rPr lang="cs-CZ" dirty="0" err="1"/>
              <a:t>equippted</a:t>
            </a:r>
            <a:r>
              <a:rPr lang="cs-CZ" dirty="0"/>
              <a:t> </a:t>
            </a:r>
            <a:r>
              <a:rPr lang="cs-CZ" dirty="0" err="1"/>
              <a:t>with</a:t>
            </a:r>
            <a:r>
              <a:rPr lang="cs-CZ" dirty="0"/>
              <a:t> CNR4 Net </a:t>
            </a:r>
            <a:r>
              <a:rPr lang="cs-CZ" dirty="0" err="1"/>
              <a:t>Radiometers</a:t>
            </a:r>
            <a:r>
              <a:rPr lang="cs-CZ" dirty="0"/>
              <a:t> (</a:t>
            </a:r>
            <a:r>
              <a:rPr lang="cs-CZ" dirty="0" err="1"/>
              <a:t>Kipp</a:t>
            </a:r>
            <a:r>
              <a:rPr lang="cs-CZ" dirty="0"/>
              <a:t> </a:t>
            </a:r>
            <a:r>
              <a:rPr lang="en-GB" dirty="0"/>
              <a:t>&amp;</a:t>
            </a:r>
            <a:r>
              <a:rPr lang="cs-CZ" dirty="0"/>
              <a:t> </a:t>
            </a:r>
            <a:r>
              <a:rPr lang="cs-CZ" dirty="0" err="1"/>
              <a:t>Zonen</a:t>
            </a:r>
            <a:r>
              <a:rPr lang="cs-CZ" dirty="0"/>
              <a:t>) </a:t>
            </a:r>
          </a:p>
          <a:p>
            <a:pPr marL="285750" indent="-285750">
              <a:spcAft>
                <a:spcPts val="600"/>
              </a:spcAft>
              <a:buFont typeface="Arial" panose="020B0604020202020204" pitchFamily="34" charset="0"/>
              <a:buChar char="•"/>
            </a:pPr>
            <a:r>
              <a:rPr lang="cs-CZ" dirty="0" err="1"/>
              <a:t>Two</a:t>
            </a:r>
            <a:r>
              <a:rPr lang="cs-CZ" dirty="0"/>
              <a:t> </a:t>
            </a:r>
            <a:r>
              <a:rPr lang="cs-CZ" dirty="0" err="1"/>
              <a:t>pyranometers</a:t>
            </a:r>
            <a:r>
              <a:rPr lang="cs-CZ" dirty="0"/>
              <a:t> and </a:t>
            </a:r>
            <a:r>
              <a:rPr lang="cs-CZ" dirty="0" err="1"/>
              <a:t>two</a:t>
            </a:r>
            <a:r>
              <a:rPr lang="cs-CZ" dirty="0"/>
              <a:t> </a:t>
            </a:r>
            <a:r>
              <a:rPr lang="cs-CZ" dirty="0" err="1"/>
              <a:t>pyrgeometers</a:t>
            </a:r>
            <a:r>
              <a:rPr lang="cs-CZ" dirty="0"/>
              <a:t> (</a:t>
            </a:r>
            <a:r>
              <a:rPr lang="cs-CZ" dirty="0" err="1"/>
              <a:t>oriented</a:t>
            </a:r>
            <a:r>
              <a:rPr lang="cs-CZ" dirty="0"/>
              <a:t> </a:t>
            </a:r>
            <a:r>
              <a:rPr lang="cs-CZ" dirty="0" err="1"/>
              <a:t>upward</a:t>
            </a:r>
            <a:r>
              <a:rPr lang="cs-CZ" dirty="0"/>
              <a:t> and </a:t>
            </a:r>
            <a:r>
              <a:rPr lang="cs-CZ" dirty="0" err="1"/>
              <a:t>downward</a:t>
            </a:r>
            <a:r>
              <a:rPr lang="cs-CZ" dirty="0"/>
              <a:t>)</a:t>
            </a:r>
          </a:p>
          <a:p>
            <a:pPr marL="285750" indent="-285750">
              <a:spcAft>
                <a:spcPts val="600"/>
              </a:spcAft>
              <a:buFont typeface="Arial" panose="020B0604020202020204" pitchFamily="34" charset="0"/>
              <a:buChar char="•"/>
            </a:pPr>
            <a:r>
              <a:rPr lang="cs-CZ" dirty="0" err="1"/>
              <a:t>Enable</a:t>
            </a:r>
            <a:r>
              <a:rPr lang="cs-CZ" dirty="0"/>
              <a:t> to </a:t>
            </a:r>
            <a:r>
              <a:rPr lang="cs-CZ" dirty="0" err="1"/>
              <a:t>measure</a:t>
            </a:r>
            <a:r>
              <a:rPr lang="cs-CZ" dirty="0"/>
              <a:t> </a:t>
            </a:r>
            <a:r>
              <a:rPr lang="cs-CZ" dirty="0" err="1"/>
              <a:t>both</a:t>
            </a:r>
            <a:r>
              <a:rPr lang="cs-CZ" dirty="0"/>
              <a:t> </a:t>
            </a:r>
            <a:r>
              <a:rPr lang="cs-CZ" dirty="0" err="1"/>
              <a:t>global</a:t>
            </a:r>
            <a:r>
              <a:rPr lang="cs-CZ" dirty="0"/>
              <a:t> (incoming) and </a:t>
            </a:r>
            <a:r>
              <a:rPr lang="cs-CZ" dirty="0" err="1"/>
              <a:t>reflected</a:t>
            </a:r>
            <a:r>
              <a:rPr lang="cs-CZ" dirty="0"/>
              <a:t> (</a:t>
            </a:r>
            <a:r>
              <a:rPr lang="cs-CZ" dirty="0" err="1"/>
              <a:t>outgoing</a:t>
            </a:r>
            <a:r>
              <a:rPr lang="cs-CZ" dirty="0"/>
              <a:t>) SWR and LWR</a:t>
            </a:r>
          </a:p>
          <a:p>
            <a:pPr>
              <a:spcAft>
                <a:spcPts val="600"/>
              </a:spcAft>
            </a:pPr>
            <a:endParaRPr lang="cs-CZ" dirty="0"/>
          </a:p>
          <a:p>
            <a:pPr marL="285750" indent="-285750">
              <a:spcAft>
                <a:spcPts val="600"/>
              </a:spcAft>
              <a:buFont typeface="Arial" panose="020B0604020202020204" pitchFamily="34" charset="0"/>
              <a:buChar char="•"/>
            </a:pPr>
            <a:r>
              <a:rPr lang="cs-CZ" dirty="0"/>
              <a:t>Data: </a:t>
            </a:r>
            <a:r>
              <a:rPr lang="cs-CZ" dirty="0" err="1"/>
              <a:t>three</a:t>
            </a:r>
            <a:r>
              <a:rPr lang="cs-CZ" dirty="0"/>
              <a:t> </a:t>
            </a:r>
            <a:r>
              <a:rPr lang="cs-CZ" dirty="0" err="1"/>
              <a:t>consecutive</a:t>
            </a:r>
            <a:r>
              <a:rPr lang="cs-CZ" dirty="0"/>
              <a:t> </a:t>
            </a:r>
            <a:r>
              <a:rPr lang="cs-CZ" dirty="0" err="1"/>
              <a:t>winter</a:t>
            </a:r>
            <a:r>
              <a:rPr lang="cs-CZ" dirty="0"/>
              <a:t> </a:t>
            </a:r>
            <a:r>
              <a:rPr lang="cs-CZ" dirty="0" err="1"/>
              <a:t>seasons</a:t>
            </a:r>
            <a:r>
              <a:rPr lang="cs-CZ" dirty="0"/>
              <a:t> (Dec – </a:t>
            </a:r>
            <a:r>
              <a:rPr lang="cs-CZ" dirty="0" err="1"/>
              <a:t>Apr</a:t>
            </a:r>
            <a:r>
              <a:rPr lang="cs-CZ" dirty="0"/>
              <a:t>) </a:t>
            </a:r>
            <a:r>
              <a:rPr lang="cs-CZ" dirty="0" err="1"/>
              <a:t>from</a:t>
            </a:r>
            <a:r>
              <a:rPr lang="cs-CZ" dirty="0"/>
              <a:t> 2015/16 to 2017/18 in 10 </a:t>
            </a:r>
            <a:r>
              <a:rPr lang="cs-CZ" dirty="0" err="1"/>
              <a:t>minutes</a:t>
            </a:r>
            <a:r>
              <a:rPr lang="cs-CZ" dirty="0"/>
              <a:t> </a:t>
            </a:r>
            <a:r>
              <a:rPr lang="cs-CZ" dirty="0" err="1"/>
              <a:t>resolution</a:t>
            </a:r>
            <a:endParaRPr lang="cs-CZ" dirty="0"/>
          </a:p>
          <a:p>
            <a:pPr marL="285750" indent="-285750">
              <a:spcAft>
                <a:spcPts val="600"/>
              </a:spcAft>
              <a:buFont typeface="Arial" panose="020B0604020202020204" pitchFamily="34" charset="0"/>
              <a:buChar char="•"/>
            </a:pPr>
            <a:r>
              <a:rPr lang="cs-CZ" dirty="0" err="1"/>
              <a:t>Calculation</a:t>
            </a:r>
            <a:r>
              <a:rPr lang="cs-CZ" dirty="0"/>
              <a:t> </a:t>
            </a:r>
            <a:r>
              <a:rPr lang="cs-CZ" dirty="0" err="1"/>
              <a:t>of</a:t>
            </a:r>
            <a:r>
              <a:rPr lang="cs-CZ" dirty="0"/>
              <a:t> </a:t>
            </a:r>
            <a:r>
              <a:rPr lang="cs-CZ" dirty="0" err="1"/>
              <a:t>all</a:t>
            </a:r>
            <a:r>
              <a:rPr lang="cs-CZ" dirty="0"/>
              <a:t> SEB </a:t>
            </a:r>
            <a:r>
              <a:rPr lang="cs-CZ" dirty="0" err="1"/>
              <a:t>components</a:t>
            </a:r>
            <a:r>
              <a:rPr lang="cs-CZ" dirty="0"/>
              <a:t> </a:t>
            </a:r>
            <a:r>
              <a:rPr lang="cs-CZ" dirty="0" err="1"/>
              <a:t>based</a:t>
            </a:r>
            <a:r>
              <a:rPr lang="cs-CZ" dirty="0"/>
              <a:t> on </a:t>
            </a:r>
            <a:r>
              <a:rPr lang="cs-CZ" dirty="0" err="1"/>
              <a:t>Equations</a:t>
            </a:r>
            <a:r>
              <a:rPr lang="cs-CZ" dirty="0"/>
              <a:t> 2-5 in Hotovy et </a:t>
            </a:r>
            <a:r>
              <a:rPr lang="cs-CZ" dirty="0" err="1"/>
              <a:t>Jenicek</a:t>
            </a:r>
            <a:r>
              <a:rPr lang="cs-CZ" dirty="0"/>
              <a:t>, 2020</a:t>
            </a:r>
          </a:p>
          <a:p>
            <a:pPr marL="285750" indent="-285750">
              <a:buFont typeface="Arial" panose="020B0604020202020204" pitchFamily="34" charset="0"/>
              <a:buChar char="•"/>
            </a:pPr>
            <a:endParaRPr lang="cs-CZ" dirty="0"/>
          </a:p>
        </p:txBody>
      </p:sp>
      <p:pic>
        <p:nvPicPr>
          <p:cNvPr id="12" name="Obrázek 11">
            <a:extLst>
              <a:ext uri="{FF2B5EF4-FFF2-40B4-BE49-F238E27FC236}">
                <a16:creationId xmlns:a16="http://schemas.microsoft.com/office/drawing/2014/main" id="{0A8F2DC1-1F02-4518-8188-821F02FD6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264" y="1578098"/>
            <a:ext cx="3451622" cy="1989070"/>
          </a:xfrm>
          <a:prstGeom prst="rect">
            <a:avLst/>
          </a:prstGeom>
        </p:spPr>
      </p:pic>
      <p:sp>
        <p:nvSpPr>
          <p:cNvPr id="13" name="TextovéPole 12">
            <a:extLst>
              <a:ext uri="{FF2B5EF4-FFF2-40B4-BE49-F238E27FC236}">
                <a16:creationId xmlns:a16="http://schemas.microsoft.com/office/drawing/2014/main" id="{A12E307E-C25D-4ED0-89C5-E180E4A6FFBD}"/>
              </a:ext>
            </a:extLst>
          </p:cNvPr>
          <p:cNvSpPr txBox="1"/>
          <p:nvPr/>
        </p:nvSpPr>
        <p:spPr>
          <a:xfrm>
            <a:off x="6954704" y="5824345"/>
            <a:ext cx="3451622" cy="307777"/>
          </a:xfrm>
          <a:prstGeom prst="rect">
            <a:avLst/>
          </a:prstGeom>
          <a:noFill/>
        </p:spPr>
        <p:txBody>
          <a:bodyPr wrap="square" rtlCol="0">
            <a:spAutoFit/>
          </a:bodyPr>
          <a:lstStyle/>
          <a:p>
            <a:r>
              <a:rPr lang="cs-CZ" sz="1400" i="1" dirty="0" err="1"/>
              <a:t>Fig</a:t>
            </a:r>
            <a:r>
              <a:rPr lang="cs-CZ" sz="1400" i="1" dirty="0"/>
              <a:t>. 3: CNR4 Net </a:t>
            </a:r>
            <a:r>
              <a:rPr lang="cs-CZ" sz="1400" i="1" dirty="0" err="1"/>
              <a:t>Radiometers</a:t>
            </a:r>
            <a:r>
              <a:rPr lang="cs-CZ" sz="1400" i="1" dirty="0"/>
              <a:t> (</a:t>
            </a:r>
            <a:r>
              <a:rPr lang="cs-CZ" sz="1400" i="1" dirty="0" err="1"/>
              <a:t>Kipp</a:t>
            </a:r>
            <a:r>
              <a:rPr lang="cs-CZ" sz="1400" i="1" dirty="0"/>
              <a:t> </a:t>
            </a:r>
            <a:r>
              <a:rPr lang="en-GB" sz="1400" i="1" dirty="0"/>
              <a:t>&amp;</a:t>
            </a:r>
            <a:r>
              <a:rPr lang="cs-CZ" sz="1400" i="1" dirty="0"/>
              <a:t> </a:t>
            </a:r>
            <a:r>
              <a:rPr lang="cs-CZ" sz="1400" i="1" dirty="0" err="1"/>
              <a:t>Zonen</a:t>
            </a:r>
            <a:r>
              <a:rPr lang="cs-CZ" sz="1400" i="1" dirty="0"/>
              <a:t>)</a:t>
            </a:r>
          </a:p>
        </p:txBody>
      </p:sp>
      <p:sp>
        <p:nvSpPr>
          <p:cNvPr id="14" name="TextovéPole 13">
            <a:extLst>
              <a:ext uri="{FF2B5EF4-FFF2-40B4-BE49-F238E27FC236}">
                <a16:creationId xmlns:a16="http://schemas.microsoft.com/office/drawing/2014/main" id="{DE980E26-04D9-4782-8BE9-1A4835AB4896}"/>
              </a:ext>
            </a:extLst>
          </p:cNvPr>
          <p:cNvSpPr txBox="1"/>
          <p:nvPr/>
        </p:nvSpPr>
        <p:spPr>
          <a:xfrm>
            <a:off x="7120937" y="1535336"/>
            <a:ext cx="2104942" cy="381000"/>
          </a:xfrm>
          <a:prstGeom prst="rect">
            <a:avLst/>
          </a:prstGeom>
          <a:noFill/>
        </p:spPr>
        <p:txBody>
          <a:bodyPr wrap="square" rtlCol="0">
            <a:spAutoFit/>
          </a:bodyPr>
          <a:lstStyle/>
          <a:p>
            <a:r>
              <a:rPr lang="cs-CZ" dirty="0"/>
              <a:t>LWR                 SWR</a:t>
            </a:r>
            <a:endParaRPr lang="en-US" dirty="0"/>
          </a:p>
        </p:txBody>
      </p:sp>
      <p:sp>
        <p:nvSpPr>
          <p:cNvPr id="15" name="TextovéPole 14">
            <a:extLst>
              <a:ext uri="{FF2B5EF4-FFF2-40B4-BE49-F238E27FC236}">
                <a16:creationId xmlns:a16="http://schemas.microsoft.com/office/drawing/2014/main" id="{9D4AC9E5-D88E-4233-B71F-B31DB1B781CB}"/>
              </a:ext>
            </a:extLst>
          </p:cNvPr>
          <p:cNvSpPr txBox="1"/>
          <p:nvPr/>
        </p:nvSpPr>
        <p:spPr>
          <a:xfrm>
            <a:off x="7120936" y="3254894"/>
            <a:ext cx="2044385" cy="381000"/>
          </a:xfrm>
          <a:prstGeom prst="rect">
            <a:avLst/>
          </a:prstGeom>
          <a:noFill/>
        </p:spPr>
        <p:txBody>
          <a:bodyPr wrap="square" rtlCol="0">
            <a:spAutoFit/>
          </a:bodyPr>
          <a:lstStyle/>
          <a:p>
            <a:r>
              <a:rPr lang="cs-CZ" dirty="0"/>
              <a:t>LWR                 SWR</a:t>
            </a:r>
            <a:endParaRPr lang="en-US" dirty="0"/>
          </a:p>
        </p:txBody>
      </p:sp>
      <p:sp>
        <p:nvSpPr>
          <p:cNvPr id="16" name="Šipka dolů 6">
            <a:extLst>
              <a:ext uri="{FF2B5EF4-FFF2-40B4-BE49-F238E27FC236}">
                <a16:creationId xmlns:a16="http://schemas.microsoft.com/office/drawing/2014/main" id="{0DA369DC-3EC2-45CB-86E7-0539BAFBAED6}"/>
              </a:ext>
            </a:extLst>
          </p:cNvPr>
          <p:cNvSpPr/>
          <p:nvPr/>
        </p:nvSpPr>
        <p:spPr>
          <a:xfrm>
            <a:off x="7349319" y="1848772"/>
            <a:ext cx="171772" cy="3559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Šipka dolů 17">
            <a:extLst>
              <a:ext uri="{FF2B5EF4-FFF2-40B4-BE49-F238E27FC236}">
                <a16:creationId xmlns:a16="http://schemas.microsoft.com/office/drawing/2014/main" id="{D93B4D73-7A2C-4C7C-A863-C033C98F77F1}"/>
              </a:ext>
            </a:extLst>
          </p:cNvPr>
          <p:cNvSpPr/>
          <p:nvPr/>
        </p:nvSpPr>
        <p:spPr>
          <a:xfrm>
            <a:off x="8638478" y="1848772"/>
            <a:ext cx="171772" cy="3559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Šipka dolů 19">
            <a:extLst>
              <a:ext uri="{FF2B5EF4-FFF2-40B4-BE49-F238E27FC236}">
                <a16:creationId xmlns:a16="http://schemas.microsoft.com/office/drawing/2014/main" id="{F612C96A-18B5-4C3F-BA6A-5A07D7177F06}"/>
              </a:ext>
            </a:extLst>
          </p:cNvPr>
          <p:cNvSpPr/>
          <p:nvPr/>
        </p:nvSpPr>
        <p:spPr>
          <a:xfrm flipV="1">
            <a:off x="8638478" y="2937099"/>
            <a:ext cx="171772" cy="35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Šipka dolů 20">
            <a:extLst>
              <a:ext uri="{FF2B5EF4-FFF2-40B4-BE49-F238E27FC236}">
                <a16:creationId xmlns:a16="http://schemas.microsoft.com/office/drawing/2014/main" id="{35F37DA2-342C-44D1-BA4B-0E3E74F25811}"/>
              </a:ext>
            </a:extLst>
          </p:cNvPr>
          <p:cNvSpPr/>
          <p:nvPr/>
        </p:nvSpPr>
        <p:spPr>
          <a:xfrm flipV="1">
            <a:off x="7345771" y="2937099"/>
            <a:ext cx="171772" cy="35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22">
            <a:extLst>
              <a:ext uri="{FF2B5EF4-FFF2-40B4-BE49-F238E27FC236}">
                <a16:creationId xmlns:a16="http://schemas.microsoft.com/office/drawing/2014/main" id="{4E410725-7BEF-4703-8D37-53288F1029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0889" y="2014563"/>
            <a:ext cx="2417108" cy="3222810"/>
          </a:xfrm>
          <a:prstGeom prst="rect">
            <a:avLst/>
          </a:prstGeom>
        </p:spPr>
      </p:pic>
    </p:spTree>
    <p:extLst>
      <p:ext uri="{BB962C8B-B14F-4D97-AF65-F5344CB8AC3E}">
        <p14:creationId xmlns:p14="http://schemas.microsoft.com/office/powerpoint/2010/main" val="146864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8" name="Obdélník 37">
            <a:extLst>
              <a:ext uri="{FF2B5EF4-FFF2-40B4-BE49-F238E27FC236}">
                <a16:creationId xmlns:a16="http://schemas.microsoft.com/office/drawing/2014/main" id="{95833EBF-6728-48F8-8F9A-90CA37A390E4}"/>
              </a:ext>
            </a:extLst>
          </p:cNvPr>
          <p:cNvSpPr/>
          <p:nvPr/>
        </p:nvSpPr>
        <p:spPr>
          <a:xfrm>
            <a:off x="0" y="901669"/>
            <a:ext cx="12192000" cy="595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 name="Obrázek 21">
            <a:extLst>
              <a:ext uri="{FF2B5EF4-FFF2-40B4-BE49-F238E27FC236}">
                <a16:creationId xmlns:a16="http://schemas.microsoft.com/office/drawing/2014/main" id="{84190E85-8141-49FF-9BC3-0CB17A5C2819}"/>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500"/>
                    </a14:imgEffect>
                    <a14:imgEffect>
                      <a14:saturation sat="325000"/>
                    </a14:imgEffect>
                  </a14:imgLayer>
                </a14:imgProps>
              </a:ext>
              <a:ext uri="{28A0092B-C50C-407E-A947-70E740481C1C}">
                <a14:useLocalDpi xmlns:a14="http://schemas.microsoft.com/office/drawing/2010/main" val="0"/>
              </a:ext>
            </a:extLst>
          </a:blip>
          <a:stretch>
            <a:fillRect/>
          </a:stretch>
        </p:blipFill>
        <p:spPr>
          <a:xfrm>
            <a:off x="9144101" y="25020"/>
            <a:ext cx="2622986" cy="810599"/>
          </a:xfrm>
          <a:prstGeom prst="rect">
            <a:avLst/>
          </a:prstGeom>
          <a:noFill/>
          <a:ln>
            <a:noFill/>
          </a:ln>
        </p:spPr>
      </p:pic>
      <p:sp>
        <p:nvSpPr>
          <p:cNvPr id="34" name="Obdélník 33">
            <a:hlinkClick r:id="rId4" action="ppaction://hlinksldjump"/>
            <a:extLst>
              <a:ext uri="{FF2B5EF4-FFF2-40B4-BE49-F238E27FC236}">
                <a16:creationId xmlns:a16="http://schemas.microsoft.com/office/drawing/2014/main" id="{5EFAF69A-21E0-4321-87A9-89FBA9B86B3F}"/>
              </a:ext>
            </a:extLst>
          </p:cNvPr>
          <p:cNvSpPr/>
          <p:nvPr/>
        </p:nvSpPr>
        <p:spPr>
          <a:xfrm>
            <a:off x="10406326" y="6319035"/>
            <a:ext cx="1646437" cy="416445"/>
          </a:xfrm>
          <a:prstGeom prst="rect">
            <a:avLst/>
          </a:prstGeom>
          <a:solidFill>
            <a:schemeClr val="tx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HOME</a:t>
            </a:r>
          </a:p>
        </p:txBody>
      </p:sp>
      <p:pic>
        <p:nvPicPr>
          <p:cNvPr id="2" name="Obrázek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33512" y="0"/>
            <a:ext cx="761339" cy="907013"/>
          </a:xfrm>
          <a:prstGeom prst="rect">
            <a:avLst/>
          </a:prstGeom>
        </p:spPr>
      </p:pic>
      <p:sp>
        <p:nvSpPr>
          <p:cNvPr id="17" name="TextovéPole 16">
            <a:extLst>
              <a:ext uri="{FF2B5EF4-FFF2-40B4-BE49-F238E27FC236}">
                <a16:creationId xmlns:a16="http://schemas.microsoft.com/office/drawing/2014/main" id="{B375CBF3-8965-408A-8D0A-64E7B1A39E35}"/>
              </a:ext>
            </a:extLst>
          </p:cNvPr>
          <p:cNvSpPr txBox="1"/>
          <p:nvPr/>
        </p:nvSpPr>
        <p:spPr>
          <a:xfrm>
            <a:off x="73089" y="38237"/>
            <a:ext cx="10232002" cy="307777"/>
          </a:xfrm>
          <a:prstGeom prst="rect">
            <a:avLst/>
          </a:prstGeom>
          <a:noFill/>
        </p:spPr>
        <p:txBody>
          <a:bodyPr wrap="square">
            <a:spAutoFit/>
          </a:bodyPr>
          <a:lstStyle/>
          <a:p>
            <a:r>
              <a:rPr lang="cs-CZ" sz="1400" dirty="0" err="1">
                <a:solidFill>
                  <a:schemeClr val="bg1"/>
                </a:solidFill>
              </a:rPr>
              <a:t>Snowpack</a:t>
            </a:r>
            <a:r>
              <a:rPr lang="cs-CZ" sz="1400" dirty="0">
                <a:solidFill>
                  <a:schemeClr val="bg1"/>
                </a:solidFill>
              </a:rPr>
              <a:t> </a:t>
            </a:r>
            <a:r>
              <a:rPr lang="cs-CZ" sz="1400" dirty="0" err="1">
                <a:solidFill>
                  <a:schemeClr val="bg1"/>
                </a:solidFill>
              </a:rPr>
              <a:t>energy</a:t>
            </a:r>
            <a:r>
              <a:rPr lang="cs-CZ" sz="1400" dirty="0">
                <a:solidFill>
                  <a:schemeClr val="bg1"/>
                </a:solidFill>
              </a:rPr>
              <a:t> balance and c</a:t>
            </a:r>
            <a:r>
              <a:rPr lang="en-US" sz="1400" dirty="0">
                <a:solidFill>
                  <a:schemeClr val="bg1"/>
                </a:solidFill>
              </a:rPr>
              <a:t>ha</a:t>
            </a:r>
            <a:r>
              <a:rPr lang="cs-CZ" sz="1400" dirty="0" err="1">
                <a:solidFill>
                  <a:schemeClr val="bg1"/>
                </a:solidFill>
              </a:rPr>
              <a:t>nges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frequency</a:t>
            </a:r>
            <a:r>
              <a:rPr lang="cs-CZ" sz="1400" dirty="0">
                <a:solidFill>
                  <a:schemeClr val="bg1"/>
                </a:solidFill>
              </a:rPr>
              <a:t> and extremity </a:t>
            </a:r>
            <a:r>
              <a:rPr lang="cs-CZ" sz="1400" dirty="0" err="1">
                <a:solidFill>
                  <a:schemeClr val="bg1"/>
                </a:solidFill>
              </a:rPr>
              <a:t>of</a:t>
            </a:r>
            <a:r>
              <a:rPr lang="cs-CZ" sz="1400" dirty="0">
                <a:solidFill>
                  <a:schemeClr val="bg1"/>
                </a:solidFill>
              </a:rPr>
              <a:t> </a:t>
            </a:r>
            <a:r>
              <a:rPr lang="cs-CZ" sz="1400" dirty="0" err="1">
                <a:solidFill>
                  <a:schemeClr val="bg1"/>
                </a:solidFill>
              </a:rPr>
              <a:t>rain</a:t>
            </a:r>
            <a:r>
              <a:rPr lang="cs-CZ" sz="1400" dirty="0">
                <a:solidFill>
                  <a:schemeClr val="bg1"/>
                </a:solidFill>
              </a:rPr>
              <a:t>-on-</a:t>
            </a:r>
            <a:r>
              <a:rPr lang="cs-CZ" sz="1400" dirty="0" err="1">
                <a:solidFill>
                  <a:schemeClr val="bg1"/>
                </a:solidFill>
              </a:rPr>
              <a:t>snow</a:t>
            </a:r>
            <a:r>
              <a:rPr lang="cs-CZ" sz="1400" dirty="0">
                <a:solidFill>
                  <a:schemeClr val="bg1"/>
                </a:solidFill>
              </a:rPr>
              <a:t> </a:t>
            </a:r>
            <a:r>
              <a:rPr lang="cs-CZ" sz="1400" dirty="0" err="1">
                <a:solidFill>
                  <a:schemeClr val="bg1"/>
                </a:solidFill>
              </a:rPr>
              <a:t>events</a:t>
            </a:r>
            <a:r>
              <a:rPr lang="cs-CZ" sz="1400" dirty="0">
                <a:solidFill>
                  <a:schemeClr val="bg1"/>
                </a:solidFill>
              </a:rPr>
              <a:t> in </a:t>
            </a:r>
            <a:r>
              <a:rPr lang="cs-CZ" sz="1400" dirty="0" err="1">
                <a:solidFill>
                  <a:schemeClr val="bg1"/>
                </a:solidFill>
              </a:rPr>
              <a:t>the</a:t>
            </a:r>
            <a:r>
              <a:rPr lang="cs-CZ" sz="1400" dirty="0">
                <a:solidFill>
                  <a:schemeClr val="bg1"/>
                </a:solidFill>
              </a:rPr>
              <a:t> </a:t>
            </a:r>
            <a:r>
              <a:rPr lang="cs-CZ" sz="1400" dirty="0" err="1">
                <a:solidFill>
                  <a:schemeClr val="bg1"/>
                </a:solidFill>
              </a:rPr>
              <a:t>warming</a:t>
            </a:r>
            <a:r>
              <a:rPr lang="cs-CZ" sz="1400" dirty="0">
                <a:solidFill>
                  <a:schemeClr val="bg1"/>
                </a:solidFill>
              </a:rPr>
              <a:t> </a:t>
            </a:r>
            <a:r>
              <a:rPr lang="cs-CZ" sz="1400" dirty="0" err="1">
                <a:solidFill>
                  <a:schemeClr val="bg1"/>
                </a:solidFill>
              </a:rPr>
              <a:t>climate</a:t>
            </a:r>
            <a:endParaRPr lang="cs-CZ" sz="1400" dirty="0">
              <a:solidFill>
                <a:schemeClr val="bg1"/>
              </a:solidFill>
            </a:endParaRPr>
          </a:p>
        </p:txBody>
      </p:sp>
      <p:sp>
        <p:nvSpPr>
          <p:cNvPr id="18" name="TextovéPole 17">
            <a:extLst>
              <a:ext uri="{FF2B5EF4-FFF2-40B4-BE49-F238E27FC236}">
                <a16:creationId xmlns:a16="http://schemas.microsoft.com/office/drawing/2014/main" id="{EFE8BDF6-2C79-4CAE-9607-AD49D1823397}"/>
              </a:ext>
            </a:extLst>
          </p:cNvPr>
          <p:cNvSpPr txBox="1"/>
          <p:nvPr/>
        </p:nvSpPr>
        <p:spPr>
          <a:xfrm>
            <a:off x="73089" y="310128"/>
            <a:ext cx="5813444" cy="276999"/>
          </a:xfrm>
          <a:prstGeom prst="rect">
            <a:avLst/>
          </a:prstGeom>
          <a:noFill/>
        </p:spPr>
        <p:txBody>
          <a:bodyPr wrap="square" rtlCol="0">
            <a:spAutoFit/>
          </a:bodyPr>
          <a:lstStyle/>
          <a:p>
            <a:r>
              <a:rPr lang="cs-CZ" sz="1200" dirty="0">
                <a:solidFill>
                  <a:schemeClr val="bg1"/>
                </a:solidFill>
              </a:rPr>
              <a:t>Ondrej Hotovy and Michal </a:t>
            </a:r>
            <a:r>
              <a:rPr lang="cs-CZ" sz="1200" dirty="0" err="1">
                <a:solidFill>
                  <a:schemeClr val="bg1"/>
                </a:solidFill>
              </a:rPr>
              <a:t>Jenicek</a:t>
            </a:r>
            <a:r>
              <a:rPr lang="cs-CZ" sz="1200" dirty="0">
                <a:solidFill>
                  <a:schemeClr val="bg1"/>
                </a:solidFill>
              </a:rPr>
              <a:t>	</a:t>
            </a:r>
          </a:p>
        </p:txBody>
      </p:sp>
      <p:sp>
        <p:nvSpPr>
          <p:cNvPr id="39" name="TextovéPole 38">
            <a:extLst>
              <a:ext uri="{FF2B5EF4-FFF2-40B4-BE49-F238E27FC236}">
                <a16:creationId xmlns:a16="http://schemas.microsoft.com/office/drawing/2014/main" id="{5973F777-E220-4946-9F59-897E51F052D6}"/>
              </a:ext>
            </a:extLst>
          </p:cNvPr>
          <p:cNvSpPr txBox="1"/>
          <p:nvPr/>
        </p:nvSpPr>
        <p:spPr>
          <a:xfrm>
            <a:off x="138926" y="1047628"/>
            <a:ext cx="6420494" cy="400110"/>
          </a:xfrm>
          <a:prstGeom prst="rect">
            <a:avLst/>
          </a:prstGeom>
          <a:noFill/>
        </p:spPr>
        <p:txBody>
          <a:bodyPr wrap="square" rtlCol="0">
            <a:spAutoFit/>
          </a:bodyPr>
          <a:lstStyle/>
          <a:p>
            <a:pPr algn="just">
              <a:spcAft>
                <a:spcPts val="600"/>
              </a:spcAft>
            </a:pPr>
            <a:r>
              <a:rPr lang="cs-CZ" sz="2000" b="1" dirty="0"/>
              <a:t>MATERIAL AND METHODS (ROS) – ROS DEFINITION</a:t>
            </a:r>
          </a:p>
        </p:txBody>
      </p:sp>
      <p:pic>
        <p:nvPicPr>
          <p:cNvPr id="4" name="Obrázek 3">
            <a:extLst>
              <a:ext uri="{FF2B5EF4-FFF2-40B4-BE49-F238E27FC236}">
                <a16:creationId xmlns:a16="http://schemas.microsoft.com/office/drawing/2014/main" id="{152A1A0F-37B3-4BC7-A1FA-F5925051682F}"/>
              </a:ext>
            </a:extLst>
          </p:cNvPr>
          <p:cNvPicPr>
            <a:picLocks noChangeAspect="1"/>
          </p:cNvPicPr>
          <p:nvPr/>
        </p:nvPicPr>
        <p:blipFill>
          <a:blip r:embed="rId6"/>
          <a:stretch>
            <a:fillRect/>
          </a:stretch>
        </p:blipFill>
        <p:spPr>
          <a:xfrm>
            <a:off x="1840657" y="3310705"/>
            <a:ext cx="6684671" cy="2980054"/>
          </a:xfrm>
          <a:prstGeom prst="rect">
            <a:avLst/>
          </a:prstGeom>
        </p:spPr>
      </p:pic>
      <p:sp>
        <p:nvSpPr>
          <p:cNvPr id="15" name="Obdélník 14">
            <a:extLst>
              <a:ext uri="{FF2B5EF4-FFF2-40B4-BE49-F238E27FC236}">
                <a16:creationId xmlns:a16="http://schemas.microsoft.com/office/drawing/2014/main" id="{4E87831D-B1F3-4513-A659-B1239E1056C1}"/>
              </a:ext>
            </a:extLst>
          </p:cNvPr>
          <p:cNvSpPr/>
          <p:nvPr/>
        </p:nvSpPr>
        <p:spPr>
          <a:xfrm>
            <a:off x="1843508" y="6296543"/>
            <a:ext cx="8093593" cy="523220"/>
          </a:xfrm>
          <a:prstGeom prst="rect">
            <a:avLst/>
          </a:prstGeom>
        </p:spPr>
        <p:txBody>
          <a:bodyPr wrap="square">
            <a:spAutoFit/>
          </a:bodyPr>
          <a:lstStyle/>
          <a:p>
            <a:r>
              <a:rPr lang="cs-CZ" sz="1400" i="1" dirty="0" err="1"/>
              <a:t>Fig</a:t>
            </a:r>
            <a:r>
              <a:rPr lang="cs-CZ" sz="1400" i="1" dirty="0"/>
              <a:t> 4: </a:t>
            </a:r>
            <a:r>
              <a:rPr lang="en-US" sz="1400" i="1" dirty="0"/>
              <a:t>The number of ROS events across the Northern Hemisphere for (a) September–November (SON) and (b) December–February (DJF) for the period 1979</a:t>
            </a:r>
            <a:r>
              <a:rPr lang="cs-CZ" sz="1400" i="1" dirty="0"/>
              <a:t>-</a:t>
            </a:r>
            <a:r>
              <a:rPr lang="en-US" sz="1400" i="1" dirty="0"/>
              <a:t>1980 to 2013</a:t>
            </a:r>
            <a:r>
              <a:rPr lang="cs-CZ" sz="1400" i="1" dirty="0"/>
              <a:t>-</a:t>
            </a:r>
            <a:r>
              <a:rPr lang="en-US" sz="1400" i="1" dirty="0"/>
              <a:t>2014</a:t>
            </a:r>
            <a:r>
              <a:rPr lang="cs-CZ" sz="1400" i="1" dirty="0"/>
              <a:t> (Cohen et al., 2015)</a:t>
            </a:r>
          </a:p>
        </p:txBody>
      </p:sp>
      <p:sp>
        <p:nvSpPr>
          <p:cNvPr id="16" name="TextovéPole 15">
            <a:extLst>
              <a:ext uri="{FF2B5EF4-FFF2-40B4-BE49-F238E27FC236}">
                <a16:creationId xmlns:a16="http://schemas.microsoft.com/office/drawing/2014/main" id="{CD0009FB-0B00-4F3D-A85B-12772F507D73}"/>
              </a:ext>
            </a:extLst>
          </p:cNvPr>
          <p:cNvSpPr txBox="1"/>
          <p:nvPr/>
        </p:nvSpPr>
        <p:spPr>
          <a:xfrm>
            <a:off x="3641402" y="1770998"/>
            <a:ext cx="5250024" cy="1431161"/>
          </a:xfrm>
          <a:prstGeom prst="rect">
            <a:avLst/>
          </a:prstGeom>
          <a:solidFill>
            <a:srgbClr val="D6DCE5"/>
          </a:solidFill>
          <a:ln>
            <a:solidFill>
              <a:schemeClr val="tx1"/>
            </a:solidFill>
          </a:ln>
        </p:spPr>
        <p:txBody>
          <a:bodyPr wrap="square" rtlCol="0">
            <a:spAutoFit/>
          </a:bodyPr>
          <a:lstStyle/>
          <a:p>
            <a:pPr marL="285750" indent="-285750">
              <a:spcAft>
                <a:spcPts val="600"/>
              </a:spcAft>
              <a:buFont typeface="Arial" panose="020B0604020202020204" pitchFamily="34" charset="0"/>
              <a:buChar char="•"/>
            </a:pPr>
            <a:r>
              <a:rPr lang="cs-CZ" dirty="0"/>
              <a:t>Air </a:t>
            </a:r>
            <a:r>
              <a:rPr lang="cs-CZ" dirty="0" err="1"/>
              <a:t>temperature</a:t>
            </a:r>
            <a:r>
              <a:rPr lang="cs-CZ" dirty="0"/>
              <a:t> &gt; 0 °C</a:t>
            </a:r>
          </a:p>
          <a:p>
            <a:pPr marL="285750" indent="-285750">
              <a:spcAft>
                <a:spcPts val="600"/>
              </a:spcAft>
              <a:buFont typeface="Arial" panose="020B0604020202020204" pitchFamily="34" charset="0"/>
              <a:buChar char="•"/>
            </a:pPr>
            <a:r>
              <a:rPr lang="cs-CZ" dirty="0" err="1"/>
              <a:t>Snow</a:t>
            </a:r>
            <a:r>
              <a:rPr lang="cs-CZ" dirty="0"/>
              <a:t> </a:t>
            </a:r>
            <a:r>
              <a:rPr lang="cs-CZ" dirty="0" err="1"/>
              <a:t>water</a:t>
            </a:r>
            <a:r>
              <a:rPr lang="cs-CZ" dirty="0"/>
              <a:t> </a:t>
            </a:r>
            <a:r>
              <a:rPr lang="cs-CZ" dirty="0" err="1"/>
              <a:t>equivalent</a:t>
            </a:r>
            <a:r>
              <a:rPr lang="cs-CZ" dirty="0"/>
              <a:t> ≥ 10 mm</a:t>
            </a:r>
          </a:p>
          <a:p>
            <a:pPr marL="285750" indent="-285750">
              <a:spcAft>
                <a:spcPts val="600"/>
              </a:spcAft>
              <a:buFont typeface="Arial" panose="020B0604020202020204" pitchFamily="34" charset="0"/>
              <a:buChar char="•"/>
            </a:pPr>
            <a:r>
              <a:rPr lang="cs-CZ" dirty="0" err="1"/>
              <a:t>Rainfall</a:t>
            </a:r>
            <a:r>
              <a:rPr lang="cs-CZ" dirty="0"/>
              <a:t> intensity ≥ 10 mm/</a:t>
            </a:r>
            <a:r>
              <a:rPr lang="cs-CZ" dirty="0" err="1"/>
              <a:t>day</a:t>
            </a:r>
            <a:endParaRPr lang="cs-CZ" dirty="0"/>
          </a:p>
          <a:p>
            <a:pPr marL="285750" indent="-285750">
              <a:spcAft>
                <a:spcPts val="600"/>
              </a:spcAft>
              <a:buFont typeface="Arial" panose="020B0604020202020204" pitchFamily="34" charset="0"/>
              <a:buChar char="•"/>
            </a:pPr>
            <a:r>
              <a:rPr lang="cs-CZ" dirty="0" err="1"/>
              <a:t>Snow</a:t>
            </a:r>
            <a:r>
              <a:rPr lang="cs-CZ" dirty="0"/>
              <a:t> </a:t>
            </a:r>
            <a:r>
              <a:rPr lang="cs-CZ" dirty="0" err="1"/>
              <a:t>depth</a:t>
            </a:r>
            <a:r>
              <a:rPr lang="cs-CZ" dirty="0"/>
              <a:t>/</a:t>
            </a:r>
            <a:r>
              <a:rPr lang="cs-CZ" dirty="0" err="1"/>
              <a:t>snow</a:t>
            </a:r>
            <a:r>
              <a:rPr lang="cs-CZ" dirty="0"/>
              <a:t> </a:t>
            </a:r>
            <a:r>
              <a:rPr lang="cs-CZ" dirty="0" err="1"/>
              <a:t>water</a:t>
            </a:r>
            <a:r>
              <a:rPr lang="cs-CZ" dirty="0"/>
              <a:t> </a:t>
            </a:r>
            <a:r>
              <a:rPr lang="cs-CZ" dirty="0" err="1"/>
              <a:t>equivalent</a:t>
            </a:r>
            <a:r>
              <a:rPr lang="cs-CZ" dirty="0"/>
              <a:t> </a:t>
            </a:r>
            <a:r>
              <a:rPr lang="cs-CZ" dirty="0" err="1"/>
              <a:t>decrease</a:t>
            </a:r>
            <a:endParaRPr lang="cs-CZ" dirty="0"/>
          </a:p>
        </p:txBody>
      </p:sp>
      <p:pic>
        <p:nvPicPr>
          <p:cNvPr id="19" name="Obrázek 18">
            <a:extLst>
              <a:ext uri="{FF2B5EF4-FFF2-40B4-BE49-F238E27FC236}">
                <a16:creationId xmlns:a16="http://schemas.microsoft.com/office/drawing/2014/main" id="{9D177F43-DED7-401C-B2A2-041AEF913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657" y="1770998"/>
            <a:ext cx="1797894" cy="1436945"/>
          </a:xfrm>
          <a:prstGeom prst="rect">
            <a:avLst/>
          </a:prstGeom>
        </p:spPr>
      </p:pic>
      <p:sp>
        <p:nvSpPr>
          <p:cNvPr id="20" name="Obdélník 19">
            <a:hlinkClick r:id="rId8" action="ppaction://hlinksldjump"/>
            <a:extLst>
              <a:ext uri="{FF2B5EF4-FFF2-40B4-BE49-F238E27FC236}">
                <a16:creationId xmlns:a16="http://schemas.microsoft.com/office/drawing/2014/main" id="{C2E7A9BB-CC93-4D34-9E49-06CC46A0C0F1}"/>
              </a:ext>
            </a:extLst>
          </p:cNvPr>
          <p:cNvSpPr/>
          <p:nvPr/>
        </p:nvSpPr>
        <p:spPr>
          <a:xfrm>
            <a:off x="9493506" y="5748108"/>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CLIMATE SCENARIOS</a:t>
            </a:r>
          </a:p>
        </p:txBody>
      </p:sp>
      <p:sp>
        <p:nvSpPr>
          <p:cNvPr id="21" name="Obdélník 20">
            <a:hlinkClick r:id="rId9" action="ppaction://hlinksldjump"/>
            <a:extLst>
              <a:ext uri="{FF2B5EF4-FFF2-40B4-BE49-F238E27FC236}">
                <a16:creationId xmlns:a16="http://schemas.microsoft.com/office/drawing/2014/main" id="{14C0FE71-965C-47CD-92FC-0597F9EEE807}"/>
              </a:ext>
            </a:extLst>
          </p:cNvPr>
          <p:cNvSpPr/>
          <p:nvPr/>
        </p:nvSpPr>
        <p:spPr>
          <a:xfrm>
            <a:off x="9493506" y="5209143"/>
            <a:ext cx="2559257" cy="416445"/>
          </a:xfrm>
          <a:prstGeom prst="rect">
            <a:avLst/>
          </a:prstGeom>
          <a:solidFill>
            <a:schemeClr val="accent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r>
              <a:rPr lang="cs-CZ" b="1" dirty="0"/>
              <a:t>MODELLING APPROACH</a:t>
            </a:r>
          </a:p>
        </p:txBody>
      </p:sp>
      <p:sp>
        <p:nvSpPr>
          <p:cNvPr id="23" name="TextovéPole 22">
            <a:extLst>
              <a:ext uri="{FF2B5EF4-FFF2-40B4-BE49-F238E27FC236}">
                <a16:creationId xmlns:a16="http://schemas.microsoft.com/office/drawing/2014/main" id="{16927B13-19D1-46FB-9A91-63BDAC77E367}"/>
              </a:ext>
            </a:extLst>
          </p:cNvPr>
          <p:cNvSpPr txBox="1"/>
          <p:nvPr/>
        </p:nvSpPr>
        <p:spPr>
          <a:xfrm>
            <a:off x="8891426" y="2024913"/>
            <a:ext cx="3300574" cy="923330"/>
          </a:xfrm>
          <a:prstGeom prst="rect">
            <a:avLst/>
          </a:prstGeom>
          <a:noFill/>
        </p:spPr>
        <p:txBody>
          <a:bodyPr wrap="square">
            <a:spAutoFit/>
          </a:bodyPr>
          <a:lstStyle/>
          <a:p>
            <a:pPr marL="285750" indent="-285750">
              <a:spcAft>
                <a:spcPts val="600"/>
              </a:spcAft>
              <a:buFont typeface="Arial" panose="020B0604020202020204" pitchFamily="34" charset="0"/>
              <a:buChar char="•"/>
            </a:pPr>
            <a:r>
              <a:rPr lang="cs-CZ" dirty="0"/>
              <a:t>To </a:t>
            </a:r>
            <a:r>
              <a:rPr lang="cs-CZ" dirty="0" err="1"/>
              <a:t>recognise</a:t>
            </a:r>
            <a:r>
              <a:rPr lang="cs-CZ" dirty="0"/>
              <a:t> ROS → </a:t>
            </a:r>
            <a:r>
              <a:rPr lang="cs-CZ" dirty="0" err="1"/>
              <a:t>trends</a:t>
            </a:r>
            <a:r>
              <a:rPr lang="cs-CZ" dirty="0"/>
              <a:t> in ROS </a:t>
            </a:r>
            <a:r>
              <a:rPr lang="cs-CZ" dirty="0" err="1"/>
              <a:t>occurrence</a:t>
            </a:r>
            <a:r>
              <a:rPr lang="cs-CZ" dirty="0"/>
              <a:t> in </a:t>
            </a:r>
            <a:r>
              <a:rPr lang="cs-CZ" dirty="0" err="1"/>
              <a:t>the</a:t>
            </a:r>
            <a:r>
              <a:rPr lang="cs-CZ" dirty="0"/>
              <a:t> past (</a:t>
            </a:r>
            <a:r>
              <a:rPr lang="cs-CZ" dirty="0" err="1"/>
              <a:t>from</a:t>
            </a:r>
            <a:r>
              <a:rPr lang="cs-CZ" dirty="0"/>
              <a:t> 1965 to 2019)</a:t>
            </a:r>
          </a:p>
        </p:txBody>
      </p:sp>
    </p:spTree>
    <p:extLst>
      <p:ext uri="{BB962C8B-B14F-4D97-AF65-F5344CB8AC3E}">
        <p14:creationId xmlns:p14="http://schemas.microsoft.com/office/powerpoint/2010/main" val="334418156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6747</TotalTime>
  <Words>2240</Words>
  <Application>Microsoft Office PowerPoint</Application>
  <PresentationFormat>Širokoúhlá obrazovka</PresentationFormat>
  <Paragraphs>236</Paragraphs>
  <Slides>18</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AdvTTa9c1b374</vt:lpstr>
      <vt:lpstr>Arial</vt:lpstr>
      <vt:lpstr>Calibri</vt:lpstr>
      <vt:lpstr>Calibri Light</vt:lpstr>
      <vt:lpstr>Open Sans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v.piskala@seznam.cz</dc:creator>
  <cp:lastModifiedBy>Ondřej Hotový</cp:lastModifiedBy>
  <cp:revision>229</cp:revision>
  <dcterms:created xsi:type="dcterms:W3CDTF">2018-04-08T15:10:03Z</dcterms:created>
  <dcterms:modified xsi:type="dcterms:W3CDTF">2021-04-26T11:22:00Z</dcterms:modified>
</cp:coreProperties>
</file>