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mp4" ContentType="video/mp4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664" r:id="rId4"/>
  </p:sldMasterIdLst>
  <p:notesMasterIdLst>
    <p:notesMasterId r:id="rId23"/>
  </p:notesMasterIdLst>
  <p:handoutMasterIdLst>
    <p:handoutMasterId r:id="rId24"/>
  </p:handoutMasterIdLst>
  <p:sldIdLst>
    <p:sldId id="1022" r:id="rId5"/>
    <p:sldId id="1023" r:id="rId6"/>
    <p:sldId id="964" r:id="rId7"/>
    <p:sldId id="1024" r:id="rId8"/>
    <p:sldId id="602" r:id="rId9"/>
    <p:sldId id="673" r:id="rId10"/>
    <p:sldId id="552" r:id="rId11"/>
    <p:sldId id="1026" r:id="rId12"/>
    <p:sldId id="1030" r:id="rId13"/>
    <p:sldId id="1029" r:id="rId14"/>
    <p:sldId id="1027" r:id="rId15"/>
    <p:sldId id="559" r:id="rId16"/>
    <p:sldId id="564" r:id="rId17"/>
    <p:sldId id="1028" r:id="rId18"/>
    <p:sldId id="680" r:id="rId19"/>
    <p:sldId id="1025" r:id="rId20"/>
    <p:sldId id="635" r:id="rId21"/>
    <p:sldId id="1021" r:id="rId22"/>
  </p:sldIdLst>
  <p:sldSz cx="12192000" cy="6858000"/>
  <p:notesSz cx="9926638" cy="6797675"/>
  <p:embeddedFontLst>
    <p:embeddedFont>
      <p:font typeface="Berlin Sans FB" panose="020E0602020502020306" pitchFamily="34" charset="0"/>
      <p:regular r:id="rId25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alibri Light" panose="020F0302020204030204" pitchFamily="34" charset="0"/>
      <p:regular r:id="rId31"/>
      <p:italic r:id="rId32"/>
    </p:embeddedFont>
    <p:embeddedFont>
      <p:font typeface="MS PGothic" panose="020B0600070205080204" pitchFamily="34" charset="-128"/>
      <p:regular r:id="rId33"/>
    </p:embeddedFont>
    <p:embeddedFont>
      <p:font typeface="Verdana" panose="020B0604030504040204" pitchFamily="34" charset="0"/>
      <p:regular r:id="rId34"/>
      <p:bold r:id="rId35"/>
      <p:italic r:id="rId36"/>
      <p:boldItalic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 userDrawn="1">
          <p15:clr>
            <a:srgbClr val="A4A3A4"/>
          </p15:clr>
        </p15:guide>
        <p15:guide id="2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609DD5"/>
    <a:srgbClr val="005DAC"/>
    <a:srgbClr val="CD6733"/>
    <a:srgbClr val="99CC33"/>
    <a:srgbClr val="AC5CD2"/>
    <a:srgbClr val="6B7FBA"/>
    <a:srgbClr val="FFFFFF"/>
    <a:srgbClr val="144C50"/>
    <a:srgbClr val="FF9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5268" autoAdjust="0"/>
  </p:normalViewPr>
  <p:slideViewPr>
    <p:cSldViewPr>
      <p:cViewPr>
        <p:scale>
          <a:sx n="125" d="100"/>
          <a:sy n="125" d="100"/>
        </p:scale>
        <p:origin x="86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2916" y="-102"/>
      </p:cViewPr>
      <p:guideLst>
        <p:guide orient="horz" pos="2141"/>
        <p:guide pos="3127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2.fntdata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font" Target="fonts/font10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5.fntdata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7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NIOZ_Logo_zw_ppt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493" y="56650"/>
            <a:ext cx="3419174" cy="525168"/>
          </a:xfrm>
          <a:prstGeom prst="rect">
            <a:avLst/>
          </a:prstGeom>
          <a:noFill/>
        </p:spPr>
      </p:pic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294208" y="283235"/>
            <a:ext cx="3860359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defRPr sz="1200">
                <a:latin typeface="Arial" charset="0"/>
              </a:defRPr>
            </a:lvl1pPr>
          </a:lstStyle>
          <a:p>
            <a:r>
              <a:rPr lang="en-US"/>
              <a:t>2020-01-09 VU-GEOFlex lezing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94208" y="113296"/>
            <a:ext cx="3860359" cy="169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defRPr sz="1000"/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772084" y="6344497"/>
            <a:ext cx="4301544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44" tIns="47772" rIns="95544" bIns="47772" numCol="1" anchor="b" anchorCtr="0" compatLnSpc="1">
            <a:prstTxWarp prst="textNoShape">
              <a:avLst/>
            </a:prstTxWarp>
          </a:bodyPr>
          <a:lstStyle>
            <a:lvl1pPr algn="l" eaLnBrk="0" hangingPunct="0">
              <a:lnSpc>
                <a:spcPct val="100000"/>
              </a:lnSpc>
              <a:defRPr sz="1000"/>
            </a:lvl1pPr>
          </a:lstStyle>
          <a:p>
            <a:r>
              <a:rPr lang="pt-BR"/>
              <a:t>2020-01-09 VU-GEOFlex lezing</a:t>
            </a:r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7941311" y="6344497"/>
            <a:ext cx="1213256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defRPr sz="1200"/>
            </a:lvl1pPr>
          </a:lstStyle>
          <a:p>
            <a:fld id="{0C653F13-8F30-48DF-BD72-0AB755CE498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943217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772084" y="106215"/>
            <a:ext cx="4301544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eaLnBrk="0" hangingPunct="0">
              <a:lnSpc>
                <a:spcPct val="100000"/>
              </a:lnSpc>
              <a:defRPr sz="1000"/>
            </a:lvl1pPr>
          </a:lstStyle>
          <a:p>
            <a:r>
              <a:rPr lang="en-US"/>
              <a:t>2020-01-09 VU-GEOFlex lezing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507465" y="113296"/>
            <a:ext cx="2647105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defRPr sz="1000"/>
            </a:lvl1pPr>
          </a:lstStyle>
          <a:p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700338" y="511175"/>
            <a:ext cx="4525962" cy="25463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23559" y="3228898"/>
            <a:ext cx="7279533" cy="3058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44" tIns="47772" rIns="95544" bIns="4777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772074" y="6344497"/>
            <a:ext cx="6617760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lnSpc>
                <a:spcPct val="100000"/>
              </a:lnSpc>
              <a:defRPr sz="1000"/>
            </a:lvl1pPr>
          </a:lstStyle>
          <a:p>
            <a:r>
              <a:rPr lang="pt-BR"/>
              <a:t>2020-01-09 VU-GEOFlex lezing</a:t>
            </a: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7720726" y="6344497"/>
            <a:ext cx="1433848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defRPr sz="1000"/>
            </a:lvl1pPr>
          </a:lstStyle>
          <a:p>
            <a:fld id="{EEE7266C-1DD8-4D92-83B9-BE0DD067405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13456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fontAlgn="base">
      <a:spcBef>
        <a:spcPct val="30000"/>
      </a:spcBef>
      <a:spcAft>
        <a:spcPct val="0"/>
      </a:spcAft>
      <a:buChar char="-"/>
      <a:defRPr sz="9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buChar char="-"/>
      <a:defRPr sz="9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buChar char="-"/>
      <a:defRPr sz="9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buChar char="-"/>
      <a:defRPr sz="9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buChar char="-"/>
      <a:defRPr sz="900" kern="1200">
        <a:solidFill>
          <a:schemeClr val="tx1"/>
        </a:solidFill>
        <a:latin typeface="Verdana" pitchFamily="34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Tijdelijke aanduiding voor notiti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nl-NL" dirty="0" err="1">
                <a:ea typeface="ＭＳ Ｐゴシック" pitchFamily="34" charset="-128"/>
              </a:rPr>
              <a:t>Godzilla</a:t>
            </a:r>
            <a:r>
              <a:rPr lang="nl-NL" dirty="0">
                <a:ea typeface="ＭＳ Ｐゴシック" pitchFamily="34" charset="-128"/>
              </a:rPr>
              <a:t> (</a:t>
            </a:r>
            <a:r>
              <a:rPr lang="nl-NL" dirty="0" err="1">
                <a:ea typeface="ＭＳ Ｐゴシック" pitchFamily="34" charset="-128"/>
              </a:rPr>
              <a:t>June</a:t>
            </a:r>
            <a:r>
              <a:rPr lang="nl-NL" dirty="0">
                <a:ea typeface="ＭＳ Ｐゴシック" pitchFamily="34" charset="-128"/>
              </a:rPr>
              <a:t> 2020) was </a:t>
            </a:r>
            <a:r>
              <a:rPr lang="nl-NL" dirty="0" err="1">
                <a:ea typeface="ＭＳ Ｐゴシック" pitchFamily="34" charset="-128"/>
              </a:rPr>
              <a:t>registered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by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our</a:t>
            </a:r>
            <a:r>
              <a:rPr lang="nl-NL" dirty="0">
                <a:ea typeface="ＭＳ Ｐゴシック" pitchFamily="34" charset="-128"/>
              </a:rPr>
              <a:t> samplers but </a:t>
            </a:r>
            <a:r>
              <a:rPr lang="nl-NL" dirty="0" err="1">
                <a:ea typeface="ＭＳ Ｐゴシック" pitchFamily="34" charset="-128"/>
              </a:rPr>
              <a:t>unfortunately</a:t>
            </a:r>
            <a:r>
              <a:rPr lang="nl-NL" dirty="0">
                <a:ea typeface="ＭＳ Ｐゴシック" pitchFamily="34" charset="-128"/>
              </a:rPr>
              <a:t>, we have </a:t>
            </a:r>
            <a:r>
              <a:rPr lang="nl-NL" dirty="0" err="1">
                <a:ea typeface="ＭＳ Ｐゴシック" pitchFamily="34" charset="-128"/>
              </a:rPr>
              <a:t>not</a:t>
            </a:r>
            <a:r>
              <a:rPr lang="nl-NL" dirty="0">
                <a:ea typeface="ＭＳ Ｐゴシック" pitchFamily="34" charset="-128"/>
              </a:rPr>
              <a:t> been </a:t>
            </a:r>
            <a:r>
              <a:rPr lang="nl-NL" dirty="0" err="1">
                <a:ea typeface="ＭＳ Ｐゴシック" pitchFamily="34" charset="-128"/>
              </a:rPr>
              <a:t>able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to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carry</a:t>
            </a:r>
            <a:r>
              <a:rPr lang="nl-NL" dirty="0">
                <a:ea typeface="ＭＳ Ｐゴシック" pitchFamily="34" charset="-128"/>
              </a:rPr>
              <a:t> out </a:t>
            </a:r>
            <a:r>
              <a:rPr lang="nl-NL" dirty="0" err="1">
                <a:ea typeface="ＭＳ Ｐゴシック" pitchFamily="34" charset="-128"/>
              </a:rPr>
              <a:t>any</a:t>
            </a:r>
            <a:r>
              <a:rPr lang="nl-NL" dirty="0">
                <a:ea typeface="ＭＳ Ｐゴシック" pitchFamily="34" charset="-128"/>
              </a:rPr>
              <a:t> analyses, </a:t>
            </a:r>
            <a:r>
              <a:rPr lang="nl-NL" dirty="0" err="1">
                <a:ea typeface="ＭＳ Ｐゴシック" pitchFamily="34" charset="-128"/>
              </a:rPr>
              <a:t>thanks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to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covid</a:t>
            </a:r>
            <a:r>
              <a:rPr lang="nl-NL" dirty="0">
                <a:ea typeface="ＭＳ Ｐゴシック" pitchFamily="34" charset="-128"/>
              </a:rPr>
              <a:t>…..</a:t>
            </a:r>
          </a:p>
        </p:txBody>
      </p:sp>
      <p:sp>
        <p:nvSpPr>
          <p:cNvPr id="48132" name="Tijdelijke aanduiding voor dianumm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55125" indent="-290433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61732" indent="-232346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26424" indent="-232346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91116" indent="-232346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55809" indent="-232346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3020501" indent="-232346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85194" indent="-232346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949887" indent="-232346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fld id="{713954EB-44BC-426A-8F4D-859473B19C2A}" type="slidenum">
              <a:rPr lang="en-US" sz="900"/>
              <a:pPr>
                <a:defRPr/>
              </a:pPr>
              <a:t>1</a:t>
            </a:fld>
            <a:endParaRPr lang="en-US" sz="900"/>
          </a:p>
        </p:txBody>
      </p:sp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DEB8241-3F44-4F97-B3B1-A0F7614608B1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1857595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Tijdelijke aanduiding voor notiti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nl-NL" dirty="0" err="1">
                <a:ea typeface="ＭＳ Ｐゴシック" pitchFamily="34" charset="-128"/>
              </a:rPr>
              <a:t>Justification</a:t>
            </a:r>
            <a:r>
              <a:rPr lang="nl-NL" dirty="0">
                <a:ea typeface="ＭＳ Ｐゴシック" pitchFamily="34" charset="-128"/>
              </a:rPr>
              <a:t> of </a:t>
            </a:r>
            <a:r>
              <a:rPr lang="nl-NL" dirty="0" err="1">
                <a:ea typeface="ＭＳ Ｐゴシック" pitchFamily="34" charset="-128"/>
              </a:rPr>
              <a:t>this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study</a:t>
            </a:r>
            <a:r>
              <a:rPr lang="nl-NL" dirty="0">
                <a:ea typeface="ＭＳ Ｐゴシック" pitchFamily="34" charset="-128"/>
              </a:rPr>
              <a:t>: NW Africa is </a:t>
            </a:r>
            <a:r>
              <a:rPr lang="nl-NL" dirty="0" err="1">
                <a:ea typeface="ＭＳ Ｐゴシック" pitchFamily="34" charset="-128"/>
              </a:rPr>
              <a:t>presently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the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largest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dust</a:t>
            </a:r>
            <a:r>
              <a:rPr lang="nl-NL" dirty="0">
                <a:ea typeface="ＭＳ Ｐゴシック" pitchFamily="34" charset="-128"/>
              </a:rPr>
              <a:t> source on </a:t>
            </a:r>
            <a:r>
              <a:rPr lang="nl-NL" dirty="0" err="1">
                <a:ea typeface="ＭＳ Ｐゴシック" pitchFamily="34" charset="-128"/>
              </a:rPr>
              <a:t>the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planet</a:t>
            </a:r>
            <a:endParaRPr lang="nl-NL" dirty="0">
              <a:ea typeface="ＭＳ Ｐゴシック" pitchFamily="34" charset="-128"/>
            </a:endParaRPr>
          </a:p>
        </p:txBody>
      </p:sp>
      <p:sp>
        <p:nvSpPr>
          <p:cNvPr id="48132" name="Tijdelijke aanduiding voor dianumm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55125" indent="-290433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61732" indent="-232346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26424" indent="-232346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91116" indent="-232346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55809" indent="-232346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3020501" indent="-232346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85194" indent="-232346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949887" indent="-232346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fld id="{713954EB-44BC-426A-8F4D-859473B19C2A}" type="slidenum">
              <a:rPr lang="en-US" sz="900"/>
              <a:pPr>
                <a:defRPr/>
              </a:pPr>
              <a:t>2</a:t>
            </a:fld>
            <a:endParaRPr lang="en-US" sz="900"/>
          </a:p>
        </p:txBody>
      </p:sp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DEB8241-3F44-4F97-B3B1-A0F7614608B1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24411219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Set up of </a:t>
            </a:r>
            <a:r>
              <a:rPr lang="nl-NL" dirty="0" err="1"/>
              <a:t>the</a:t>
            </a:r>
            <a:r>
              <a:rPr lang="nl-NL" dirty="0"/>
              <a:t> Source-</a:t>
            </a:r>
            <a:r>
              <a:rPr lang="nl-NL" dirty="0" err="1"/>
              <a:t>to</a:t>
            </a:r>
            <a:r>
              <a:rPr lang="nl-NL" dirty="0"/>
              <a:t>-</a:t>
            </a:r>
            <a:r>
              <a:rPr lang="nl-NL" dirty="0" err="1"/>
              <a:t>Sink</a:t>
            </a:r>
            <a:r>
              <a:rPr lang="nl-NL" dirty="0"/>
              <a:t> approach (2012 – 2016)</a:t>
            </a:r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3945880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nl-NL" dirty="0"/>
              <a:t>Set up of </a:t>
            </a:r>
            <a:r>
              <a:rPr lang="nl-NL" dirty="0" err="1"/>
              <a:t>the</a:t>
            </a:r>
            <a:r>
              <a:rPr lang="nl-NL" dirty="0"/>
              <a:t> monitoring approach (</a:t>
            </a:r>
            <a:r>
              <a:rPr lang="nl-NL" dirty="0" err="1"/>
              <a:t>since</a:t>
            </a:r>
            <a:r>
              <a:rPr lang="nl-NL" dirty="0"/>
              <a:t> 2016)</a:t>
            </a:r>
            <a:endParaRPr lang="en-GB" dirty="0"/>
          </a:p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203107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143250" y="492125"/>
            <a:ext cx="4376738" cy="2462213"/>
          </a:xfrm>
          <a:ln/>
        </p:spPr>
      </p:sp>
      <p:sp>
        <p:nvSpPr>
          <p:cNvPr id="50179" name="Tijdelijke aanduiding voor notiti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None/>
            </a:pPr>
            <a:r>
              <a:rPr lang="nl-NL" dirty="0">
                <a:ea typeface="ＭＳ Ｐゴシック" pitchFamily="34" charset="-128"/>
              </a:rPr>
              <a:t>Collection of </a:t>
            </a:r>
            <a:r>
              <a:rPr lang="nl-NL" dirty="0" err="1">
                <a:ea typeface="ＭＳ Ｐゴシック" pitchFamily="34" charset="-128"/>
              </a:rPr>
              <a:t>particles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settling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through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the</a:t>
            </a:r>
            <a:r>
              <a:rPr lang="nl-NL" dirty="0">
                <a:ea typeface="ＭＳ Ｐゴシック" pitchFamily="34" charset="-128"/>
              </a:rPr>
              <a:t> water column </a:t>
            </a:r>
            <a:r>
              <a:rPr lang="nl-NL" dirty="0" err="1">
                <a:ea typeface="ＭＳ Ｐゴシック" pitchFamily="34" charset="-128"/>
              </a:rPr>
              <a:t>with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sub-marine</a:t>
            </a:r>
            <a:r>
              <a:rPr lang="nl-NL" dirty="0">
                <a:ea typeface="ＭＳ Ｐゴシック" pitchFamily="34" charset="-128"/>
              </a:rPr>
              <a:t> sediment </a:t>
            </a:r>
            <a:r>
              <a:rPr lang="nl-NL" dirty="0" err="1">
                <a:ea typeface="ＭＳ Ｐゴシック" pitchFamily="34" charset="-128"/>
              </a:rPr>
              <a:t>traps</a:t>
            </a:r>
            <a:endParaRPr lang="nl-NL" dirty="0">
              <a:ea typeface="ＭＳ Ｐゴシック" pitchFamily="34" charset="-128"/>
            </a:endParaRPr>
          </a:p>
        </p:txBody>
      </p:sp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EA1D8B-800B-4B24-8CF2-8EAE4DB2F6AB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21967741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15938" y="725488"/>
            <a:ext cx="6446837" cy="36274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Fluxes</a:t>
            </a:r>
            <a:r>
              <a:rPr lang="nl-NL" dirty="0"/>
              <a:t> of </a:t>
            </a:r>
            <a:r>
              <a:rPr lang="nl-NL" dirty="0" err="1"/>
              <a:t>actual</a:t>
            </a:r>
            <a:r>
              <a:rPr lang="nl-NL" dirty="0"/>
              <a:t> </a:t>
            </a:r>
            <a:r>
              <a:rPr lang="nl-NL" dirty="0" err="1"/>
              <a:t>dust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sediment </a:t>
            </a:r>
            <a:r>
              <a:rPr lang="nl-NL" dirty="0" err="1"/>
              <a:t>traps</a:t>
            </a:r>
            <a:r>
              <a:rPr lang="nl-NL" dirty="0"/>
              <a:t> (dry + wet </a:t>
            </a:r>
            <a:r>
              <a:rPr lang="nl-NL" dirty="0" err="1"/>
              <a:t>deposition</a:t>
            </a:r>
            <a:r>
              <a:rPr lang="nl-NL" dirty="0"/>
              <a:t>)</a:t>
            </a:r>
          </a:p>
          <a:p>
            <a:r>
              <a:rPr lang="nl-NL" dirty="0" err="1"/>
              <a:t>Modelled</a:t>
            </a:r>
            <a:r>
              <a:rPr lang="nl-NL" dirty="0"/>
              <a:t> </a:t>
            </a:r>
            <a:r>
              <a:rPr lang="nl-NL" dirty="0" err="1"/>
              <a:t>fluxes</a:t>
            </a:r>
            <a:r>
              <a:rPr lang="nl-NL" dirty="0"/>
              <a:t> of wet- and dry </a:t>
            </a:r>
            <a:r>
              <a:rPr lang="nl-NL" dirty="0" err="1"/>
              <a:t>deposition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2018-05-28-UCLeiden-praatje NIOZ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67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nl-NL" dirty="0" err="1">
                <a:ea typeface="ＭＳ Ｐゴシック" pitchFamily="34" charset="-128"/>
              </a:rPr>
              <a:t>Particle-size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distributions</a:t>
            </a:r>
            <a:r>
              <a:rPr lang="nl-NL" dirty="0">
                <a:ea typeface="ＭＳ Ｐゴシック" pitchFamily="34" charset="-128"/>
              </a:rPr>
              <a:t> of </a:t>
            </a:r>
            <a:r>
              <a:rPr lang="nl-NL" dirty="0" err="1">
                <a:ea typeface="ＭＳ Ｐゴシック" pitchFamily="34" charset="-128"/>
              </a:rPr>
              <a:t>Saharan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dust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collected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with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sub-marine</a:t>
            </a:r>
            <a:r>
              <a:rPr lang="nl-NL" dirty="0">
                <a:ea typeface="ＭＳ Ｐゴシック" pitchFamily="34" charset="-128"/>
              </a:rPr>
              <a:t> sediment </a:t>
            </a:r>
            <a:r>
              <a:rPr lang="nl-NL" dirty="0" err="1">
                <a:ea typeface="ＭＳ Ｐゴシック" pitchFamily="34" charset="-128"/>
              </a:rPr>
              <a:t>traps</a:t>
            </a:r>
            <a:endParaRPr lang="en-GB" dirty="0">
              <a:ea typeface="ＭＳ Ｐゴシック" pitchFamily="34" charset="-128"/>
            </a:endParaRPr>
          </a:p>
        </p:txBody>
      </p:sp>
      <p:sp>
        <p:nvSpPr>
          <p:cNvPr id="2" name="Tijdelijke aanduiding voor koptekst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2756512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nl-NL" dirty="0" err="1">
                <a:ea typeface="ＭＳ Ｐゴシック" pitchFamily="34" charset="-128"/>
              </a:rPr>
              <a:t>Particle-size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distributions</a:t>
            </a:r>
            <a:r>
              <a:rPr lang="nl-NL" dirty="0">
                <a:ea typeface="ＭＳ Ｐゴシック" pitchFamily="34" charset="-128"/>
              </a:rPr>
              <a:t> of </a:t>
            </a:r>
            <a:r>
              <a:rPr lang="nl-NL" dirty="0" err="1">
                <a:ea typeface="ＭＳ Ｐゴシック" pitchFamily="34" charset="-128"/>
              </a:rPr>
              <a:t>Saharan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dust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collected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with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sub-marine</a:t>
            </a:r>
            <a:r>
              <a:rPr lang="nl-NL" dirty="0">
                <a:ea typeface="ＭＳ Ｐゴシック" pitchFamily="34" charset="-128"/>
              </a:rPr>
              <a:t> sediment </a:t>
            </a:r>
            <a:r>
              <a:rPr lang="nl-NL" dirty="0" err="1">
                <a:ea typeface="ＭＳ Ｐゴシック" pitchFamily="34" charset="-128"/>
              </a:rPr>
              <a:t>traps</a:t>
            </a:r>
            <a:endParaRPr lang="en-GB" dirty="0">
              <a:ea typeface="ＭＳ Ｐゴシック" pitchFamily="34" charset="-128"/>
            </a:endParaRPr>
          </a:p>
        </p:txBody>
      </p:sp>
      <p:sp>
        <p:nvSpPr>
          <p:cNvPr id="2" name="Tijdelijke aanduiding voor koptekst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999084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nl-NL" dirty="0" err="1">
                <a:ea typeface="ＭＳ Ｐゴシック" pitchFamily="34" charset="-128"/>
              </a:rPr>
              <a:t>Particle-size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distributions</a:t>
            </a:r>
            <a:r>
              <a:rPr lang="nl-NL" dirty="0">
                <a:ea typeface="ＭＳ Ｐゴシック" pitchFamily="34" charset="-128"/>
              </a:rPr>
              <a:t> of </a:t>
            </a:r>
            <a:r>
              <a:rPr lang="nl-NL" dirty="0" err="1">
                <a:ea typeface="ＭＳ Ｐゴシック" pitchFamily="34" charset="-128"/>
              </a:rPr>
              <a:t>Saharan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dust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collected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with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sub-marine</a:t>
            </a:r>
            <a:r>
              <a:rPr lang="nl-NL" dirty="0">
                <a:ea typeface="ＭＳ Ｐゴシック" pitchFamily="34" charset="-128"/>
              </a:rPr>
              <a:t> sediment </a:t>
            </a:r>
            <a:r>
              <a:rPr lang="nl-NL" dirty="0" err="1">
                <a:ea typeface="ＭＳ Ｐゴシック" pitchFamily="34" charset="-128"/>
              </a:rPr>
              <a:t>traps</a:t>
            </a:r>
            <a:endParaRPr lang="en-GB" dirty="0">
              <a:ea typeface="ＭＳ Ｐゴシック" pitchFamily="34" charset="-128"/>
            </a:endParaRPr>
          </a:p>
        </p:txBody>
      </p:sp>
      <p:sp>
        <p:nvSpPr>
          <p:cNvPr id="2" name="Tijdelijke aanduiding voor koptekst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26504205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nl-NL" dirty="0" err="1">
                <a:ea typeface="ＭＳ Ｐゴシック" pitchFamily="34" charset="-128"/>
              </a:rPr>
              <a:t>Particle-size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distributions</a:t>
            </a:r>
            <a:r>
              <a:rPr lang="nl-NL" dirty="0">
                <a:ea typeface="ＭＳ Ｐゴシック" pitchFamily="34" charset="-128"/>
              </a:rPr>
              <a:t> of </a:t>
            </a:r>
            <a:r>
              <a:rPr lang="nl-NL" dirty="0" err="1">
                <a:ea typeface="ＭＳ Ｐゴシック" pitchFamily="34" charset="-128"/>
              </a:rPr>
              <a:t>Saharan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dust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collected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with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sub-marine</a:t>
            </a:r>
            <a:r>
              <a:rPr lang="nl-NL" dirty="0">
                <a:ea typeface="ＭＳ Ｐゴシック" pitchFamily="34" charset="-128"/>
              </a:rPr>
              <a:t> sediment </a:t>
            </a:r>
            <a:r>
              <a:rPr lang="nl-NL" dirty="0" err="1">
                <a:ea typeface="ＭＳ Ｐゴシック" pitchFamily="34" charset="-128"/>
              </a:rPr>
              <a:t>traps</a:t>
            </a:r>
            <a:endParaRPr lang="en-GB" dirty="0">
              <a:ea typeface="ＭＳ Ｐゴシック" pitchFamily="34" charset="-128"/>
            </a:endParaRPr>
          </a:p>
        </p:txBody>
      </p:sp>
      <p:sp>
        <p:nvSpPr>
          <p:cNvPr id="2" name="Tijdelijke aanduiding voor koptekst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549524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nl-NL" dirty="0" err="1">
                <a:ea typeface="ＭＳ Ｐゴシック" pitchFamily="34" charset="-128"/>
              </a:rPr>
              <a:t>Particle-size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distributions</a:t>
            </a:r>
            <a:r>
              <a:rPr lang="nl-NL" dirty="0">
                <a:ea typeface="ＭＳ Ｐゴシック" pitchFamily="34" charset="-128"/>
              </a:rPr>
              <a:t> of </a:t>
            </a:r>
            <a:r>
              <a:rPr lang="nl-NL" dirty="0" err="1">
                <a:ea typeface="ＭＳ Ｐゴシック" pitchFamily="34" charset="-128"/>
              </a:rPr>
              <a:t>Saharan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dust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collected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with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sub-marine</a:t>
            </a:r>
            <a:r>
              <a:rPr lang="nl-NL" dirty="0">
                <a:ea typeface="ＭＳ Ｐゴシック" pitchFamily="34" charset="-128"/>
              </a:rPr>
              <a:t> sediment </a:t>
            </a:r>
            <a:r>
              <a:rPr lang="nl-NL" dirty="0" err="1">
                <a:ea typeface="ＭＳ Ｐゴシック" pitchFamily="34" charset="-128"/>
              </a:rPr>
              <a:t>traps</a:t>
            </a:r>
            <a:endParaRPr lang="en-GB" dirty="0">
              <a:ea typeface="ＭＳ Ｐゴシック" pitchFamily="34" charset="-128"/>
            </a:endParaRPr>
          </a:p>
        </p:txBody>
      </p:sp>
      <p:sp>
        <p:nvSpPr>
          <p:cNvPr id="2" name="Tijdelijke aanduiding voor koptekst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2893695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Tijdelijke aanduiding voor notiti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nl-NL" dirty="0">
                <a:ea typeface="ＭＳ Ｐゴシック" pitchFamily="34" charset="-128"/>
              </a:rPr>
              <a:t>Dust </a:t>
            </a:r>
            <a:r>
              <a:rPr lang="nl-NL" dirty="0" err="1">
                <a:ea typeface="ＭＳ Ｐゴシック" pitchFamily="34" charset="-128"/>
              </a:rPr>
              <a:t>collection</a:t>
            </a:r>
            <a:r>
              <a:rPr lang="nl-NL" dirty="0">
                <a:ea typeface="ＭＳ Ｐゴシック" pitchFamily="34" charset="-128"/>
              </a:rPr>
              <a:t> at </a:t>
            </a:r>
            <a:r>
              <a:rPr lang="nl-NL" dirty="0" err="1">
                <a:ea typeface="ＭＳ Ｐゴシック" pitchFamily="34" charset="-128"/>
              </a:rPr>
              <a:t>sea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with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autonomous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dust-collecting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buoys</a:t>
            </a:r>
            <a:endParaRPr lang="nl-NL" dirty="0">
              <a:ea typeface="ＭＳ Ｐゴシック" pitchFamily="34" charset="-128"/>
            </a:endParaRPr>
          </a:p>
        </p:txBody>
      </p:sp>
      <p:sp>
        <p:nvSpPr>
          <p:cNvPr id="48132" name="Tijdelijke aanduiding voor dianumm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93335" indent="-305128" eaLnBrk="0" hangingPunct="0"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220516" indent="-244104" eaLnBrk="0" hangingPunct="0"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708722" indent="-244104" eaLnBrk="0" hangingPunct="0"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196926" indent="-244104" eaLnBrk="0" hangingPunct="0"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685133" indent="-244104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3173339" indent="-244104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661545" indent="-244104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4149751" indent="-244104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fld id="{713954EB-44BC-426A-8F4D-859473B19C2A}" type="slidenum">
              <a:rPr lang="en-US" sz="900"/>
              <a:pPr>
                <a:defRPr/>
              </a:pPr>
              <a:t>12</a:t>
            </a:fld>
            <a:endParaRPr lang="en-US" sz="900"/>
          </a:p>
        </p:txBody>
      </p:sp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1BA6CA3-1B57-4B49-B8CA-E68FF6007BB2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13312442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Tijdelijke aanduiding voor notiti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nl-NL" dirty="0" err="1">
                <a:ea typeface="ＭＳ Ｐゴシック" pitchFamily="34" charset="-128"/>
              </a:rPr>
              <a:t>Buoy</a:t>
            </a:r>
            <a:r>
              <a:rPr lang="nl-NL" dirty="0">
                <a:ea typeface="ＭＳ Ｐゴシック" pitchFamily="34" charset="-128"/>
              </a:rPr>
              <a:t> setup</a:t>
            </a:r>
          </a:p>
        </p:txBody>
      </p:sp>
      <p:sp>
        <p:nvSpPr>
          <p:cNvPr id="48132" name="Tijdelijke aanduiding voor dianumm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93335" indent="-305128" eaLnBrk="0" hangingPunct="0"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220516" indent="-244104" eaLnBrk="0" hangingPunct="0"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708722" indent="-244104" eaLnBrk="0" hangingPunct="0"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196926" indent="-244104" eaLnBrk="0" hangingPunct="0"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685133" indent="-244104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3173339" indent="-244104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661545" indent="-244104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4149751" indent="-244104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fld id="{713954EB-44BC-426A-8F4D-859473B19C2A}" type="slidenum">
              <a:rPr lang="en-US" sz="900"/>
              <a:pPr>
                <a:defRPr/>
              </a:pPr>
              <a:t>13</a:t>
            </a:fld>
            <a:endParaRPr lang="en-US" sz="900"/>
          </a:p>
        </p:txBody>
      </p:sp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32B42CE-07F9-450C-A836-32651D449088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9442702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nl-NL" dirty="0" err="1">
                <a:ea typeface="ＭＳ Ｐゴシック" pitchFamily="34" charset="-128"/>
              </a:rPr>
              <a:t>Particle-size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distributions</a:t>
            </a:r>
            <a:r>
              <a:rPr lang="nl-NL" dirty="0">
                <a:ea typeface="ＭＳ Ｐゴシック" pitchFamily="34" charset="-128"/>
              </a:rPr>
              <a:t> of </a:t>
            </a:r>
            <a:r>
              <a:rPr lang="nl-NL" dirty="0" err="1">
                <a:ea typeface="ＭＳ Ｐゴシック" pitchFamily="34" charset="-128"/>
              </a:rPr>
              <a:t>Saharan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dust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collected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with</a:t>
            </a:r>
            <a:r>
              <a:rPr lang="nl-NL" dirty="0">
                <a:ea typeface="ＭＳ Ｐゴシック" pitchFamily="34" charset="-128"/>
              </a:rPr>
              <a:t> </a:t>
            </a:r>
            <a:r>
              <a:rPr lang="nl-NL" dirty="0" err="1">
                <a:ea typeface="ＭＳ Ｐゴシック" pitchFamily="34" charset="-128"/>
              </a:rPr>
              <a:t>sub-marine</a:t>
            </a:r>
            <a:r>
              <a:rPr lang="nl-NL" dirty="0">
                <a:ea typeface="ＭＳ Ｐゴシック" pitchFamily="34" charset="-128"/>
              </a:rPr>
              <a:t> sediment </a:t>
            </a:r>
            <a:r>
              <a:rPr lang="nl-NL" dirty="0" err="1">
                <a:ea typeface="ＭＳ Ｐゴシック" pitchFamily="34" charset="-128"/>
              </a:rPr>
              <a:t>traps</a:t>
            </a:r>
            <a:endParaRPr lang="en-GB" dirty="0">
              <a:ea typeface="ＭＳ Ｐゴシック" pitchFamily="34" charset="-128"/>
            </a:endParaRPr>
          </a:p>
        </p:txBody>
      </p:sp>
      <p:sp>
        <p:nvSpPr>
          <p:cNvPr id="2" name="Tijdelijke aanduiding voor koptekst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32795309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71713" y="528638"/>
            <a:ext cx="4679950" cy="26320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Giant </a:t>
            </a:r>
            <a:r>
              <a:rPr lang="nl-NL" dirty="0" err="1"/>
              <a:t>particles</a:t>
            </a:r>
            <a:r>
              <a:rPr lang="nl-NL" dirty="0"/>
              <a:t> </a:t>
            </a:r>
            <a:r>
              <a:rPr lang="nl-NL" dirty="0" err="1"/>
              <a:t>collected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MWACs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buoys</a:t>
            </a:r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8D54A-96EE-41CC-8A8D-B60A456CC5D8}" type="slidenum">
              <a:rPr lang="nl-NL" smtClean="0"/>
              <a:t>15</a:t>
            </a:fld>
            <a:endParaRPr lang="nl-NL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47CCAC86-0A85-4E37-AD53-754D107B913B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28914800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71713" y="528638"/>
            <a:ext cx="4679950" cy="26320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Possible</a:t>
            </a:r>
            <a:r>
              <a:rPr lang="nl-NL" dirty="0"/>
              <a:t> </a:t>
            </a:r>
            <a:r>
              <a:rPr lang="nl-NL" dirty="0" err="1"/>
              <a:t>mechanisms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carry</a:t>
            </a:r>
            <a:r>
              <a:rPr lang="nl-NL" dirty="0"/>
              <a:t> </a:t>
            </a:r>
            <a:r>
              <a:rPr lang="nl-NL" dirty="0" err="1"/>
              <a:t>giant</a:t>
            </a:r>
            <a:r>
              <a:rPr lang="nl-NL" dirty="0"/>
              <a:t> </a:t>
            </a:r>
            <a:r>
              <a:rPr lang="nl-NL" dirty="0" err="1"/>
              <a:t>particles</a:t>
            </a:r>
            <a:r>
              <a:rPr lang="nl-NL" dirty="0"/>
              <a:t> </a:t>
            </a:r>
            <a:r>
              <a:rPr lang="nl-NL" dirty="0" err="1"/>
              <a:t>across</a:t>
            </a:r>
            <a:r>
              <a:rPr lang="nl-NL" dirty="0"/>
              <a:t> </a:t>
            </a:r>
            <a:r>
              <a:rPr lang="nl-NL" dirty="0" err="1"/>
              <a:t>thousands</a:t>
            </a:r>
            <a:r>
              <a:rPr lang="nl-NL" dirty="0"/>
              <a:t> of kilometers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8D54A-96EE-41CC-8A8D-B60A456CC5D8}" type="slidenum">
              <a:rPr lang="nl-NL" smtClean="0"/>
              <a:t>16</a:t>
            </a:fld>
            <a:endParaRPr lang="nl-NL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97325582-4CFA-432A-AA38-EA4C094B71B2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9392804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133975" y="361950"/>
            <a:ext cx="3203575" cy="18018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BFACF464-0251-4AD9-9A6B-488C96418968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16440883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133975" y="361950"/>
            <a:ext cx="3203575" cy="18018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BFACF464-0251-4AD9-9A6B-488C96418968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2020-01-09 VU-GEOFlex lezing</a:t>
            </a:r>
          </a:p>
        </p:txBody>
      </p:sp>
    </p:spTree>
    <p:extLst>
      <p:ext uri="{BB962C8B-B14F-4D97-AF65-F5344CB8AC3E}">
        <p14:creationId xmlns:p14="http://schemas.microsoft.com/office/powerpoint/2010/main" val="2366348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6E416-3EC4-4C74-AF67-5497DAF7A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FCDC6E-B284-41EE-8576-2B8FA92B21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CBFE8-E19F-4268-A11C-8D9B9F1AF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6C66D-65B1-45E7-8078-F17CE7427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E3EE45-32DD-491C-9079-B2E65C652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5902-9768-4B32-9534-C9AF0EF16E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13424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09F82-FDDF-40F3-95A1-695049FF8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276BD5-6E73-4B43-BE10-44A1667F5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A31480-A4E1-475C-A8E2-3CE62F171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88E071-8C55-47E0-B2DD-4F66DEB45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5EAFC3-9349-46AE-A509-198FABF7D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5902-9768-4B32-9534-C9AF0EF16E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394683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3EBCC-B8F3-4C72-9085-90E1FFA16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1FD22C-409A-4500-A477-BB483CB319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974B05-156B-4173-9AAC-4CCD070E7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6D78DD-6479-40CC-B5AA-02988BBB8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2B221-AE7F-4032-B2D3-BD000D17D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5902-9768-4B32-9534-C9AF0EF16E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58002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37C93-2070-4292-99A1-0D6CC1D69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3E1D29-B1AD-4934-A1FB-960ECED7B9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C6E5FA-13A9-4A94-A3A7-DCF4F32C97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D0FE60-B55F-4C6D-AEFD-CAA9EA732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B2F6A3-3BA9-49FC-90EA-64F3F6B7E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719B2B-0F6F-4019-A34F-B4ED1CA10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5902-9768-4B32-9534-C9AF0EF16E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18312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AADD9-0AD5-4246-A434-C07720C5F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369EA-1E33-40F6-BF57-ED64F94B02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67CADC-4749-4919-B615-D0F275FEDC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AA0D3C-744C-4B2C-A5BF-6D091DC967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57F7C7-1B06-42C7-9EF3-1F9121FD50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3E2798-121A-459F-990B-9678CCC7E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BDC7EF-990E-44E6-8D74-8C74686F0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BFDD61-D57E-44BC-9CE1-B0E7A19DE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5902-9768-4B32-9534-C9AF0EF16E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476939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78050-908D-4DAF-837C-8243C7508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899A61D-C588-4B60-BEE7-0225E203D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08B7C8-771E-4285-8FD0-282F8FE95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443433-79DE-4F52-9F42-E10CBF45B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5902-9768-4B32-9534-C9AF0EF16E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97296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12FA31-8E2C-4884-B106-33D772A5C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E487EA-11DA-44D3-AA70-EDEF649CC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33B2B6-EE5B-456C-A28B-9BB8E59E2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5902-9768-4B32-9534-C9AF0EF16E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943938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563E8-D402-48F5-80AC-1308559F5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A00C3-A559-4966-ACA3-ECC9A91B0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40C854-7723-4A09-B82C-D372D66BF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92BF69-E2AC-4A9E-A9FC-4F8C2E203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4230BC-7D36-4674-9298-317A602AB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27743A-707F-429B-8C6E-55177D0D2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5902-9768-4B32-9534-C9AF0EF16E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84593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63C69-7667-495F-A6A3-71DDF4FA3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D53211-782B-41D2-B66E-E7F6C9DC1D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259F30-F496-41BA-8E15-F1C0ACC630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ECFB28-863B-4D50-A2EB-20AE24D4E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6A00B0-2094-45E9-B9B8-EF9DDC651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59C5B8-6EC4-455B-A566-C92819F4B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5902-9768-4B32-9534-C9AF0EF16E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264205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A3769-DB79-4B56-AE7E-02D767EB9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A73293-33F0-4313-A3C0-C5C88F57C6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C0363-C61C-4F57-9965-0665353A7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51ABF-FFF2-44CF-8A34-6AAC50F17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CBE955-BFAC-4896-B2A9-4302F1EDD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5902-9768-4B32-9534-C9AF0EF16E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83218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D43E78-2A57-4753-8D03-E46B12E77C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564ACB-238D-48C7-9557-738339A9CD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30F1F5-0E19-4466-B903-4AF879467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606C5E-CCEE-42AF-ACC6-5EEE0C58B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8F1C7-398B-4D51-B449-75E0280FE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25902-9768-4B32-9534-C9AF0EF16E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698816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1913467" y="169864"/>
            <a:ext cx="65" cy="39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l"/>
            <a:endParaRPr lang="nl-NL" sz="240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227600" y="893733"/>
            <a:ext cx="1625600" cy="38100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38230A-B887-4108-899B-7D8CE622EEC4}" type="slidenum">
              <a:rPr lang="en-US" smtClean="0"/>
              <a:pPr>
                <a:defRPr/>
              </a:pPr>
              <a:t>‹#›</a:t>
            </a:fld>
            <a:r>
              <a:rPr lang="en-US" dirty="0"/>
              <a:t>-71</a:t>
            </a:r>
          </a:p>
        </p:txBody>
      </p:sp>
    </p:spTree>
    <p:extLst>
      <p:ext uri="{BB962C8B-B14F-4D97-AF65-F5344CB8AC3E}">
        <p14:creationId xmlns:p14="http://schemas.microsoft.com/office/powerpoint/2010/main" val="257654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9A4D99-D7E2-4AE9-97A3-34A72D039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80E0F2-4EE4-427B-9D16-7924EC92A7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14988B-77D2-4F1D-8519-A615E58CAF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80AF07-FA3F-4F2E-85E9-564010D21E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8DB2F-995A-4B4E-9933-A7F1757DDD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25902-9768-4B32-9534-C9AF0EF16E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56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49" r:id="rId12"/>
    <p:sldLayoutId id="214748366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gif"/><Relationship Id="rId7" Type="http://schemas.openxmlformats.org/officeDocument/2006/relationships/hyperlink" Target="https://research.vu.nl/en/persons/jan-berend-stuut" TargetMode="External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8.png"/><Relationship Id="rId5" Type="http://schemas.openxmlformats.org/officeDocument/2006/relationships/hyperlink" Target="https://www.nioz.nl/en/about/ocs/dust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ioz.nl/en/about/ocs/dust" TargetMode="Externa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microsoft.com/office/2007/relationships/hdphoto" Target="../media/hdphoto1.wdp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1.png"/><Relationship Id="rId11" Type="http://schemas.openxmlformats.org/officeDocument/2006/relationships/image" Target="../media/image6.png"/><Relationship Id="rId5" Type="http://schemas.openxmlformats.org/officeDocument/2006/relationships/image" Target="../media/image10.png"/><Relationship Id="rId10" Type="http://schemas.openxmlformats.org/officeDocument/2006/relationships/hyperlink" Target="https://research.vu.nl/en/persons/jan-berend-stuut" TargetMode="External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5.png"/><Relationship Id="rId14" Type="http://schemas.openxmlformats.org/officeDocument/2006/relationships/hyperlink" Target="https://www.sciencedirect.com/science/article/abs/pii/S0034425714005021?via%3Dihub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www.nioz.nl/en/about/ocs/dust" TargetMode="External"/><Relationship Id="rId18" Type="http://schemas.microsoft.com/office/2007/relationships/hdphoto" Target="../media/hdphoto1.wdp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12" Type="http://schemas.openxmlformats.org/officeDocument/2006/relationships/image" Target="../media/image18.jpeg"/><Relationship Id="rId1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6" Type="http://schemas.openxmlformats.org/officeDocument/2006/relationships/hyperlink" Target="https://research.vu.nl/en/persons/jan-berend-stuut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17.jpeg"/><Relationship Id="rId5" Type="http://schemas.openxmlformats.org/officeDocument/2006/relationships/image" Target="../media/image13.png"/><Relationship Id="rId15" Type="http://schemas.openxmlformats.org/officeDocument/2006/relationships/image" Target="../media/image7.png"/><Relationship Id="rId10" Type="http://schemas.openxmlformats.org/officeDocument/2006/relationships/image" Target="../media/image16.jpeg"/><Relationship Id="rId4" Type="http://schemas.openxmlformats.org/officeDocument/2006/relationships/image" Target="../media/image4.png"/><Relationship Id="rId9" Type="http://schemas.microsoft.com/office/2007/relationships/hdphoto" Target="../media/hdphoto3.wdp"/><Relationship Id="rId1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www.nioz.nl/en/about/ocs/dust" TargetMode="External"/><Relationship Id="rId18" Type="http://schemas.microsoft.com/office/2007/relationships/hdphoto" Target="../media/hdphoto1.wdp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12" Type="http://schemas.openxmlformats.org/officeDocument/2006/relationships/image" Target="../media/image18.jpeg"/><Relationship Id="rId1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6" Type="http://schemas.openxmlformats.org/officeDocument/2006/relationships/hyperlink" Target="https://research.vu.nl/en/persons/jan-berend-stuut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17.jpeg"/><Relationship Id="rId5" Type="http://schemas.openxmlformats.org/officeDocument/2006/relationships/image" Target="../media/image13.png"/><Relationship Id="rId15" Type="http://schemas.openxmlformats.org/officeDocument/2006/relationships/image" Target="../media/image7.png"/><Relationship Id="rId10" Type="http://schemas.openxmlformats.org/officeDocument/2006/relationships/image" Target="../media/image16.jpeg"/><Relationship Id="rId4" Type="http://schemas.openxmlformats.org/officeDocument/2006/relationships/image" Target="../media/image4.png"/><Relationship Id="rId9" Type="http://schemas.microsoft.com/office/2007/relationships/hdphoto" Target="../media/hdphoto3.wdp"/><Relationship Id="rId1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9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ioz.nl/en/about/ocs/dust" TargetMode="External"/><Relationship Id="rId11" Type="http://schemas.microsoft.com/office/2007/relationships/hdphoto" Target="../media/hdphoto1.wdp"/><Relationship Id="rId5" Type="http://schemas.openxmlformats.org/officeDocument/2006/relationships/image" Target="../media/image20.jpeg"/><Relationship Id="rId10" Type="http://schemas.openxmlformats.org/officeDocument/2006/relationships/image" Target="../media/image6.png"/><Relationship Id="rId4" Type="http://schemas.openxmlformats.org/officeDocument/2006/relationships/image" Target="../media/image4.png"/><Relationship Id="rId9" Type="http://schemas.openxmlformats.org/officeDocument/2006/relationships/hyperlink" Target="https://research.vu.nl/en/persons/jan-berend-stuut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image" Target="../media/image31.wmf"/><Relationship Id="rId18" Type="http://schemas.openxmlformats.org/officeDocument/2006/relationships/image" Target="../media/image7.png"/><Relationship Id="rId3" Type="http://schemas.openxmlformats.org/officeDocument/2006/relationships/image" Target="../media/image21.jpeg"/><Relationship Id="rId21" Type="http://schemas.openxmlformats.org/officeDocument/2006/relationships/hyperlink" Target="https://research.vu.nl/en/persons/jan-berend-stuut" TargetMode="External"/><Relationship Id="rId7" Type="http://schemas.openxmlformats.org/officeDocument/2006/relationships/image" Target="../media/image25.wmf"/><Relationship Id="rId12" Type="http://schemas.openxmlformats.org/officeDocument/2006/relationships/image" Target="../media/image30.wmf"/><Relationship Id="rId1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6" Type="http://schemas.openxmlformats.org/officeDocument/2006/relationships/hyperlink" Target="https://www.nioz.nl/en/about/ocs/dust" TargetMode="External"/><Relationship Id="rId20" Type="http://schemas.openxmlformats.org/officeDocument/2006/relationships/hyperlink" Target="https://agupubs.onlinelibrary.wiley.com/doi/10.1029/2019GL086867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wmf"/><Relationship Id="rId11" Type="http://schemas.openxmlformats.org/officeDocument/2006/relationships/image" Target="../media/image29.wmf"/><Relationship Id="rId5" Type="http://schemas.openxmlformats.org/officeDocument/2006/relationships/image" Target="../media/image23.wmf"/><Relationship Id="rId15" Type="http://schemas.openxmlformats.org/officeDocument/2006/relationships/image" Target="../media/image4.png"/><Relationship Id="rId23" Type="http://schemas.microsoft.com/office/2007/relationships/hdphoto" Target="../media/hdphoto1.wdp"/><Relationship Id="rId10" Type="http://schemas.openxmlformats.org/officeDocument/2006/relationships/image" Target="../media/image28.wmf"/><Relationship Id="rId19" Type="http://schemas.openxmlformats.org/officeDocument/2006/relationships/hyperlink" Target="http://www.stuut.tv/pubs/pubs.html#vanderdoes2020" TargetMode="External"/><Relationship Id="rId4" Type="http://schemas.openxmlformats.org/officeDocument/2006/relationships/image" Target="../media/image22.wmf"/><Relationship Id="rId9" Type="http://schemas.openxmlformats.org/officeDocument/2006/relationships/image" Target="../media/image27.emf"/><Relationship Id="rId14" Type="http://schemas.openxmlformats.org/officeDocument/2006/relationships/image" Target="../media/image32.wmf"/><Relationship Id="rId2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13" Type="http://schemas.openxmlformats.org/officeDocument/2006/relationships/image" Target="../media/image41.wmf"/><Relationship Id="rId18" Type="http://schemas.openxmlformats.org/officeDocument/2006/relationships/image" Target="../media/image4.png"/><Relationship Id="rId3" Type="http://schemas.openxmlformats.org/officeDocument/2006/relationships/image" Target="../media/image33.png"/><Relationship Id="rId21" Type="http://schemas.openxmlformats.org/officeDocument/2006/relationships/hyperlink" Target="https://research.vu.nl/en/persons/jan-berend-stuut" TargetMode="External"/><Relationship Id="rId7" Type="http://schemas.openxmlformats.org/officeDocument/2006/relationships/image" Target="../media/image37.wmf"/><Relationship Id="rId12" Type="http://schemas.openxmlformats.org/officeDocument/2006/relationships/image" Target="../media/image40.wmf"/><Relationship Id="rId17" Type="http://schemas.openxmlformats.org/officeDocument/2006/relationships/image" Target="../media/image45.jpe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44.jpe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wmf"/><Relationship Id="rId11" Type="http://schemas.openxmlformats.org/officeDocument/2006/relationships/hyperlink" Target="https://acp.copernicus.org/articles/16/13697/2016/" TargetMode="External"/><Relationship Id="rId24" Type="http://schemas.openxmlformats.org/officeDocument/2006/relationships/image" Target="../media/image7.png"/><Relationship Id="rId5" Type="http://schemas.openxmlformats.org/officeDocument/2006/relationships/image" Target="../media/image35.wmf"/><Relationship Id="rId15" Type="http://schemas.openxmlformats.org/officeDocument/2006/relationships/image" Target="../media/image43.jpeg"/><Relationship Id="rId23" Type="http://schemas.microsoft.com/office/2007/relationships/hdphoto" Target="../media/hdphoto1.wdp"/><Relationship Id="rId10" Type="http://schemas.openxmlformats.org/officeDocument/2006/relationships/hyperlink" Target="http://www.stuut.tv/pubs/pubs.html#vanderdoes2016" TargetMode="External"/><Relationship Id="rId19" Type="http://schemas.openxmlformats.org/officeDocument/2006/relationships/hyperlink" Target="https://www.nioz.nl/en/about/ocs/dust" TargetMode="External"/><Relationship Id="rId4" Type="http://schemas.openxmlformats.org/officeDocument/2006/relationships/image" Target="../media/image34.wmf"/><Relationship Id="rId9" Type="http://schemas.openxmlformats.org/officeDocument/2006/relationships/image" Target="../media/image39.wmf"/><Relationship Id="rId14" Type="http://schemas.openxmlformats.org/officeDocument/2006/relationships/image" Target="../media/image42.wmf"/><Relationship Id="rId2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49.wmf"/><Relationship Id="rId3" Type="http://schemas.openxmlformats.org/officeDocument/2006/relationships/image" Target="../media/image33.png"/><Relationship Id="rId7" Type="http://schemas.openxmlformats.org/officeDocument/2006/relationships/hyperlink" Target="https://research.vu.nl/en/persons/jan-berend-stuut" TargetMode="External"/><Relationship Id="rId12" Type="http://schemas.openxmlformats.org/officeDocument/2006/relationships/image" Target="../media/image48.wmf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7.wmf"/><Relationship Id="rId5" Type="http://schemas.openxmlformats.org/officeDocument/2006/relationships/hyperlink" Target="https://www.nioz.nl/en/about/ocs/dust" TargetMode="External"/><Relationship Id="rId15" Type="http://schemas.openxmlformats.org/officeDocument/2006/relationships/hyperlink" Target="https://acp.copernicus.org/articles/17/6023/2017/" TargetMode="External"/><Relationship Id="rId10" Type="http://schemas.openxmlformats.org/officeDocument/2006/relationships/image" Target="../media/image46.wmf"/><Relationship Id="rId4" Type="http://schemas.openxmlformats.org/officeDocument/2006/relationships/image" Target="../media/image4.png"/><Relationship Id="rId9" Type="http://schemas.microsoft.com/office/2007/relationships/hdphoto" Target="../media/hdphoto1.wdp"/><Relationship Id="rId14" Type="http://schemas.openxmlformats.org/officeDocument/2006/relationships/image" Target="../media/image50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www.sciencedirect.com/science/article/abs/pii/S187596371830051X?via%3Dihub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research.vu.nl/en/persons/jan-berend-stuut" TargetMode="External"/><Relationship Id="rId12" Type="http://schemas.openxmlformats.org/officeDocument/2006/relationships/image" Target="../media/image5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51.png"/><Relationship Id="rId5" Type="http://schemas.openxmlformats.org/officeDocument/2006/relationships/hyperlink" Target="https://www.nioz.nl/en/about/ocs/dust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www.sciencedirect.com/science/article/abs/pii/S0016703718301029?via%3Dihub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research.vu.nl/en/persons/jan-berend-stuut" TargetMode="External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53.png"/><Relationship Id="rId5" Type="http://schemas.openxmlformats.org/officeDocument/2006/relationships/hyperlink" Target="https://www.nioz.nl/en/about/ocs/dust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3.png"/><Relationship Id="rId7" Type="http://schemas.openxmlformats.org/officeDocument/2006/relationships/hyperlink" Target="https://research.vu.nl/en/persons/jan-berend-stuut" TargetMode="External"/><Relationship Id="rId12" Type="http://schemas.openxmlformats.org/officeDocument/2006/relationships/hyperlink" Target="https://bg.copernicus.org/articles/14/4577/2017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7.png"/><Relationship Id="rId5" Type="http://schemas.openxmlformats.org/officeDocument/2006/relationships/hyperlink" Target="https://www.nioz.nl/en/about/ocs/dust" TargetMode="External"/><Relationship Id="rId10" Type="http://schemas.openxmlformats.org/officeDocument/2006/relationships/image" Target="../media/image55.png"/><Relationship Id="rId4" Type="http://schemas.openxmlformats.org/officeDocument/2006/relationships/image" Target="../media/image4.png"/><Relationship Id="rId9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research.vu.nl/en/persons/jan-berend-stuut" TargetMode="External"/><Relationship Id="rId3" Type="http://schemas.openxmlformats.org/officeDocument/2006/relationships/image" Target="../media/image56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www.nioz.nl/en/about/ocs/dust" TargetMode="External"/><Relationship Id="rId10" Type="http://schemas.microsoft.com/office/2007/relationships/hdphoto" Target="../media/hdphoto1.wdp"/><Relationship Id="rId4" Type="http://schemas.openxmlformats.org/officeDocument/2006/relationships/image" Target="../media/image4.png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research.vu.nl/en/persons/jan-berend-stuut" TargetMode="External"/><Relationship Id="rId3" Type="http://schemas.openxmlformats.org/officeDocument/2006/relationships/image" Target="../media/image57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www.nioz.nl/en/about/ocs/dust" TargetMode="External"/><Relationship Id="rId10" Type="http://schemas.microsoft.com/office/2007/relationships/hdphoto" Target="../media/hdphoto1.wdp"/><Relationship Id="rId4" Type="http://schemas.openxmlformats.org/officeDocument/2006/relationships/image" Target="../media/image4.png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4.wdp"/><Relationship Id="rId3" Type="http://schemas.openxmlformats.org/officeDocument/2006/relationships/image" Target="../media/image33.png"/><Relationship Id="rId7" Type="http://schemas.openxmlformats.org/officeDocument/2006/relationships/hyperlink" Target="https://research.vu.nl/en/persons/jan-berend-stuut" TargetMode="External"/><Relationship Id="rId12" Type="http://schemas.openxmlformats.org/officeDocument/2006/relationships/image" Target="../media/image5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58.jpg"/><Relationship Id="rId5" Type="http://schemas.openxmlformats.org/officeDocument/2006/relationships/hyperlink" Target="https://www.nioz.nl/en/about/ocs/dust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microsoft.com/office/2007/relationships/hdphoto" Target="../media/hdphoto1.wdp"/><Relationship Id="rId14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13" Type="http://schemas.openxmlformats.org/officeDocument/2006/relationships/image" Target="../media/image68.jpeg"/><Relationship Id="rId18" Type="http://schemas.openxmlformats.org/officeDocument/2006/relationships/image" Target="../media/image4.png"/><Relationship Id="rId26" Type="http://schemas.openxmlformats.org/officeDocument/2006/relationships/image" Target="../media/image7.png"/><Relationship Id="rId3" Type="http://schemas.openxmlformats.org/officeDocument/2006/relationships/image" Target="../media/image21.jpeg"/><Relationship Id="rId21" Type="http://schemas.openxmlformats.org/officeDocument/2006/relationships/hyperlink" Target="https://www.nioz.nl/en/about/ocs/dust" TargetMode="External"/><Relationship Id="rId7" Type="http://schemas.openxmlformats.org/officeDocument/2006/relationships/image" Target="../media/image62.jpeg"/><Relationship Id="rId12" Type="http://schemas.openxmlformats.org/officeDocument/2006/relationships/image" Target="../media/image67.jpeg"/><Relationship Id="rId17" Type="http://schemas.openxmlformats.org/officeDocument/2006/relationships/image" Target="../media/image72.jpeg"/><Relationship Id="rId25" Type="http://schemas.microsoft.com/office/2007/relationships/hdphoto" Target="../media/hdphoto1.wdp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71.jpeg"/><Relationship Id="rId20" Type="http://schemas.openxmlformats.org/officeDocument/2006/relationships/hyperlink" Target="https://advances.sciencemag.org/content/4/12/eaau2768.ful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11" Type="http://schemas.openxmlformats.org/officeDocument/2006/relationships/image" Target="../media/image66.jpeg"/><Relationship Id="rId24" Type="http://schemas.openxmlformats.org/officeDocument/2006/relationships/image" Target="../media/image6.png"/><Relationship Id="rId5" Type="http://schemas.microsoft.com/office/2007/relationships/hdphoto" Target="../media/hdphoto4.wdp"/><Relationship Id="rId15" Type="http://schemas.openxmlformats.org/officeDocument/2006/relationships/image" Target="../media/image70.jpeg"/><Relationship Id="rId23" Type="http://schemas.openxmlformats.org/officeDocument/2006/relationships/hyperlink" Target="https://research.vu.nl/en/persons/jan-berend-stuut" TargetMode="External"/><Relationship Id="rId10" Type="http://schemas.openxmlformats.org/officeDocument/2006/relationships/image" Target="../media/image65.jpeg"/><Relationship Id="rId19" Type="http://schemas.openxmlformats.org/officeDocument/2006/relationships/hyperlink" Target="http://www.stuut.tv/pubs/pubs.html#vanderdoes2018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4.jpeg"/><Relationship Id="rId14" Type="http://schemas.openxmlformats.org/officeDocument/2006/relationships/image" Target="../media/image69.jpeg"/><Relationship Id="rId22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1.wdp"/><Relationship Id="rId3" Type="http://schemas.openxmlformats.org/officeDocument/2006/relationships/image" Target="../media/image73.jpg"/><Relationship Id="rId7" Type="http://schemas.openxmlformats.org/officeDocument/2006/relationships/image" Target="../media/image5.png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ioz.nl/en/about/ocs/dust" TargetMode="External"/><Relationship Id="rId11" Type="http://schemas.openxmlformats.org/officeDocument/2006/relationships/hyperlink" Target="https://research.vu.nl/en/persons/jan-berend-stuut" TargetMode="External"/><Relationship Id="rId5" Type="http://schemas.openxmlformats.org/officeDocument/2006/relationships/image" Target="../media/image4.png"/><Relationship Id="rId10" Type="http://schemas.openxmlformats.org/officeDocument/2006/relationships/hyperlink" Target="https://advances.sciencemag.org/content/4/12/eaau2768.full" TargetMode="External"/><Relationship Id="rId4" Type="http://schemas.openxmlformats.org/officeDocument/2006/relationships/image" Target="../media/image74.jpeg"/><Relationship Id="rId9" Type="http://schemas.openxmlformats.org/officeDocument/2006/relationships/hyperlink" Target="http://www.stuut.tv/pubs/pubs.html#vanderdoes2018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research.vu.nl/en/persons/jan-berend-stuut" TargetMode="External"/><Relationship Id="rId3" Type="http://schemas.openxmlformats.org/officeDocument/2006/relationships/image" Target="../media/image75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www.nioz.nl/en/about/ocs/dust" TargetMode="External"/><Relationship Id="rId10" Type="http://schemas.microsoft.com/office/2007/relationships/hdphoto" Target="../media/hdphoto1.wdp"/><Relationship Id="rId4" Type="http://schemas.openxmlformats.org/officeDocument/2006/relationships/image" Target="../media/image4.png"/><Relationship Id="rId9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tuut.tv/pubs/pubs.html#vanderdoes2016" TargetMode="External"/><Relationship Id="rId13" Type="http://schemas.openxmlformats.org/officeDocument/2006/relationships/image" Target="../media/image82.png"/><Relationship Id="rId18" Type="http://schemas.openxmlformats.org/officeDocument/2006/relationships/image" Target="../media/image5.png"/><Relationship Id="rId3" Type="http://schemas.openxmlformats.org/officeDocument/2006/relationships/image" Target="../media/image76.jpg"/><Relationship Id="rId21" Type="http://schemas.microsoft.com/office/2007/relationships/hdphoto" Target="../media/hdphoto1.wdp"/><Relationship Id="rId7" Type="http://schemas.openxmlformats.org/officeDocument/2006/relationships/image" Target="../media/image78.png"/><Relationship Id="rId12" Type="http://schemas.openxmlformats.org/officeDocument/2006/relationships/image" Target="../media/image81.png"/><Relationship Id="rId17" Type="http://schemas.openxmlformats.org/officeDocument/2006/relationships/hyperlink" Target="https://www.nioz.nl/en/about/ocs/dust" TargetMode="External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4.png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tuut.tv/pubs/pubs.html#vanderdoes2018" TargetMode="External"/><Relationship Id="rId11" Type="http://schemas.openxmlformats.org/officeDocument/2006/relationships/image" Target="../media/image80.png"/><Relationship Id="rId5" Type="http://schemas.openxmlformats.org/officeDocument/2006/relationships/image" Target="../media/image77.png"/><Relationship Id="rId15" Type="http://schemas.openxmlformats.org/officeDocument/2006/relationships/image" Target="../media/image84.png"/><Relationship Id="rId10" Type="http://schemas.openxmlformats.org/officeDocument/2006/relationships/image" Target="../media/image7.png"/><Relationship Id="rId19" Type="http://schemas.openxmlformats.org/officeDocument/2006/relationships/hyperlink" Target="https://research.vu.nl/en/persons/jan-berend-stuut" TargetMode="External"/><Relationship Id="rId4" Type="http://schemas.openxmlformats.org/officeDocument/2006/relationships/hyperlink" Target="http://www.stuut.tv/pubs/pubs.html#vanderdoes2020" TargetMode="External"/><Relationship Id="rId9" Type="http://schemas.openxmlformats.org/officeDocument/2006/relationships/image" Target="../media/image79.png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6F64CFD-9ABF-4A11-A0AA-B7B7A9C7353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26" name="Afbeelding 25"/>
          <p:cNvPicPr>
            <a:picLocks noChangeAspect="1"/>
          </p:cNvPicPr>
          <p:nvPr/>
        </p:nvPicPr>
        <p:blipFill rotWithShape="1">
          <a:blip r:embed="rId4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127449" y="6273316"/>
            <a:ext cx="39964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Dust: a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global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phenomenon</a:t>
            </a:r>
            <a:endParaRPr lang="nl-N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11" name="Afbeelding 22">
            <a:hlinkClick r:id="rId5"/>
            <a:extLst>
              <a:ext uri="{FF2B5EF4-FFF2-40B4-BE49-F238E27FC236}">
                <a16:creationId xmlns:a16="http://schemas.microsoft.com/office/drawing/2014/main" id="{56DF5C8C-30A6-4D75-891D-50F470B6C0B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pic>
        <p:nvPicPr>
          <p:cNvPr id="14" name="Picture 13">
            <a:hlinkClick r:id="rId7"/>
            <a:extLst>
              <a:ext uri="{FF2B5EF4-FFF2-40B4-BE49-F238E27FC236}">
                <a16:creationId xmlns:a16="http://schemas.microsoft.com/office/drawing/2014/main" id="{3E41D4C6-FDF1-49DA-AC7B-3A62E6AAFC0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sp>
        <p:nvSpPr>
          <p:cNvPr id="13" name="Text Box 3">
            <a:extLst>
              <a:ext uri="{FF2B5EF4-FFF2-40B4-BE49-F238E27FC236}">
                <a16:creationId xmlns:a16="http://schemas.microsoft.com/office/drawing/2014/main" id="{0F040C07-D97D-46B2-B0A8-546E1F7DD0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376772"/>
            <a:ext cx="11909974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Present-</a:t>
            </a:r>
            <a:r>
              <a:rPr lang="nl-NL" sz="5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day</a:t>
            </a:r>
            <a:r>
              <a:rPr lang="nl-NL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5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Saharan</a:t>
            </a:r>
            <a:r>
              <a:rPr lang="nl-NL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5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</a:t>
            </a:r>
            <a:r>
              <a:rPr lang="nl-NL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</a:p>
          <a:p>
            <a:pPr algn="ctr">
              <a:lnSpc>
                <a:spcPct val="100000"/>
              </a:lnSpc>
            </a:pPr>
            <a:r>
              <a:rPr lang="nl-NL" sz="4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observed</a:t>
            </a:r>
            <a:r>
              <a:rPr lang="nl-NL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over </a:t>
            </a:r>
            <a:r>
              <a:rPr lang="nl-NL" sz="4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the</a:t>
            </a:r>
            <a:r>
              <a:rPr lang="nl-NL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4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Atlantic</a:t>
            </a:r>
            <a:r>
              <a:rPr lang="nl-NL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Ocean</a:t>
            </a:r>
          </a:p>
          <a:p>
            <a:pPr algn="ctr">
              <a:lnSpc>
                <a:spcPct val="100000"/>
              </a:lnSpc>
            </a:pPr>
            <a:endParaRPr lang="nl-NL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algn="ctr">
              <a:lnSpc>
                <a:spcPct val="100000"/>
              </a:lnSpc>
            </a:pPr>
            <a:endParaRPr lang="nl-NL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algn="ctr">
              <a:lnSpc>
                <a:spcPct val="100000"/>
              </a:lnSpc>
            </a:pPr>
            <a:endParaRPr lang="nl-NL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algn="ctr">
              <a:lnSpc>
                <a:spcPct val="100000"/>
              </a:lnSpc>
            </a:pPr>
            <a:endParaRPr lang="nl-NL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algn="ctr"/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Jan-Berend Stuut</a:t>
            </a:r>
            <a:br>
              <a:rPr lang="nl-N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nl-NL" sz="2400" dirty="0">
                <a:solidFill>
                  <a:schemeClr val="bg1"/>
                </a:solidFill>
                <a:latin typeface="Berlin Sans FB" pitchFamily="34" charset="0"/>
              </a:rPr>
              <a:t>Catarina Guerreiro, Geert-Jan Brummer, Michèlle van der Does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E7372AEC-4A4D-492C-96AA-A68A13F63D9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2" y="767310"/>
            <a:ext cx="1227411" cy="429442"/>
          </a:xfrm>
          <a:prstGeom prst="rect">
            <a:avLst/>
          </a:prstGeom>
        </p:spPr>
      </p:pic>
      <p:pic>
        <p:nvPicPr>
          <p:cNvPr id="2052" name="Picture 4" descr="Panoche | Dave on the Trail">
            <a:extLst>
              <a:ext uri="{FF2B5EF4-FFF2-40B4-BE49-F238E27FC236}">
                <a16:creationId xmlns:a16="http://schemas.microsoft.com/office/drawing/2014/main" id="{DA48DC06-77E7-48CF-88D6-DF3CDB77AF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20"/>
          <a:stretch/>
        </p:blipFill>
        <p:spPr bwMode="auto">
          <a:xfrm>
            <a:off x="160254" y="6071792"/>
            <a:ext cx="690591" cy="69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65A327-A224-40A6-8745-3BA3B8B0882C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6596" t="63911" r="71846" b="24277"/>
          <a:stretch/>
        </p:blipFill>
        <p:spPr>
          <a:xfrm>
            <a:off x="71282" y="62544"/>
            <a:ext cx="4170502" cy="68556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6633940-7FB8-42DC-993A-FE8ADDF393D4}"/>
              </a:ext>
            </a:extLst>
          </p:cNvPr>
          <p:cNvSpPr txBox="1"/>
          <p:nvPr/>
        </p:nvSpPr>
        <p:spPr>
          <a:xfrm>
            <a:off x="6021443" y="6335164"/>
            <a:ext cx="1298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jbstuut@nioz.nl</a:t>
            </a:r>
            <a:endParaRPr lang="en-GB" sz="14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379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erosols From Massive Saharan Dust Plume Over the Atlantic Ocean">
            <a:hlinkClick r:id="" action="ppaction://media"/>
            <a:extLst>
              <a:ext uri="{FF2B5EF4-FFF2-40B4-BE49-F238E27FC236}">
                <a16:creationId xmlns:a16="http://schemas.microsoft.com/office/drawing/2014/main" id="{06DC46B0-4FF7-44C0-9E9A-175D8F9E899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3" y="-13908"/>
            <a:ext cx="12216725" cy="68719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4AB6745-CAF2-400D-AB06-DA90F955E34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867" t="67341" r="82101" b="24800"/>
          <a:stretch/>
        </p:blipFill>
        <p:spPr>
          <a:xfrm>
            <a:off x="11324" y="5632580"/>
            <a:ext cx="1914728" cy="748748"/>
          </a:xfrm>
          <a:prstGeom prst="rect">
            <a:avLst/>
          </a:prstGeom>
        </p:spPr>
      </p:pic>
      <p:pic>
        <p:nvPicPr>
          <p:cNvPr id="26" name="Afbeelding 25"/>
          <p:cNvPicPr>
            <a:picLocks noChangeAspect="1"/>
          </p:cNvPicPr>
          <p:nvPr/>
        </p:nvPicPr>
        <p:blipFill rotWithShape="1">
          <a:blip r:embed="rId7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983432" y="6273316"/>
            <a:ext cx="414046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Justification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: Sahara =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largest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source</a:t>
            </a:r>
          </a:p>
        </p:txBody>
      </p:sp>
      <p:pic>
        <p:nvPicPr>
          <p:cNvPr id="11" name="Afbeelding 22">
            <a:hlinkClick r:id="rId8"/>
            <a:extLst>
              <a:ext uri="{FF2B5EF4-FFF2-40B4-BE49-F238E27FC236}">
                <a16:creationId xmlns:a16="http://schemas.microsoft.com/office/drawing/2014/main" id="{56DF5C8C-30A6-4D75-891D-50F470B6C0B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sp>
        <p:nvSpPr>
          <p:cNvPr id="12" name="Tekstvak 23">
            <a:hlinkClick r:id="rId8"/>
            <a:extLst>
              <a:ext uri="{FF2B5EF4-FFF2-40B4-BE49-F238E27FC236}">
                <a16:creationId xmlns:a16="http://schemas.microsoft.com/office/drawing/2014/main" id="{1EC45D30-F9BB-4CEB-9C33-09367B4FDE04}"/>
              </a:ext>
            </a:extLst>
          </p:cNvPr>
          <p:cNvSpPr txBox="1"/>
          <p:nvPr/>
        </p:nvSpPr>
        <p:spPr>
          <a:xfrm>
            <a:off x="5934504" y="6332366"/>
            <a:ext cx="14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www.nioz.nl/dust</a:t>
            </a:r>
          </a:p>
        </p:txBody>
      </p:sp>
      <p:pic>
        <p:nvPicPr>
          <p:cNvPr id="14" name="Picture 13">
            <a:hlinkClick r:id="rId10"/>
            <a:extLst>
              <a:ext uri="{FF2B5EF4-FFF2-40B4-BE49-F238E27FC236}">
                <a16:creationId xmlns:a16="http://schemas.microsoft.com/office/drawing/2014/main" id="{3E41D4C6-FDF1-49DA-AC7B-3A62E6AAFC0F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7372AEC-4A4D-492C-96AA-A68A13F63D9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2" y="83234"/>
            <a:ext cx="1227411" cy="429442"/>
          </a:xfrm>
          <a:prstGeom prst="rect">
            <a:avLst/>
          </a:prstGeom>
        </p:spPr>
      </p:pic>
      <p:pic>
        <p:nvPicPr>
          <p:cNvPr id="15" name="Aerosols From Massive Saharan Dust Plume Over the Atlantic Ocean">
            <a:hlinkClick r:id="" action="ppaction://media"/>
            <a:extLst>
              <a:ext uri="{FF2B5EF4-FFF2-40B4-BE49-F238E27FC236}">
                <a16:creationId xmlns:a16="http://schemas.microsoft.com/office/drawing/2014/main" id="{6409F777-2D0A-4250-AAA7-A766EA12E4D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87212" t="94641" r="2179" b="2357"/>
          <a:stretch/>
        </p:blipFill>
        <p:spPr>
          <a:xfrm>
            <a:off x="119337" y="5174044"/>
            <a:ext cx="1296144" cy="2062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84031A-7F9A-4597-8BF2-8EFCB4B15851}"/>
              </a:ext>
            </a:extLst>
          </p:cNvPr>
          <p:cNvSpPr txBox="1"/>
          <p:nvPr/>
        </p:nvSpPr>
        <p:spPr>
          <a:xfrm rot="5400000">
            <a:off x="9992561" y="1960965"/>
            <a:ext cx="4068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Copernicus Sentinel data (2020), processed by ESA</a:t>
            </a:r>
          </a:p>
        </p:txBody>
      </p:sp>
      <p:sp>
        <p:nvSpPr>
          <p:cNvPr id="17" name="Text Box 3">
            <a:extLst>
              <a:ext uri="{FF2B5EF4-FFF2-40B4-BE49-F238E27FC236}">
                <a16:creationId xmlns:a16="http://schemas.microsoft.com/office/drawing/2014/main" id="{C894F9B2-054A-4407-84E6-BB419D868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76672"/>
            <a:ext cx="11909974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Every </a:t>
            </a:r>
            <a:r>
              <a:rPr lang="nl-NL" sz="5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year</a:t>
            </a:r>
            <a:r>
              <a:rPr lang="nl-NL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: 180MTon </a:t>
            </a:r>
            <a:r>
              <a:rPr lang="nl-NL" sz="5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</a:t>
            </a:r>
            <a:r>
              <a:rPr lang="nl-NL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5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blown</a:t>
            </a:r>
            <a:r>
              <a:rPr lang="nl-NL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5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across</a:t>
            </a:r>
            <a:endParaRPr lang="nl-NL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>
              <a:lnSpc>
                <a:spcPct val="100000"/>
              </a:lnSpc>
            </a:pPr>
            <a:r>
              <a:rPr lang="nl-NL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                    </a:t>
            </a:r>
            <a:r>
              <a:rPr lang="nl-NL" sz="5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Atlantic</a:t>
            </a:r>
            <a:r>
              <a:rPr lang="nl-NL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Ocean         </a:t>
            </a:r>
            <a:r>
              <a:rPr lang="nl-NL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(</a:t>
            </a:r>
            <a:r>
              <a:rPr lang="nl-NL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Yu et al. 2015</a:t>
            </a:r>
            <a:r>
              <a:rPr lang="nl-NL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)</a:t>
            </a:r>
            <a:endParaRPr lang="nl-NL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algn="ctr">
              <a:lnSpc>
                <a:spcPct val="100000"/>
              </a:lnSpc>
            </a:pPr>
            <a:endParaRPr lang="nl-NL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algn="ctr">
              <a:lnSpc>
                <a:spcPct val="100000"/>
              </a:lnSpc>
            </a:pPr>
            <a:endParaRPr lang="nl-NL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endParaRPr lang="nl-NL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r>
              <a:rPr lang="nl-N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	</a:t>
            </a:r>
          </a:p>
          <a:p>
            <a:r>
              <a:rPr lang="nl-NL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		</a:t>
            </a:r>
            <a:r>
              <a:rPr lang="nl-NL" sz="3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Questions</a:t>
            </a:r>
            <a:r>
              <a:rPr lang="nl-NL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: </a:t>
            </a:r>
          </a:p>
          <a:p>
            <a:r>
              <a:rPr lang="nl-NL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			1) How </a:t>
            </a:r>
            <a:r>
              <a:rPr lang="nl-NL" sz="3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much</a:t>
            </a:r>
            <a:endParaRPr lang="nl-NL" sz="3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r>
              <a:rPr lang="nl-NL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			2) </a:t>
            </a:r>
            <a:r>
              <a:rPr lang="nl-NL" sz="3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Characteristics</a:t>
            </a:r>
            <a:r>
              <a:rPr lang="nl-NL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(</a:t>
            </a:r>
            <a:r>
              <a:rPr lang="nl-NL" sz="3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size</a:t>
            </a:r>
            <a:r>
              <a:rPr lang="nl-NL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, </a:t>
            </a:r>
            <a:r>
              <a:rPr lang="nl-NL" sz="3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composition</a:t>
            </a:r>
            <a:r>
              <a:rPr lang="nl-NL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)</a:t>
            </a:r>
          </a:p>
          <a:p>
            <a:r>
              <a:rPr lang="nl-NL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			3) </a:t>
            </a:r>
            <a:r>
              <a:rPr lang="nl-NL" sz="3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Seasonal</a:t>
            </a:r>
            <a:r>
              <a:rPr lang="nl-NL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3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variability</a:t>
            </a:r>
            <a:endParaRPr lang="nl-NL" sz="3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r>
              <a:rPr lang="nl-NL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			4) Marine-</a:t>
            </a:r>
            <a:r>
              <a:rPr lang="nl-NL" sz="3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environmental</a:t>
            </a:r>
            <a:r>
              <a:rPr lang="nl-NL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3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effects</a:t>
            </a:r>
            <a:endParaRPr lang="nl-NL" sz="30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sp>
        <p:nvSpPr>
          <p:cNvPr id="20" name="Tekstvak 29">
            <a:extLst>
              <a:ext uri="{FF2B5EF4-FFF2-40B4-BE49-F238E27FC236}">
                <a16:creationId xmlns:a16="http://schemas.microsoft.com/office/drawing/2014/main" id="{5D1AB5A3-8173-4405-B908-DB5EF2A753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8471" y="4643772"/>
            <a:ext cx="1757987" cy="560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2800" dirty="0" err="1">
                <a:solidFill>
                  <a:srgbClr val="EAEAE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Godzilla</a:t>
            </a:r>
            <a:endParaRPr lang="nl-NL" dirty="0">
              <a:solidFill>
                <a:srgbClr val="EAEAE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886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168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1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27" repeatCount="indefinite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2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6" name="Picture 6" descr="CapeVerde_03_feb_20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3" b="4888"/>
          <a:stretch/>
        </p:blipFill>
        <p:spPr bwMode="auto">
          <a:xfrm>
            <a:off x="0" y="0"/>
            <a:ext cx="12242304" cy="6616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8BDA380-05EC-4C47-8351-11CD966CF16D}"/>
              </a:ext>
            </a:extLst>
          </p:cNvPr>
          <p:cNvSpPr/>
          <p:nvPr/>
        </p:nvSpPr>
        <p:spPr>
          <a:xfrm>
            <a:off x="0" y="0"/>
            <a:ext cx="12216904" cy="679388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Afbeelding 7">
            <a:extLst>
              <a:ext uri="{FF2B5EF4-FFF2-40B4-BE49-F238E27FC236}">
                <a16:creationId xmlns:a16="http://schemas.microsoft.com/office/drawing/2014/main" id="{D3344073-4484-4584-863F-E8F082205A0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14" name="Text Box 3">
            <a:extLst>
              <a:ext uri="{FF2B5EF4-FFF2-40B4-BE49-F238E27FC236}">
                <a16:creationId xmlns:a16="http://schemas.microsoft.com/office/drawing/2014/main" id="{7A7BDBC1-CA4D-4077-AC94-76673A1E88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7428" y="6273316"/>
            <a:ext cx="46536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Saharan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from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source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to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sink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&lt; 2016</a:t>
            </a:r>
            <a:endParaRPr lang="nl-NL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3B087C8-BC89-4BAC-B888-3EB9F233E867}"/>
              </a:ext>
            </a:extLst>
          </p:cNvPr>
          <p:cNvGrpSpPr/>
          <p:nvPr/>
        </p:nvGrpSpPr>
        <p:grpSpPr>
          <a:xfrm>
            <a:off x="1732989" y="1108906"/>
            <a:ext cx="8450172" cy="4518030"/>
            <a:chOff x="1732989" y="1108906"/>
            <a:chExt cx="8450172" cy="4518030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DD24F7B-24DF-4FEC-A0BC-51D6D6EA76A6}"/>
                </a:ext>
              </a:extLst>
            </p:cNvPr>
            <p:cNvCxnSpPr>
              <a:cxnSpLocks/>
            </p:cNvCxnSpPr>
            <p:nvPr/>
          </p:nvCxnSpPr>
          <p:spPr>
            <a:xfrm>
              <a:off x="2207568" y="5550085"/>
              <a:ext cx="784887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44D6E59-D507-42BE-B41D-3BC534B9064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07568" y="4941168"/>
              <a:ext cx="108012" cy="61206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8A4759F-64B9-4B9E-A06C-E4837190F5C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732989" y="5179227"/>
              <a:ext cx="478681" cy="37400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78639354-75E4-4E67-8188-49048E88C88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135560" y="1108906"/>
              <a:ext cx="152124" cy="29291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8356370-36C2-4444-88A5-C2C2569943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44535" y="5435418"/>
              <a:ext cx="138626" cy="11287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246A702-14F1-4E36-A466-8EEA9E892787}"/>
                </a:ext>
              </a:extLst>
            </p:cNvPr>
            <p:cNvCxnSpPr>
              <a:cxnSpLocks/>
            </p:cNvCxnSpPr>
            <p:nvPr/>
          </p:nvCxnSpPr>
          <p:spPr>
            <a:xfrm>
              <a:off x="10039773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11FD1A2-1E0C-487A-AC08-EE3122B8E394}"/>
                </a:ext>
              </a:extLst>
            </p:cNvPr>
            <p:cNvCxnSpPr>
              <a:cxnSpLocks/>
            </p:cNvCxnSpPr>
            <p:nvPr/>
          </p:nvCxnSpPr>
          <p:spPr>
            <a:xfrm>
              <a:off x="9057852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499F416-9B6A-46CC-BA29-79E052D814BA}"/>
                </a:ext>
              </a:extLst>
            </p:cNvPr>
            <p:cNvCxnSpPr>
              <a:cxnSpLocks/>
            </p:cNvCxnSpPr>
            <p:nvPr/>
          </p:nvCxnSpPr>
          <p:spPr>
            <a:xfrm>
              <a:off x="8076220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D167B7F5-8BD1-4F62-9E53-1ACE155E9759}"/>
                </a:ext>
              </a:extLst>
            </p:cNvPr>
            <p:cNvCxnSpPr>
              <a:cxnSpLocks/>
            </p:cNvCxnSpPr>
            <p:nvPr/>
          </p:nvCxnSpPr>
          <p:spPr>
            <a:xfrm>
              <a:off x="7104112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E1D81DB2-C000-4079-BDED-EE927E886BF4}"/>
                </a:ext>
              </a:extLst>
            </p:cNvPr>
            <p:cNvCxnSpPr>
              <a:cxnSpLocks/>
            </p:cNvCxnSpPr>
            <p:nvPr/>
          </p:nvCxnSpPr>
          <p:spPr>
            <a:xfrm>
              <a:off x="6122191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B25D7142-7A91-4232-8E33-0BD88786FEF8}"/>
                </a:ext>
              </a:extLst>
            </p:cNvPr>
            <p:cNvCxnSpPr>
              <a:cxnSpLocks/>
            </p:cNvCxnSpPr>
            <p:nvPr/>
          </p:nvCxnSpPr>
          <p:spPr>
            <a:xfrm>
              <a:off x="5159896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F3B794C-3826-46C1-81C3-B89995ECC9E5}"/>
                </a:ext>
              </a:extLst>
            </p:cNvPr>
            <p:cNvCxnSpPr>
              <a:cxnSpLocks/>
            </p:cNvCxnSpPr>
            <p:nvPr/>
          </p:nvCxnSpPr>
          <p:spPr>
            <a:xfrm>
              <a:off x="4180645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E21AD72-1CEA-4235-8ED9-CB54352C304D}"/>
                </a:ext>
              </a:extLst>
            </p:cNvPr>
            <p:cNvCxnSpPr>
              <a:cxnSpLocks/>
            </p:cNvCxnSpPr>
            <p:nvPr/>
          </p:nvCxnSpPr>
          <p:spPr>
            <a:xfrm>
              <a:off x="3208537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02B089B2-0F6F-4288-8970-B2D5A2205A23}"/>
                </a:ext>
              </a:extLst>
            </p:cNvPr>
            <p:cNvCxnSpPr>
              <a:cxnSpLocks/>
            </p:cNvCxnSpPr>
            <p:nvPr/>
          </p:nvCxnSpPr>
          <p:spPr>
            <a:xfrm>
              <a:off x="2210943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7" name="Picture 4">
            <a:extLst>
              <a:ext uri="{FF2B5EF4-FFF2-40B4-BE49-F238E27FC236}">
                <a16:creationId xmlns:a16="http://schemas.microsoft.com/office/drawing/2014/main" id="{6BCE5FB6-3F62-4B96-BF0D-339F87A01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052" b="92208" l="4140" r="94696">
                        <a14:foregroundMark x1="7891" y1="60000" x2="10737" y2="50390"/>
                        <a14:foregroundMark x1="10737" y1="50390" x2="10737" y2="50390"/>
                        <a14:foregroundMark x1="8926" y1="17403" x2="9961" y2="11429"/>
                        <a14:foregroundMark x1="8279" y1="10390" x2="10091" y2="10390"/>
                        <a14:foregroundMark x1="6727" y1="43636" x2="7245" y2="40779"/>
                        <a14:foregroundMark x1="14360" y1="48052" x2="14748" y2="48052"/>
                        <a14:foregroundMark x1="15265" y1="72208" x2="19276" y2="74026"/>
                        <a14:foregroundMark x1="20957" y1="76883" x2="24968" y2="80519"/>
                        <a14:foregroundMark x1="9444" y1="82597" x2="24062" y2="83377"/>
                        <a14:foregroundMark x1="26908" y1="84416" x2="33247" y2="85974"/>
                        <a14:foregroundMark x1="4398" y1="85974" x2="7891" y2="85195"/>
                        <a14:foregroundMark x1="5304" y1="76104" x2="4916" y2="74026"/>
                        <a14:foregroundMark x1="94696" y1="75584" x2="93532" y2="66753"/>
                        <a14:foregroundMark x1="84605" y1="11169" x2="87063" y2="9610"/>
                        <a14:foregroundMark x1="79690" y1="92727" x2="84994" y2="91948"/>
                        <a14:foregroundMark x1="84994" y1="91948" x2="85382" y2="92208"/>
                        <a14:foregroundMark x1="8797" y1="8831" x2="9702" y2="8831"/>
                        <a14:foregroundMark x1="88098" y1="8052" x2="88745" y2="80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061656"/>
            <a:ext cx="9197975" cy="458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Tekstvak 27">
            <a:extLst>
              <a:ext uri="{FF2B5EF4-FFF2-40B4-BE49-F238E27FC236}">
                <a16:creationId xmlns:a16="http://schemas.microsoft.com/office/drawing/2014/main" id="{328C0199-274A-4805-8D95-2AA52580C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6247" y="5640242"/>
            <a:ext cx="543129" cy="29546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 dirty="0">
                <a:latin typeface="Berlin Sans FB" pitchFamily="34" charset="0"/>
              </a:rPr>
              <a:t>GW</a:t>
            </a:r>
          </a:p>
        </p:txBody>
      </p:sp>
      <p:sp>
        <p:nvSpPr>
          <p:cNvPr id="39" name="Tekstvak 28">
            <a:extLst>
              <a:ext uri="{FF2B5EF4-FFF2-40B4-BE49-F238E27FC236}">
                <a16:creationId xmlns:a16="http://schemas.microsoft.com/office/drawing/2014/main" id="{B144478B-B2EC-4A67-B817-DCF231DE1B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4205" y="5640242"/>
            <a:ext cx="807477" cy="29546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10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0" name="Tekstvak 29">
            <a:extLst>
              <a:ext uri="{FF2B5EF4-FFF2-40B4-BE49-F238E27FC236}">
                <a16:creationId xmlns:a16="http://schemas.microsoft.com/office/drawing/2014/main" id="{B26099E0-4033-4169-8B86-87597ABDE0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8171" y="5626165"/>
            <a:ext cx="807477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20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1" name="Tekstvak 30">
            <a:extLst>
              <a:ext uri="{FF2B5EF4-FFF2-40B4-BE49-F238E27FC236}">
                <a16:creationId xmlns:a16="http://schemas.microsoft.com/office/drawing/2014/main" id="{81881EAF-A8FF-4E00-BE84-AAA9DF0FBB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64132" y="5626165"/>
            <a:ext cx="807477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30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2" name="Tekstvak 31">
            <a:extLst>
              <a:ext uri="{FF2B5EF4-FFF2-40B4-BE49-F238E27FC236}">
                <a16:creationId xmlns:a16="http://schemas.microsoft.com/office/drawing/2014/main" id="{BFFD0D18-8304-4B59-9DA3-C249A3B3B8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4372" y="5626165"/>
            <a:ext cx="807477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40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3" name="Tekstvak 32">
            <a:extLst>
              <a:ext uri="{FF2B5EF4-FFF2-40B4-BE49-F238E27FC236}">
                <a16:creationId xmlns:a16="http://schemas.microsoft.com/office/drawing/2014/main" id="{D23CDF64-C88A-4B81-A541-4444D0DC3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4059" y="5626165"/>
            <a:ext cx="807477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50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4" name="Tekstvak 33">
            <a:extLst>
              <a:ext uri="{FF2B5EF4-FFF2-40B4-BE49-F238E27FC236}">
                <a16:creationId xmlns:a16="http://schemas.microsoft.com/office/drawing/2014/main" id="{FDACF638-25E3-4F57-BCC2-5FE98BAF80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025" y="5626165"/>
            <a:ext cx="807477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60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5" name="Tekstvak 34">
            <a:extLst>
              <a:ext uri="{FF2B5EF4-FFF2-40B4-BE49-F238E27FC236}">
                <a16:creationId xmlns:a16="http://schemas.microsoft.com/office/drawing/2014/main" id="{ACDD6126-EF27-4873-AF79-AC53815ED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5989" y="5626165"/>
            <a:ext cx="807477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70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6" name="Tekstvak 35">
            <a:extLst>
              <a:ext uri="{FF2B5EF4-FFF2-40B4-BE49-F238E27FC236}">
                <a16:creationId xmlns:a16="http://schemas.microsoft.com/office/drawing/2014/main" id="{D6464A90-2E4A-4DDF-95F9-A208EC75C9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5541" y="5626165"/>
            <a:ext cx="532399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 dirty="0">
                <a:latin typeface="Berlin Sans FB" pitchFamily="34" charset="0"/>
              </a:rPr>
              <a:t>80</a:t>
            </a:r>
            <a:r>
              <a:rPr lang="de-DE" sz="1600" baseline="30000" dirty="0">
                <a:latin typeface="Berlin Sans FB" pitchFamily="34" charset="0"/>
              </a:rPr>
              <a:t>0</a:t>
            </a:r>
            <a:r>
              <a:rPr lang="nl-NL" sz="1600" dirty="0">
                <a:latin typeface="Berlin Sans FB" pitchFamily="34" charset="0"/>
              </a:rPr>
              <a:t>W</a:t>
            </a:r>
          </a:p>
        </p:txBody>
      </p:sp>
      <p:sp>
        <p:nvSpPr>
          <p:cNvPr id="47" name="Tekstvak 36">
            <a:extLst>
              <a:ext uri="{FF2B5EF4-FFF2-40B4-BE49-F238E27FC236}">
                <a16:creationId xmlns:a16="http://schemas.microsoft.com/office/drawing/2014/main" id="{1F2A5D8C-EF90-4A2A-B6FB-D6D26C649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5454267"/>
            <a:ext cx="411462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 dirty="0" err="1">
                <a:latin typeface="Berlin Sans FB" pitchFamily="34" charset="0"/>
              </a:rPr>
              <a:t>Eq</a:t>
            </a:r>
            <a:r>
              <a:rPr lang="nl-NL" sz="1600" dirty="0">
                <a:latin typeface="Berlin Sans FB" pitchFamily="34" charset="0"/>
              </a:rPr>
              <a:t>.</a:t>
            </a:r>
          </a:p>
        </p:txBody>
      </p:sp>
      <p:grpSp>
        <p:nvGrpSpPr>
          <p:cNvPr id="48" name="Groep 40">
            <a:extLst>
              <a:ext uri="{FF2B5EF4-FFF2-40B4-BE49-F238E27FC236}">
                <a16:creationId xmlns:a16="http://schemas.microsoft.com/office/drawing/2014/main" id="{C0E9D471-DD17-43C0-B9B3-C988C5CE2FB6}"/>
              </a:ext>
            </a:extLst>
          </p:cNvPr>
          <p:cNvGrpSpPr>
            <a:grpSpLocks/>
          </p:cNvGrpSpPr>
          <p:nvPr/>
        </p:nvGrpSpPr>
        <p:grpSpPr bwMode="auto">
          <a:xfrm>
            <a:off x="5210821" y="3981068"/>
            <a:ext cx="144463" cy="98425"/>
            <a:chOff x="4463646" y="1250758"/>
            <a:chExt cx="792430" cy="738082"/>
          </a:xfrm>
        </p:grpSpPr>
        <p:sp>
          <p:nvSpPr>
            <p:cNvPr id="49" name="Trapezium 41">
              <a:extLst>
                <a:ext uri="{FF2B5EF4-FFF2-40B4-BE49-F238E27FC236}">
                  <a16:creationId xmlns:a16="http://schemas.microsoft.com/office/drawing/2014/main" id="{4DB6AFA0-70AC-4B92-B041-98DAF5AAD224}"/>
                </a:ext>
              </a:extLst>
            </p:cNvPr>
            <p:cNvSpPr/>
            <p:nvPr/>
          </p:nvSpPr>
          <p:spPr bwMode="auto">
            <a:xfrm>
              <a:off x="4463646" y="1524566"/>
              <a:ext cx="792430" cy="464274"/>
            </a:xfrm>
            <a:prstGeom prst="trapezoid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  <a:defRPr/>
              </a:pPr>
              <a:endParaRPr lang="nl-NL"/>
            </a:p>
          </p:txBody>
        </p:sp>
        <p:sp>
          <p:nvSpPr>
            <p:cNvPr id="50" name="Ovaal 42">
              <a:extLst>
                <a:ext uri="{FF2B5EF4-FFF2-40B4-BE49-F238E27FC236}">
                  <a16:creationId xmlns:a16="http://schemas.microsoft.com/office/drawing/2014/main" id="{1ABEA5E5-9BAC-4E8E-B0B3-F20DEA7FEC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348" y="1250758"/>
              <a:ext cx="396468" cy="3780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  <p:sp>
          <p:nvSpPr>
            <p:cNvPr id="51" name="Ovaal 43">
              <a:extLst>
                <a:ext uri="{FF2B5EF4-FFF2-40B4-BE49-F238E27FC236}">
                  <a16:creationId xmlns:a16="http://schemas.microsoft.com/office/drawing/2014/main" id="{894F3D4B-0467-446D-8090-612B30B77B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1854" y="1320639"/>
              <a:ext cx="216190" cy="2160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</p:grpSp>
      <p:cxnSp>
        <p:nvCxnSpPr>
          <p:cNvPr id="52" name="Rechte verbindingslijn 44">
            <a:extLst>
              <a:ext uri="{FF2B5EF4-FFF2-40B4-BE49-F238E27FC236}">
                <a16:creationId xmlns:a16="http://schemas.microsoft.com/office/drawing/2014/main" id="{04C115FD-3F2F-4AED-8A0B-C3DF25DA8877}"/>
              </a:ext>
            </a:extLst>
          </p:cNvPr>
          <p:cNvCxnSpPr>
            <a:cxnSpLocks noChangeShapeType="1"/>
            <a:endCxn id="50" idx="0"/>
          </p:cNvCxnSpPr>
          <p:nvPr/>
        </p:nvCxnSpPr>
        <p:spPr bwMode="auto">
          <a:xfrm flipH="1">
            <a:off x="5283845" y="3149217"/>
            <a:ext cx="14288" cy="83185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3" name="Groep 46">
            <a:extLst>
              <a:ext uri="{FF2B5EF4-FFF2-40B4-BE49-F238E27FC236}">
                <a16:creationId xmlns:a16="http://schemas.microsoft.com/office/drawing/2014/main" id="{42E534D0-2629-4D83-9ACE-A5D43AD5103B}"/>
              </a:ext>
            </a:extLst>
          </p:cNvPr>
          <p:cNvGrpSpPr>
            <a:grpSpLocks/>
          </p:cNvGrpSpPr>
          <p:nvPr/>
        </p:nvGrpSpPr>
        <p:grpSpPr bwMode="auto">
          <a:xfrm>
            <a:off x="6298431" y="3974718"/>
            <a:ext cx="144462" cy="98425"/>
            <a:chOff x="4463646" y="1250758"/>
            <a:chExt cx="792430" cy="738082"/>
          </a:xfrm>
        </p:grpSpPr>
        <p:sp>
          <p:nvSpPr>
            <p:cNvPr id="54" name="Trapezium 47">
              <a:extLst>
                <a:ext uri="{FF2B5EF4-FFF2-40B4-BE49-F238E27FC236}">
                  <a16:creationId xmlns:a16="http://schemas.microsoft.com/office/drawing/2014/main" id="{8C59F833-C4E2-4A35-BA53-94E7DEAA84FD}"/>
                </a:ext>
              </a:extLst>
            </p:cNvPr>
            <p:cNvSpPr/>
            <p:nvPr/>
          </p:nvSpPr>
          <p:spPr bwMode="auto">
            <a:xfrm>
              <a:off x="4463646" y="1524566"/>
              <a:ext cx="792430" cy="464274"/>
            </a:xfrm>
            <a:prstGeom prst="trapezoid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  <a:defRPr/>
              </a:pPr>
              <a:endParaRPr lang="nl-NL"/>
            </a:p>
          </p:txBody>
        </p:sp>
        <p:sp>
          <p:nvSpPr>
            <p:cNvPr id="55" name="Ovaal 48">
              <a:extLst>
                <a:ext uri="{FF2B5EF4-FFF2-40B4-BE49-F238E27FC236}">
                  <a16:creationId xmlns:a16="http://schemas.microsoft.com/office/drawing/2014/main" id="{61610F8D-55B0-4BC6-AAC2-F30D0A73BC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348" y="1250758"/>
              <a:ext cx="396468" cy="3780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  <p:sp>
          <p:nvSpPr>
            <p:cNvPr id="56" name="Ovaal 49">
              <a:extLst>
                <a:ext uri="{FF2B5EF4-FFF2-40B4-BE49-F238E27FC236}">
                  <a16:creationId xmlns:a16="http://schemas.microsoft.com/office/drawing/2014/main" id="{BB27BB29-F620-47B3-A5E5-88F73769D9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1854" y="1320639"/>
              <a:ext cx="216190" cy="2160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</p:grpSp>
      <p:cxnSp>
        <p:nvCxnSpPr>
          <p:cNvPr id="57" name="Rechte verbindingslijn 50">
            <a:extLst>
              <a:ext uri="{FF2B5EF4-FFF2-40B4-BE49-F238E27FC236}">
                <a16:creationId xmlns:a16="http://schemas.microsoft.com/office/drawing/2014/main" id="{D95C0812-940B-4AA8-92D4-FE4D3A33CC57}"/>
              </a:ext>
            </a:extLst>
          </p:cNvPr>
          <p:cNvCxnSpPr>
            <a:cxnSpLocks noChangeShapeType="1"/>
            <a:endCxn id="55" idx="0"/>
          </p:cNvCxnSpPr>
          <p:nvPr/>
        </p:nvCxnSpPr>
        <p:spPr bwMode="auto">
          <a:xfrm flipH="1">
            <a:off x="6371457" y="3141281"/>
            <a:ext cx="14287" cy="83343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8" name="Groep 53">
            <a:extLst>
              <a:ext uri="{FF2B5EF4-FFF2-40B4-BE49-F238E27FC236}">
                <a16:creationId xmlns:a16="http://schemas.microsoft.com/office/drawing/2014/main" id="{020E20FB-8212-444A-AF9D-2B33F82E0445}"/>
              </a:ext>
            </a:extLst>
          </p:cNvPr>
          <p:cNvGrpSpPr>
            <a:grpSpLocks/>
          </p:cNvGrpSpPr>
          <p:nvPr/>
        </p:nvGrpSpPr>
        <p:grpSpPr bwMode="auto">
          <a:xfrm>
            <a:off x="7618325" y="4131881"/>
            <a:ext cx="144462" cy="98425"/>
            <a:chOff x="4463646" y="1250758"/>
            <a:chExt cx="792430" cy="738082"/>
          </a:xfrm>
        </p:grpSpPr>
        <p:sp>
          <p:nvSpPr>
            <p:cNvPr id="59" name="Trapezium 54">
              <a:extLst>
                <a:ext uri="{FF2B5EF4-FFF2-40B4-BE49-F238E27FC236}">
                  <a16:creationId xmlns:a16="http://schemas.microsoft.com/office/drawing/2014/main" id="{FC08EB0F-4A97-4A9F-8DD1-27AE462E56AA}"/>
                </a:ext>
              </a:extLst>
            </p:cNvPr>
            <p:cNvSpPr/>
            <p:nvPr/>
          </p:nvSpPr>
          <p:spPr bwMode="auto">
            <a:xfrm>
              <a:off x="4463646" y="1524559"/>
              <a:ext cx="792430" cy="464281"/>
            </a:xfrm>
            <a:prstGeom prst="trapezoid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  <a:defRPr/>
              </a:pPr>
              <a:endParaRPr lang="nl-NL"/>
            </a:p>
          </p:txBody>
        </p:sp>
        <p:sp>
          <p:nvSpPr>
            <p:cNvPr id="60" name="Ovaal 55">
              <a:extLst>
                <a:ext uri="{FF2B5EF4-FFF2-40B4-BE49-F238E27FC236}">
                  <a16:creationId xmlns:a16="http://schemas.microsoft.com/office/drawing/2014/main" id="{2A8F24E9-09EC-4D3D-BBBE-75954C8EC4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348" y="1250758"/>
              <a:ext cx="396468" cy="3780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  <p:sp>
          <p:nvSpPr>
            <p:cNvPr id="61" name="Ovaal 56">
              <a:extLst>
                <a:ext uri="{FF2B5EF4-FFF2-40B4-BE49-F238E27FC236}">
                  <a16:creationId xmlns:a16="http://schemas.microsoft.com/office/drawing/2014/main" id="{F56A67D2-5B5C-4A82-B738-E6DA9FAF84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1854" y="1320639"/>
              <a:ext cx="216190" cy="2160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</p:grpSp>
      <p:cxnSp>
        <p:nvCxnSpPr>
          <p:cNvPr id="62" name="Rechte verbindingslijn 57">
            <a:extLst>
              <a:ext uri="{FF2B5EF4-FFF2-40B4-BE49-F238E27FC236}">
                <a16:creationId xmlns:a16="http://schemas.microsoft.com/office/drawing/2014/main" id="{4CABB308-6CAA-4C84-B2F0-B9F2F5ED0D6E}"/>
              </a:ext>
            </a:extLst>
          </p:cNvPr>
          <p:cNvCxnSpPr>
            <a:cxnSpLocks noChangeShapeType="1"/>
            <a:endCxn id="60" idx="0"/>
          </p:cNvCxnSpPr>
          <p:nvPr/>
        </p:nvCxnSpPr>
        <p:spPr bwMode="auto">
          <a:xfrm flipH="1">
            <a:off x="7691351" y="3290506"/>
            <a:ext cx="14287" cy="8413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3" name="Groep 60">
            <a:extLst>
              <a:ext uri="{FF2B5EF4-FFF2-40B4-BE49-F238E27FC236}">
                <a16:creationId xmlns:a16="http://schemas.microsoft.com/office/drawing/2014/main" id="{D0686A7D-F344-4968-985B-90E113249EBD}"/>
              </a:ext>
            </a:extLst>
          </p:cNvPr>
          <p:cNvGrpSpPr>
            <a:grpSpLocks/>
          </p:cNvGrpSpPr>
          <p:nvPr/>
        </p:nvGrpSpPr>
        <p:grpSpPr bwMode="auto">
          <a:xfrm>
            <a:off x="4224339" y="4060442"/>
            <a:ext cx="142875" cy="96838"/>
            <a:chOff x="4463646" y="1250758"/>
            <a:chExt cx="792430" cy="738082"/>
          </a:xfrm>
        </p:grpSpPr>
        <p:sp>
          <p:nvSpPr>
            <p:cNvPr id="64" name="Trapezium 61">
              <a:extLst>
                <a:ext uri="{FF2B5EF4-FFF2-40B4-BE49-F238E27FC236}">
                  <a16:creationId xmlns:a16="http://schemas.microsoft.com/office/drawing/2014/main" id="{8841473E-B801-43D2-986D-797707401517}"/>
                </a:ext>
              </a:extLst>
            </p:cNvPr>
            <p:cNvSpPr/>
            <p:nvPr/>
          </p:nvSpPr>
          <p:spPr bwMode="auto">
            <a:xfrm>
              <a:off x="4463646" y="1516950"/>
              <a:ext cx="792430" cy="471890"/>
            </a:xfrm>
            <a:prstGeom prst="trapezoid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  <a:defRPr/>
              </a:pPr>
              <a:endParaRPr lang="nl-NL"/>
            </a:p>
          </p:txBody>
        </p:sp>
        <p:sp>
          <p:nvSpPr>
            <p:cNvPr id="65" name="Ovaal 62">
              <a:extLst>
                <a:ext uri="{FF2B5EF4-FFF2-40B4-BE49-F238E27FC236}">
                  <a16:creationId xmlns:a16="http://schemas.microsoft.com/office/drawing/2014/main" id="{2756FD84-FA78-4C16-B3AA-E885F610B7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348" y="1250758"/>
              <a:ext cx="396468" cy="3780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  <p:sp>
          <p:nvSpPr>
            <p:cNvPr id="66" name="Ovaal 63">
              <a:extLst>
                <a:ext uri="{FF2B5EF4-FFF2-40B4-BE49-F238E27FC236}">
                  <a16:creationId xmlns:a16="http://schemas.microsoft.com/office/drawing/2014/main" id="{F3361029-DEAF-4BC7-9577-6044E65929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1854" y="1320639"/>
              <a:ext cx="216190" cy="2160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</p:grpSp>
      <p:cxnSp>
        <p:nvCxnSpPr>
          <p:cNvPr id="67" name="Rechte verbindingslijn 64">
            <a:extLst>
              <a:ext uri="{FF2B5EF4-FFF2-40B4-BE49-F238E27FC236}">
                <a16:creationId xmlns:a16="http://schemas.microsoft.com/office/drawing/2014/main" id="{A1A2BA74-331E-4F69-A118-9C662C4394F0}"/>
              </a:ext>
            </a:extLst>
          </p:cNvPr>
          <p:cNvCxnSpPr>
            <a:cxnSpLocks noChangeShapeType="1"/>
            <a:endCxn id="65" idx="0"/>
          </p:cNvCxnSpPr>
          <p:nvPr/>
        </p:nvCxnSpPr>
        <p:spPr bwMode="auto">
          <a:xfrm flipH="1">
            <a:off x="4295776" y="3176206"/>
            <a:ext cx="15875" cy="88423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68" name="Afbeelding 98">
            <a:extLst>
              <a:ext uri="{FF2B5EF4-FFF2-40B4-BE49-F238E27FC236}">
                <a16:creationId xmlns:a16="http://schemas.microsoft.com/office/drawing/2014/main" id="{805EDC6A-EF53-4425-8B1D-2DB152C942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7608801" y="3114292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Afbeelding 102">
            <a:extLst>
              <a:ext uri="{FF2B5EF4-FFF2-40B4-BE49-F238E27FC236}">
                <a16:creationId xmlns:a16="http://schemas.microsoft.com/office/drawing/2014/main" id="{87BB514B-87CB-4240-A1D7-00BA9FDB74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4213226" y="3114292"/>
            <a:ext cx="180975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Afbeelding 103">
            <a:extLst>
              <a:ext uri="{FF2B5EF4-FFF2-40B4-BE49-F238E27FC236}">
                <a16:creationId xmlns:a16="http://schemas.microsoft.com/office/drawing/2014/main" id="{F701E836-EB18-406A-B50D-C7C5D600B5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5196534" y="3114292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Afbeelding 104">
            <a:extLst>
              <a:ext uri="{FF2B5EF4-FFF2-40B4-BE49-F238E27FC236}">
                <a16:creationId xmlns:a16="http://schemas.microsoft.com/office/drawing/2014/main" id="{C806DCE2-A11A-4638-84D9-904531EB84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4213226" y="3617530"/>
            <a:ext cx="180975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Afbeelding 105">
            <a:extLst>
              <a:ext uri="{FF2B5EF4-FFF2-40B4-BE49-F238E27FC236}">
                <a16:creationId xmlns:a16="http://schemas.microsoft.com/office/drawing/2014/main" id="{01091A1C-D778-4E01-BB1E-7B0EF50BD0D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5196534" y="3617530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Afbeelding 109">
            <a:extLst>
              <a:ext uri="{FF2B5EF4-FFF2-40B4-BE49-F238E27FC236}">
                <a16:creationId xmlns:a16="http://schemas.microsoft.com/office/drawing/2014/main" id="{86A38DF2-8FC7-4D0D-8ED6-72DA178FDF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7608801" y="3617530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4" name="Groep 65">
            <a:extLst>
              <a:ext uri="{FF2B5EF4-FFF2-40B4-BE49-F238E27FC236}">
                <a16:creationId xmlns:a16="http://schemas.microsoft.com/office/drawing/2014/main" id="{9F1347C9-4121-4368-9CD1-816C85B89B3B}"/>
              </a:ext>
            </a:extLst>
          </p:cNvPr>
          <p:cNvGrpSpPr>
            <a:grpSpLocks/>
          </p:cNvGrpSpPr>
          <p:nvPr/>
        </p:nvGrpSpPr>
        <p:grpSpPr bwMode="auto">
          <a:xfrm>
            <a:off x="6168008" y="3793991"/>
            <a:ext cx="144462" cy="98425"/>
            <a:chOff x="4463646" y="1250758"/>
            <a:chExt cx="792430" cy="738082"/>
          </a:xfrm>
        </p:grpSpPr>
        <p:sp>
          <p:nvSpPr>
            <p:cNvPr id="75" name="Trapezium 66">
              <a:extLst>
                <a:ext uri="{FF2B5EF4-FFF2-40B4-BE49-F238E27FC236}">
                  <a16:creationId xmlns:a16="http://schemas.microsoft.com/office/drawing/2014/main" id="{BDC0A1B5-E647-4C53-9813-2D47E098E246}"/>
                </a:ext>
              </a:extLst>
            </p:cNvPr>
            <p:cNvSpPr/>
            <p:nvPr/>
          </p:nvSpPr>
          <p:spPr bwMode="auto">
            <a:xfrm>
              <a:off x="4463646" y="1524566"/>
              <a:ext cx="792430" cy="464274"/>
            </a:xfrm>
            <a:prstGeom prst="trapezoid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  <a:defRPr/>
              </a:pPr>
              <a:endParaRPr lang="nl-NL"/>
            </a:p>
          </p:txBody>
        </p:sp>
        <p:sp>
          <p:nvSpPr>
            <p:cNvPr id="76" name="Ovaal 48">
              <a:extLst>
                <a:ext uri="{FF2B5EF4-FFF2-40B4-BE49-F238E27FC236}">
                  <a16:creationId xmlns:a16="http://schemas.microsoft.com/office/drawing/2014/main" id="{D77BBFDE-4988-4730-88F3-7FE811FAF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348" y="1250758"/>
              <a:ext cx="396468" cy="3780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  <p:sp>
          <p:nvSpPr>
            <p:cNvPr id="77" name="Ovaal 49">
              <a:extLst>
                <a:ext uri="{FF2B5EF4-FFF2-40B4-BE49-F238E27FC236}">
                  <a16:creationId xmlns:a16="http://schemas.microsoft.com/office/drawing/2014/main" id="{60F6656C-B1A5-472B-8D72-D609D9F16F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1854" y="1320639"/>
              <a:ext cx="216190" cy="2160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</p:grpSp>
      <p:cxnSp>
        <p:nvCxnSpPr>
          <p:cNvPr id="78" name="Rechte verbindingslijn 69">
            <a:extLst>
              <a:ext uri="{FF2B5EF4-FFF2-40B4-BE49-F238E27FC236}">
                <a16:creationId xmlns:a16="http://schemas.microsoft.com/office/drawing/2014/main" id="{9A496884-E13A-4CC9-80AC-7EEE639332E9}"/>
              </a:ext>
            </a:extLst>
          </p:cNvPr>
          <p:cNvCxnSpPr>
            <a:cxnSpLocks noChangeShapeType="1"/>
            <a:endCxn id="76" idx="0"/>
          </p:cNvCxnSpPr>
          <p:nvPr/>
        </p:nvCxnSpPr>
        <p:spPr bwMode="auto">
          <a:xfrm flipH="1">
            <a:off x="6241034" y="2960554"/>
            <a:ext cx="14287" cy="83343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79" name="Afbeelding 70">
            <a:extLst>
              <a:ext uri="{FF2B5EF4-FFF2-40B4-BE49-F238E27FC236}">
                <a16:creationId xmlns:a16="http://schemas.microsoft.com/office/drawing/2014/main" id="{EFF501BC-DB22-4300-AF96-168CB9E078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6169596" y="3436803"/>
            <a:ext cx="180975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Afbeelding 71">
            <a:extLst>
              <a:ext uri="{FF2B5EF4-FFF2-40B4-BE49-F238E27FC236}">
                <a16:creationId xmlns:a16="http://schemas.microsoft.com/office/drawing/2014/main" id="{A726CB3C-D936-43F5-98E1-E6E56FD9BB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6169596" y="2933565"/>
            <a:ext cx="180975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Afbeelding 100">
            <a:extLst>
              <a:ext uri="{FF2B5EF4-FFF2-40B4-BE49-F238E27FC236}">
                <a16:creationId xmlns:a16="http://schemas.microsoft.com/office/drawing/2014/main" id="{85ACC959-8FC3-423C-83DA-455121D0F05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6300019" y="3114292"/>
            <a:ext cx="180975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Afbeelding 108">
            <a:extLst>
              <a:ext uri="{FF2B5EF4-FFF2-40B4-BE49-F238E27FC236}">
                <a16:creationId xmlns:a16="http://schemas.microsoft.com/office/drawing/2014/main" id="{6828B641-8EBD-4C81-B42A-9F9CF1826DF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6300019" y="3617530"/>
            <a:ext cx="180975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Tekstvak 25">
            <a:extLst>
              <a:ext uri="{FF2B5EF4-FFF2-40B4-BE49-F238E27FC236}">
                <a16:creationId xmlns:a16="http://schemas.microsoft.com/office/drawing/2014/main" id="{1369A291-D7B2-4743-9199-06AE98496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58312" y="2501518"/>
            <a:ext cx="1578149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2400" dirty="0">
                <a:solidFill>
                  <a:schemeClr val="bg1"/>
                </a:solidFill>
                <a:latin typeface="Berlin Sans FB" pitchFamily="34" charset="0"/>
              </a:rPr>
              <a:t>NW </a:t>
            </a:r>
            <a:r>
              <a:rPr lang="nl-NL" sz="2400" dirty="0" err="1">
                <a:solidFill>
                  <a:schemeClr val="bg1"/>
                </a:solidFill>
                <a:latin typeface="Berlin Sans FB" pitchFamily="34" charset="0"/>
              </a:rPr>
              <a:t>Africa</a:t>
            </a:r>
            <a:endParaRPr lang="nl-NL" sz="24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sp>
        <p:nvSpPr>
          <p:cNvPr id="84" name="Tekstvak 26">
            <a:extLst>
              <a:ext uri="{FF2B5EF4-FFF2-40B4-BE49-F238E27FC236}">
                <a16:creationId xmlns:a16="http://schemas.microsoft.com/office/drawing/2014/main" id="{1091AF3D-34AD-4EA2-8630-1B99403247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4522406"/>
            <a:ext cx="2266950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2400" dirty="0">
                <a:solidFill>
                  <a:schemeClr val="bg1"/>
                </a:solidFill>
                <a:latin typeface="Berlin Sans FB" pitchFamily="34" charset="0"/>
              </a:rPr>
              <a:t>S America</a:t>
            </a:r>
          </a:p>
        </p:txBody>
      </p:sp>
      <p:sp>
        <p:nvSpPr>
          <p:cNvPr id="85" name="Tekstvak 28">
            <a:extLst>
              <a:ext uri="{FF2B5EF4-FFF2-40B4-BE49-F238E27FC236}">
                <a16:creationId xmlns:a16="http://schemas.microsoft.com/office/drawing/2014/main" id="{FEB68EE3-1CC5-4F62-BF35-0393DD235A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2412" y="1252221"/>
            <a:ext cx="2224088" cy="49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2400" dirty="0" err="1">
                <a:solidFill>
                  <a:schemeClr val="bg1"/>
                </a:solidFill>
                <a:latin typeface="Berlin Sans FB" pitchFamily="34" charset="0"/>
              </a:rPr>
              <a:t>Iberia</a:t>
            </a:r>
            <a:endParaRPr lang="nl-NL" sz="24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sp>
        <p:nvSpPr>
          <p:cNvPr id="86" name="Tekstvak 29">
            <a:extLst>
              <a:ext uri="{FF2B5EF4-FFF2-40B4-BE49-F238E27FC236}">
                <a16:creationId xmlns:a16="http://schemas.microsoft.com/office/drawing/2014/main" id="{21AA862F-B306-4C70-BBF3-64C5A32E7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268" y="2434039"/>
            <a:ext cx="2222500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2400" dirty="0">
                <a:solidFill>
                  <a:schemeClr val="bg1"/>
                </a:solidFill>
                <a:latin typeface="Berlin Sans FB" pitchFamily="34" charset="0"/>
              </a:rPr>
              <a:t>Caribbean</a:t>
            </a:r>
            <a:endParaRPr lang="nl-NL" sz="18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pic>
        <p:nvPicPr>
          <p:cNvPr id="87" name="Afbeelding 75">
            <a:extLst>
              <a:ext uri="{FF2B5EF4-FFF2-40B4-BE49-F238E27FC236}">
                <a16:creationId xmlns:a16="http://schemas.microsoft.com/office/drawing/2014/main" id="{17D0DA7A-CCB6-4292-BE2C-D90EB4106E2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4222" b="97556" l="36375" r="65938"/>
                    </a14:imgEffect>
                  </a14:imgLayer>
                </a14:imgProps>
              </a:ext>
            </a:extLst>
          </a:blip>
          <a:srcRect l="33419" t="14473" r="30387" b="2602"/>
          <a:stretch/>
        </p:blipFill>
        <p:spPr>
          <a:xfrm>
            <a:off x="126798" y="1441114"/>
            <a:ext cx="1650124" cy="2126631"/>
          </a:xfrm>
          <a:prstGeom prst="rect">
            <a:avLst/>
          </a:prstGeom>
        </p:spPr>
      </p:pic>
      <p:sp>
        <p:nvSpPr>
          <p:cNvPr id="88" name="Tekstvak 78">
            <a:extLst>
              <a:ext uri="{FF2B5EF4-FFF2-40B4-BE49-F238E27FC236}">
                <a16:creationId xmlns:a16="http://schemas.microsoft.com/office/drawing/2014/main" id="{73D31472-6ECB-4DA0-821F-FDF19EA523FE}"/>
              </a:ext>
            </a:extLst>
          </p:cNvPr>
          <p:cNvSpPr txBox="1"/>
          <p:nvPr/>
        </p:nvSpPr>
        <p:spPr>
          <a:xfrm>
            <a:off x="129677" y="3473955"/>
            <a:ext cx="170042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en-GB" sz="1800" dirty="0">
                <a:solidFill>
                  <a:schemeClr val="bg1"/>
                </a:solidFill>
                <a:latin typeface="Berlin Sans FB" pitchFamily="34" charset="0"/>
              </a:rPr>
              <a:t>Dust buoy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en-GB" sz="1800" dirty="0">
                <a:solidFill>
                  <a:schemeClr val="bg1"/>
                </a:solidFill>
                <a:latin typeface="Berlin Sans FB" pitchFamily="34" charset="0"/>
              </a:rPr>
              <a:t>2-3 weeks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2013 - 2016</a:t>
            </a:r>
            <a:endParaRPr lang="en-GB" sz="18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pic>
        <p:nvPicPr>
          <p:cNvPr id="89" name="Afbeelding 80">
            <a:extLst>
              <a:ext uri="{FF2B5EF4-FFF2-40B4-BE49-F238E27FC236}">
                <a16:creationId xmlns:a16="http://schemas.microsoft.com/office/drawing/2014/main" id="{5BD5BBA5-CD99-414A-8A8F-ED7A5412559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4222" b="97556" l="36375" r="65938"/>
                    </a14:imgEffect>
                  </a14:imgLayer>
                </a14:imgProps>
              </a:ext>
            </a:extLst>
          </a:blip>
          <a:srcRect l="33419" t="14473" r="30387" b="2602"/>
          <a:stretch/>
        </p:blipFill>
        <p:spPr>
          <a:xfrm>
            <a:off x="6064144" y="2181828"/>
            <a:ext cx="742513" cy="956929"/>
          </a:xfrm>
          <a:prstGeom prst="rect">
            <a:avLst/>
          </a:prstGeom>
        </p:spPr>
      </p:pic>
      <p:pic>
        <p:nvPicPr>
          <p:cNvPr id="90" name="Afbeelding 81">
            <a:extLst>
              <a:ext uri="{FF2B5EF4-FFF2-40B4-BE49-F238E27FC236}">
                <a16:creationId xmlns:a16="http://schemas.microsoft.com/office/drawing/2014/main" id="{21E83EFF-8D35-4821-983F-04D738055F4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4222" b="97556" l="36375" r="65938"/>
                    </a14:imgEffect>
                  </a14:imgLayer>
                </a14:imgProps>
              </a:ext>
            </a:extLst>
          </a:blip>
          <a:srcRect l="33419" t="14473" r="30387" b="2602"/>
          <a:stretch/>
        </p:blipFill>
        <p:spPr>
          <a:xfrm>
            <a:off x="4918076" y="2150220"/>
            <a:ext cx="742513" cy="956929"/>
          </a:xfrm>
          <a:prstGeom prst="rect">
            <a:avLst/>
          </a:prstGeom>
        </p:spPr>
      </p:pic>
      <p:grpSp>
        <p:nvGrpSpPr>
          <p:cNvPr id="91" name="Groep 82">
            <a:extLst>
              <a:ext uri="{FF2B5EF4-FFF2-40B4-BE49-F238E27FC236}">
                <a16:creationId xmlns:a16="http://schemas.microsoft.com/office/drawing/2014/main" id="{A4C89847-0B6C-4950-8307-69ED2CB7522D}"/>
              </a:ext>
            </a:extLst>
          </p:cNvPr>
          <p:cNvGrpSpPr>
            <a:grpSpLocks/>
          </p:cNvGrpSpPr>
          <p:nvPr/>
        </p:nvGrpSpPr>
        <p:grpSpPr bwMode="auto">
          <a:xfrm>
            <a:off x="8075774" y="3411205"/>
            <a:ext cx="144462" cy="98425"/>
            <a:chOff x="4463646" y="1250758"/>
            <a:chExt cx="792430" cy="738082"/>
          </a:xfrm>
        </p:grpSpPr>
        <p:sp>
          <p:nvSpPr>
            <p:cNvPr id="92" name="Trapezium 83">
              <a:extLst>
                <a:ext uri="{FF2B5EF4-FFF2-40B4-BE49-F238E27FC236}">
                  <a16:creationId xmlns:a16="http://schemas.microsoft.com/office/drawing/2014/main" id="{877968FE-D237-48E0-8057-A43C17E6C4D6}"/>
                </a:ext>
              </a:extLst>
            </p:cNvPr>
            <p:cNvSpPr/>
            <p:nvPr/>
          </p:nvSpPr>
          <p:spPr bwMode="auto">
            <a:xfrm>
              <a:off x="4463646" y="1524559"/>
              <a:ext cx="792430" cy="464281"/>
            </a:xfrm>
            <a:prstGeom prst="trapezoid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  <a:defRPr/>
              </a:pPr>
              <a:endParaRPr lang="nl-NL"/>
            </a:p>
          </p:txBody>
        </p:sp>
        <p:sp>
          <p:nvSpPr>
            <p:cNvPr id="93" name="Ovaal 55">
              <a:extLst>
                <a:ext uri="{FF2B5EF4-FFF2-40B4-BE49-F238E27FC236}">
                  <a16:creationId xmlns:a16="http://schemas.microsoft.com/office/drawing/2014/main" id="{66DAFF3B-EE5A-42B7-BCEE-397EBAE35B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348" y="1250758"/>
              <a:ext cx="396468" cy="3780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  <p:sp>
          <p:nvSpPr>
            <p:cNvPr id="94" name="Ovaal 56">
              <a:extLst>
                <a:ext uri="{FF2B5EF4-FFF2-40B4-BE49-F238E27FC236}">
                  <a16:creationId xmlns:a16="http://schemas.microsoft.com/office/drawing/2014/main" id="{B159CD3B-B4F9-4BB6-A9EC-C01014BA07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1854" y="1320639"/>
              <a:ext cx="216190" cy="2160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</p:grpSp>
      <p:cxnSp>
        <p:nvCxnSpPr>
          <p:cNvPr id="95" name="Rechte verbindingslijn 86">
            <a:extLst>
              <a:ext uri="{FF2B5EF4-FFF2-40B4-BE49-F238E27FC236}">
                <a16:creationId xmlns:a16="http://schemas.microsoft.com/office/drawing/2014/main" id="{2684C424-3A02-48E6-B7CD-842D9C400F88}"/>
              </a:ext>
            </a:extLst>
          </p:cNvPr>
          <p:cNvCxnSpPr>
            <a:cxnSpLocks noChangeShapeType="1"/>
            <a:endCxn id="93" idx="0"/>
          </p:cNvCxnSpPr>
          <p:nvPr/>
        </p:nvCxnSpPr>
        <p:spPr bwMode="auto">
          <a:xfrm flipH="1">
            <a:off x="8148800" y="2569830"/>
            <a:ext cx="14287" cy="8413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96" name="Afbeelding 79">
            <a:extLst>
              <a:ext uri="{FF2B5EF4-FFF2-40B4-BE49-F238E27FC236}">
                <a16:creationId xmlns:a16="http://schemas.microsoft.com/office/drawing/2014/main" id="{EA4EAC78-0387-4F88-9F92-CA8E0342FFE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4222" b="97556" l="36375" r="65938"/>
                    </a14:imgEffect>
                  </a14:imgLayer>
                </a14:imgProps>
              </a:ext>
            </a:extLst>
          </a:blip>
          <a:srcRect l="33419" t="14473" r="30387" b="2602"/>
          <a:stretch/>
        </p:blipFill>
        <p:spPr>
          <a:xfrm>
            <a:off x="7785453" y="1781438"/>
            <a:ext cx="742513" cy="956929"/>
          </a:xfrm>
          <a:prstGeom prst="rect">
            <a:avLst/>
          </a:prstGeom>
        </p:spPr>
      </p:pic>
      <p:sp>
        <p:nvSpPr>
          <p:cNvPr id="97" name="Tekstvak 87">
            <a:extLst>
              <a:ext uri="{FF2B5EF4-FFF2-40B4-BE49-F238E27FC236}">
                <a16:creationId xmlns:a16="http://schemas.microsoft.com/office/drawing/2014/main" id="{78084423-1924-4CD7-9CEB-7C2DA1C99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8890" y="3478155"/>
            <a:ext cx="11334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2400" dirty="0">
                <a:solidFill>
                  <a:schemeClr val="bg1"/>
                </a:solidFill>
                <a:latin typeface="Berlin Sans FB" pitchFamily="34" charset="0"/>
              </a:rPr>
              <a:t>12</a:t>
            </a:r>
            <a:r>
              <a:rPr lang="nl-NL" sz="2400" baseline="45000" dirty="0">
                <a:solidFill>
                  <a:schemeClr val="bg1"/>
                </a:solidFill>
                <a:latin typeface="Berlin Sans FB" pitchFamily="34" charset="0"/>
              </a:rPr>
              <a:t>o</a:t>
            </a:r>
            <a:r>
              <a:rPr lang="nl-NL" sz="2400" dirty="0">
                <a:solidFill>
                  <a:schemeClr val="bg1"/>
                </a:solidFill>
                <a:latin typeface="Berlin Sans FB" pitchFamily="34" charset="0"/>
              </a:rPr>
              <a:t>N</a:t>
            </a:r>
          </a:p>
        </p:txBody>
      </p:sp>
      <p:sp>
        <p:nvSpPr>
          <p:cNvPr id="98" name="Tekstvak 76">
            <a:extLst>
              <a:ext uri="{FF2B5EF4-FFF2-40B4-BE49-F238E27FC236}">
                <a16:creationId xmlns:a16="http://schemas.microsoft.com/office/drawing/2014/main" id="{A9C4AF4D-868A-4CEE-97EC-B3AFE79464A6}"/>
              </a:ext>
            </a:extLst>
          </p:cNvPr>
          <p:cNvSpPr txBox="1"/>
          <p:nvPr/>
        </p:nvSpPr>
        <p:spPr>
          <a:xfrm>
            <a:off x="7379685" y="125094"/>
            <a:ext cx="318081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en-GB" sz="1800" dirty="0">
                <a:solidFill>
                  <a:schemeClr val="bg1"/>
                </a:solidFill>
                <a:latin typeface="Berlin Sans FB" pitchFamily="34" charset="0"/>
              </a:rPr>
              <a:t>Submarine sediment trap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en-GB" sz="1800" dirty="0">
                <a:solidFill>
                  <a:schemeClr val="bg1"/>
                </a:solidFill>
                <a:latin typeface="Berlin Sans FB" pitchFamily="34" charset="0"/>
              </a:rPr>
              <a:t>2-3 weeks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@21</a:t>
            </a:r>
            <a:r>
              <a:rPr lang="nl-NL" sz="1800" baseline="40000" dirty="0">
                <a:solidFill>
                  <a:schemeClr val="bg1"/>
                </a:solidFill>
                <a:latin typeface="Berlin Sans FB" pitchFamily="34" charset="0"/>
              </a:rPr>
              <a:t>o</a:t>
            </a: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N: </a:t>
            </a:r>
            <a:r>
              <a:rPr lang="nl-NL" sz="1800" dirty="0" err="1">
                <a:solidFill>
                  <a:schemeClr val="bg1"/>
                </a:solidFill>
                <a:latin typeface="Berlin Sans FB" pitchFamily="34" charset="0"/>
              </a:rPr>
              <a:t>since</a:t>
            </a: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 1988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@12</a:t>
            </a:r>
            <a:r>
              <a:rPr lang="nl-NL" sz="1800" baseline="40000" dirty="0">
                <a:solidFill>
                  <a:schemeClr val="bg1"/>
                </a:solidFill>
                <a:latin typeface="Berlin Sans FB" pitchFamily="34" charset="0"/>
              </a:rPr>
              <a:t>o</a:t>
            </a: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N: 2012 - 2016</a:t>
            </a:r>
            <a:endParaRPr lang="en-GB" sz="18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pic>
        <p:nvPicPr>
          <p:cNvPr id="99" name="Afbeelding 3">
            <a:extLst>
              <a:ext uri="{FF2B5EF4-FFF2-40B4-BE49-F238E27FC236}">
                <a16:creationId xmlns:a16="http://schemas.microsoft.com/office/drawing/2014/main" id="{498995EE-B710-4C8E-946E-6779BDE20FE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358" y="240102"/>
            <a:ext cx="746650" cy="1188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0" name="Groep 53">
            <a:extLst>
              <a:ext uri="{FF2B5EF4-FFF2-40B4-BE49-F238E27FC236}">
                <a16:creationId xmlns:a16="http://schemas.microsoft.com/office/drawing/2014/main" id="{C398DCB6-A81D-4C0B-A85C-C0B6AA7E06CA}"/>
              </a:ext>
            </a:extLst>
          </p:cNvPr>
          <p:cNvGrpSpPr>
            <a:grpSpLocks/>
          </p:cNvGrpSpPr>
          <p:nvPr/>
        </p:nvGrpSpPr>
        <p:grpSpPr bwMode="auto">
          <a:xfrm>
            <a:off x="8194389" y="3411094"/>
            <a:ext cx="144462" cy="98425"/>
            <a:chOff x="4463646" y="1250758"/>
            <a:chExt cx="792430" cy="738082"/>
          </a:xfrm>
        </p:grpSpPr>
        <p:sp>
          <p:nvSpPr>
            <p:cNvPr id="101" name="Trapezium 54">
              <a:extLst>
                <a:ext uri="{FF2B5EF4-FFF2-40B4-BE49-F238E27FC236}">
                  <a16:creationId xmlns:a16="http://schemas.microsoft.com/office/drawing/2014/main" id="{CFF9A78A-1EF6-4F7B-A8D7-7372BC3B218F}"/>
                </a:ext>
              </a:extLst>
            </p:cNvPr>
            <p:cNvSpPr/>
            <p:nvPr/>
          </p:nvSpPr>
          <p:spPr bwMode="auto">
            <a:xfrm>
              <a:off x="4463646" y="1524559"/>
              <a:ext cx="792430" cy="464281"/>
            </a:xfrm>
            <a:prstGeom prst="trapezoid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  <a:defRPr/>
              </a:pPr>
              <a:endParaRPr lang="nl-NL"/>
            </a:p>
          </p:txBody>
        </p:sp>
        <p:sp>
          <p:nvSpPr>
            <p:cNvPr id="102" name="Ovaal 55">
              <a:extLst>
                <a:ext uri="{FF2B5EF4-FFF2-40B4-BE49-F238E27FC236}">
                  <a16:creationId xmlns:a16="http://schemas.microsoft.com/office/drawing/2014/main" id="{E0B0232A-F4D2-461C-AFFD-23A0413B6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348" y="1250758"/>
              <a:ext cx="396468" cy="3780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  <p:sp>
          <p:nvSpPr>
            <p:cNvPr id="103" name="Ovaal 56">
              <a:extLst>
                <a:ext uri="{FF2B5EF4-FFF2-40B4-BE49-F238E27FC236}">
                  <a16:creationId xmlns:a16="http://schemas.microsoft.com/office/drawing/2014/main" id="{88FD2B4F-54EA-4D6D-962A-FF0BFAD827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1854" y="1320639"/>
              <a:ext cx="216190" cy="2160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</p:grpSp>
      <p:cxnSp>
        <p:nvCxnSpPr>
          <p:cNvPr id="104" name="Rechte verbindingslijn 57">
            <a:extLst>
              <a:ext uri="{FF2B5EF4-FFF2-40B4-BE49-F238E27FC236}">
                <a16:creationId xmlns:a16="http://schemas.microsoft.com/office/drawing/2014/main" id="{BC954C8F-965F-4239-AE8B-84D4AE617D4E}"/>
              </a:ext>
            </a:extLst>
          </p:cNvPr>
          <p:cNvCxnSpPr>
            <a:cxnSpLocks noChangeShapeType="1"/>
            <a:stCxn id="105" idx="2"/>
            <a:endCxn id="102" idx="0"/>
          </p:cNvCxnSpPr>
          <p:nvPr/>
        </p:nvCxnSpPr>
        <p:spPr bwMode="auto">
          <a:xfrm flipH="1">
            <a:off x="8267116" y="2933565"/>
            <a:ext cx="7443" cy="477529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5" name="Afbeelding 98">
            <a:extLst>
              <a:ext uri="{FF2B5EF4-FFF2-40B4-BE49-F238E27FC236}">
                <a16:creationId xmlns:a16="http://schemas.microsoft.com/office/drawing/2014/main" id="{D75F2C49-5E08-4B7C-95EA-9D67FA2EAD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8184865" y="2654165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Afbeelding 109">
            <a:extLst>
              <a:ext uri="{FF2B5EF4-FFF2-40B4-BE49-F238E27FC236}">
                <a16:creationId xmlns:a16="http://schemas.microsoft.com/office/drawing/2014/main" id="{C4AD4EC6-87A4-4448-A150-B341367AFB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8184865" y="3014205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7" name="Groep 53">
            <a:extLst>
              <a:ext uri="{FF2B5EF4-FFF2-40B4-BE49-F238E27FC236}">
                <a16:creationId xmlns:a16="http://schemas.microsoft.com/office/drawing/2014/main" id="{2FBA2E72-6333-4ADC-B65C-EC41836F74AA}"/>
              </a:ext>
            </a:extLst>
          </p:cNvPr>
          <p:cNvGrpSpPr>
            <a:grpSpLocks/>
          </p:cNvGrpSpPr>
          <p:nvPr/>
        </p:nvGrpSpPr>
        <p:grpSpPr bwMode="auto">
          <a:xfrm>
            <a:off x="7951887" y="3411204"/>
            <a:ext cx="144462" cy="98425"/>
            <a:chOff x="4463646" y="1250758"/>
            <a:chExt cx="792430" cy="738082"/>
          </a:xfrm>
        </p:grpSpPr>
        <p:sp>
          <p:nvSpPr>
            <p:cNvPr id="108" name="Trapezium 54">
              <a:extLst>
                <a:ext uri="{FF2B5EF4-FFF2-40B4-BE49-F238E27FC236}">
                  <a16:creationId xmlns:a16="http://schemas.microsoft.com/office/drawing/2014/main" id="{73E21206-F0B7-40D8-B00A-B8A01B5B63E6}"/>
                </a:ext>
              </a:extLst>
            </p:cNvPr>
            <p:cNvSpPr/>
            <p:nvPr/>
          </p:nvSpPr>
          <p:spPr bwMode="auto">
            <a:xfrm>
              <a:off x="4463646" y="1524559"/>
              <a:ext cx="792430" cy="464281"/>
            </a:xfrm>
            <a:prstGeom prst="trapezoid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  <a:defRPr/>
              </a:pPr>
              <a:endParaRPr lang="nl-NL"/>
            </a:p>
          </p:txBody>
        </p:sp>
        <p:sp>
          <p:nvSpPr>
            <p:cNvPr id="109" name="Ovaal 55">
              <a:extLst>
                <a:ext uri="{FF2B5EF4-FFF2-40B4-BE49-F238E27FC236}">
                  <a16:creationId xmlns:a16="http://schemas.microsoft.com/office/drawing/2014/main" id="{2B44EB7B-F41C-430D-B2C9-091E9FBCDE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348" y="1250758"/>
              <a:ext cx="396468" cy="3780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  <p:sp>
          <p:nvSpPr>
            <p:cNvPr id="110" name="Ovaal 56">
              <a:extLst>
                <a:ext uri="{FF2B5EF4-FFF2-40B4-BE49-F238E27FC236}">
                  <a16:creationId xmlns:a16="http://schemas.microsoft.com/office/drawing/2014/main" id="{49E9B810-5A3E-4377-A910-1D2A8E5F6D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1854" y="1320639"/>
              <a:ext cx="216190" cy="2160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</p:grpSp>
      <p:pic>
        <p:nvPicPr>
          <p:cNvPr id="111" name="Afbeelding 98">
            <a:extLst>
              <a:ext uri="{FF2B5EF4-FFF2-40B4-BE49-F238E27FC236}">
                <a16:creationId xmlns:a16="http://schemas.microsoft.com/office/drawing/2014/main" id="{8153C173-ED8B-443C-B138-791545823B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7942363" y="2654275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16E3A5A1-8C8B-4E80-8EE8-15ACC24B44FA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31800" b="45800"/>
          <a:stretch/>
        </p:blipFill>
        <p:spPr>
          <a:xfrm rot="5400000">
            <a:off x="9206808" y="2059836"/>
            <a:ext cx="4307607" cy="824228"/>
          </a:xfrm>
          <a:prstGeom prst="rect">
            <a:avLst/>
          </a:prstGeom>
        </p:spPr>
      </p:pic>
      <p:sp>
        <p:nvSpPr>
          <p:cNvPr id="113" name="Tekstvak 76">
            <a:extLst>
              <a:ext uri="{FF2B5EF4-FFF2-40B4-BE49-F238E27FC236}">
                <a16:creationId xmlns:a16="http://schemas.microsoft.com/office/drawing/2014/main" id="{C223C136-C67E-4EF2-9C5A-7DBA2F38EB60}"/>
              </a:ext>
            </a:extLst>
          </p:cNvPr>
          <p:cNvSpPr txBox="1"/>
          <p:nvPr/>
        </p:nvSpPr>
        <p:spPr>
          <a:xfrm>
            <a:off x="10781946" y="4669528"/>
            <a:ext cx="14347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en-GB" sz="1800" dirty="0">
                <a:solidFill>
                  <a:schemeClr val="bg1"/>
                </a:solidFill>
                <a:latin typeface="Berlin Sans FB" pitchFamily="34" charset="0"/>
              </a:rPr>
              <a:t>MWAC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en-GB" sz="1800" dirty="0">
                <a:solidFill>
                  <a:schemeClr val="bg1"/>
                </a:solidFill>
                <a:latin typeface="Berlin Sans FB" pitchFamily="34" charset="0"/>
              </a:rPr>
              <a:t>4 weeks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nl-NL" sz="1800" dirty="0" err="1">
                <a:solidFill>
                  <a:schemeClr val="bg1"/>
                </a:solidFill>
                <a:latin typeface="Berlin Sans FB" pitchFamily="34" charset="0"/>
              </a:rPr>
              <a:t>since</a:t>
            </a: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 2013</a:t>
            </a:r>
            <a:endParaRPr lang="en-GB" sz="18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pic>
        <p:nvPicPr>
          <p:cNvPr id="114" name="Picture 113">
            <a:extLst>
              <a:ext uri="{FF2B5EF4-FFF2-40B4-BE49-F238E27FC236}">
                <a16:creationId xmlns:a16="http://schemas.microsoft.com/office/drawing/2014/main" id="{1F41BC04-BF7B-41BF-8BC7-B26B812AD21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31800" b="45800"/>
          <a:stretch/>
        </p:blipFill>
        <p:spPr>
          <a:xfrm rot="5400000">
            <a:off x="8179615" y="2732246"/>
            <a:ext cx="937196" cy="179325"/>
          </a:xfrm>
          <a:prstGeom prst="rect">
            <a:avLst/>
          </a:prstGeom>
        </p:spPr>
      </p:pic>
      <p:cxnSp>
        <p:nvCxnSpPr>
          <p:cNvPr id="115" name="Rechte verbindingslijn 57">
            <a:extLst>
              <a:ext uri="{FF2B5EF4-FFF2-40B4-BE49-F238E27FC236}">
                <a16:creationId xmlns:a16="http://schemas.microsoft.com/office/drawing/2014/main" id="{B2E4C3E1-C22F-42FE-A0F5-D8A3408AA11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8029612" y="2933565"/>
            <a:ext cx="7443" cy="477529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6" name="Afbeelding 109">
            <a:extLst>
              <a:ext uri="{FF2B5EF4-FFF2-40B4-BE49-F238E27FC236}">
                <a16:creationId xmlns:a16="http://schemas.microsoft.com/office/drawing/2014/main" id="{126CECA0-F138-4AB0-A74A-F3AE954E44C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7942363" y="3014315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7" name="Tekstvak 29">
            <a:extLst>
              <a:ext uri="{FF2B5EF4-FFF2-40B4-BE49-F238E27FC236}">
                <a16:creationId xmlns:a16="http://schemas.microsoft.com/office/drawing/2014/main" id="{F72C984F-17A6-4B2A-B15D-5D55A0520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193" y="71405"/>
            <a:ext cx="6109679" cy="62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Saharan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from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Source 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to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Sink</a:t>
            </a:r>
            <a:endParaRPr lang="nl-NL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120" name="Afbeelding 22">
            <a:hlinkClick r:id="rId13"/>
            <a:extLst>
              <a:ext uri="{FF2B5EF4-FFF2-40B4-BE49-F238E27FC236}">
                <a16:creationId xmlns:a16="http://schemas.microsoft.com/office/drawing/2014/main" id="{62B3C36C-4B2D-4A9D-9E5F-79F64E5D8EB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ECC0EB22-6800-409C-89CC-4548DA9E30A9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9" y="5650547"/>
            <a:ext cx="1227411" cy="42944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AA982B7-85C1-4A5E-84F6-A433305FD153}"/>
              </a:ext>
            </a:extLst>
          </p:cNvPr>
          <p:cNvSpPr txBox="1"/>
          <p:nvPr/>
        </p:nvSpPr>
        <p:spPr>
          <a:xfrm>
            <a:off x="7821633" y="2230833"/>
            <a:ext cx="6527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rgbClr val="FFFF00"/>
                </a:solidFill>
                <a:latin typeface="Berlin Sans FB" panose="020E0602020502020306" pitchFamily="34" charset="0"/>
              </a:rPr>
              <a:t>Carmen</a:t>
            </a:r>
            <a:endParaRPr lang="en-GB" dirty="0">
              <a:solidFill>
                <a:srgbClr val="FFFF00"/>
              </a:solidFill>
              <a:latin typeface="Berlin Sans FB" panose="020E0602020502020306" pitchFamily="34" charset="0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4AA583DD-4DA4-4379-8F6F-57B0AFF97A00}"/>
              </a:ext>
            </a:extLst>
          </p:cNvPr>
          <p:cNvSpPr txBox="1"/>
          <p:nvPr/>
        </p:nvSpPr>
        <p:spPr>
          <a:xfrm>
            <a:off x="6096279" y="2638249"/>
            <a:ext cx="6527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rgbClr val="FFFF00"/>
                </a:solidFill>
                <a:latin typeface="Berlin Sans FB" panose="020E0602020502020306" pitchFamily="34" charset="0"/>
              </a:rPr>
              <a:t>Michelle</a:t>
            </a:r>
            <a:endParaRPr lang="en-GB" dirty="0">
              <a:solidFill>
                <a:srgbClr val="FFFF00"/>
              </a:solidFill>
              <a:latin typeface="Berlin Sans FB" panose="020E0602020502020306" pitchFamily="34" charset="0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931D68E7-F55B-4C2C-AA37-492BEA48F3F8}"/>
              </a:ext>
            </a:extLst>
          </p:cNvPr>
          <p:cNvSpPr txBox="1"/>
          <p:nvPr/>
        </p:nvSpPr>
        <p:spPr>
          <a:xfrm>
            <a:off x="5000167" y="2610499"/>
            <a:ext cx="5405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rgbClr val="FFFF00"/>
                </a:solidFill>
                <a:latin typeface="Berlin Sans FB" panose="020E0602020502020306" pitchFamily="34" charset="0"/>
              </a:rPr>
              <a:t>Laura</a:t>
            </a:r>
            <a:endParaRPr lang="en-GB" dirty="0">
              <a:solidFill>
                <a:srgbClr val="FFFF00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22" name="Picture 121">
            <a:hlinkClick r:id="rId16"/>
            <a:extLst>
              <a:ext uri="{FF2B5EF4-FFF2-40B4-BE49-F238E27FC236}">
                <a16:creationId xmlns:a16="http://schemas.microsoft.com/office/drawing/2014/main" id="{589B0713-4DAA-4343-B45C-360D7115A69D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sp>
        <p:nvSpPr>
          <p:cNvPr id="123" name="TextBox 122">
            <a:extLst>
              <a:ext uri="{FF2B5EF4-FFF2-40B4-BE49-F238E27FC236}">
                <a16:creationId xmlns:a16="http://schemas.microsoft.com/office/drawing/2014/main" id="{E5855B57-609A-4D03-8C63-3027F33D9E07}"/>
              </a:ext>
            </a:extLst>
          </p:cNvPr>
          <p:cNvSpPr txBox="1"/>
          <p:nvPr/>
        </p:nvSpPr>
        <p:spPr>
          <a:xfrm>
            <a:off x="6021443" y="6335164"/>
            <a:ext cx="1298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jbstuut@nioz.nl</a:t>
            </a:r>
            <a:endParaRPr lang="en-GB" sz="14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255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97" grpId="0"/>
      <p:bldP spid="98" grpId="0"/>
      <p:bldP spid="113" grpId="0"/>
      <p:bldP spid="117" grpId="0"/>
      <p:bldP spid="2" grpId="0"/>
      <p:bldP spid="118" grpId="0"/>
      <p:bldP spid="1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6" name="Picture 6" descr="CapeVerde_03_feb_20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3" b="4888"/>
          <a:stretch/>
        </p:blipFill>
        <p:spPr bwMode="auto">
          <a:xfrm>
            <a:off x="0" y="0"/>
            <a:ext cx="12242304" cy="6616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8BDA380-05EC-4C47-8351-11CD966CF16D}"/>
              </a:ext>
            </a:extLst>
          </p:cNvPr>
          <p:cNvSpPr/>
          <p:nvPr/>
        </p:nvSpPr>
        <p:spPr>
          <a:xfrm>
            <a:off x="0" y="0"/>
            <a:ext cx="12216904" cy="679388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Afbeelding 7">
            <a:extLst>
              <a:ext uri="{FF2B5EF4-FFF2-40B4-BE49-F238E27FC236}">
                <a16:creationId xmlns:a16="http://schemas.microsoft.com/office/drawing/2014/main" id="{D3344073-4484-4584-863F-E8F082205A0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14" name="Text Box 3">
            <a:extLst>
              <a:ext uri="{FF2B5EF4-FFF2-40B4-BE49-F238E27FC236}">
                <a16:creationId xmlns:a16="http://schemas.microsoft.com/office/drawing/2014/main" id="{7A7BDBC1-CA4D-4077-AC94-76673A1E88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7428" y="6273316"/>
            <a:ext cx="46536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Saharan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off NW Africa &gt; 2016</a:t>
            </a:r>
            <a:endParaRPr lang="nl-NL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3B087C8-BC89-4BAC-B888-3EB9F233E867}"/>
              </a:ext>
            </a:extLst>
          </p:cNvPr>
          <p:cNvGrpSpPr/>
          <p:nvPr/>
        </p:nvGrpSpPr>
        <p:grpSpPr>
          <a:xfrm>
            <a:off x="1732989" y="1108906"/>
            <a:ext cx="8450172" cy="4518030"/>
            <a:chOff x="1732989" y="1108906"/>
            <a:chExt cx="8450172" cy="4518030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DD24F7B-24DF-4FEC-A0BC-51D6D6EA76A6}"/>
                </a:ext>
              </a:extLst>
            </p:cNvPr>
            <p:cNvCxnSpPr>
              <a:cxnSpLocks/>
            </p:cNvCxnSpPr>
            <p:nvPr/>
          </p:nvCxnSpPr>
          <p:spPr>
            <a:xfrm>
              <a:off x="2207568" y="5550085"/>
              <a:ext cx="784887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44D6E59-D507-42BE-B41D-3BC534B9064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07568" y="4941168"/>
              <a:ext cx="108012" cy="61206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8A4759F-64B9-4B9E-A06C-E4837190F5C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732989" y="5179227"/>
              <a:ext cx="478681" cy="37400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78639354-75E4-4E67-8188-49048E88C88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135560" y="1108906"/>
              <a:ext cx="152124" cy="29291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8356370-36C2-4444-88A5-C2C2569943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44535" y="5435418"/>
              <a:ext cx="138626" cy="11287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246A702-14F1-4E36-A466-8EEA9E892787}"/>
                </a:ext>
              </a:extLst>
            </p:cNvPr>
            <p:cNvCxnSpPr>
              <a:cxnSpLocks/>
            </p:cNvCxnSpPr>
            <p:nvPr/>
          </p:nvCxnSpPr>
          <p:spPr>
            <a:xfrm>
              <a:off x="10039773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11FD1A2-1E0C-487A-AC08-EE3122B8E394}"/>
                </a:ext>
              </a:extLst>
            </p:cNvPr>
            <p:cNvCxnSpPr>
              <a:cxnSpLocks/>
            </p:cNvCxnSpPr>
            <p:nvPr/>
          </p:nvCxnSpPr>
          <p:spPr>
            <a:xfrm>
              <a:off x="9057852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499F416-9B6A-46CC-BA29-79E052D814BA}"/>
                </a:ext>
              </a:extLst>
            </p:cNvPr>
            <p:cNvCxnSpPr>
              <a:cxnSpLocks/>
            </p:cNvCxnSpPr>
            <p:nvPr/>
          </p:nvCxnSpPr>
          <p:spPr>
            <a:xfrm>
              <a:off x="8076220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D167B7F5-8BD1-4F62-9E53-1ACE155E9759}"/>
                </a:ext>
              </a:extLst>
            </p:cNvPr>
            <p:cNvCxnSpPr>
              <a:cxnSpLocks/>
            </p:cNvCxnSpPr>
            <p:nvPr/>
          </p:nvCxnSpPr>
          <p:spPr>
            <a:xfrm>
              <a:off x="7104112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E1D81DB2-C000-4079-BDED-EE927E886BF4}"/>
                </a:ext>
              </a:extLst>
            </p:cNvPr>
            <p:cNvCxnSpPr>
              <a:cxnSpLocks/>
            </p:cNvCxnSpPr>
            <p:nvPr/>
          </p:nvCxnSpPr>
          <p:spPr>
            <a:xfrm>
              <a:off x="6122191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B25D7142-7A91-4232-8E33-0BD88786FEF8}"/>
                </a:ext>
              </a:extLst>
            </p:cNvPr>
            <p:cNvCxnSpPr>
              <a:cxnSpLocks/>
            </p:cNvCxnSpPr>
            <p:nvPr/>
          </p:nvCxnSpPr>
          <p:spPr>
            <a:xfrm>
              <a:off x="5159896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F3B794C-3826-46C1-81C3-B89995ECC9E5}"/>
                </a:ext>
              </a:extLst>
            </p:cNvPr>
            <p:cNvCxnSpPr>
              <a:cxnSpLocks/>
            </p:cNvCxnSpPr>
            <p:nvPr/>
          </p:nvCxnSpPr>
          <p:spPr>
            <a:xfrm>
              <a:off x="4180645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E21AD72-1CEA-4235-8ED9-CB54352C304D}"/>
                </a:ext>
              </a:extLst>
            </p:cNvPr>
            <p:cNvCxnSpPr>
              <a:cxnSpLocks/>
            </p:cNvCxnSpPr>
            <p:nvPr/>
          </p:nvCxnSpPr>
          <p:spPr>
            <a:xfrm>
              <a:off x="3208537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02B089B2-0F6F-4288-8970-B2D5A2205A23}"/>
                </a:ext>
              </a:extLst>
            </p:cNvPr>
            <p:cNvCxnSpPr>
              <a:cxnSpLocks/>
            </p:cNvCxnSpPr>
            <p:nvPr/>
          </p:nvCxnSpPr>
          <p:spPr>
            <a:xfrm>
              <a:off x="2210943" y="5550085"/>
              <a:ext cx="0" cy="7685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7" name="Picture 4">
            <a:extLst>
              <a:ext uri="{FF2B5EF4-FFF2-40B4-BE49-F238E27FC236}">
                <a16:creationId xmlns:a16="http://schemas.microsoft.com/office/drawing/2014/main" id="{6BCE5FB6-3F62-4B96-BF0D-339F87A01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052" b="92208" l="4140" r="94696">
                        <a14:foregroundMark x1="7891" y1="60000" x2="10737" y2="50390"/>
                        <a14:foregroundMark x1="10737" y1="50390" x2="10737" y2="50390"/>
                        <a14:foregroundMark x1="8926" y1="17403" x2="9961" y2="11429"/>
                        <a14:foregroundMark x1="8279" y1="10390" x2="10091" y2="10390"/>
                        <a14:foregroundMark x1="6727" y1="43636" x2="7245" y2="40779"/>
                        <a14:foregroundMark x1="14360" y1="48052" x2="14748" y2="48052"/>
                        <a14:foregroundMark x1="15265" y1="72208" x2="19276" y2="74026"/>
                        <a14:foregroundMark x1="20957" y1="76883" x2="24968" y2="80519"/>
                        <a14:foregroundMark x1="9444" y1="82597" x2="24062" y2="83377"/>
                        <a14:foregroundMark x1="26908" y1="84416" x2="33247" y2="85974"/>
                        <a14:foregroundMark x1="4398" y1="85974" x2="7891" y2="85195"/>
                        <a14:foregroundMark x1="5304" y1="76104" x2="4916" y2="74026"/>
                        <a14:foregroundMark x1="94696" y1="75584" x2="93532" y2="66753"/>
                        <a14:foregroundMark x1="84605" y1="11169" x2="87063" y2="9610"/>
                        <a14:foregroundMark x1="79690" y1="92727" x2="84994" y2="91948"/>
                        <a14:foregroundMark x1="84994" y1="91948" x2="85382" y2="92208"/>
                        <a14:foregroundMark x1="8797" y1="8831" x2="9702" y2="8831"/>
                        <a14:foregroundMark x1="88098" y1="8052" x2="88745" y2="80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061656"/>
            <a:ext cx="9197975" cy="458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Tekstvak 27">
            <a:extLst>
              <a:ext uri="{FF2B5EF4-FFF2-40B4-BE49-F238E27FC236}">
                <a16:creationId xmlns:a16="http://schemas.microsoft.com/office/drawing/2014/main" id="{328C0199-274A-4805-8D95-2AA52580C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6247" y="5640242"/>
            <a:ext cx="543129" cy="29546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 dirty="0">
                <a:latin typeface="Berlin Sans FB" pitchFamily="34" charset="0"/>
              </a:rPr>
              <a:t>GW</a:t>
            </a:r>
          </a:p>
        </p:txBody>
      </p:sp>
      <p:sp>
        <p:nvSpPr>
          <p:cNvPr id="39" name="Tekstvak 28">
            <a:extLst>
              <a:ext uri="{FF2B5EF4-FFF2-40B4-BE49-F238E27FC236}">
                <a16:creationId xmlns:a16="http://schemas.microsoft.com/office/drawing/2014/main" id="{B144478B-B2EC-4A67-B817-DCF231DE1B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4205" y="5640242"/>
            <a:ext cx="807477" cy="29546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10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0" name="Tekstvak 29">
            <a:extLst>
              <a:ext uri="{FF2B5EF4-FFF2-40B4-BE49-F238E27FC236}">
                <a16:creationId xmlns:a16="http://schemas.microsoft.com/office/drawing/2014/main" id="{B26099E0-4033-4169-8B86-87597ABDE0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8171" y="5626165"/>
            <a:ext cx="807477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20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1" name="Tekstvak 30">
            <a:extLst>
              <a:ext uri="{FF2B5EF4-FFF2-40B4-BE49-F238E27FC236}">
                <a16:creationId xmlns:a16="http://schemas.microsoft.com/office/drawing/2014/main" id="{81881EAF-A8FF-4E00-BE84-AAA9DF0FBB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64132" y="5626165"/>
            <a:ext cx="807477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30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2" name="Tekstvak 31">
            <a:extLst>
              <a:ext uri="{FF2B5EF4-FFF2-40B4-BE49-F238E27FC236}">
                <a16:creationId xmlns:a16="http://schemas.microsoft.com/office/drawing/2014/main" id="{BFFD0D18-8304-4B59-9DA3-C249A3B3B8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4372" y="5626165"/>
            <a:ext cx="807477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40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3" name="Tekstvak 32">
            <a:extLst>
              <a:ext uri="{FF2B5EF4-FFF2-40B4-BE49-F238E27FC236}">
                <a16:creationId xmlns:a16="http://schemas.microsoft.com/office/drawing/2014/main" id="{D23CDF64-C88A-4B81-A541-4444D0DC3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4059" y="5626165"/>
            <a:ext cx="807477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50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4" name="Tekstvak 33">
            <a:extLst>
              <a:ext uri="{FF2B5EF4-FFF2-40B4-BE49-F238E27FC236}">
                <a16:creationId xmlns:a16="http://schemas.microsoft.com/office/drawing/2014/main" id="{FDACF638-25E3-4F57-BCC2-5FE98BAF80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025" y="5626165"/>
            <a:ext cx="807477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60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5" name="Tekstvak 34">
            <a:extLst>
              <a:ext uri="{FF2B5EF4-FFF2-40B4-BE49-F238E27FC236}">
                <a16:creationId xmlns:a16="http://schemas.microsoft.com/office/drawing/2014/main" id="{ACDD6126-EF27-4873-AF79-AC53815ED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5989" y="5626165"/>
            <a:ext cx="807477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>
                <a:latin typeface="Berlin Sans FB" pitchFamily="34" charset="0"/>
              </a:rPr>
              <a:t>70</a:t>
            </a:r>
            <a:r>
              <a:rPr lang="de-DE" sz="1600" baseline="30000">
                <a:latin typeface="Berlin Sans FB" pitchFamily="34" charset="0"/>
              </a:rPr>
              <a:t>0</a:t>
            </a:r>
            <a:r>
              <a:rPr lang="nl-NL" sz="1600">
                <a:latin typeface="Berlin Sans FB" pitchFamily="34" charset="0"/>
              </a:rPr>
              <a:t>W</a:t>
            </a:r>
          </a:p>
        </p:txBody>
      </p:sp>
      <p:sp>
        <p:nvSpPr>
          <p:cNvPr id="46" name="Tekstvak 35">
            <a:extLst>
              <a:ext uri="{FF2B5EF4-FFF2-40B4-BE49-F238E27FC236}">
                <a16:creationId xmlns:a16="http://schemas.microsoft.com/office/drawing/2014/main" id="{D6464A90-2E4A-4DDF-95F9-A208EC75C9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5541" y="5626165"/>
            <a:ext cx="532399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 dirty="0">
                <a:latin typeface="Berlin Sans FB" pitchFamily="34" charset="0"/>
              </a:rPr>
              <a:t>80</a:t>
            </a:r>
            <a:r>
              <a:rPr lang="de-DE" sz="1600" baseline="30000" dirty="0">
                <a:latin typeface="Berlin Sans FB" pitchFamily="34" charset="0"/>
              </a:rPr>
              <a:t>0</a:t>
            </a:r>
            <a:r>
              <a:rPr lang="nl-NL" sz="1600" dirty="0">
                <a:latin typeface="Berlin Sans FB" pitchFamily="34" charset="0"/>
              </a:rPr>
              <a:t>W</a:t>
            </a:r>
          </a:p>
        </p:txBody>
      </p:sp>
      <p:sp>
        <p:nvSpPr>
          <p:cNvPr id="47" name="Tekstvak 36">
            <a:extLst>
              <a:ext uri="{FF2B5EF4-FFF2-40B4-BE49-F238E27FC236}">
                <a16:creationId xmlns:a16="http://schemas.microsoft.com/office/drawing/2014/main" id="{1F2A5D8C-EF90-4A2A-B6FB-D6D26C649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5454267"/>
            <a:ext cx="411462" cy="294827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nl-NL" sz="1600" dirty="0" err="1">
                <a:latin typeface="Berlin Sans FB" pitchFamily="34" charset="0"/>
              </a:rPr>
              <a:t>Eq</a:t>
            </a:r>
            <a:r>
              <a:rPr lang="nl-NL" sz="1600" dirty="0">
                <a:latin typeface="Berlin Sans FB" pitchFamily="34" charset="0"/>
              </a:rPr>
              <a:t>.</a:t>
            </a:r>
          </a:p>
        </p:txBody>
      </p:sp>
      <p:grpSp>
        <p:nvGrpSpPr>
          <p:cNvPr id="58" name="Groep 53">
            <a:extLst>
              <a:ext uri="{FF2B5EF4-FFF2-40B4-BE49-F238E27FC236}">
                <a16:creationId xmlns:a16="http://schemas.microsoft.com/office/drawing/2014/main" id="{020E20FB-8212-444A-AF9D-2B33F82E0445}"/>
              </a:ext>
            </a:extLst>
          </p:cNvPr>
          <p:cNvGrpSpPr>
            <a:grpSpLocks/>
          </p:cNvGrpSpPr>
          <p:nvPr/>
        </p:nvGrpSpPr>
        <p:grpSpPr bwMode="auto">
          <a:xfrm>
            <a:off x="7618325" y="4131881"/>
            <a:ext cx="144462" cy="98425"/>
            <a:chOff x="4463646" y="1250758"/>
            <a:chExt cx="792430" cy="738082"/>
          </a:xfrm>
        </p:grpSpPr>
        <p:sp>
          <p:nvSpPr>
            <p:cNvPr id="59" name="Trapezium 54">
              <a:extLst>
                <a:ext uri="{FF2B5EF4-FFF2-40B4-BE49-F238E27FC236}">
                  <a16:creationId xmlns:a16="http://schemas.microsoft.com/office/drawing/2014/main" id="{FC08EB0F-4A97-4A9F-8DD1-27AE462E56AA}"/>
                </a:ext>
              </a:extLst>
            </p:cNvPr>
            <p:cNvSpPr/>
            <p:nvPr/>
          </p:nvSpPr>
          <p:spPr bwMode="auto">
            <a:xfrm>
              <a:off x="4463646" y="1524559"/>
              <a:ext cx="792430" cy="464281"/>
            </a:xfrm>
            <a:prstGeom prst="trapezoid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  <a:defRPr/>
              </a:pPr>
              <a:endParaRPr lang="nl-NL"/>
            </a:p>
          </p:txBody>
        </p:sp>
        <p:sp>
          <p:nvSpPr>
            <p:cNvPr id="60" name="Ovaal 55">
              <a:extLst>
                <a:ext uri="{FF2B5EF4-FFF2-40B4-BE49-F238E27FC236}">
                  <a16:creationId xmlns:a16="http://schemas.microsoft.com/office/drawing/2014/main" id="{2A8F24E9-09EC-4D3D-BBBE-75954C8EC4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348" y="1250758"/>
              <a:ext cx="396468" cy="3780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  <p:sp>
          <p:nvSpPr>
            <p:cNvPr id="61" name="Ovaal 56">
              <a:extLst>
                <a:ext uri="{FF2B5EF4-FFF2-40B4-BE49-F238E27FC236}">
                  <a16:creationId xmlns:a16="http://schemas.microsoft.com/office/drawing/2014/main" id="{F56A67D2-5B5C-4A82-B738-E6DA9FAF84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1854" y="1320639"/>
              <a:ext cx="216190" cy="2160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</p:grpSp>
      <p:cxnSp>
        <p:nvCxnSpPr>
          <p:cNvPr id="62" name="Rechte verbindingslijn 57">
            <a:extLst>
              <a:ext uri="{FF2B5EF4-FFF2-40B4-BE49-F238E27FC236}">
                <a16:creationId xmlns:a16="http://schemas.microsoft.com/office/drawing/2014/main" id="{4CABB308-6CAA-4C84-B2F0-B9F2F5ED0D6E}"/>
              </a:ext>
            </a:extLst>
          </p:cNvPr>
          <p:cNvCxnSpPr>
            <a:cxnSpLocks noChangeShapeType="1"/>
            <a:endCxn id="60" idx="0"/>
          </p:cNvCxnSpPr>
          <p:nvPr/>
        </p:nvCxnSpPr>
        <p:spPr bwMode="auto">
          <a:xfrm flipH="1">
            <a:off x="7691351" y="3290506"/>
            <a:ext cx="14287" cy="8413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68" name="Afbeelding 98">
            <a:extLst>
              <a:ext uri="{FF2B5EF4-FFF2-40B4-BE49-F238E27FC236}">
                <a16:creationId xmlns:a16="http://schemas.microsoft.com/office/drawing/2014/main" id="{805EDC6A-EF53-4425-8B1D-2DB152C942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7608801" y="3114292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Afbeelding 109">
            <a:extLst>
              <a:ext uri="{FF2B5EF4-FFF2-40B4-BE49-F238E27FC236}">
                <a16:creationId xmlns:a16="http://schemas.microsoft.com/office/drawing/2014/main" id="{86A38DF2-8FC7-4D0D-8ED6-72DA178FDF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7608801" y="3617530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Tekstvak 25">
            <a:extLst>
              <a:ext uri="{FF2B5EF4-FFF2-40B4-BE49-F238E27FC236}">
                <a16:creationId xmlns:a16="http://schemas.microsoft.com/office/drawing/2014/main" id="{1369A291-D7B2-4743-9199-06AE98496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58312" y="2501518"/>
            <a:ext cx="1578149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2400" dirty="0">
                <a:solidFill>
                  <a:schemeClr val="bg1"/>
                </a:solidFill>
                <a:latin typeface="Berlin Sans FB" pitchFamily="34" charset="0"/>
              </a:rPr>
              <a:t>NW </a:t>
            </a:r>
            <a:r>
              <a:rPr lang="nl-NL" sz="2400" dirty="0" err="1">
                <a:solidFill>
                  <a:schemeClr val="bg1"/>
                </a:solidFill>
                <a:latin typeface="Berlin Sans FB" pitchFamily="34" charset="0"/>
              </a:rPr>
              <a:t>Africa</a:t>
            </a:r>
            <a:endParaRPr lang="nl-NL" sz="24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sp>
        <p:nvSpPr>
          <p:cNvPr id="84" name="Tekstvak 26">
            <a:extLst>
              <a:ext uri="{FF2B5EF4-FFF2-40B4-BE49-F238E27FC236}">
                <a16:creationId xmlns:a16="http://schemas.microsoft.com/office/drawing/2014/main" id="{1091AF3D-34AD-4EA2-8630-1B99403247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4522406"/>
            <a:ext cx="2266950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2400" dirty="0">
                <a:solidFill>
                  <a:schemeClr val="bg1"/>
                </a:solidFill>
                <a:latin typeface="Berlin Sans FB" pitchFamily="34" charset="0"/>
              </a:rPr>
              <a:t>S America</a:t>
            </a:r>
          </a:p>
        </p:txBody>
      </p:sp>
      <p:sp>
        <p:nvSpPr>
          <p:cNvPr id="85" name="Tekstvak 28">
            <a:extLst>
              <a:ext uri="{FF2B5EF4-FFF2-40B4-BE49-F238E27FC236}">
                <a16:creationId xmlns:a16="http://schemas.microsoft.com/office/drawing/2014/main" id="{FEB68EE3-1CC5-4F62-BF35-0393DD235A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2412" y="1252221"/>
            <a:ext cx="2224088" cy="49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2400" dirty="0" err="1">
                <a:solidFill>
                  <a:schemeClr val="bg1"/>
                </a:solidFill>
                <a:latin typeface="Berlin Sans FB" pitchFamily="34" charset="0"/>
              </a:rPr>
              <a:t>Iberia</a:t>
            </a:r>
            <a:endParaRPr lang="nl-NL" sz="24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sp>
        <p:nvSpPr>
          <p:cNvPr id="86" name="Tekstvak 29">
            <a:extLst>
              <a:ext uri="{FF2B5EF4-FFF2-40B4-BE49-F238E27FC236}">
                <a16:creationId xmlns:a16="http://schemas.microsoft.com/office/drawing/2014/main" id="{21AA862F-B306-4C70-BBF3-64C5A32E7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268" y="2434039"/>
            <a:ext cx="2222500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2400" dirty="0">
                <a:solidFill>
                  <a:schemeClr val="bg1"/>
                </a:solidFill>
                <a:latin typeface="Berlin Sans FB" pitchFamily="34" charset="0"/>
              </a:rPr>
              <a:t>Caribbean</a:t>
            </a:r>
            <a:endParaRPr lang="nl-NL" sz="18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pic>
        <p:nvPicPr>
          <p:cNvPr id="87" name="Afbeelding 75">
            <a:extLst>
              <a:ext uri="{FF2B5EF4-FFF2-40B4-BE49-F238E27FC236}">
                <a16:creationId xmlns:a16="http://schemas.microsoft.com/office/drawing/2014/main" id="{17D0DA7A-CCB6-4292-BE2C-D90EB4106E2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4222" b="97556" l="36375" r="65938"/>
                    </a14:imgEffect>
                  </a14:imgLayer>
                </a14:imgProps>
              </a:ext>
            </a:extLst>
          </a:blip>
          <a:srcRect l="33419" t="14473" r="30387" b="2602"/>
          <a:stretch/>
        </p:blipFill>
        <p:spPr>
          <a:xfrm>
            <a:off x="126798" y="1441114"/>
            <a:ext cx="1650124" cy="2126631"/>
          </a:xfrm>
          <a:prstGeom prst="rect">
            <a:avLst/>
          </a:prstGeom>
        </p:spPr>
      </p:pic>
      <p:sp>
        <p:nvSpPr>
          <p:cNvPr id="88" name="Tekstvak 78">
            <a:extLst>
              <a:ext uri="{FF2B5EF4-FFF2-40B4-BE49-F238E27FC236}">
                <a16:creationId xmlns:a16="http://schemas.microsoft.com/office/drawing/2014/main" id="{73D31472-6ECB-4DA0-821F-FDF19EA523FE}"/>
              </a:ext>
            </a:extLst>
          </p:cNvPr>
          <p:cNvSpPr txBox="1"/>
          <p:nvPr/>
        </p:nvSpPr>
        <p:spPr>
          <a:xfrm>
            <a:off x="129677" y="3473955"/>
            <a:ext cx="25463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en-GB" sz="1800" dirty="0">
                <a:solidFill>
                  <a:schemeClr val="bg1"/>
                </a:solidFill>
                <a:latin typeface="Berlin Sans FB" pitchFamily="34" charset="0"/>
              </a:rPr>
              <a:t>Dust buoy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en-GB" sz="1800" dirty="0">
                <a:solidFill>
                  <a:schemeClr val="bg1"/>
                </a:solidFill>
                <a:latin typeface="Berlin Sans FB" pitchFamily="34" charset="0"/>
              </a:rPr>
              <a:t>2-3 weeks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nl-NL" sz="1800" dirty="0" err="1">
                <a:solidFill>
                  <a:schemeClr val="bg1"/>
                </a:solidFill>
                <a:latin typeface="Berlin Sans FB" pitchFamily="34" charset="0"/>
              </a:rPr>
              <a:t>since</a:t>
            </a: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 2013 (Carmen)</a:t>
            </a:r>
            <a:br>
              <a:rPr lang="nl-NL" sz="1800" dirty="0">
                <a:solidFill>
                  <a:schemeClr val="bg1"/>
                </a:solidFill>
                <a:latin typeface="Berlin Sans FB" pitchFamily="34" charset="0"/>
              </a:rPr>
            </a:b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2016 (Laura)</a:t>
            </a:r>
            <a:endParaRPr lang="en-GB" sz="18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pic>
        <p:nvPicPr>
          <p:cNvPr id="89" name="Afbeelding 80">
            <a:extLst>
              <a:ext uri="{FF2B5EF4-FFF2-40B4-BE49-F238E27FC236}">
                <a16:creationId xmlns:a16="http://schemas.microsoft.com/office/drawing/2014/main" id="{5BD5BBA5-CD99-414A-8A8F-ED7A5412559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4222" b="97556" l="36375" r="65938"/>
                    </a14:imgEffect>
                  </a14:imgLayer>
                </a14:imgProps>
              </a:ext>
            </a:extLst>
          </a:blip>
          <a:srcRect l="33419" t="14473" r="30387" b="2602"/>
          <a:stretch/>
        </p:blipFill>
        <p:spPr>
          <a:xfrm>
            <a:off x="7333707" y="2163881"/>
            <a:ext cx="742513" cy="956929"/>
          </a:xfrm>
          <a:prstGeom prst="rect">
            <a:avLst/>
          </a:prstGeom>
        </p:spPr>
      </p:pic>
      <p:grpSp>
        <p:nvGrpSpPr>
          <p:cNvPr id="91" name="Groep 82">
            <a:extLst>
              <a:ext uri="{FF2B5EF4-FFF2-40B4-BE49-F238E27FC236}">
                <a16:creationId xmlns:a16="http://schemas.microsoft.com/office/drawing/2014/main" id="{A4C89847-0B6C-4950-8307-69ED2CB7522D}"/>
              </a:ext>
            </a:extLst>
          </p:cNvPr>
          <p:cNvGrpSpPr>
            <a:grpSpLocks/>
          </p:cNvGrpSpPr>
          <p:nvPr/>
        </p:nvGrpSpPr>
        <p:grpSpPr bwMode="auto">
          <a:xfrm>
            <a:off x="8075774" y="3411205"/>
            <a:ext cx="144462" cy="98425"/>
            <a:chOff x="4463646" y="1250758"/>
            <a:chExt cx="792430" cy="738082"/>
          </a:xfrm>
        </p:grpSpPr>
        <p:sp>
          <p:nvSpPr>
            <p:cNvPr id="92" name="Trapezium 83">
              <a:extLst>
                <a:ext uri="{FF2B5EF4-FFF2-40B4-BE49-F238E27FC236}">
                  <a16:creationId xmlns:a16="http://schemas.microsoft.com/office/drawing/2014/main" id="{877968FE-D237-48E0-8057-A43C17E6C4D6}"/>
                </a:ext>
              </a:extLst>
            </p:cNvPr>
            <p:cNvSpPr/>
            <p:nvPr/>
          </p:nvSpPr>
          <p:spPr bwMode="auto">
            <a:xfrm>
              <a:off x="4463646" y="1524559"/>
              <a:ext cx="792430" cy="464281"/>
            </a:xfrm>
            <a:prstGeom prst="trapezoid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  <a:defRPr/>
              </a:pPr>
              <a:endParaRPr lang="nl-NL"/>
            </a:p>
          </p:txBody>
        </p:sp>
        <p:sp>
          <p:nvSpPr>
            <p:cNvPr id="93" name="Ovaal 55">
              <a:extLst>
                <a:ext uri="{FF2B5EF4-FFF2-40B4-BE49-F238E27FC236}">
                  <a16:creationId xmlns:a16="http://schemas.microsoft.com/office/drawing/2014/main" id="{66DAFF3B-EE5A-42B7-BCEE-397EBAE35B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348" y="1250758"/>
              <a:ext cx="396468" cy="3780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  <p:sp>
          <p:nvSpPr>
            <p:cNvPr id="94" name="Ovaal 56">
              <a:extLst>
                <a:ext uri="{FF2B5EF4-FFF2-40B4-BE49-F238E27FC236}">
                  <a16:creationId xmlns:a16="http://schemas.microsoft.com/office/drawing/2014/main" id="{B159CD3B-B4F9-4BB6-A9EC-C01014BA07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1854" y="1320639"/>
              <a:ext cx="216190" cy="2160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</p:grpSp>
      <p:cxnSp>
        <p:nvCxnSpPr>
          <p:cNvPr id="95" name="Rechte verbindingslijn 86">
            <a:extLst>
              <a:ext uri="{FF2B5EF4-FFF2-40B4-BE49-F238E27FC236}">
                <a16:creationId xmlns:a16="http://schemas.microsoft.com/office/drawing/2014/main" id="{2684C424-3A02-48E6-B7CD-842D9C400F88}"/>
              </a:ext>
            </a:extLst>
          </p:cNvPr>
          <p:cNvCxnSpPr>
            <a:cxnSpLocks noChangeShapeType="1"/>
            <a:endCxn id="93" idx="0"/>
          </p:cNvCxnSpPr>
          <p:nvPr/>
        </p:nvCxnSpPr>
        <p:spPr bwMode="auto">
          <a:xfrm flipH="1">
            <a:off x="8148800" y="2569830"/>
            <a:ext cx="14287" cy="8413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96" name="Afbeelding 79">
            <a:extLst>
              <a:ext uri="{FF2B5EF4-FFF2-40B4-BE49-F238E27FC236}">
                <a16:creationId xmlns:a16="http://schemas.microsoft.com/office/drawing/2014/main" id="{EA4EAC78-0387-4F88-9F92-CA8E0342FFE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4222" b="97556" l="36375" r="65938"/>
                    </a14:imgEffect>
                  </a14:imgLayer>
                </a14:imgProps>
              </a:ext>
            </a:extLst>
          </a:blip>
          <a:srcRect l="33419" t="14473" r="30387" b="2602"/>
          <a:stretch/>
        </p:blipFill>
        <p:spPr>
          <a:xfrm>
            <a:off x="7785453" y="1781438"/>
            <a:ext cx="742513" cy="956929"/>
          </a:xfrm>
          <a:prstGeom prst="rect">
            <a:avLst/>
          </a:prstGeom>
        </p:spPr>
      </p:pic>
      <p:sp>
        <p:nvSpPr>
          <p:cNvPr id="97" name="Tekstvak 87">
            <a:extLst>
              <a:ext uri="{FF2B5EF4-FFF2-40B4-BE49-F238E27FC236}">
                <a16:creationId xmlns:a16="http://schemas.microsoft.com/office/drawing/2014/main" id="{78084423-1924-4CD7-9CEB-7C2DA1C99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8890" y="3478155"/>
            <a:ext cx="11334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2400" dirty="0">
                <a:solidFill>
                  <a:schemeClr val="bg1"/>
                </a:solidFill>
                <a:latin typeface="Berlin Sans FB" pitchFamily="34" charset="0"/>
              </a:rPr>
              <a:t>12</a:t>
            </a:r>
            <a:r>
              <a:rPr lang="nl-NL" sz="2400" baseline="45000" dirty="0">
                <a:solidFill>
                  <a:schemeClr val="bg1"/>
                </a:solidFill>
                <a:latin typeface="Berlin Sans FB" pitchFamily="34" charset="0"/>
              </a:rPr>
              <a:t>o</a:t>
            </a:r>
            <a:r>
              <a:rPr lang="nl-NL" sz="2400" dirty="0">
                <a:solidFill>
                  <a:schemeClr val="bg1"/>
                </a:solidFill>
                <a:latin typeface="Berlin Sans FB" pitchFamily="34" charset="0"/>
              </a:rPr>
              <a:t>N</a:t>
            </a:r>
          </a:p>
        </p:txBody>
      </p:sp>
      <p:sp>
        <p:nvSpPr>
          <p:cNvPr id="98" name="Tekstvak 76">
            <a:extLst>
              <a:ext uri="{FF2B5EF4-FFF2-40B4-BE49-F238E27FC236}">
                <a16:creationId xmlns:a16="http://schemas.microsoft.com/office/drawing/2014/main" id="{A9C4AF4D-868A-4CEE-97EC-B3AFE79464A6}"/>
              </a:ext>
            </a:extLst>
          </p:cNvPr>
          <p:cNvSpPr txBox="1"/>
          <p:nvPr/>
        </p:nvSpPr>
        <p:spPr>
          <a:xfrm>
            <a:off x="7379685" y="125094"/>
            <a:ext cx="318081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en-GB" sz="1800" dirty="0">
                <a:solidFill>
                  <a:schemeClr val="bg1"/>
                </a:solidFill>
                <a:latin typeface="Berlin Sans FB" pitchFamily="34" charset="0"/>
              </a:rPr>
              <a:t>Submarine sediment trap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en-GB" sz="1800" dirty="0">
                <a:solidFill>
                  <a:schemeClr val="bg1"/>
                </a:solidFill>
                <a:latin typeface="Berlin Sans FB" pitchFamily="34" charset="0"/>
              </a:rPr>
              <a:t>2-3 weeks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@21</a:t>
            </a:r>
            <a:r>
              <a:rPr lang="nl-NL" sz="1800" baseline="40000" dirty="0">
                <a:solidFill>
                  <a:schemeClr val="bg1"/>
                </a:solidFill>
                <a:latin typeface="Berlin Sans FB" pitchFamily="34" charset="0"/>
              </a:rPr>
              <a:t>o</a:t>
            </a: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N: </a:t>
            </a:r>
            <a:r>
              <a:rPr lang="nl-NL" sz="1800" dirty="0" err="1">
                <a:solidFill>
                  <a:schemeClr val="bg1"/>
                </a:solidFill>
                <a:latin typeface="Berlin Sans FB" pitchFamily="34" charset="0"/>
              </a:rPr>
              <a:t>since</a:t>
            </a: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 1988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@12</a:t>
            </a:r>
            <a:r>
              <a:rPr lang="nl-NL" sz="1800" baseline="40000" dirty="0">
                <a:solidFill>
                  <a:schemeClr val="bg1"/>
                </a:solidFill>
                <a:latin typeface="Berlin Sans FB" pitchFamily="34" charset="0"/>
              </a:rPr>
              <a:t>o</a:t>
            </a: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N/23°W: </a:t>
            </a:r>
            <a:r>
              <a:rPr lang="nl-NL" sz="1800" dirty="0" err="1">
                <a:solidFill>
                  <a:schemeClr val="bg1"/>
                </a:solidFill>
                <a:latin typeface="Berlin Sans FB" pitchFamily="34" charset="0"/>
              </a:rPr>
              <a:t>since</a:t>
            </a: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 2012</a:t>
            </a:r>
            <a:endParaRPr lang="en-GB" sz="18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pic>
        <p:nvPicPr>
          <p:cNvPr id="99" name="Afbeelding 3">
            <a:extLst>
              <a:ext uri="{FF2B5EF4-FFF2-40B4-BE49-F238E27FC236}">
                <a16:creationId xmlns:a16="http://schemas.microsoft.com/office/drawing/2014/main" id="{498995EE-B710-4C8E-946E-6779BDE20FE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358" y="240102"/>
            <a:ext cx="746650" cy="1188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0" name="Groep 53">
            <a:extLst>
              <a:ext uri="{FF2B5EF4-FFF2-40B4-BE49-F238E27FC236}">
                <a16:creationId xmlns:a16="http://schemas.microsoft.com/office/drawing/2014/main" id="{C398DCB6-A81D-4C0B-A85C-C0B6AA7E06CA}"/>
              </a:ext>
            </a:extLst>
          </p:cNvPr>
          <p:cNvGrpSpPr>
            <a:grpSpLocks/>
          </p:cNvGrpSpPr>
          <p:nvPr/>
        </p:nvGrpSpPr>
        <p:grpSpPr bwMode="auto">
          <a:xfrm>
            <a:off x="8194389" y="3411094"/>
            <a:ext cx="144462" cy="98425"/>
            <a:chOff x="4463646" y="1250758"/>
            <a:chExt cx="792430" cy="738082"/>
          </a:xfrm>
        </p:grpSpPr>
        <p:sp>
          <p:nvSpPr>
            <p:cNvPr id="101" name="Trapezium 54">
              <a:extLst>
                <a:ext uri="{FF2B5EF4-FFF2-40B4-BE49-F238E27FC236}">
                  <a16:creationId xmlns:a16="http://schemas.microsoft.com/office/drawing/2014/main" id="{CFF9A78A-1EF6-4F7B-A8D7-7372BC3B218F}"/>
                </a:ext>
              </a:extLst>
            </p:cNvPr>
            <p:cNvSpPr/>
            <p:nvPr/>
          </p:nvSpPr>
          <p:spPr bwMode="auto">
            <a:xfrm>
              <a:off x="4463646" y="1524559"/>
              <a:ext cx="792430" cy="464281"/>
            </a:xfrm>
            <a:prstGeom prst="trapezoid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  <a:defRPr/>
              </a:pPr>
              <a:endParaRPr lang="nl-NL"/>
            </a:p>
          </p:txBody>
        </p:sp>
        <p:sp>
          <p:nvSpPr>
            <p:cNvPr id="102" name="Ovaal 55">
              <a:extLst>
                <a:ext uri="{FF2B5EF4-FFF2-40B4-BE49-F238E27FC236}">
                  <a16:creationId xmlns:a16="http://schemas.microsoft.com/office/drawing/2014/main" id="{E0B0232A-F4D2-461C-AFFD-23A0413B6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348" y="1250758"/>
              <a:ext cx="396468" cy="3780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  <p:sp>
          <p:nvSpPr>
            <p:cNvPr id="103" name="Ovaal 56">
              <a:extLst>
                <a:ext uri="{FF2B5EF4-FFF2-40B4-BE49-F238E27FC236}">
                  <a16:creationId xmlns:a16="http://schemas.microsoft.com/office/drawing/2014/main" id="{88FD2B4F-54EA-4D6D-962A-FF0BFAD827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1854" y="1320639"/>
              <a:ext cx="216190" cy="2160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</p:grpSp>
      <p:cxnSp>
        <p:nvCxnSpPr>
          <p:cNvPr id="104" name="Rechte verbindingslijn 57">
            <a:extLst>
              <a:ext uri="{FF2B5EF4-FFF2-40B4-BE49-F238E27FC236}">
                <a16:creationId xmlns:a16="http://schemas.microsoft.com/office/drawing/2014/main" id="{BC954C8F-965F-4239-AE8B-84D4AE617D4E}"/>
              </a:ext>
            </a:extLst>
          </p:cNvPr>
          <p:cNvCxnSpPr>
            <a:cxnSpLocks noChangeShapeType="1"/>
            <a:stCxn id="105" idx="2"/>
            <a:endCxn id="102" idx="0"/>
          </p:cNvCxnSpPr>
          <p:nvPr/>
        </p:nvCxnSpPr>
        <p:spPr bwMode="auto">
          <a:xfrm flipH="1">
            <a:off x="8267116" y="2933565"/>
            <a:ext cx="7443" cy="477529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5" name="Afbeelding 98">
            <a:extLst>
              <a:ext uri="{FF2B5EF4-FFF2-40B4-BE49-F238E27FC236}">
                <a16:creationId xmlns:a16="http://schemas.microsoft.com/office/drawing/2014/main" id="{D75F2C49-5E08-4B7C-95EA-9D67FA2EAD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8184865" y="2654165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Afbeelding 109">
            <a:extLst>
              <a:ext uri="{FF2B5EF4-FFF2-40B4-BE49-F238E27FC236}">
                <a16:creationId xmlns:a16="http://schemas.microsoft.com/office/drawing/2014/main" id="{C4AD4EC6-87A4-4448-A150-B341367AFB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8184865" y="3014205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7" name="Groep 53">
            <a:extLst>
              <a:ext uri="{FF2B5EF4-FFF2-40B4-BE49-F238E27FC236}">
                <a16:creationId xmlns:a16="http://schemas.microsoft.com/office/drawing/2014/main" id="{2FBA2E72-6333-4ADC-B65C-EC41836F74AA}"/>
              </a:ext>
            </a:extLst>
          </p:cNvPr>
          <p:cNvGrpSpPr>
            <a:grpSpLocks/>
          </p:cNvGrpSpPr>
          <p:nvPr/>
        </p:nvGrpSpPr>
        <p:grpSpPr bwMode="auto">
          <a:xfrm>
            <a:off x="7951887" y="3411204"/>
            <a:ext cx="144462" cy="98425"/>
            <a:chOff x="4463646" y="1250758"/>
            <a:chExt cx="792430" cy="738082"/>
          </a:xfrm>
        </p:grpSpPr>
        <p:sp>
          <p:nvSpPr>
            <p:cNvPr id="108" name="Trapezium 54">
              <a:extLst>
                <a:ext uri="{FF2B5EF4-FFF2-40B4-BE49-F238E27FC236}">
                  <a16:creationId xmlns:a16="http://schemas.microsoft.com/office/drawing/2014/main" id="{73E21206-F0B7-40D8-B00A-B8A01B5B63E6}"/>
                </a:ext>
              </a:extLst>
            </p:cNvPr>
            <p:cNvSpPr/>
            <p:nvPr/>
          </p:nvSpPr>
          <p:spPr bwMode="auto">
            <a:xfrm>
              <a:off x="4463646" y="1524559"/>
              <a:ext cx="792430" cy="464281"/>
            </a:xfrm>
            <a:prstGeom prst="trapezoid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  <a:defRPr/>
              </a:pPr>
              <a:endParaRPr lang="nl-NL"/>
            </a:p>
          </p:txBody>
        </p:sp>
        <p:sp>
          <p:nvSpPr>
            <p:cNvPr id="109" name="Ovaal 55">
              <a:extLst>
                <a:ext uri="{FF2B5EF4-FFF2-40B4-BE49-F238E27FC236}">
                  <a16:creationId xmlns:a16="http://schemas.microsoft.com/office/drawing/2014/main" id="{2B44EB7B-F41C-430D-B2C9-091E9FBCDE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4348" y="1250758"/>
              <a:ext cx="396468" cy="37804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  <p:sp>
          <p:nvSpPr>
            <p:cNvPr id="110" name="Ovaal 56">
              <a:extLst>
                <a:ext uri="{FF2B5EF4-FFF2-40B4-BE49-F238E27FC236}">
                  <a16:creationId xmlns:a16="http://schemas.microsoft.com/office/drawing/2014/main" id="{49E9B810-5A3E-4377-A910-1D2A8E5F6D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1854" y="1320639"/>
              <a:ext cx="216190" cy="2160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nl-NL"/>
            </a:p>
          </p:txBody>
        </p:sp>
      </p:grpSp>
      <p:pic>
        <p:nvPicPr>
          <p:cNvPr id="111" name="Afbeelding 98">
            <a:extLst>
              <a:ext uri="{FF2B5EF4-FFF2-40B4-BE49-F238E27FC236}">
                <a16:creationId xmlns:a16="http://schemas.microsoft.com/office/drawing/2014/main" id="{8153C173-ED8B-443C-B138-791545823B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7942363" y="2654275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16E3A5A1-8C8B-4E80-8EE8-15ACC24B44FA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31800" b="45800"/>
          <a:stretch/>
        </p:blipFill>
        <p:spPr>
          <a:xfrm rot="5400000">
            <a:off x="9206808" y="2059836"/>
            <a:ext cx="4307607" cy="824228"/>
          </a:xfrm>
          <a:prstGeom prst="rect">
            <a:avLst/>
          </a:prstGeom>
        </p:spPr>
      </p:pic>
      <p:sp>
        <p:nvSpPr>
          <p:cNvPr id="113" name="Tekstvak 76">
            <a:extLst>
              <a:ext uri="{FF2B5EF4-FFF2-40B4-BE49-F238E27FC236}">
                <a16:creationId xmlns:a16="http://schemas.microsoft.com/office/drawing/2014/main" id="{C223C136-C67E-4EF2-9C5A-7DBA2F38EB60}"/>
              </a:ext>
            </a:extLst>
          </p:cNvPr>
          <p:cNvSpPr txBox="1"/>
          <p:nvPr/>
        </p:nvSpPr>
        <p:spPr>
          <a:xfrm>
            <a:off x="10781946" y="4669528"/>
            <a:ext cx="14347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en-GB" sz="1800" dirty="0">
                <a:solidFill>
                  <a:schemeClr val="bg1"/>
                </a:solidFill>
                <a:latin typeface="Berlin Sans FB" pitchFamily="34" charset="0"/>
              </a:rPr>
              <a:t>MWAC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en-GB" sz="1800" dirty="0">
                <a:solidFill>
                  <a:schemeClr val="bg1"/>
                </a:solidFill>
                <a:latin typeface="Berlin Sans FB" pitchFamily="34" charset="0"/>
              </a:rPr>
              <a:t>4 weeks</a:t>
            </a:r>
          </a:p>
          <a:p>
            <a:pPr marL="285750" indent="-285750" algn="l">
              <a:buFont typeface="Wingdings"/>
              <a:buChar char="þ"/>
              <a:tabLst>
                <a:tab pos="1168400" algn="l"/>
              </a:tabLst>
              <a:defRPr/>
            </a:pPr>
            <a:r>
              <a:rPr lang="nl-NL" sz="1800" dirty="0" err="1">
                <a:solidFill>
                  <a:schemeClr val="bg1"/>
                </a:solidFill>
                <a:latin typeface="Berlin Sans FB" pitchFamily="34" charset="0"/>
              </a:rPr>
              <a:t>since</a:t>
            </a:r>
            <a:r>
              <a:rPr lang="nl-NL" sz="1800" dirty="0">
                <a:solidFill>
                  <a:schemeClr val="bg1"/>
                </a:solidFill>
                <a:latin typeface="Berlin Sans FB" pitchFamily="34" charset="0"/>
              </a:rPr>
              <a:t> 2013</a:t>
            </a:r>
            <a:endParaRPr lang="en-GB" sz="18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pic>
        <p:nvPicPr>
          <p:cNvPr id="114" name="Picture 113">
            <a:extLst>
              <a:ext uri="{FF2B5EF4-FFF2-40B4-BE49-F238E27FC236}">
                <a16:creationId xmlns:a16="http://schemas.microsoft.com/office/drawing/2014/main" id="{1F41BC04-BF7B-41BF-8BC7-B26B812AD21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31800" b="45800"/>
          <a:stretch/>
        </p:blipFill>
        <p:spPr>
          <a:xfrm rot="5400000">
            <a:off x="8179615" y="2732246"/>
            <a:ext cx="937196" cy="179325"/>
          </a:xfrm>
          <a:prstGeom prst="rect">
            <a:avLst/>
          </a:prstGeom>
        </p:spPr>
      </p:pic>
      <p:cxnSp>
        <p:nvCxnSpPr>
          <p:cNvPr id="115" name="Rechte verbindingslijn 57">
            <a:extLst>
              <a:ext uri="{FF2B5EF4-FFF2-40B4-BE49-F238E27FC236}">
                <a16:creationId xmlns:a16="http://schemas.microsoft.com/office/drawing/2014/main" id="{B2E4C3E1-C22F-42FE-A0F5-D8A3408AA11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8029612" y="2933565"/>
            <a:ext cx="7443" cy="477529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6" name="Afbeelding 109">
            <a:extLst>
              <a:ext uri="{FF2B5EF4-FFF2-40B4-BE49-F238E27FC236}">
                <a16:creationId xmlns:a16="http://schemas.microsoft.com/office/drawing/2014/main" id="{126CECA0-F138-4AB0-A74A-F3AE954E44C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" t="5438" r="2016" b="1726"/>
          <a:stretch>
            <a:fillRect/>
          </a:stretch>
        </p:blipFill>
        <p:spPr bwMode="auto">
          <a:xfrm>
            <a:off x="7942363" y="3014315"/>
            <a:ext cx="1793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7" name="Tekstvak 29">
            <a:extLst>
              <a:ext uri="{FF2B5EF4-FFF2-40B4-BE49-F238E27FC236}">
                <a16:creationId xmlns:a16="http://schemas.microsoft.com/office/drawing/2014/main" id="{F72C984F-17A6-4B2A-B15D-5D55A0520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193" y="71405"/>
            <a:ext cx="6109679" cy="62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nl-NL" sz="3200" dirty="0">
                <a:solidFill>
                  <a:schemeClr val="bg1"/>
                </a:solidFill>
                <a:latin typeface="Berlin Sans FB" pitchFamily="34" charset="0"/>
              </a:rPr>
              <a:t>Monitoring </a:t>
            </a:r>
            <a:r>
              <a:rPr lang="nl-NL" sz="3200" dirty="0" err="1">
                <a:solidFill>
                  <a:schemeClr val="bg1"/>
                </a:solidFill>
                <a:latin typeface="Berlin Sans FB" pitchFamily="34" charset="0"/>
              </a:rPr>
              <a:t>Saharan</a:t>
            </a:r>
            <a:r>
              <a:rPr lang="nl-NL" sz="3200" dirty="0">
                <a:solidFill>
                  <a:schemeClr val="bg1"/>
                </a:solidFill>
                <a:latin typeface="Berlin Sans FB" pitchFamily="34" charset="0"/>
              </a:rPr>
              <a:t> </a:t>
            </a:r>
            <a:r>
              <a:rPr lang="nl-NL" sz="3200" dirty="0" err="1">
                <a:solidFill>
                  <a:schemeClr val="bg1"/>
                </a:solidFill>
                <a:latin typeface="Berlin Sans FB" pitchFamily="34" charset="0"/>
              </a:rPr>
              <a:t>dust</a:t>
            </a:r>
            <a:endParaRPr lang="nl-NL" sz="2400" dirty="0">
              <a:solidFill>
                <a:schemeClr val="bg1"/>
              </a:solidFill>
              <a:latin typeface="Berlin Sans FB" pitchFamily="34" charset="0"/>
            </a:endParaRPr>
          </a:p>
        </p:txBody>
      </p:sp>
      <p:pic>
        <p:nvPicPr>
          <p:cNvPr id="120" name="Afbeelding 22">
            <a:hlinkClick r:id="rId13"/>
            <a:extLst>
              <a:ext uri="{FF2B5EF4-FFF2-40B4-BE49-F238E27FC236}">
                <a16:creationId xmlns:a16="http://schemas.microsoft.com/office/drawing/2014/main" id="{62B3C36C-4B2D-4A9D-9E5F-79F64E5D8EB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sp>
        <p:nvSpPr>
          <p:cNvPr id="121" name="Tekstvak 23">
            <a:hlinkClick r:id="rId13"/>
            <a:extLst>
              <a:ext uri="{FF2B5EF4-FFF2-40B4-BE49-F238E27FC236}">
                <a16:creationId xmlns:a16="http://schemas.microsoft.com/office/drawing/2014/main" id="{09B81EA4-A987-4212-838D-7838B96B86A3}"/>
              </a:ext>
            </a:extLst>
          </p:cNvPr>
          <p:cNvSpPr txBox="1"/>
          <p:nvPr/>
        </p:nvSpPr>
        <p:spPr>
          <a:xfrm>
            <a:off x="5934504" y="6332366"/>
            <a:ext cx="14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www.nioz.nl/dust</a:t>
            </a:r>
          </a:p>
        </p:txBody>
      </p:sp>
      <p:pic>
        <p:nvPicPr>
          <p:cNvPr id="124" name="Picture 123">
            <a:extLst>
              <a:ext uri="{FF2B5EF4-FFF2-40B4-BE49-F238E27FC236}">
                <a16:creationId xmlns:a16="http://schemas.microsoft.com/office/drawing/2014/main" id="{ECC0EB22-6800-409C-89CC-4548DA9E30A9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9" y="5650547"/>
            <a:ext cx="1227411" cy="429442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E2053B3F-3642-497C-82DF-8BBC1D93F21C}"/>
              </a:ext>
            </a:extLst>
          </p:cNvPr>
          <p:cNvSpPr txBox="1"/>
          <p:nvPr/>
        </p:nvSpPr>
        <p:spPr>
          <a:xfrm>
            <a:off x="7821633" y="2230833"/>
            <a:ext cx="6527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rgbClr val="FFFF00"/>
                </a:solidFill>
                <a:latin typeface="Berlin Sans FB" panose="020E0602020502020306" pitchFamily="34" charset="0"/>
              </a:rPr>
              <a:t>Carmen</a:t>
            </a:r>
            <a:endParaRPr lang="en-GB" dirty="0">
              <a:solidFill>
                <a:srgbClr val="FFFF00"/>
              </a:solidFill>
              <a:latin typeface="Berlin Sans FB" panose="020E0602020502020306" pitchFamily="34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B4536F5-13CE-4569-A953-7EFF0A02F3B9}"/>
              </a:ext>
            </a:extLst>
          </p:cNvPr>
          <p:cNvSpPr txBox="1"/>
          <p:nvPr/>
        </p:nvSpPr>
        <p:spPr>
          <a:xfrm>
            <a:off x="7428227" y="2633386"/>
            <a:ext cx="5405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100" dirty="0">
                <a:solidFill>
                  <a:srgbClr val="FFFF00"/>
                </a:solidFill>
                <a:latin typeface="Berlin Sans FB" panose="020E0602020502020306" pitchFamily="34" charset="0"/>
              </a:rPr>
              <a:t>Laura</a:t>
            </a:r>
            <a:endParaRPr lang="en-GB" dirty="0">
              <a:solidFill>
                <a:srgbClr val="FFFF00"/>
              </a:solidFill>
              <a:latin typeface="Berlin Sans FB" panose="020E0602020502020306" pitchFamily="34" charset="0"/>
            </a:endParaRPr>
          </a:p>
        </p:txBody>
      </p:sp>
      <p:pic>
        <p:nvPicPr>
          <p:cNvPr id="78" name="Picture 77">
            <a:hlinkClick r:id="rId16"/>
            <a:extLst>
              <a:ext uri="{FF2B5EF4-FFF2-40B4-BE49-F238E27FC236}">
                <a16:creationId xmlns:a16="http://schemas.microsoft.com/office/drawing/2014/main" id="{6FE4154E-8D1B-4716-8F26-A7D1AD5B6D14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102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Afbeelding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98" t="17112" r="2612" b="3904"/>
          <a:stretch/>
        </p:blipFill>
        <p:spPr>
          <a:xfrm rot="-60000">
            <a:off x="-136954" y="-198362"/>
            <a:ext cx="12496512" cy="6729211"/>
          </a:xfrm>
          <a:prstGeom prst="rect">
            <a:avLst/>
          </a:prstGeom>
        </p:spPr>
      </p:pic>
      <p:pic>
        <p:nvPicPr>
          <p:cNvPr id="66" name="Afbeelding 65"/>
          <p:cNvPicPr>
            <a:picLocks noChangeAspect="1"/>
          </p:cNvPicPr>
          <p:nvPr/>
        </p:nvPicPr>
        <p:blipFill rotWithShape="1">
          <a:blip r:embed="rId4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pic>
        <p:nvPicPr>
          <p:cNvPr id="3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2" t="3323" r="17213" b="43626"/>
          <a:stretch>
            <a:fillRect/>
          </a:stretch>
        </p:blipFill>
        <p:spPr bwMode="auto">
          <a:xfrm flipH="1">
            <a:off x="1431808" y="954794"/>
            <a:ext cx="3396828" cy="3830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40" t="40950" r="29695" b="51493"/>
          <a:stretch/>
        </p:blipFill>
        <p:spPr bwMode="auto">
          <a:xfrm flipH="1">
            <a:off x="6780075" y="1166591"/>
            <a:ext cx="5089016" cy="2766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Text Box 3"/>
          <p:cNvSpPr txBox="1">
            <a:spLocks noChangeArrowheads="1"/>
          </p:cNvSpPr>
          <p:nvPr/>
        </p:nvSpPr>
        <p:spPr bwMode="auto">
          <a:xfrm>
            <a:off x="983432" y="6273316"/>
            <a:ext cx="42935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Saharan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settling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in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the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ocean</a:t>
            </a:r>
            <a:endParaRPr lang="nl-N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15" name="Afbeelding 22">
            <a:hlinkClick r:id="rId6"/>
            <a:extLst>
              <a:ext uri="{FF2B5EF4-FFF2-40B4-BE49-F238E27FC236}">
                <a16:creationId xmlns:a16="http://schemas.microsoft.com/office/drawing/2014/main" id="{D920F65E-F5F5-4D7C-B880-DB47FF68336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70D821B-366C-4C2B-8B32-102054083D3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253" y="119238"/>
            <a:ext cx="1227411" cy="429442"/>
          </a:xfrm>
          <a:prstGeom prst="rect">
            <a:avLst/>
          </a:prstGeom>
        </p:spPr>
      </p:pic>
      <p:pic>
        <p:nvPicPr>
          <p:cNvPr id="10" name="Picture 9">
            <a:hlinkClick r:id="rId9"/>
            <a:extLst>
              <a:ext uri="{FF2B5EF4-FFF2-40B4-BE49-F238E27FC236}">
                <a16:creationId xmlns:a16="http://schemas.microsoft.com/office/drawing/2014/main" id="{7D494764-3E44-447C-8E18-BDAEA6170E6F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2624E28-1B32-48F3-A49E-D2763FBF6C40}"/>
              </a:ext>
            </a:extLst>
          </p:cNvPr>
          <p:cNvSpPr txBox="1"/>
          <p:nvPr/>
        </p:nvSpPr>
        <p:spPr>
          <a:xfrm>
            <a:off x="6021443" y="6335164"/>
            <a:ext cx="1298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jbstuut@nioz.nl</a:t>
            </a:r>
            <a:endParaRPr lang="en-GB" sz="14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504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unset over a body of water&#10;&#10;Description generated with very high confidence">
            <a:extLst>
              <a:ext uri="{FF2B5EF4-FFF2-40B4-BE49-F238E27FC236}">
                <a16:creationId xmlns:a16="http://schemas.microsoft.com/office/drawing/2014/main" id="{8A86C7F4-13D6-4FB8-A7EF-6A8B80DDA4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85" b="4747"/>
          <a:stretch/>
        </p:blipFill>
        <p:spPr>
          <a:xfrm>
            <a:off x="-3584" y="0"/>
            <a:ext cx="12195584" cy="6859515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566FC1DC-2D5F-4B42-863C-AF376D216B47}"/>
              </a:ext>
            </a:extLst>
          </p:cNvPr>
          <p:cNvSpPr/>
          <p:nvPr/>
        </p:nvSpPr>
        <p:spPr>
          <a:xfrm>
            <a:off x="-34448" y="0"/>
            <a:ext cx="12421380" cy="6586709"/>
          </a:xfrm>
          <a:prstGeom prst="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D369B5-AF88-4146-AA40-72E895BEB2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5076" b="55345"/>
          <a:stretch/>
        </p:blipFill>
        <p:spPr>
          <a:xfrm>
            <a:off x="228708" y="3886501"/>
            <a:ext cx="11593288" cy="19547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BAA5392-0EB0-44BC-938A-082C901C188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4364" b="53973"/>
          <a:stretch/>
        </p:blipFill>
        <p:spPr>
          <a:xfrm>
            <a:off x="7259109" y="2024844"/>
            <a:ext cx="2390681" cy="19128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CD3ECCB-E799-4182-A048-3AE16D750D2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2306" b="53526"/>
          <a:stretch/>
        </p:blipFill>
        <p:spPr>
          <a:xfrm>
            <a:off x="5121197" y="2090413"/>
            <a:ext cx="1893975" cy="18584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F579BFC-954F-4CDE-9F50-9570D655F5E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54904" b="53973"/>
          <a:stretch/>
        </p:blipFill>
        <p:spPr>
          <a:xfrm>
            <a:off x="4429231" y="80628"/>
            <a:ext cx="3062465" cy="19128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E50ACD-9E9E-4BAA-ABC2-D3A3A0699F2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52306" b="53714"/>
          <a:stretch/>
        </p:blipFill>
        <p:spPr>
          <a:xfrm>
            <a:off x="2982122" y="2024844"/>
            <a:ext cx="1893975" cy="19128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93A5CA1-D6B8-4D12-A42C-2DC509B811F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54904" b="53973"/>
          <a:stretch/>
        </p:blipFill>
        <p:spPr>
          <a:xfrm>
            <a:off x="153215" y="2056163"/>
            <a:ext cx="3062465" cy="191289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02FA8F3-A7A6-4896-A17F-981F9634ACB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08168" y="186825"/>
            <a:ext cx="4453391" cy="169400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7437088-9892-48FB-B674-3E65F6F296E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08168" y="186825"/>
            <a:ext cx="4453391" cy="169400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1A8654B-E9C2-4D55-AC50-AE95F74A9DA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08168" y="186825"/>
            <a:ext cx="4453391" cy="169400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EA0275F-C671-44C5-83B4-BBD3C1394E7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08168" y="186825"/>
            <a:ext cx="4453391" cy="169400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FA407CD-FE82-40F2-B8A6-AC0C4E138CF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08168" y="186825"/>
            <a:ext cx="4453391" cy="1694003"/>
          </a:xfrm>
          <a:prstGeom prst="rect">
            <a:avLst/>
          </a:prstGeom>
        </p:spPr>
      </p:pic>
      <p:pic>
        <p:nvPicPr>
          <p:cNvPr id="31" name="Afbeelding 14">
            <a:extLst>
              <a:ext uri="{FF2B5EF4-FFF2-40B4-BE49-F238E27FC236}">
                <a16:creationId xmlns:a16="http://schemas.microsoft.com/office/drawing/2014/main" id="{9478AE45-51A3-455B-96BB-1CBAD92F5D66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37" name="Text Box 3">
            <a:extLst>
              <a:ext uri="{FF2B5EF4-FFF2-40B4-BE49-F238E27FC236}">
                <a16:creationId xmlns:a16="http://schemas.microsoft.com/office/drawing/2014/main" id="{E35C60E8-FE3D-44BA-B36B-21163B3FD3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6273316"/>
            <a:ext cx="54726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Westward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increase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of </a:t>
            </a:r>
            <a:r>
              <a:rPr lang="nl-NL" dirty="0">
                <a:solidFill>
                  <a:srgbClr val="005D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  <a:latin typeface="Berlin Sans FB" pitchFamily="34" charset="0"/>
              </a:rPr>
              <a:t>wet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deposition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wrt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00"/>
                </a:highlight>
                <a:latin typeface="Berlin Sans FB" pitchFamily="34" charset="0"/>
              </a:rPr>
              <a:t>dry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deposition</a:t>
            </a:r>
            <a:endParaRPr lang="nl-NL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39" name="Afbeelding 22">
            <a:hlinkClick r:id="rId16"/>
            <a:extLst>
              <a:ext uri="{FF2B5EF4-FFF2-40B4-BE49-F238E27FC236}">
                <a16:creationId xmlns:a16="http://schemas.microsoft.com/office/drawing/2014/main" id="{FABD2AE5-9A3A-44FC-896A-437C18F4FCCB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sp>
        <p:nvSpPr>
          <p:cNvPr id="40" name="Tekstvak 23">
            <a:hlinkClick r:id="rId16"/>
            <a:extLst>
              <a:ext uri="{FF2B5EF4-FFF2-40B4-BE49-F238E27FC236}">
                <a16:creationId xmlns:a16="http://schemas.microsoft.com/office/drawing/2014/main" id="{E14E315B-D61A-4E9E-B505-14D517B7C276}"/>
              </a:ext>
            </a:extLst>
          </p:cNvPr>
          <p:cNvSpPr txBox="1"/>
          <p:nvPr/>
        </p:nvSpPr>
        <p:spPr>
          <a:xfrm>
            <a:off x="5934504" y="6332366"/>
            <a:ext cx="14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www.nioz.nl/dust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F41CB74B-2500-474B-95F8-169D9731F559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7" y="83234"/>
            <a:ext cx="1227411" cy="429442"/>
          </a:xfrm>
          <a:prstGeom prst="rect">
            <a:avLst/>
          </a:prstGeom>
        </p:spPr>
      </p:pic>
      <p:sp>
        <p:nvSpPr>
          <p:cNvPr id="44" name="Tekstvak 12">
            <a:hlinkClick r:id="rId19"/>
            <a:extLst>
              <a:ext uri="{FF2B5EF4-FFF2-40B4-BE49-F238E27FC236}">
                <a16:creationId xmlns:a16="http://schemas.microsoft.com/office/drawing/2014/main" id="{186C8625-B0ED-42C0-87D0-4612D0BC147B}"/>
              </a:ext>
            </a:extLst>
          </p:cNvPr>
          <p:cNvSpPr txBox="1"/>
          <p:nvPr/>
        </p:nvSpPr>
        <p:spPr>
          <a:xfrm>
            <a:off x="7259109" y="5935776"/>
            <a:ext cx="2812806" cy="247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50000"/>
              </a:lnSpc>
              <a:tabLst>
                <a:tab pos="1168400" algn="l"/>
              </a:tabLst>
              <a:defRPr/>
            </a:pP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(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  <a:hlinkClick r:id="rId2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Van der Does et al., 2020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)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E24A2A-7860-4AA7-A80D-4A95C88D4F20}"/>
              </a:ext>
            </a:extLst>
          </p:cNvPr>
          <p:cNvSpPr txBox="1"/>
          <p:nvPr/>
        </p:nvSpPr>
        <p:spPr>
          <a:xfrm>
            <a:off x="11412695" y="2602167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>
                <a:solidFill>
                  <a:schemeClr val="bg1"/>
                </a:solidFill>
                <a:latin typeface="Berlin Sans FB" panose="020E0602020502020306" pitchFamily="34" charset="0"/>
              </a:rPr>
              <a:t>Traps</a:t>
            </a:r>
            <a:endParaRPr lang="en-GB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8106A7E-5309-427D-BC4D-F05D12237859}"/>
              </a:ext>
            </a:extLst>
          </p:cNvPr>
          <p:cNvSpPr txBox="1"/>
          <p:nvPr/>
        </p:nvSpPr>
        <p:spPr>
          <a:xfrm>
            <a:off x="11425682" y="3789707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>
                <a:solidFill>
                  <a:schemeClr val="bg1"/>
                </a:solidFill>
                <a:latin typeface="Berlin Sans FB" panose="020E0602020502020306" pitchFamily="34" charset="0"/>
              </a:rPr>
              <a:t>CESM</a:t>
            </a:r>
            <a:endParaRPr lang="en-GB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pic>
        <p:nvPicPr>
          <p:cNvPr id="32" name="Picture 31">
            <a:hlinkClick r:id="rId21"/>
            <a:extLst>
              <a:ext uri="{FF2B5EF4-FFF2-40B4-BE49-F238E27FC236}">
                <a16:creationId xmlns:a16="http://schemas.microsoft.com/office/drawing/2014/main" id="{0E663CB1-6E93-4355-A7F3-76E738E79A4B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sp>
        <p:nvSpPr>
          <p:cNvPr id="33" name="Tekstvak 23">
            <a:hlinkClick r:id="rId16"/>
            <a:extLst>
              <a:ext uri="{FF2B5EF4-FFF2-40B4-BE49-F238E27FC236}">
                <a16:creationId xmlns:a16="http://schemas.microsoft.com/office/drawing/2014/main" id="{9F85E995-639C-41B2-B3BE-3A55D51E58C5}"/>
              </a:ext>
            </a:extLst>
          </p:cNvPr>
          <p:cNvSpPr txBox="1"/>
          <p:nvPr/>
        </p:nvSpPr>
        <p:spPr>
          <a:xfrm>
            <a:off x="1437401" y="8620"/>
            <a:ext cx="22279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5D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Dust fluxes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E87EE7-826F-49C3-9510-4F548DAF76A8}"/>
              </a:ext>
            </a:extLst>
          </p:cNvPr>
          <p:cNvSpPr txBox="1"/>
          <p:nvPr/>
        </p:nvSpPr>
        <p:spPr>
          <a:xfrm>
            <a:off x="1067243" y="1891861"/>
            <a:ext cx="1131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200" dirty="0"/>
              <a:t>Dust station on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829164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Afbeelding 34"/>
          <p:cNvPicPr>
            <a:picLocks noChangeAspect="1"/>
          </p:cNvPicPr>
          <p:nvPr/>
        </p:nvPicPr>
        <p:blipFill rotWithShape="1">
          <a:blip r:embed="rId3"/>
          <a:srcRect l="20966" t="14253" r="88" b="6201"/>
          <a:stretch/>
        </p:blipFill>
        <p:spPr>
          <a:xfrm>
            <a:off x="0" y="0"/>
            <a:ext cx="12191999" cy="6772818"/>
          </a:xfrm>
          <a:prstGeom prst="rect">
            <a:avLst/>
          </a:prstGeom>
        </p:spPr>
      </p:pic>
      <p:sp>
        <p:nvSpPr>
          <p:cNvPr id="37" name="Rechthoek 36"/>
          <p:cNvSpPr/>
          <p:nvPr/>
        </p:nvSpPr>
        <p:spPr bwMode="auto">
          <a:xfrm>
            <a:off x="0" y="0"/>
            <a:ext cx="12191999" cy="6772818"/>
          </a:xfrm>
          <a:prstGeom prst="rect">
            <a:avLst/>
          </a:prstGeom>
          <a:solidFill>
            <a:schemeClr val="bg1"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56" name="Afbeelding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901" y="2840964"/>
            <a:ext cx="4161205" cy="2784280"/>
          </a:xfrm>
          <a:prstGeom prst="rect">
            <a:avLst/>
          </a:prstGeom>
        </p:spPr>
      </p:pic>
      <p:pic>
        <p:nvPicPr>
          <p:cNvPr id="57" name="Afbeelding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639" y="2840964"/>
            <a:ext cx="4161205" cy="2784280"/>
          </a:xfrm>
          <a:prstGeom prst="rect">
            <a:avLst/>
          </a:prstGeom>
        </p:spPr>
      </p:pic>
      <p:pic>
        <p:nvPicPr>
          <p:cNvPr id="58" name="Afbeelding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900" y="2840964"/>
            <a:ext cx="4161205" cy="2784280"/>
          </a:xfrm>
          <a:prstGeom prst="rect">
            <a:avLst/>
          </a:prstGeom>
        </p:spPr>
      </p:pic>
      <p:pic>
        <p:nvPicPr>
          <p:cNvPr id="59" name="Afbeelding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7899" y="2840964"/>
            <a:ext cx="4161205" cy="2784280"/>
          </a:xfrm>
          <a:prstGeom prst="rect">
            <a:avLst/>
          </a:prstGeom>
        </p:spPr>
      </p:pic>
      <p:pic>
        <p:nvPicPr>
          <p:cNvPr id="60" name="Afbeelding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5342" y="561100"/>
            <a:ext cx="4138383" cy="2327840"/>
          </a:xfrm>
          <a:prstGeom prst="rect">
            <a:avLst/>
          </a:prstGeom>
        </p:spPr>
      </p:pic>
      <p:pic>
        <p:nvPicPr>
          <p:cNvPr id="64" name="Afbeelding 3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46960" y="2888940"/>
            <a:ext cx="2854267" cy="2784280"/>
          </a:xfrm>
          <a:prstGeom prst="rect">
            <a:avLst/>
          </a:prstGeom>
        </p:spPr>
      </p:pic>
      <p:sp>
        <p:nvSpPr>
          <p:cNvPr id="65" name="Textfeld 30"/>
          <p:cNvSpPr txBox="1"/>
          <p:nvPr/>
        </p:nvSpPr>
        <p:spPr>
          <a:xfrm>
            <a:off x="1152492" y="620128"/>
            <a:ext cx="1008112" cy="326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400" dirty="0">
                <a:solidFill>
                  <a:srgbClr val="003333"/>
                </a:solidFill>
                <a:latin typeface="Berlin Sans FB" panose="020E0602020502020306" pitchFamily="34" charset="0"/>
              </a:rPr>
              <a:t>M4 (49</a:t>
            </a:r>
            <a:r>
              <a:rPr lang="de-DE" sz="1400" baseline="40000" dirty="0">
                <a:solidFill>
                  <a:srgbClr val="003333"/>
                </a:solidFill>
                <a:latin typeface="Berlin Sans FB" panose="020E0602020502020306" pitchFamily="34" charset="0"/>
              </a:rPr>
              <a:t>o</a:t>
            </a:r>
            <a:r>
              <a:rPr lang="de-DE" sz="1400" dirty="0">
                <a:solidFill>
                  <a:srgbClr val="003333"/>
                </a:solidFill>
                <a:latin typeface="Berlin Sans FB" panose="020E0602020502020306" pitchFamily="34" charset="0"/>
              </a:rPr>
              <a:t>W)</a:t>
            </a:r>
          </a:p>
        </p:txBody>
      </p:sp>
      <p:sp>
        <p:nvSpPr>
          <p:cNvPr id="66" name="Textfeld 30"/>
          <p:cNvSpPr txBox="1"/>
          <p:nvPr/>
        </p:nvSpPr>
        <p:spPr>
          <a:xfrm>
            <a:off x="1152492" y="2905132"/>
            <a:ext cx="972108" cy="326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400" dirty="0">
                <a:latin typeface="Berlin Sans FB" panose="020E0602020502020306" pitchFamily="34" charset="0"/>
              </a:rPr>
              <a:t>M1 (23</a:t>
            </a:r>
            <a:r>
              <a:rPr lang="de-DE" sz="1400" baseline="40000" dirty="0">
                <a:latin typeface="Berlin Sans FB" panose="020E0602020502020306" pitchFamily="34" charset="0"/>
              </a:rPr>
              <a:t>o</a:t>
            </a:r>
            <a:r>
              <a:rPr lang="de-DE" sz="1400" dirty="0">
                <a:latin typeface="Berlin Sans FB" panose="020E0602020502020306" pitchFamily="34" charset="0"/>
              </a:rPr>
              <a:t>W)</a:t>
            </a:r>
          </a:p>
        </p:txBody>
      </p:sp>
      <p:sp>
        <p:nvSpPr>
          <p:cNvPr id="67" name="Textfeld 30"/>
          <p:cNvSpPr txBox="1"/>
          <p:nvPr/>
        </p:nvSpPr>
        <p:spPr>
          <a:xfrm>
            <a:off x="1188496" y="4392537"/>
            <a:ext cx="972108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400" dirty="0">
                <a:solidFill>
                  <a:srgbClr val="104D8E"/>
                </a:solidFill>
                <a:latin typeface="Berlin Sans FB" panose="020E0602020502020306" pitchFamily="34" charset="0"/>
              </a:rPr>
              <a:t>Winter</a:t>
            </a:r>
          </a:p>
        </p:txBody>
      </p:sp>
      <p:sp>
        <p:nvSpPr>
          <p:cNvPr id="68" name="Textfeld 30"/>
          <p:cNvSpPr txBox="1"/>
          <p:nvPr/>
        </p:nvSpPr>
        <p:spPr>
          <a:xfrm>
            <a:off x="1188496" y="4196990"/>
            <a:ext cx="972108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400" dirty="0">
                <a:solidFill>
                  <a:srgbClr val="D47227"/>
                </a:solidFill>
                <a:latin typeface="Berlin Sans FB" panose="020E0602020502020306" pitchFamily="34" charset="0"/>
              </a:rPr>
              <a:t>Spring</a:t>
            </a:r>
          </a:p>
        </p:txBody>
      </p:sp>
      <p:sp>
        <p:nvSpPr>
          <p:cNvPr id="69" name="Textfeld 30"/>
          <p:cNvSpPr txBox="1"/>
          <p:nvPr/>
        </p:nvSpPr>
        <p:spPr>
          <a:xfrm>
            <a:off x="1188496" y="4002921"/>
            <a:ext cx="972108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400" dirty="0">
                <a:solidFill>
                  <a:srgbClr val="FF0000"/>
                </a:solidFill>
                <a:latin typeface="Berlin Sans FB" panose="020E0602020502020306" pitchFamily="34" charset="0"/>
              </a:rPr>
              <a:t>Summer</a:t>
            </a:r>
          </a:p>
        </p:txBody>
      </p:sp>
      <p:sp>
        <p:nvSpPr>
          <p:cNvPr id="70" name="Textfeld 30"/>
          <p:cNvSpPr txBox="1"/>
          <p:nvPr/>
        </p:nvSpPr>
        <p:spPr>
          <a:xfrm>
            <a:off x="1188496" y="3825282"/>
            <a:ext cx="9721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400" dirty="0">
                <a:solidFill>
                  <a:srgbClr val="9900CC"/>
                </a:solidFill>
                <a:latin typeface="Berlin Sans FB" panose="020E0602020502020306" pitchFamily="34" charset="0"/>
              </a:rPr>
              <a:t>Autumn</a:t>
            </a:r>
          </a:p>
        </p:txBody>
      </p:sp>
      <p:sp>
        <p:nvSpPr>
          <p:cNvPr id="71" name="Textfeld 30">
            <a:hlinkClick r:id="rId10"/>
          </p:cNvPr>
          <p:cNvSpPr txBox="1"/>
          <p:nvPr/>
        </p:nvSpPr>
        <p:spPr>
          <a:xfrm>
            <a:off x="7217504" y="5795972"/>
            <a:ext cx="2694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dirty="0">
                <a:solidFill>
                  <a:srgbClr val="005DAC"/>
                </a:solidFill>
                <a:latin typeface="Berlin Sans FB" panose="020E0602020502020306" pitchFamily="34" charset="0"/>
              </a:rPr>
              <a:t>(</a:t>
            </a:r>
            <a:r>
              <a:rPr lang="de-DE" dirty="0">
                <a:solidFill>
                  <a:srgbClr val="005DAC"/>
                </a:solidFill>
                <a:latin typeface="Berlin Sans FB" panose="020E0602020502020306" pitchFamily="34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Van der Does et al. 2016</a:t>
            </a:r>
            <a:r>
              <a:rPr lang="de-DE" dirty="0">
                <a:solidFill>
                  <a:srgbClr val="005DAC"/>
                </a:solidFill>
                <a:latin typeface="Berlin Sans FB" panose="020E0602020502020306" pitchFamily="34" charset="0"/>
              </a:rPr>
              <a:t>)</a:t>
            </a: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6076" y="8620"/>
            <a:ext cx="6652260" cy="259080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46076" y="8620"/>
            <a:ext cx="6681216" cy="2327148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046076" y="8620"/>
            <a:ext cx="6702552" cy="2327148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60" t="19252" r="22148" b="40645"/>
          <a:stretch/>
        </p:blipFill>
        <p:spPr>
          <a:xfrm>
            <a:off x="6610636" y="3717232"/>
            <a:ext cx="2345455" cy="180000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72" t="19984" r="21693" b="38697"/>
          <a:stretch/>
        </p:blipFill>
        <p:spPr>
          <a:xfrm>
            <a:off x="5890434" y="3231925"/>
            <a:ext cx="2232248" cy="1997275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74" t="11719" r="24480" b="49392"/>
          <a:stretch/>
        </p:blipFill>
        <p:spPr>
          <a:xfrm>
            <a:off x="4974496" y="3083933"/>
            <a:ext cx="2219626" cy="1821231"/>
          </a:xfrm>
          <a:prstGeom prst="rect">
            <a:avLst/>
          </a:prstGeom>
        </p:spPr>
      </p:pic>
      <p:sp>
        <p:nvSpPr>
          <p:cNvPr id="78" name="Textfeld 30"/>
          <p:cNvSpPr txBox="1"/>
          <p:nvPr/>
        </p:nvSpPr>
        <p:spPr>
          <a:xfrm>
            <a:off x="8432324" y="3662808"/>
            <a:ext cx="580000" cy="295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100" dirty="0">
                <a:latin typeface="Berlin Sans FB" panose="020E0602020502020306" pitchFamily="34" charset="0"/>
              </a:rPr>
              <a:t>13M2U</a:t>
            </a:r>
          </a:p>
        </p:txBody>
      </p:sp>
      <p:sp>
        <p:nvSpPr>
          <p:cNvPr id="80" name="Textfeld 30"/>
          <p:cNvSpPr txBox="1"/>
          <p:nvPr/>
        </p:nvSpPr>
        <p:spPr>
          <a:xfrm>
            <a:off x="7604232" y="3173754"/>
            <a:ext cx="580000" cy="295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100" dirty="0">
                <a:latin typeface="Berlin Sans FB" panose="020E0602020502020306" pitchFamily="34" charset="0"/>
              </a:rPr>
              <a:t>13M2U</a:t>
            </a:r>
          </a:p>
        </p:txBody>
      </p:sp>
      <p:sp>
        <p:nvSpPr>
          <p:cNvPr id="81" name="Textfeld 30"/>
          <p:cNvSpPr txBox="1"/>
          <p:nvPr/>
        </p:nvSpPr>
        <p:spPr>
          <a:xfrm>
            <a:off x="6668128" y="3043391"/>
            <a:ext cx="580000" cy="295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100" dirty="0">
                <a:latin typeface="Berlin Sans FB" panose="020E0602020502020306" pitchFamily="34" charset="0"/>
              </a:rPr>
              <a:t>13M2U</a:t>
            </a:r>
          </a:p>
        </p:txBody>
      </p:sp>
      <p:pic>
        <p:nvPicPr>
          <p:cNvPr id="30" name="Afbeelding 29"/>
          <p:cNvPicPr>
            <a:picLocks noChangeAspect="1"/>
          </p:cNvPicPr>
          <p:nvPr/>
        </p:nvPicPr>
        <p:blipFill rotWithShape="1">
          <a:blip r:embed="rId18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983432" y="6273316"/>
            <a:ext cx="42935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Seasonal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variability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&amp; downwind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fining</a:t>
            </a:r>
            <a:endParaRPr lang="nl-NL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33" name="Afbeelding 22">
            <a:hlinkClick r:id="rId19"/>
            <a:extLst>
              <a:ext uri="{FF2B5EF4-FFF2-40B4-BE49-F238E27FC236}">
                <a16:creationId xmlns:a16="http://schemas.microsoft.com/office/drawing/2014/main" id="{378CDF9C-181B-477A-A8D6-1DAA81C93244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pic>
        <p:nvPicPr>
          <p:cNvPr id="36" name="Picture 35">
            <a:hlinkClick r:id="rId21"/>
            <a:extLst>
              <a:ext uri="{FF2B5EF4-FFF2-40B4-BE49-F238E27FC236}">
                <a16:creationId xmlns:a16="http://schemas.microsoft.com/office/drawing/2014/main" id="{F3A66B9A-284F-420D-840C-95A8D927BE2A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C64BD78-81E3-44E6-BE52-9C3DF378659C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7" y="83234"/>
            <a:ext cx="1227411" cy="429442"/>
          </a:xfrm>
          <a:prstGeom prst="rect">
            <a:avLst/>
          </a:prstGeom>
        </p:spPr>
      </p:pic>
      <p:sp>
        <p:nvSpPr>
          <p:cNvPr id="41" name="Tekstvak 23">
            <a:hlinkClick r:id="rId19"/>
            <a:extLst>
              <a:ext uri="{FF2B5EF4-FFF2-40B4-BE49-F238E27FC236}">
                <a16:creationId xmlns:a16="http://schemas.microsoft.com/office/drawing/2014/main" id="{C29B6626-74F8-4282-B14D-83CFED06A693}"/>
              </a:ext>
            </a:extLst>
          </p:cNvPr>
          <p:cNvSpPr txBox="1"/>
          <p:nvPr/>
        </p:nvSpPr>
        <p:spPr>
          <a:xfrm>
            <a:off x="1437401" y="8620"/>
            <a:ext cx="22279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dirty="0">
                <a:solidFill>
                  <a:srgbClr val="005D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P</a:t>
            </a:r>
            <a:r>
              <a:rPr lang="en-GB" sz="3200" dirty="0">
                <a:solidFill>
                  <a:srgbClr val="005D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article size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3EAE6ED-37D1-473B-917F-7D471ACE9D7B}"/>
              </a:ext>
            </a:extLst>
          </p:cNvPr>
          <p:cNvSpPr txBox="1"/>
          <p:nvPr/>
        </p:nvSpPr>
        <p:spPr>
          <a:xfrm>
            <a:off x="6021443" y="6335164"/>
            <a:ext cx="1298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jbstuut@nioz.nl</a:t>
            </a:r>
            <a:endParaRPr lang="en-GB" sz="14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21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8" grpId="0"/>
      <p:bldP spid="80" grpId="0"/>
      <p:bldP spid="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Afbeelding 34"/>
          <p:cNvPicPr>
            <a:picLocks noChangeAspect="1"/>
          </p:cNvPicPr>
          <p:nvPr/>
        </p:nvPicPr>
        <p:blipFill rotWithShape="1">
          <a:blip r:embed="rId3"/>
          <a:srcRect l="20966" t="14253" r="88" b="6201"/>
          <a:stretch/>
        </p:blipFill>
        <p:spPr>
          <a:xfrm>
            <a:off x="0" y="0"/>
            <a:ext cx="12191999" cy="6772818"/>
          </a:xfrm>
          <a:prstGeom prst="rect">
            <a:avLst/>
          </a:prstGeom>
        </p:spPr>
      </p:pic>
      <p:sp>
        <p:nvSpPr>
          <p:cNvPr id="37" name="Rechthoek 36"/>
          <p:cNvSpPr/>
          <p:nvPr/>
        </p:nvSpPr>
        <p:spPr bwMode="auto">
          <a:xfrm>
            <a:off x="0" y="0"/>
            <a:ext cx="12191999" cy="6772818"/>
          </a:xfrm>
          <a:prstGeom prst="rect">
            <a:avLst/>
          </a:prstGeom>
          <a:solidFill>
            <a:schemeClr val="bg1"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30" name="Afbeelding 29"/>
          <p:cNvPicPr>
            <a:picLocks noChangeAspect="1"/>
          </p:cNvPicPr>
          <p:nvPr/>
        </p:nvPicPr>
        <p:blipFill rotWithShape="1">
          <a:blip r:embed="rId4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578283" y="6273316"/>
            <a:ext cx="520739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Biogenic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-Si [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diatoms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]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vs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Bulk-Si [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quartz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+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diatoms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]</a:t>
            </a:r>
            <a:endParaRPr lang="nl-NL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33" name="Afbeelding 22">
            <a:hlinkClick r:id="rId5"/>
            <a:extLst>
              <a:ext uri="{FF2B5EF4-FFF2-40B4-BE49-F238E27FC236}">
                <a16:creationId xmlns:a16="http://schemas.microsoft.com/office/drawing/2014/main" id="{378CDF9C-181B-477A-A8D6-1DAA81C932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sp>
        <p:nvSpPr>
          <p:cNvPr id="42" name="Tekstvak 23">
            <a:hlinkClick r:id="rId5"/>
            <a:extLst>
              <a:ext uri="{FF2B5EF4-FFF2-40B4-BE49-F238E27FC236}">
                <a16:creationId xmlns:a16="http://schemas.microsoft.com/office/drawing/2014/main" id="{813BED85-987D-4E77-B323-4BE6C213E32D}"/>
              </a:ext>
            </a:extLst>
          </p:cNvPr>
          <p:cNvSpPr txBox="1"/>
          <p:nvPr/>
        </p:nvSpPr>
        <p:spPr>
          <a:xfrm>
            <a:off x="5934504" y="6332366"/>
            <a:ext cx="14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www.nioz.nl/dust</a:t>
            </a:r>
          </a:p>
        </p:txBody>
      </p:sp>
      <p:pic>
        <p:nvPicPr>
          <p:cNvPr id="36" name="Picture 35">
            <a:hlinkClick r:id="rId7"/>
            <a:extLst>
              <a:ext uri="{FF2B5EF4-FFF2-40B4-BE49-F238E27FC236}">
                <a16:creationId xmlns:a16="http://schemas.microsoft.com/office/drawing/2014/main" id="{F3A66B9A-284F-420D-840C-95A8D927BE2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9E019159-67F6-4DEC-A20A-0EEBEDC2FCE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60398" y="692696"/>
            <a:ext cx="4550449" cy="467670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6FA560E-57F9-495D-9F36-8E7010EE16A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95844" y="692696"/>
            <a:ext cx="2415003" cy="237352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11A3F5D-F857-43E8-92B8-3AA5C0C3CC1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53005" y="692696"/>
            <a:ext cx="6557842" cy="467670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4176FB0A-E9D8-41B7-8E3A-51F48228224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15756" y="692696"/>
            <a:ext cx="8695092" cy="467670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6914B4B-4B08-45A4-84B7-0726E328623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5380" y="692696"/>
            <a:ext cx="10895468" cy="4676701"/>
          </a:xfrm>
          <a:prstGeom prst="rect">
            <a:avLst/>
          </a:prstGeom>
        </p:spPr>
      </p:pic>
      <p:sp>
        <p:nvSpPr>
          <p:cNvPr id="43" name="Textfeld 30">
            <a:extLst>
              <a:ext uri="{FF2B5EF4-FFF2-40B4-BE49-F238E27FC236}">
                <a16:creationId xmlns:a16="http://schemas.microsoft.com/office/drawing/2014/main" id="{A17F2BE3-D529-4F07-B23F-6239E55FED21}"/>
              </a:ext>
            </a:extLst>
          </p:cNvPr>
          <p:cNvSpPr txBox="1"/>
          <p:nvPr/>
        </p:nvSpPr>
        <p:spPr>
          <a:xfrm>
            <a:off x="7592881" y="5795972"/>
            <a:ext cx="2031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dirty="0">
                <a:solidFill>
                  <a:srgbClr val="104D8E"/>
                </a:solidFill>
                <a:latin typeface="Berlin Sans FB" panose="020E0602020502020306" pitchFamily="34" charset="0"/>
              </a:rPr>
              <a:t>(</a:t>
            </a:r>
            <a:r>
              <a:rPr lang="de-DE" dirty="0">
                <a:solidFill>
                  <a:srgbClr val="104D8E"/>
                </a:solidFill>
                <a:latin typeface="Berlin Sans FB" panose="020E0602020502020306" pitchFamily="34" charset="0"/>
                <a:hlinkClick r:id="rId15"/>
              </a:rPr>
              <a:t>Korte et al., 2017</a:t>
            </a:r>
            <a:r>
              <a:rPr lang="de-DE" dirty="0">
                <a:solidFill>
                  <a:srgbClr val="104D8E"/>
                </a:solidFill>
                <a:latin typeface="Berlin Sans FB" panose="020E0602020502020306" pitchFamily="34" charset="0"/>
              </a:rPr>
              <a:t>)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8B302319-A090-4502-B082-FC2B8A1D28D7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7" y="83234"/>
            <a:ext cx="1227411" cy="429442"/>
          </a:xfrm>
          <a:prstGeom prst="rect">
            <a:avLst/>
          </a:prstGeom>
        </p:spPr>
      </p:pic>
      <p:sp>
        <p:nvSpPr>
          <p:cNvPr id="46" name="Tekstvak 23">
            <a:hlinkClick r:id="rId5"/>
            <a:extLst>
              <a:ext uri="{FF2B5EF4-FFF2-40B4-BE49-F238E27FC236}">
                <a16:creationId xmlns:a16="http://schemas.microsoft.com/office/drawing/2014/main" id="{948E5C23-99E8-435A-B131-747CE8F8C2F1}"/>
              </a:ext>
            </a:extLst>
          </p:cNvPr>
          <p:cNvSpPr txBox="1"/>
          <p:nvPr/>
        </p:nvSpPr>
        <p:spPr>
          <a:xfrm>
            <a:off x="1437401" y="8620"/>
            <a:ext cx="341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5D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Composition - silica</a:t>
            </a:r>
          </a:p>
        </p:txBody>
      </p:sp>
    </p:spTree>
    <p:extLst>
      <p:ext uri="{BB962C8B-B14F-4D97-AF65-F5344CB8AC3E}">
        <p14:creationId xmlns:p14="http://schemas.microsoft.com/office/powerpoint/2010/main" val="213800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Afbeelding 34"/>
          <p:cNvPicPr>
            <a:picLocks noChangeAspect="1"/>
          </p:cNvPicPr>
          <p:nvPr/>
        </p:nvPicPr>
        <p:blipFill rotWithShape="1">
          <a:blip r:embed="rId3"/>
          <a:srcRect l="20966" t="14253" r="88" b="6201"/>
          <a:stretch/>
        </p:blipFill>
        <p:spPr>
          <a:xfrm>
            <a:off x="0" y="0"/>
            <a:ext cx="12191999" cy="6772818"/>
          </a:xfrm>
          <a:prstGeom prst="rect">
            <a:avLst/>
          </a:prstGeom>
        </p:spPr>
      </p:pic>
      <p:sp>
        <p:nvSpPr>
          <p:cNvPr id="37" name="Rechthoek 36"/>
          <p:cNvSpPr/>
          <p:nvPr/>
        </p:nvSpPr>
        <p:spPr bwMode="auto">
          <a:xfrm>
            <a:off x="0" y="0"/>
            <a:ext cx="12191999" cy="6772818"/>
          </a:xfrm>
          <a:prstGeom prst="rect">
            <a:avLst/>
          </a:prstGeom>
          <a:solidFill>
            <a:schemeClr val="bg1"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30" name="Afbeelding 29"/>
          <p:cNvPicPr>
            <a:picLocks noChangeAspect="1"/>
          </p:cNvPicPr>
          <p:nvPr/>
        </p:nvPicPr>
        <p:blipFill rotWithShape="1">
          <a:blip r:embed="rId4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407369" y="6273316"/>
            <a:ext cx="5378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Radiogenic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isotopes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show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Saharan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provenance</a:t>
            </a:r>
            <a:endParaRPr lang="nl-NL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33" name="Afbeelding 22">
            <a:hlinkClick r:id="rId5"/>
            <a:extLst>
              <a:ext uri="{FF2B5EF4-FFF2-40B4-BE49-F238E27FC236}">
                <a16:creationId xmlns:a16="http://schemas.microsoft.com/office/drawing/2014/main" id="{378CDF9C-181B-477A-A8D6-1DAA81C932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sp>
        <p:nvSpPr>
          <p:cNvPr id="42" name="Tekstvak 23">
            <a:hlinkClick r:id="rId5"/>
            <a:extLst>
              <a:ext uri="{FF2B5EF4-FFF2-40B4-BE49-F238E27FC236}">
                <a16:creationId xmlns:a16="http://schemas.microsoft.com/office/drawing/2014/main" id="{813BED85-987D-4E77-B323-4BE6C213E32D}"/>
              </a:ext>
            </a:extLst>
          </p:cNvPr>
          <p:cNvSpPr txBox="1"/>
          <p:nvPr/>
        </p:nvSpPr>
        <p:spPr>
          <a:xfrm>
            <a:off x="5934504" y="6332366"/>
            <a:ext cx="14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www.nioz.nl/dust</a:t>
            </a:r>
          </a:p>
        </p:txBody>
      </p:sp>
      <p:pic>
        <p:nvPicPr>
          <p:cNvPr id="36" name="Picture 35">
            <a:hlinkClick r:id="rId7"/>
            <a:extLst>
              <a:ext uri="{FF2B5EF4-FFF2-40B4-BE49-F238E27FC236}">
                <a16:creationId xmlns:a16="http://schemas.microsoft.com/office/drawing/2014/main" id="{F3A66B9A-284F-420D-840C-95A8D927BE2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8B302319-A090-4502-B082-FC2B8A1D28D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7" y="83234"/>
            <a:ext cx="1227411" cy="429442"/>
          </a:xfrm>
          <a:prstGeom prst="rect">
            <a:avLst/>
          </a:prstGeom>
        </p:spPr>
      </p:pic>
      <p:sp>
        <p:nvSpPr>
          <p:cNvPr id="46" name="Tekstvak 23">
            <a:hlinkClick r:id="rId5"/>
            <a:extLst>
              <a:ext uri="{FF2B5EF4-FFF2-40B4-BE49-F238E27FC236}">
                <a16:creationId xmlns:a16="http://schemas.microsoft.com/office/drawing/2014/main" id="{948E5C23-99E8-435A-B131-747CE8F8C2F1}"/>
              </a:ext>
            </a:extLst>
          </p:cNvPr>
          <p:cNvSpPr txBox="1"/>
          <p:nvPr/>
        </p:nvSpPr>
        <p:spPr>
          <a:xfrm>
            <a:off x="1437401" y="8620"/>
            <a:ext cx="4046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5D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Composition - isotopes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1DC5895-81A7-457E-9574-BFD29107FEEA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785" t="32282" r="11610" b="43110"/>
          <a:stretch/>
        </p:blipFill>
        <p:spPr>
          <a:xfrm>
            <a:off x="5969582" y="80628"/>
            <a:ext cx="6078915" cy="2412268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E329CEA5-2FE0-42FA-8163-3411B3619504}"/>
              </a:ext>
            </a:extLst>
          </p:cNvPr>
          <p:cNvSpPr/>
          <p:nvPr/>
        </p:nvSpPr>
        <p:spPr>
          <a:xfrm>
            <a:off x="263352" y="1890518"/>
            <a:ext cx="5519108" cy="328376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84B3C9-FCDB-4C30-A898-68F304162E38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047" t="32589" r="7168" b="28037"/>
          <a:stretch/>
        </p:blipFill>
        <p:spPr>
          <a:xfrm>
            <a:off x="288860" y="1862200"/>
            <a:ext cx="5519108" cy="3294992"/>
          </a:xfrm>
          <a:prstGeom prst="rect">
            <a:avLst/>
          </a:prstGeom>
        </p:spPr>
      </p:pic>
      <p:sp>
        <p:nvSpPr>
          <p:cNvPr id="20" name="Tekstvak 23">
            <a:hlinkClick r:id="rId5"/>
            <a:extLst>
              <a:ext uri="{FF2B5EF4-FFF2-40B4-BE49-F238E27FC236}">
                <a16:creationId xmlns:a16="http://schemas.microsoft.com/office/drawing/2014/main" id="{2EA4A5B3-25C5-419E-BCE4-4FC091BBB972}"/>
              </a:ext>
            </a:extLst>
          </p:cNvPr>
          <p:cNvSpPr txBox="1"/>
          <p:nvPr/>
        </p:nvSpPr>
        <p:spPr>
          <a:xfrm>
            <a:off x="7320136" y="5789422"/>
            <a:ext cx="2633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5DAC"/>
                </a:solidFill>
                <a:latin typeface="Berlin Sans FB" panose="020E0602020502020306" pitchFamily="34" charset="0"/>
              </a:rPr>
              <a:t>(</a:t>
            </a:r>
            <a:r>
              <a:rPr lang="en-GB" dirty="0">
                <a:solidFill>
                  <a:srgbClr val="005DAC"/>
                </a:solidFill>
                <a:latin typeface="Berlin Sans FB" panose="020E0602020502020306" pitchFamily="34" charset="0"/>
                <a:hlinkClick r:id="rId13"/>
              </a:rPr>
              <a:t>Van der Does et al. 2018</a:t>
            </a:r>
            <a:r>
              <a:rPr lang="en-GB" dirty="0">
                <a:solidFill>
                  <a:srgbClr val="005DAC"/>
                </a:solidFill>
                <a:latin typeface="Berlin Sans FB" panose="020E0602020502020306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998614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Afbeelding 34"/>
          <p:cNvPicPr>
            <a:picLocks noChangeAspect="1"/>
          </p:cNvPicPr>
          <p:nvPr/>
        </p:nvPicPr>
        <p:blipFill rotWithShape="1">
          <a:blip r:embed="rId3"/>
          <a:srcRect l="20966" t="14253" r="88" b="6201"/>
          <a:stretch/>
        </p:blipFill>
        <p:spPr>
          <a:xfrm>
            <a:off x="0" y="0"/>
            <a:ext cx="12191999" cy="6772818"/>
          </a:xfrm>
          <a:prstGeom prst="rect">
            <a:avLst/>
          </a:prstGeom>
        </p:spPr>
      </p:pic>
      <p:sp>
        <p:nvSpPr>
          <p:cNvPr id="37" name="Rechthoek 36"/>
          <p:cNvSpPr/>
          <p:nvPr/>
        </p:nvSpPr>
        <p:spPr bwMode="auto">
          <a:xfrm>
            <a:off x="0" y="0"/>
            <a:ext cx="12191999" cy="6772818"/>
          </a:xfrm>
          <a:prstGeom prst="rect">
            <a:avLst/>
          </a:prstGeom>
          <a:solidFill>
            <a:schemeClr val="bg1"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8C6846F-7ECF-4334-9883-778490D87829}"/>
              </a:ext>
            </a:extLst>
          </p:cNvPr>
          <p:cNvSpPr/>
          <p:nvPr/>
        </p:nvSpPr>
        <p:spPr>
          <a:xfrm>
            <a:off x="7306302" y="1952836"/>
            <a:ext cx="4478330" cy="328376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Afbeelding 29"/>
          <p:cNvPicPr>
            <a:picLocks noChangeAspect="1"/>
          </p:cNvPicPr>
          <p:nvPr/>
        </p:nvPicPr>
        <p:blipFill rotWithShape="1">
          <a:blip r:embed="rId4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578283" y="6273316"/>
            <a:ext cx="520739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Levoglucosan found in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traps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and on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sea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floor</a:t>
            </a:r>
            <a:endParaRPr lang="nl-NL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33" name="Afbeelding 22">
            <a:hlinkClick r:id="rId5"/>
            <a:extLst>
              <a:ext uri="{FF2B5EF4-FFF2-40B4-BE49-F238E27FC236}">
                <a16:creationId xmlns:a16="http://schemas.microsoft.com/office/drawing/2014/main" id="{378CDF9C-181B-477A-A8D6-1DAA81C932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pic>
        <p:nvPicPr>
          <p:cNvPr id="36" name="Picture 35">
            <a:hlinkClick r:id="rId7"/>
            <a:extLst>
              <a:ext uri="{FF2B5EF4-FFF2-40B4-BE49-F238E27FC236}">
                <a16:creationId xmlns:a16="http://schemas.microsoft.com/office/drawing/2014/main" id="{F3A66B9A-284F-420D-840C-95A8D927BE2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8B302319-A090-4502-B082-FC2B8A1D28D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7" y="83234"/>
            <a:ext cx="1227411" cy="429442"/>
          </a:xfrm>
          <a:prstGeom prst="rect">
            <a:avLst/>
          </a:prstGeom>
        </p:spPr>
      </p:pic>
      <p:sp>
        <p:nvSpPr>
          <p:cNvPr id="46" name="Tekstvak 23">
            <a:hlinkClick r:id="rId5"/>
            <a:extLst>
              <a:ext uri="{FF2B5EF4-FFF2-40B4-BE49-F238E27FC236}">
                <a16:creationId xmlns:a16="http://schemas.microsoft.com/office/drawing/2014/main" id="{948E5C23-99E8-435A-B131-747CE8F8C2F1}"/>
              </a:ext>
            </a:extLst>
          </p:cNvPr>
          <p:cNvSpPr txBox="1"/>
          <p:nvPr/>
        </p:nvSpPr>
        <p:spPr>
          <a:xfrm>
            <a:off x="1437401" y="8620"/>
            <a:ext cx="55947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5D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Composition – (fire) biomarkers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C26C9A1-A2C3-45DA-93E9-A156FFB1EEE2}"/>
              </a:ext>
            </a:extLst>
          </p:cNvPr>
          <p:cNvSpPr/>
          <p:nvPr/>
        </p:nvSpPr>
        <p:spPr>
          <a:xfrm>
            <a:off x="524952" y="1027500"/>
            <a:ext cx="6012668" cy="2833648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858DAA0-CE37-4946-9364-DDF3EF0DF32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4511" t="53937" r="9543" b="21454"/>
          <a:stretch/>
        </p:blipFill>
        <p:spPr>
          <a:xfrm>
            <a:off x="407368" y="1022946"/>
            <a:ext cx="6120680" cy="2833648"/>
          </a:xfrm>
          <a:prstGeom prst="rect">
            <a:avLst/>
          </a:prstGeom>
        </p:spPr>
      </p:pic>
      <p:sp>
        <p:nvSpPr>
          <p:cNvPr id="19" name="Text Box 3">
            <a:extLst>
              <a:ext uri="{FF2B5EF4-FFF2-40B4-BE49-F238E27FC236}">
                <a16:creationId xmlns:a16="http://schemas.microsoft.com/office/drawing/2014/main" id="{FC065009-3152-49A7-81D4-87E4606A05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5872" y="4497611"/>
            <a:ext cx="40377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Levoglucosan is a </a:t>
            </a:r>
            <a:r>
              <a:rPr lang="nl-NL" dirty="0" err="1">
                <a:solidFill>
                  <a:srgbClr val="005DAC"/>
                </a:solidFill>
                <a:latin typeface="Berlin Sans FB" pitchFamily="34" charset="0"/>
              </a:rPr>
              <a:t>sugar</a:t>
            </a: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 </a:t>
            </a:r>
            <a:r>
              <a:rPr lang="nl-NL" dirty="0" err="1">
                <a:solidFill>
                  <a:srgbClr val="005DAC"/>
                </a:solidFill>
                <a:latin typeface="Berlin Sans FB" pitchFamily="34" charset="0"/>
              </a:rPr>
              <a:t>that</a:t>
            </a: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 is </a:t>
            </a:r>
            <a:r>
              <a:rPr lang="nl-NL" dirty="0" err="1">
                <a:solidFill>
                  <a:srgbClr val="005DAC"/>
                </a:solidFill>
                <a:latin typeface="Berlin Sans FB" pitchFamily="34" charset="0"/>
              </a:rPr>
              <a:t>produced</a:t>
            </a: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as a </a:t>
            </a:r>
            <a:r>
              <a:rPr lang="nl-NL" dirty="0" err="1">
                <a:solidFill>
                  <a:srgbClr val="005DAC"/>
                </a:solidFill>
                <a:latin typeface="Berlin Sans FB" pitchFamily="34" charset="0"/>
              </a:rPr>
              <a:t>result</a:t>
            </a: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 of </a:t>
            </a:r>
            <a:r>
              <a:rPr lang="nl-NL" dirty="0" err="1">
                <a:solidFill>
                  <a:srgbClr val="005DAC"/>
                </a:solidFill>
                <a:latin typeface="Berlin Sans FB" pitchFamily="34" charset="0"/>
              </a:rPr>
              <a:t>chlorophyll</a:t>
            </a: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 </a:t>
            </a:r>
            <a:r>
              <a:rPr lang="nl-NL" dirty="0" err="1">
                <a:solidFill>
                  <a:srgbClr val="005DAC"/>
                </a:solidFill>
                <a:latin typeface="Berlin Sans FB" pitchFamily="34" charset="0"/>
              </a:rPr>
              <a:t>burning</a:t>
            </a: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, </a:t>
            </a:r>
            <a:r>
              <a:rPr lang="nl-NL" i="1" dirty="0" err="1">
                <a:solidFill>
                  <a:srgbClr val="005DAC"/>
                </a:solidFill>
                <a:latin typeface="Berlin Sans FB" pitchFamily="34" charset="0"/>
              </a:rPr>
              <a:t>not</a:t>
            </a: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 </a:t>
            </a:r>
            <a:r>
              <a:rPr lang="nl-NL" dirty="0" err="1">
                <a:solidFill>
                  <a:srgbClr val="005DAC"/>
                </a:solidFill>
                <a:latin typeface="Berlin Sans FB" pitchFamily="34" charset="0"/>
              </a:rPr>
              <a:t>necessarily</a:t>
            </a: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 </a:t>
            </a:r>
            <a:r>
              <a:rPr lang="nl-NL" dirty="0" err="1">
                <a:solidFill>
                  <a:srgbClr val="005DAC"/>
                </a:solidFill>
                <a:latin typeface="Berlin Sans FB" pitchFamily="34" charset="0"/>
              </a:rPr>
              <a:t>related</a:t>
            </a: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 </a:t>
            </a:r>
            <a:r>
              <a:rPr lang="nl-NL" dirty="0" err="1">
                <a:solidFill>
                  <a:srgbClr val="005DAC"/>
                </a:solidFill>
                <a:latin typeface="Berlin Sans FB" pitchFamily="34" charset="0"/>
              </a:rPr>
              <a:t>to</a:t>
            </a: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 </a:t>
            </a:r>
            <a:r>
              <a:rPr lang="nl-NL" dirty="0" err="1">
                <a:solidFill>
                  <a:srgbClr val="005DAC"/>
                </a:solidFill>
                <a:latin typeface="Berlin Sans FB" pitchFamily="34" charset="0"/>
              </a:rPr>
              <a:t>Saharan</a:t>
            </a: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 </a:t>
            </a:r>
            <a:r>
              <a:rPr lang="nl-NL" dirty="0" err="1">
                <a:solidFill>
                  <a:srgbClr val="005DAC"/>
                </a:solidFill>
                <a:latin typeface="Berlin Sans FB" pitchFamily="34" charset="0"/>
              </a:rPr>
              <a:t>dust</a:t>
            </a:r>
            <a:r>
              <a:rPr lang="nl-NL" dirty="0">
                <a:solidFill>
                  <a:srgbClr val="005DAC"/>
                </a:solidFill>
                <a:latin typeface="Berlin Sans FB" pitchFamily="34" charset="0"/>
              </a:rPr>
              <a:t>.</a:t>
            </a:r>
            <a:endParaRPr lang="nl-NL" baseline="-25000" dirty="0">
              <a:solidFill>
                <a:srgbClr val="005DAC"/>
              </a:solidFill>
              <a:latin typeface="Berlin Sans FB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9F892582-6046-4CC4-9BAD-E90F46455397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082" t="34251" r="8952" b="18254"/>
          <a:stretch/>
        </p:blipFill>
        <p:spPr>
          <a:xfrm>
            <a:off x="9889153" y="1975029"/>
            <a:ext cx="1823471" cy="326157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95D0312-C011-4C15-A3F1-64983AF2BD0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920" t="37397" r="17643" b="53556"/>
          <a:stretch/>
        </p:blipFill>
        <p:spPr>
          <a:xfrm>
            <a:off x="7287260" y="2192220"/>
            <a:ext cx="1931305" cy="62128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EBB6630-C0D6-4600-886F-A2A6756EBB0F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7012" t="34251" r="17643" b="31146"/>
          <a:stretch/>
        </p:blipFill>
        <p:spPr>
          <a:xfrm>
            <a:off x="7995175" y="1976196"/>
            <a:ext cx="1223390" cy="237626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1ED14D1-952C-4CA1-981D-A3DFDF4A1EF2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920" t="34251" r="23622" b="31146"/>
          <a:stretch/>
        </p:blipFill>
        <p:spPr>
          <a:xfrm>
            <a:off x="7284132" y="1975030"/>
            <a:ext cx="562763" cy="237626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AE95348-D2F4-4766-8F20-FE491580A7D4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920" t="58684" r="16920" b="18236"/>
          <a:stretch/>
        </p:blipFill>
        <p:spPr>
          <a:xfrm>
            <a:off x="7285696" y="3651650"/>
            <a:ext cx="2096827" cy="158495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D386373-FF93-44F9-9143-C711B8AC23F6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920" t="48258" r="17643" b="43027"/>
          <a:stretch/>
        </p:blipFill>
        <p:spPr>
          <a:xfrm>
            <a:off x="7285696" y="2933323"/>
            <a:ext cx="1931305" cy="598509"/>
          </a:xfrm>
          <a:prstGeom prst="rect">
            <a:avLst/>
          </a:prstGeom>
        </p:spPr>
      </p:pic>
      <p:sp>
        <p:nvSpPr>
          <p:cNvPr id="45" name="Text Box 3">
            <a:extLst>
              <a:ext uri="{FF2B5EF4-FFF2-40B4-BE49-F238E27FC236}">
                <a16:creationId xmlns:a16="http://schemas.microsoft.com/office/drawing/2014/main" id="{5A6CACE5-6F56-46A0-A317-8F02D138C0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5077" y="4265901"/>
            <a:ext cx="11810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nl-NL" sz="1400" dirty="0">
                <a:solidFill>
                  <a:srgbClr val="FF0000"/>
                </a:solidFill>
                <a:latin typeface="Berlin Sans FB" pitchFamily="34" charset="0"/>
              </a:rPr>
              <a:t>Levoglucosan</a:t>
            </a:r>
            <a:endParaRPr lang="nl-NL" sz="1400" baseline="-250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47" name="Text Box 3">
            <a:extLst>
              <a:ext uri="{FF2B5EF4-FFF2-40B4-BE49-F238E27FC236}">
                <a16:creationId xmlns:a16="http://schemas.microsoft.com/office/drawing/2014/main" id="{25ADE81B-FF58-48BD-865F-7391172C7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5077" y="3501008"/>
            <a:ext cx="182347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nl-NL" sz="1400" dirty="0">
                <a:solidFill>
                  <a:srgbClr val="FF0000"/>
                </a:solidFill>
                <a:latin typeface="Berlin Sans FB" pitchFamily="34" charset="0"/>
              </a:rPr>
              <a:t>Long-chain </a:t>
            </a:r>
            <a:r>
              <a:rPr lang="nl-NL" sz="1400" i="1" dirty="0">
                <a:solidFill>
                  <a:srgbClr val="FF0000"/>
                </a:solidFill>
                <a:latin typeface="Berlin Sans FB" pitchFamily="34" charset="0"/>
              </a:rPr>
              <a:t>n</a:t>
            </a:r>
            <a:r>
              <a:rPr lang="nl-NL" sz="1400" dirty="0">
                <a:solidFill>
                  <a:srgbClr val="FF0000"/>
                </a:solidFill>
                <a:latin typeface="Berlin Sans FB" pitchFamily="34" charset="0"/>
              </a:rPr>
              <a:t>-</a:t>
            </a:r>
            <a:r>
              <a:rPr lang="nl-NL" sz="1400" dirty="0" err="1">
                <a:solidFill>
                  <a:srgbClr val="FF0000"/>
                </a:solidFill>
                <a:latin typeface="Berlin Sans FB" pitchFamily="34" charset="0"/>
              </a:rPr>
              <a:t>alkane</a:t>
            </a:r>
            <a:endParaRPr lang="nl-NL" sz="1400" baseline="-250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48" name="Text Box 3">
            <a:extLst>
              <a:ext uri="{FF2B5EF4-FFF2-40B4-BE49-F238E27FC236}">
                <a16:creationId xmlns:a16="http://schemas.microsoft.com/office/drawing/2014/main" id="{0859C79E-E637-4DA0-9ACB-8D540F9B5A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5077" y="2719526"/>
            <a:ext cx="11810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nl-NL" sz="1400" dirty="0" err="1">
                <a:solidFill>
                  <a:srgbClr val="FF0000"/>
                </a:solidFill>
                <a:latin typeface="Berlin Sans FB" pitchFamily="34" charset="0"/>
              </a:rPr>
              <a:t>Lithogenics</a:t>
            </a:r>
            <a:endParaRPr lang="nl-NL" sz="1400" baseline="-250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49" name="Text Box 3">
            <a:extLst>
              <a:ext uri="{FF2B5EF4-FFF2-40B4-BE49-F238E27FC236}">
                <a16:creationId xmlns:a16="http://schemas.microsoft.com/office/drawing/2014/main" id="{D8E47CFD-C2A6-4BEB-9D75-3ACB27BF39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5077" y="1916832"/>
            <a:ext cx="5891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nl-NL" sz="1400" dirty="0">
                <a:solidFill>
                  <a:srgbClr val="FF0000"/>
                </a:solidFill>
                <a:latin typeface="Berlin Sans FB" pitchFamily="34" charset="0"/>
              </a:rPr>
              <a:t>Bulk</a:t>
            </a:r>
            <a:endParaRPr lang="nl-NL" sz="1400" baseline="-25000" dirty="0">
              <a:solidFill>
                <a:srgbClr val="FF0000"/>
              </a:solidFill>
              <a:latin typeface="Berlin Sans FB" pitchFamily="34" charset="0"/>
            </a:endParaRPr>
          </a:p>
        </p:txBody>
      </p:sp>
      <p:sp>
        <p:nvSpPr>
          <p:cNvPr id="50" name="Text Box 3">
            <a:extLst>
              <a:ext uri="{FF2B5EF4-FFF2-40B4-BE49-F238E27FC236}">
                <a16:creationId xmlns:a16="http://schemas.microsoft.com/office/drawing/2014/main" id="{C20E2DF0-F1B7-4C19-BEA0-7758C2585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70120" y="1926177"/>
            <a:ext cx="69358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nl-NL" sz="1100" dirty="0">
                <a:solidFill>
                  <a:srgbClr val="609D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1200m</a:t>
            </a:r>
          </a:p>
          <a:p>
            <a:pPr>
              <a:lnSpc>
                <a:spcPct val="100000"/>
              </a:lnSpc>
            </a:pPr>
            <a:r>
              <a:rPr lang="nl-NL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3500m</a:t>
            </a:r>
          </a:p>
        </p:txBody>
      </p:sp>
      <p:sp>
        <p:nvSpPr>
          <p:cNvPr id="51" name="Tekstvak 23">
            <a:hlinkClick r:id="rId5"/>
            <a:extLst>
              <a:ext uri="{FF2B5EF4-FFF2-40B4-BE49-F238E27FC236}">
                <a16:creationId xmlns:a16="http://schemas.microsoft.com/office/drawing/2014/main" id="{CB06F058-F28B-4287-AC2A-56A374E29D3B}"/>
              </a:ext>
            </a:extLst>
          </p:cNvPr>
          <p:cNvSpPr txBox="1"/>
          <p:nvPr/>
        </p:nvSpPr>
        <p:spPr>
          <a:xfrm>
            <a:off x="7677352" y="1482046"/>
            <a:ext cx="159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5DAC"/>
                </a:solidFill>
                <a:latin typeface="Berlin Sans FB" panose="020E0602020502020306" pitchFamily="34" charset="0"/>
              </a:rPr>
              <a:t>M4 (49°W)</a:t>
            </a:r>
          </a:p>
        </p:txBody>
      </p:sp>
      <p:sp>
        <p:nvSpPr>
          <p:cNvPr id="52" name="Tekstvak 23">
            <a:hlinkClick r:id="rId5"/>
            <a:extLst>
              <a:ext uri="{FF2B5EF4-FFF2-40B4-BE49-F238E27FC236}">
                <a16:creationId xmlns:a16="http://schemas.microsoft.com/office/drawing/2014/main" id="{72355A7C-7668-4A1C-8CE6-9CC82E360428}"/>
              </a:ext>
            </a:extLst>
          </p:cNvPr>
          <p:cNvSpPr txBox="1"/>
          <p:nvPr/>
        </p:nvSpPr>
        <p:spPr>
          <a:xfrm>
            <a:off x="10119856" y="1491171"/>
            <a:ext cx="159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5DAC"/>
                </a:solidFill>
                <a:latin typeface="Berlin Sans FB" panose="020E0602020502020306" pitchFamily="34" charset="0"/>
              </a:rPr>
              <a:t>M2 (37°W)</a:t>
            </a:r>
          </a:p>
        </p:txBody>
      </p:sp>
      <p:sp>
        <p:nvSpPr>
          <p:cNvPr id="53" name="Tekstvak 23">
            <a:hlinkClick r:id="rId5"/>
            <a:extLst>
              <a:ext uri="{FF2B5EF4-FFF2-40B4-BE49-F238E27FC236}">
                <a16:creationId xmlns:a16="http://schemas.microsoft.com/office/drawing/2014/main" id="{1ECF743A-4C59-4850-956C-9CEC7EC81888}"/>
              </a:ext>
            </a:extLst>
          </p:cNvPr>
          <p:cNvSpPr txBox="1"/>
          <p:nvPr/>
        </p:nvSpPr>
        <p:spPr>
          <a:xfrm>
            <a:off x="7582225" y="5804287"/>
            <a:ext cx="2573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5DAC"/>
                </a:solidFill>
                <a:latin typeface="Berlin Sans FB" panose="020E0602020502020306" pitchFamily="34" charset="0"/>
              </a:rPr>
              <a:t>(</a:t>
            </a:r>
            <a:r>
              <a:rPr lang="en-GB" dirty="0">
                <a:solidFill>
                  <a:srgbClr val="005DAC"/>
                </a:solidFill>
                <a:latin typeface="Berlin Sans FB" panose="020E0602020502020306" pitchFamily="34" charset="0"/>
                <a:hlinkClick r:id="rId13"/>
              </a:rPr>
              <a:t>Schreuder et al. 2018</a:t>
            </a:r>
            <a:r>
              <a:rPr lang="en-GB" dirty="0">
                <a:solidFill>
                  <a:srgbClr val="005DAC"/>
                </a:solidFill>
                <a:latin typeface="Berlin Sans FB" panose="020E0602020502020306" pitchFamily="34" charset="0"/>
              </a:rPr>
              <a:t>)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41047C9-C1B0-4FFB-8543-2F76FFD43DE3}"/>
              </a:ext>
            </a:extLst>
          </p:cNvPr>
          <p:cNvSpPr txBox="1"/>
          <p:nvPr/>
        </p:nvSpPr>
        <p:spPr>
          <a:xfrm>
            <a:off x="6021443" y="6335164"/>
            <a:ext cx="1298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jbstuut@nioz.nl</a:t>
            </a:r>
            <a:endParaRPr lang="en-GB" sz="14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1355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Afbeelding 34"/>
          <p:cNvPicPr>
            <a:picLocks noChangeAspect="1"/>
          </p:cNvPicPr>
          <p:nvPr/>
        </p:nvPicPr>
        <p:blipFill rotWithShape="1">
          <a:blip r:embed="rId3"/>
          <a:srcRect l="20966" t="14253" r="88" b="6201"/>
          <a:stretch/>
        </p:blipFill>
        <p:spPr>
          <a:xfrm>
            <a:off x="0" y="0"/>
            <a:ext cx="12191999" cy="6772818"/>
          </a:xfrm>
          <a:prstGeom prst="rect">
            <a:avLst/>
          </a:prstGeom>
        </p:spPr>
      </p:pic>
      <p:sp>
        <p:nvSpPr>
          <p:cNvPr id="37" name="Rechthoek 36"/>
          <p:cNvSpPr/>
          <p:nvPr/>
        </p:nvSpPr>
        <p:spPr bwMode="auto">
          <a:xfrm>
            <a:off x="0" y="0"/>
            <a:ext cx="12191999" cy="6772818"/>
          </a:xfrm>
          <a:prstGeom prst="rect">
            <a:avLst/>
          </a:prstGeom>
          <a:solidFill>
            <a:schemeClr val="bg1"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2604805-AF7A-4FAB-AE85-9504275112D3}"/>
              </a:ext>
            </a:extLst>
          </p:cNvPr>
          <p:cNvSpPr/>
          <p:nvPr/>
        </p:nvSpPr>
        <p:spPr>
          <a:xfrm>
            <a:off x="250766" y="1736812"/>
            <a:ext cx="2244834" cy="208984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698D4D9-BACE-4374-952D-E9AFA2202246}"/>
              </a:ext>
            </a:extLst>
          </p:cNvPr>
          <p:cNvSpPr/>
          <p:nvPr/>
        </p:nvSpPr>
        <p:spPr>
          <a:xfrm>
            <a:off x="9552384" y="1736812"/>
            <a:ext cx="2244834" cy="208984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Afbeelding 29"/>
          <p:cNvPicPr>
            <a:picLocks noChangeAspect="1"/>
          </p:cNvPicPr>
          <p:nvPr/>
        </p:nvPicPr>
        <p:blipFill rotWithShape="1">
          <a:blip r:embed="rId4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578283" y="6273316"/>
            <a:ext cx="520739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Marine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algae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respond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to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- &amp;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freshwater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input</a:t>
            </a:r>
            <a:endParaRPr lang="nl-NL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33" name="Afbeelding 22">
            <a:hlinkClick r:id="rId5"/>
            <a:extLst>
              <a:ext uri="{FF2B5EF4-FFF2-40B4-BE49-F238E27FC236}">
                <a16:creationId xmlns:a16="http://schemas.microsoft.com/office/drawing/2014/main" id="{378CDF9C-181B-477A-A8D6-1DAA81C932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sp>
        <p:nvSpPr>
          <p:cNvPr id="42" name="Tekstvak 23">
            <a:hlinkClick r:id="rId5"/>
            <a:extLst>
              <a:ext uri="{FF2B5EF4-FFF2-40B4-BE49-F238E27FC236}">
                <a16:creationId xmlns:a16="http://schemas.microsoft.com/office/drawing/2014/main" id="{813BED85-987D-4E77-B323-4BE6C213E32D}"/>
              </a:ext>
            </a:extLst>
          </p:cNvPr>
          <p:cNvSpPr txBox="1"/>
          <p:nvPr/>
        </p:nvSpPr>
        <p:spPr>
          <a:xfrm>
            <a:off x="5934504" y="6332366"/>
            <a:ext cx="14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www.nioz.nl/dust</a:t>
            </a:r>
          </a:p>
        </p:txBody>
      </p:sp>
      <p:pic>
        <p:nvPicPr>
          <p:cNvPr id="36" name="Picture 35">
            <a:hlinkClick r:id="rId7"/>
            <a:extLst>
              <a:ext uri="{FF2B5EF4-FFF2-40B4-BE49-F238E27FC236}">
                <a16:creationId xmlns:a16="http://schemas.microsoft.com/office/drawing/2014/main" id="{F3A66B9A-284F-420D-840C-95A8D927BE2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8861544F-5727-475E-9F56-F27164DAB35B}"/>
              </a:ext>
            </a:extLst>
          </p:cNvPr>
          <p:cNvSpPr/>
          <p:nvPr/>
        </p:nvSpPr>
        <p:spPr>
          <a:xfrm>
            <a:off x="2735821" y="810778"/>
            <a:ext cx="6566190" cy="450925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9EF232-9C9F-4B7B-A2D6-702A764EA979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8237" t="55509" r="54027" b="19318"/>
          <a:stretch/>
        </p:blipFill>
        <p:spPr>
          <a:xfrm>
            <a:off x="9564970" y="1750505"/>
            <a:ext cx="2088232" cy="203853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D8B5898-2117-44BA-BA76-3014EFFC585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8237" t="32716" r="53760" b="44294"/>
          <a:stretch/>
        </p:blipFill>
        <p:spPr>
          <a:xfrm>
            <a:off x="237235" y="1750504"/>
            <a:ext cx="2160240" cy="186185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C46F005-DA3E-4553-A24B-3E665D9436B4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96" t="55509" r="63230" b="14564"/>
          <a:stretch/>
        </p:blipFill>
        <p:spPr>
          <a:xfrm>
            <a:off x="2713279" y="3012422"/>
            <a:ext cx="6239089" cy="230760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1B30CB4-7B87-4CAA-AC73-3D344D5C6165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96" t="32567" r="61684" b="44294"/>
          <a:stretch/>
        </p:blipFill>
        <p:spPr>
          <a:xfrm>
            <a:off x="2735821" y="866441"/>
            <a:ext cx="6636543" cy="178418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EB36F3A-1415-4333-A5B1-015366FAFD8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8237" t="77688" r="54027" b="19318"/>
          <a:stretch/>
        </p:blipFill>
        <p:spPr>
          <a:xfrm>
            <a:off x="318096" y="3584178"/>
            <a:ext cx="2088232" cy="24247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C31A71-0D36-44D1-A89B-0331A088AF5E}"/>
              </a:ext>
            </a:extLst>
          </p:cNvPr>
          <p:cNvSpPr txBox="1"/>
          <p:nvPr/>
        </p:nvSpPr>
        <p:spPr>
          <a:xfrm>
            <a:off x="3213835" y="2659169"/>
            <a:ext cx="69487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600" dirty="0">
                <a:latin typeface="Berlin Sans FB" panose="020E0602020502020306" pitchFamily="34" charset="0"/>
              </a:rPr>
              <a:t>Coccolith flux | </a:t>
            </a:r>
            <a:r>
              <a:rPr lang="nl-NL" sz="1600" dirty="0" err="1">
                <a:solidFill>
                  <a:srgbClr val="99CC33"/>
                </a:solidFill>
                <a:latin typeface="Berlin Sans FB" panose="020E0602020502020306" pitchFamily="34" charset="0"/>
              </a:rPr>
              <a:t>Chlorophyll</a:t>
            </a:r>
            <a:r>
              <a:rPr lang="nl-NL" sz="1600" dirty="0">
                <a:solidFill>
                  <a:srgbClr val="99CC33"/>
                </a:solidFill>
                <a:latin typeface="Berlin Sans FB" panose="020E0602020502020306" pitchFamily="34" charset="0"/>
              </a:rPr>
              <a:t>-</a:t>
            </a:r>
            <a:r>
              <a:rPr lang="nl-NL" sz="1600" i="1" dirty="0">
                <a:solidFill>
                  <a:srgbClr val="99CC33"/>
                </a:solidFill>
                <a:latin typeface="Berlin Sans FB" panose="020E0602020502020306" pitchFamily="34" charset="0"/>
              </a:rPr>
              <a:t>a</a:t>
            </a:r>
            <a:r>
              <a:rPr lang="nl-NL" sz="1600" dirty="0">
                <a:latin typeface="Berlin Sans FB" panose="020E0602020502020306" pitchFamily="34" charset="0"/>
              </a:rPr>
              <a:t> | </a:t>
            </a:r>
            <a:r>
              <a:rPr lang="nl-NL" sz="1600" dirty="0">
                <a:solidFill>
                  <a:srgbClr val="6B7FBA"/>
                </a:solidFill>
                <a:latin typeface="Berlin Sans FB" panose="020E0602020502020306" pitchFamily="34" charset="0"/>
              </a:rPr>
              <a:t>Sea Surface </a:t>
            </a:r>
            <a:r>
              <a:rPr lang="nl-NL" sz="1600" dirty="0" err="1">
                <a:solidFill>
                  <a:srgbClr val="6B7FBA"/>
                </a:solidFill>
                <a:latin typeface="Berlin Sans FB" panose="020E0602020502020306" pitchFamily="34" charset="0"/>
              </a:rPr>
              <a:t>Salinity</a:t>
            </a:r>
            <a:r>
              <a:rPr lang="nl-NL" sz="1600" dirty="0">
                <a:latin typeface="Berlin Sans FB" panose="020E0602020502020306" pitchFamily="34" charset="0"/>
              </a:rPr>
              <a:t> | </a:t>
            </a:r>
            <a:r>
              <a:rPr lang="nl-NL" sz="1600" dirty="0">
                <a:solidFill>
                  <a:srgbClr val="AC5CD2"/>
                </a:solidFill>
                <a:latin typeface="Berlin Sans FB" panose="020E0602020502020306" pitchFamily="34" charset="0"/>
              </a:rPr>
              <a:t>UPZ/LPZ ratio</a:t>
            </a:r>
            <a:endParaRPr lang="en-GB" sz="1600" dirty="0">
              <a:solidFill>
                <a:srgbClr val="AC5CD2"/>
              </a:solidFill>
              <a:latin typeface="Berlin Sans FB" panose="020E0602020502020306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B01C21A-3087-4987-B2E3-FA0259BD726B}"/>
              </a:ext>
            </a:extLst>
          </p:cNvPr>
          <p:cNvSpPr txBox="1"/>
          <p:nvPr/>
        </p:nvSpPr>
        <p:spPr>
          <a:xfrm>
            <a:off x="2727616" y="4951065"/>
            <a:ext cx="69487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600" dirty="0" err="1">
                <a:solidFill>
                  <a:srgbClr val="99CC33"/>
                </a:solidFill>
                <a:latin typeface="Berlin Sans FB" panose="020E0602020502020306" pitchFamily="34" charset="0"/>
              </a:rPr>
              <a:t>Organic</a:t>
            </a:r>
            <a:r>
              <a:rPr lang="nl-NL" sz="1600" dirty="0">
                <a:solidFill>
                  <a:srgbClr val="99CC33"/>
                </a:solidFill>
                <a:latin typeface="Berlin Sans FB" panose="020E0602020502020306" pitchFamily="34" charset="0"/>
              </a:rPr>
              <a:t>-matter flux </a:t>
            </a:r>
            <a:r>
              <a:rPr lang="nl-NL" sz="1600" dirty="0">
                <a:latin typeface="Berlin Sans FB" panose="020E0602020502020306" pitchFamily="34" charset="0"/>
              </a:rPr>
              <a:t>| </a:t>
            </a:r>
            <a:r>
              <a:rPr lang="nl-NL" sz="1600" dirty="0" err="1">
                <a:solidFill>
                  <a:srgbClr val="CD6733"/>
                </a:solidFill>
                <a:latin typeface="Berlin Sans FB" panose="020E0602020502020306" pitchFamily="34" charset="0"/>
              </a:rPr>
              <a:t>dust</a:t>
            </a:r>
            <a:r>
              <a:rPr lang="nl-NL" sz="1600" dirty="0">
                <a:solidFill>
                  <a:srgbClr val="CD6733"/>
                </a:solidFill>
                <a:latin typeface="Berlin Sans FB" panose="020E0602020502020306" pitchFamily="34" charset="0"/>
              </a:rPr>
              <a:t> flux</a:t>
            </a:r>
            <a:endParaRPr lang="en-GB" sz="1600" dirty="0">
              <a:solidFill>
                <a:srgbClr val="CD6733"/>
              </a:solidFill>
              <a:latin typeface="Berlin Sans FB" panose="020E0602020502020306" pitchFamily="34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A0554FE-2504-4020-A0C9-FDB61BAE686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7" y="83234"/>
            <a:ext cx="1227411" cy="429442"/>
          </a:xfrm>
          <a:prstGeom prst="rect">
            <a:avLst/>
          </a:prstGeom>
        </p:spPr>
      </p:pic>
      <p:sp>
        <p:nvSpPr>
          <p:cNvPr id="27" name="Tekstvak 23">
            <a:hlinkClick r:id="rId5"/>
            <a:extLst>
              <a:ext uri="{FF2B5EF4-FFF2-40B4-BE49-F238E27FC236}">
                <a16:creationId xmlns:a16="http://schemas.microsoft.com/office/drawing/2014/main" id="{2B9DE79D-D074-4CCA-9314-67A0F7A671BA}"/>
              </a:ext>
            </a:extLst>
          </p:cNvPr>
          <p:cNvSpPr txBox="1"/>
          <p:nvPr/>
        </p:nvSpPr>
        <p:spPr>
          <a:xfrm>
            <a:off x="1437401" y="8620"/>
            <a:ext cx="2858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5D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Marine impacts</a:t>
            </a:r>
          </a:p>
        </p:txBody>
      </p:sp>
      <p:sp>
        <p:nvSpPr>
          <p:cNvPr id="28" name="Tekstvak 23">
            <a:hlinkClick r:id="rId5"/>
            <a:extLst>
              <a:ext uri="{FF2B5EF4-FFF2-40B4-BE49-F238E27FC236}">
                <a16:creationId xmlns:a16="http://schemas.microsoft.com/office/drawing/2014/main" id="{B7FD8EFB-66EA-4D17-BA66-057EE2130DD6}"/>
              </a:ext>
            </a:extLst>
          </p:cNvPr>
          <p:cNvSpPr txBox="1"/>
          <p:nvPr/>
        </p:nvSpPr>
        <p:spPr>
          <a:xfrm>
            <a:off x="7680176" y="5805264"/>
            <a:ext cx="2356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>
                <a:solidFill>
                  <a:srgbClr val="005DAC"/>
                </a:solidFill>
                <a:latin typeface="Berlin Sans FB" panose="020E0602020502020306" pitchFamily="34" charset="0"/>
              </a:rPr>
              <a:t>(</a:t>
            </a:r>
            <a:r>
              <a:rPr lang="nl-NL" dirty="0">
                <a:solidFill>
                  <a:srgbClr val="005DAC"/>
                </a:solidFill>
                <a:latin typeface="Berlin Sans FB" panose="020E0602020502020306" pitchFamily="34" charset="0"/>
                <a:hlinkClick r:id="rId12"/>
              </a:rPr>
              <a:t>Guerreiro et al. 2017</a:t>
            </a:r>
            <a:r>
              <a:rPr lang="nl-NL" dirty="0">
                <a:solidFill>
                  <a:srgbClr val="005DAC"/>
                </a:solidFill>
                <a:latin typeface="Berlin Sans FB" panose="020E0602020502020306" pitchFamily="34" charset="0"/>
              </a:rPr>
              <a:t>)</a:t>
            </a:r>
            <a:endParaRPr lang="en-GB" dirty="0">
              <a:solidFill>
                <a:srgbClr val="005DAC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004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6" b="6957"/>
          <a:stretch/>
        </p:blipFill>
        <p:spPr>
          <a:xfrm>
            <a:off x="0" y="0"/>
            <a:ext cx="12252684" cy="6741368"/>
          </a:xfrm>
          <a:prstGeom prst="rect">
            <a:avLst/>
          </a:prstGeom>
        </p:spPr>
      </p:pic>
      <p:pic>
        <p:nvPicPr>
          <p:cNvPr id="9" name="Afbeelding 29">
            <a:extLst>
              <a:ext uri="{FF2B5EF4-FFF2-40B4-BE49-F238E27FC236}">
                <a16:creationId xmlns:a16="http://schemas.microsoft.com/office/drawing/2014/main" id="{B74B7239-E9E0-456E-A077-24671CEF7C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983432" y="6273316"/>
            <a:ext cx="42935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collection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at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sea</a:t>
            </a:r>
            <a:endParaRPr lang="nl-NL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14" name="Afbeelding 22">
            <a:hlinkClick r:id="rId5"/>
            <a:extLst>
              <a:ext uri="{FF2B5EF4-FFF2-40B4-BE49-F238E27FC236}">
                <a16:creationId xmlns:a16="http://schemas.microsoft.com/office/drawing/2014/main" id="{6B282C0D-B858-405E-93C4-6A922625E81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4AA5C09-3514-4AED-8CC7-4E9D4BD0D46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253" y="119238"/>
            <a:ext cx="1227411" cy="429442"/>
          </a:xfrm>
          <a:prstGeom prst="rect">
            <a:avLst/>
          </a:prstGeom>
        </p:spPr>
      </p:pic>
      <p:pic>
        <p:nvPicPr>
          <p:cNvPr id="11" name="Picture 10">
            <a:hlinkClick r:id="rId8"/>
            <a:extLst>
              <a:ext uri="{FF2B5EF4-FFF2-40B4-BE49-F238E27FC236}">
                <a16:creationId xmlns:a16="http://schemas.microsoft.com/office/drawing/2014/main" id="{CB5B074B-72B2-42D2-A9D7-0167AA58DDE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0CBDBAF-5A0F-4BD2-B656-E8FA12D9EEC2}"/>
              </a:ext>
            </a:extLst>
          </p:cNvPr>
          <p:cNvSpPr txBox="1"/>
          <p:nvPr/>
        </p:nvSpPr>
        <p:spPr>
          <a:xfrm>
            <a:off x="6021443" y="6335164"/>
            <a:ext cx="1298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jbstuut@nioz.nl</a:t>
            </a:r>
            <a:endParaRPr lang="en-GB" sz="14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7854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1" t="8319" r="5999" b="23286"/>
          <a:stretch/>
        </p:blipFill>
        <p:spPr bwMode="auto">
          <a:xfrm>
            <a:off x="11575" y="-27384"/>
            <a:ext cx="12180676" cy="6732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4681835" y="296652"/>
            <a:ext cx="2209800" cy="535531"/>
          </a:xfrm>
          <a:prstGeom prst="rect">
            <a:avLst/>
          </a:prstGeom>
          <a:solidFill>
            <a:srgbClr val="00529B">
              <a:alpha val="25000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solidFill>
                  <a:srgbClr val="00529B"/>
                </a:solidFill>
                <a:latin typeface="Berlin Sans FB" panose="020E0602020502020306" pitchFamily="34" charset="0"/>
              </a:rPr>
              <a:t>Weather sensor</a:t>
            </a:r>
          </a:p>
        </p:txBody>
      </p:sp>
      <p:sp>
        <p:nvSpPr>
          <p:cNvPr id="15" name="Line 15"/>
          <p:cNvSpPr>
            <a:spLocks noChangeShapeType="1"/>
          </p:cNvSpPr>
          <p:nvPr/>
        </p:nvSpPr>
        <p:spPr bwMode="auto">
          <a:xfrm flipH="1" flipV="1">
            <a:off x="8589032" y="695571"/>
            <a:ext cx="495300" cy="19050"/>
          </a:xfrm>
          <a:prstGeom prst="line">
            <a:avLst/>
          </a:prstGeom>
          <a:noFill/>
          <a:ln w="57150">
            <a:solidFill>
              <a:srgbClr val="00529B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rgbClr val="00529B"/>
              </a:solidFill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7738628" y="3249687"/>
            <a:ext cx="2209800" cy="535531"/>
          </a:xfrm>
          <a:prstGeom prst="rect">
            <a:avLst/>
          </a:prstGeom>
          <a:solidFill>
            <a:srgbClr val="00529B">
              <a:alpha val="25000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solidFill>
                  <a:srgbClr val="00529B"/>
                </a:solidFill>
                <a:latin typeface="Berlin Sans FB" panose="020E0602020502020306" pitchFamily="34" charset="0"/>
              </a:rPr>
              <a:t>Filter carrousel</a:t>
            </a:r>
          </a:p>
        </p:txBody>
      </p:sp>
      <p:sp>
        <p:nvSpPr>
          <p:cNvPr id="18" name="Line 19"/>
          <p:cNvSpPr>
            <a:spLocks noChangeShapeType="1"/>
          </p:cNvSpPr>
          <p:nvPr/>
        </p:nvSpPr>
        <p:spPr bwMode="auto">
          <a:xfrm flipH="1" flipV="1">
            <a:off x="6344803" y="2636912"/>
            <a:ext cx="1393825" cy="630237"/>
          </a:xfrm>
          <a:prstGeom prst="line">
            <a:avLst/>
          </a:prstGeom>
          <a:noFill/>
          <a:ln w="57150">
            <a:solidFill>
              <a:srgbClr val="00529B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rgbClr val="00529B"/>
              </a:solidFill>
            </a:endParaRPr>
          </a:p>
        </p:txBody>
      </p:sp>
      <p:sp>
        <p:nvSpPr>
          <p:cNvPr id="19" name="Text Box 20"/>
          <p:cNvSpPr txBox="1">
            <a:spLocks noChangeArrowheads="1"/>
          </p:cNvSpPr>
          <p:nvPr/>
        </p:nvSpPr>
        <p:spPr bwMode="auto">
          <a:xfrm>
            <a:off x="1487488" y="3183074"/>
            <a:ext cx="2743200" cy="535531"/>
          </a:xfrm>
          <a:prstGeom prst="rect">
            <a:avLst/>
          </a:prstGeom>
          <a:solidFill>
            <a:srgbClr val="00529B">
              <a:alpha val="25000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solidFill>
                  <a:srgbClr val="00529B"/>
                </a:solidFill>
                <a:latin typeface="Berlin Sans FB" panose="020E0602020502020306" pitchFamily="34" charset="0"/>
              </a:rPr>
              <a:t>Batteries/Electronics</a:t>
            </a:r>
          </a:p>
        </p:txBody>
      </p:sp>
      <p:sp>
        <p:nvSpPr>
          <p:cNvPr id="20" name="Line 22"/>
          <p:cNvSpPr>
            <a:spLocks noChangeShapeType="1"/>
          </p:cNvSpPr>
          <p:nvPr/>
        </p:nvSpPr>
        <p:spPr bwMode="auto">
          <a:xfrm>
            <a:off x="4347505" y="3418024"/>
            <a:ext cx="838200" cy="0"/>
          </a:xfrm>
          <a:prstGeom prst="line">
            <a:avLst/>
          </a:prstGeom>
          <a:noFill/>
          <a:ln w="57150">
            <a:solidFill>
              <a:srgbClr val="00529B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rgbClr val="00529B"/>
              </a:solidFill>
            </a:endParaRPr>
          </a:p>
        </p:txBody>
      </p:sp>
      <p:sp>
        <p:nvSpPr>
          <p:cNvPr id="21" name="Text Box 23"/>
          <p:cNvSpPr txBox="1">
            <a:spLocks noChangeArrowheads="1"/>
          </p:cNvSpPr>
          <p:nvPr/>
        </p:nvSpPr>
        <p:spPr bwMode="auto">
          <a:xfrm>
            <a:off x="2523468" y="1941649"/>
            <a:ext cx="1828800" cy="535531"/>
          </a:xfrm>
          <a:prstGeom prst="rect">
            <a:avLst/>
          </a:prstGeom>
          <a:solidFill>
            <a:srgbClr val="00529B">
              <a:alpha val="25000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solidFill>
                  <a:srgbClr val="00529B"/>
                </a:solidFill>
                <a:latin typeface="Berlin Sans FB" panose="020E0602020502020306" pitchFamily="34" charset="0"/>
              </a:rPr>
              <a:t>Solar panels</a:t>
            </a:r>
          </a:p>
        </p:txBody>
      </p:sp>
      <p:sp>
        <p:nvSpPr>
          <p:cNvPr id="22" name="Line 24"/>
          <p:cNvSpPr>
            <a:spLocks noChangeShapeType="1"/>
          </p:cNvSpPr>
          <p:nvPr/>
        </p:nvSpPr>
        <p:spPr bwMode="auto">
          <a:xfrm>
            <a:off x="4433230" y="2178187"/>
            <a:ext cx="868363" cy="449262"/>
          </a:xfrm>
          <a:prstGeom prst="line">
            <a:avLst/>
          </a:prstGeom>
          <a:noFill/>
          <a:ln w="57150">
            <a:solidFill>
              <a:srgbClr val="00529B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rgbClr val="00529B"/>
              </a:solidFill>
            </a:endParaRPr>
          </a:p>
        </p:txBody>
      </p:sp>
      <p:sp>
        <p:nvSpPr>
          <p:cNvPr id="23" name="Text Box 23"/>
          <p:cNvSpPr txBox="1">
            <a:spLocks noChangeArrowheads="1"/>
          </p:cNvSpPr>
          <p:nvPr/>
        </p:nvSpPr>
        <p:spPr bwMode="auto">
          <a:xfrm>
            <a:off x="3562102" y="1057265"/>
            <a:ext cx="1219200" cy="535531"/>
          </a:xfrm>
          <a:prstGeom prst="rect">
            <a:avLst/>
          </a:prstGeom>
          <a:solidFill>
            <a:srgbClr val="00529B">
              <a:alpha val="25000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>
                <a:solidFill>
                  <a:srgbClr val="00529B"/>
                </a:solidFill>
                <a:latin typeface="Berlin Sans FB" panose="020E0602020502020306" pitchFamily="34" charset="0"/>
              </a:rPr>
              <a:t>Air inlet</a:t>
            </a:r>
          </a:p>
        </p:txBody>
      </p:sp>
      <p:sp>
        <p:nvSpPr>
          <p:cNvPr id="24" name="Line 24"/>
          <p:cNvSpPr>
            <a:spLocks noChangeShapeType="1"/>
          </p:cNvSpPr>
          <p:nvPr/>
        </p:nvSpPr>
        <p:spPr bwMode="auto">
          <a:xfrm>
            <a:off x="4795589" y="1333490"/>
            <a:ext cx="868363" cy="134937"/>
          </a:xfrm>
          <a:prstGeom prst="line">
            <a:avLst/>
          </a:prstGeom>
          <a:noFill/>
          <a:ln w="57150">
            <a:solidFill>
              <a:srgbClr val="00529B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rgbClr val="00529B"/>
              </a:solidFill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9120336" y="440668"/>
            <a:ext cx="2922839" cy="535531"/>
          </a:xfrm>
          <a:prstGeom prst="rect">
            <a:avLst/>
          </a:prstGeom>
          <a:solidFill>
            <a:srgbClr val="00529B">
              <a:alpha val="25000"/>
            </a:srgb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solidFill>
                  <a:srgbClr val="00529B"/>
                </a:solidFill>
                <a:latin typeface="Berlin Sans FB" panose="020E0602020502020306" pitchFamily="34" charset="0"/>
              </a:rPr>
              <a:t>GPS/Iridium antenna</a:t>
            </a:r>
          </a:p>
        </p:txBody>
      </p:sp>
      <p:sp>
        <p:nvSpPr>
          <p:cNvPr id="16" name="Line 17"/>
          <p:cNvSpPr>
            <a:spLocks noChangeShapeType="1"/>
          </p:cNvSpPr>
          <p:nvPr/>
        </p:nvSpPr>
        <p:spPr bwMode="auto">
          <a:xfrm>
            <a:off x="6926560" y="583704"/>
            <a:ext cx="609600" cy="0"/>
          </a:xfrm>
          <a:prstGeom prst="line">
            <a:avLst/>
          </a:prstGeom>
          <a:noFill/>
          <a:ln w="57150">
            <a:solidFill>
              <a:srgbClr val="00529B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rgbClr val="00529B"/>
              </a:solidFill>
            </a:endParaRPr>
          </a:p>
        </p:txBody>
      </p:sp>
      <p:pic>
        <p:nvPicPr>
          <p:cNvPr id="27" name="Afbeelding 26"/>
          <p:cNvPicPr>
            <a:picLocks noChangeAspect="1"/>
          </p:cNvPicPr>
          <p:nvPr/>
        </p:nvPicPr>
        <p:blipFill rotWithShape="1">
          <a:blip r:embed="rId4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983432" y="6273316"/>
            <a:ext cx="42935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collection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at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sea</a:t>
            </a:r>
            <a:endParaRPr lang="nl-NL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30" name="Afbeelding 22">
            <a:hlinkClick r:id="rId5"/>
            <a:extLst>
              <a:ext uri="{FF2B5EF4-FFF2-40B4-BE49-F238E27FC236}">
                <a16:creationId xmlns:a16="http://schemas.microsoft.com/office/drawing/2014/main" id="{E41B7FF4-45D1-4EC1-B4BA-4271ABB483A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sp>
        <p:nvSpPr>
          <p:cNvPr id="34" name="Tekstvak 23">
            <a:hlinkClick r:id="rId5"/>
            <a:extLst>
              <a:ext uri="{FF2B5EF4-FFF2-40B4-BE49-F238E27FC236}">
                <a16:creationId xmlns:a16="http://schemas.microsoft.com/office/drawing/2014/main" id="{DCF7FE61-96F6-4951-924E-D9CA42F1659A}"/>
              </a:ext>
            </a:extLst>
          </p:cNvPr>
          <p:cNvSpPr txBox="1"/>
          <p:nvPr/>
        </p:nvSpPr>
        <p:spPr>
          <a:xfrm>
            <a:off x="5934504" y="6332366"/>
            <a:ext cx="14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www.nioz.nl/dust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BACDBF84-E167-4394-916A-79D93D313F3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13" y="65814"/>
            <a:ext cx="1227411" cy="429442"/>
          </a:xfrm>
          <a:prstGeom prst="rect">
            <a:avLst/>
          </a:prstGeom>
        </p:spPr>
      </p:pic>
      <p:pic>
        <p:nvPicPr>
          <p:cNvPr id="26" name="Picture 25">
            <a:hlinkClick r:id="rId8"/>
            <a:extLst>
              <a:ext uri="{FF2B5EF4-FFF2-40B4-BE49-F238E27FC236}">
                <a16:creationId xmlns:a16="http://schemas.microsoft.com/office/drawing/2014/main" id="{68C8C55D-296C-46A3-B45B-C92B1BADC7F8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0148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Afbeelding 34"/>
          <p:cNvPicPr>
            <a:picLocks noChangeAspect="1"/>
          </p:cNvPicPr>
          <p:nvPr/>
        </p:nvPicPr>
        <p:blipFill rotWithShape="1">
          <a:blip r:embed="rId3"/>
          <a:srcRect l="20966" t="14253" r="88" b="6201"/>
          <a:stretch/>
        </p:blipFill>
        <p:spPr>
          <a:xfrm>
            <a:off x="0" y="0"/>
            <a:ext cx="12191999" cy="6772818"/>
          </a:xfrm>
          <a:prstGeom prst="rect">
            <a:avLst/>
          </a:prstGeom>
        </p:spPr>
      </p:pic>
      <p:sp>
        <p:nvSpPr>
          <p:cNvPr id="37" name="Rechthoek 36"/>
          <p:cNvSpPr/>
          <p:nvPr/>
        </p:nvSpPr>
        <p:spPr bwMode="auto">
          <a:xfrm>
            <a:off x="0" y="0"/>
            <a:ext cx="12191999" cy="6772818"/>
          </a:xfrm>
          <a:prstGeom prst="rect">
            <a:avLst/>
          </a:prstGeom>
          <a:solidFill>
            <a:schemeClr val="bg1"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30" name="Afbeelding 29"/>
          <p:cNvPicPr>
            <a:picLocks noChangeAspect="1"/>
          </p:cNvPicPr>
          <p:nvPr/>
        </p:nvPicPr>
        <p:blipFill rotWithShape="1">
          <a:blip r:embed="rId4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pic>
        <p:nvPicPr>
          <p:cNvPr id="33" name="Afbeelding 22">
            <a:hlinkClick r:id="rId5"/>
            <a:extLst>
              <a:ext uri="{FF2B5EF4-FFF2-40B4-BE49-F238E27FC236}">
                <a16:creationId xmlns:a16="http://schemas.microsoft.com/office/drawing/2014/main" id="{378CDF9C-181B-477A-A8D6-1DAA81C932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pic>
        <p:nvPicPr>
          <p:cNvPr id="36" name="Picture 35">
            <a:hlinkClick r:id="rId7"/>
            <a:extLst>
              <a:ext uri="{FF2B5EF4-FFF2-40B4-BE49-F238E27FC236}">
                <a16:creationId xmlns:a16="http://schemas.microsoft.com/office/drawing/2014/main" id="{F3A66B9A-284F-420D-840C-95A8D927BE2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A0554FE-2504-4020-A0C9-FDB61BAE686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7" y="83234"/>
            <a:ext cx="1227411" cy="429442"/>
          </a:xfrm>
          <a:prstGeom prst="rect">
            <a:avLst/>
          </a:prstGeom>
        </p:spPr>
      </p:pic>
      <p:sp>
        <p:nvSpPr>
          <p:cNvPr id="24" name="Rechthoek 7">
            <a:extLst>
              <a:ext uri="{FF2B5EF4-FFF2-40B4-BE49-F238E27FC236}">
                <a16:creationId xmlns:a16="http://schemas.microsoft.com/office/drawing/2014/main" id="{68BDF1B1-8043-43F8-BC8C-43AA765F09FD}"/>
              </a:ext>
            </a:extLst>
          </p:cNvPr>
          <p:cNvSpPr/>
          <p:nvPr/>
        </p:nvSpPr>
        <p:spPr>
          <a:xfrm>
            <a:off x="6484927" y="55786"/>
            <a:ext cx="5707072" cy="561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GB" sz="2800" dirty="0">
                <a:solidFill>
                  <a:srgbClr val="0052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Dust-collecting buoys </a:t>
            </a:r>
            <a:r>
              <a:rPr lang="en-GB" sz="2400" dirty="0">
                <a:solidFill>
                  <a:srgbClr val="0052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Michelle &amp; Laura</a:t>
            </a:r>
            <a:endParaRPr lang="nl-NL" sz="2800" dirty="0">
              <a:solidFill>
                <a:srgbClr val="00529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631A0735-E507-4AEB-B600-186EE62FE7EC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74" t="6657" r="21498" b="26183"/>
          <a:stretch/>
        </p:blipFill>
        <p:spPr>
          <a:xfrm>
            <a:off x="8308657" y="629032"/>
            <a:ext cx="3691999" cy="2194735"/>
          </a:xfrm>
          <a:prstGeom prst="rect">
            <a:avLst/>
          </a:prstGeom>
        </p:spPr>
      </p:pic>
      <p:sp>
        <p:nvSpPr>
          <p:cNvPr id="29" name="Rechthoek 7">
            <a:extLst>
              <a:ext uri="{FF2B5EF4-FFF2-40B4-BE49-F238E27FC236}">
                <a16:creationId xmlns:a16="http://schemas.microsoft.com/office/drawing/2014/main" id="{BB7F8F09-8328-47AA-AE47-F7BEAC2C0ECC}"/>
              </a:ext>
            </a:extLst>
          </p:cNvPr>
          <p:cNvSpPr/>
          <p:nvPr/>
        </p:nvSpPr>
        <p:spPr>
          <a:xfrm>
            <a:off x="6801647" y="3690709"/>
            <a:ext cx="1507010" cy="571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GB" sz="2800" dirty="0">
                <a:solidFill>
                  <a:srgbClr val="0052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MWACs</a:t>
            </a:r>
            <a:endParaRPr lang="nl-NL" sz="3200" dirty="0">
              <a:solidFill>
                <a:srgbClr val="00529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Box 3">
            <a:extLst>
              <a:ext uri="{FF2B5EF4-FFF2-40B4-BE49-F238E27FC236}">
                <a16:creationId xmlns:a16="http://schemas.microsoft.com/office/drawing/2014/main" id="{FCB571CB-9241-46EB-B186-C3A08510F6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6273316"/>
            <a:ext cx="42935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particle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size</a:t>
            </a:r>
            <a:endParaRPr lang="nl-NL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sp>
        <p:nvSpPr>
          <p:cNvPr id="32" name="Tekstvak 12">
            <a:extLst>
              <a:ext uri="{FF2B5EF4-FFF2-40B4-BE49-F238E27FC236}">
                <a16:creationId xmlns:a16="http://schemas.microsoft.com/office/drawing/2014/main" id="{2139C721-30F0-46E4-B99F-88C7B5B1A4C0}"/>
              </a:ext>
            </a:extLst>
          </p:cNvPr>
          <p:cNvSpPr txBox="1"/>
          <p:nvPr/>
        </p:nvSpPr>
        <p:spPr>
          <a:xfrm>
            <a:off x="6939780" y="5862399"/>
            <a:ext cx="3933004" cy="247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50000"/>
              </a:lnSpc>
              <a:tabLst>
                <a:tab pos="1168400" algn="l"/>
              </a:tabLst>
              <a:defRPr/>
            </a:pPr>
            <a:r>
              <a:rPr lang="en-GB" dirty="0">
                <a:solidFill>
                  <a:srgbClr val="005D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(Van der Does et al. submitted to JGR) </a:t>
            </a:r>
          </a:p>
        </p:txBody>
      </p:sp>
      <p:pic>
        <p:nvPicPr>
          <p:cNvPr id="38" name="Picture 4" descr="C:\Users\jbstuut\Documents\Projects\Iwik dust collector\foto's stofmast\P1020016.JPG">
            <a:extLst>
              <a:ext uri="{FF2B5EF4-FFF2-40B4-BE49-F238E27FC236}">
                <a16:creationId xmlns:a16="http://schemas.microsoft.com/office/drawing/2014/main" id="{5706EAC1-B57C-49A6-8824-E767F12AA9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0966" b="42768" l="65883" r="772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938" t="33411" r="24297" b="58421"/>
          <a:stretch/>
        </p:blipFill>
        <p:spPr bwMode="auto">
          <a:xfrm>
            <a:off x="8906282" y="3265422"/>
            <a:ext cx="2930718" cy="1837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Rechthoek 7">
            <a:extLst>
              <a:ext uri="{FF2B5EF4-FFF2-40B4-BE49-F238E27FC236}">
                <a16:creationId xmlns:a16="http://schemas.microsoft.com/office/drawing/2014/main" id="{DB730CFF-9C09-4C32-889C-E429E12F1AF6}"/>
              </a:ext>
            </a:extLst>
          </p:cNvPr>
          <p:cNvSpPr/>
          <p:nvPr/>
        </p:nvSpPr>
        <p:spPr>
          <a:xfrm>
            <a:off x="6712638" y="1373011"/>
            <a:ext cx="1161233" cy="571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GB" sz="2800" dirty="0">
                <a:solidFill>
                  <a:srgbClr val="0052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Filters</a:t>
            </a:r>
            <a:endParaRPr lang="nl-NL" sz="3200" dirty="0">
              <a:solidFill>
                <a:srgbClr val="00529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1D33F9C6-8FE2-4543-A0BB-935F055AA984}"/>
              </a:ext>
            </a:extLst>
          </p:cNvPr>
          <p:cNvGrpSpPr/>
          <p:nvPr/>
        </p:nvGrpSpPr>
        <p:grpSpPr>
          <a:xfrm>
            <a:off x="579397" y="1095700"/>
            <a:ext cx="5412643" cy="4223443"/>
            <a:chOff x="431329" y="1658891"/>
            <a:chExt cx="5412643" cy="4223443"/>
          </a:xfrm>
        </p:grpSpPr>
        <p:sp>
          <p:nvSpPr>
            <p:cNvPr id="41" name="Rechthoek 7">
              <a:extLst>
                <a:ext uri="{FF2B5EF4-FFF2-40B4-BE49-F238E27FC236}">
                  <a16:creationId xmlns:a16="http://schemas.microsoft.com/office/drawing/2014/main" id="{CBCF343C-B05F-4E2A-B472-89D3FAA4A0F7}"/>
                </a:ext>
              </a:extLst>
            </p:cNvPr>
            <p:cNvSpPr/>
            <p:nvPr/>
          </p:nvSpPr>
          <p:spPr>
            <a:xfrm>
              <a:off x="4093618" y="1712431"/>
              <a:ext cx="1750354" cy="6617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en-GB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" pitchFamily="34" charset="0"/>
                </a:rPr>
                <a:t>13Michelle (37°W)</a:t>
              </a:r>
            </a:p>
            <a:p>
              <a:pPr>
                <a:lnSpc>
                  <a:spcPct val="120000"/>
                </a:lnSpc>
                <a:defRPr/>
              </a:pPr>
              <a:r>
                <a:rPr lang="en-GB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" pitchFamily="34" charset="0"/>
                </a:rPr>
                <a:t>13Laura (49°W)</a:t>
              </a:r>
              <a:endParaRPr lang="nl-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77BD0FEE-16DD-4463-9438-07C460CF03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63231" t="22285" r="25295" b="45429"/>
            <a:stretch/>
          </p:blipFill>
          <p:spPr>
            <a:xfrm>
              <a:off x="832036" y="2283438"/>
              <a:ext cx="3738951" cy="3252408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28A5166D-9E8D-40ED-978E-597A6E49BE0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63231" t="17939" r="26629" b="45430"/>
            <a:stretch/>
          </p:blipFill>
          <p:spPr>
            <a:xfrm>
              <a:off x="832036" y="1845573"/>
              <a:ext cx="3304165" cy="3690273"/>
            </a:xfrm>
            <a:prstGeom prst="rect">
              <a:avLst/>
            </a:prstGeom>
          </p:spPr>
        </p:pic>
        <p:sp>
          <p:nvSpPr>
            <p:cNvPr id="45" name="Rechthoek 7">
              <a:extLst>
                <a:ext uri="{FF2B5EF4-FFF2-40B4-BE49-F238E27FC236}">
                  <a16:creationId xmlns:a16="http://schemas.microsoft.com/office/drawing/2014/main" id="{FAB298E1-E7DB-4786-8D18-F19EF2783E45}"/>
                </a:ext>
              </a:extLst>
            </p:cNvPr>
            <p:cNvSpPr/>
            <p:nvPr/>
          </p:nvSpPr>
          <p:spPr>
            <a:xfrm>
              <a:off x="659537" y="1658891"/>
              <a:ext cx="405739" cy="292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en-GB" sz="1200" dirty="0">
                  <a:latin typeface="Berlin Sans FB" panose="020E0602020502020306" pitchFamily="34" charset="0"/>
                </a:rPr>
                <a:t>6</a:t>
              </a:r>
              <a:endParaRPr lang="nl-NL" sz="1400" dirty="0">
                <a:latin typeface="Berlin Sans FB" panose="020E0602020502020306" pitchFamily="34" charset="0"/>
              </a:endParaRPr>
            </a:p>
          </p:txBody>
        </p:sp>
        <p:sp>
          <p:nvSpPr>
            <p:cNvPr id="46" name="Rechthoek 7">
              <a:extLst>
                <a:ext uri="{FF2B5EF4-FFF2-40B4-BE49-F238E27FC236}">
                  <a16:creationId xmlns:a16="http://schemas.microsoft.com/office/drawing/2014/main" id="{AAF858B8-457A-437C-A003-47E6B54D6EA8}"/>
                </a:ext>
              </a:extLst>
            </p:cNvPr>
            <p:cNvSpPr/>
            <p:nvPr/>
          </p:nvSpPr>
          <p:spPr>
            <a:xfrm>
              <a:off x="659537" y="2241685"/>
              <a:ext cx="405739" cy="292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en-GB" sz="1200" dirty="0">
                  <a:latin typeface="Berlin Sans FB" panose="020E0602020502020306" pitchFamily="34" charset="0"/>
                </a:rPr>
                <a:t>5</a:t>
              </a:r>
              <a:endParaRPr lang="nl-NL" sz="1400" dirty="0">
                <a:latin typeface="Berlin Sans FB" panose="020E0602020502020306" pitchFamily="34" charset="0"/>
              </a:endParaRPr>
            </a:p>
          </p:txBody>
        </p:sp>
        <p:sp>
          <p:nvSpPr>
            <p:cNvPr id="47" name="Rechthoek 7">
              <a:extLst>
                <a:ext uri="{FF2B5EF4-FFF2-40B4-BE49-F238E27FC236}">
                  <a16:creationId xmlns:a16="http://schemas.microsoft.com/office/drawing/2014/main" id="{D7805783-D474-46AF-991F-CFC5EE98D84D}"/>
                </a:ext>
              </a:extLst>
            </p:cNvPr>
            <p:cNvSpPr/>
            <p:nvPr/>
          </p:nvSpPr>
          <p:spPr>
            <a:xfrm>
              <a:off x="659537" y="2834592"/>
              <a:ext cx="405739" cy="292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en-GB" sz="1200" dirty="0">
                  <a:latin typeface="Berlin Sans FB" panose="020E0602020502020306" pitchFamily="34" charset="0"/>
                </a:rPr>
                <a:t>4</a:t>
              </a:r>
              <a:endParaRPr lang="nl-NL" sz="1400" dirty="0">
                <a:latin typeface="Berlin Sans FB" panose="020E0602020502020306" pitchFamily="34" charset="0"/>
              </a:endParaRPr>
            </a:p>
          </p:txBody>
        </p:sp>
        <p:sp>
          <p:nvSpPr>
            <p:cNvPr id="48" name="Rechthoek 7">
              <a:extLst>
                <a:ext uri="{FF2B5EF4-FFF2-40B4-BE49-F238E27FC236}">
                  <a16:creationId xmlns:a16="http://schemas.microsoft.com/office/drawing/2014/main" id="{72F1D03A-C3CE-4191-AAB8-6B2301B38CAC}"/>
                </a:ext>
              </a:extLst>
            </p:cNvPr>
            <p:cNvSpPr/>
            <p:nvPr/>
          </p:nvSpPr>
          <p:spPr>
            <a:xfrm>
              <a:off x="659537" y="3438565"/>
              <a:ext cx="405739" cy="292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en-GB" sz="1200" dirty="0">
                  <a:latin typeface="Berlin Sans FB" panose="020E0602020502020306" pitchFamily="34" charset="0"/>
                </a:rPr>
                <a:t>3</a:t>
              </a:r>
              <a:endParaRPr lang="nl-NL" sz="1400" dirty="0">
                <a:latin typeface="Berlin Sans FB" panose="020E0602020502020306" pitchFamily="34" charset="0"/>
              </a:endParaRPr>
            </a:p>
          </p:txBody>
        </p:sp>
        <p:sp>
          <p:nvSpPr>
            <p:cNvPr id="49" name="Rechthoek 7">
              <a:extLst>
                <a:ext uri="{FF2B5EF4-FFF2-40B4-BE49-F238E27FC236}">
                  <a16:creationId xmlns:a16="http://schemas.microsoft.com/office/drawing/2014/main" id="{ACD84626-F1CA-496A-9908-ED592DDD05C4}"/>
                </a:ext>
              </a:extLst>
            </p:cNvPr>
            <p:cNvSpPr/>
            <p:nvPr/>
          </p:nvSpPr>
          <p:spPr>
            <a:xfrm>
              <a:off x="659537" y="4025787"/>
              <a:ext cx="405739" cy="292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en-GB" sz="1200" dirty="0">
                  <a:latin typeface="Berlin Sans FB" panose="020E0602020502020306" pitchFamily="34" charset="0"/>
                </a:rPr>
                <a:t>2</a:t>
              </a:r>
              <a:endParaRPr lang="nl-NL" sz="1400" dirty="0">
                <a:latin typeface="Berlin Sans FB" panose="020E0602020502020306" pitchFamily="34" charset="0"/>
              </a:endParaRPr>
            </a:p>
          </p:txBody>
        </p:sp>
        <p:sp>
          <p:nvSpPr>
            <p:cNvPr id="50" name="Rechthoek 7">
              <a:extLst>
                <a:ext uri="{FF2B5EF4-FFF2-40B4-BE49-F238E27FC236}">
                  <a16:creationId xmlns:a16="http://schemas.microsoft.com/office/drawing/2014/main" id="{D4927F70-F69A-4518-8950-1C3747D30B28}"/>
                </a:ext>
              </a:extLst>
            </p:cNvPr>
            <p:cNvSpPr/>
            <p:nvPr/>
          </p:nvSpPr>
          <p:spPr>
            <a:xfrm>
              <a:off x="659537" y="4585504"/>
              <a:ext cx="405739" cy="292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en-GB" sz="1200" dirty="0">
                  <a:latin typeface="Berlin Sans FB" panose="020E0602020502020306" pitchFamily="34" charset="0"/>
                </a:rPr>
                <a:t>1</a:t>
              </a:r>
              <a:endParaRPr lang="nl-NL" sz="1400" dirty="0">
                <a:latin typeface="Berlin Sans FB" panose="020E0602020502020306" pitchFamily="34" charset="0"/>
              </a:endParaRPr>
            </a:p>
          </p:txBody>
        </p:sp>
        <p:sp>
          <p:nvSpPr>
            <p:cNvPr id="51" name="Rechthoek 7">
              <a:extLst>
                <a:ext uri="{FF2B5EF4-FFF2-40B4-BE49-F238E27FC236}">
                  <a16:creationId xmlns:a16="http://schemas.microsoft.com/office/drawing/2014/main" id="{96CABAC3-D84C-456C-9E9B-9167F7CB91CA}"/>
                </a:ext>
              </a:extLst>
            </p:cNvPr>
            <p:cNvSpPr/>
            <p:nvPr/>
          </p:nvSpPr>
          <p:spPr>
            <a:xfrm>
              <a:off x="659537" y="5187076"/>
              <a:ext cx="405739" cy="292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en-GB" sz="1200" dirty="0">
                  <a:latin typeface="Berlin Sans FB" panose="020E0602020502020306" pitchFamily="34" charset="0"/>
                </a:rPr>
                <a:t>0</a:t>
              </a:r>
              <a:endParaRPr lang="nl-NL" sz="1400" dirty="0">
                <a:latin typeface="Berlin Sans FB" panose="020E0602020502020306" pitchFamily="34" charset="0"/>
              </a:endParaRPr>
            </a:p>
          </p:txBody>
        </p:sp>
        <p:sp>
          <p:nvSpPr>
            <p:cNvPr id="52" name="Rechthoek 7">
              <a:extLst>
                <a:ext uri="{FF2B5EF4-FFF2-40B4-BE49-F238E27FC236}">
                  <a16:creationId xmlns:a16="http://schemas.microsoft.com/office/drawing/2014/main" id="{E137CFD8-1208-424D-9F22-1675A01FA8D6}"/>
                </a:ext>
              </a:extLst>
            </p:cNvPr>
            <p:cNvSpPr/>
            <p:nvPr/>
          </p:nvSpPr>
          <p:spPr>
            <a:xfrm>
              <a:off x="736961" y="5395838"/>
              <a:ext cx="570459" cy="292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en-GB" sz="1200" dirty="0">
                  <a:latin typeface="Berlin Sans FB" panose="020E0602020502020306" pitchFamily="34" charset="0"/>
                </a:rPr>
                <a:t>0.1</a:t>
              </a:r>
              <a:endParaRPr lang="nl-NL" sz="1400" dirty="0">
                <a:latin typeface="Berlin Sans FB" panose="020E0602020502020306" pitchFamily="34" charset="0"/>
              </a:endParaRPr>
            </a:p>
          </p:txBody>
        </p:sp>
        <p:sp>
          <p:nvSpPr>
            <p:cNvPr id="53" name="Rechthoek 7">
              <a:extLst>
                <a:ext uri="{FF2B5EF4-FFF2-40B4-BE49-F238E27FC236}">
                  <a16:creationId xmlns:a16="http://schemas.microsoft.com/office/drawing/2014/main" id="{B007D1CA-CF84-4233-9D83-E2574EF60808}"/>
                </a:ext>
              </a:extLst>
            </p:cNvPr>
            <p:cNvSpPr/>
            <p:nvPr/>
          </p:nvSpPr>
          <p:spPr>
            <a:xfrm>
              <a:off x="1819694" y="5395838"/>
              <a:ext cx="570459" cy="292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en-GB" sz="1200" dirty="0">
                  <a:latin typeface="Berlin Sans FB" panose="020E0602020502020306" pitchFamily="34" charset="0"/>
                </a:rPr>
                <a:t>1</a:t>
              </a:r>
              <a:endParaRPr lang="nl-NL" sz="1400" dirty="0">
                <a:latin typeface="Berlin Sans FB" panose="020E0602020502020306" pitchFamily="34" charset="0"/>
              </a:endParaRPr>
            </a:p>
          </p:txBody>
        </p:sp>
        <p:sp>
          <p:nvSpPr>
            <p:cNvPr id="54" name="Rechthoek 7">
              <a:extLst>
                <a:ext uri="{FF2B5EF4-FFF2-40B4-BE49-F238E27FC236}">
                  <a16:creationId xmlns:a16="http://schemas.microsoft.com/office/drawing/2014/main" id="{D34F063C-85C6-4E30-A86C-F95A7F1390C5}"/>
                </a:ext>
              </a:extLst>
            </p:cNvPr>
            <p:cNvSpPr/>
            <p:nvPr/>
          </p:nvSpPr>
          <p:spPr>
            <a:xfrm>
              <a:off x="2764338" y="5395838"/>
              <a:ext cx="570459" cy="292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en-GB" sz="1200" dirty="0">
                  <a:latin typeface="Berlin Sans FB" panose="020E0602020502020306" pitchFamily="34" charset="0"/>
                </a:rPr>
                <a:t>10</a:t>
              </a:r>
              <a:endParaRPr lang="nl-NL" sz="1400" dirty="0">
                <a:latin typeface="Berlin Sans FB" panose="020E0602020502020306" pitchFamily="34" charset="0"/>
              </a:endParaRPr>
            </a:p>
          </p:txBody>
        </p:sp>
        <p:sp>
          <p:nvSpPr>
            <p:cNvPr id="55" name="Rechthoek 7">
              <a:extLst>
                <a:ext uri="{FF2B5EF4-FFF2-40B4-BE49-F238E27FC236}">
                  <a16:creationId xmlns:a16="http://schemas.microsoft.com/office/drawing/2014/main" id="{69A70DFD-ED87-452C-B74C-DF08E18D9614}"/>
                </a:ext>
              </a:extLst>
            </p:cNvPr>
            <p:cNvSpPr/>
            <p:nvPr/>
          </p:nvSpPr>
          <p:spPr>
            <a:xfrm>
              <a:off x="3704913" y="5395838"/>
              <a:ext cx="570459" cy="2928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en-GB" sz="1200" dirty="0">
                  <a:latin typeface="Berlin Sans FB" panose="020E0602020502020306" pitchFamily="34" charset="0"/>
                </a:rPr>
                <a:t>100</a:t>
              </a:r>
              <a:endParaRPr lang="nl-NL" sz="1400" dirty="0">
                <a:latin typeface="Berlin Sans FB" panose="020E0602020502020306" pitchFamily="34" charset="0"/>
              </a:endParaRPr>
            </a:p>
          </p:txBody>
        </p:sp>
        <p:sp>
          <p:nvSpPr>
            <p:cNvPr id="56" name="Tekstvak 12">
              <a:extLst>
                <a:ext uri="{FF2B5EF4-FFF2-40B4-BE49-F238E27FC236}">
                  <a16:creationId xmlns:a16="http://schemas.microsoft.com/office/drawing/2014/main" id="{AF07A34F-A3EC-4B97-93EB-7B04E1D007D3}"/>
                </a:ext>
              </a:extLst>
            </p:cNvPr>
            <p:cNvSpPr txBox="1"/>
            <p:nvPr/>
          </p:nvSpPr>
          <p:spPr>
            <a:xfrm>
              <a:off x="1685412" y="5652015"/>
              <a:ext cx="1610370" cy="2303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50000"/>
                </a:lnSpc>
                <a:tabLst>
                  <a:tab pos="1168400" algn="l"/>
                </a:tabLst>
                <a:defRPr/>
              </a:pPr>
              <a:r>
                <a:rPr lang="en-GB" sz="1600" dirty="0">
                  <a:latin typeface="Berlin Sans FB" pitchFamily="34" charset="0"/>
                </a:rPr>
                <a:t>Particle size (µm)</a:t>
              </a:r>
              <a:endParaRPr lang="en-GB" dirty="0">
                <a:latin typeface="Berlin Sans FB" pitchFamily="34" charset="0"/>
              </a:endParaRPr>
            </a:p>
          </p:txBody>
        </p:sp>
        <p:sp>
          <p:nvSpPr>
            <p:cNvPr id="57" name="Tekstvak 12">
              <a:extLst>
                <a:ext uri="{FF2B5EF4-FFF2-40B4-BE49-F238E27FC236}">
                  <a16:creationId xmlns:a16="http://schemas.microsoft.com/office/drawing/2014/main" id="{5A54A659-077F-4032-BD71-5280EE8A65A8}"/>
                </a:ext>
              </a:extLst>
            </p:cNvPr>
            <p:cNvSpPr txBox="1"/>
            <p:nvPr/>
          </p:nvSpPr>
          <p:spPr>
            <a:xfrm rot="16200000">
              <a:off x="-398835" y="3307406"/>
              <a:ext cx="1890648" cy="2303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50000"/>
                </a:lnSpc>
                <a:tabLst>
                  <a:tab pos="1168400" algn="l"/>
                </a:tabLst>
                <a:defRPr/>
              </a:pPr>
              <a:r>
                <a:rPr lang="en-GB" sz="1600" dirty="0">
                  <a:latin typeface="Berlin Sans FB" pitchFamily="34" charset="0"/>
                </a:rPr>
                <a:t>Frequency (vol. %)</a:t>
              </a:r>
              <a:endParaRPr lang="en-GB" dirty="0">
                <a:latin typeface="Berlin Sans FB" pitchFamily="34" charset="0"/>
              </a:endParaRPr>
            </a:p>
          </p:txBody>
        </p:sp>
      </p:grpSp>
      <p:sp>
        <p:nvSpPr>
          <p:cNvPr id="58" name="Tekstvak 23">
            <a:hlinkClick r:id="rId5"/>
            <a:extLst>
              <a:ext uri="{FF2B5EF4-FFF2-40B4-BE49-F238E27FC236}">
                <a16:creationId xmlns:a16="http://schemas.microsoft.com/office/drawing/2014/main" id="{929113EA-EAFD-444D-8AF5-1443BA220F50}"/>
              </a:ext>
            </a:extLst>
          </p:cNvPr>
          <p:cNvSpPr txBox="1"/>
          <p:nvPr/>
        </p:nvSpPr>
        <p:spPr>
          <a:xfrm>
            <a:off x="1437401" y="8620"/>
            <a:ext cx="2858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5D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Dust buoys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48801ED-314C-41ED-97B1-BE3990D353DE}"/>
              </a:ext>
            </a:extLst>
          </p:cNvPr>
          <p:cNvSpPr txBox="1"/>
          <p:nvPr/>
        </p:nvSpPr>
        <p:spPr>
          <a:xfrm>
            <a:off x="6021443" y="6335164"/>
            <a:ext cx="1298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jbstuut@nioz.nl</a:t>
            </a:r>
            <a:endParaRPr lang="en-GB" sz="14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768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 descr="A sunset over a body of water&#10;&#10;Description generated with very high confidence">
            <a:extLst>
              <a:ext uri="{FF2B5EF4-FFF2-40B4-BE49-F238E27FC236}">
                <a16:creationId xmlns:a16="http://schemas.microsoft.com/office/drawing/2014/main" id="{21870C9A-BD36-4D53-8C17-CBE6657A50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85" b="4747"/>
          <a:stretch/>
        </p:blipFill>
        <p:spPr>
          <a:xfrm>
            <a:off x="-3584" y="0"/>
            <a:ext cx="12195584" cy="6859515"/>
          </a:xfrm>
          <a:prstGeom prst="rect">
            <a:avLst/>
          </a:prstGeom>
        </p:spPr>
      </p:pic>
      <p:pic>
        <p:nvPicPr>
          <p:cNvPr id="54" name="Picture 4" descr="C:\Users\jbstuut\Documents\Projects\Iwik dust collector\foto's stofmast\P102001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966" b="42768" l="65883" r="772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938" t="33411" r="24297" b="58421"/>
          <a:stretch/>
        </p:blipFill>
        <p:spPr bwMode="auto">
          <a:xfrm>
            <a:off x="10389458" y="916396"/>
            <a:ext cx="1735823" cy="1088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94" t="29773" r="25426" b="29985"/>
          <a:stretch/>
        </p:blipFill>
        <p:spPr>
          <a:xfrm>
            <a:off x="896167" y="2537142"/>
            <a:ext cx="2404533" cy="1803400"/>
          </a:xfrm>
        </p:spPr>
      </p:pic>
      <p:sp>
        <p:nvSpPr>
          <p:cNvPr id="92" name="Title 1"/>
          <p:cNvSpPr txBox="1">
            <a:spLocks/>
          </p:cNvSpPr>
          <p:nvPr/>
        </p:nvSpPr>
        <p:spPr bwMode="auto">
          <a:xfrm>
            <a:off x="885895" y="2537141"/>
            <a:ext cx="1832073" cy="269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1"/>
                </a:solidFill>
                <a:latin typeface="Bodoni Std Book" panose="02070603070506020303" pitchFamily="18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Bodoni Std Book" panose="02070603070506020303" pitchFamily="18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Bodoni Std Book" panose="02070603070506020303" pitchFamily="18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Bodoni Std Book" panose="02070603070506020303" pitchFamily="18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Bodoni Std Book" panose="02070603070506020303" pitchFamily="18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Bodoni Std Book" panose="02070603070506020303" pitchFamily="18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Bodoni Std Book" panose="02070603070506020303" pitchFamily="18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Bodoni Std Book" panose="02070603070506020303" pitchFamily="18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Bodoni Std Book" panose="02070603070506020303" pitchFamily="18" charset="0"/>
              </a:defRPr>
            </a:lvl9pPr>
          </a:lstStyle>
          <a:p>
            <a:pPr algn="ctr"/>
            <a:r>
              <a:rPr lang="nl-NL" sz="1200" dirty="0">
                <a:solidFill>
                  <a:schemeClr val="bg1"/>
                </a:solidFill>
                <a:latin typeface="+mj-lt"/>
              </a:rPr>
              <a:t>14-Michelle (M3)</a:t>
            </a:r>
            <a:endParaRPr lang="nl-NL" sz="16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885896" y="658681"/>
            <a:ext cx="2405048" cy="1804567"/>
            <a:chOff x="622696" y="817944"/>
            <a:chExt cx="1803786" cy="1804567"/>
          </a:xfrm>
        </p:grpSpPr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805" t="37885" r="29184" b="28767"/>
            <a:stretch/>
          </p:blipFill>
          <p:spPr>
            <a:xfrm>
              <a:off x="625673" y="821702"/>
              <a:ext cx="1800809" cy="1800809"/>
            </a:xfrm>
            <a:prstGeom prst="rect">
              <a:avLst/>
            </a:prstGeom>
          </p:spPr>
        </p:pic>
        <p:sp>
          <p:nvSpPr>
            <p:cNvPr id="41" name="Title 1"/>
            <p:cNvSpPr txBox="1">
              <a:spLocks/>
            </p:cNvSpPr>
            <p:nvPr/>
          </p:nvSpPr>
          <p:spPr bwMode="auto">
            <a:xfrm>
              <a:off x="622696" y="817944"/>
              <a:ext cx="1374055" cy="269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000" kern="1200">
                  <a:solidFill>
                    <a:schemeClr val="tx1"/>
                  </a:solidFill>
                  <a:latin typeface="Bodoni Std Book" panose="02070603070506020303" pitchFamily="18" charset="0"/>
                  <a:ea typeface="+mj-ea"/>
                  <a:cs typeface="+mj-cs"/>
                </a:defRPr>
              </a:lvl1pPr>
              <a:lvl2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2pPr>
              <a:lvl3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3pPr>
              <a:lvl4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4pPr>
              <a:lvl5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5pPr>
              <a:lvl6pPr marL="4572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6pPr>
              <a:lvl7pPr marL="9144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7pPr>
              <a:lvl8pPr marL="13716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8pPr>
              <a:lvl9pPr marL="18288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9pPr>
            </a:lstStyle>
            <a:p>
              <a:pPr algn="ctr"/>
              <a:r>
                <a:rPr lang="nl-NL" sz="1200" dirty="0">
                  <a:solidFill>
                    <a:schemeClr val="bg1"/>
                  </a:solidFill>
                  <a:latin typeface="+mj-lt"/>
                </a:rPr>
                <a:t>14-Michelle (M3)</a:t>
              </a:r>
              <a:endParaRPr lang="nl-NL" sz="1600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85894" y="4402220"/>
            <a:ext cx="2414807" cy="1803401"/>
            <a:chOff x="622694" y="4561483"/>
            <a:chExt cx="1811105" cy="1803401"/>
          </a:xfrm>
        </p:grpSpPr>
        <p:pic>
          <p:nvPicPr>
            <p:cNvPr id="66" name="Content Placeholder 7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105" t="11814" r="21355" b="27466"/>
            <a:stretch/>
          </p:blipFill>
          <p:spPr bwMode="auto">
            <a:xfrm>
              <a:off x="630399" y="4561483"/>
              <a:ext cx="1803400" cy="1803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2" name="Title 1"/>
            <p:cNvSpPr txBox="1">
              <a:spLocks/>
            </p:cNvSpPr>
            <p:nvPr/>
          </p:nvSpPr>
          <p:spPr bwMode="auto">
            <a:xfrm>
              <a:off x="622694" y="4561483"/>
              <a:ext cx="1374055" cy="269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000" kern="1200">
                  <a:solidFill>
                    <a:schemeClr val="tx1"/>
                  </a:solidFill>
                  <a:latin typeface="Bodoni Std Book" panose="02070603070506020303" pitchFamily="18" charset="0"/>
                  <a:ea typeface="+mj-ea"/>
                  <a:cs typeface="+mj-cs"/>
                </a:defRPr>
              </a:lvl1pPr>
              <a:lvl2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2pPr>
              <a:lvl3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3pPr>
              <a:lvl4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4pPr>
              <a:lvl5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5pPr>
              <a:lvl6pPr marL="4572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6pPr>
              <a:lvl7pPr marL="9144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7pPr>
              <a:lvl8pPr marL="13716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8pPr>
              <a:lvl9pPr marL="18288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9pPr>
            </a:lstStyle>
            <a:p>
              <a:pPr algn="ctr"/>
              <a:r>
                <a:rPr lang="nl-NL" sz="1200" dirty="0">
                  <a:solidFill>
                    <a:schemeClr val="bg1"/>
                  </a:solidFill>
                  <a:latin typeface="+mj-lt"/>
                </a:rPr>
                <a:t>14-Michelle (M3)</a:t>
              </a:r>
              <a:endParaRPr lang="nl-NL" sz="1600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181790" y="657463"/>
            <a:ext cx="2607287" cy="1810264"/>
            <a:chOff x="2344616" y="816727"/>
            <a:chExt cx="1955465" cy="1810264"/>
          </a:xfrm>
        </p:grpSpPr>
        <p:pic>
          <p:nvPicPr>
            <p:cNvPr id="78" name="Content Placeholder 15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065" r="17431" b="25857"/>
            <a:stretch/>
          </p:blipFill>
          <p:spPr bwMode="auto">
            <a:xfrm>
              <a:off x="2501760" y="825308"/>
              <a:ext cx="1798321" cy="1801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3" name="Title 1"/>
            <p:cNvSpPr txBox="1">
              <a:spLocks/>
            </p:cNvSpPr>
            <p:nvPr/>
          </p:nvSpPr>
          <p:spPr bwMode="auto">
            <a:xfrm>
              <a:off x="2344616" y="816727"/>
              <a:ext cx="1374055" cy="269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000" kern="1200">
                  <a:solidFill>
                    <a:schemeClr val="tx1"/>
                  </a:solidFill>
                  <a:latin typeface="Bodoni Std Book" panose="02070603070506020303" pitchFamily="18" charset="0"/>
                  <a:ea typeface="+mj-ea"/>
                  <a:cs typeface="+mj-cs"/>
                </a:defRPr>
              </a:lvl1pPr>
              <a:lvl2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2pPr>
              <a:lvl3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3pPr>
              <a:lvl4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4pPr>
              <a:lvl5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5pPr>
              <a:lvl6pPr marL="4572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6pPr>
              <a:lvl7pPr marL="9144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7pPr>
              <a:lvl8pPr marL="13716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8pPr>
              <a:lvl9pPr marL="18288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9pPr>
            </a:lstStyle>
            <a:p>
              <a:pPr algn="ctr"/>
              <a:r>
                <a:rPr lang="nl-NL" sz="1200" dirty="0">
                  <a:solidFill>
                    <a:schemeClr val="bg1"/>
                  </a:solidFill>
                  <a:latin typeface="+mj-lt"/>
                </a:rPr>
                <a:t>14-Laura (M4)</a:t>
              </a:r>
              <a:endParaRPr lang="nl-NL" sz="1600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178590" y="2537141"/>
            <a:ext cx="2598883" cy="1803403"/>
            <a:chOff x="2342216" y="2696404"/>
            <a:chExt cx="1949162" cy="1803403"/>
          </a:xfrm>
        </p:grpSpPr>
        <p:pic>
          <p:nvPicPr>
            <p:cNvPr id="74" name="Content Placeholder 11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317" t="10071" r="13103" b="15822"/>
            <a:stretch/>
          </p:blipFill>
          <p:spPr bwMode="auto">
            <a:xfrm>
              <a:off x="2490569" y="2698999"/>
              <a:ext cx="1800809" cy="1800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6" name="Title 1"/>
            <p:cNvSpPr txBox="1">
              <a:spLocks/>
            </p:cNvSpPr>
            <p:nvPr/>
          </p:nvSpPr>
          <p:spPr bwMode="auto">
            <a:xfrm>
              <a:off x="2342216" y="2696404"/>
              <a:ext cx="1374055" cy="269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000" kern="1200">
                  <a:solidFill>
                    <a:schemeClr val="tx1"/>
                  </a:solidFill>
                  <a:latin typeface="Bodoni Std Book" panose="02070603070506020303" pitchFamily="18" charset="0"/>
                  <a:ea typeface="+mj-ea"/>
                  <a:cs typeface="+mj-cs"/>
                </a:defRPr>
              </a:lvl1pPr>
              <a:lvl2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2pPr>
              <a:lvl3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3pPr>
              <a:lvl4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4pPr>
              <a:lvl5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5pPr>
              <a:lvl6pPr marL="4572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6pPr>
              <a:lvl7pPr marL="9144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7pPr>
              <a:lvl8pPr marL="13716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8pPr>
              <a:lvl9pPr marL="18288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9pPr>
            </a:lstStyle>
            <a:p>
              <a:pPr algn="ctr"/>
              <a:r>
                <a:rPr lang="nl-NL" sz="1200" dirty="0">
                  <a:solidFill>
                    <a:schemeClr val="bg1"/>
                  </a:solidFill>
                  <a:latin typeface="+mj-lt"/>
                </a:rPr>
                <a:t>14-Laura (M4)</a:t>
              </a:r>
              <a:endParaRPr lang="nl-NL" sz="1600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178590" y="4393258"/>
            <a:ext cx="2612339" cy="1803665"/>
            <a:chOff x="2342216" y="4552521"/>
            <a:chExt cx="1959254" cy="1803665"/>
          </a:xfrm>
        </p:grpSpPr>
        <p:pic>
          <p:nvPicPr>
            <p:cNvPr id="75" name="Content Placeholder 13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716" t="14053" r="23799" b="34643"/>
            <a:stretch/>
          </p:blipFill>
          <p:spPr bwMode="auto">
            <a:xfrm>
              <a:off x="2500372" y="4555378"/>
              <a:ext cx="1801098" cy="1800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Title 1"/>
            <p:cNvSpPr txBox="1">
              <a:spLocks/>
            </p:cNvSpPr>
            <p:nvPr/>
          </p:nvSpPr>
          <p:spPr bwMode="auto">
            <a:xfrm>
              <a:off x="2342216" y="4552521"/>
              <a:ext cx="1374055" cy="269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000" kern="1200">
                  <a:solidFill>
                    <a:schemeClr val="tx1"/>
                  </a:solidFill>
                  <a:latin typeface="Bodoni Std Book" panose="02070603070506020303" pitchFamily="18" charset="0"/>
                  <a:ea typeface="+mj-ea"/>
                  <a:cs typeface="+mj-cs"/>
                </a:defRPr>
              </a:lvl1pPr>
              <a:lvl2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2pPr>
              <a:lvl3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3pPr>
              <a:lvl4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4pPr>
              <a:lvl5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5pPr>
              <a:lvl6pPr marL="4572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6pPr>
              <a:lvl7pPr marL="9144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7pPr>
              <a:lvl8pPr marL="13716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8pPr>
              <a:lvl9pPr marL="18288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9pPr>
            </a:lstStyle>
            <a:p>
              <a:pPr algn="ctr"/>
              <a:r>
                <a:rPr lang="nl-NL" sz="1200" dirty="0">
                  <a:solidFill>
                    <a:schemeClr val="bg1"/>
                  </a:solidFill>
                  <a:latin typeface="+mj-lt"/>
                </a:rPr>
                <a:t>14-Laura (M4)</a:t>
              </a:r>
              <a:endParaRPr lang="nl-NL" sz="1600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875723" y="657463"/>
            <a:ext cx="2397761" cy="1804540"/>
            <a:chOff x="4365065" y="816727"/>
            <a:chExt cx="1798321" cy="1804540"/>
          </a:xfrm>
        </p:grpSpPr>
        <p:pic>
          <p:nvPicPr>
            <p:cNvPr id="79" name="Content Placeholder 17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820" t="17812" r="19552" b="26685"/>
            <a:stretch/>
          </p:blipFill>
          <p:spPr bwMode="auto">
            <a:xfrm>
              <a:off x="4365065" y="822947"/>
              <a:ext cx="1798321" cy="1798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0" name="Title 1"/>
            <p:cNvSpPr txBox="1">
              <a:spLocks/>
            </p:cNvSpPr>
            <p:nvPr/>
          </p:nvSpPr>
          <p:spPr bwMode="auto">
            <a:xfrm>
              <a:off x="4373561" y="816727"/>
              <a:ext cx="1374055" cy="269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000" kern="1200">
                  <a:solidFill>
                    <a:schemeClr val="tx1"/>
                  </a:solidFill>
                  <a:latin typeface="Bodoni Std Book" panose="02070603070506020303" pitchFamily="18" charset="0"/>
                  <a:ea typeface="+mj-ea"/>
                  <a:cs typeface="+mj-cs"/>
                </a:defRPr>
              </a:lvl1pPr>
              <a:lvl2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2pPr>
              <a:lvl3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3pPr>
              <a:lvl4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4pPr>
              <a:lvl5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5pPr>
              <a:lvl6pPr marL="4572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6pPr>
              <a:lvl7pPr marL="9144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7pPr>
              <a:lvl8pPr marL="13716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8pPr>
              <a:lvl9pPr marL="18288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9pPr>
            </a:lstStyle>
            <a:p>
              <a:pPr algn="ctr"/>
              <a:r>
                <a:rPr lang="nl-NL" sz="1200" dirty="0">
                  <a:solidFill>
                    <a:schemeClr val="bg1"/>
                  </a:solidFill>
                  <a:latin typeface="+mj-lt"/>
                </a:rPr>
                <a:t>15-Michelle (M3)</a:t>
              </a:r>
              <a:endParaRPr lang="nl-NL" sz="1600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887050" y="2539444"/>
            <a:ext cx="2397760" cy="1798612"/>
            <a:chOff x="4373561" y="2698708"/>
            <a:chExt cx="1798320" cy="1798612"/>
          </a:xfrm>
        </p:grpSpPr>
        <p:pic>
          <p:nvPicPr>
            <p:cNvPr id="81" name="Content Placeholder 19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805" t="22593" r="36100" b="37279"/>
            <a:stretch/>
          </p:blipFill>
          <p:spPr bwMode="auto">
            <a:xfrm>
              <a:off x="4373561" y="2698999"/>
              <a:ext cx="1798320" cy="1798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" name="Title 1"/>
            <p:cNvSpPr txBox="1">
              <a:spLocks/>
            </p:cNvSpPr>
            <p:nvPr/>
          </p:nvSpPr>
          <p:spPr bwMode="auto">
            <a:xfrm>
              <a:off x="4379287" y="2698708"/>
              <a:ext cx="1374055" cy="269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000" kern="1200">
                  <a:solidFill>
                    <a:schemeClr val="tx1"/>
                  </a:solidFill>
                  <a:latin typeface="Bodoni Std Book" panose="02070603070506020303" pitchFamily="18" charset="0"/>
                  <a:ea typeface="+mj-ea"/>
                  <a:cs typeface="+mj-cs"/>
                </a:defRPr>
              </a:lvl1pPr>
              <a:lvl2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2pPr>
              <a:lvl3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3pPr>
              <a:lvl4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4pPr>
              <a:lvl5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5pPr>
              <a:lvl6pPr marL="4572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6pPr>
              <a:lvl7pPr marL="9144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7pPr>
              <a:lvl8pPr marL="13716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8pPr>
              <a:lvl9pPr marL="18288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9pPr>
            </a:lstStyle>
            <a:p>
              <a:pPr algn="ctr"/>
              <a:r>
                <a:rPr lang="nl-NL" sz="1200" dirty="0">
                  <a:solidFill>
                    <a:schemeClr val="bg1"/>
                  </a:solidFill>
                  <a:latin typeface="+mj-lt"/>
                </a:rPr>
                <a:t>15-Michelle (M3)</a:t>
              </a:r>
              <a:endParaRPr lang="nl-NL" sz="1600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874187" y="4399737"/>
            <a:ext cx="2410625" cy="1803343"/>
            <a:chOff x="4363913" y="4559000"/>
            <a:chExt cx="1807969" cy="1803343"/>
          </a:xfrm>
        </p:grpSpPr>
        <p:pic>
          <p:nvPicPr>
            <p:cNvPr id="83" name="Content Placeholder 21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145" t="12540" r="24443" b="26911"/>
            <a:stretch/>
          </p:blipFill>
          <p:spPr bwMode="auto">
            <a:xfrm>
              <a:off x="4373561" y="4564022"/>
              <a:ext cx="1798321" cy="1798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itle 1"/>
            <p:cNvSpPr txBox="1">
              <a:spLocks/>
            </p:cNvSpPr>
            <p:nvPr/>
          </p:nvSpPr>
          <p:spPr bwMode="auto">
            <a:xfrm>
              <a:off x="4363913" y="4559000"/>
              <a:ext cx="1374055" cy="269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000" kern="1200">
                  <a:solidFill>
                    <a:schemeClr val="tx1"/>
                  </a:solidFill>
                  <a:latin typeface="Bodoni Std Book" panose="02070603070506020303" pitchFamily="18" charset="0"/>
                  <a:ea typeface="+mj-ea"/>
                  <a:cs typeface="+mj-cs"/>
                </a:defRPr>
              </a:lvl1pPr>
              <a:lvl2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2pPr>
              <a:lvl3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3pPr>
              <a:lvl4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4pPr>
              <a:lvl5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5pPr>
              <a:lvl6pPr marL="4572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6pPr>
              <a:lvl7pPr marL="9144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7pPr>
              <a:lvl8pPr marL="13716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8pPr>
              <a:lvl9pPr marL="18288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9pPr>
            </a:lstStyle>
            <a:p>
              <a:pPr algn="ctr"/>
              <a:r>
                <a:rPr lang="nl-NL" sz="1200" dirty="0">
                  <a:solidFill>
                    <a:schemeClr val="bg1"/>
                  </a:solidFill>
                  <a:latin typeface="+mj-lt"/>
                </a:rPr>
                <a:t>15-Michelle (M3)</a:t>
              </a:r>
              <a:endParaRPr lang="nl-NL" sz="1600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219304" y="656692"/>
            <a:ext cx="2549912" cy="1798321"/>
            <a:chOff x="6122752" y="815955"/>
            <a:chExt cx="1912434" cy="1798321"/>
          </a:xfrm>
        </p:grpSpPr>
        <p:pic>
          <p:nvPicPr>
            <p:cNvPr id="85" name="Content Placeholder 23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604" t="15962" r="27300" b="43910"/>
            <a:stretch/>
          </p:blipFill>
          <p:spPr bwMode="auto">
            <a:xfrm>
              <a:off x="6236866" y="815955"/>
              <a:ext cx="1798320" cy="1798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6" name="Title 1"/>
            <p:cNvSpPr txBox="1">
              <a:spLocks/>
            </p:cNvSpPr>
            <p:nvPr/>
          </p:nvSpPr>
          <p:spPr bwMode="auto">
            <a:xfrm>
              <a:off x="6122752" y="821702"/>
              <a:ext cx="1374055" cy="269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000" kern="1200">
                  <a:solidFill>
                    <a:schemeClr val="tx1"/>
                  </a:solidFill>
                  <a:latin typeface="Bodoni Std Book" panose="02070603070506020303" pitchFamily="18" charset="0"/>
                  <a:ea typeface="+mj-ea"/>
                  <a:cs typeface="+mj-cs"/>
                </a:defRPr>
              </a:lvl1pPr>
              <a:lvl2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2pPr>
              <a:lvl3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3pPr>
              <a:lvl4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4pPr>
              <a:lvl5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5pPr>
              <a:lvl6pPr marL="4572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6pPr>
              <a:lvl7pPr marL="9144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7pPr>
              <a:lvl8pPr marL="13716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8pPr>
              <a:lvl9pPr marL="18288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9pPr>
            </a:lstStyle>
            <a:p>
              <a:pPr algn="ctr"/>
              <a:r>
                <a:rPr lang="nl-NL" sz="1200" dirty="0">
                  <a:solidFill>
                    <a:schemeClr val="bg1"/>
                  </a:solidFill>
                  <a:latin typeface="+mj-lt"/>
                </a:rPr>
                <a:t>15-Laura (M4)</a:t>
              </a:r>
              <a:endParaRPr lang="nl-NL" sz="1600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8284810" y="2530035"/>
            <a:ext cx="2481019" cy="1808020"/>
            <a:chOff x="6171881" y="2689299"/>
            <a:chExt cx="1860764" cy="1808020"/>
          </a:xfrm>
        </p:grpSpPr>
        <p:pic>
          <p:nvPicPr>
            <p:cNvPr id="87" name="Content Placeholder 25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13" t="27372" r="26602" b="33449"/>
            <a:stretch/>
          </p:blipFill>
          <p:spPr bwMode="auto">
            <a:xfrm>
              <a:off x="6234325" y="2698999"/>
              <a:ext cx="1798320" cy="1798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8" name="Title 1"/>
            <p:cNvSpPr txBox="1">
              <a:spLocks/>
            </p:cNvSpPr>
            <p:nvPr/>
          </p:nvSpPr>
          <p:spPr bwMode="auto">
            <a:xfrm>
              <a:off x="6171881" y="2689299"/>
              <a:ext cx="1374055" cy="269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000" kern="1200">
                  <a:solidFill>
                    <a:schemeClr val="tx1"/>
                  </a:solidFill>
                  <a:latin typeface="Bodoni Std Book" panose="02070603070506020303" pitchFamily="18" charset="0"/>
                  <a:ea typeface="+mj-ea"/>
                  <a:cs typeface="+mj-cs"/>
                </a:defRPr>
              </a:lvl1pPr>
              <a:lvl2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2pPr>
              <a:lvl3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3pPr>
              <a:lvl4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4pPr>
              <a:lvl5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5pPr>
              <a:lvl6pPr marL="4572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6pPr>
              <a:lvl7pPr marL="9144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7pPr>
              <a:lvl8pPr marL="13716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8pPr>
              <a:lvl9pPr marL="18288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9pPr>
            </a:lstStyle>
            <a:p>
              <a:pPr algn="ctr"/>
              <a:r>
                <a:rPr lang="nl-NL" sz="1200" dirty="0">
                  <a:solidFill>
                    <a:schemeClr val="bg1"/>
                  </a:solidFill>
                  <a:latin typeface="+mj-lt"/>
                </a:rPr>
                <a:t>15-Laura (M4)</a:t>
              </a:r>
              <a:endParaRPr lang="nl-NL" sz="1600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273484" y="4394568"/>
            <a:ext cx="2503036" cy="1811053"/>
            <a:chOff x="6163386" y="4553831"/>
            <a:chExt cx="1877277" cy="1811053"/>
          </a:xfrm>
        </p:grpSpPr>
        <p:pic>
          <p:nvPicPr>
            <p:cNvPr id="89" name="Content Placeholder 27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245" t="22658" r="30640" b="37067"/>
            <a:stretch/>
          </p:blipFill>
          <p:spPr bwMode="auto">
            <a:xfrm>
              <a:off x="6241232" y="4559897"/>
              <a:ext cx="1799431" cy="1804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0" name="Title 1"/>
            <p:cNvSpPr txBox="1">
              <a:spLocks/>
            </p:cNvSpPr>
            <p:nvPr/>
          </p:nvSpPr>
          <p:spPr bwMode="auto">
            <a:xfrm>
              <a:off x="6163386" y="4553831"/>
              <a:ext cx="1374055" cy="269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4000" kern="1200">
                  <a:solidFill>
                    <a:schemeClr val="tx1"/>
                  </a:solidFill>
                  <a:latin typeface="Bodoni Std Book" panose="02070603070506020303" pitchFamily="18" charset="0"/>
                  <a:ea typeface="+mj-ea"/>
                  <a:cs typeface="+mj-cs"/>
                </a:defRPr>
              </a:lvl1pPr>
              <a:lvl2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2pPr>
              <a:lvl3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3pPr>
              <a:lvl4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4pPr>
              <a:lvl5pPr algn="l" rtl="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5pPr>
              <a:lvl6pPr marL="4572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6pPr>
              <a:lvl7pPr marL="9144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7pPr>
              <a:lvl8pPr marL="13716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8pPr>
              <a:lvl9pPr marL="1828800" algn="l" rtl="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chemeClr val="tx1"/>
                  </a:solidFill>
                  <a:latin typeface="Bodoni Std Book" panose="02070603070506020303" pitchFamily="18" charset="0"/>
                </a:defRPr>
              </a:lvl9pPr>
            </a:lstStyle>
            <a:p>
              <a:pPr algn="ctr"/>
              <a:r>
                <a:rPr lang="nl-NL" sz="1200" dirty="0">
                  <a:solidFill>
                    <a:schemeClr val="bg1"/>
                  </a:solidFill>
                  <a:latin typeface="+mj-lt"/>
                </a:rPr>
                <a:t>15-Laura (M4)</a:t>
              </a:r>
              <a:endParaRPr lang="nl-NL" sz="1600" dirty="0">
                <a:solidFill>
                  <a:schemeClr val="bg1"/>
                </a:solidFill>
                <a:latin typeface="+mj-lt"/>
              </a:endParaRPr>
            </a:p>
          </p:txBody>
        </p:sp>
      </p:grpSp>
      <p:pic>
        <p:nvPicPr>
          <p:cNvPr id="44" name="Afbeelding 28">
            <a:extLst>
              <a:ext uri="{FF2B5EF4-FFF2-40B4-BE49-F238E27FC236}">
                <a16:creationId xmlns:a16="http://schemas.microsoft.com/office/drawing/2014/main" id="{1A944F88-10D0-47C3-96B7-A7ECBD40ED6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48" name="Text Box 3">
            <a:extLst>
              <a:ext uri="{FF2B5EF4-FFF2-40B4-BE49-F238E27FC236}">
                <a16:creationId xmlns:a16="http://schemas.microsoft.com/office/drawing/2014/main" id="{3C6F6B6A-E3B9-4B8F-AD56-AD4257A12B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6273316"/>
            <a:ext cx="45365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“Giant”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particles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collected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on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buoys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(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MWACs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)</a:t>
            </a:r>
            <a:endParaRPr lang="nl-NL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sp>
        <p:nvSpPr>
          <p:cNvPr id="52" name="Tekstvak 12">
            <a:hlinkClick r:id="rId19"/>
            <a:extLst>
              <a:ext uri="{FF2B5EF4-FFF2-40B4-BE49-F238E27FC236}">
                <a16:creationId xmlns:a16="http://schemas.microsoft.com/office/drawing/2014/main" id="{2C4188DE-6DDF-44E4-84AF-CC4B4A429564}"/>
              </a:ext>
            </a:extLst>
          </p:cNvPr>
          <p:cNvSpPr txBox="1"/>
          <p:nvPr/>
        </p:nvSpPr>
        <p:spPr>
          <a:xfrm>
            <a:off x="5789077" y="4052358"/>
            <a:ext cx="2739333" cy="247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50000"/>
              </a:lnSpc>
              <a:tabLst>
                <a:tab pos="1168400" algn="l"/>
              </a:tabLst>
              <a:defRPr/>
            </a:pP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(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  <a:hlinkClick r:id="rId2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Van der Does et al., 2018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) </a:t>
            </a:r>
          </a:p>
        </p:txBody>
      </p:sp>
      <p:pic>
        <p:nvPicPr>
          <p:cNvPr id="53" name="Afbeelding 22">
            <a:hlinkClick r:id="rId21"/>
            <a:extLst>
              <a:ext uri="{FF2B5EF4-FFF2-40B4-BE49-F238E27FC236}">
                <a16:creationId xmlns:a16="http://schemas.microsoft.com/office/drawing/2014/main" id="{82A1D83B-6D2D-4C2F-9BA1-7D4B6EF63423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sp>
        <p:nvSpPr>
          <p:cNvPr id="55" name="Tekstvak 23">
            <a:hlinkClick r:id="rId21"/>
            <a:extLst>
              <a:ext uri="{FF2B5EF4-FFF2-40B4-BE49-F238E27FC236}">
                <a16:creationId xmlns:a16="http://schemas.microsoft.com/office/drawing/2014/main" id="{CF8F03B3-EB04-4D2F-99D6-D44156E9F6A9}"/>
              </a:ext>
            </a:extLst>
          </p:cNvPr>
          <p:cNvSpPr txBox="1"/>
          <p:nvPr/>
        </p:nvSpPr>
        <p:spPr>
          <a:xfrm>
            <a:off x="5934504" y="6332366"/>
            <a:ext cx="14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www.nioz.nl/dust</a:t>
            </a:r>
          </a:p>
        </p:txBody>
      </p:sp>
      <p:pic>
        <p:nvPicPr>
          <p:cNvPr id="49" name="Picture 48">
            <a:hlinkClick r:id="rId23"/>
            <a:extLst>
              <a:ext uri="{FF2B5EF4-FFF2-40B4-BE49-F238E27FC236}">
                <a16:creationId xmlns:a16="http://schemas.microsoft.com/office/drawing/2014/main" id="{4B58D1D6-EA42-4527-9578-FD86214422F0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F40CB87C-6CD3-4B89-B282-0B88063146A3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7" y="83234"/>
            <a:ext cx="1227411" cy="429442"/>
          </a:xfrm>
          <a:prstGeom prst="rect">
            <a:avLst/>
          </a:prstGeom>
        </p:spPr>
      </p:pic>
      <p:sp>
        <p:nvSpPr>
          <p:cNvPr id="51" name="Tekstvak 23">
            <a:hlinkClick r:id="rId21"/>
            <a:extLst>
              <a:ext uri="{FF2B5EF4-FFF2-40B4-BE49-F238E27FC236}">
                <a16:creationId xmlns:a16="http://schemas.microsoft.com/office/drawing/2014/main" id="{C2639820-3B9B-4B91-802D-ED4EE4DBB2FF}"/>
              </a:ext>
            </a:extLst>
          </p:cNvPr>
          <p:cNvSpPr txBox="1"/>
          <p:nvPr/>
        </p:nvSpPr>
        <p:spPr>
          <a:xfrm>
            <a:off x="1437401" y="8620"/>
            <a:ext cx="2858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5D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Giant particles</a:t>
            </a:r>
          </a:p>
        </p:txBody>
      </p:sp>
    </p:spTree>
    <p:extLst>
      <p:ext uri="{BB962C8B-B14F-4D97-AF65-F5344CB8AC3E}">
        <p14:creationId xmlns:p14="http://schemas.microsoft.com/office/powerpoint/2010/main" val="15898803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13DD1498-22B4-4B68-9828-EEF8DB761C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2" t="143" r="18989" b="-1"/>
          <a:stretch/>
        </p:blipFill>
        <p:spPr>
          <a:xfrm>
            <a:off x="0" y="0"/>
            <a:ext cx="12192000" cy="6627148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3074" name="Picture 2" descr="Surprisingly Curious And Interesting Cloud Photography ...">
            <a:extLst>
              <a:ext uri="{FF2B5EF4-FFF2-40B4-BE49-F238E27FC236}">
                <a16:creationId xmlns:a16="http://schemas.microsoft.com/office/drawing/2014/main" id="{28E70F4C-8F8A-483D-97C3-99125F5D5D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6"/>
          <a:stretch/>
        </p:blipFill>
        <p:spPr bwMode="auto">
          <a:xfrm>
            <a:off x="-1" y="0"/>
            <a:ext cx="5832000" cy="6756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Tekstvak 12">
            <a:extLst>
              <a:ext uri="{FF2B5EF4-FFF2-40B4-BE49-F238E27FC236}">
                <a16:creationId xmlns:a16="http://schemas.microsoft.com/office/drawing/2014/main" id="{9D6F3EF3-65B6-4417-B4FE-C8AC339A2FCE}"/>
              </a:ext>
            </a:extLst>
          </p:cNvPr>
          <p:cNvSpPr txBox="1"/>
          <p:nvPr/>
        </p:nvSpPr>
        <p:spPr>
          <a:xfrm>
            <a:off x="553151" y="4977172"/>
            <a:ext cx="4860540" cy="4932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tabLst>
                <a:tab pos="1168400" algn="l"/>
              </a:tabLst>
              <a:defRPr/>
            </a:pPr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Repeated uplift in convective cell(s)</a:t>
            </a:r>
          </a:p>
        </p:txBody>
      </p:sp>
      <p:pic>
        <p:nvPicPr>
          <p:cNvPr id="44" name="Afbeelding 28">
            <a:extLst>
              <a:ext uri="{FF2B5EF4-FFF2-40B4-BE49-F238E27FC236}">
                <a16:creationId xmlns:a16="http://schemas.microsoft.com/office/drawing/2014/main" id="{1A944F88-10D0-47C3-96B7-A7ECBD40ED6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48" name="Text Box 3">
            <a:extLst>
              <a:ext uri="{FF2B5EF4-FFF2-40B4-BE49-F238E27FC236}">
                <a16:creationId xmlns:a16="http://schemas.microsoft.com/office/drawing/2014/main" id="{3C6F6B6A-E3B9-4B8F-AD56-AD4257A12B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6273316"/>
            <a:ext cx="47525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Potential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mechanisms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to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blow “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giant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”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particles</a:t>
            </a:r>
            <a:endParaRPr lang="nl-NL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sp>
        <p:nvSpPr>
          <p:cNvPr id="62" name="Tekstvak 12">
            <a:extLst>
              <a:ext uri="{FF2B5EF4-FFF2-40B4-BE49-F238E27FC236}">
                <a16:creationId xmlns:a16="http://schemas.microsoft.com/office/drawing/2014/main" id="{8BBB4045-953A-42E2-8603-F6B2709DF22D}"/>
              </a:ext>
            </a:extLst>
          </p:cNvPr>
          <p:cNvSpPr txBox="1"/>
          <p:nvPr/>
        </p:nvSpPr>
        <p:spPr>
          <a:xfrm rot="5400000">
            <a:off x="11027477" y="4652066"/>
            <a:ext cx="2052226" cy="3261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tabLst>
                <a:tab pos="1168400" algn="l"/>
              </a:tabLst>
              <a:defRPr/>
            </a:pPr>
            <a:r>
              <a:rPr lang="en-GB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(Mad Max – Fury Road) </a:t>
            </a:r>
          </a:p>
        </p:txBody>
      </p:sp>
      <p:sp>
        <p:nvSpPr>
          <p:cNvPr id="63" name="Rechthoek 20">
            <a:extLst>
              <a:ext uri="{FF2B5EF4-FFF2-40B4-BE49-F238E27FC236}">
                <a16:creationId xmlns:a16="http://schemas.microsoft.com/office/drawing/2014/main" id="{78948D3F-1982-4F0A-945E-DCD5F08D4DA1}"/>
              </a:ext>
            </a:extLst>
          </p:cNvPr>
          <p:cNvSpPr/>
          <p:nvPr/>
        </p:nvSpPr>
        <p:spPr>
          <a:xfrm rot="16200000">
            <a:off x="-706794" y="2089762"/>
            <a:ext cx="165061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nl-NL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www.boredart.com</a:t>
            </a:r>
          </a:p>
        </p:txBody>
      </p:sp>
      <p:pic>
        <p:nvPicPr>
          <p:cNvPr id="22" name="Afbeelding 22">
            <a:hlinkClick r:id="rId6"/>
            <a:extLst>
              <a:ext uri="{FF2B5EF4-FFF2-40B4-BE49-F238E27FC236}">
                <a16:creationId xmlns:a16="http://schemas.microsoft.com/office/drawing/2014/main" id="{779CB487-E143-4CBB-A1C5-E0DD7FD663F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79C83D7-1151-46D2-BD78-7FC8C214C64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787" y="88121"/>
            <a:ext cx="1227411" cy="429442"/>
          </a:xfrm>
          <a:prstGeom prst="rect">
            <a:avLst/>
          </a:prstGeom>
        </p:spPr>
      </p:pic>
      <p:sp>
        <p:nvSpPr>
          <p:cNvPr id="16" name="Tekstvak 12">
            <a:hlinkClick r:id="rId9"/>
            <a:extLst>
              <a:ext uri="{FF2B5EF4-FFF2-40B4-BE49-F238E27FC236}">
                <a16:creationId xmlns:a16="http://schemas.microsoft.com/office/drawing/2014/main" id="{CB48FB68-4D75-43F2-A36E-8E579094ED0B}"/>
              </a:ext>
            </a:extLst>
          </p:cNvPr>
          <p:cNvSpPr txBox="1"/>
          <p:nvPr/>
        </p:nvSpPr>
        <p:spPr>
          <a:xfrm>
            <a:off x="4875525" y="3378499"/>
            <a:ext cx="2739333" cy="247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50000"/>
              </a:lnSpc>
              <a:tabLst>
                <a:tab pos="1168400" algn="l"/>
              </a:tabLst>
              <a:defRPr/>
            </a:pP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(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Van der Does et al., 2018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) </a:t>
            </a:r>
          </a:p>
        </p:txBody>
      </p:sp>
      <p:sp>
        <p:nvSpPr>
          <p:cNvPr id="17" name="Tekstvak 12">
            <a:extLst>
              <a:ext uri="{FF2B5EF4-FFF2-40B4-BE49-F238E27FC236}">
                <a16:creationId xmlns:a16="http://schemas.microsoft.com/office/drawing/2014/main" id="{62094B67-BD59-4B09-B705-44F5DCA097E4}"/>
              </a:ext>
            </a:extLst>
          </p:cNvPr>
          <p:cNvSpPr txBox="1"/>
          <p:nvPr/>
        </p:nvSpPr>
        <p:spPr>
          <a:xfrm>
            <a:off x="6658384" y="88121"/>
            <a:ext cx="4860540" cy="9364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tabLst>
                <a:tab pos="1168400" algn="l"/>
              </a:tabLst>
              <a:defRPr/>
            </a:pPr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Suspension by electric charging</a:t>
            </a:r>
            <a:b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</a:br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(tribo-electrification)</a:t>
            </a:r>
          </a:p>
        </p:txBody>
      </p:sp>
      <p:pic>
        <p:nvPicPr>
          <p:cNvPr id="18" name="Picture 17">
            <a:hlinkClick r:id="rId11"/>
            <a:extLst>
              <a:ext uri="{FF2B5EF4-FFF2-40B4-BE49-F238E27FC236}">
                <a16:creationId xmlns:a16="http://schemas.microsoft.com/office/drawing/2014/main" id="{5A59659E-B894-489D-9710-A3C66BED1BDF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C29965C-A2B5-4F04-966F-A1BF0B254A86}"/>
              </a:ext>
            </a:extLst>
          </p:cNvPr>
          <p:cNvSpPr txBox="1"/>
          <p:nvPr/>
        </p:nvSpPr>
        <p:spPr>
          <a:xfrm>
            <a:off x="6021443" y="6335164"/>
            <a:ext cx="1298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jbstuut@nioz.nl</a:t>
            </a:r>
            <a:endParaRPr lang="en-GB" sz="14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0496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Rechthoek 7"/>
          <p:cNvSpPr/>
          <p:nvPr/>
        </p:nvSpPr>
        <p:spPr>
          <a:xfrm>
            <a:off x="154765" y="325345"/>
            <a:ext cx="11784632" cy="4684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  <a:defRPr/>
            </a:pPr>
            <a:r>
              <a:rPr lang="en-GB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Transatlantic study of Saharan dust:</a:t>
            </a:r>
          </a:p>
          <a:p>
            <a:pPr algn="l">
              <a:lnSpc>
                <a:spcPct val="120000"/>
              </a:lnSpc>
              <a:defRPr/>
            </a:pPr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marL="985838" lvl="2" indent="-449263" algn="l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Large gradients across Atlantic Ocean / seasonal:</a:t>
            </a:r>
          </a:p>
          <a:p>
            <a:pPr marL="1900238" lvl="6" indent="-449263" defTabSz="1120775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particle size</a:t>
            </a:r>
          </a:p>
          <a:p>
            <a:pPr marL="1900238" lvl="6" indent="-449263" defTabSz="1120775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particle composition</a:t>
            </a:r>
          </a:p>
          <a:p>
            <a:pPr marL="1900238" lvl="6" indent="-449263" defTabSz="1120775">
              <a:buFont typeface="Arial" panose="020B0604020202020204" pitchFamily="34" charset="0"/>
              <a:buChar char="•"/>
              <a:defRPr/>
            </a:pP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particle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deposition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(</a:t>
            </a:r>
            <a:r>
              <a:rPr lang="nl-NL" sz="3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dry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 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vs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3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wet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)</a:t>
            </a:r>
            <a:endParaRPr lang="en-GB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marL="985838" lvl="4" indent="-449263" algn="l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Significant occurrences of “giant” particles</a:t>
            </a:r>
          </a:p>
          <a:p>
            <a:pPr marL="985838" lvl="4" indent="-449263" algn="l">
              <a:buFont typeface="Arial" panose="020B0604020202020204" pitchFamily="34" charset="0"/>
              <a:buChar char="•"/>
              <a:defRPr/>
            </a:pP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From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East 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to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West, dry 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fluxes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decrease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in 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favour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of wet 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fluxes</a:t>
            </a:r>
            <a:endParaRPr lang="nl-NL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marL="985838" lvl="4" indent="-449263" algn="l">
              <a:buFont typeface="Arial" panose="020B0604020202020204" pitchFamily="34" charset="0"/>
              <a:buChar char="•"/>
              <a:defRPr/>
            </a:pP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Significant marine-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environmental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effects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: </a:t>
            </a:r>
            <a:r>
              <a:rPr lang="nl-NL" sz="32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fertilising</a:t>
            </a:r>
            <a:r>
              <a:rPr lang="nl-NL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 + </a:t>
            </a:r>
            <a:r>
              <a:rPr lang="nl-NL" sz="32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ballasting</a:t>
            </a:r>
            <a:endParaRPr lang="en-GB" sz="3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22" name="Afbeelding 21"/>
          <p:cNvPicPr>
            <a:picLocks noChangeAspect="1"/>
          </p:cNvPicPr>
          <p:nvPr/>
        </p:nvPicPr>
        <p:blipFill rotWithShape="1">
          <a:blip r:embed="rId4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9" name="Text Box 3">
            <a:extLst>
              <a:ext uri="{FF2B5EF4-FFF2-40B4-BE49-F238E27FC236}">
                <a16:creationId xmlns:a16="http://schemas.microsoft.com/office/drawing/2014/main" id="{601D3B7F-17F9-4FA2-8ACF-60E807A3F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420" y="6264024"/>
            <a:ext cx="46445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Mineral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: a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key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player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in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Earth’s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climate</a:t>
            </a:r>
            <a:endParaRPr lang="nl-N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sp>
        <p:nvSpPr>
          <p:cNvPr id="13" name="Tekstvak 30">
            <a:extLst>
              <a:ext uri="{FF2B5EF4-FFF2-40B4-BE49-F238E27FC236}">
                <a16:creationId xmlns:a16="http://schemas.microsoft.com/office/drawing/2014/main" id="{615F56A2-15F3-4919-AD9C-AB0ED1668F28}"/>
              </a:ext>
            </a:extLst>
          </p:cNvPr>
          <p:cNvSpPr txBox="1"/>
          <p:nvPr/>
        </p:nvSpPr>
        <p:spPr>
          <a:xfrm>
            <a:off x="8004249" y="6325579"/>
            <a:ext cx="17641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#</a:t>
            </a:r>
            <a:r>
              <a:rPr lang="en-GB" sz="14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welstoffignietsaai</a:t>
            </a:r>
            <a:endParaRPr lang="en-GB" sz="14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4" name="Afbeelding 22">
            <a:hlinkClick r:id="rId5"/>
            <a:extLst>
              <a:ext uri="{FF2B5EF4-FFF2-40B4-BE49-F238E27FC236}">
                <a16:creationId xmlns:a16="http://schemas.microsoft.com/office/drawing/2014/main" id="{210828DF-7378-4535-A103-F0BA54DE570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sp>
        <p:nvSpPr>
          <p:cNvPr id="15" name="Tekstvak 23">
            <a:hlinkClick r:id="rId5"/>
            <a:extLst>
              <a:ext uri="{FF2B5EF4-FFF2-40B4-BE49-F238E27FC236}">
                <a16:creationId xmlns:a16="http://schemas.microsoft.com/office/drawing/2014/main" id="{9F568786-C46E-4A0C-A516-ED56C249199D}"/>
              </a:ext>
            </a:extLst>
          </p:cNvPr>
          <p:cNvSpPr txBox="1"/>
          <p:nvPr/>
        </p:nvSpPr>
        <p:spPr>
          <a:xfrm>
            <a:off x="5934504" y="6332366"/>
            <a:ext cx="14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www.nioz.nl/dust</a:t>
            </a:r>
          </a:p>
        </p:txBody>
      </p:sp>
      <p:sp>
        <p:nvSpPr>
          <p:cNvPr id="20" name="Rechthoek 7">
            <a:hlinkClick r:id="rId5"/>
            <a:extLst>
              <a:ext uri="{FF2B5EF4-FFF2-40B4-BE49-F238E27FC236}">
                <a16:creationId xmlns:a16="http://schemas.microsoft.com/office/drawing/2014/main" id="{343DB0A1-3E71-476B-B9C3-4E47C26D7CC5}"/>
              </a:ext>
            </a:extLst>
          </p:cNvPr>
          <p:cNvSpPr/>
          <p:nvPr/>
        </p:nvSpPr>
        <p:spPr>
          <a:xfrm>
            <a:off x="2633954" y="5133672"/>
            <a:ext cx="5771964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6575" lvl="2" algn="l">
              <a:defRPr/>
            </a:pPr>
            <a:endParaRPr lang="en-GB" sz="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marL="536575" lvl="2" algn="l">
              <a:defRPr/>
            </a:pPr>
            <a:r>
              <a:rPr lang="en-GB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See:   www.nioz.nl/dust </a:t>
            </a:r>
            <a:endParaRPr lang="en-GB" sz="3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A4FCAC69-E9D4-490D-B812-A596BCA5EDD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236" y="155242"/>
            <a:ext cx="1227411" cy="429442"/>
          </a:xfrm>
          <a:prstGeom prst="rect">
            <a:avLst/>
          </a:prstGeom>
        </p:spPr>
      </p:pic>
      <p:pic>
        <p:nvPicPr>
          <p:cNvPr id="17" name="Picture 16">
            <a:hlinkClick r:id="rId8"/>
            <a:extLst>
              <a:ext uri="{FF2B5EF4-FFF2-40B4-BE49-F238E27FC236}">
                <a16:creationId xmlns:a16="http://schemas.microsoft.com/office/drawing/2014/main" id="{CBE91D43-E273-4B5E-BF32-13CD726AC02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82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0E6F1A7-0653-443A-93EC-AB68C1DE8C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8" r="1380"/>
          <a:stretch/>
        </p:blipFill>
        <p:spPr>
          <a:xfrm>
            <a:off x="0" y="-39090"/>
            <a:ext cx="12216904" cy="6461811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2090114C-0C8C-40A5-AF55-E994A24B58D4}"/>
              </a:ext>
            </a:extLst>
          </p:cNvPr>
          <p:cNvGrpSpPr/>
          <p:nvPr/>
        </p:nvGrpSpPr>
        <p:grpSpPr>
          <a:xfrm>
            <a:off x="6610392" y="-63387"/>
            <a:ext cx="5517103" cy="1307017"/>
            <a:chOff x="6610392" y="-63387"/>
            <a:chExt cx="5517103" cy="130701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4DBD6E9-2CEB-480A-86C7-AA967F9CDD54}"/>
                </a:ext>
              </a:extLst>
            </p:cNvPr>
            <p:cNvSpPr/>
            <p:nvPr/>
          </p:nvSpPr>
          <p:spPr>
            <a:xfrm>
              <a:off x="6708068" y="45606"/>
              <a:ext cx="5419427" cy="1198024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>
              <a:hlinkClick r:id="rId4"/>
              <a:extLst>
                <a:ext uri="{FF2B5EF4-FFF2-40B4-BE49-F238E27FC236}">
                  <a16:creationId xmlns:a16="http://schemas.microsoft.com/office/drawing/2014/main" id="{AE00559D-8A47-4EE0-98B3-B10389D75F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4884" t="29716" r="27774" b="51050"/>
            <a:stretch/>
          </p:blipFill>
          <p:spPr>
            <a:xfrm>
              <a:off x="6610392" y="-63387"/>
              <a:ext cx="5514098" cy="1260140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DD6D3F78-1D5C-4D03-9862-BE85594E23E2}"/>
              </a:ext>
            </a:extLst>
          </p:cNvPr>
          <p:cNvGrpSpPr/>
          <p:nvPr/>
        </p:nvGrpSpPr>
        <p:grpSpPr>
          <a:xfrm>
            <a:off x="7554842" y="4869160"/>
            <a:ext cx="4589830" cy="1383330"/>
            <a:chOff x="487722" y="1071453"/>
            <a:chExt cx="4589830" cy="138333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D67B830-DC60-47B9-962E-1F155B62FBA7}"/>
                </a:ext>
              </a:extLst>
            </p:cNvPr>
            <p:cNvSpPr/>
            <p:nvPr/>
          </p:nvSpPr>
          <p:spPr>
            <a:xfrm>
              <a:off x="530697" y="1102296"/>
              <a:ext cx="4546855" cy="1341406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6"/>
              <a:extLst>
                <a:ext uri="{FF2B5EF4-FFF2-40B4-BE49-F238E27FC236}">
                  <a16:creationId xmlns:a16="http://schemas.microsoft.com/office/drawing/2014/main" id="{FEBA8096-C366-43E7-B5A2-6DF445BFCA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5043" t="19429" r="34628" b="47544"/>
            <a:stretch/>
          </p:blipFill>
          <p:spPr>
            <a:xfrm>
              <a:off x="487722" y="1071453"/>
              <a:ext cx="4492154" cy="1383330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78481FF-DC75-44C0-B89F-1DA7F5867552}"/>
              </a:ext>
            </a:extLst>
          </p:cNvPr>
          <p:cNvGrpSpPr/>
          <p:nvPr/>
        </p:nvGrpSpPr>
        <p:grpSpPr>
          <a:xfrm>
            <a:off x="6021443" y="1268760"/>
            <a:ext cx="5495856" cy="1557936"/>
            <a:chOff x="6672636" y="1986399"/>
            <a:chExt cx="5495856" cy="1557936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7195022-7658-4FB1-B072-BE11B109F5B3}"/>
                </a:ext>
              </a:extLst>
            </p:cNvPr>
            <p:cNvSpPr/>
            <p:nvPr/>
          </p:nvSpPr>
          <p:spPr>
            <a:xfrm>
              <a:off x="6716639" y="1986399"/>
              <a:ext cx="5451853" cy="1557936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>
              <a:hlinkClick r:id="rId8"/>
              <a:extLst>
                <a:ext uri="{FF2B5EF4-FFF2-40B4-BE49-F238E27FC236}">
                  <a16:creationId xmlns:a16="http://schemas.microsoft.com/office/drawing/2014/main" id="{4CACF055-0A62-4B75-B45F-725EE5FA6C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1946" t="19026" r="23569" b="67674"/>
            <a:stretch/>
          </p:blipFill>
          <p:spPr>
            <a:xfrm>
              <a:off x="6672637" y="2006095"/>
              <a:ext cx="5451853" cy="748618"/>
            </a:xfrm>
            <a:prstGeom prst="rect">
              <a:avLst/>
            </a:prstGeom>
          </p:spPr>
        </p:pic>
        <p:pic>
          <p:nvPicPr>
            <p:cNvPr id="25" name="Picture 24">
              <a:hlinkClick r:id="rId8"/>
              <a:extLst>
                <a:ext uri="{FF2B5EF4-FFF2-40B4-BE49-F238E27FC236}">
                  <a16:creationId xmlns:a16="http://schemas.microsoft.com/office/drawing/2014/main" id="{667EDBB2-F358-4469-A010-FCD805CED5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1946" t="42054" r="23569" b="44750"/>
            <a:stretch/>
          </p:blipFill>
          <p:spPr>
            <a:xfrm>
              <a:off x="6672636" y="2801589"/>
              <a:ext cx="5451854" cy="742745"/>
            </a:xfrm>
            <a:prstGeom prst="rect">
              <a:avLst/>
            </a:prstGeom>
          </p:spPr>
        </p:pic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42C7E07C-0ED6-4F55-8A53-6CBD3B323B6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5" y="27335"/>
            <a:ext cx="1227411" cy="429442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89F09CEB-D881-4913-99D2-44366E27816A}"/>
              </a:ext>
            </a:extLst>
          </p:cNvPr>
          <p:cNvGrpSpPr/>
          <p:nvPr/>
        </p:nvGrpSpPr>
        <p:grpSpPr>
          <a:xfrm>
            <a:off x="6694822" y="3106993"/>
            <a:ext cx="5473670" cy="1690159"/>
            <a:chOff x="6650820" y="4221088"/>
            <a:chExt cx="5473670" cy="1690159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84D174A-D71A-4C7F-9930-70F4A49C068D}"/>
                </a:ext>
              </a:extLst>
            </p:cNvPr>
            <p:cNvSpPr/>
            <p:nvPr/>
          </p:nvSpPr>
          <p:spPr>
            <a:xfrm>
              <a:off x="6650820" y="4239499"/>
              <a:ext cx="5473670" cy="1671748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66B1A17F-1C7D-4A25-A9B1-8034B8007A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496" t="50167" r="52465" b="31297"/>
            <a:stretch/>
          </p:blipFill>
          <p:spPr>
            <a:xfrm>
              <a:off x="6656811" y="4989781"/>
              <a:ext cx="5451857" cy="865221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3819005-6C56-4CF7-B1D4-3FDAC6B03C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496" t="21453" r="52465" b="61694"/>
            <a:stretch/>
          </p:blipFill>
          <p:spPr>
            <a:xfrm>
              <a:off x="6656814" y="4221088"/>
              <a:ext cx="5451854" cy="786668"/>
            </a:xfrm>
            <a:prstGeom prst="rect">
              <a:avLst/>
            </a:prstGeom>
          </p:spPr>
        </p:pic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2A179B1A-031C-47BA-AF55-5439AD7E68AD}"/>
              </a:ext>
            </a:extLst>
          </p:cNvPr>
          <p:cNvGrpSpPr/>
          <p:nvPr/>
        </p:nvGrpSpPr>
        <p:grpSpPr>
          <a:xfrm>
            <a:off x="1401958" y="2942975"/>
            <a:ext cx="5014535" cy="1445279"/>
            <a:chOff x="644569" y="1130341"/>
            <a:chExt cx="5427042" cy="1710660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D8E4EFD5-F521-47CC-93C1-89C48C449744}"/>
                </a:ext>
              </a:extLst>
            </p:cNvPr>
            <p:cNvSpPr/>
            <p:nvPr/>
          </p:nvSpPr>
          <p:spPr>
            <a:xfrm>
              <a:off x="646746" y="1138499"/>
              <a:ext cx="5419427" cy="1702502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4F65714A-3DEA-43A9-9224-1447E2D26D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496" t="21453" r="52067" b="59583"/>
            <a:stretch/>
          </p:blipFill>
          <p:spPr>
            <a:xfrm>
              <a:off x="645029" y="1130341"/>
              <a:ext cx="5426582" cy="871181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6B2607BD-73A9-475D-9EA1-DBAA0AD1565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496" t="49739" r="52067" b="31297"/>
            <a:stretch/>
          </p:blipFill>
          <p:spPr>
            <a:xfrm>
              <a:off x="644569" y="1969821"/>
              <a:ext cx="5426582" cy="871180"/>
            </a:xfrm>
            <a:prstGeom prst="rect">
              <a:avLst/>
            </a:prstGeom>
          </p:spPr>
        </p:pic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79DA008A-5A26-468D-9F69-51A0ED06B1B5}"/>
              </a:ext>
            </a:extLst>
          </p:cNvPr>
          <p:cNvGrpSpPr/>
          <p:nvPr/>
        </p:nvGrpSpPr>
        <p:grpSpPr>
          <a:xfrm>
            <a:off x="1825956" y="12784"/>
            <a:ext cx="4121573" cy="1359534"/>
            <a:chOff x="291346" y="2924944"/>
            <a:chExt cx="4554865" cy="1561519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95D0D67-1D41-42C0-BA7C-7A41359BAF8D}"/>
                </a:ext>
              </a:extLst>
            </p:cNvPr>
            <p:cNvSpPr/>
            <p:nvPr/>
          </p:nvSpPr>
          <p:spPr>
            <a:xfrm>
              <a:off x="293049" y="2928527"/>
              <a:ext cx="4546855" cy="1557936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0BB384CB-E325-4B0C-8A4C-C6159C0630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1008" t="31314" r="5368" b="56197"/>
            <a:stretch/>
          </p:blipFill>
          <p:spPr>
            <a:xfrm>
              <a:off x="291346" y="2924944"/>
              <a:ext cx="4546855" cy="721130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2CC374F2-F346-4239-B2AA-9A74ECD6F24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1008" t="47883" r="5368" b="37597"/>
            <a:stretch/>
          </p:blipFill>
          <p:spPr>
            <a:xfrm>
              <a:off x="299356" y="3609020"/>
              <a:ext cx="4546855" cy="838416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D7C6C18D-EB24-4BBD-ACF9-6AE0E2CC8D8A}"/>
              </a:ext>
            </a:extLst>
          </p:cNvPr>
          <p:cNvGrpSpPr/>
          <p:nvPr/>
        </p:nvGrpSpPr>
        <p:grpSpPr>
          <a:xfrm>
            <a:off x="82849" y="1412776"/>
            <a:ext cx="4762507" cy="1492953"/>
            <a:chOff x="1114227" y="4071497"/>
            <a:chExt cx="5477115" cy="1818489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9A7F9D5-B90D-405E-A624-6D45BFE8B9BC}"/>
                </a:ext>
              </a:extLst>
            </p:cNvPr>
            <p:cNvSpPr/>
            <p:nvPr/>
          </p:nvSpPr>
          <p:spPr>
            <a:xfrm>
              <a:off x="1154298" y="4074353"/>
              <a:ext cx="5437044" cy="1815633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0C3A4BF8-03BD-49DC-BD4C-CE2D26168E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64470" t="36486" r="4849" b="30313"/>
            <a:stretch/>
          </p:blipFill>
          <p:spPr>
            <a:xfrm>
              <a:off x="1114227" y="4071497"/>
              <a:ext cx="5477115" cy="1778118"/>
            </a:xfrm>
            <a:prstGeom prst="rect">
              <a:avLst/>
            </a:prstGeom>
          </p:spPr>
        </p:pic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80F46583-06CC-47F3-A238-F84C6F219766}"/>
              </a:ext>
            </a:extLst>
          </p:cNvPr>
          <p:cNvGrpSpPr/>
          <p:nvPr/>
        </p:nvGrpSpPr>
        <p:grpSpPr>
          <a:xfrm>
            <a:off x="-24680" y="4470139"/>
            <a:ext cx="5328592" cy="1587153"/>
            <a:chOff x="83332" y="4431393"/>
            <a:chExt cx="5328592" cy="1587153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CBE5EC54-C38C-4910-B390-2E7A11817441}"/>
                </a:ext>
              </a:extLst>
            </p:cNvPr>
            <p:cNvSpPr/>
            <p:nvPr/>
          </p:nvSpPr>
          <p:spPr>
            <a:xfrm>
              <a:off x="155340" y="4431393"/>
              <a:ext cx="5256584" cy="1587153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6C070E8C-82DC-4EDD-A6E1-DB50A498EF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6833" t="17530" r="48818" b="70152"/>
            <a:stretch/>
          </p:blipFill>
          <p:spPr>
            <a:xfrm>
              <a:off x="83332" y="4431393"/>
              <a:ext cx="5256584" cy="797807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7D5D66C8-E18C-4E53-8B1C-9389C7EF82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6833" t="34132" r="48818" b="53330"/>
            <a:stretch/>
          </p:blipFill>
          <p:spPr>
            <a:xfrm>
              <a:off x="83332" y="5206474"/>
              <a:ext cx="5256584" cy="812072"/>
            </a:xfrm>
            <a:prstGeom prst="rect">
              <a:avLst/>
            </a:prstGeom>
          </p:spPr>
        </p:pic>
      </p:grpSp>
      <p:pic>
        <p:nvPicPr>
          <p:cNvPr id="22" name="Afbeelding 21"/>
          <p:cNvPicPr>
            <a:picLocks noChangeAspect="1"/>
          </p:cNvPicPr>
          <p:nvPr/>
        </p:nvPicPr>
        <p:blipFill rotWithShape="1">
          <a:blip r:embed="rId16"/>
          <a:srcRect b="29243"/>
          <a:stretch/>
        </p:blipFill>
        <p:spPr>
          <a:xfrm>
            <a:off x="0" y="5637201"/>
            <a:ext cx="12216904" cy="1222314"/>
          </a:xfrm>
          <a:prstGeom prst="rect">
            <a:avLst/>
          </a:prstGeom>
        </p:spPr>
      </p:pic>
      <p:sp>
        <p:nvSpPr>
          <p:cNvPr id="9" name="Text Box 3">
            <a:extLst>
              <a:ext uri="{FF2B5EF4-FFF2-40B4-BE49-F238E27FC236}">
                <a16:creationId xmlns:a16="http://schemas.microsoft.com/office/drawing/2014/main" id="{601D3B7F-17F9-4FA2-8ACF-60E807A3F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420" y="6264024"/>
            <a:ext cx="46445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Cited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nl-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dusty</a:t>
            </a:r>
            <a:r>
              <a:rPr lang="nl-N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papers</a:t>
            </a:r>
          </a:p>
        </p:txBody>
      </p:sp>
      <p:sp>
        <p:nvSpPr>
          <p:cNvPr id="13" name="Tekstvak 30">
            <a:extLst>
              <a:ext uri="{FF2B5EF4-FFF2-40B4-BE49-F238E27FC236}">
                <a16:creationId xmlns:a16="http://schemas.microsoft.com/office/drawing/2014/main" id="{615F56A2-15F3-4919-AD9C-AB0ED1668F28}"/>
              </a:ext>
            </a:extLst>
          </p:cNvPr>
          <p:cNvSpPr txBox="1"/>
          <p:nvPr/>
        </p:nvSpPr>
        <p:spPr>
          <a:xfrm>
            <a:off x="8004249" y="6325579"/>
            <a:ext cx="17641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#</a:t>
            </a:r>
            <a:r>
              <a:rPr lang="en-GB" sz="14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welstoffignietsaai</a:t>
            </a:r>
            <a:endParaRPr lang="en-GB" sz="14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4" name="Afbeelding 22">
            <a:hlinkClick r:id="rId17"/>
            <a:extLst>
              <a:ext uri="{FF2B5EF4-FFF2-40B4-BE49-F238E27FC236}">
                <a16:creationId xmlns:a16="http://schemas.microsoft.com/office/drawing/2014/main" id="{210828DF-7378-4535-A103-F0BA54DE570F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7" y="5985284"/>
            <a:ext cx="442358" cy="748748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C8119FEF-D1FF-4462-9063-20864E0F5832}"/>
              </a:ext>
            </a:extLst>
          </p:cNvPr>
          <p:cNvSpPr txBox="1"/>
          <p:nvPr/>
        </p:nvSpPr>
        <p:spPr>
          <a:xfrm>
            <a:off x="6021443" y="6335164"/>
            <a:ext cx="1298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>
                <a:solidFill>
                  <a:schemeClr val="bg1"/>
                </a:solidFill>
                <a:latin typeface="Berlin Sans FB" panose="020E0602020502020306" pitchFamily="34" charset="0"/>
              </a:rPr>
              <a:t>jbstuut@nioz.nl</a:t>
            </a:r>
            <a:endParaRPr lang="en-GB" sz="14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pic>
        <p:nvPicPr>
          <p:cNvPr id="53" name="Picture 52">
            <a:hlinkClick r:id="rId19"/>
            <a:extLst>
              <a:ext uri="{FF2B5EF4-FFF2-40B4-BE49-F238E27FC236}">
                <a16:creationId xmlns:a16="http://schemas.microsoft.com/office/drawing/2014/main" id="{D467E32D-55DE-4DE3-84D3-895CA6AF55D2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5250" b="36250" l="61750" r="91000">
                        <a14:foregroundMark x1="61750" y1="25500" x2="62000" y2="24000"/>
                        <a14:foregroundMark x1="69000" y1="6250" x2="69250" y2="5250"/>
                        <a14:foregroundMark x1="88750" y1="13250" x2="89750" y2="12750"/>
                        <a14:foregroundMark x1="90500" y1="12750" x2="91000" y2="12750"/>
                        <a14:foregroundMark x1="65500" y1="30750" x2="69500" y2="30500"/>
                        <a14:foregroundMark x1="61750" y1="36250" x2="62000" y2="3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212" t="3233" r="7486" b="61337"/>
          <a:stretch/>
        </p:blipFill>
        <p:spPr>
          <a:xfrm>
            <a:off x="10946133" y="6115164"/>
            <a:ext cx="622475" cy="66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257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0FEC6C636A5A42AC32A871E3824680" ma:contentTypeVersion="13" ma:contentTypeDescription="Een nieuw document maken." ma:contentTypeScope="" ma:versionID="855204f4ce5af21f5b76344caae19e92">
  <xsd:schema xmlns:xsd="http://www.w3.org/2001/XMLSchema" xmlns:xs="http://www.w3.org/2001/XMLSchema" xmlns:p="http://schemas.microsoft.com/office/2006/metadata/properties" xmlns:ns3="e47b52e8-6d1e-426b-814e-4779c5de292c" xmlns:ns4="821814bd-d26a-4558-84dd-cf0d35498367" targetNamespace="http://schemas.microsoft.com/office/2006/metadata/properties" ma:root="true" ma:fieldsID="1443f8d6fad4dd22a73a60e21308d081" ns3:_="" ns4:_="">
    <xsd:import namespace="e47b52e8-6d1e-426b-814e-4779c5de292c"/>
    <xsd:import namespace="821814bd-d26a-4558-84dd-cf0d3549836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7b52e8-6d1e-426b-814e-4779c5de29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1814bd-d26a-4558-84dd-cf0d3549836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Hint-hash delen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812254-F861-472B-AA6E-DE85B41D6AA7}">
  <ds:schemaRefs>
    <ds:schemaRef ds:uri="http://purl.org/dc/dcmitype/"/>
    <ds:schemaRef ds:uri="http://schemas.microsoft.com/office/2006/documentManagement/types"/>
    <ds:schemaRef ds:uri="821814bd-d26a-4558-84dd-cf0d35498367"/>
    <ds:schemaRef ds:uri="http://purl.org/dc/terms/"/>
    <ds:schemaRef ds:uri="http://schemas.microsoft.com/office/2006/metadata/properties"/>
    <ds:schemaRef ds:uri="http://schemas.openxmlformats.org/package/2006/metadata/core-properties"/>
    <ds:schemaRef ds:uri="e47b52e8-6d1e-426b-814e-4779c5de292c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ACBF682-7305-4FC8-8B2B-9CB1DE8469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47b52e8-6d1e-426b-814e-4779c5de292c"/>
    <ds:schemaRef ds:uri="821814bd-d26a-4558-84dd-cf0d354983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BDDE35A-5A05-4ACF-B2A6-2CAAD4AD89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6020</TotalTime>
  <Words>1078</Words>
  <Application>Microsoft Office PowerPoint</Application>
  <PresentationFormat>Widescreen</PresentationFormat>
  <Paragraphs>248</Paragraphs>
  <Slides>18</Slides>
  <Notes>18</Notes>
  <HiddenSlides>0</HiddenSlides>
  <MMClips>2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Wingdings</vt:lpstr>
      <vt:lpstr>Calibri Light</vt:lpstr>
      <vt:lpstr>Verdana</vt:lpstr>
      <vt:lpstr>Berlin Sans FB</vt:lpstr>
      <vt:lpstr>Arial</vt:lpstr>
      <vt:lpstr>Calibri</vt:lpstr>
      <vt:lpstr>MS PGothic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jbstuut</dc:creator>
  <cp:lastModifiedBy>Jan-Berend Stuut</cp:lastModifiedBy>
  <cp:revision>871</cp:revision>
  <cp:lastPrinted>2020-01-06T13:25:33Z</cp:lastPrinted>
  <dcterms:created xsi:type="dcterms:W3CDTF">2010-04-20T16:15:47Z</dcterms:created>
  <dcterms:modified xsi:type="dcterms:W3CDTF">2021-04-28T17:25:19Z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0x010100720FEC6C636A5A42AC32A871E3824680</vt:lpwstr>
  </property>
</Properties>
</file>