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5" r:id="rId5"/>
    <p:sldId id="256" r:id="rId6"/>
    <p:sldId id="262" r:id="rId7"/>
    <p:sldId id="266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7755" autoAdjust="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252FD-DA44-4FA5-9952-059FA2BC63E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0F436-ECD3-469F-B2D6-CD3F3A142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6CFC-C3F4-4F3A-9340-EC9A923F07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3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Full Beck ref: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Beck HE, Wood EF,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McVicar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TR, Zambrano-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Bigiarini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Alvarez-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Garreton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Baez-Villanueva OM, et al. Bias Correction of Global High-Resolution Precipitation Climatologies Using Streamflow Observations from 9372 Catchments.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2020;33(4):1299-315.</a:t>
            </a:r>
          </a:p>
          <a:p>
            <a:endParaRPr lang="en-GB" dirty="0" smtClean="0"/>
          </a:p>
          <a:p>
            <a:r>
              <a:rPr lang="en-GB" dirty="0" smtClean="0"/>
              <a:t>Shows</a:t>
            </a:r>
            <a:r>
              <a:rPr lang="en-GB" baseline="0" dirty="0" smtClean="0"/>
              <a:t> GloH2O’s PBCOR for WorldClim v2 climatologies in June-July-August (left) and December-January-February (right), with the GHCN Daily stations located in the mountain cryosphere as black crosses. </a:t>
            </a:r>
            <a:r>
              <a:rPr lang="en-GB" baseline="0" smtClean="0"/>
              <a:t>Shows </a:t>
            </a:r>
            <a:r>
              <a:rPr lang="en-GB" baseline="0" dirty="0" smtClean="0"/>
              <a:t>widespread precip low bias in mountains, worse in winter than summer</a:t>
            </a:r>
            <a:r>
              <a:rPr lang="en-GB" baseline="0" smtClean="0"/>
              <a:t>. Note </a:t>
            </a:r>
            <a:r>
              <a:rPr lang="en-GB" baseline="0" dirty="0" smtClean="0"/>
              <a:t>also that gridded products CHELSA v12 and </a:t>
            </a:r>
            <a:r>
              <a:rPr lang="en-GB" baseline="0" dirty="0" err="1" smtClean="0"/>
              <a:t>CHPClim</a:t>
            </a:r>
            <a:r>
              <a:rPr lang="en-GB" baseline="0" dirty="0" smtClean="0"/>
              <a:t> v1 have similar biases.</a:t>
            </a:r>
          </a:p>
          <a:p>
            <a:r>
              <a:rPr lang="en-GB" b="1" baseline="0" dirty="0" smtClean="0"/>
              <a:t>Shows that mountain precip, and particularly snowfall, are not adequately represented in leading gridded products even in Western States where observations are relatively dense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F436-ECD3-469F-B2D6-CD3F3A142D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6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6CFC-C3F4-4F3A-9340-EC9A923F07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9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F436-ECD3-469F-B2D6-CD3F3A142D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0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F436-ECD3-469F-B2D6-CD3F3A142D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0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F436-ECD3-469F-B2D6-CD3F3A142D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7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2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8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9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4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9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84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C5AA-C2EB-4FB7-BBD8-93701A9B71A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B489-28C3-4235-91CA-8582002E8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5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10" Type="http://schemas.openxmlformats.org/officeDocument/2006/relationships/image" Target="../media/image8.png"/><Relationship Id="rId4" Type="http://schemas.openxmlformats.org/officeDocument/2006/relationships/image" Target="../media/image10.tif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20.jpe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urnals.ametsoc.org/view/journals/hydr/aop/JHM-D-20-0206.1/JHM-D-20-0206.1.xml?tab_body=pdf" TargetMode="External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slide" Target="slide1.xml"/><Relationship Id="rId9" Type="http://schemas.microsoft.com/office/2007/relationships/hdphoto" Target="../media/hdphoto1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12" Type="http://schemas.openxmlformats.org/officeDocument/2006/relationships/hyperlink" Target="https://journals.ametsoc.org/view/journals/hydr/aop/JHM-D-20-0206.1/JHM-D-20-0206.1.xml?tab_body=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4.png"/><Relationship Id="rId5" Type="http://schemas.openxmlformats.org/officeDocument/2006/relationships/image" Target="../media/image30.png"/><Relationship Id="rId10" Type="http://schemas.openxmlformats.org/officeDocument/2006/relationships/slide" Target="slide1.xml"/><Relationship Id="rId4" Type="http://schemas.openxmlformats.org/officeDocument/2006/relationships/image" Target="../media/image29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metsoc.org/view/journals/hydr/aop/JHM-D-20-0206.1/JHM-D-20-0206.1.xml?tab_body=pdf" TargetMode="External"/><Relationship Id="rId3" Type="http://schemas.openxmlformats.org/officeDocument/2006/relationships/image" Target="../media/image34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36.png"/><Relationship Id="rId10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4846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99" y="122190"/>
            <a:ext cx="1121470" cy="10767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1105" y="429743"/>
            <a:ext cx="480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Snow Falling on Alpine Lakes</a:t>
            </a:r>
            <a:endParaRPr lang="en-GB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6605" y="2147410"/>
            <a:ext cx="3206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Hamish Pritchard*, Daniel Farinotti° </a:t>
            </a: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and Steven 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Colwell*</a:t>
            </a:r>
            <a:endParaRPr lang="en-GB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sz="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*British Antarctic Survey	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°WSL, Switzerland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5990" y="1310347"/>
            <a:ext cx="61562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C00000"/>
                </a:solidFill>
              </a:rPr>
              <a:t>Measuring </a:t>
            </a:r>
            <a:r>
              <a:rPr lang="en-GB" sz="2000" dirty="0" smtClean="0">
                <a:solidFill>
                  <a:srgbClr val="C00000"/>
                </a:solidFill>
              </a:rPr>
              <a:t>snowfall SWE on the </a:t>
            </a:r>
            <a:r>
              <a:rPr lang="en-GB" sz="2000" dirty="0">
                <a:solidFill>
                  <a:srgbClr val="C00000"/>
                </a:solidFill>
              </a:rPr>
              <a:t>landscape scale using lake water pressure</a:t>
            </a:r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594" y="3053616"/>
            <a:ext cx="1179327" cy="1177041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>
            <a:outerShdw blurRad="88900" dist="88900" dir="2400000" sx="106000" sy="106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-2" r="24015" b="1927"/>
          <a:stretch/>
        </p:blipFill>
        <p:spPr>
          <a:xfrm>
            <a:off x="5067178" y="3053616"/>
            <a:ext cx="1213824" cy="1177041"/>
          </a:xfrm>
          <a:prstGeom prst="rect">
            <a:avLst/>
          </a:prstGeom>
          <a:ln w="28575">
            <a:solidFill>
              <a:schemeClr val="accent5"/>
            </a:solidFill>
          </a:ln>
          <a:effectLst>
            <a:outerShdw blurRad="88900" dist="88900" dir="2400000" sx="106000" sy="106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80" b="10310"/>
          <a:stretch/>
        </p:blipFill>
        <p:spPr>
          <a:xfrm>
            <a:off x="7081259" y="3053616"/>
            <a:ext cx="1157313" cy="1177041"/>
          </a:xfrm>
          <a:prstGeom prst="rect">
            <a:avLst/>
          </a:prstGeom>
          <a:ln w="28575">
            <a:solidFill>
              <a:schemeClr val="accent5"/>
            </a:solidFill>
          </a:ln>
          <a:effectLst>
            <a:outerShdw blurRad="88900" dist="88900" dir="2400000" sx="106000" sy="106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/>
          <a:srcRect l="75499" t="45465" r="6178" b="18883"/>
          <a:stretch/>
        </p:blipFill>
        <p:spPr>
          <a:xfrm>
            <a:off x="4092151" y="4864630"/>
            <a:ext cx="1177041" cy="1177041"/>
          </a:xfrm>
          <a:prstGeom prst="rect">
            <a:avLst/>
          </a:prstGeom>
          <a:ln w="28575">
            <a:solidFill>
              <a:schemeClr val="accent5"/>
            </a:solidFill>
          </a:ln>
          <a:effectLst>
            <a:outerShdw blurRad="88900" dist="88900" dir="2400000" sx="106000" sy="106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/>
          <a:srcRect l="10013" r="9300"/>
          <a:stretch/>
        </p:blipFill>
        <p:spPr>
          <a:xfrm>
            <a:off x="6095798" y="4864630"/>
            <a:ext cx="1177041" cy="1177041"/>
          </a:xfrm>
          <a:prstGeom prst="rect">
            <a:avLst/>
          </a:prstGeom>
          <a:ln w="28575">
            <a:solidFill>
              <a:schemeClr val="accent5"/>
            </a:solidFill>
          </a:ln>
          <a:effectLst>
            <a:outerShdw blurRad="88900" dist="88900" dir="2400000" sx="106000" sy="106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52164" y="4264351"/>
            <a:ext cx="1850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1. We’re getting snowfall wrong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758521" y="4264352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2. We need better measurements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046606" y="426435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3. Here’s a new way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96591" y="6092639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4. It works!</a:t>
            </a:r>
            <a:endParaRPr lang="en-GB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1002" y="6081561"/>
            <a:ext cx="806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5. </a:t>
            </a:r>
            <a:r>
              <a:rPr lang="en-GB" sz="1000" dirty="0" smtClean="0"/>
              <a:t>Summary</a:t>
            </a:r>
            <a:endParaRPr lang="en-GB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751996" y="0"/>
            <a:ext cx="1311740" cy="569829"/>
            <a:chOff x="7751996" y="0"/>
            <a:chExt cx="1311740" cy="569829"/>
          </a:xfrm>
        </p:grpSpPr>
        <p:sp>
          <p:nvSpPr>
            <p:cNvPr id="17" name="Rectangle 16"/>
            <p:cNvSpPr/>
            <p:nvPr/>
          </p:nvSpPr>
          <p:spPr>
            <a:xfrm>
              <a:off x="7751996" y="0"/>
              <a:ext cx="9731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EGU21-7507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061" y="55084"/>
              <a:ext cx="367675" cy="514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4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600" y="117492"/>
            <a:ext cx="4570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/>
                </a:solidFill>
              </a:rPr>
              <a:t>1) </a:t>
            </a:r>
            <a:r>
              <a:rPr lang="en-GB" sz="1600" u="sng" dirty="0" smtClean="0">
                <a:solidFill>
                  <a:schemeClr val="accent5"/>
                </a:solidFill>
              </a:rPr>
              <a:t>The problem</a:t>
            </a:r>
            <a:r>
              <a:rPr lang="en-GB" sz="1600" dirty="0" smtClean="0">
                <a:solidFill>
                  <a:schemeClr val="accent5"/>
                </a:solidFill>
              </a:rPr>
              <a:t>: </a:t>
            </a:r>
            <a:r>
              <a:rPr lang="en-GB" sz="1500" dirty="0" smtClean="0">
                <a:solidFill>
                  <a:schemeClr val="accent5"/>
                </a:solidFill>
              </a:rPr>
              <a:t>we’re getting mountain snowfall wrong</a:t>
            </a:r>
            <a:endParaRPr lang="en-GB" sz="1500" dirty="0">
              <a:solidFill>
                <a:schemeClr val="accent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981" y="3715354"/>
            <a:ext cx="6302965" cy="2626729"/>
            <a:chOff x="193981" y="3715354"/>
            <a:chExt cx="6302965" cy="2626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1" y="3715354"/>
              <a:ext cx="6302965" cy="262672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2908" y="5455681"/>
              <a:ext cx="1567703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5"/>
                  </a:solidFill>
                </a:rPr>
                <a:t>Mountain snowfall biases are a global problem</a:t>
              </a:r>
            </a:p>
            <a:p>
              <a:endParaRPr lang="en-GB" sz="10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GB" sz="1000" dirty="0" smtClean="0">
                  <a:solidFill>
                    <a:schemeClr val="bg1">
                      <a:lumMod val="65000"/>
                    </a:schemeClr>
                  </a:solidFill>
                </a:rPr>
                <a:t>WorldClim v2</a:t>
              </a:r>
            </a:p>
            <a:p>
              <a:r>
                <a:rPr lang="en-GB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Winter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8" y="546326"/>
            <a:ext cx="3142689" cy="3142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006" y="3170055"/>
            <a:ext cx="1439148" cy="38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C00000"/>
                </a:solidFill>
              </a:rPr>
              <a:t>Bias-correction factor </a:t>
            </a:r>
            <a:r>
              <a:rPr lang="en-GB" sz="1000" dirty="0" smtClean="0">
                <a:solidFill>
                  <a:srgbClr val="C00000"/>
                </a:solidFill>
              </a:rPr>
              <a:t>for precipitation</a:t>
            </a:r>
            <a:endParaRPr lang="en-GB" sz="1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908" y="1653537"/>
            <a:ext cx="127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WorldClim v2</a:t>
            </a:r>
          </a:p>
          <a:p>
            <a:r>
              <a:rPr lang="en-GB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Summer</a:t>
            </a:r>
          </a:p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(June-July-August mean)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760" y="3087927"/>
            <a:ext cx="1466039" cy="54337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939762" y="666253"/>
            <a:ext cx="2204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summary</a:t>
            </a:r>
            <a:r>
              <a:rPr lang="en-GB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Mountain snowfall is </a:t>
            </a:r>
            <a:r>
              <a:rPr lang="en-GB" sz="1200" dirty="0" smtClean="0">
                <a:solidFill>
                  <a:schemeClr val="accent5"/>
                </a:solidFill>
              </a:rPr>
              <a:t>not observed well enough…</a:t>
            </a:r>
          </a:p>
          <a:p>
            <a:endParaRPr lang="en-GB" sz="1200" dirty="0">
              <a:solidFill>
                <a:schemeClr val="accent5"/>
              </a:solidFill>
            </a:endParaRPr>
          </a:p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…even where there are lots of weather stations (like in the western US).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771" y="6313143"/>
            <a:ext cx="8036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</a:rPr>
              <a:t>Bias-correction factor: PBCOR for WorldClim v2, </a:t>
            </a: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</a:rPr>
              <a:t>Beck et al. </a:t>
            </a:r>
            <a:r>
              <a:rPr lang="en-GB" sz="1000" b="1" dirty="0">
                <a:solidFill>
                  <a:schemeClr val="bg1">
                    <a:lumMod val="65000"/>
                  </a:schemeClr>
                </a:solidFill>
              </a:rPr>
              <a:t>(2020) </a:t>
            </a:r>
            <a:r>
              <a:rPr lang="en-GB" sz="1000" i="1" dirty="0">
                <a:solidFill>
                  <a:schemeClr val="bg1">
                    <a:lumMod val="65000"/>
                  </a:schemeClr>
                </a:solidFill>
              </a:rPr>
              <a:t>Bias correction of global high-resolution precipitation climatologies using streamflow </a:t>
            </a:r>
            <a:r>
              <a:rPr lang="en-GB" sz="1000" i="1" dirty="0" smtClean="0">
                <a:solidFill>
                  <a:schemeClr val="bg1">
                    <a:lumMod val="65000"/>
                  </a:schemeClr>
                </a:solidFill>
              </a:rPr>
              <a:t>observations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</a:rPr>
              <a:t>Weather stations: selected Global Historical Climatology Network stations located in mountains where January or July mean temperature is below freezing. Mountains: as defined by </a:t>
            </a:r>
            <a:r>
              <a:rPr lang="en-GB" sz="1000" dirty="0" err="1" smtClean="0">
                <a:solidFill>
                  <a:schemeClr val="bg1">
                    <a:lumMod val="75000"/>
                  </a:schemeClr>
                </a:solidFill>
              </a:rPr>
              <a:t>Karagulle</a:t>
            </a:r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</a:rPr>
              <a:t> et al.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(2017) </a:t>
            </a:r>
            <a:r>
              <a:rPr lang="en-GB" sz="1000" i="1" dirty="0" err="1">
                <a:solidFill>
                  <a:schemeClr val="bg1">
                    <a:lumMod val="75000"/>
                  </a:schemeClr>
                </a:solidFill>
              </a:rPr>
              <a:t>Modeling</a:t>
            </a:r>
            <a:r>
              <a:rPr lang="en-GB" sz="1000" i="1" dirty="0">
                <a:solidFill>
                  <a:schemeClr val="bg1">
                    <a:lumMod val="75000"/>
                  </a:schemeClr>
                </a:solidFill>
              </a:rPr>
              <a:t> global Hammond landform regions from 250‐m elevation </a:t>
            </a:r>
            <a:r>
              <a:rPr lang="en-GB" sz="1000" i="1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GB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2827" y="809473"/>
            <a:ext cx="1972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/>
              <a:t>Summer precipitation amounts are biased by this much</a:t>
            </a:r>
            <a:endParaRPr lang="en-GB" sz="11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54257" y="546326"/>
            <a:ext cx="3142689" cy="3142689"/>
            <a:chOff x="3354257" y="546326"/>
            <a:chExt cx="3142689" cy="31426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257" y="546326"/>
              <a:ext cx="3142689" cy="31426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54257" y="1653537"/>
              <a:ext cx="1266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>
                      <a:lumMod val="65000"/>
                    </a:schemeClr>
                  </a:solidFill>
                </a:rPr>
                <a:t>WorldClim v2</a:t>
              </a:r>
            </a:p>
            <a:p>
              <a:r>
                <a:rPr lang="en-GB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Winter</a:t>
              </a:r>
            </a:p>
            <a:p>
              <a:r>
                <a:rPr lang="en-GB" sz="1000" dirty="0" smtClean="0">
                  <a:solidFill>
                    <a:schemeClr val="bg1">
                      <a:lumMod val="65000"/>
                    </a:schemeClr>
                  </a:solidFill>
                </a:rPr>
                <a:t>(December-January-February mean)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4257" y="3153629"/>
              <a:ext cx="126669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600" b="1" dirty="0" smtClean="0"/>
                <a:t>x</a:t>
              </a:r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  </a:t>
              </a:r>
              <a:r>
                <a:rPr lang="en-GB" sz="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Weather station in the</a:t>
              </a:r>
              <a:endParaRPr lang="en-GB" sz="8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  <a:p>
              <a:r>
                <a:rPr lang="en-GB" sz="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     mountain cryosphere</a:t>
              </a:r>
              <a:endParaRPr lang="en-GB" sz="8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9575" y="809472"/>
              <a:ext cx="20673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greatest biases are in the mountains in winter</a:t>
              </a:r>
              <a:endParaRPr lang="en-GB" sz="1100" b="1" u="sng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61264" y="2459232"/>
            <a:ext cx="1564756" cy="3602513"/>
            <a:chOff x="6972469" y="2558149"/>
            <a:chExt cx="1564756" cy="3602513"/>
          </a:xfrm>
        </p:grpSpPr>
        <p:grpSp>
          <p:nvGrpSpPr>
            <p:cNvPr id="5" name="Group 4"/>
            <p:cNvGrpSpPr/>
            <p:nvPr/>
          </p:nvGrpSpPr>
          <p:grpSpPr>
            <a:xfrm>
              <a:off x="6974381" y="2926842"/>
              <a:ext cx="1562844" cy="3233820"/>
              <a:chOff x="7024257" y="3087927"/>
              <a:chExt cx="1562844" cy="32338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024257" y="3087927"/>
                <a:ext cx="1562844" cy="32338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7055599" y="3153629"/>
                <a:ext cx="1498249" cy="3083494"/>
                <a:chOff x="3672205" y="2529205"/>
                <a:chExt cx="1799590" cy="3681038"/>
              </a:xfrm>
              <a:solidFill>
                <a:schemeClr val="bg1"/>
              </a:solidFill>
            </p:grpSpPr>
            <p:pic>
              <p:nvPicPr>
                <p:cNvPr id="26" name="Picture 25"/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2205" y="2529205"/>
                  <a:ext cx="1799590" cy="179959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Picture 26"/>
                <p:cNvPicPr/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2205" y="4410653"/>
                  <a:ext cx="1799590" cy="1799590"/>
                </a:xfrm>
                <a:prstGeom prst="rect">
                  <a:avLst/>
                </a:prstGeom>
                <a:grpFill/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3672205" y="3502028"/>
                  <a:ext cx="836014" cy="40416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GB" sz="8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ea typeface="Times New Roman" panose="02020603050405020304" pitchFamily="18" charset="0"/>
                      <a:cs typeface="Mangal"/>
                    </a:rPr>
                    <a:t>CHELSA </a:t>
                  </a:r>
                  <a:r>
                    <a:rPr lang="en-GB" sz="8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ea typeface="Times New Roman" panose="02020603050405020304" pitchFamily="18" charset="0"/>
                      <a:cs typeface="Mangal"/>
                    </a:rPr>
                    <a:t>v1.2</a:t>
                  </a:r>
                </a:p>
                <a:p>
                  <a:r>
                    <a:rPr lang="en-GB" sz="8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Winter</a:t>
                  </a:r>
                  <a:endParaRPr lang="en-GB" sz="8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672205" y="5384745"/>
                  <a:ext cx="774401" cy="40416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GB" sz="800" dirty="0" err="1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ea typeface="Times New Roman" panose="02020603050405020304" pitchFamily="18" charset="0"/>
                      <a:cs typeface="Mangal"/>
                    </a:rPr>
                    <a:t>CHPclim</a:t>
                  </a:r>
                  <a:r>
                    <a:rPr lang="en-GB" sz="8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ea typeface="Times New Roman" panose="02020603050405020304" pitchFamily="18" charset="0"/>
                      <a:cs typeface="Mangal"/>
                    </a:rPr>
                    <a:t> </a:t>
                  </a:r>
                  <a:r>
                    <a:rPr lang="en-GB" sz="8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ea typeface="Times New Roman" panose="02020603050405020304" pitchFamily="18" charset="0"/>
                      <a:cs typeface="Mangal"/>
                    </a:rPr>
                    <a:t>v1</a:t>
                  </a:r>
                </a:p>
                <a:p>
                  <a:r>
                    <a:rPr lang="en-GB" sz="8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Winter</a:t>
                  </a:r>
                  <a:endParaRPr lang="en-GB" sz="8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6972469" y="2558149"/>
              <a:ext cx="1564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>
                      <a:lumMod val="65000"/>
                    </a:schemeClr>
                  </a:solidFill>
                </a:rPr>
                <a:t>…and other climatologies have the same problem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30" name="Picture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452" y="6113490"/>
            <a:ext cx="1176630" cy="78035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51996" y="0"/>
            <a:ext cx="1311740" cy="569829"/>
            <a:chOff x="7751996" y="0"/>
            <a:chExt cx="1311740" cy="569829"/>
          </a:xfrm>
        </p:grpSpPr>
        <p:sp>
          <p:nvSpPr>
            <p:cNvPr id="33" name="Rectangle 32"/>
            <p:cNvSpPr/>
            <p:nvPr/>
          </p:nvSpPr>
          <p:spPr>
            <a:xfrm>
              <a:off x="7751996" y="0"/>
              <a:ext cx="9731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EGU21-7507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061" y="55084"/>
              <a:ext cx="367675" cy="514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5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810" y="844593"/>
            <a:ext cx="5013341" cy="2010157"/>
            <a:chOff x="29810" y="844593"/>
            <a:chExt cx="5013341" cy="20101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913" y="1100195"/>
              <a:ext cx="2508238" cy="1754555"/>
            </a:xfrm>
            <a:prstGeom prst="rect">
              <a:avLst/>
            </a:prstGeom>
          </p:spPr>
        </p:pic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29810" y="844593"/>
              <a:ext cx="4359527" cy="2010157"/>
              <a:chOff x="517711" y="690250"/>
              <a:chExt cx="4914590" cy="226609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8812" y="984668"/>
                <a:ext cx="2628900" cy="197167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17711" y="690250"/>
                <a:ext cx="4914590" cy="31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Manual </a:t>
                </a:r>
                <a:r>
                  <a:rPr lang="en-GB" sz="1200" dirty="0"/>
                  <a:t>observations </a:t>
                </a:r>
                <a:r>
                  <a:rPr lang="en-GB" sz="1200" dirty="0" smtClean="0"/>
                  <a:t>of SWE </a:t>
                </a:r>
                <a:r>
                  <a:rPr lang="en-GB" sz="1200" dirty="0" smtClean="0">
                    <a:solidFill>
                      <a:schemeClr val="bg1">
                        <a:lumMod val="75000"/>
                      </a:schemeClr>
                    </a:solidFill>
                  </a:rPr>
                  <a:t>(Snow Water Equivalent) </a:t>
                </a:r>
                <a:r>
                  <a:rPr lang="en-GB" sz="1200" dirty="0" smtClean="0"/>
                  <a:t>- infrequent </a:t>
                </a:r>
                <a:endParaRPr lang="en-GB" sz="1200" dirty="0"/>
              </a:p>
            </p:txBody>
          </p:sp>
        </p:grpSp>
      </p:grpSp>
      <p:sp>
        <p:nvSpPr>
          <p:cNvPr id="3075" name="TextBox 3074"/>
          <p:cNvSpPr txBox="1"/>
          <p:nvPr/>
        </p:nvSpPr>
        <p:spPr>
          <a:xfrm>
            <a:off x="4651047" y="4074962"/>
            <a:ext cx="429772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/>
              <a:t>t</a:t>
            </a:r>
            <a:r>
              <a:rPr lang="en-GB" sz="1400" dirty="0" smtClean="0"/>
              <a:t>oo </a:t>
            </a:r>
            <a:r>
              <a:rPr lang="en-GB" sz="1400" b="1" dirty="0" smtClean="0"/>
              <a:t>few</a:t>
            </a:r>
            <a:r>
              <a:rPr lang="en-GB" sz="1400" dirty="0" smtClean="0"/>
              <a:t>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(difficult, expensive to install and maintain)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too </a:t>
            </a:r>
            <a:r>
              <a:rPr lang="en-GB" sz="1400" b="1" dirty="0" smtClean="0"/>
              <a:t>biased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(undercatch, sensor saturation etc.)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3079" y="2977130"/>
            <a:ext cx="6388390" cy="3658222"/>
            <a:chOff x="163079" y="2977130"/>
            <a:chExt cx="6388390" cy="3658222"/>
          </a:xfrm>
        </p:grpSpPr>
        <p:grpSp>
          <p:nvGrpSpPr>
            <p:cNvPr id="15" name="Group 14"/>
            <p:cNvGrpSpPr/>
            <p:nvPr/>
          </p:nvGrpSpPr>
          <p:grpSpPr>
            <a:xfrm>
              <a:off x="163079" y="2977130"/>
              <a:ext cx="4291135" cy="1818356"/>
              <a:chOff x="163079" y="2977130"/>
              <a:chExt cx="4291135" cy="18183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3079" y="2977130"/>
                <a:ext cx="22093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/>
                  <a:t>Other SWE gauges – rare, expensive, range or bias problems</a:t>
                </a:r>
                <a:endParaRPr lang="en-GB" sz="1100" dirty="0"/>
              </a:p>
            </p:txBody>
          </p:sp>
          <p:pic>
            <p:nvPicPr>
              <p:cNvPr id="3088" name="Picture 16" descr="Image result for snow pillow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58" y="3377944"/>
                <a:ext cx="1884513" cy="1411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4422" y="3350867"/>
                <a:ext cx="5293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pillow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435509" y="3367296"/>
                <a:ext cx="6527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$17,000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2187564" y="3144463"/>
                <a:ext cx="2266650" cy="1651023"/>
                <a:chOff x="186052" y="4941365"/>
                <a:chExt cx="2266650" cy="1651023"/>
              </a:xfrm>
            </p:grpSpPr>
            <p:pic>
              <p:nvPicPr>
                <p:cNvPr id="3084" name="Picture 12" descr="Related image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338" y="4941365"/>
                  <a:ext cx="2201364" cy="1651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186052" y="5153471"/>
                  <a:ext cx="52290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 smtClean="0"/>
                    <a:t>scales</a:t>
                  </a:r>
                  <a:endParaRPr lang="en-GB" sz="11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31849" y="6326993"/>
                  <a:ext cx="65274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 smtClean="0">
                      <a:solidFill>
                        <a:schemeClr val="bg1"/>
                      </a:solidFill>
                    </a:rPr>
                    <a:t>$28,000</a:t>
                  </a:r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240258" y="4871058"/>
              <a:ext cx="6311211" cy="1764294"/>
              <a:chOff x="240258" y="4871058"/>
              <a:chExt cx="6311211" cy="1764294"/>
            </a:xfrm>
          </p:grpSpPr>
          <p:pic>
            <p:nvPicPr>
              <p:cNvPr id="3086" name="Picture 14" descr="Image result for gamma snow water equivalent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58" y="4941365"/>
                <a:ext cx="1240596" cy="1681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 descr="https://www.hydrologicalusa.com/fileadmin/user_upload/spa_02__2_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9829" y="4941096"/>
                <a:ext cx="1658975" cy="1681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906292" y="4871058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gamma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554546" y="4871058"/>
                <a:ext cx="8178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impedance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72077" y="5041056"/>
                <a:ext cx="6527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$34,000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397779" y="4939309"/>
                <a:ext cx="3153690" cy="1696043"/>
                <a:chOff x="5739199" y="4926346"/>
                <a:chExt cx="3153690" cy="1696043"/>
              </a:xfrm>
            </p:grpSpPr>
            <p:grpSp>
              <p:nvGrpSpPr>
                <p:cNvPr id="3073" name="Group 3072"/>
                <p:cNvGrpSpPr/>
                <p:nvPr/>
              </p:nvGrpSpPr>
              <p:grpSpPr>
                <a:xfrm>
                  <a:off x="5739199" y="4926346"/>
                  <a:ext cx="3153690" cy="1696043"/>
                  <a:chOff x="5739199" y="4926346"/>
                  <a:chExt cx="3153690" cy="1696043"/>
                </a:xfrm>
              </p:grpSpPr>
              <p:pic>
                <p:nvPicPr>
                  <p:cNvPr id="3090" name="Picture 18" descr="http://geonor.com/live/wp-content/uploads/2018/06/Cosmic_Ray_Detector_Schematic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9199" y="5114925"/>
                    <a:ext cx="3153690" cy="15074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739199" y="4926346"/>
                    <a:ext cx="78899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</a:t>
                    </a:r>
                    <a:r>
                      <a:rPr lang="en-GB" sz="11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osmic ray</a:t>
                    </a:r>
                    <a:endParaRPr lang="en-GB" sz="11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5775912" y="5085665"/>
                  <a:ext cx="65274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$21,000</a:t>
                  </a:r>
                  <a:endParaRPr lang="en-GB" sz="11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566498" y="5041055"/>
                <a:ext cx="6527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$27,000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651048" y="4696771"/>
            <a:ext cx="429772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Most importantly: too </a:t>
            </a:r>
            <a:r>
              <a:rPr lang="en-GB" sz="1600" b="1" dirty="0" smtClean="0">
                <a:solidFill>
                  <a:srgbClr val="FF0000"/>
                </a:solidFill>
              </a:rPr>
              <a:t>small!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7C80"/>
                </a:solidFill>
              </a:rPr>
              <a:t>(</a:t>
            </a:r>
            <a:r>
              <a:rPr lang="en-GB" sz="1400" u="sng" dirty="0" smtClean="0">
                <a:solidFill>
                  <a:srgbClr val="FF7C80"/>
                </a:solidFill>
              </a:rPr>
              <a:t>point</a:t>
            </a:r>
            <a:r>
              <a:rPr lang="en-GB" sz="1400" dirty="0" smtClean="0">
                <a:solidFill>
                  <a:srgbClr val="FF7C80"/>
                </a:solidFill>
              </a:rPr>
              <a:t> measurements)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3150" y="855608"/>
            <a:ext cx="3905619" cy="3084897"/>
            <a:chOff x="5043150" y="855608"/>
            <a:chExt cx="3905619" cy="3084897"/>
          </a:xfrm>
        </p:grpSpPr>
        <p:grpSp>
          <p:nvGrpSpPr>
            <p:cNvPr id="6" name="Group 5"/>
            <p:cNvGrpSpPr/>
            <p:nvPr/>
          </p:nvGrpSpPr>
          <p:grpSpPr>
            <a:xfrm>
              <a:off x="5043150" y="855608"/>
              <a:ext cx="1974751" cy="2511688"/>
              <a:chOff x="5043150" y="855608"/>
              <a:chExt cx="1974751" cy="251168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138931" y="1108659"/>
                <a:ext cx="1606100" cy="2258637"/>
                <a:chOff x="7181850" y="1135650"/>
                <a:chExt cx="1400026" cy="2258637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1850" y="1135650"/>
                  <a:ext cx="1382777" cy="2258637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8045023" y="1348177"/>
                  <a:ext cx="53685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 smtClean="0">
                      <a:solidFill>
                        <a:schemeClr val="bg1"/>
                      </a:solidFill>
                    </a:rPr>
                    <a:t>&gt;$7000</a:t>
                  </a:r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5043150" y="855608"/>
                <a:ext cx="19747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Pluviometers – often biased</a:t>
                </a:r>
                <a:endParaRPr lang="en-GB" sz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98796" y="1081362"/>
              <a:ext cx="2149973" cy="2859143"/>
              <a:chOff x="6798796" y="1081362"/>
              <a:chExt cx="2149973" cy="285914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799908" y="1108658"/>
                <a:ext cx="2148861" cy="2831847"/>
                <a:chOff x="-2845507" y="3394287"/>
                <a:chExt cx="2148861" cy="2831847"/>
              </a:xfrm>
            </p:grpSpPr>
            <p:pic>
              <p:nvPicPr>
                <p:cNvPr id="1028" name="Picture 4" descr="https://ars.els-cdn.com/content/image/1-s2.0-S0022169413008184-gr1.jpg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768891" y="3394287"/>
                  <a:ext cx="2072245" cy="2831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-2845507" y="4470408"/>
                  <a:ext cx="18868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900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Fences and bushes reduce wind bias but are rarely used.</a:t>
                  </a:r>
                  <a:endParaRPr lang="en-GB" sz="9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6798796" y="1081362"/>
                <a:ext cx="17573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>
                        <a:lumMod val="50000"/>
                      </a:schemeClr>
                    </a:solidFill>
                  </a:rPr>
                  <a:t>WMO reference station</a:t>
                </a:r>
                <a:endParaRPr lang="en-GB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01600" y="117492"/>
            <a:ext cx="4599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/>
                </a:solidFill>
              </a:rPr>
              <a:t>2) </a:t>
            </a:r>
            <a:r>
              <a:rPr lang="en-GB" sz="1600" u="sng" dirty="0" smtClean="0">
                <a:solidFill>
                  <a:schemeClr val="accent5"/>
                </a:solidFill>
              </a:rPr>
              <a:t>What’s wrong with existing snowfall observations</a:t>
            </a:r>
            <a:r>
              <a:rPr lang="en-GB" sz="1600" dirty="0" smtClean="0">
                <a:solidFill>
                  <a:schemeClr val="accent5"/>
                </a:solidFill>
              </a:rPr>
              <a:t>?</a:t>
            </a:r>
            <a:endParaRPr lang="en-GB" sz="1500" dirty="0">
              <a:solidFill>
                <a:schemeClr val="accent5"/>
              </a:solidFill>
            </a:endParaRPr>
          </a:p>
        </p:txBody>
      </p:sp>
      <p:pic>
        <p:nvPicPr>
          <p:cNvPr id="50" name="Picture 4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4452" y="6113490"/>
            <a:ext cx="1176630" cy="7803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548118"/>
            <a:ext cx="1314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Lots of options: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751996" y="0"/>
            <a:ext cx="1311740" cy="569829"/>
            <a:chOff x="7751996" y="0"/>
            <a:chExt cx="1311740" cy="569829"/>
          </a:xfrm>
        </p:grpSpPr>
        <p:sp>
          <p:nvSpPr>
            <p:cNvPr id="51" name="Rectangle 50"/>
            <p:cNvSpPr/>
            <p:nvPr/>
          </p:nvSpPr>
          <p:spPr>
            <a:xfrm>
              <a:off x="7751996" y="0"/>
              <a:ext cx="9731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EGU21-7507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061" y="55084"/>
              <a:ext cx="367675" cy="514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0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ountain lake cross sectio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43" y="1106207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01600" y="117492"/>
            <a:ext cx="5156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3</a:t>
            </a:r>
            <a:r>
              <a:rPr lang="en-GB" sz="1600" dirty="0" smtClean="0">
                <a:solidFill>
                  <a:schemeClr val="accent5"/>
                </a:solidFill>
              </a:rPr>
              <a:t>) </a:t>
            </a:r>
            <a:r>
              <a:rPr lang="en-GB" sz="1600" u="sng" dirty="0" smtClean="0">
                <a:solidFill>
                  <a:schemeClr val="accent5"/>
                </a:solidFill>
              </a:rPr>
              <a:t>There is another way</a:t>
            </a:r>
            <a:r>
              <a:rPr lang="en-GB" sz="1600" dirty="0" smtClean="0">
                <a:solidFill>
                  <a:schemeClr val="accent5"/>
                </a:solidFill>
              </a:rPr>
              <a:t> - use lakes to measure snowfall SWE</a:t>
            </a:r>
            <a:endParaRPr lang="en-GB" sz="1500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378" y="4759126"/>
            <a:ext cx="5888682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u="sng" dirty="0" smtClean="0"/>
              <a:t>Accuracy</a:t>
            </a:r>
            <a:r>
              <a:rPr lang="en-GB" sz="1600" b="1" dirty="0" smtClean="0"/>
              <a:t> advantages</a:t>
            </a:r>
          </a:p>
          <a:p>
            <a:endParaRPr lang="en-GB" sz="400" dirty="0" smtClean="0"/>
          </a:p>
          <a:p>
            <a:pPr>
              <a:lnSpc>
                <a:spcPct val="150000"/>
              </a:lnSpc>
            </a:pPr>
            <a:r>
              <a:rPr lang="en-GB" sz="1400" dirty="0" smtClean="0"/>
              <a:t>b) </a:t>
            </a:r>
            <a:r>
              <a:rPr lang="en-GB" sz="1400" dirty="0"/>
              <a:t>no bias </a:t>
            </a:r>
            <a:r>
              <a:rPr lang="en-GB" sz="1400" dirty="0" smtClean="0"/>
              <a:t>from wind ‘undercatch’ 	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submerged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sensor)</a:t>
            </a:r>
          </a:p>
          <a:p>
            <a:pPr>
              <a:lnSpc>
                <a:spcPct val="150000"/>
              </a:lnSpc>
            </a:pPr>
            <a:r>
              <a:rPr lang="en-GB" sz="1400" dirty="0" smtClean="0"/>
              <a:t>c) </a:t>
            </a:r>
            <a:r>
              <a:rPr lang="en-GB" sz="1400" dirty="0"/>
              <a:t>no </a:t>
            </a:r>
            <a:r>
              <a:rPr lang="en-GB" sz="1400" dirty="0" smtClean="0"/>
              <a:t>bias from ‘bridging’	 		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(larger than pillows)</a:t>
            </a:r>
          </a:p>
          <a:p>
            <a:pPr>
              <a:lnSpc>
                <a:spcPct val="150000"/>
              </a:lnSpc>
            </a:pPr>
            <a:r>
              <a:rPr lang="en-GB" sz="1400" dirty="0" smtClean="0"/>
              <a:t>d) </a:t>
            </a:r>
            <a:r>
              <a:rPr lang="en-GB" sz="1400" dirty="0"/>
              <a:t>no bias </a:t>
            </a:r>
            <a:r>
              <a:rPr lang="en-GB" sz="1400" dirty="0" smtClean="0"/>
              <a:t>from sensor ‘saturation</a:t>
            </a:r>
            <a:r>
              <a:rPr lang="en-GB" sz="1400" dirty="0"/>
              <a:t>’  </a:t>
            </a:r>
            <a:r>
              <a:rPr lang="en-GB" sz="1400" dirty="0" smtClean="0"/>
              <a:t>   	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(large range, e.g. 10 m WE)</a:t>
            </a:r>
          </a:p>
          <a:p>
            <a:pPr>
              <a:lnSpc>
                <a:spcPct val="150000"/>
              </a:lnSpc>
            </a:pPr>
            <a:r>
              <a:rPr lang="en-GB" sz="1400" dirty="0" smtClean="0"/>
              <a:t>e) no need to guess density etc.	</a:t>
            </a:r>
            <a:r>
              <a:rPr lang="en-GB" sz="1400" dirty="0"/>
              <a:t> </a:t>
            </a:r>
            <a:r>
              <a:rPr lang="en-GB" sz="1400" dirty="0" smtClean="0"/>
              <a:t>         	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(direct measurement of mass = SWE)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67378" y="3962399"/>
            <a:ext cx="5888682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u="sng" dirty="0" smtClean="0"/>
              <a:t>Practicality</a:t>
            </a:r>
            <a:r>
              <a:rPr lang="en-GB" sz="1600" b="1" dirty="0" smtClean="0"/>
              <a:t> advantages</a:t>
            </a:r>
          </a:p>
          <a:p>
            <a:endParaRPr lang="en-GB" sz="400" dirty="0" smtClean="0"/>
          </a:p>
          <a:p>
            <a:r>
              <a:rPr lang="en-GB" sz="1400" dirty="0" smtClean="0"/>
              <a:t>a) low cost, low power, lightweight, easy to deploy, simple, robust</a:t>
            </a:r>
            <a:endParaRPr lang="en-GB" sz="1400" dirty="0"/>
          </a:p>
        </p:txBody>
      </p:sp>
      <p:pic>
        <p:nvPicPr>
          <p:cNvPr id="62" name="Picture 6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452" y="6113490"/>
            <a:ext cx="1176630" cy="78035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0" y="6461902"/>
            <a:ext cx="8139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Pritchard </a:t>
            </a:r>
            <a:r>
              <a:rPr lang="en-US" sz="1000" b="1" dirty="0" smtClean="0">
                <a:hlinkClick r:id="rId6"/>
              </a:rPr>
              <a:t>HD </a:t>
            </a:r>
            <a:r>
              <a:rPr lang="en-US" sz="1000" b="1" i="1" dirty="0" smtClean="0">
                <a:hlinkClick r:id="rId6"/>
              </a:rPr>
              <a:t>et al</a:t>
            </a:r>
            <a:r>
              <a:rPr lang="en-US" sz="1000" b="1" dirty="0" smtClean="0">
                <a:hlinkClick r:id="rId6"/>
              </a:rPr>
              <a:t>. </a:t>
            </a:r>
            <a:r>
              <a:rPr lang="en-US" sz="1000" b="1" dirty="0">
                <a:hlinkClick r:id="rId6"/>
              </a:rPr>
              <a:t>(2021) Measuring Changes in Snowpack SWE Continuously on a Landscape Scale Using Lake Water Pressure. </a:t>
            </a:r>
            <a:r>
              <a:rPr lang="en-US" sz="1000" b="1" i="1" dirty="0" smtClean="0">
                <a:hlinkClick r:id="rId6"/>
              </a:rPr>
              <a:t>J. </a:t>
            </a:r>
            <a:r>
              <a:rPr lang="en-US" sz="1000" b="1" i="1" dirty="0">
                <a:hlinkClick r:id="rId6"/>
              </a:rPr>
              <a:t>Hydrometeorology</a:t>
            </a:r>
            <a:r>
              <a:rPr lang="en-US" sz="1000" b="1" dirty="0">
                <a:hlinkClick r:id="rId6"/>
              </a:rPr>
              <a:t>. 22(4):795-811</a:t>
            </a:r>
            <a:r>
              <a:rPr lang="en-US" sz="1000" b="1" dirty="0" smtClean="0">
                <a:hlinkClick r:id="rId6"/>
              </a:rPr>
              <a:t>.</a:t>
            </a:r>
            <a:endParaRPr lang="en-GB" sz="1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9906" y="562333"/>
            <a:ext cx="968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 smtClean="0"/>
              <a:t>Find a lake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1887" y="816902"/>
            <a:ext cx="7626978" cy="5219789"/>
            <a:chOff x="541887" y="816902"/>
            <a:chExt cx="7626978" cy="5219789"/>
          </a:xfrm>
        </p:grpSpPr>
        <p:grpSp>
          <p:nvGrpSpPr>
            <p:cNvPr id="5" name="Group 4"/>
            <p:cNvGrpSpPr/>
            <p:nvPr/>
          </p:nvGrpSpPr>
          <p:grpSpPr>
            <a:xfrm>
              <a:off x="1677203" y="1409845"/>
              <a:ext cx="6491662" cy="2212615"/>
              <a:chOff x="1768643" y="1783918"/>
              <a:chExt cx="6491662" cy="2212615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1768643" y="1783918"/>
                <a:ext cx="6491662" cy="2209159"/>
                <a:chOff x="1906404" y="696736"/>
                <a:chExt cx="6491662" cy="2209159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06404" y="1428470"/>
                  <a:ext cx="790113" cy="1148195"/>
                  <a:chOff x="767310" y="1533197"/>
                  <a:chExt cx="790113" cy="1148195"/>
                </a:xfrm>
              </p:grpSpPr>
              <p:sp>
                <p:nvSpPr>
                  <p:cNvPr id="9" name="Can 8"/>
                  <p:cNvSpPr/>
                  <p:nvPr/>
                </p:nvSpPr>
                <p:spPr>
                  <a:xfrm rot="16200000">
                    <a:off x="1395581" y="2519550"/>
                    <a:ext cx="93058" cy="230626"/>
                  </a:xfrm>
                  <a:prstGeom prst="ca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67310" y="1533197"/>
                    <a:ext cx="164707" cy="104946"/>
                  </a:xfrm>
                  <a:prstGeom prst="rect">
                    <a:avLst/>
                  </a:prstGeom>
                </p:spPr>
              </p:pic>
              <p:sp>
                <p:nvSpPr>
                  <p:cNvPr id="8" name="Freeform 7"/>
                  <p:cNvSpPr/>
                  <p:nvPr/>
                </p:nvSpPr>
                <p:spPr>
                  <a:xfrm>
                    <a:off x="849664" y="1594131"/>
                    <a:ext cx="470609" cy="1040732"/>
                  </a:xfrm>
                  <a:custGeom>
                    <a:avLst/>
                    <a:gdLst>
                      <a:gd name="connsiteX0" fmla="*/ 0 w 470609"/>
                      <a:gd name="connsiteY0" fmla="*/ 0 h 1040732"/>
                      <a:gd name="connsiteX1" fmla="*/ 194209 w 470609"/>
                      <a:gd name="connsiteY1" fmla="*/ 712099 h 1040732"/>
                      <a:gd name="connsiteX2" fmla="*/ 428878 w 470609"/>
                      <a:gd name="connsiteY2" fmla="*/ 1003412 h 1040732"/>
                      <a:gd name="connsiteX3" fmla="*/ 469338 w 470609"/>
                      <a:gd name="connsiteY3" fmla="*/ 1027688 h 1040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0609" h="1040732">
                        <a:moveTo>
                          <a:pt x="0" y="0"/>
                        </a:moveTo>
                        <a:cubicBezTo>
                          <a:pt x="61364" y="272432"/>
                          <a:pt x="122729" y="544864"/>
                          <a:pt x="194209" y="712099"/>
                        </a:cubicBezTo>
                        <a:cubicBezTo>
                          <a:pt x="265689" y="879334"/>
                          <a:pt x="383023" y="950814"/>
                          <a:pt x="428878" y="1003412"/>
                        </a:cubicBezTo>
                        <a:cubicBezTo>
                          <a:pt x="474733" y="1056010"/>
                          <a:pt x="472035" y="1041849"/>
                          <a:pt x="469338" y="102768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5614232" y="696736"/>
                  <a:ext cx="2783834" cy="2209159"/>
                  <a:chOff x="5614232" y="696736"/>
                  <a:chExt cx="2783834" cy="2209159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875506" y="696736"/>
                    <a:ext cx="2522560" cy="1959761"/>
                    <a:chOff x="5875506" y="696736"/>
                    <a:chExt cx="2522560" cy="1959761"/>
                  </a:xfrm>
                </p:grpSpPr>
                <p:cxnSp>
                  <p:nvCxnSpPr>
                    <p:cNvPr id="64" name="Elbow Connector 63"/>
                    <p:cNvCxnSpPr/>
                    <p:nvPr/>
                  </p:nvCxnSpPr>
                  <p:spPr>
                    <a:xfrm>
                      <a:off x="5875506" y="696736"/>
                      <a:ext cx="2522560" cy="1959761"/>
                    </a:xfrm>
                    <a:prstGeom prst="bentConnector3">
                      <a:avLst>
                        <a:gd name="adj1" fmla="val 254"/>
                      </a:avLst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Freeform 70"/>
                    <p:cNvSpPr/>
                    <p:nvPr/>
                  </p:nvSpPr>
                  <p:spPr>
                    <a:xfrm>
                      <a:off x="5875506" y="1264194"/>
                      <a:ext cx="875490" cy="146366"/>
                    </a:xfrm>
                    <a:custGeom>
                      <a:avLst/>
                      <a:gdLst>
                        <a:gd name="connsiteX0" fmla="*/ 0 w 875490"/>
                        <a:gd name="connsiteY0" fmla="*/ 78223 h 146366"/>
                        <a:gd name="connsiteX1" fmla="*/ 204281 w 875490"/>
                        <a:gd name="connsiteY1" fmla="*/ 49040 h 146366"/>
                        <a:gd name="connsiteX2" fmla="*/ 291830 w 875490"/>
                        <a:gd name="connsiteY2" fmla="*/ 402 h 146366"/>
                        <a:gd name="connsiteX3" fmla="*/ 466928 w 875490"/>
                        <a:gd name="connsiteY3" fmla="*/ 78223 h 146366"/>
                        <a:gd name="connsiteX4" fmla="*/ 544749 w 875490"/>
                        <a:gd name="connsiteY4" fmla="*/ 146317 h 146366"/>
                        <a:gd name="connsiteX5" fmla="*/ 632298 w 875490"/>
                        <a:gd name="connsiteY5" fmla="*/ 87951 h 146366"/>
                        <a:gd name="connsiteX6" fmla="*/ 739303 w 875490"/>
                        <a:gd name="connsiteY6" fmla="*/ 19857 h 146366"/>
                        <a:gd name="connsiteX7" fmla="*/ 875490 w 875490"/>
                        <a:gd name="connsiteY7" fmla="*/ 97678 h 146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75490" h="146366">
                          <a:moveTo>
                            <a:pt x="0" y="78223"/>
                          </a:moveTo>
                          <a:cubicBezTo>
                            <a:pt x="77821" y="70116"/>
                            <a:pt x="155643" y="62010"/>
                            <a:pt x="204281" y="49040"/>
                          </a:cubicBezTo>
                          <a:cubicBezTo>
                            <a:pt x="252919" y="36070"/>
                            <a:pt x="248056" y="-4462"/>
                            <a:pt x="291830" y="402"/>
                          </a:cubicBezTo>
                          <a:cubicBezTo>
                            <a:pt x="335604" y="5266"/>
                            <a:pt x="424775" y="53904"/>
                            <a:pt x="466928" y="78223"/>
                          </a:cubicBezTo>
                          <a:cubicBezTo>
                            <a:pt x="509081" y="102542"/>
                            <a:pt x="517187" y="144696"/>
                            <a:pt x="544749" y="146317"/>
                          </a:cubicBezTo>
                          <a:cubicBezTo>
                            <a:pt x="572311" y="147938"/>
                            <a:pt x="599872" y="109028"/>
                            <a:pt x="632298" y="87951"/>
                          </a:cubicBezTo>
                          <a:cubicBezTo>
                            <a:pt x="664724" y="66874"/>
                            <a:pt x="698771" y="18236"/>
                            <a:pt x="739303" y="19857"/>
                          </a:cubicBezTo>
                          <a:cubicBezTo>
                            <a:pt x="779835" y="21478"/>
                            <a:pt x="827662" y="59578"/>
                            <a:pt x="875490" y="97678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74" name="TextBox 73"/>
                  <p:cNvSpPr txBox="1"/>
                  <p:nvPr/>
                </p:nvSpPr>
                <p:spPr>
                  <a:xfrm rot="16200000">
                    <a:off x="5193572" y="1465518"/>
                    <a:ext cx="111831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dirty="0" smtClean="0"/>
                      <a:t>water pressure</a:t>
                    </a:r>
                    <a:endParaRPr lang="en-GB" sz="1200" dirty="0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962033" y="2628896"/>
                    <a:ext cx="70243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summer</a:t>
                    </a:r>
                    <a:endParaRPr lang="en-GB" sz="1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60" name="TextBox 59"/>
              <p:cNvSpPr txBox="1"/>
              <p:nvPr/>
            </p:nvSpPr>
            <p:spPr>
              <a:xfrm>
                <a:off x="6826341" y="3719534"/>
                <a:ext cx="5887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accent5"/>
                    </a:solidFill>
                  </a:rPr>
                  <a:t>winter</a:t>
                </a:r>
                <a:endParaRPr lang="en-GB" sz="1200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41887" y="816902"/>
              <a:ext cx="7487516" cy="5219789"/>
              <a:chOff x="541887" y="816902"/>
              <a:chExt cx="7487516" cy="5219789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4000" contras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887" y="4270175"/>
                <a:ext cx="1451626" cy="1766516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6119906" y="816902"/>
                <a:ext cx="19094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28600" indent="-228600">
                  <a:buFont typeface="+mj-lt"/>
                  <a:buAutoNum type="arabicPeriod" startAt="2"/>
                </a:pPr>
                <a:r>
                  <a:rPr lang="en-GB" sz="1000" dirty="0" smtClean="0"/>
                  <a:t>Add a water-pressure sensor</a:t>
                </a: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363643" y="1071471"/>
            <a:ext cx="6702630" cy="2212451"/>
            <a:chOff x="1363643" y="1071471"/>
            <a:chExt cx="6702630" cy="2212451"/>
          </a:xfrm>
        </p:grpSpPr>
        <p:grpSp>
          <p:nvGrpSpPr>
            <p:cNvPr id="108" name="Group 107"/>
            <p:cNvGrpSpPr/>
            <p:nvPr/>
          </p:nvGrpSpPr>
          <p:grpSpPr>
            <a:xfrm>
              <a:off x="1363643" y="1108415"/>
              <a:ext cx="5745356" cy="2175507"/>
              <a:chOff x="1592844" y="395306"/>
              <a:chExt cx="5745356" cy="2175507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592844" y="395306"/>
                <a:ext cx="3810000" cy="2175507"/>
                <a:chOff x="453750" y="488353"/>
                <a:chExt cx="3810000" cy="2175507"/>
              </a:xfrm>
            </p:grpSpPr>
            <p:pic>
              <p:nvPicPr>
                <p:cNvPr id="112" name="Picture 8" descr="Image result for mountain lake cross section cartoon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email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harpenSoften amount="25000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2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44817"/>
                <a:stretch/>
              </p:blipFill>
              <p:spPr bwMode="auto">
                <a:xfrm>
                  <a:off x="453750" y="488353"/>
                  <a:ext cx="3810000" cy="14034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13" name="Group 112"/>
                <p:cNvGrpSpPr/>
                <p:nvPr/>
              </p:nvGrpSpPr>
              <p:grpSpPr>
                <a:xfrm>
                  <a:off x="765962" y="1523757"/>
                  <a:ext cx="790113" cy="1140103"/>
                  <a:chOff x="767310" y="1525105"/>
                  <a:chExt cx="790113" cy="1140103"/>
                </a:xfrm>
              </p:grpSpPr>
              <p:sp>
                <p:nvSpPr>
                  <p:cNvPr id="115" name="Can 114"/>
                  <p:cNvSpPr/>
                  <p:nvPr/>
                </p:nvSpPr>
                <p:spPr>
                  <a:xfrm rot="16200000">
                    <a:off x="1395581" y="2503366"/>
                    <a:ext cx="93058" cy="230626"/>
                  </a:xfrm>
                  <a:prstGeom prst="ca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6" name="Picture 115"/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67310" y="1525105"/>
                    <a:ext cx="164707" cy="104946"/>
                  </a:xfrm>
                  <a:prstGeom prst="rect">
                    <a:avLst/>
                  </a:prstGeom>
                </p:spPr>
              </p:pic>
              <p:sp>
                <p:nvSpPr>
                  <p:cNvPr id="117" name="Freeform 116"/>
                  <p:cNvSpPr/>
                  <p:nvPr/>
                </p:nvSpPr>
                <p:spPr>
                  <a:xfrm>
                    <a:off x="849664" y="1586039"/>
                    <a:ext cx="470609" cy="1040732"/>
                  </a:xfrm>
                  <a:custGeom>
                    <a:avLst/>
                    <a:gdLst>
                      <a:gd name="connsiteX0" fmla="*/ 0 w 470609"/>
                      <a:gd name="connsiteY0" fmla="*/ 0 h 1040732"/>
                      <a:gd name="connsiteX1" fmla="*/ 194209 w 470609"/>
                      <a:gd name="connsiteY1" fmla="*/ 712099 h 1040732"/>
                      <a:gd name="connsiteX2" fmla="*/ 428878 w 470609"/>
                      <a:gd name="connsiteY2" fmla="*/ 1003412 h 1040732"/>
                      <a:gd name="connsiteX3" fmla="*/ 469338 w 470609"/>
                      <a:gd name="connsiteY3" fmla="*/ 1027688 h 1040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0609" h="1040732">
                        <a:moveTo>
                          <a:pt x="0" y="0"/>
                        </a:moveTo>
                        <a:cubicBezTo>
                          <a:pt x="61364" y="272432"/>
                          <a:pt x="122729" y="544864"/>
                          <a:pt x="194209" y="712099"/>
                        </a:cubicBezTo>
                        <a:cubicBezTo>
                          <a:pt x="265689" y="879334"/>
                          <a:pt x="383023" y="950814"/>
                          <a:pt x="428878" y="1003412"/>
                        </a:cubicBezTo>
                        <a:cubicBezTo>
                          <a:pt x="474733" y="1056010"/>
                          <a:pt x="472035" y="1041849"/>
                          <a:pt x="469338" y="102768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14" name="Rectangle 113"/>
                <p:cNvSpPr/>
                <p:nvPr/>
              </p:nvSpPr>
              <p:spPr>
                <a:xfrm>
                  <a:off x="453750" y="1818958"/>
                  <a:ext cx="3810000" cy="88449"/>
                </a:xfrm>
                <a:prstGeom prst="rect">
                  <a:avLst/>
                </a:prstGeom>
                <a:pattFill prst="openDmnd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11" name="Straight Connector 110"/>
              <p:cNvCxnSpPr/>
              <p:nvPr/>
            </p:nvCxnSpPr>
            <p:spPr>
              <a:xfrm>
                <a:off x="6750996" y="1361872"/>
                <a:ext cx="587204" cy="496886"/>
              </a:xfrm>
              <a:prstGeom prst="line">
                <a:avLst/>
              </a:prstGeom>
              <a:ln w="12700">
                <a:solidFill>
                  <a:schemeClr val="accent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/>
            <p:cNvSpPr txBox="1"/>
            <p:nvPr/>
          </p:nvSpPr>
          <p:spPr>
            <a:xfrm>
              <a:off x="6119906" y="1071471"/>
              <a:ext cx="1946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buFont typeface="+mj-lt"/>
                <a:buAutoNum type="arabicPeriod" startAt="3"/>
              </a:pPr>
              <a:r>
                <a:rPr lang="en-GB" sz="1000" dirty="0" smtClean="0"/>
                <a:t>Wait for winter (runoff stops)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290218" y="1106175"/>
            <a:ext cx="6878647" cy="2336546"/>
            <a:chOff x="1290218" y="1106175"/>
            <a:chExt cx="6878647" cy="2336546"/>
          </a:xfrm>
        </p:grpSpPr>
        <p:grpSp>
          <p:nvGrpSpPr>
            <p:cNvPr id="139" name="Group 138"/>
            <p:cNvGrpSpPr/>
            <p:nvPr/>
          </p:nvGrpSpPr>
          <p:grpSpPr>
            <a:xfrm>
              <a:off x="1366648" y="1106175"/>
              <a:ext cx="3810000" cy="2127455"/>
              <a:chOff x="8735626" y="-2575278"/>
              <a:chExt cx="3810000" cy="2127455"/>
            </a:xfrm>
          </p:grpSpPr>
          <p:pic>
            <p:nvPicPr>
              <p:cNvPr id="146" name="Picture 8" descr="Image result for mountain lake cross section cartoon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  <a14:imgEffect>
                          <a14:colorTemperature colorTemp="4664"/>
                        </a14:imgEffect>
                        <a14:imgEffect>
                          <a14:saturation sat="0"/>
                        </a14:imgEffect>
                        <a14:imgEffect>
                          <a14:brightnessContrast bright="32000" contrast="1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44817"/>
              <a:stretch/>
            </p:blipFill>
            <p:spPr bwMode="auto">
              <a:xfrm>
                <a:off x="8735626" y="-2575278"/>
                <a:ext cx="3810000" cy="1403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7" name="Group 146"/>
              <p:cNvGrpSpPr/>
              <p:nvPr/>
            </p:nvGrpSpPr>
            <p:grpSpPr>
              <a:xfrm>
                <a:off x="9046490" y="-1541397"/>
                <a:ext cx="552963" cy="1093574"/>
                <a:chOff x="918362" y="1676157"/>
                <a:chExt cx="552963" cy="1093574"/>
              </a:xfrm>
            </p:grpSpPr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18362" y="1676157"/>
                  <a:ext cx="164707" cy="104946"/>
                </a:xfrm>
                <a:prstGeom prst="rect">
                  <a:avLst/>
                </a:prstGeom>
              </p:spPr>
            </p:pic>
            <p:sp>
              <p:nvSpPr>
                <p:cNvPr id="158" name="Freeform 157"/>
                <p:cNvSpPr/>
                <p:nvPr/>
              </p:nvSpPr>
              <p:spPr>
                <a:xfrm>
                  <a:off x="1000716" y="1728999"/>
                  <a:ext cx="470609" cy="1040732"/>
                </a:xfrm>
                <a:custGeom>
                  <a:avLst/>
                  <a:gdLst>
                    <a:gd name="connsiteX0" fmla="*/ 0 w 470609"/>
                    <a:gd name="connsiteY0" fmla="*/ 0 h 1040732"/>
                    <a:gd name="connsiteX1" fmla="*/ 194209 w 470609"/>
                    <a:gd name="connsiteY1" fmla="*/ 712099 h 1040732"/>
                    <a:gd name="connsiteX2" fmla="*/ 428878 w 470609"/>
                    <a:gd name="connsiteY2" fmla="*/ 1003412 h 1040732"/>
                    <a:gd name="connsiteX3" fmla="*/ 469338 w 470609"/>
                    <a:gd name="connsiteY3" fmla="*/ 1027688 h 1040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609" h="1040732">
                      <a:moveTo>
                        <a:pt x="0" y="0"/>
                      </a:moveTo>
                      <a:cubicBezTo>
                        <a:pt x="61364" y="272432"/>
                        <a:pt x="122729" y="544864"/>
                        <a:pt x="194209" y="712099"/>
                      </a:cubicBezTo>
                      <a:cubicBezTo>
                        <a:pt x="265689" y="879334"/>
                        <a:pt x="383023" y="950814"/>
                        <a:pt x="428878" y="1003412"/>
                      </a:cubicBezTo>
                      <a:cubicBezTo>
                        <a:pt x="474733" y="1056010"/>
                        <a:pt x="472035" y="1041849"/>
                        <a:pt x="469338" y="102768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8" name="Rectangle 147"/>
              <p:cNvSpPr/>
              <p:nvPr/>
            </p:nvSpPr>
            <p:spPr>
              <a:xfrm>
                <a:off x="8735626" y="-1242350"/>
                <a:ext cx="3810000" cy="88449"/>
              </a:xfrm>
              <a:prstGeom prst="rect">
                <a:avLst/>
              </a:prstGeom>
              <a:pattFill prst="openDmn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9" name="Picture 14" descr="Image result for snowflake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4148" y="-2363983"/>
                <a:ext cx="219974" cy="228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14" descr="Image result for snowflake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13792" y="-2200389"/>
                <a:ext cx="219974" cy="228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14" descr="Image result for snowflake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7964" y="-2505274"/>
                <a:ext cx="219974" cy="228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14" descr="Image result for snowflake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40071" y="-2103942"/>
                <a:ext cx="219974" cy="228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14" descr="Image result for snowflake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52301" y="-2333964"/>
                <a:ext cx="219974" cy="228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4" name="Rectangle 153"/>
              <p:cNvSpPr/>
              <p:nvPr/>
            </p:nvSpPr>
            <p:spPr>
              <a:xfrm>
                <a:off x="9046490" y="-1411360"/>
                <a:ext cx="16470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8735626" y="-1633655"/>
                <a:ext cx="3797710" cy="308693"/>
              </a:xfrm>
              <a:custGeom>
                <a:avLst/>
                <a:gdLst>
                  <a:gd name="connsiteX0" fmla="*/ 7375 w 3797710"/>
                  <a:gd name="connsiteY0" fmla="*/ 154858 h 317091"/>
                  <a:gd name="connsiteX1" fmla="*/ 353962 w 3797710"/>
                  <a:gd name="connsiteY1" fmla="*/ 243349 h 317091"/>
                  <a:gd name="connsiteX2" fmla="*/ 648929 w 3797710"/>
                  <a:gd name="connsiteY2" fmla="*/ 243349 h 317091"/>
                  <a:gd name="connsiteX3" fmla="*/ 648929 w 3797710"/>
                  <a:gd name="connsiteY3" fmla="*/ 199103 h 317091"/>
                  <a:gd name="connsiteX4" fmla="*/ 766916 w 3797710"/>
                  <a:gd name="connsiteY4" fmla="*/ 125361 h 317091"/>
                  <a:gd name="connsiteX5" fmla="*/ 1165123 w 3797710"/>
                  <a:gd name="connsiteY5" fmla="*/ 73742 h 317091"/>
                  <a:gd name="connsiteX6" fmla="*/ 1371600 w 3797710"/>
                  <a:gd name="connsiteY6" fmla="*/ 73742 h 317091"/>
                  <a:gd name="connsiteX7" fmla="*/ 1718187 w 3797710"/>
                  <a:gd name="connsiteY7" fmla="*/ 36871 h 317091"/>
                  <a:gd name="connsiteX8" fmla="*/ 2153265 w 3797710"/>
                  <a:gd name="connsiteY8" fmla="*/ 0 h 317091"/>
                  <a:gd name="connsiteX9" fmla="*/ 2595716 w 3797710"/>
                  <a:gd name="connsiteY9" fmla="*/ 0 h 317091"/>
                  <a:gd name="connsiteX10" fmla="*/ 3052916 w 3797710"/>
                  <a:gd name="connsiteY10" fmla="*/ 0 h 317091"/>
                  <a:gd name="connsiteX11" fmla="*/ 3620729 w 3797710"/>
                  <a:gd name="connsiteY11" fmla="*/ 0 h 317091"/>
                  <a:gd name="connsiteX12" fmla="*/ 3495368 w 3797710"/>
                  <a:gd name="connsiteY12" fmla="*/ 44245 h 317091"/>
                  <a:gd name="connsiteX13" fmla="*/ 3318387 w 3797710"/>
                  <a:gd name="connsiteY13" fmla="*/ 44245 h 317091"/>
                  <a:gd name="connsiteX14" fmla="*/ 3089787 w 3797710"/>
                  <a:gd name="connsiteY14" fmla="*/ 73742 h 317091"/>
                  <a:gd name="connsiteX15" fmla="*/ 3141407 w 3797710"/>
                  <a:gd name="connsiteY15" fmla="*/ 88491 h 317091"/>
                  <a:gd name="connsiteX16" fmla="*/ 2772697 w 3797710"/>
                  <a:gd name="connsiteY16" fmla="*/ 88491 h 317091"/>
                  <a:gd name="connsiteX17" fmla="*/ 2558845 w 3797710"/>
                  <a:gd name="connsiteY17" fmla="*/ 88491 h 317091"/>
                  <a:gd name="connsiteX18" fmla="*/ 2521975 w 3797710"/>
                  <a:gd name="connsiteY18" fmla="*/ 147484 h 317091"/>
                  <a:gd name="connsiteX19" fmla="*/ 2979175 w 3797710"/>
                  <a:gd name="connsiteY19" fmla="*/ 140110 h 317091"/>
                  <a:gd name="connsiteX20" fmla="*/ 2979175 w 3797710"/>
                  <a:gd name="connsiteY20" fmla="*/ 206478 h 317091"/>
                  <a:gd name="connsiteX21" fmla="*/ 3288891 w 3797710"/>
                  <a:gd name="connsiteY21" fmla="*/ 206478 h 317091"/>
                  <a:gd name="connsiteX22" fmla="*/ 3458497 w 3797710"/>
                  <a:gd name="connsiteY22" fmla="*/ 117987 h 317091"/>
                  <a:gd name="connsiteX23" fmla="*/ 3797710 w 3797710"/>
                  <a:gd name="connsiteY23" fmla="*/ 154858 h 317091"/>
                  <a:gd name="connsiteX24" fmla="*/ 3797710 w 3797710"/>
                  <a:gd name="connsiteY24" fmla="*/ 294968 h 317091"/>
                  <a:gd name="connsiteX25" fmla="*/ 0 w 3797710"/>
                  <a:gd name="connsiteY25" fmla="*/ 317091 h 31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97710" h="317091">
                    <a:moveTo>
                      <a:pt x="7375" y="154858"/>
                    </a:moveTo>
                    <a:lnTo>
                      <a:pt x="353962" y="243349"/>
                    </a:lnTo>
                    <a:lnTo>
                      <a:pt x="648929" y="243349"/>
                    </a:lnTo>
                    <a:lnTo>
                      <a:pt x="648929" y="199103"/>
                    </a:lnTo>
                    <a:lnTo>
                      <a:pt x="766916" y="125361"/>
                    </a:lnTo>
                    <a:lnTo>
                      <a:pt x="1165123" y="73742"/>
                    </a:lnTo>
                    <a:lnTo>
                      <a:pt x="1371600" y="73742"/>
                    </a:lnTo>
                    <a:lnTo>
                      <a:pt x="1718187" y="36871"/>
                    </a:lnTo>
                    <a:lnTo>
                      <a:pt x="2153265" y="0"/>
                    </a:lnTo>
                    <a:lnTo>
                      <a:pt x="2595716" y="0"/>
                    </a:lnTo>
                    <a:lnTo>
                      <a:pt x="3052916" y="0"/>
                    </a:lnTo>
                    <a:lnTo>
                      <a:pt x="3620729" y="0"/>
                    </a:lnTo>
                    <a:lnTo>
                      <a:pt x="3495368" y="44245"/>
                    </a:lnTo>
                    <a:lnTo>
                      <a:pt x="3318387" y="44245"/>
                    </a:lnTo>
                    <a:lnTo>
                      <a:pt x="3089787" y="73742"/>
                    </a:lnTo>
                    <a:lnTo>
                      <a:pt x="3141407" y="88491"/>
                    </a:lnTo>
                    <a:lnTo>
                      <a:pt x="2772697" y="88491"/>
                    </a:lnTo>
                    <a:lnTo>
                      <a:pt x="2558845" y="88491"/>
                    </a:lnTo>
                    <a:lnTo>
                      <a:pt x="2521975" y="147484"/>
                    </a:lnTo>
                    <a:lnTo>
                      <a:pt x="2979175" y="140110"/>
                    </a:lnTo>
                    <a:lnTo>
                      <a:pt x="2979175" y="206478"/>
                    </a:lnTo>
                    <a:lnTo>
                      <a:pt x="3288891" y="206478"/>
                    </a:lnTo>
                    <a:lnTo>
                      <a:pt x="3458497" y="117987"/>
                    </a:lnTo>
                    <a:lnTo>
                      <a:pt x="3797710" y="154858"/>
                    </a:lnTo>
                    <a:lnTo>
                      <a:pt x="3797710" y="294968"/>
                    </a:lnTo>
                    <a:lnTo>
                      <a:pt x="0" y="317091"/>
                    </a:lnTo>
                  </a:path>
                </a:pathLst>
              </a:custGeom>
              <a:gradFill>
                <a:gsLst>
                  <a:gs pos="3000">
                    <a:schemeClr val="accent5">
                      <a:lumMod val="20000"/>
                      <a:lumOff val="80000"/>
                      <a:alpha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8735626" y="-1364326"/>
                <a:ext cx="3810000" cy="122577"/>
              </a:xfrm>
              <a:prstGeom prst="rect">
                <a:avLst/>
              </a:prstGeom>
              <a:pattFill prst="pct75">
                <a:fgClr>
                  <a:schemeClr val="accent5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290218" y="2264246"/>
              <a:ext cx="5857037" cy="1178475"/>
              <a:chOff x="1519419" y="1551137"/>
              <a:chExt cx="5857037" cy="1178475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519419" y="1551137"/>
                <a:ext cx="1456617" cy="1178475"/>
                <a:chOff x="380325" y="1655864"/>
                <a:chExt cx="1456617" cy="1178475"/>
              </a:xfrm>
            </p:grpSpPr>
            <p:cxnSp>
              <p:nvCxnSpPr>
                <p:cNvPr id="144" name="Straight Arrow Connector 143"/>
                <p:cNvCxnSpPr/>
                <p:nvPr/>
              </p:nvCxnSpPr>
              <p:spPr>
                <a:xfrm>
                  <a:off x="380325" y="1655864"/>
                  <a:ext cx="0" cy="20657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TextBox 144"/>
                <p:cNvSpPr txBox="1"/>
                <p:nvPr/>
              </p:nvSpPr>
              <p:spPr>
                <a:xfrm>
                  <a:off x="1495182" y="255734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P+</a:t>
                  </a:r>
                  <a:endParaRPr lang="en-GB" sz="1200" dirty="0"/>
                </a:p>
              </p:txBody>
            </p:sp>
          </p:grpSp>
          <p:cxnSp>
            <p:nvCxnSpPr>
              <p:cNvPr id="143" name="Straight Connector 142"/>
              <p:cNvCxnSpPr/>
              <p:nvPr/>
            </p:nvCxnSpPr>
            <p:spPr>
              <a:xfrm flipV="1">
                <a:off x="7338200" y="1607396"/>
                <a:ext cx="38256" cy="25136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TextBox 140"/>
            <p:cNvSpPr txBox="1"/>
            <p:nvPr/>
          </p:nvSpPr>
          <p:spPr>
            <a:xfrm>
              <a:off x="6119906" y="1326041"/>
              <a:ext cx="20489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buFont typeface="+mj-lt"/>
                <a:buAutoNum type="arabicPeriod" startAt="4"/>
              </a:pPr>
              <a:r>
                <a:rPr lang="en-GB" sz="1000" dirty="0" smtClean="0"/>
                <a:t>Falling snow increases pressure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1202159" y="1108325"/>
            <a:ext cx="6856681" cy="2175507"/>
            <a:chOff x="1202159" y="1108325"/>
            <a:chExt cx="6856681" cy="2175507"/>
          </a:xfrm>
        </p:grpSpPr>
        <p:grpSp>
          <p:nvGrpSpPr>
            <p:cNvPr id="174" name="Group 173"/>
            <p:cNvGrpSpPr/>
            <p:nvPr/>
          </p:nvGrpSpPr>
          <p:grpSpPr>
            <a:xfrm>
              <a:off x="1202159" y="1108325"/>
              <a:ext cx="6856681" cy="2175507"/>
              <a:chOff x="1434175" y="393690"/>
              <a:chExt cx="6856681" cy="2175507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1434175" y="393690"/>
                <a:ext cx="3974707" cy="2175507"/>
                <a:chOff x="1903708" y="-1130897"/>
                <a:chExt cx="3974707" cy="2175507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2068415" y="-1130897"/>
                  <a:ext cx="3810000" cy="2175507"/>
                  <a:chOff x="-1291716" y="-1445974"/>
                  <a:chExt cx="3810000" cy="2175507"/>
                </a:xfrm>
              </p:grpSpPr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-1291716" y="-1445974"/>
                    <a:ext cx="3810000" cy="2175507"/>
                    <a:chOff x="453750" y="488353"/>
                    <a:chExt cx="3810000" cy="2175507"/>
                  </a:xfrm>
                </p:grpSpPr>
                <p:pic>
                  <p:nvPicPr>
                    <p:cNvPr id="182" name="Picture 181" descr="Image result for mountain lake cross section cartoon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0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sharpenSoften amount="25000"/>
                              </a14:imgEffect>
                              <a14:imgEffect>
                                <a14:saturation sat="0"/>
                              </a14:imgEffect>
                              <a14:imgEffect>
                                <a14:brightnessContrast bright="28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b="44817"/>
                    <a:stretch/>
                  </p:blipFill>
                  <p:spPr bwMode="auto">
                    <a:xfrm>
                      <a:off x="453750" y="488353"/>
                      <a:ext cx="3810000" cy="14034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183" name="Group 182"/>
                    <p:cNvGrpSpPr/>
                    <p:nvPr/>
                  </p:nvGrpSpPr>
                  <p:grpSpPr>
                    <a:xfrm>
                      <a:off x="765962" y="1523757"/>
                      <a:ext cx="790113" cy="1140103"/>
                      <a:chOff x="767310" y="1525105"/>
                      <a:chExt cx="790113" cy="1140103"/>
                    </a:xfrm>
                  </p:grpSpPr>
                  <p:sp>
                    <p:nvSpPr>
                      <p:cNvPr id="185" name="Can 184"/>
                      <p:cNvSpPr/>
                      <p:nvPr/>
                    </p:nvSpPr>
                    <p:spPr>
                      <a:xfrm rot="16200000">
                        <a:off x="1395581" y="2503366"/>
                        <a:ext cx="93058" cy="230626"/>
                      </a:xfrm>
                      <a:prstGeom prst="can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pic>
                    <p:nvPicPr>
                      <p:cNvPr id="186" name="Picture 18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767310" y="1525105"/>
                        <a:ext cx="164707" cy="10494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87" name="Freeform 186"/>
                      <p:cNvSpPr/>
                      <p:nvPr/>
                    </p:nvSpPr>
                    <p:spPr>
                      <a:xfrm>
                        <a:off x="849664" y="1586039"/>
                        <a:ext cx="470609" cy="1040732"/>
                      </a:xfrm>
                      <a:custGeom>
                        <a:avLst/>
                        <a:gdLst>
                          <a:gd name="connsiteX0" fmla="*/ 0 w 470609"/>
                          <a:gd name="connsiteY0" fmla="*/ 0 h 1040732"/>
                          <a:gd name="connsiteX1" fmla="*/ 194209 w 470609"/>
                          <a:gd name="connsiteY1" fmla="*/ 712099 h 1040732"/>
                          <a:gd name="connsiteX2" fmla="*/ 428878 w 470609"/>
                          <a:gd name="connsiteY2" fmla="*/ 1003412 h 1040732"/>
                          <a:gd name="connsiteX3" fmla="*/ 469338 w 470609"/>
                          <a:gd name="connsiteY3" fmla="*/ 1027688 h 1040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70609" h="1040732">
                            <a:moveTo>
                              <a:pt x="0" y="0"/>
                            </a:moveTo>
                            <a:cubicBezTo>
                              <a:pt x="61364" y="272432"/>
                              <a:pt x="122729" y="544864"/>
                              <a:pt x="194209" y="712099"/>
                            </a:cubicBezTo>
                            <a:cubicBezTo>
                              <a:pt x="265689" y="879334"/>
                              <a:pt x="383023" y="950814"/>
                              <a:pt x="428878" y="1003412"/>
                            </a:cubicBezTo>
                            <a:cubicBezTo>
                              <a:pt x="474733" y="1056010"/>
                              <a:pt x="472035" y="1041849"/>
                              <a:pt x="469338" y="1027688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84" name="Rectangle 183"/>
                    <p:cNvSpPr/>
                    <p:nvPr/>
                  </p:nvSpPr>
                  <p:spPr>
                    <a:xfrm>
                      <a:off x="453750" y="1818958"/>
                      <a:ext cx="3810000" cy="88449"/>
                    </a:xfrm>
                    <a:prstGeom prst="rect">
                      <a:avLst/>
                    </a:prstGeom>
                    <a:pattFill prst="openDmnd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-1289390" y="-243798"/>
                    <a:ext cx="3795166" cy="134153"/>
                  </a:xfrm>
                  <a:prstGeom prst="rect">
                    <a:avLst/>
                  </a:prstGeom>
                  <a:pattFill prst="pct75">
                    <a:fgClr>
                      <a:schemeClr val="accent5">
                        <a:lumMod val="50000"/>
                      </a:schemeClr>
                    </a:fgClr>
                    <a:bgClr>
                      <a:schemeClr val="bg1"/>
                    </a:bgClr>
                  </a:pattFill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79" name="Rectangle 178"/>
                <p:cNvSpPr/>
                <p:nvPr/>
              </p:nvSpPr>
              <p:spPr>
                <a:xfrm>
                  <a:off x="1903708" y="12310"/>
                  <a:ext cx="164707" cy="296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77" name="Straight Connector 176"/>
              <p:cNvCxnSpPr/>
              <p:nvPr/>
            </p:nvCxnSpPr>
            <p:spPr>
              <a:xfrm>
                <a:off x="7376456" y="1607396"/>
                <a:ext cx="914400" cy="9144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Box 174"/>
            <p:cNvSpPr txBox="1"/>
            <p:nvPr/>
          </p:nvSpPr>
          <p:spPr>
            <a:xfrm>
              <a:off x="6116901" y="1577511"/>
              <a:ext cx="997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buFont typeface="+mj-lt"/>
                <a:buAutoNum type="arabicPeriod" startAt="5"/>
              </a:pPr>
              <a:r>
                <a:rPr lang="en-GB" sz="1000" dirty="0" smtClean="0"/>
                <a:t>And repeat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751996" y="0"/>
            <a:ext cx="1311740" cy="569829"/>
            <a:chOff x="7751996" y="0"/>
            <a:chExt cx="1311740" cy="569829"/>
          </a:xfrm>
        </p:grpSpPr>
        <p:sp>
          <p:nvSpPr>
            <p:cNvPr id="79" name="Rectangle 78"/>
            <p:cNvSpPr/>
            <p:nvPr/>
          </p:nvSpPr>
          <p:spPr>
            <a:xfrm>
              <a:off x="7751996" y="0"/>
              <a:ext cx="9731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EGU21-7507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061" y="55084"/>
              <a:ext cx="367675" cy="514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8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751996" y="0"/>
            <a:ext cx="1311740" cy="569829"/>
            <a:chOff x="7751996" y="0"/>
            <a:chExt cx="1311740" cy="569829"/>
          </a:xfrm>
        </p:grpSpPr>
        <p:sp>
          <p:nvSpPr>
            <p:cNvPr id="28" name="Rectangle 27"/>
            <p:cNvSpPr/>
            <p:nvPr/>
          </p:nvSpPr>
          <p:spPr>
            <a:xfrm>
              <a:off x="7751996" y="0"/>
              <a:ext cx="9731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EGU21-7507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061" y="55084"/>
              <a:ext cx="367675" cy="51474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531173" y="3056964"/>
            <a:ext cx="36615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Lake Tomasee, Switzerland (alt. 7700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ft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), source of the River Rhine.</a:t>
            </a:r>
          </a:p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NB/ Tomasee is 1.25 million times larger than the AWS pluviometer.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08139" y="427257"/>
            <a:ext cx="5441068" cy="2669490"/>
            <a:chOff x="214863" y="337806"/>
            <a:chExt cx="5441068" cy="26694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863" y="350332"/>
              <a:ext cx="5441068" cy="26569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19052" y="337806"/>
              <a:ext cx="45272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bg1">
                      <a:lumMod val="50000"/>
                    </a:schemeClr>
                  </a:solidFill>
                </a:rPr>
                <a:t>Winter 2018/19 water-pressure from Tomasee, and </a:t>
              </a: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precipitation from </a:t>
              </a:r>
              <a:r>
                <a:rPr lang="en-GB" sz="1000" dirty="0" smtClean="0">
                  <a:solidFill>
                    <a:schemeClr val="bg1">
                      <a:lumMod val="50000"/>
                    </a:schemeClr>
                  </a:solidFill>
                </a:rPr>
                <a:t>nearby AWS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7276" y="1171731"/>
            <a:ext cx="4038341" cy="5045829"/>
            <a:chOff x="504000" y="1171731"/>
            <a:chExt cx="4038341" cy="504582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000" y="3618000"/>
              <a:ext cx="4038341" cy="259956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534374" y="1171731"/>
              <a:ext cx="178453" cy="21908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939340" y="1390816"/>
              <a:ext cx="595034" cy="230003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19220" y="1390816"/>
              <a:ext cx="2403893" cy="230003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977680" y="3476132"/>
            <a:ext cx="4038341" cy="2741428"/>
            <a:chOff x="4863022" y="3481730"/>
            <a:chExt cx="4038341" cy="27414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3022" y="3618721"/>
              <a:ext cx="4038341" cy="260443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21909" y="3481730"/>
              <a:ext cx="24769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Correcting for lake drainage to get snowfall SWE: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96850" y="4139964"/>
            <a:ext cx="152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/>
              <a:t>..to get </a:t>
            </a:r>
            <a:r>
              <a:rPr lang="en-GB" sz="900" b="1" dirty="0" smtClean="0"/>
              <a:t>snowfall SWE </a:t>
            </a:r>
            <a:r>
              <a:rPr lang="en-GB" sz="900" dirty="0"/>
              <a:t>and its </a:t>
            </a:r>
            <a:r>
              <a:rPr lang="en-GB" sz="900" b="1" dirty="0" smtClean="0"/>
              <a:t>uncertainty</a:t>
            </a:r>
            <a:r>
              <a:rPr lang="en-GB" sz="900" dirty="0" smtClean="0"/>
              <a:t> e.g.</a:t>
            </a:r>
            <a:r>
              <a:rPr lang="en-GB" sz="900" b="1" dirty="0" smtClean="0"/>
              <a:t>:</a:t>
            </a:r>
          </a:p>
          <a:p>
            <a:pPr algn="r"/>
            <a:endParaRPr lang="en-GB" sz="400" b="1" dirty="0" smtClean="0"/>
          </a:p>
          <a:p>
            <a:pPr algn="r"/>
            <a:r>
              <a:rPr lang="en-GB" sz="900" b="1" dirty="0" smtClean="0"/>
              <a:t>= 7.3 </a:t>
            </a:r>
            <a:r>
              <a:rPr lang="en-GB" sz="900" b="1" dirty="0"/>
              <a:t>± </a:t>
            </a:r>
            <a:r>
              <a:rPr lang="en-GB" sz="900" b="1" dirty="0" smtClean="0"/>
              <a:t>0.3 mm W.E.</a:t>
            </a:r>
          </a:p>
          <a:p>
            <a:pPr algn="r"/>
            <a:r>
              <a:rPr lang="en-GB" sz="900" b="1" dirty="0" smtClean="0"/>
              <a:t>    (± </a:t>
            </a:r>
            <a:r>
              <a:rPr lang="en-GB" sz="900" b="1" dirty="0"/>
              <a:t>4</a:t>
            </a:r>
            <a:r>
              <a:rPr lang="en-GB" sz="900" b="1" dirty="0" smtClean="0"/>
              <a:t>%)</a:t>
            </a:r>
            <a:endParaRPr lang="en-GB" sz="9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1600" y="117492"/>
            <a:ext cx="4420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/>
                </a:solidFill>
              </a:rPr>
              <a:t>4) </a:t>
            </a:r>
            <a:r>
              <a:rPr lang="en-GB" sz="1600" u="sng" dirty="0" smtClean="0">
                <a:solidFill>
                  <a:schemeClr val="accent5"/>
                </a:solidFill>
              </a:rPr>
              <a:t>Using lakes to measure snowfall SWE</a:t>
            </a:r>
            <a:r>
              <a:rPr lang="en-GB" sz="1600" dirty="0" smtClean="0">
                <a:solidFill>
                  <a:schemeClr val="accent5"/>
                </a:solidFill>
              </a:rPr>
              <a:t>: Swiss Alps</a:t>
            </a:r>
            <a:endParaRPr lang="en-GB" sz="1500" dirty="0">
              <a:solidFill>
                <a:schemeClr val="accent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27819" y="5859800"/>
            <a:ext cx="3657668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i="1" u="sng" dirty="0" smtClean="0"/>
              <a:t>Precision</a:t>
            </a:r>
            <a:r>
              <a:rPr lang="en-GB" sz="1600" b="1" dirty="0" smtClean="0"/>
              <a:t> advantages</a:t>
            </a:r>
          </a:p>
          <a:p>
            <a:pPr algn="ctr"/>
            <a:endParaRPr lang="en-GB" sz="400" dirty="0" smtClean="0"/>
          </a:p>
          <a:p>
            <a:pPr algn="ctr"/>
            <a:r>
              <a:rPr lang="en-GB" sz="1400" dirty="0" smtClean="0"/>
              <a:t>f) uncertainty quantified from the observations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55600" y="363051"/>
            <a:ext cx="3411900" cy="2732400"/>
            <a:chOff x="5655600" y="363051"/>
            <a:chExt cx="3411900" cy="2732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600" y="363051"/>
              <a:ext cx="3411900" cy="2732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30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746" y="411727"/>
              <a:ext cx="1427957" cy="1070968"/>
            </a:xfrm>
            <a:prstGeom prst="rect">
              <a:avLst/>
            </a:prstGeom>
          </p:spPr>
        </p:pic>
      </p:grpSp>
      <p:pic>
        <p:nvPicPr>
          <p:cNvPr id="24" name="Picture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4452" y="6113490"/>
            <a:ext cx="1176630" cy="7803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6461902"/>
            <a:ext cx="8139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2"/>
              </a:rPr>
              <a:t>Pritchard </a:t>
            </a:r>
            <a:r>
              <a:rPr lang="en-US" sz="1000" b="1" dirty="0" smtClean="0">
                <a:hlinkClick r:id="rId12"/>
              </a:rPr>
              <a:t>HD </a:t>
            </a:r>
            <a:r>
              <a:rPr lang="en-US" sz="1000" b="1" i="1" dirty="0" smtClean="0">
                <a:hlinkClick r:id="rId12"/>
              </a:rPr>
              <a:t>et al</a:t>
            </a:r>
            <a:r>
              <a:rPr lang="en-US" sz="1000" b="1" dirty="0" smtClean="0">
                <a:hlinkClick r:id="rId12"/>
              </a:rPr>
              <a:t>. </a:t>
            </a:r>
            <a:r>
              <a:rPr lang="en-US" sz="1000" b="1" dirty="0">
                <a:hlinkClick r:id="rId12"/>
              </a:rPr>
              <a:t>(2021) Measuring Changes in Snowpack SWE Continuously on a Landscape Scale Using Lake Water Pressure. </a:t>
            </a:r>
            <a:r>
              <a:rPr lang="en-US" sz="1000" b="1" i="1" dirty="0" smtClean="0">
                <a:hlinkClick r:id="rId12"/>
              </a:rPr>
              <a:t>J. </a:t>
            </a:r>
            <a:r>
              <a:rPr lang="en-US" sz="1000" b="1" i="1" dirty="0">
                <a:hlinkClick r:id="rId12"/>
              </a:rPr>
              <a:t>Hydrometeorology</a:t>
            </a:r>
            <a:r>
              <a:rPr lang="en-US" sz="1000" b="1" dirty="0">
                <a:hlinkClick r:id="rId12"/>
              </a:rPr>
              <a:t>. 22(4):795-811</a:t>
            </a:r>
            <a:r>
              <a:rPr lang="en-US" sz="1000" b="1" dirty="0" smtClean="0">
                <a:hlinkClick r:id="rId12"/>
              </a:rPr>
              <a:t>.</a:t>
            </a:r>
            <a:endParaRPr lang="en-GB" sz="1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32616" y="4716434"/>
            <a:ext cx="1445864" cy="423755"/>
            <a:chOff x="932616" y="4716434"/>
            <a:chExt cx="1445864" cy="42375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36371" y="4716434"/>
              <a:ext cx="242109" cy="178473"/>
            </a:xfrm>
            <a:prstGeom prst="line">
              <a:avLst/>
            </a:prstGeom>
            <a:ln w="952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932616" y="4740079"/>
              <a:ext cx="131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…and correct for </a:t>
              </a:r>
              <a:r>
                <a:rPr lang="en-GB" sz="1000" b="1" dirty="0" smtClean="0">
                  <a:solidFill>
                    <a:srgbClr val="C00000"/>
                  </a:solidFill>
                </a:rPr>
                <a:t>drainage</a:t>
              </a:r>
              <a:r>
                <a:rPr lang="en-GB" sz="1000" dirty="0" smtClean="0"/>
                <a:t>…</a:t>
              </a:r>
              <a:endParaRPr lang="en-GB" sz="1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706103" y="4043502"/>
            <a:ext cx="16706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Measure the pressure </a:t>
            </a:r>
            <a:r>
              <a:rPr lang="en-GB" sz="1000" b="1" u="sng" dirty="0" smtClean="0"/>
              <a:t>rise</a:t>
            </a:r>
            <a:r>
              <a:rPr lang="en-GB" sz="1000" dirty="0" smtClean="0"/>
              <a:t>…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785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1" grpId="0" animBg="1"/>
      <p:bldP spid="2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orajarvi lake f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141" y="597194"/>
            <a:ext cx="3339602" cy="27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84" y="597194"/>
            <a:ext cx="3478481" cy="278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729" y="2981238"/>
            <a:ext cx="322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 Orajärvi: 10.95 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GB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(274 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times larger than the nearest </a:t>
            </a:r>
            <a:r>
              <a:rPr lang="en-GB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pluviometer)</a:t>
            </a:r>
            <a:endParaRPr lang="en-GB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942" y="363215"/>
            <a:ext cx="2664358" cy="174062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2039370" y="1876368"/>
            <a:ext cx="232756" cy="138499"/>
            <a:chOff x="1981004" y="2119559"/>
            <a:chExt cx="232756" cy="138499"/>
          </a:xfrm>
        </p:grpSpPr>
        <p:sp>
          <p:nvSpPr>
            <p:cNvPr id="9" name="Rectangle 8"/>
            <p:cNvSpPr/>
            <p:nvPr/>
          </p:nvSpPr>
          <p:spPr>
            <a:xfrm>
              <a:off x="2062407" y="2152099"/>
              <a:ext cx="66744" cy="73419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1004" y="2119559"/>
              <a:ext cx="232756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300" b="1" dirty="0" smtClean="0">
                  <a:solidFill>
                    <a:schemeClr val="bg1"/>
                  </a:solidFill>
                </a:rPr>
                <a:t>AA</a:t>
              </a:r>
              <a:endParaRPr lang="en-GB" sz="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2984" y="2848670"/>
            <a:ext cx="17588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bg1"/>
                </a:solidFill>
              </a:rPr>
              <a:t>AA = AROME-Arctic 2.5 km weather model </a:t>
            </a:r>
            <a:endParaRPr lang="en-GB" sz="700" dirty="0">
              <a:solidFill>
                <a:schemeClr val="bg1"/>
              </a:solidFill>
            </a:endParaRPr>
          </a:p>
        </p:txBody>
      </p:sp>
      <p:pic>
        <p:nvPicPr>
          <p:cNvPr id="16" name="Picture 2" descr="Image result for sodankyla instruments snow gauge fmi al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94" y="2176958"/>
            <a:ext cx="810432" cy="12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1600" y="117492"/>
            <a:ext cx="3413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smtClean="0">
                <a:solidFill>
                  <a:schemeClr val="accent5"/>
                </a:solidFill>
              </a:rPr>
              <a:t>It works on big lakes too</a:t>
            </a:r>
            <a:r>
              <a:rPr lang="en-GB" sz="1600" dirty="0" smtClean="0">
                <a:solidFill>
                  <a:schemeClr val="accent5"/>
                </a:solidFill>
              </a:rPr>
              <a:t>: Finnish Arctic</a:t>
            </a:r>
            <a:endParaRPr lang="en-GB" sz="1500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035" y="4782529"/>
            <a:ext cx="8359930" cy="1384995"/>
          </a:xfrm>
          <a:prstGeom prst="rect">
            <a:avLst/>
          </a:prstGeom>
          <a:solidFill>
            <a:srgbClr val="FFF9E7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5. </a:t>
            </a:r>
            <a:r>
              <a:rPr lang="en-GB" sz="1600" b="1" u="sng" dirty="0" smtClean="0"/>
              <a:t>Summary</a:t>
            </a:r>
          </a:p>
          <a:p>
            <a:pPr algn="ctr"/>
            <a:endParaRPr lang="en-GB" sz="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Existing snow measurements </a:t>
            </a:r>
            <a:r>
              <a:rPr lang="en-GB" sz="1400" dirty="0"/>
              <a:t>are </a:t>
            </a:r>
            <a:r>
              <a:rPr lang="en-GB" sz="1400" dirty="0" smtClean="0"/>
              <a:t>too</a:t>
            </a:r>
            <a:r>
              <a:rPr lang="en-GB" sz="1400" i="1" dirty="0" smtClean="0"/>
              <a:t> </a:t>
            </a:r>
            <a:r>
              <a:rPr lang="en-GB" sz="1400" i="1" dirty="0"/>
              <a:t>sparse</a:t>
            </a:r>
            <a:r>
              <a:rPr lang="en-GB" sz="1400" dirty="0"/>
              <a:t>, too</a:t>
            </a:r>
            <a:r>
              <a:rPr lang="en-GB" sz="1400" i="1" dirty="0"/>
              <a:t> poorly distributed</a:t>
            </a:r>
            <a:r>
              <a:rPr lang="en-GB" sz="1400" dirty="0"/>
              <a:t>, too </a:t>
            </a:r>
            <a:r>
              <a:rPr lang="en-GB" sz="1400" i="1" dirty="0"/>
              <a:t>infrequent</a:t>
            </a:r>
            <a:r>
              <a:rPr lang="en-GB" sz="1400" dirty="0"/>
              <a:t>,</a:t>
            </a:r>
            <a:r>
              <a:rPr lang="en-GB" sz="1400" i="1" dirty="0"/>
              <a:t> </a:t>
            </a:r>
            <a:r>
              <a:rPr lang="en-GB" sz="1400" dirty="0"/>
              <a:t>too</a:t>
            </a:r>
            <a:r>
              <a:rPr lang="en-GB" sz="1400" i="1" dirty="0"/>
              <a:t> biased </a:t>
            </a:r>
            <a:r>
              <a:rPr lang="en-GB" sz="1400" dirty="0"/>
              <a:t>and too </a:t>
            </a:r>
            <a:r>
              <a:rPr lang="en-GB" sz="1400" i="1" dirty="0"/>
              <a:t>small</a:t>
            </a:r>
            <a:r>
              <a:rPr lang="en-GB" sz="1400" dirty="0"/>
              <a:t> to represent </a:t>
            </a:r>
            <a:r>
              <a:rPr lang="en-GB" sz="1400" dirty="0" smtClean="0"/>
              <a:t>snowfall SWE </a:t>
            </a:r>
            <a:r>
              <a:rPr lang="en-GB" sz="1400" dirty="0"/>
              <a:t>in mountain </a:t>
            </a:r>
            <a:r>
              <a:rPr lang="en-GB" sz="1400" dirty="0" smtClean="0"/>
              <a:t>landscapes.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Snowfall SWE can instead be measured using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lake water pressure</a:t>
            </a:r>
            <a:r>
              <a:rPr lang="en-GB" sz="14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This has important advantages in </a:t>
            </a:r>
            <a:r>
              <a:rPr lang="en-GB" sz="1400" i="1" dirty="0" smtClean="0">
                <a:solidFill>
                  <a:srgbClr val="FF0000"/>
                </a:solidFill>
              </a:rPr>
              <a:t>accuracy, practicality, precision and sampling </a:t>
            </a:r>
            <a:r>
              <a:rPr lang="en-GB" sz="1400" dirty="0" smtClean="0"/>
              <a:t>over existing instruments.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310" y="3550575"/>
            <a:ext cx="7903382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i="1" u="sng" dirty="0" smtClean="0"/>
              <a:t>Sampling</a:t>
            </a:r>
            <a:r>
              <a:rPr lang="en-GB" sz="1400" b="1" dirty="0" smtClean="0"/>
              <a:t> advantages of a lake sensor</a:t>
            </a:r>
          </a:p>
          <a:p>
            <a:pPr>
              <a:lnSpc>
                <a:spcPct val="150000"/>
              </a:lnSpc>
            </a:pPr>
            <a:r>
              <a:rPr lang="en-GB" sz="1400" dirty="0" smtClean="0"/>
              <a:t>g) no need to scale-up from point measurements	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(lakes can be as big as grid cells)</a:t>
            </a:r>
            <a:endParaRPr lang="en-GB" sz="1400" dirty="0" smtClean="0"/>
          </a:p>
          <a:p>
            <a:pPr>
              <a:lnSpc>
                <a:spcPct val="150000"/>
              </a:lnSpc>
            </a:pPr>
            <a:r>
              <a:rPr lang="en-GB" sz="1400" dirty="0" smtClean="0"/>
              <a:t>h) </a:t>
            </a:r>
            <a:r>
              <a:rPr lang="en-GB" sz="1400" dirty="0"/>
              <a:t>v</a:t>
            </a:r>
            <a:r>
              <a:rPr lang="en-GB" sz="1400" dirty="0" smtClean="0"/>
              <a:t>ery large potential sample 				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(e.g., 25,000 mountain lakes just in the contiguous USA)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245768"/>
            <a:ext cx="81391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8"/>
              </a:rPr>
              <a:t>Pritchard </a:t>
            </a:r>
            <a:r>
              <a:rPr lang="en-US" sz="1000" b="1" dirty="0" smtClean="0">
                <a:hlinkClick r:id="rId8"/>
              </a:rPr>
              <a:t>HD </a:t>
            </a:r>
            <a:r>
              <a:rPr lang="en-US" sz="1000" b="1" i="1" dirty="0" smtClean="0">
                <a:hlinkClick r:id="rId8"/>
              </a:rPr>
              <a:t>et al</a:t>
            </a:r>
            <a:r>
              <a:rPr lang="en-US" sz="1000" b="1" dirty="0" smtClean="0">
                <a:hlinkClick r:id="rId8"/>
              </a:rPr>
              <a:t>. </a:t>
            </a:r>
            <a:r>
              <a:rPr lang="en-US" sz="1000" b="1" dirty="0">
                <a:hlinkClick r:id="rId8"/>
              </a:rPr>
              <a:t>(2021) Measuring Changes in Snowpack SWE Continuously on a Landscape Scale Using Lake Water Pressure. </a:t>
            </a:r>
            <a:r>
              <a:rPr lang="en-US" sz="1000" b="1" i="1" dirty="0" smtClean="0">
                <a:hlinkClick r:id="rId8"/>
              </a:rPr>
              <a:t>J. </a:t>
            </a:r>
            <a:r>
              <a:rPr lang="en-US" sz="1000" b="1" i="1" dirty="0">
                <a:hlinkClick r:id="rId8"/>
              </a:rPr>
              <a:t>Hydrometeorology</a:t>
            </a:r>
            <a:r>
              <a:rPr lang="en-US" sz="1000" b="1" dirty="0">
                <a:hlinkClick r:id="rId8"/>
              </a:rPr>
              <a:t>. 22(4):795-811.</a:t>
            </a:r>
            <a:endParaRPr lang="en-GB" sz="1000" b="1" dirty="0"/>
          </a:p>
          <a:p>
            <a:pPr algn="ctr">
              <a:lnSpc>
                <a:spcPct val="150000"/>
              </a:lnSpc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Patent pending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: PCT/GB2021/050398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431915" y="2014867"/>
            <a:ext cx="1926076" cy="611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4452" y="6113490"/>
            <a:ext cx="1176630" cy="78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8990" y="3103450"/>
            <a:ext cx="823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big lake vs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2667" y="3149616"/>
            <a:ext cx="63048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1200" dirty="0" smtClean="0"/>
              <a:t>tiny AWS</a:t>
            </a:r>
            <a:endParaRPr lang="en-GB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51996" y="0"/>
            <a:ext cx="1311740" cy="569829"/>
            <a:chOff x="7751996" y="0"/>
            <a:chExt cx="1311740" cy="569829"/>
          </a:xfrm>
        </p:grpSpPr>
        <p:sp>
          <p:nvSpPr>
            <p:cNvPr id="25" name="Rectangle 24"/>
            <p:cNvSpPr/>
            <p:nvPr/>
          </p:nvSpPr>
          <p:spPr>
            <a:xfrm>
              <a:off x="7751996" y="0"/>
              <a:ext cx="9731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EGU21-7507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061" y="55084"/>
              <a:ext cx="367675" cy="514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0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51C3C0BDDCB458BDFCE05A0DD8DA9" ma:contentTypeVersion="13" ma:contentTypeDescription="Create a new document." ma:contentTypeScope="" ma:versionID="43b9a10db7499501559fb9c1034323ea">
  <xsd:schema xmlns:xsd="http://www.w3.org/2001/XMLSchema" xmlns:xs="http://www.w3.org/2001/XMLSchema" xmlns:p="http://schemas.microsoft.com/office/2006/metadata/properties" xmlns:ns3="712179ef-ef6a-4a57-bf27-2bc94f06a96f" xmlns:ns4="c53e8fdc-02ae-4126-8ee7-83257f5d8118" targetNamespace="http://schemas.microsoft.com/office/2006/metadata/properties" ma:root="true" ma:fieldsID="f54aeadf9225f03782235be55a43eb04" ns3:_="" ns4:_="">
    <xsd:import namespace="712179ef-ef6a-4a57-bf27-2bc94f06a96f"/>
    <xsd:import namespace="c53e8fdc-02ae-4126-8ee7-83257f5d81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179ef-ef6a-4a57-bf27-2bc94f06a9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e8fdc-02ae-4126-8ee7-83257f5d81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C9F625-B2BE-4664-A64A-EB53D834D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632026-2642-435E-92FA-2609370D2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179ef-ef6a-4a57-bf27-2bc94f06a96f"/>
    <ds:schemaRef ds:uri="c53e8fdc-02ae-4126-8ee7-83257f5d81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C878F2-00E4-4E9B-B82D-5EB3D9B00333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c53e8fdc-02ae-4126-8ee7-83257f5d8118"/>
    <ds:schemaRef ds:uri="712179ef-ef6a-4a57-bf27-2bc94f06a96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953</Words>
  <Application>Microsoft Office PowerPoint</Application>
  <PresentationFormat>On-screen Show (4:3)</PresentationFormat>
  <Paragraphs>127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Natural Environment Research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Pritchard - UKRI BAS</dc:creator>
  <cp:lastModifiedBy>Hamish Pritchard - UKRI BAS</cp:lastModifiedBy>
  <cp:revision>168</cp:revision>
  <dcterms:created xsi:type="dcterms:W3CDTF">2021-04-07T14:35:11Z</dcterms:created>
  <dcterms:modified xsi:type="dcterms:W3CDTF">2021-04-19T16:22:48Z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0x010100DD351C3C0BDDCB458BDFCE05A0DD8DA9</vt:lpwstr>
  </property>
</Properties>
</file>