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4"/>
    <p:sldMasterId id="2147483684" r:id="rId5"/>
    <p:sldMasterId id="2147483671" r:id="rId6"/>
    <p:sldMasterId id="2147483673" r:id="rId7"/>
    <p:sldMasterId id="2147483686" r:id="rId8"/>
  </p:sldMasterIdLst>
  <p:notesMasterIdLst>
    <p:notesMasterId r:id="rId16"/>
  </p:notesMasterIdLst>
  <p:handoutMasterIdLst>
    <p:handoutMasterId r:id="rId17"/>
  </p:handoutMasterIdLst>
  <p:sldIdLst>
    <p:sldId id="256" r:id="rId9"/>
    <p:sldId id="662" r:id="rId10"/>
    <p:sldId id="665" r:id="rId11"/>
    <p:sldId id="666" r:id="rId12"/>
    <p:sldId id="261" r:id="rId13"/>
    <p:sldId id="263" r:id="rId14"/>
    <p:sldId id="660" r:id="rId15"/>
  </p:sldIdLst>
  <p:sldSz cx="12192000" cy="6858000"/>
  <p:notesSz cx="20104100" cy="11309350"/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9A"/>
    <a:srgbClr val="F58C64"/>
    <a:srgbClr val="141464"/>
    <a:srgbClr val="FF8C7F"/>
    <a:srgbClr val="13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786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72" y="19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5E035-832F-9649-A001-21C3D82DE79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F4C7-8E2B-224A-AC41-93A1BC08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2D96-09E8-9545-961E-1AEF65D6B5F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0E70-3F36-7D4F-AF6C-DEF52E12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k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278" y="2214000"/>
            <a:ext cx="6383322" cy="1255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78" y="3670975"/>
            <a:ext cx="4935522" cy="523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object 31"/>
          <p:cNvSpPr/>
          <p:nvPr userDrawn="1"/>
        </p:nvSpPr>
        <p:spPr>
          <a:xfrm>
            <a:off x="703278" y="3545559"/>
            <a:ext cx="720841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173" y="0"/>
                </a:lnTo>
              </a:path>
            </a:pathLst>
          </a:custGeom>
          <a:ln w="3361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03278" y="5023787"/>
            <a:ext cx="4935522" cy="240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75"/>
              </a:lnSpc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object 28"/>
          <p:cNvSpPr txBox="1"/>
          <p:nvPr userDrawn="1"/>
        </p:nvSpPr>
        <p:spPr>
          <a:xfrm>
            <a:off x="691177" y="6335503"/>
            <a:ext cx="3325033" cy="220349"/>
          </a:xfrm>
          <a:prstGeom prst="rect">
            <a:avLst/>
          </a:prstGeom>
        </p:spPr>
        <p:txBody>
          <a:bodyPr vert="horz" wrap="square" lIns="0" tIns="15018" rIns="0" bIns="0" rtlCol="0">
            <a:spAutoFit/>
          </a:bodyPr>
          <a:lstStyle/>
          <a:p>
            <a:pPr marL="7701" marR="3081">
              <a:lnSpc>
                <a:spcPts val="800"/>
              </a:lnSpc>
              <a:spcBef>
                <a:spcPts val="118"/>
              </a:spcBef>
            </a:pP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697" spc="-3" dirty="0">
                <a:solidFill>
                  <a:srgbClr val="FFFFFF"/>
                </a:solidFill>
                <a:latin typeface="Arial"/>
                <a:cs typeface="Arial"/>
              </a:rPr>
              <a:t>project has received </a:t>
            </a: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funding from the European </a:t>
            </a:r>
            <a:r>
              <a:rPr sz="697" spc="-3" dirty="0">
                <a:solidFill>
                  <a:srgbClr val="FFFFFF"/>
                </a:solidFill>
                <a:latin typeface="Arial"/>
                <a:cs typeface="Arial"/>
              </a:rPr>
              <a:t>Union’s Horizon 2020 research  and innovation programme under grant agreement </a:t>
            </a: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97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697" spc="-3" dirty="0">
                <a:solidFill>
                  <a:srgbClr val="FFFFFF"/>
                </a:solidFill>
                <a:latin typeface="Arial"/>
                <a:cs typeface="Arial"/>
              </a:rPr>
              <a:t>958927.</a:t>
            </a:r>
            <a:endParaRPr sz="697" dirty="0">
              <a:latin typeface="Arial"/>
              <a:cs typeface="Arial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idx="11" hasCustomPrompt="1"/>
          </p:nvPr>
        </p:nvSpPr>
        <p:spPr>
          <a:xfrm>
            <a:off x="707579" y="5256519"/>
            <a:ext cx="4931221" cy="5514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363893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768075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5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4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9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6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296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88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2779875" cy="6858000"/>
            <a:chOff x="0" y="0"/>
            <a:chExt cx="2084906" cy="5143500"/>
          </a:xfrm>
        </p:grpSpPr>
        <p:pic>
          <p:nvPicPr>
            <p:cNvPr id="40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46770"/>
            <a:ext cx="10425461" cy="37788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88411" y="1168593"/>
            <a:ext cx="0" cy="5432009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48683" y="819779"/>
            <a:ext cx="126108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1" dirty="0" err="1">
                <a:solidFill>
                  <a:srgbClr val="25408F"/>
                </a:solidFill>
              </a:rPr>
              <a:t>Copernicus</a:t>
            </a:r>
            <a:endParaRPr lang="en-US" sz="1467" b="1" dirty="0">
              <a:solidFill>
                <a:srgbClr val="25408F"/>
              </a:solidFill>
            </a:endParaRPr>
          </a:p>
        </p:txBody>
      </p:sp>
      <p:pic>
        <p:nvPicPr>
          <p:cNvPr id="15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0" y="29075"/>
            <a:ext cx="996736" cy="99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78" y="2667123"/>
            <a:ext cx="4935522" cy="523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object 31"/>
          <p:cNvSpPr/>
          <p:nvPr userDrawn="1"/>
        </p:nvSpPr>
        <p:spPr>
          <a:xfrm>
            <a:off x="703278" y="2541707"/>
            <a:ext cx="720841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173" y="0"/>
                </a:lnTo>
              </a:path>
            </a:pathLst>
          </a:custGeom>
          <a:ln w="3361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0" name="object 28"/>
          <p:cNvSpPr txBox="1"/>
          <p:nvPr userDrawn="1"/>
        </p:nvSpPr>
        <p:spPr>
          <a:xfrm>
            <a:off x="691177" y="6335503"/>
            <a:ext cx="3325033" cy="220349"/>
          </a:xfrm>
          <a:prstGeom prst="rect">
            <a:avLst/>
          </a:prstGeom>
        </p:spPr>
        <p:txBody>
          <a:bodyPr vert="horz" wrap="square" lIns="0" tIns="15018" rIns="0" bIns="0" rtlCol="0">
            <a:spAutoFit/>
          </a:bodyPr>
          <a:lstStyle/>
          <a:p>
            <a:pPr marL="7701" marR="3081">
              <a:lnSpc>
                <a:spcPts val="800"/>
              </a:lnSpc>
              <a:spcBef>
                <a:spcPts val="118"/>
              </a:spcBef>
            </a:pP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697" spc="-3" dirty="0">
                <a:solidFill>
                  <a:srgbClr val="FFFFFF"/>
                </a:solidFill>
                <a:latin typeface="Arial"/>
                <a:cs typeface="Arial"/>
              </a:rPr>
              <a:t>project has received </a:t>
            </a: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funding from the European </a:t>
            </a:r>
            <a:r>
              <a:rPr sz="697" spc="-3" dirty="0">
                <a:solidFill>
                  <a:srgbClr val="FFFFFF"/>
                </a:solidFill>
                <a:latin typeface="Arial"/>
                <a:cs typeface="Arial"/>
              </a:rPr>
              <a:t>Union’s Horizon 2020 research  and innovation programme under grant agreement </a:t>
            </a:r>
            <a:r>
              <a:rPr sz="697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97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697" spc="-3" dirty="0">
                <a:solidFill>
                  <a:srgbClr val="FFFFFF"/>
                </a:solidFill>
                <a:latin typeface="Arial"/>
                <a:cs typeface="Arial"/>
              </a:rPr>
              <a:t>958927.</a:t>
            </a:r>
            <a:endParaRPr sz="697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F3229-166F-F04D-92E6-F4194529ADCB}"/>
              </a:ext>
            </a:extLst>
          </p:cNvPr>
          <p:cNvSpPr txBox="1"/>
          <p:nvPr userDrawn="1"/>
        </p:nvSpPr>
        <p:spPr>
          <a:xfrm>
            <a:off x="621603" y="1091461"/>
            <a:ext cx="3841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6E9F4-6596-5345-ADD8-D8F75D770B87}"/>
              </a:ext>
            </a:extLst>
          </p:cNvPr>
          <p:cNvSpPr txBox="1"/>
          <p:nvPr userDrawn="1"/>
        </p:nvSpPr>
        <p:spPr>
          <a:xfrm>
            <a:off x="1106388" y="4850102"/>
            <a:ext cx="41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coco2-project.eu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1365AB-A397-0846-979C-A6C5EA643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3" y="4877016"/>
            <a:ext cx="434751" cy="43475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B6899DA-F9F5-914E-90E1-0BE1B6247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" y="5365938"/>
            <a:ext cx="523200" cy="52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3DEA93-2C44-BF40-BE6F-0763FC53379F}"/>
              </a:ext>
            </a:extLst>
          </p:cNvPr>
          <p:cNvSpPr txBox="1"/>
          <p:nvPr userDrawn="1"/>
        </p:nvSpPr>
        <p:spPr>
          <a:xfrm>
            <a:off x="1106388" y="5365938"/>
            <a:ext cx="41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@CoCO2_project</a:t>
            </a:r>
          </a:p>
        </p:txBody>
      </p:sp>
    </p:spTree>
    <p:extLst>
      <p:ext uri="{BB962C8B-B14F-4D97-AF65-F5344CB8AC3E}">
        <p14:creationId xmlns:p14="http://schemas.microsoft.com/office/powerpoint/2010/main" val="164991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2000" y="214174"/>
            <a:ext cx="10782000" cy="832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 spc="-20" baseline="0">
                <a:solidFill>
                  <a:srgbClr val="141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02635"/>
            <a:ext cx="10782000" cy="47327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F58C64"/>
                </a:solidFill>
              </a:defRPr>
            </a:lvl1pPr>
            <a:lvl2pPr marL="144000">
              <a:buClr>
                <a:srgbClr val="F58C64"/>
              </a:buClr>
              <a:defRPr/>
            </a:lvl2pPr>
            <a:lvl3pPr>
              <a:buClr>
                <a:srgbClr val="F58C64"/>
              </a:buClr>
              <a:defRPr/>
            </a:lvl3pPr>
            <a:lvl4pPr>
              <a:buClr>
                <a:srgbClr val="F58C64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continued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571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2000" y="293686"/>
            <a:ext cx="5851200" cy="832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 spc="-20" baseline="0"/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12574"/>
            <a:ext cx="5851200" cy="4722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F58C64"/>
                </a:solidFill>
              </a:defRPr>
            </a:lvl1pPr>
            <a:lvl2pPr marL="0" indent="0">
              <a:buNone/>
              <a:defRPr sz="17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copy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921500" y="0"/>
            <a:ext cx="52705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defRPr sz="1800"/>
            </a:lvl1pPr>
            <a:lvl2pPr marL="63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990000" indent="-270000">
              <a:lnSpc>
                <a:spcPts val="1800"/>
              </a:lnSpc>
              <a:spcBef>
                <a:spcPts val="900"/>
              </a:spcBef>
              <a:defRPr sz="1400"/>
            </a:lvl3pPr>
            <a:lvl4pPr marL="1350000" indent="-270000">
              <a:lnSpc>
                <a:spcPts val="1600"/>
              </a:lnSpc>
              <a:spcBef>
                <a:spcPts val="800"/>
              </a:spcBef>
              <a:defRPr sz="1200"/>
            </a:lvl4pPr>
            <a:lvl5pPr marL="1710000" indent="-270000">
              <a:lnSpc>
                <a:spcPts val="1400"/>
              </a:lnSpc>
              <a:spcBef>
                <a:spcPts val="700"/>
              </a:spcBef>
              <a:defRPr sz="1000"/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6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38722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2000" y="303625"/>
            <a:ext cx="4896000" cy="8323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 spc="-20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2209"/>
            <a:ext cx="4896000" cy="4663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 marL="1440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continued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9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7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704" y="0"/>
            <a:ext cx="246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371" y="1988841"/>
            <a:ext cx="2784309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72951" y="4677139"/>
            <a:ext cx="3148968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Atmosphere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Monitoring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3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/>
        </p:blipFill>
        <p:spPr>
          <a:xfrm>
            <a:off x="8784000" y="432000"/>
            <a:ext cx="2700000" cy="1021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0" y="680188"/>
            <a:ext cx="548640" cy="368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720"/>
          <a:stretch/>
        </p:blipFill>
        <p:spPr>
          <a:xfrm>
            <a:off x="1467548" y="680188"/>
            <a:ext cx="1378762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/>
        </p:blipFill>
        <p:spPr>
          <a:xfrm>
            <a:off x="8784000" y="432000"/>
            <a:ext cx="2700000" cy="10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740800" y="6460940"/>
            <a:ext cx="2743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81D60167-4931-47E6-BA6A-407CBD079E47}" type="slidenum">
              <a:rPr lang="en-US" sz="1000" b="1" i="0" spc="-3" smtClean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00" b="1" i="0" dirty="0">
              <a:solidFill>
                <a:srgbClr val="1414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2000" y="6460940"/>
            <a:ext cx="38252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i="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CoCO2 Prototype system for a Copernicus CO</a:t>
            </a:r>
            <a:r>
              <a:rPr lang="en-US" sz="1000" b="1" i="0" baseline="-2500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i="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14714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0" r:id="rId2"/>
    <p:sldLayoutId id="214748369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500" b="0" i="0" kern="1200">
          <a:solidFill>
            <a:srgbClr val="FF8C7F"/>
          </a:solidFill>
          <a:latin typeface="Arial" charset="0"/>
          <a:ea typeface="Arial" charset="0"/>
          <a:cs typeface="Arial" charset="0"/>
        </a:defRPr>
      </a:lvl1pPr>
      <a:lvl2pPr marL="0" indent="-144000" algn="l" defTabSz="914400" rtl="0" eaLnBrk="1" latinLnBrk="0" hangingPunct="1">
        <a:lnSpc>
          <a:spcPct val="90000"/>
        </a:lnSpc>
        <a:spcBef>
          <a:spcPts val="1350"/>
        </a:spcBef>
        <a:buClr>
          <a:srgbClr val="FF8C7F"/>
        </a:buClr>
        <a:buFont typeface="Arial"/>
        <a:buChar char="•"/>
        <a:defRPr sz="20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2pPr>
      <a:lvl3pPr marL="396000" indent="-252000" algn="l" defTabSz="914400" rtl="0" eaLnBrk="1" latinLnBrk="0" hangingPunct="1">
        <a:lnSpc>
          <a:spcPts val="2000"/>
        </a:lnSpc>
        <a:spcBef>
          <a:spcPts val="110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3pPr>
      <a:lvl4pPr marL="684000" indent="-288000" algn="l" defTabSz="914400" rtl="0" eaLnBrk="1" latinLnBrk="0" hangingPunct="1">
        <a:lnSpc>
          <a:spcPts val="2000"/>
        </a:lnSpc>
        <a:spcBef>
          <a:spcPts val="113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F26B43"/>
          </p15:clr>
        </p15:guide>
        <p15:guide id="2" pos="724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65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2000" y="6522286"/>
            <a:ext cx="38252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i="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CoCO2 Prototype system for a Copernicus CO</a:t>
            </a:r>
            <a:r>
              <a:rPr lang="en-US" sz="1000" b="1" i="0" baseline="-2500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i="0" dirty="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13276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500" b="0" i="0" kern="1200">
          <a:solidFill>
            <a:srgbClr val="FF8C7F"/>
          </a:solidFill>
          <a:latin typeface="Arial" charset="0"/>
          <a:ea typeface="Arial" charset="0"/>
          <a:cs typeface="Arial" charset="0"/>
        </a:defRPr>
      </a:lvl1pPr>
      <a:lvl2pPr marL="0" indent="-144000" algn="l" defTabSz="914400" rtl="0" eaLnBrk="1" latinLnBrk="0" hangingPunct="1">
        <a:lnSpc>
          <a:spcPct val="90000"/>
        </a:lnSpc>
        <a:spcBef>
          <a:spcPts val="1350"/>
        </a:spcBef>
        <a:buClr>
          <a:srgbClr val="FF8C7F"/>
        </a:buClr>
        <a:buFont typeface="Arial"/>
        <a:buChar char="•"/>
        <a:defRPr sz="20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2pPr>
      <a:lvl3pPr marL="396000" indent="-252000" algn="l" defTabSz="914400" rtl="0" eaLnBrk="1" latinLnBrk="0" hangingPunct="1">
        <a:lnSpc>
          <a:spcPts val="2000"/>
        </a:lnSpc>
        <a:spcBef>
          <a:spcPts val="110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3pPr>
      <a:lvl4pPr marL="684000" indent="-288000" algn="l" defTabSz="914400" rtl="0" eaLnBrk="1" latinLnBrk="0" hangingPunct="1">
        <a:lnSpc>
          <a:spcPts val="2000"/>
        </a:lnSpc>
        <a:spcBef>
          <a:spcPts val="113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33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B5420-73DE-7549-A576-5AA18E58D40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35" y="6237681"/>
            <a:ext cx="1279009" cy="335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63AFF1-FF45-324E-86F0-A24F8A892F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6" y="6323413"/>
            <a:ext cx="1109719" cy="260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AF799-5C5B-5B4F-9AE4-153C463666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04" y="6213021"/>
            <a:ext cx="1021585" cy="3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602" y="1671809"/>
            <a:ext cx="6678597" cy="1255200"/>
          </a:xfrm>
        </p:spPr>
        <p:txBody>
          <a:bodyPr/>
          <a:lstStyle/>
          <a:p>
            <a:r>
              <a:rPr lang="en-US" sz="3200" dirty="0"/>
              <a:t>Global NWP modeling of urban environments at ~1km resolution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78" y="3670975"/>
            <a:ext cx="4935522" cy="809360"/>
          </a:xfrm>
        </p:spPr>
        <p:txBody>
          <a:bodyPr/>
          <a:lstStyle/>
          <a:p>
            <a:r>
              <a:rPr lang="en-US" dirty="0"/>
              <a:t>EGU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3278" y="4239627"/>
            <a:ext cx="4935522" cy="240708"/>
          </a:xfrm>
        </p:spPr>
        <p:txBody>
          <a:bodyPr/>
          <a:lstStyle/>
          <a:p>
            <a:r>
              <a:rPr lang="en-US" dirty="0"/>
              <a:t>Joe McNorton, Nicolas </a:t>
            </a:r>
            <a:r>
              <a:rPr lang="en-US" dirty="0" err="1"/>
              <a:t>Bousserez</a:t>
            </a:r>
            <a:r>
              <a:rPr lang="en-US" dirty="0"/>
              <a:t>, Gabriele </a:t>
            </a:r>
            <a:r>
              <a:rPr lang="en-US" dirty="0" err="1"/>
              <a:t>Arduini</a:t>
            </a:r>
            <a:r>
              <a:rPr lang="en-US" dirty="0"/>
              <a:t>, Anna </a:t>
            </a:r>
            <a:r>
              <a:rPr lang="en-US" dirty="0" err="1"/>
              <a:t>Agusti-Panareda</a:t>
            </a:r>
            <a:r>
              <a:rPr lang="en-US" dirty="0"/>
              <a:t>, </a:t>
            </a:r>
            <a:r>
              <a:rPr lang="en-US" dirty="0" err="1"/>
              <a:t>Gianpaolo</a:t>
            </a:r>
            <a:r>
              <a:rPr lang="en-US" dirty="0"/>
              <a:t> Balsamo, </a:t>
            </a:r>
            <a:r>
              <a:rPr lang="en-US" dirty="0" err="1"/>
              <a:t>Souhail</a:t>
            </a:r>
            <a:r>
              <a:rPr lang="en-US" dirty="0"/>
              <a:t> </a:t>
            </a:r>
            <a:r>
              <a:rPr lang="en-US" dirty="0" err="1"/>
              <a:t>Boussetta</a:t>
            </a:r>
            <a:r>
              <a:rPr lang="en-US" dirty="0"/>
              <a:t>, Margarita </a:t>
            </a:r>
            <a:r>
              <a:rPr lang="en-US" dirty="0" err="1"/>
              <a:t>Choulga</a:t>
            </a:r>
            <a:r>
              <a:rPr lang="en-US" dirty="0"/>
              <a:t>, </a:t>
            </a:r>
            <a:r>
              <a:rPr lang="en-US" dirty="0" err="1"/>
              <a:t>Ioan</a:t>
            </a:r>
            <a:r>
              <a:rPr lang="en-US" dirty="0"/>
              <a:t> </a:t>
            </a:r>
            <a:r>
              <a:rPr lang="en-US" dirty="0" err="1"/>
              <a:t>Hadade</a:t>
            </a:r>
            <a:r>
              <a:rPr lang="en-US" dirty="0"/>
              <a:t>, Robin Hogan and Richard </a:t>
            </a:r>
            <a:r>
              <a:rPr lang="en-US" dirty="0" err="1"/>
              <a:t>Engelen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ECMWF, Reading, UK</a:t>
            </a:r>
          </a:p>
          <a:p>
            <a:r>
              <a:rPr lang="en-US" dirty="0"/>
              <a:t>27/03/2021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1ECC4-D1D1-4C9A-AB49-DC0C3BAC5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55"/>
          <a:stretch/>
        </p:blipFill>
        <p:spPr>
          <a:xfrm>
            <a:off x="7043102" y="4884810"/>
            <a:ext cx="4931222" cy="18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 descr="A cloud with raindrops">
            <a:extLst>
              <a:ext uri="{FF2B5EF4-FFF2-40B4-BE49-F238E27FC236}">
                <a16:creationId xmlns:a16="http://schemas.microsoft.com/office/drawing/2014/main" id="{B800E39C-7D85-44CB-95CD-848171A1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833" y="1148751"/>
            <a:ext cx="1051680" cy="1051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F60AA2-B420-43A2-A9F4-0C2D2796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36" y="308155"/>
            <a:ext cx="11425727" cy="36933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an urban scheme in a global NWP and atmospheric chemistry system?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408BC83-4F1F-4E50-8BFA-D7C26568966E}"/>
              </a:ext>
            </a:extLst>
          </p:cNvPr>
          <p:cNvSpPr txBox="1">
            <a:spLocks/>
          </p:cNvSpPr>
          <p:nvPr/>
        </p:nvSpPr>
        <p:spPr>
          <a:xfrm>
            <a:off x="388052" y="1010333"/>
            <a:ext cx="4111403" cy="456457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chemeClr val="bg1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chemeClr val="bg1"/>
              </a:buClr>
              <a:buFont typeface="Arial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chemeClr val="bg1"/>
              </a:buClr>
              <a:buFont typeface="Arial"/>
              <a:buChar char="»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50% of population live in urban areas.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80000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80000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E0A336-0156-4C86-BCE5-18E1E7675266}"/>
              </a:ext>
            </a:extLst>
          </p:cNvPr>
          <p:cNvSpPr/>
          <p:nvPr/>
        </p:nvSpPr>
        <p:spPr>
          <a:xfrm>
            <a:off x="4703983" y="1010333"/>
            <a:ext cx="889233" cy="230657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3A920-CB2B-4ADC-AEF8-FE786AD0A3E8}"/>
              </a:ext>
            </a:extLst>
          </p:cNvPr>
          <p:cNvSpPr/>
          <p:nvPr/>
        </p:nvSpPr>
        <p:spPr>
          <a:xfrm>
            <a:off x="6076887" y="936206"/>
            <a:ext cx="517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Improved forecasts offer clear societal benefits.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0D9B70C-3777-4A15-B9B4-DB9517BE41D7}"/>
              </a:ext>
            </a:extLst>
          </p:cNvPr>
          <p:cNvSpPr/>
          <p:nvPr/>
        </p:nvSpPr>
        <p:spPr>
          <a:xfrm>
            <a:off x="4700422" y="2325186"/>
            <a:ext cx="889233" cy="230657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ED06F-6245-48FD-93BD-AD2BF5F3251E}"/>
              </a:ext>
            </a:extLst>
          </p:cNvPr>
          <p:cNvSpPr/>
          <p:nvPr/>
        </p:nvSpPr>
        <p:spPr>
          <a:xfrm>
            <a:off x="6076887" y="2245216"/>
            <a:ext cx="532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Urban conurbations can now be resolved.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3B11DA2-1AFB-479C-A329-7DC05DC7DF8C}"/>
              </a:ext>
            </a:extLst>
          </p:cNvPr>
          <p:cNvSpPr/>
          <p:nvPr/>
        </p:nvSpPr>
        <p:spPr>
          <a:xfrm>
            <a:off x="4700422" y="3887159"/>
            <a:ext cx="889233" cy="230657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D5D8BB-F4B3-428E-97A9-5AFF26632239}"/>
              </a:ext>
            </a:extLst>
          </p:cNvPr>
          <p:cNvSpPr/>
          <p:nvPr/>
        </p:nvSpPr>
        <p:spPr>
          <a:xfrm>
            <a:off x="6095999" y="3787908"/>
            <a:ext cx="5596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Urban Heat Island effect can be modelled.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7B137B8-377D-4EF9-A89E-191A63968FCC}"/>
              </a:ext>
            </a:extLst>
          </p:cNvPr>
          <p:cNvSpPr/>
          <p:nvPr/>
        </p:nvSpPr>
        <p:spPr>
          <a:xfrm>
            <a:off x="4700422" y="5433921"/>
            <a:ext cx="889233" cy="23065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7DB831-EC07-43AC-8928-7E5F9983E260}"/>
              </a:ext>
            </a:extLst>
          </p:cNvPr>
          <p:cNvSpPr/>
          <p:nvPr/>
        </p:nvSpPr>
        <p:spPr>
          <a:xfrm>
            <a:off x="6076887" y="5395556"/>
            <a:ext cx="5527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Heating degree days, can represent fluxes.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EB115-B757-4FFA-9FF4-87FAD3E351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7336" y="1643709"/>
            <a:ext cx="556722" cy="5567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938FE9-A03F-4CD6-9EED-C0A712C74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0615" y="1643709"/>
            <a:ext cx="556722" cy="556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36247-E267-499B-BAC0-2BE25654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040" y="1743013"/>
            <a:ext cx="450081" cy="450081"/>
          </a:xfrm>
          <a:prstGeom prst="rect">
            <a:avLst/>
          </a:prstGeom>
        </p:spPr>
      </p:pic>
      <p:pic>
        <p:nvPicPr>
          <p:cNvPr id="38" name="Graphic 37" descr="An umbrella">
            <a:extLst>
              <a:ext uri="{FF2B5EF4-FFF2-40B4-BE49-F238E27FC236}">
                <a16:creationId xmlns:a16="http://schemas.microsoft.com/office/drawing/2014/main" id="{0405466E-A124-4513-9413-58AEC7BA3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994" y="1068246"/>
            <a:ext cx="1290685" cy="129068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8D84069-1536-4972-9592-787288CAD49A}"/>
              </a:ext>
            </a:extLst>
          </p:cNvPr>
          <p:cNvSpPr/>
          <p:nvPr/>
        </p:nvSpPr>
        <p:spPr>
          <a:xfrm>
            <a:off x="6551447" y="2695570"/>
            <a:ext cx="468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6FDE68-9CA5-449D-BC9E-FD874D18E6B0}"/>
              </a:ext>
            </a:extLst>
          </p:cNvPr>
          <p:cNvSpPr/>
          <p:nvPr/>
        </p:nvSpPr>
        <p:spPr>
          <a:xfrm>
            <a:off x="6551447" y="3163570"/>
            <a:ext cx="468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2CFB28-4AD7-480E-B0DC-34B9654CCAB3}"/>
              </a:ext>
            </a:extLst>
          </p:cNvPr>
          <p:cNvSpPr/>
          <p:nvPr/>
        </p:nvSpPr>
        <p:spPr>
          <a:xfrm>
            <a:off x="7019447" y="2695570"/>
            <a:ext cx="468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BF2F32-9369-4489-8FC4-2B1BF8657264}"/>
              </a:ext>
            </a:extLst>
          </p:cNvPr>
          <p:cNvSpPr/>
          <p:nvPr/>
        </p:nvSpPr>
        <p:spPr>
          <a:xfrm>
            <a:off x="7019447" y="3163570"/>
            <a:ext cx="468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351DC7-4534-442A-8A57-16206D5B7FD3}"/>
              </a:ext>
            </a:extLst>
          </p:cNvPr>
          <p:cNvSpPr/>
          <p:nvPr/>
        </p:nvSpPr>
        <p:spPr>
          <a:xfrm>
            <a:off x="8399548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EFB4E25-F3A1-4578-B611-51F0C78E1B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2" t="18059" r="63829" b="14280"/>
          <a:stretch/>
        </p:blipFill>
        <p:spPr>
          <a:xfrm>
            <a:off x="4385766" y="2670867"/>
            <a:ext cx="1873800" cy="107959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95AD107-1003-4C9E-96CB-064F5C36FA4C}"/>
              </a:ext>
            </a:extLst>
          </p:cNvPr>
          <p:cNvSpPr/>
          <p:nvPr/>
        </p:nvSpPr>
        <p:spPr>
          <a:xfrm>
            <a:off x="7487447" y="3163570"/>
            <a:ext cx="468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668972-1418-4B07-97EF-BEACB9800E06}"/>
              </a:ext>
            </a:extLst>
          </p:cNvPr>
          <p:cNvSpPr/>
          <p:nvPr/>
        </p:nvSpPr>
        <p:spPr>
          <a:xfrm>
            <a:off x="7487447" y="2694169"/>
            <a:ext cx="468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6394A56-21E6-4291-BDCD-13BB1D0A4679}"/>
              </a:ext>
            </a:extLst>
          </p:cNvPr>
          <p:cNvSpPr/>
          <p:nvPr/>
        </p:nvSpPr>
        <p:spPr>
          <a:xfrm>
            <a:off x="8399548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AA995B-EF35-4F6E-A9D3-3F226D6FA88A}"/>
              </a:ext>
            </a:extLst>
          </p:cNvPr>
          <p:cNvSpPr/>
          <p:nvPr/>
        </p:nvSpPr>
        <p:spPr>
          <a:xfrm>
            <a:off x="8399548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4D0A9-C785-46FE-AA69-6A1254235711}"/>
              </a:ext>
            </a:extLst>
          </p:cNvPr>
          <p:cNvSpPr/>
          <p:nvPr/>
        </p:nvSpPr>
        <p:spPr>
          <a:xfrm>
            <a:off x="8399548" y="3088667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72DA1A-7966-4154-A000-C8F619CCFB83}"/>
              </a:ext>
            </a:extLst>
          </p:cNvPr>
          <p:cNvSpPr/>
          <p:nvPr/>
        </p:nvSpPr>
        <p:spPr>
          <a:xfrm>
            <a:off x="8399548" y="3233469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3800A-7D46-4426-A22D-6984AE812D0B}"/>
              </a:ext>
            </a:extLst>
          </p:cNvPr>
          <p:cNvSpPr/>
          <p:nvPr/>
        </p:nvSpPr>
        <p:spPr>
          <a:xfrm>
            <a:off x="8399548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F25E01-EFBA-4F94-B944-1121258CC68C}"/>
              </a:ext>
            </a:extLst>
          </p:cNvPr>
          <p:cNvSpPr/>
          <p:nvPr/>
        </p:nvSpPr>
        <p:spPr>
          <a:xfrm>
            <a:off x="8399548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202CA-9871-4F77-B5F3-6C35C6135C68}"/>
              </a:ext>
            </a:extLst>
          </p:cNvPr>
          <p:cNvSpPr/>
          <p:nvPr/>
        </p:nvSpPr>
        <p:spPr>
          <a:xfrm>
            <a:off x="8543548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1BCBAE-501F-486E-BA7E-60DB281A9665}"/>
              </a:ext>
            </a:extLst>
          </p:cNvPr>
          <p:cNvSpPr/>
          <p:nvPr/>
        </p:nvSpPr>
        <p:spPr>
          <a:xfrm>
            <a:off x="8543548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F33128D-8B0D-417C-9CA0-168090C24A87}"/>
              </a:ext>
            </a:extLst>
          </p:cNvPr>
          <p:cNvSpPr/>
          <p:nvPr/>
        </p:nvSpPr>
        <p:spPr>
          <a:xfrm>
            <a:off x="8543548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0F0B09-0248-4152-8D8D-EDE3CBC14AB0}"/>
              </a:ext>
            </a:extLst>
          </p:cNvPr>
          <p:cNvSpPr/>
          <p:nvPr/>
        </p:nvSpPr>
        <p:spPr>
          <a:xfrm>
            <a:off x="8543548" y="3088667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0A724B-B1F4-43DF-93F2-9DDFAAC9F7CF}"/>
              </a:ext>
            </a:extLst>
          </p:cNvPr>
          <p:cNvSpPr/>
          <p:nvPr/>
        </p:nvSpPr>
        <p:spPr>
          <a:xfrm>
            <a:off x="8543548" y="3233469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BB9481-B8A4-4FDA-89E6-1ED8D50DD627}"/>
              </a:ext>
            </a:extLst>
          </p:cNvPr>
          <p:cNvSpPr/>
          <p:nvPr/>
        </p:nvSpPr>
        <p:spPr>
          <a:xfrm>
            <a:off x="8543548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C1FDDF-C5B2-4F0A-9AE8-F1C65FCF0AEF}"/>
              </a:ext>
            </a:extLst>
          </p:cNvPr>
          <p:cNvSpPr/>
          <p:nvPr/>
        </p:nvSpPr>
        <p:spPr>
          <a:xfrm>
            <a:off x="8543548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DEC60A-EB87-47F9-80CD-189AA6293C8A}"/>
              </a:ext>
            </a:extLst>
          </p:cNvPr>
          <p:cNvSpPr/>
          <p:nvPr/>
        </p:nvSpPr>
        <p:spPr>
          <a:xfrm>
            <a:off x="8687833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66B413-2949-40D8-97DC-014CED82A103}"/>
              </a:ext>
            </a:extLst>
          </p:cNvPr>
          <p:cNvSpPr/>
          <p:nvPr/>
        </p:nvSpPr>
        <p:spPr>
          <a:xfrm>
            <a:off x="8687833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C49986-3186-4BFA-893C-76CC9EE0AEBD}"/>
              </a:ext>
            </a:extLst>
          </p:cNvPr>
          <p:cNvSpPr/>
          <p:nvPr/>
        </p:nvSpPr>
        <p:spPr>
          <a:xfrm>
            <a:off x="8687833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B082BE6-62D6-4B90-8963-4851E82B756B}"/>
              </a:ext>
            </a:extLst>
          </p:cNvPr>
          <p:cNvSpPr/>
          <p:nvPr/>
        </p:nvSpPr>
        <p:spPr>
          <a:xfrm>
            <a:off x="8687833" y="3088667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71D559-6F29-4CE1-86B7-80AD90E88287}"/>
              </a:ext>
            </a:extLst>
          </p:cNvPr>
          <p:cNvSpPr/>
          <p:nvPr/>
        </p:nvSpPr>
        <p:spPr>
          <a:xfrm>
            <a:off x="8687833" y="3233469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E34C25A-3F2F-4E3F-BAF0-30380557A2EF}"/>
              </a:ext>
            </a:extLst>
          </p:cNvPr>
          <p:cNvSpPr/>
          <p:nvPr/>
        </p:nvSpPr>
        <p:spPr>
          <a:xfrm>
            <a:off x="8687833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F6E05A5-BE3B-420A-B1D8-D59FEA6E2387}"/>
              </a:ext>
            </a:extLst>
          </p:cNvPr>
          <p:cNvSpPr/>
          <p:nvPr/>
        </p:nvSpPr>
        <p:spPr>
          <a:xfrm>
            <a:off x="8687833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F0955F0-653B-42BB-8F1F-1110E0315B83}"/>
              </a:ext>
            </a:extLst>
          </p:cNvPr>
          <p:cNvSpPr/>
          <p:nvPr/>
        </p:nvSpPr>
        <p:spPr>
          <a:xfrm>
            <a:off x="8831833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5AFC6F-E3AC-4237-8727-6024CFACFFAC}"/>
              </a:ext>
            </a:extLst>
          </p:cNvPr>
          <p:cNvSpPr/>
          <p:nvPr/>
        </p:nvSpPr>
        <p:spPr>
          <a:xfrm>
            <a:off x="8831833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8CFBFD-8EF3-4885-8148-136B346104A3}"/>
              </a:ext>
            </a:extLst>
          </p:cNvPr>
          <p:cNvSpPr/>
          <p:nvPr/>
        </p:nvSpPr>
        <p:spPr>
          <a:xfrm>
            <a:off x="8831833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C72DEE-791F-42F9-81A3-F8610E53BA5A}"/>
              </a:ext>
            </a:extLst>
          </p:cNvPr>
          <p:cNvSpPr/>
          <p:nvPr/>
        </p:nvSpPr>
        <p:spPr>
          <a:xfrm>
            <a:off x="8831833" y="3088667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F6E7DF6-3025-445C-85D7-CE3494D2CA06}"/>
              </a:ext>
            </a:extLst>
          </p:cNvPr>
          <p:cNvSpPr/>
          <p:nvPr/>
        </p:nvSpPr>
        <p:spPr>
          <a:xfrm>
            <a:off x="8831833" y="3233469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782F19A-1F08-4FB8-B013-853C4DE2948A}"/>
              </a:ext>
            </a:extLst>
          </p:cNvPr>
          <p:cNvSpPr/>
          <p:nvPr/>
        </p:nvSpPr>
        <p:spPr>
          <a:xfrm>
            <a:off x="8831833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1FA5D0E-40F3-469D-9245-1344501C21CB}"/>
              </a:ext>
            </a:extLst>
          </p:cNvPr>
          <p:cNvSpPr/>
          <p:nvPr/>
        </p:nvSpPr>
        <p:spPr>
          <a:xfrm>
            <a:off x="8831833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4659992-32E4-4203-B717-A91FDB662ABF}"/>
              </a:ext>
            </a:extLst>
          </p:cNvPr>
          <p:cNvSpPr/>
          <p:nvPr/>
        </p:nvSpPr>
        <p:spPr>
          <a:xfrm>
            <a:off x="8970880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D59ACBB-A016-4DA3-9529-6E627CDA1B9B}"/>
              </a:ext>
            </a:extLst>
          </p:cNvPr>
          <p:cNvSpPr/>
          <p:nvPr/>
        </p:nvSpPr>
        <p:spPr>
          <a:xfrm>
            <a:off x="8970880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C5E35C-78F5-464C-B404-2C0FBF2E8D41}"/>
              </a:ext>
            </a:extLst>
          </p:cNvPr>
          <p:cNvSpPr/>
          <p:nvPr/>
        </p:nvSpPr>
        <p:spPr>
          <a:xfrm>
            <a:off x="8970880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6B21FE5-4F3A-439A-8935-816F387D4624}"/>
              </a:ext>
            </a:extLst>
          </p:cNvPr>
          <p:cNvSpPr/>
          <p:nvPr/>
        </p:nvSpPr>
        <p:spPr>
          <a:xfrm>
            <a:off x="8970880" y="3088667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71F04C-C418-4DC1-A5E6-17FBF9AB5AC4}"/>
              </a:ext>
            </a:extLst>
          </p:cNvPr>
          <p:cNvSpPr/>
          <p:nvPr/>
        </p:nvSpPr>
        <p:spPr>
          <a:xfrm>
            <a:off x="8970880" y="3233469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B9CAF9-13DA-49AC-9615-9A166F3538C7}"/>
              </a:ext>
            </a:extLst>
          </p:cNvPr>
          <p:cNvSpPr/>
          <p:nvPr/>
        </p:nvSpPr>
        <p:spPr>
          <a:xfrm>
            <a:off x="8970880" y="3378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FFEBE5B-3132-422E-BC7A-D72320CC5936}"/>
              </a:ext>
            </a:extLst>
          </p:cNvPr>
          <p:cNvSpPr/>
          <p:nvPr/>
        </p:nvSpPr>
        <p:spPr>
          <a:xfrm>
            <a:off x="8970880" y="3522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63DB6E-2B8F-45A6-976F-9324E2C690DD}"/>
              </a:ext>
            </a:extLst>
          </p:cNvPr>
          <p:cNvSpPr/>
          <p:nvPr/>
        </p:nvSpPr>
        <p:spPr>
          <a:xfrm>
            <a:off x="9114880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7A4B7D-11CC-41B8-A938-86D13EA79D9C}"/>
              </a:ext>
            </a:extLst>
          </p:cNvPr>
          <p:cNvSpPr/>
          <p:nvPr/>
        </p:nvSpPr>
        <p:spPr>
          <a:xfrm>
            <a:off x="9114880" y="2799643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461059-A275-46B8-9F17-C6A0577909B6}"/>
              </a:ext>
            </a:extLst>
          </p:cNvPr>
          <p:cNvSpPr/>
          <p:nvPr/>
        </p:nvSpPr>
        <p:spPr>
          <a:xfrm>
            <a:off x="9114880" y="2943692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72A8CB-E1D5-46CD-AA17-CF6696B30C2D}"/>
              </a:ext>
            </a:extLst>
          </p:cNvPr>
          <p:cNvSpPr/>
          <p:nvPr/>
        </p:nvSpPr>
        <p:spPr>
          <a:xfrm>
            <a:off x="9114880" y="3088667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0AF5D70-EC29-47DE-B61A-ED7C785C786C}"/>
              </a:ext>
            </a:extLst>
          </p:cNvPr>
          <p:cNvSpPr/>
          <p:nvPr/>
        </p:nvSpPr>
        <p:spPr>
          <a:xfrm>
            <a:off x="9114880" y="3233469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09D6F03-494A-43AD-A3F9-E96EEBBE6851}"/>
              </a:ext>
            </a:extLst>
          </p:cNvPr>
          <p:cNvSpPr/>
          <p:nvPr/>
        </p:nvSpPr>
        <p:spPr>
          <a:xfrm>
            <a:off x="9114880" y="3378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49AAC0-AFC3-46F9-B5E5-412A76EF74A0}"/>
              </a:ext>
            </a:extLst>
          </p:cNvPr>
          <p:cNvSpPr/>
          <p:nvPr/>
        </p:nvSpPr>
        <p:spPr>
          <a:xfrm>
            <a:off x="9114880" y="3522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AD094F-C068-49C8-879D-AC91811D62B4}"/>
              </a:ext>
            </a:extLst>
          </p:cNvPr>
          <p:cNvSpPr/>
          <p:nvPr/>
        </p:nvSpPr>
        <p:spPr>
          <a:xfrm>
            <a:off x="284501" y="2255848"/>
            <a:ext cx="4576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Clr>
                <a:sysClr val="window" lastClr="FFFFFF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Global NWP models reaching km-scale.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23A2A2E-A07F-4A8B-8B7A-AC9A55D2BE2F}"/>
              </a:ext>
            </a:extLst>
          </p:cNvPr>
          <p:cNvSpPr/>
          <p:nvPr/>
        </p:nvSpPr>
        <p:spPr>
          <a:xfrm>
            <a:off x="284501" y="3838090"/>
            <a:ext cx="408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Clr>
                <a:sysClr val="window" lastClr="FFFFFF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Urban energy and moisture fluxes are noticeable different.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8218F90-138A-4BCA-A524-642272CEBE3D}"/>
              </a:ext>
            </a:extLst>
          </p:cNvPr>
          <p:cNvSpPr/>
          <p:nvPr/>
        </p:nvSpPr>
        <p:spPr>
          <a:xfrm>
            <a:off x="304800" y="5226085"/>
            <a:ext cx="419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Clr>
                <a:sysClr val="window" lastClr="FFFFFF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Trace gas emissions from residential activities correlate with NWP variable.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B35149E-7967-4496-95BA-89DEA465270A}"/>
              </a:ext>
            </a:extLst>
          </p:cNvPr>
          <p:cNvSpPr/>
          <p:nvPr/>
        </p:nvSpPr>
        <p:spPr>
          <a:xfrm>
            <a:off x="9255290" y="2654938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B9356BF-BCE9-4834-A3F2-F81D0617FF54}"/>
              </a:ext>
            </a:extLst>
          </p:cNvPr>
          <p:cNvSpPr/>
          <p:nvPr/>
        </p:nvSpPr>
        <p:spPr>
          <a:xfrm>
            <a:off x="9255290" y="2799643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D38B7EB-E06D-4952-A542-5BB6AD191AD1}"/>
              </a:ext>
            </a:extLst>
          </p:cNvPr>
          <p:cNvSpPr/>
          <p:nvPr/>
        </p:nvSpPr>
        <p:spPr>
          <a:xfrm>
            <a:off x="9255290" y="2943692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0C98EB4-26BD-4EBF-818D-999B4617253B}"/>
              </a:ext>
            </a:extLst>
          </p:cNvPr>
          <p:cNvSpPr/>
          <p:nvPr/>
        </p:nvSpPr>
        <p:spPr>
          <a:xfrm>
            <a:off x="9255290" y="3088667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BF18C59-56E3-4368-A770-393150CE572C}"/>
              </a:ext>
            </a:extLst>
          </p:cNvPr>
          <p:cNvSpPr/>
          <p:nvPr/>
        </p:nvSpPr>
        <p:spPr>
          <a:xfrm>
            <a:off x="9255290" y="3233469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1B6B2EB-9A0A-4522-87C9-587ECB3D9098}"/>
              </a:ext>
            </a:extLst>
          </p:cNvPr>
          <p:cNvSpPr/>
          <p:nvPr/>
        </p:nvSpPr>
        <p:spPr>
          <a:xfrm>
            <a:off x="9255290" y="3378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1C07FE-F459-476D-B5DC-DB84999939FE}"/>
              </a:ext>
            </a:extLst>
          </p:cNvPr>
          <p:cNvSpPr/>
          <p:nvPr/>
        </p:nvSpPr>
        <p:spPr>
          <a:xfrm>
            <a:off x="9255290" y="3522444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9A84FC8-800E-4C84-8597-C9AD8C3D57C8}"/>
              </a:ext>
            </a:extLst>
          </p:cNvPr>
          <p:cNvSpPr/>
          <p:nvPr/>
        </p:nvSpPr>
        <p:spPr>
          <a:xfrm>
            <a:off x="9402883" y="265493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3A517B-3866-4C4B-B7D4-82E752757ECA}"/>
              </a:ext>
            </a:extLst>
          </p:cNvPr>
          <p:cNvSpPr/>
          <p:nvPr/>
        </p:nvSpPr>
        <p:spPr>
          <a:xfrm>
            <a:off x="9402883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A48F349-EDEA-4638-BA1F-987C058202E3}"/>
              </a:ext>
            </a:extLst>
          </p:cNvPr>
          <p:cNvSpPr/>
          <p:nvPr/>
        </p:nvSpPr>
        <p:spPr>
          <a:xfrm>
            <a:off x="9402883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87CA6F-3AFF-49B5-8DB9-B83B881A3F57}"/>
              </a:ext>
            </a:extLst>
          </p:cNvPr>
          <p:cNvSpPr/>
          <p:nvPr/>
        </p:nvSpPr>
        <p:spPr>
          <a:xfrm>
            <a:off x="9402883" y="3088667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2A1F342-1B0F-49C4-BAFC-667DB2269F25}"/>
              </a:ext>
            </a:extLst>
          </p:cNvPr>
          <p:cNvSpPr/>
          <p:nvPr/>
        </p:nvSpPr>
        <p:spPr>
          <a:xfrm>
            <a:off x="9402883" y="3233469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696422A-1A9A-493D-B3BC-6B59C019525C}"/>
              </a:ext>
            </a:extLst>
          </p:cNvPr>
          <p:cNvSpPr/>
          <p:nvPr/>
        </p:nvSpPr>
        <p:spPr>
          <a:xfrm>
            <a:off x="9402883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894AE07-C209-4B5B-A7F9-9A74FA632B03}"/>
              </a:ext>
            </a:extLst>
          </p:cNvPr>
          <p:cNvSpPr/>
          <p:nvPr/>
        </p:nvSpPr>
        <p:spPr>
          <a:xfrm>
            <a:off x="9402883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9D0917A-0D48-4A8D-95B9-D9BA1631A4D7}"/>
              </a:ext>
            </a:extLst>
          </p:cNvPr>
          <p:cNvSpPr/>
          <p:nvPr/>
        </p:nvSpPr>
        <p:spPr>
          <a:xfrm>
            <a:off x="9546883" y="2654938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414356F-8D75-4D16-8091-BD4E3903D6CE}"/>
              </a:ext>
            </a:extLst>
          </p:cNvPr>
          <p:cNvSpPr/>
          <p:nvPr/>
        </p:nvSpPr>
        <p:spPr>
          <a:xfrm>
            <a:off x="9546883" y="279964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0FB52EA-844E-4C2B-AE0F-62CE3416C168}"/>
              </a:ext>
            </a:extLst>
          </p:cNvPr>
          <p:cNvSpPr/>
          <p:nvPr/>
        </p:nvSpPr>
        <p:spPr>
          <a:xfrm>
            <a:off x="9546883" y="2943692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3498B0C-7A8A-4FE7-BFD9-EEDDA44CB45D}"/>
              </a:ext>
            </a:extLst>
          </p:cNvPr>
          <p:cNvSpPr/>
          <p:nvPr/>
        </p:nvSpPr>
        <p:spPr>
          <a:xfrm>
            <a:off x="9546883" y="3088667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A5ABED-F39D-421C-87CE-F37E4A01E6F5}"/>
              </a:ext>
            </a:extLst>
          </p:cNvPr>
          <p:cNvSpPr/>
          <p:nvPr/>
        </p:nvSpPr>
        <p:spPr>
          <a:xfrm>
            <a:off x="9546883" y="3233469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A8B6455-DFE5-426A-801F-19AEE46117AA}"/>
              </a:ext>
            </a:extLst>
          </p:cNvPr>
          <p:cNvSpPr/>
          <p:nvPr/>
        </p:nvSpPr>
        <p:spPr>
          <a:xfrm>
            <a:off x="9546883" y="3378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1E1E2BE-8A6A-4008-9555-1B2C96A32553}"/>
              </a:ext>
            </a:extLst>
          </p:cNvPr>
          <p:cNvSpPr/>
          <p:nvPr/>
        </p:nvSpPr>
        <p:spPr>
          <a:xfrm>
            <a:off x="9546883" y="3522444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1" name="Graphic 130" descr="A city block with various buildings, skyscrapers and trees">
            <a:extLst>
              <a:ext uri="{FF2B5EF4-FFF2-40B4-BE49-F238E27FC236}">
                <a16:creationId xmlns:a16="http://schemas.microsoft.com/office/drawing/2014/main" id="{E6275808-2063-462B-A69B-16B68ED620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9349" y="4359384"/>
            <a:ext cx="1632103" cy="1051002"/>
          </a:xfrm>
          <a:prstGeom prst="rect">
            <a:avLst/>
          </a:prstGeom>
        </p:spPr>
      </p:pic>
      <p:pic>
        <p:nvPicPr>
          <p:cNvPr id="133" name="Graphic 132" descr="A pine tree">
            <a:extLst>
              <a:ext uri="{FF2B5EF4-FFF2-40B4-BE49-F238E27FC236}">
                <a16:creationId xmlns:a16="http://schemas.microsoft.com/office/drawing/2014/main" id="{1F19ED44-D61D-425D-9A8B-C588B4563E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01247" y="4738572"/>
            <a:ext cx="426553" cy="426553"/>
          </a:xfrm>
          <a:prstGeom prst="rect">
            <a:avLst/>
          </a:prstGeom>
        </p:spPr>
      </p:pic>
      <p:pic>
        <p:nvPicPr>
          <p:cNvPr id="134" name="Graphic 133" descr="A pine tree">
            <a:extLst>
              <a:ext uri="{FF2B5EF4-FFF2-40B4-BE49-F238E27FC236}">
                <a16:creationId xmlns:a16="http://schemas.microsoft.com/office/drawing/2014/main" id="{D8E8A523-8406-43DA-9F04-0063C914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4523" y="4532599"/>
            <a:ext cx="426553" cy="426553"/>
          </a:xfrm>
          <a:prstGeom prst="rect">
            <a:avLst/>
          </a:prstGeom>
        </p:spPr>
      </p:pic>
      <p:pic>
        <p:nvPicPr>
          <p:cNvPr id="135" name="Graphic 134" descr="A pine tree">
            <a:extLst>
              <a:ext uri="{FF2B5EF4-FFF2-40B4-BE49-F238E27FC236}">
                <a16:creationId xmlns:a16="http://schemas.microsoft.com/office/drawing/2014/main" id="{FAEB72CC-9FD5-4A5E-8AF1-5B50EE47B3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87594" y="4635585"/>
            <a:ext cx="426553" cy="426553"/>
          </a:xfrm>
          <a:prstGeom prst="rect">
            <a:avLst/>
          </a:prstGeom>
        </p:spPr>
      </p:pic>
      <p:pic>
        <p:nvPicPr>
          <p:cNvPr id="136" name="Graphic 135" descr="A pine tree">
            <a:extLst>
              <a:ext uri="{FF2B5EF4-FFF2-40B4-BE49-F238E27FC236}">
                <a16:creationId xmlns:a16="http://schemas.microsoft.com/office/drawing/2014/main" id="{2BEDE64C-9CFF-4C32-A7BF-2E36C54918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4092" y="4784853"/>
            <a:ext cx="426553" cy="426553"/>
          </a:xfrm>
          <a:prstGeom prst="rect">
            <a:avLst/>
          </a:prstGeom>
        </p:spPr>
      </p:pic>
      <p:pic>
        <p:nvPicPr>
          <p:cNvPr id="137" name="Graphic 136" descr="A pine tree">
            <a:extLst>
              <a:ext uri="{FF2B5EF4-FFF2-40B4-BE49-F238E27FC236}">
                <a16:creationId xmlns:a16="http://schemas.microsoft.com/office/drawing/2014/main" id="{7F883964-5645-4EAC-B26E-3B8545AEC8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2547" y="4646762"/>
            <a:ext cx="426553" cy="426553"/>
          </a:xfrm>
          <a:prstGeom prst="rect">
            <a:avLst/>
          </a:prstGeom>
        </p:spPr>
      </p:pic>
      <p:sp>
        <p:nvSpPr>
          <p:cNvPr id="138" name="Arrow: Up-Down 137">
            <a:extLst>
              <a:ext uri="{FF2B5EF4-FFF2-40B4-BE49-F238E27FC236}">
                <a16:creationId xmlns:a16="http://schemas.microsoft.com/office/drawing/2014/main" id="{4A3204C0-5EB7-4166-90A0-1F8702508535}"/>
              </a:ext>
            </a:extLst>
          </p:cNvPr>
          <p:cNvSpPr/>
          <p:nvPr/>
        </p:nvSpPr>
        <p:spPr>
          <a:xfrm>
            <a:off x="7050802" y="4147517"/>
            <a:ext cx="134224" cy="2759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Arrow: Up-Down 138">
            <a:extLst>
              <a:ext uri="{FF2B5EF4-FFF2-40B4-BE49-F238E27FC236}">
                <a16:creationId xmlns:a16="http://schemas.microsoft.com/office/drawing/2014/main" id="{734CED72-C9E0-4170-BE87-6D2119831EF1}"/>
              </a:ext>
            </a:extLst>
          </p:cNvPr>
          <p:cNvSpPr/>
          <p:nvPr/>
        </p:nvSpPr>
        <p:spPr>
          <a:xfrm>
            <a:off x="7529721" y="4161945"/>
            <a:ext cx="134224" cy="27594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Arrow: Up-Down 139">
            <a:extLst>
              <a:ext uri="{FF2B5EF4-FFF2-40B4-BE49-F238E27FC236}">
                <a16:creationId xmlns:a16="http://schemas.microsoft.com/office/drawing/2014/main" id="{C2433CC4-559A-48D5-B051-969CF96A4285}"/>
              </a:ext>
            </a:extLst>
          </p:cNvPr>
          <p:cNvSpPr/>
          <p:nvPr/>
        </p:nvSpPr>
        <p:spPr>
          <a:xfrm>
            <a:off x="8740756" y="4223492"/>
            <a:ext cx="134224" cy="2759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Arrow: Up-Down 140">
            <a:extLst>
              <a:ext uri="{FF2B5EF4-FFF2-40B4-BE49-F238E27FC236}">
                <a16:creationId xmlns:a16="http://schemas.microsoft.com/office/drawing/2014/main" id="{D7CBCDA3-2855-48E8-B120-428755DF3F2D}"/>
              </a:ext>
            </a:extLst>
          </p:cNvPr>
          <p:cNvSpPr/>
          <p:nvPr/>
        </p:nvSpPr>
        <p:spPr>
          <a:xfrm>
            <a:off x="9079923" y="4221412"/>
            <a:ext cx="134224" cy="27594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78D73E9-7EF5-40D2-930D-FB7B1325DA56}"/>
              </a:ext>
            </a:extLst>
          </p:cNvPr>
          <p:cNvCxnSpPr>
            <a:cxnSpLocks/>
          </p:cNvCxnSpPr>
          <p:nvPr/>
        </p:nvCxnSpPr>
        <p:spPr>
          <a:xfrm>
            <a:off x="6551447" y="5998128"/>
            <a:ext cx="0" cy="553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9CB22A6-43FC-4078-BA6C-7390407F5E76}"/>
              </a:ext>
            </a:extLst>
          </p:cNvPr>
          <p:cNvCxnSpPr>
            <a:cxnSpLocks/>
          </p:cNvCxnSpPr>
          <p:nvPr/>
        </p:nvCxnSpPr>
        <p:spPr>
          <a:xfrm flipH="1">
            <a:off x="6551447" y="6551802"/>
            <a:ext cx="14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8CF4D89-767E-4C8F-BF86-B8A5029D8E36}"/>
              </a:ext>
            </a:extLst>
          </p:cNvPr>
          <p:cNvCxnSpPr>
            <a:cxnSpLocks/>
          </p:cNvCxnSpPr>
          <p:nvPr/>
        </p:nvCxnSpPr>
        <p:spPr>
          <a:xfrm>
            <a:off x="9114880" y="5985855"/>
            <a:ext cx="0" cy="553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4BAF520-319E-414C-93BC-E94CD47ABB4E}"/>
              </a:ext>
            </a:extLst>
          </p:cNvPr>
          <p:cNvCxnSpPr>
            <a:cxnSpLocks/>
          </p:cNvCxnSpPr>
          <p:nvPr/>
        </p:nvCxnSpPr>
        <p:spPr>
          <a:xfrm flipH="1">
            <a:off x="9114881" y="6539529"/>
            <a:ext cx="1404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0C4829B6-8178-4119-A9E9-EB336157F95F}"/>
              </a:ext>
            </a:extLst>
          </p:cNvPr>
          <p:cNvSpPr txBox="1"/>
          <p:nvPr/>
        </p:nvSpPr>
        <p:spPr>
          <a:xfrm>
            <a:off x="5640553" y="6132496"/>
            <a:ext cx="1024835" cy="26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Temperature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7D04BC-5C95-49A4-9BBE-265266C7BE14}"/>
              </a:ext>
            </a:extLst>
          </p:cNvPr>
          <p:cNvSpPr txBox="1"/>
          <p:nvPr/>
        </p:nvSpPr>
        <p:spPr>
          <a:xfrm>
            <a:off x="8188888" y="6042917"/>
            <a:ext cx="1024835" cy="42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Emissions from heating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FA4465ED-459E-4922-BEE5-EFC9187F45AF}"/>
              </a:ext>
            </a:extLst>
          </p:cNvPr>
          <p:cNvSpPr/>
          <p:nvPr/>
        </p:nvSpPr>
        <p:spPr>
          <a:xfrm>
            <a:off x="6568580" y="6014906"/>
            <a:ext cx="1350627" cy="411061"/>
          </a:xfrm>
          <a:custGeom>
            <a:avLst/>
            <a:gdLst>
              <a:gd name="connsiteX0" fmla="*/ 0 w 1350627"/>
              <a:gd name="connsiteY0" fmla="*/ 411061 h 411061"/>
              <a:gd name="connsiteX1" fmla="*/ 109057 w 1350627"/>
              <a:gd name="connsiteY1" fmla="*/ 394283 h 411061"/>
              <a:gd name="connsiteX2" fmla="*/ 134224 w 1350627"/>
              <a:gd name="connsiteY2" fmla="*/ 377505 h 411061"/>
              <a:gd name="connsiteX3" fmla="*/ 151002 w 1350627"/>
              <a:gd name="connsiteY3" fmla="*/ 352338 h 411061"/>
              <a:gd name="connsiteX4" fmla="*/ 184558 w 1350627"/>
              <a:gd name="connsiteY4" fmla="*/ 343949 h 411061"/>
              <a:gd name="connsiteX5" fmla="*/ 209725 w 1350627"/>
              <a:gd name="connsiteY5" fmla="*/ 327171 h 411061"/>
              <a:gd name="connsiteX6" fmla="*/ 226503 w 1350627"/>
              <a:gd name="connsiteY6" fmla="*/ 302004 h 411061"/>
              <a:gd name="connsiteX7" fmla="*/ 251670 w 1350627"/>
              <a:gd name="connsiteY7" fmla="*/ 285226 h 411061"/>
              <a:gd name="connsiteX8" fmla="*/ 285226 w 1350627"/>
              <a:gd name="connsiteY8" fmla="*/ 243281 h 411061"/>
              <a:gd name="connsiteX9" fmla="*/ 293614 w 1350627"/>
              <a:gd name="connsiteY9" fmla="*/ 218114 h 411061"/>
              <a:gd name="connsiteX10" fmla="*/ 343948 w 1350627"/>
              <a:gd name="connsiteY10" fmla="*/ 192947 h 411061"/>
              <a:gd name="connsiteX11" fmla="*/ 369115 w 1350627"/>
              <a:gd name="connsiteY11" fmla="*/ 201336 h 411061"/>
              <a:gd name="connsiteX12" fmla="*/ 444616 w 1350627"/>
              <a:gd name="connsiteY12" fmla="*/ 251670 h 411061"/>
              <a:gd name="connsiteX13" fmla="*/ 469783 w 1350627"/>
              <a:gd name="connsiteY13" fmla="*/ 268448 h 411061"/>
              <a:gd name="connsiteX14" fmla="*/ 494950 w 1350627"/>
              <a:gd name="connsiteY14" fmla="*/ 285226 h 411061"/>
              <a:gd name="connsiteX15" fmla="*/ 536895 w 1350627"/>
              <a:gd name="connsiteY15" fmla="*/ 276837 h 411061"/>
              <a:gd name="connsiteX16" fmla="*/ 587229 w 1350627"/>
              <a:gd name="connsiteY16" fmla="*/ 243281 h 411061"/>
              <a:gd name="connsiteX17" fmla="*/ 595618 w 1350627"/>
              <a:gd name="connsiteY17" fmla="*/ 218114 h 411061"/>
              <a:gd name="connsiteX18" fmla="*/ 645952 w 1350627"/>
              <a:gd name="connsiteY18" fmla="*/ 142613 h 411061"/>
              <a:gd name="connsiteX19" fmla="*/ 662730 w 1350627"/>
              <a:gd name="connsiteY19" fmla="*/ 117446 h 411061"/>
              <a:gd name="connsiteX20" fmla="*/ 704675 w 1350627"/>
              <a:gd name="connsiteY20" fmla="*/ 50334 h 411061"/>
              <a:gd name="connsiteX21" fmla="*/ 713064 w 1350627"/>
              <a:gd name="connsiteY21" fmla="*/ 25167 h 411061"/>
              <a:gd name="connsiteX22" fmla="*/ 763398 w 1350627"/>
              <a:gd name="connsiteY22" fmla="*/ 0 h 411061"/>
              <a:gd name="connsiteX23" fmla="*/ 822121 w 1350627"/>
              <a:gd name="connsiteY23" fmla="*/ 8389 h 411061"/>
              <a:gd name="connsiteX24" fmla="*/ 838899 w 1350627"/>
              <a:gd name="connsiteY24" fmla="*/ 33556 h 411061"/>
              <a:gd name="connsiteX25" fmla="*/ 855677 w 1350627"/>
              <a:gd name="connsiteY25" fmla="*/ 67112 h 411061"/>
              <a:gd name="connsiteX26" fmla="*/ 864066 w 1350627"/>
              <a:gd name="connsiteY26" fmla="*/ 92279 h 411061"/>
              <a:gd name="connsiteX27" fmla="*/ 914400 w 1350627"/>
              <a:gd name="connsiteY27" fmla="*/ 142613 h 411061"/>
              <a:gd name="connsiteX28" fmla="*/ 939567 w 1350627"/>
              <a:gd name="connsiteY28" fmla="*/ 167780 h 411061"/>
              <a:gd name="connsiteX29" fmla="*/ 981512 w 1350627"/>
              <a:gd name="connsiteY29" fmla="*/ 218114 h 411061"/>
              <a:gd name="connsiteX30" fmla="*/ 1015068 w 1350627"/>
              <a:gd name="connsiteY30" fmla="*/ 260059 h 411061"/>
              <a:gd name="connsiteX31" fmla="*/ 1031846 w 1350627"/>
              <a:gd name="connsiteY31" fmla="*/ 285226 h 411061"/>
              <a:gd name="connsiteX32" fmla="*/ 1082180 w 1350627"/>
              <a:gd name="connsiteY32" fmla="*/ 318782 h 411061"/>
              <a:gd name="connsiteX33" fmla="*/ 1115736 w 1350627"/>
              <a:gd name="connsiteY33" fmla="*/ 352338 h 411061"/>
              <a:gd name="connsiteX34" fmla="*/ 1132514 w 1350627"/>
              <a:gd name="connsiteY34" fmla="*/ 377505 h 411061"/>
              <a:gd name="connsiteX35" fmla="*/ 1157681 w 1350627"/>
              <a:gd name="connsiteY35" fmla="*/ 385894 h 411061"/>
              <a:gd name="connsiteX36" fmla="*/ 1182848 w 1350627"/>
              <a:gd name="connsiteY36" fmla="*/ 402672 h 411061"/>
              <a:gd name="connsiteX37" fmla="*/ 1233181 w 1350627"/>
              <a:gd name="connsiteY37" fmla="*/ 394283 h 411061"/>
              <a:gd name="connsiteX38" fmla="*/ 1258348 w 1350627"/>
              <a:gd name="connsiteY38" fmla="*/ 343949 h 411061"/>
              <a:gd name="connsiteX39" fmla="*/ 1283515 w 1350627"/>
              <a:gd name="connsiteY39" fmla="*/ 318782 h 411061"/>
              <a:gd name="connsiteX40" fmla="*/ 1300293 w 1350627"/>
              <a:gd name="connsiteY40" fmla="*/ 276837 h 411061"/>
              <a:gd name="connsiteX41" fmla="*/ 1350627 w 1350627"/>
              <a:gd name="connsiteY41" fmla="*/ 243281 h 41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50627" h="411061">
                <a:moveTo>
                  <a:pt x="0" y="411061"/>
                </a:moveTo>
                <a:cubicBezTo>
                  <a:pt x="24059" y="408655"/>
                  <a:pt x="78824" y="409399"/>
                  <a:pt x="109057" y="394283"/>
                </a:cubicBezTo>
                <a:cubicBezTo>
                  <a:pt x="118075" y="389774"/>
                  <a:pt x="125835" y="383098"/>
                  <a:pt x="134224" y="377505"/>
                </a:cubicBezTo>
                <a:cubicBezTo>
                  <a:pt x="139817" y="369116"/>
                  <a:pt x="142613" y="357931"/>
                  <a:pt x="151002" y="352338"/>
                </a:cubicBezTo>
                <a:cubicBezTo>
                  <a:pt x="160595" y="345943"/>
                  <a:pt x="173961" y="348491"/>
                  <a:pt x="184558" y="343949"/>
                </a:cubicBezTo>
                <a:cubicBezTo>
                  <a:pt x="193825" y="339977"/>
                  <a:pt x="201336" y="332764"/>
                  <a:pt x="209725" y="327171"/>
                </a:cubicBezTo>
                <a:cubicBezTo>
                  <a:pt x="215318" y="318782"/>
                  <a:pt x="219374" y="309133"/>
                  <a:pt x="226503" y="302004"/>
                </a:cubicBezTo>
                <a:cubicBezTo>
                  <a:pt x="233632" y="294875"/>
                  <a:pt x="245372" y="293099"/>
                  <a:pt x="251670" y="285226"/>
                </a:cubicBezTo>
                <a:cubicBezTo>
                  <a:pt x="297979" y="227339"/>
                  <a:pt x="213101" y="291364"/>
                  <a:pt x="285226" y="243281"/>
                </a:cubicBezTo>
                <a:cubicBezTo>
                  <a:pt x="288022" y="234892"/>
                  <a:pt x="288090" y="225019"/>
                  <a:pt x="293614" y="218114"/>
                </a:cubicBezTo>
                <a:cubicBezTo>
                  <a:pt x="305441" y="203330"/>
                  <a:pt x="327369" y="198473"/>
                  <a:pt x="343948" y="192947"/>
                </a:cubicBezTo>
                <a:cubicBezTo>
                  <a:pt x="352337" y="195743"/>
                  <a:pt x="361385" y="197042"/>
                  <a:pt x="369115" y="201336"/>
                </a:cubicBezTo>
                <a:lnTo>
                  <a:pt x="444616" y="251670"/>
                </a:lnTo>
                <a:lnTo>
                  <a:pt x="469783" y="268448"/>
                </a:lnTo>
                <a:lnTo>
                  <a:pt x="494950" y="285226"/>
                </a:lnTo>
                <a:cubicBezTo>
                  <a:pt x="508932" y="282430"/>
                  <a:pt x="523914" y="282737"/>
                  <a:pt x="536895" y="276837"/>
                </a:cubicBezTo>
                <a:cubicBezTo>
                  <a:pt x="555252" y="268493"/>
                  <a:pt x="587229" y="243281"/>
                  <a:pt x="587229" y="243281"/>
                </a:cubicBezTo>
                <a:cubicBezTo>
                  <a:pt x="590025" y="234892"/>
                  <a:pt x="591324" y="225844"/>
                  <a:pt x="595618" y="218114"/>
                </a:cubicBezTo>
                <a:lnTo>
                  <a:pt x="645952" y="142613"/>
                </a:lnTo>
                <a:cubicBezTo>
                  <a:pt x="651545" y="134224"/>
                  <a:pt x="659542" y="127011"/>
                  <a:pt x="662730" y="117446"/>
                </a:cubicBezTo>
                <a:cubicBezTo>
                  <a:pt x="682696" y="57547"/>
                  <a:pt x="664793" y="76922"/>
                  <a:pt x="704675" y="50334"/>
                </a:cubicBezTo>
                <a:cubicBezTo>
                  <a:pt x="707471" y="41945"/>
                  <a:pt x="707540" y="32072"/>
                  <a:pt x="713064" y="25167"/>
                </a:cubicBezTo>
                <a:cubicBezTo>
                  <a:pt x="724891" y="10383"/>
                  <a:pt x="746819" y="5526"/>
                  <a:pt x="763398" y="0"/>
                </a:cubicBezTo>
                <a:cubicBezTo>
                  <a:pt x="782972" y="2796"/>
                  <a:pt x="804052" y="358"/>
                  <a:pt x="822121" y="8389"/>
                </a:cubicBezTo>
                <a:cubicBezTo>
                  <a:pt x="831334" y="12484"/>
                  <a:pt x="833897" y="24802"/>
                  <a:pt x="838899" y="33556"/>
                </a:cubicBezTo>
                <a:cubicBezTo>
                  <a:pt x="845104" y="44414"/>
                  <a:pt x="850751" y="55618"/>
                  <a:pt x="855677" y="67112"/>
                </a:cubicBezTo>
                <a:cubicBezTo>
                  <a:pt x="859160" y="75240"/>
                  <a:pt x="858637" y="85299"/>
                  <a:pt x="864066" y="92279"/>
                </a:cubicBezTo>
                <a:cubicBezTo>
                  <a:pt x="878633" y="111008"/>
                  <a:pt x="897622" y="125835"/>
                  <a:pt x="914400" y="142613"/>
                </a:cubicBezTo>
                <a:cubicBezTo>
                  <a:pt x="922789" y="151002"/>
                  <a:pt x="932986" y="157909"/>
                  <a:pt x="939567" y="167780"/>
                </a:cubicBezTo>
                <a:cubicBezTo>
                  <a:pt x="962926" y="202818"/>
                  <a:pt x="949216" y="185818"/>
                  <a:pt x="981512" y="218114"/>
                </a:cubicBezTo>
                <a:cubicBezTo>
                  <a:pt x="997844" y="267109"/>
                  <a:pt x="977123" y="222114"/>
                  <a:pt x="1015068" y="260059"/>
                </a:cubicBezTo>
                <a:cubicBezTo>
                  <a:pt x="1022197" y="267188"/>
                  <a:pt x="1024258" y="278587"/>
                  <a:pt x="1031846" y="285226"/>
                </a:cubicBezTo>
                <a:cubicBezTo>
                  <a:pt x="1047021" y="298505"/>
                  <a:pt x="1082180" y="318782"/>
                  <a:pt x="1082180" y="318782"/>
                </a:cubicBezTo>
                <a:cubicBezTo>
                  <a:pt x="1100483" y="373692"/>
                  <a:pt x="1075062" y="319799"/>
                  <a:pt x="1115736" y="352338"/>
                </a:cubicBezTo>
                <a:cubicBezTo>
                  <a:pt x="1123609" y="358636"/>
                  <a:pt x="1124641" y="371207"/>
                  <a:pt x="1132514" y="377505"/>
                </a:cubicBezTo>
                <a:cubicBezTo>
                  <a:pt x="1139419" y="383029"/>
                  <a:pt x="1149772" y="381939"/>
                  <a:pt x="1157681" y="385894"/>
                </a:cubicBezTo>
                <a:cubicBezTo>
                  <a:pt x="1166699" y="390403"/>
                  <a:pt x="1174459" y="397079"/>
                  <a:pt x="1182848" y="402672"/>
                </a:cubicBezTo>
                <a:cubicBezTo>
                  <a:pt x="1199626" y="399876"/>
                  <a:pt x="1217968" y="401890"/>
                  <a:pt x="1233181" y="394283"/>
                </a:cubicBezTo>
                <a:cubicBezTo>
                  <a:pt x="1252981" y="384383"/>
                  <a:pt x="1248422" y="358838"/>
                  <a:pt x="1258348" y="343949"/>
                </a:cubicBezTo>
                <a:cubicBezTo>
                  <a:pt x="1264929" y="334078"/>
                  <a:pt x="1275126" y="327171"/>
                  <a:pt x="1283515" y="318782"/>
                </a:cubicBezTo>
                <a:cubicBezTo>
                  <a:pt x="1289108" y="304800"/>
                  <a:pt x="1290289" y="288092"/>
                  <a:pt x="1300293" y="276837"/>
                </a:cubicBezTo>
                <a:cubicBezTo>
                  <a:pt x="1313690" y="261766"/>
                  <a:pt x="1350627" y="243281"/>
                  <a:pt x="1350627" y="2432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228B7C2F-7182-4D2C-AC7D-C8379EA8894C}"/>
              </a:ext>
            </a:extLst>
          </p:cNvPr>
          <p:cNvSpPr/>
          <p:nvPr/>
        </p:nvSpPr>
        <p:spPr>
          <a:xfrm>
            <a:off x="9135610" y="6084771"/>
            <a:ext cx="1384177" cy="386598"/>
          </a:xfrm>
          <a:custGeom>
            <a:avLst/>
            <a:gdLst>
              <a:gd name="connsiteX0" fmla="*/ 0 w 947956"/>
              <a:gd name="connsiteY0" fmla="*/ 16778 h 226503"/>
              <a:gd name="connsiteX1" fmla="*/ 41945 w 947956"/>
              <a:gd name="connsiteY1" fmla="*/ 8389 h 226503"/>
              <a:gd name="connsiteX2" fmla="*/ 92279 w 947956"/>
              <a:gd name="connsiteY2" fmla="*/ 41945 h 226503"/>
              <a:gd name="connsiteX3" fmla="*/ 117446 w 947956"/>
              <a:gd name="connsiteY3" fmla="*/ 50334 h 226503"/>
              <a:gd name="connsiteX4" fmla="*/ 125835 w 947956"/>
              <a:gd name="connsiteY4" fmla="*/ 75501 h 226503"/>
              <a:gd name="connsiteX5" fmla="*/ 151002 w 947956"/>
              <a:gd name="connsiteY5" fmla="*/ 83890 h 226503"/>
              <a:gd name="connsiteX6" fmla="*/ 176169 w 947956"/>
              <a:gd name="connsiteY6" fmla="*/ 109057 h 226503"/>
              <a:gd name="connsiteX7" fmla="*/ 243281 w 947956"/>
              <a:gd name="connsiteY7" fmla="*/ 176169 h 226503"/>
              <a:gd name="connsiteX8" fmla="*/ 318782 w 947956"/>
              <a:gd name="connsiteY8" fmla="*/ 167780 h 226503"/>
              <a:gd name="connsiteX9" fmla="*/ 343949 w 947956"/>
              <a:gd name="connsiteY9" fmla="*/ 151002 h 226503"/>
              <a:gd name="connsiteX10" fmla="*/ 419450 w 947956"/>
              <a:gd name="connsiteY10" fmla="*/ 159391 h 226503"/>
              <a:gd name="connsiteX11" fmla="*/ 469783 w 947956"/>
              <a:gd name="connsiteY11" fmla="*/ 176169 h 226503"/>
              <a:gd name="connsiteX12" fmla="*/ 494950 w 947956"/>
              <a:gd name="connsiteY12" fmla="*/ 192947 h 226503"/>
              <a:gd name="connsiteX13" fmla="*/ 545284 w 947956"/>
              <a:gd name="connsiteY13" fmla="*/ 209725 h 226503"/>
              <a:gd name="connsiteX14" fmla="*/ 570451 w 947956"/>
              <a:gd name="connsiteY14" fmla="*/ 218114 h 226503"/>
              <a:gd name="connsiteX15" fmla="*/ 595618 w 947956"/>
              <a:gd name="connsiteY15" fmla="*/ 226503 h 226503"/>
              <a:gd name="connsiteX16" fmla="*/ 645952 w 947956"/>
              <a:gd name="connsiteY16" fmla="*/ 209725 h 226503"/>
              <a:gd name="connsiteX17" fmla="*/ 671119 w 947956"/>
              <a:gd name="connsiteY17" fmla="*/ 201336 h 226503"/>
              <a:gd name="connsiteX18" fmla="*/ 696286 w 947956"/>
              <a:gd name="connsiteY18" fmla="*/ 184558 h 226503"/>
              <a:gd name="connsiteX19" fmla="*/ 746620 w 947956"/>
              <a:gd name="connsiteY19" fmla="*/ 167780 h 226503"/>
              <a:gd name="connsiteX20" fmla="*/ 780176 w 947956"/>
              <a:gd name="connsiteY20" fmla="*/ 125835 h 226503"/>
              <a:gd name="connsiteX21" fmla="*/ 788565 w 947956"/>
              <a:gd name="connsiteY21" fmla="*/ 100668 h 226503"/>
              <a:gd name="connsiteX22" fmla="*/ 864066 w 947956"/>
              <a:gd name="connsiteY22" fmla="*/ 41945 h 226503"/>
              <a:gd name="connsiteX23" fmla="*/ 914400 w 947956"/>
              <a:gd name="connsiteY23" fmla="*/ 8389 h 226503"/>
              <a:gd name="connsiteX24" fmla="*/ 947956 w 947956"/>
              <a:gd name="connsiteY24" fmla="*/ 0 h 2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7956" h="226503">
                <a:moveTo>
                  <a:pt x="0" y="16778"/>
                </a:moveTo>
                <a:cubicBezTo>
                  <a:pt x="13982" y="13982"/>
                  <a:pt x="27686" y="8389"/>
                  <a:pt x="41945" y="8389"/>
                </a:cubicBezTo>
                <a:cubicBezTo>
                  <a:pt x="71865" y="8389"/>
                  <a:pt x="69582" y="26814"/>
                  <a:pt x="92279" y="41945"/>
                </a:cubicBezTo>
                <a:cubicBezTo>
                  <a:pt x="99637" y="46850"/>
                  <a:pt x="109057" y="47538"/>
                  <a:pt x="117446" y="50334"/>
                </a:cubicBezTo>
                <a:cubicBezTo>
                  <a:pt x="120242" y="58723"/>
                  <a:pt x="119582" y="69248"/>
                  <a:pt x="125835" y="75501"/>
                </a:cubicBezTo>
                <a:cubicBezTo>
                  <a:pt x="132088" y="81754"/>
                  <a:pt x="143644" y="78985"/>
                  <a:pt x="151002" y="83890"/>
                </a:cubicBezTo>
                <a:cubicBezTo>
                  <a:pt x="160873" y="90471"/>
                  <a:pt x="168885" y="99692"/>
                  <a:pt x="176169" y="109057"/>
                </a:cubicBezTo>
                <a:cubicBezTo>
                  <a:pt x="227705" y="175318"/>
                  <a:pt x="184840" y="146949"/>
                  <a:pt x="243281" y="176169"/>
                </a:cubicBezTo>
                <a:cubicBezTo>
                  <a:pt x="268448" y="173373"/>
                  <a:pt x="294216" y="173921"/>
                  <a:pt x="318782" y="167780"/>
                </a:cubicBezTo>
                <a:cubicBezTo>
                  <a:pt x="328563" y="165335"/>
                  <a:pt x="333902" y="151839"/>
                  <a:pt x="343949" y="151002"/>
                </a:cubicBezTo>
                <a:cubicBezTo>
                  <a:pt x="369183" y="148899"/>
                  <a:pt x="394283" y="156595"/>
                  <a:pt x="419450" y="159391"/>
                </a:cubicBezTo>
                <a:cubicBezTo>
                  <a:pt x="436228" y="164984"/>
                  <a:pt x="455068" y="166359"/>
                  <a:pt x="469783" y="176169"/>
                </a:cubicBezTo>
                <a:cubicBezTo>
                  <a:pt x="478172" y="181762"/>
                  <a:pt x="485737" y="188852"/>
                  <a:pt x="494950" y="192947"/>
                </a:cubicBezTo>
                <a:cubicBezTo>
                  <a:pt x="511111" y="200130"/>
                  <a:pt x="528506" y="204132"/>
                  <a:pt x="545284" y="209725"/>
                </a:cubicBezTo>
                <a:lnTo>
                  <a:pt x="570451" y="218114"/>
                </a:lnTo>
                <a:lnTo>
                  <a:pt x="595618" y="226503"/>
                </a:lnTo>
                <a:lnTo>
                  <a:pt x="645952" y="209725"/>
                </a:lnTo>
                <a:cubicBezTo>
                  <a:pt x="654341" y="206929"/>
                  <a:pt x="663761" y="206241"/>
                  <a:pt x="671119" y="201336"/>
                </a:cubicBezTo>
                <a:cubicBezTo>
                  <a:pt x="679508" y="195743"/>
                  <a:pt x="687073" y="188653"/>
                  <a:pt x="696286" y="184558"/>
                </a:cubicBezTo>
                <a:cubicBezTo>
                  <a:pt x="712447" y="177375"/>
                  <a:pt x="746620" y="167780"/>
                  <a:pt x="746620" y="167780"/>
                </a:cubicBezTo>
                <a:cubicBezTo>
                  <a:pt x="767706" y="104522"/>
                  <a:pt x="736810" y="180043"/>
                  <a:pt x="780176" y="125835"/>
                </a:cubicBezTo>
                <a:cubicBezTo>
                  <a:pt x="785700" y="118930"/>
                  <a:pt x="783136" y="107648"/>
                  <a:pt x="788565" y="100668"/>
                </a:cubicBezTo>
                <a:cubicBezTo>
                  <a:pt x="861945" y="6323"/>
                  <a:pt x="810131" y="71909"/>
                  <a:pt x="864066" y="41945"/>
                </a:cubicBezTo>
                <a:cubicBezTo>
                  <a:pt x="881693" y="32152"/>
                  <a:pt x="894837" y="13280"/>
                  <a:pt x="914400" y="8389"/>
                </a:cubicBezTo>
                <a:lnTo>
                  <a:pt x="94795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0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07FC75-E8E9-40A7-BDCA-725743340A7E}"/>
              </a:ext>
            </a:extLst>
          </p:cNvPr>
          <p:cNvSpPr txBox="1">
            <a:spLocks/>
          </p:cNvSpPr>
          <p:nvPr/>
        </p:nvSpPr>
        <p:spPr>
          <a:xfrm>
            <a:off x="345444" y="941188"/>
            <a:ext cx="11656379" cy="498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500" b="0" i="0" kern="1200">
                <a:solidFill>
                  <a:srgbClr val="FF8C7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-144000" algn="l" defTabSz="9144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rgbClr val="FF8C7F"/>
              </a:buClr>
              <a:buFont typeface="Arial"/>
              <a:buChar char="•"/>
              <a:defRPr sz="2000" b="0" i="0" kern="120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396000" indent="-252000" algn="l" defTabSz="914400" rtl="0" eaLnBrk="1" latinLnBrk="0" hangingPunct="1">
              <a:lnSpc>
                <a:spcPts val="2000"/>
              </a:lnSpc>
              <a:spcBef>
                <a:spcPts val="1100"/>
              </a:spcBef>
              <a:buClr>
                <a:srgbClr val="FF8C7F"/>
              </a:buClr>
              <a:buSzPct val="91000"/>
              <a:buFont typeface="Monaco" charset="0"/>
              <a:buChar char="-"/>
              <a:defRPr sz="1725" b="0" i="0" kern="120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684000" indent="-288000" algn="l" defTabSz="914400" rtl="0" eaLnBrk="1" latinLnBrk="0" hangingPunct="1">
              <a:lnSpc>
                <a:spcPts val="2000"/>
              </a:lnSpc>
              <a:spcBef>
                <a:spcPts val="1130"/>
              </a:spcBef>
              <a:buClr>
                <a:srgbClr val="FF8C7F"/>
              </a:buClr>
              <a:buSzPct val="91000"/>
              <a:buFont typeface="Monaco" charset="0"/>
              <a:buChar char="-"/>
              <a:defRPr sz="1725" b="0" i="0" kern="120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141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IFS is the operational NWP model used at the ECMWF.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Operational forecasts currently at ~9km horizontal resolution with plans for ~4km.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Urban areas are not represented: </a:t>
            </a:r>
            <a:r>
              <a:rPr lang="en-GB" sz="2000" strike="sngStrike" dirty="0">
                <a:solidFill>
                  <a:schemeClr val="tx1"/>
                </a:solidFill>
              </a:rPr>
              <a:t>Urban Heat Island Effect.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35430-B6C1-4BC6-8C1E-F066022EE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8" t="8163" b="10437"/>
          <a:stretch/>
        </p:blipFill>
        <p:spPr>
          <a:xfrm>
            <a:off x="-48266" y="2256639"/>
            <a:ext cx="6232283" cy="3791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F97D1-91A6-4AA1-A405-5454A5C89B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 t="1887" b="48482"/>
          <a:stretch/>
        </p:blipFill>
        <p:spPr>
          <a:xfrm>
            <a:off x="6009286" y="2107703"/>
            <a:ext cx="6070583" cy="4011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ED7B7B-7AE8-4996-ADD3-FBB3A8828AED}"/>
              </a:ext>
            </a:extLst>
          </p:cNvPr>
          <p:cNvSpPr/>
          <p:nvPr/>
        </p:nvSpPr>
        <p:spPr>
          <a:xfrm>
            <a:off x="414134" y="6048520"/>
            <a:ext cx="11363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Proposed scheme based on previous studies (Harman </a:t>
            </a:r>
            <a:r>
              <a:rPr lang="en-GB" sz="1400" i="1" dirty="0"/>
              <a:t>et al., </a:t>
            </a:r>
            <a:r>
              <a:rPr lang="en-GB" sz="1400" dirty="0"/>
              <a:t>2004; </a:t>
            </a:r>
            <a:r>
              <a:rPr lang="en-GB" sz="1400" dirty="0" err="1"/>
              <a:t>Porson</a:t>
            </a:r>
            <a:r>
              <a:rPr lang="en-GB" sz="1400" dirty="0"/>
              <a:t> </a:t>
            </a:r>
            <a:r>
              <a:rPr lang="en-GB" sz="1400" i="1" dirty="0"/>
              <a:t>et al</a:t>
            </a:r>
            <a:r>
              <a:rPr lang="en-GB" sz="1400" dirty="0"/>
              <a:t>., 2010; Oleson </a:t>
            </a:r>
            <a:r>
              <a:rPr lang="en-GB" sz="1400" i="1" dirty="0"/>
              <a:t>et al</a:t>
            </a:r>
            <a:r>
              <a:rPr lang="en-GB" sz="1400" dirty="0"/>
              <a:t>., 2008)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921438-A6DE-4A2E-95E9-DCB30DE4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75" y="256870"/>
            <a:ext cx="7871650" cy="36933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The Integrated Forecasting System (IFS)</a:t>
            </a:r>
          </a:p>
        </p:txBody>
      </p:sp>
    </p:spTree>
    <p:extLst>
      <p:ext uri="{BB962C8B-B14F-4D97-AF65-F5344CB8AC3E}">
        <p14:creationId xmlns:p14="http://schemas.microsoft.com/office/powerpoint/2010/main" val="94873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703E5-B384-4849-B204-775072D3C203}"/>
              </a:ext>
            </a:extLst>
          </p:cNvPr>
          <p:cNvSpPr>
            <a:spLocks noChangeAspect="1"/>
          </p:cNvSpPr>
          <p:nvPr/>
        </p:nvSpPr>
        <p:spPr>
          <a:xfrm>
            <a:off x="8042833" y="3695828"/>
            <a:ext cx="3368505" cy="264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AF556-BAB1-46CF-ABBA-3B29BB2C5E30}"/>
              </a:ext>
            </a:extLst>
          </p:cNvPr>
          <p:cNvSpPr>
            <a:spLocks noChangeAspect="1"/>
          </p:cNvSpPr>
          <p:nvPr/>
        </p:nvSpPr>
        <p:spPr>
          <a:xfrm>
            <a:off x="8096173" y="605967"/>
            <a:ext cx="3315165" cy="2711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ECCF2-8BB5-4259-8A2E-267D9EED4FFC}"/>
              </a:ext>
            </a:extLst>
          </p:cNvPr>
          <p:cNvGrpSpPr/>
          <p:nvPr/>
        </p:nvGrpSpPr>
        <p:grpSpPr>
          <a:xfrm>
            <a:off x="8393238" y="460192"/>
            <a:ext cx="3618017" cy="6122390"/>
            <a:chOff x="8071486" y="765656"/>
            <a:chExt cx="3117647" cy="5902622"/>
          </a:xfrm>
        </p:grpSpPr>
        <p:pic>
          <p:nvPicPr>
            <p:cNvPr id="4" name="Content Placeholder 6" descr="Graphical user interface, chart, treemap chart&#10;&#10;Description automatically generated">
              <a:extLst>
                <a:ext uri="{FF2B5EF4-FFF2-40B4-BE49-F238E27FC236}">
                  <a16:creationId xmlns:a16="http://schemas.microsoft.com/office/drawing/2014/main" id="{5E09C1C3-667F-4C68-B989-F8EBDB6BC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7236" r="89770" b="35595"/>
            <a:stretch/>
          </p:blipFill>
          <p:spPr>
            <a:xfrm>
              <a:off x="8071486" y="1109731"/>
              <a:ext cx="518845" cy="2289767"/>
            </a:xfrm>
            <a:prstGeom prst="rect">
              <a:avLst/>
            </a:prstGeom>
          </p:spPr>
        </p:pic>
        <p:pic>
          <p:nvPicPr>
            <p:cNvPr id="5" name="Content Placeholder 6" descr="Graphical user interface, chart, treemap chart&#10;&#10;Description automatically generated">
              <a:extLst>
                <a:ext uri="{FF2B5EF4-FFF2-40B4-BE49-F238E27FC236}">
                  <a16:creationId xmlns:a16="http://schemas.microsoft.com/office/drawing/2014/main" id="{56DDB8A0-CFBA-4FD8-A1BF-53770A136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7236" r="89770" b="35595"/>
            <a:stretch/>
          </p:blipFill>
          <p:spPr>
            <a:xfrm>
              <a:off x="8090330" y="4097101"/>
              <a:ext cx="518845" cy="2289767"/>
            </a:xfrm>
            <a:prstGeom prst="rect">
              <a:avLst/>
            </a:prstGeom>
          </p:spPr>
        </p:pic>
        <p:pic>
          <p:nvPicPr>
            <p:cNvPr id="6" name="Content Placeholder 6" descr="Graphical user interface, chart, treemap chart&#10;&#10;Description automatically generated">
              <a:extLst>
                <a:ext uri="{FF2B5EF4-FFF2-40B4-BE49-F238E27FC236}">
                  <a16:creationId xmlns:a16="http://schemas.microsoft.com/office/drawing/2014/main" id="{D26F16B4-8EBD-42F2-AC10-C3C9064A5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42" t="36605" b="34675"/>
            <a:stretch/>
          </p:blipFill>
          <p:spPr>
            <a:xfrm>
              <a:off x="8587343" y="1049566"/>
              <a:ext cx="2601790" cy="2567773"/>
            </a:xfrm>
            <a:prstGeom prst="rect">
              <a:avLst/>
            </a:prstGeom>
          </p:spPr>
        </p:pic>
        <p:pic>
          <p:nvPicPr>
            <p:cNvPr id="7" name="Content Placeholder 6" descr="Graphical user interface, chart, treemap chart&#10;&#10;Description automatically generated">
              <a:extLst>
                <a:ext uri="{FF2B5EF4-FFF2-40B4-BE49-F238E27FC236}">
                  <a16:creationId xmlns:a16="http://schemas.microsoft.com/office/drawing/2014/main" id="{2AB4B520-6523-438E-A214-7873AA7DA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42" t="68651" b="1237"/>
            <a:stretch/>
          </p:blipFill>
          <p:spPr>
            <a:xfrm>
              <a:off x="8635844" y="4026240"/>
              <a:ext cx="2553289" cy="26420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585CF0-9082-4660-848C-0683D11CB99C}"/>
                </a:ext>
              </a:extLst>
            </p:cNvPr>
            <p:cNvSpPr txBox="1"/>
            <p:nvPr/>
          </p:nvSpPr>
          <p:spPr>
            <a:xfrm>
              <a:off x="8218135" y="765656"/>
              <a:ext cx="2970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Urban - Observations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3F4842-2FEE-417E-BB78-8446D8194195}"/>
                </a:ext>
              </a:extLst>
            </p:cNvPr>
            <p:cNvSpPr txBox="1"/>
            <p:nvPr/>
          </p:nvSpPr>
          <p:spPr>
            <a:xfrm>
              <a:off x="8090330" y="3781371"/>
              <a:ext cx="2970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Urban - Control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17B1BF-78CD-468B-BE04-5A33A837F7C3}"/>
              </a:ext>
            </a:extLst>
          </p:cNvPr>
          <p:cNvSpPr txBox="1"/>
          <p:nvPr/>
        </p:nvSpPr>
        <p:spPr>
          <a:xfrm>
            <a:off x="2818451" y="427905"/>
            <a:ext cx="239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Urban -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55CA8-2D24-4A96-A1C3-DC553EC8B658}"/>
              </a:ext>
            </a:extLst>
          </p:cNvPr>
          <p:cNvSpPr txBox="1"/>
          <p:nvPr/>
        </p:nvSpPr>
        <p:spPr>
          <a:xfrm>
            <a:off x="-165603" y="1427347"/>
            <a:ext cx="122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35575-9FBA-4D34-AE77-8B6868A672DB}"/>
              </a:ext>
            </a:extLst>
          </p:cNvPr>
          <p:cNvGrpSpPr/>
          <p:nvPr/>
        </p:nvGrpSpPr>
        <p:grpSpPr>
          <a:xfrm>
            <a:off x="780663" y="867978"/>
            <a:ext cx="6354364" cy="5433610"/>
            <a:chOff x="2364213" y="2369975"/>
            <a:chExt cx="4692152" cy="3765297"/>
          </a:xfrm>
        </p:grpSpPr>
        <p:pic>
          <p:nvPicPr>
            <p:cNvPr id="13" name="Picture 12" descr="Timeline, map&#10;&#10;Description automatically generated">
              <a:extLst>
                <a:ext uri="{FF2B5EF4-FFF2-40B4-BE49-F238E27FC236}">
                  <a16:creationId xmlns:a16="http://schemas.microsoft.com/office/drawing/2014/main" id="{C9A9BB35-C3D8-474E-BE22-F9B1C089D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959"/>
            <a:stretch/>
          </p:blipFill>
          <p:spPr>
            <a:xfrm>
              <a:off x="2364213" y="2369975"/>
              <a:ext cx="4692152" cy="376529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261138-1804-4104-84D5-6584B4B3D0C5}"/>
                </a:ext>
              </a:extLst>
            </p:cNvPr>
            <p:cNvSpPr txBox="1"/>
            <p:nvPr/>
          </p:nvSpPr>
          <p:spPr>
            <a:xfrm>
              <a:off x="3209729" y="3350314"/>
              <a:ext cx="1166327" cy="172501"/>
            </a:xfrm>
            <a:prstGeom prst="rect">
              <a:avLst/>
            </a:prstGeom>
            <a:solidFill>
              <a:srgbClr val="C0C0C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900" b="1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E0CA5F-D946-44A0-9C38-1D2672132448}"/>
              </a:ext>
            </a:extLst>
          </p:cNvPr>
          <p:cNvSpPr/>
          <p:nvPr/>
        </p:nvSpPr>
        <p:spPr>
          <a:xfrm>
            <a:off x="1925706" y="4070279"/>
            <a:ext cx="963850" cy="15977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6F38A-EA26-4824-BABB-0049AFE6F2EE}"/>
              </a:ext>
            </a:extLst>
          </p:cNvPr>
          <p:cNvSpPr/>
          <p:nvPr/>
        </p:nvSpPr>
        <p:spPr>
          <a:xfrm>
            <a:off x="1909653" y="5785498"/>
            <a:ext cx="963850" cy="15977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677F5-5AD2-4A00-8223-D181D1E3C9F6}"/>
              </a:ext>
            </a:extLst>
          </p:cNvPr>
          <p:cNvSpPr txBox="1"/>
          <p:nvPr/>
        </p:nvSpPr>
        <p:spPr>
          <a:xfrm>
            <a:off x="1297822" y="583688"/>
            <a:ext cx="239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100% Urban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500DC-BD6E-4B22-AFAA-EBF5600D8BE2}"/>
              </a:ext>
            </a:extLst>
          </p:cNvPr>
          <p:cNvSpPr txBox="1"/>
          <p:nvPr/>
        </p:nvSpPr>
        <p:spPr>
          <a:xfrm>
            <a:off x="4339080" y="565884"/>
            <a:ext cx="239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Mapped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B5BB250-7B06-4D85-A199-B9EC572B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19" y="141194"/>
            <a:ext cx="11561431" cy="36933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The urban scheme - 2m temperature (1km surface simulations)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E7672-3919-4167-84E4-7BAFC502F7A7}"/>
              </a:ext>
            </a:extLst>
          </p:cNvPr>
          <p:cNvSpPr txBox="1"/>
          <p:nvPr/>
        </p:nvSpPr>
        <p:spPr>
          <a:xfrm>
            <a:off x="-191754" y="3025563"/>
            <a:ext cx="122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5BD40-F323-4345-96D5-2A3D14DF3EA5}"/>
              </a:ext>
            </a:extLst>
          </p:cNvPr>
          <p:cNvSpPr txBox="1"/>
          <p:nvPr/>
        </p:nvSpPr>
        <p:spPr>
          <a:xfrm>
            <a:off x="-227215" y="4724459"/>
            <a:ext cx="122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F68A73-5730-48D5-8269-452A9BB25BBC}"/>
              </a:ext>
            </a:extLst>
          </p:cNvPr>
          <p:cNvSpPr txBox="1"/>
          <p:nvPr/>
        </p:nvSpPr>
        <p:spPr>
          <a:xfrm>
            <a:off x="7080216" y="1374113"/>
            <a:ext cx="1131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Urban world 0.2 K warmer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440AF-14AC-484E-8378-7F45F570E713}"/>
              </a:ext>
            </a:extLst>
          </p:cNvPr>
          <p:cNvSpPr txBox="1"/>
          <p:nvPr/>
        </p:nvSpPr>
        <p:spPr>
          <a:xfrm>
            <a:off x="7083981" y="2948536"/>
            <a:ext cx="1131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Urban world 0.5 K warmer at night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02950-DD54-4E22-9897-7894E20F6039}"/>
              </a:ext>
            </a:extLst>
          </p:cNvPr>
          <p:cNvSpPr txBox="1"/>
          <p:nvPr/>
        </p:nvSpPr>
        <p:spPr>
          <a:xfrm>
            <a:off x="7094795" y="4738402"/>
            <a:ext cx="1353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Urban world 0.0 K difference during day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55FD03-884D-4C7F-AF17-489C4EF07EA5}"/>
              </a:ext>
            </a:extLst>
          </p:cNvPr>
          <p:cNvSpPr txBox="1"/>
          <p:nvPr/>
        </p:nvSpPr>
        <p:spPr>
          <a:xfrm>
            <a:off x="9179091" y="3375576"/>
            <a:ext cx="209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Improved diurnal cycle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8327B4-A400-47A8-B8FA-0E491CB53270}"/>
              </a:ext>
            </a:extLst>
          </p:cNvPr>
          <p:cNvSpPr txBox="1"/>
          <p:nvPr/>
        </p:nvSpPr>
        <p:spPr>
          <a:xfrm>
            <a:off x="9179091" y="6511521"/>
            <a:ext cx="249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UHI noticeable at night.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CDB069-51B1-4E6B-9E8A-EF45C081A520}"/>
              </a:ext>
            </a:extLst>
          </p:cNvPr>
          <p:cNvSpPr/>
          <p:nvPr/>
        </p:nvSpPr>
        <p:spPr>
          <a:xfrm>
            <a:off x="5054014" y="5805362"/>
            <a:ext cx="1041985" cy="18466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024E7-33E2-444F-BC00-6C8051F96F23}"/>
              </a:ext>
            </a:extLst>
          </p:cNvPr>
          <p:cNvSpPr/>
          <p:nvPr/>
        </p:nvSpPr>
        <p:spPr>
          <a:xfrm>
            <a:off x="5054013" y="4076660"/>
            <a:ext cx="1041985" cy="184660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087357-F981-47AF-9ED2-07D1F49F08E4}"/>
              </a:ext>
            </a:extLst>
          </p:cNvPr>
          <p:cNvSpPr/>
          <p:nvPr/>
        </p:nvSpPr>
        <p:spPr>
          <a:xfrm>
            <a:off x="5181286" y="2332292"/>
            <a:ext cx="1041985" cy="18466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6A67C9C-AC77-4FE8-B96E-92AE8248A11E}"/>
              </a:ext>
            </a:extLst>
          </p:cNvPr>
          <p:cNvSpPr txBox="1"/>
          <p:nvPr/>
        </p:nvSpPr>
        <p:spPr>
          <a:xfrm>
            <a:off x="5628716" y="3486449"/>
            <a:ext cx="6332761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land surface only simulations.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Ensemble resolution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smoothes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out urban signal into unrealistically large domain.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High-Res resolves large urban conurbations but not smaller 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product captures urban structure of large conurbations and general signal from smaller conurbations.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Conurbations larger than 1,000 km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(solid), 500 km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(dashed) and 100 km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(dotted) are denoted with boxes.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9C24A-C103-47D7-991E-B75BBE95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47" y="175334"/>
            <a:ext cx="10599124" cy="36933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Should we already be using a simple urban scheme?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DDDA5-3C45-4AC8-AD4B-73649961B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522F-1DCF-4261-A24B-140C183A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2616ECB-F6A2-4778-9B3C-FF2CE4E57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51"/>
          <a:stretch/>
        </p:blipFill>
        <p:spPr>
          <a:xfrm>
            <a:off x="485842" y="1052445"/>
            <a:ext cx="5254553" cy="252529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2322FC9-3462-4F56-B71B-83F531950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8" b="38377"/>
          <a:stretch/>
        </p:blipFill>
        <p:spPr>
          <a:xfrm>
            <a:off x="5738997" y="1047984"/>
            <a:ext cx="5253155" cy="2540651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765C046-4DE3-46E7-BF60-A2CAF40AA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55"/>
          <a:stretch/>
        </p:blipFill>
        <p:spPr>
          <a:xfrm>
            <a:off x="485842" y="3588635"/>
            <a:ext cx="5253155" cy="3138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2B4B3-0D48-4CC3-94C2-B879BA5584DF}"/>
              </a:ext>
            </a:extLst>
          </p:cNvPr>
          <p:cNvSpPr txBox="1"/>
          <p:nvPr/>
        </p:nvSpPr>
        <p:spPr>
          <a:xfrm>
            <a:off x="1547209" y="3310401"/>
            <a:ext cx="3474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Ensemble Forecast Resolution (~30km)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DCDA1-8A8F-44DC-9390-D4F8EF9D0798}"/>
              </a:ext>
            </a:extLst>
          </p:cNvPr>
          <p:cNvSpPr txBox="1"/>
          <p:nvPr/>
        </p:nvSpPr>
        <p:spPr>
          <a:xfrm>
            <a:off x="6950650" y="3374748"/>
            <a:ext cx="3239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High-Res Forecast (~9km)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A2614-1BE2-46A5-B16D-99FE5C5406DA}"/>
              </a:ext>
            </a:extLst>
          </p:cNvPr>
          <p:cNvSpPr txBox="1"/>
          <p:nvPr/>
        </p:nvSpPr>
        <p:spPr>
          <a:xfrm>
            <a:off x="1819970" y="5876134"/>
            <a:ext cx="3239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Experimental Resolution (~1km)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0692-F835-4376-A079-D80919F14A9E}"/>
              </a:ext>
            </a:extLst>
          </p:cNvPr>
          <p:cNvSpPr txBox="1"/>
          <p:nvPr/>
        </p:nvSpPr>
        <p:spPr>
          <a:xfrm>
            <a:off x="1610909" y="667754"/>
            <a:ext cx="8514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Difference between simulations including the mapped urban scheme and control</a:t>
            </a:r>
          </a:p>
        </p:txBody>
      </p:sp>
    </p:spTree>
    <p:extLst>
      <p:ext uri="{BB962C8B-B14F-4D97-AF65-F5344CB8AC3E}">
        <p14:creationId xmlns:p14="http://schemas.microsoft.com/office/powerpoint/2010/main" val="256210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C24A-C103-47D7-991E-B75BBE95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47" y="175334"/>
            <a:ext cx="11077296" cy="36933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Relevance to Modelling Trace Gas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DDDA5-3C45-4AC8-AD4B-73649961B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522F-1DCF-4261-A24B-140C183A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03285" y="6192926"/>
            <a:ext cx="4054695" cy="230657"/>
          </a:xfrm>
        </p:spPr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6DC8-03EA-4EB8-AFEF-863E4E194040}"/>
              </a:ext>
            </a:extLst>
          </p:cNvPr>
          <p:cNvSpPr txBox="1"/>
          <p:nvPr/>
        </p:nvSpPr>
        <p:spPr>
          <a:xfrm>
            <a:off x="700847" y="1071970"/>
            <a:ext cx="1027195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urban representation permits an online residential emissions model: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Spatiotemporal disaggregation of national inventories.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Use of NWP variables (heating degree days) to modulate existing emission inventories. 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Elaboration of standard heating degree days including mapped ancillary information about building properties (internal temperature / fuel types / material thermal properties etc.)</a:t>
            </a:r>
          </a:p>
        </p:txBody>
      </p:sp>
    </p:spTree>
    <p:extLst>
      <p:ext uri="{BB962C8B-B14F-4D97-AF65-F5344CB8AC3E}">
        <p14:creationId xmlns:p14="http://schemas.microsoft.com/office/powerpoint/2010/main" val="25094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3D0549-4351-D545-85D0-473762447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B7830-28FC-4081-A8A4-BAAF58E7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55"/>
          <a:stretch/>
        </p:blipFill>
        <p:spPr>
          <a:xfrm>
            <a:off x="4878742" y="2175925"/>
            <a:ext cx="6693688" cy="25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3657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slide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56 CHE_PowerPoint_template_V2" id="{DF97CBF6-114C-0845-ADB9-16F9AB9D8A47}" vid="{7A83E03E-9644-0846-B361-B3DBDA36C296}"/>
    </a:ext>
  </a:extLst>
</a:theme>
</file>

<file path=ppt/theme/theme2.xml><?xml version="1.0" encoding="utf-8"?>
<a:theme xmlns:a="http://schemas.openxmlformats.org/drawingml/2006/main" name="3_Cover slide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56 CHE_PowerPoint_template_V2" id="{DF97CBF6-114C-0845-ADB9-16F9AB9D8A47}" vid="{7A83E03E-9644-0846-B361-B3DBDA36C296}"/>
    </a:ext>
  </a:extLst>
</a:theme>
</file>

<file path=ppt/theme/theme3.xml><?xml version="1.0" encoding="utf-8"?>
<a:theme xmlns:a="http://schemas.openxmlformats.org/drawingml/2006/main" name="Blank slide master with foot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56 CHE_PowerPoint_template_V2" id="{DF97CBF6-114C-0845-ADB9-16F9AB9D8A47}" vid="{90AA8769-28F5-3F49-AB64-5A5EDD1C17F7}"/>
    </a:ext>
  </a:extLst>
</a:theme>
</file>

<file path=ppt/theme/theme4.xml><?xml version="1.0" encoding="utf-8"?>
<a:theme xmlns:a="http://schemas.openxmlformats.org/drawingml/2006/main" name="1_Bullet master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56 CHE_PowerPoint_template_V2" id="{DF97CBF6-114C-0845-ADB9-16F9AB9D8A47}" vid="{EF2EA57D-C40F-E24D-8D16-526E0A9B6F58}"/>
    </a:ext>
  </a:extLst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310821DB09E43A87422B7EDD03C92" ma:contentTypeVersion="7" ma:contentTypeDescription="Create a new document." ma:contentTypeScope="" ma:versionID="065bfecfa81757bba85fd89a78c95af7">
  <xsd:schema xmlns:xsd="http://www.w3.org/2001/XMLSchema" xmlns:xs="http://www.w3.org/2001/XMLSchema" xmlns:p="http://schemas.microsoft.com/office/2006/metadata/properties" xmlns:ns2="3698f43d-9875-4a15-b956-708b18c5b3e0" targetNamespace="http://schemas.microsoft.com/office/2006/metadata/properties" ma:root="true" ma:fieldsID="51a2f9a328d21450c96f129ee6983a29" ns2:_="">
    <xsd:import namespace="3698f43d-9875-4a15-b956-708b18c5b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f43d-9875-4a15-b956-708b18c5b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8393-9730-4039-8212-99EB7F375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AE5030-0BF0-44F7-8889-97F8065432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B0762C-7E8E-4318-B68B-131F0A0EB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8f43d-9875-4a15-b956-708b18c5b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 Template</Template>
  <TotalTime>0</TotalTime>
  <Words>442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Monaco</vt:lpstr>
      <vt:lpstr>2_Cover slide graphic</vt:lpstr>
      <vt:lpstr>3_Cover slide graphic</vt:lpstr>
      <vt:lpstr>Blank slide master with footers</vt:lpstr>
      <vt:lpstr>1_Bullet master with graphic</vt:lpstr>
      <vt:lpstr>Atmosphere</vt:lpstr>
      <vt:lpstr>Global NWP modeling of urban environments at ~1km resolution</vt:lpstr>
      <vt:lpstr>Why use an urban scheme in a global NWP and atmospheric chemistry system?</vt:lpstr>
      <vt:lpstr>The Integrated Forecasting System (IFS)</vt:lpstr>
      <vt:lpstr>The urban scheme - 2m temperature (1km surface simulations)</vt:lpstr>
      <vt:lpstr>Should we already be using a simple urban scheme?</vt:lpstr>
      <vt:lpstr>Relevance to Modelling Trace Gas Emissions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- Title</dc:title>
  <dc:creator>Daniel Thiemert</dc:creator>
  <cp:lastModifiedBy>Joe McNorton</cp:lastModifiedBy>
  <cp:revision>126</cp:revision>
  <dcterms:created xsi:type="dcterms:W3CDTF">2019-01-04T09:12:38Z</dcterms:created>
  <dcterms:modified xsi:type="dcterms:W3CDTF">2021-04-29T07:07:55Z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2017-11-29T00:00:00Z</vt:filetime>
  </property>
  <property fmtid="{D5CDD505-2E9C-101B-9397-08002B2CF9AE}" pid="5" name="ContentTypeId">
    <vt:lpwstr>0x0101003CA310821DB09E43A87422B7EDD03C92</vt:lpwstr>
  </property>
</Properties>
</file>