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8" r:id="rId2"/>
  </p:sldIdLst>
  <p:sldSz cx="42803763" cy="3027521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tx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tx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tx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tx1"/>
        </a:solidFill>
        <a:latin typeface="Arial" charset="0"/>
        <a:ea typeface="Noto Sans CJK SC Regular" charset="0"/>
        <a:cs typeface="Noto Sans CJK SC Regular" charset="0"/>
      </a:defRPr>
    </a:lvl5pPr>
    <a:lvl6pPr marL="2286000" algn="l" defTabSz="914400" rtl="0" eaLnBrk="1" latinLnBrk="0" hangingPunct="1">
      <a:defRPr kern="1200">
        <a:solidFill>
          <a:schemeClr val="tx1"/>
        </a:solidFill>
        <a:latin typeface="Arial" charset="0"/>
        <a:ea typeface="Noto Sans CJK SC Regular" charset="0"/>
        <a:cs typeface="Noto Sans CJK SC Regular" charset="0"/>
      </a:defRPr>
    </a:lvl6pPr>
    <a:lvl7pPr marL="2743200" algn="l" defTabSz="914400" rtl="0" eaLnBrk="1" latinLnBrk="0" hangingPunct="1">
      <a:defRPr kern="1200">
        <a:solidFill>
          <a:schemeClr val="tx1"/>
        </a:solidFill>
        <a:latin typeface="Arial" charset="0"/>
        <a:ea typeface="Noto Sans CJK SC Regular" charset="0"/>
        <a:cs typeface="Noto Sans CJK SC Regular" charset="0"/>
      </a:defRPr>
    </a:lvl7pPr>
    <a:lvl8pPr marL="3200400" algn="l" defTabSz="914400" rtl="0" eaLnBrk="1" latinLnBrk="0" hangingPunct="1">
      <a:defRPr kern="1200">
        <a:solidFill>
          <a:schemeClr val="tx1"/>
        </a:solidFill>
        <a:latin typeface="Arial" charset="0"/>
        <a:ea typeface="Noto Sans CJK SC Regular" charset="0"/>
        <a:cs typeface="Noto Sans CJK SC Regular" charset="0"/>
      </a:defRPr>
    </a:lvl8pPr>
    <a:lvl9pPr marL="3657600" algn="l" defTabSz="914400" rtl="0" eaLnBrk="1" latinLnBrk="0" hangingPunct="1">
      <a:defRPr kern="1200">
        <a:solidFill>
          <a:schemeClr val="tx1"/>
        </a:solidFill>
        <a:latin typeface="Arial" charset="0"/>
        <a:ea typeface="Noto Sans CJK SC Regular" charset="0"/>
        <a:cs typeface="Noto Sans CJK SC Regular"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16" autoAdjust="0"/>
  </p:normalViewPr>
  <p:slideViewPr>
    <p:cSldViewPr>
      <p:cViewPr varScale="1">
        <p:scale>
          <a:sx n="20" d="100"/>
          <a:sy n="20" d="100"/>
        </p:scale>
        <p:origin x="1133" y="-25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946150" y="812800"/>
            <a:ext cx="5664200"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n-ea"/>
                <a:cs typeface="DejaVu Sans" charset="0"/>
              </a:defRPr>
            </a:lvl1pPr>
          </a:lstStyle>
          <a:p>
            <a:pPr>
              <a:defRPr/>
            </a:pPr>
            <a:endParaRPr lang="en-US" altLang="es-E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n-ea"/>
                <a:cs typeface="DejaVu Sans" charset="0"/>
              </a:defRPr>
            </a:lvl1pPr>
          </a:lstStyle>
          <a:p>
            <a:pPr>
              <a:defRPr/>
            </a:pPr>
            <a:endParaRPr lang="en-US" altLang="es-E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n-ea"/>
                <a:cs typeface="DejaVu Sans" charset="0"/>
              </a:defRPr>
            </a:lvl1pPr>
          </a:lstStyle>
          <a:p>
            <a:pPr>
              <a:defRPr/>
            </a:pPr>
            <a:endParaRPr lang="en-US" altLang="es-E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DejaVu Sans" charset="0"/>
              </a:defRPr>
            </a:lvl1pPr>
          </a:lstStyle>
          <a:p>
            <a:pPr>
              <a:defRPr/>
            </a:pPr>
            <a:fld id="{B775A909-A465-48CE-A7CE-C51B80E9CF96}" type="slidenum">
              <a:rPr lang="en-US" altLang="es-ES"/>
              <a:pPr>
                <a:defRPr/>
              </a:pPr>
              <a:t>‹Nº›</a:t>
            </a:fld>
            <a:endParaRPr lang="en-US" altLang="es-ES"/>
          </a:p>
        </p:txBody>
      </p:sp>
    </p:spTree>
    <p:extLst>
      <p:ext uri="{BB962C8B-B14F-4D97-AF65-F5344CB8AC3E}">
        <p14:creationId xmlns:p14="http://schemas.microsoft.com/office/powerpoint/2010/main" val="140940852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sz="1200">
                <a:solidFill>
                  <a:srgbClr val="000000"/>
                </a:solidFill>
                <a:latin typeface="Times New Roman" pitchFamily="16" charset="0"/>
              </a:defRPr>
            </a:lvl9pPr>
          </a:lstStyle>
          <a:p>
            <a:pPr>
              <a:spcBef>
                <a:spcPct val="0"/>
              </a:spcBef>
            </a:pPr>
            <a:fld id="{0B1FE96E-5781-4FE3-BD72-120355A3089F}" type="slidenum">
              <a:rPr lang="en-US" altLang="es-ES" sz="1400" smtClean="0"/>
              <a:pPr>
                <a:spcBef>
                  <a:spcPct val="0"/>
                </a:spcBef>
              </a:pPr>
              <a:t>1</a:t>
            </a:fld>
            <a:endParaRPr lang="en-US" altLang="es-ES" sz="1400"/>
          </a:p>
        </p:txBody>
      </p:sp>
      <p:sp>
        <p:nvSpPr>
          <p:cNvPr id="4099" name="Rectangle 1"/>
          <p:cNvSpPr>
            <a:spLocks noGrp="1" noRot="1" noChangeAspect="1" noChangeArrowheads="1" noTextEdit="1"/>
          </p:cNvSpPr>
          <p:nvPr>
            <p:ph type="sldImg"/>
          </p:nvPr>
        </p:nvSpPr>
        <p:spPr>
          <a:xfrm>
            <a:off x="946150" y="812800"/>
            <a:ext cx="56657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s-ES" altLang="es-ES" dirty="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349876" y="4954588"/>
            <a:ext cx="32104013" cy="105410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5349876" y="15901988"/>
            <a:ext cx="32104013" cy="7308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Tree>
    <p:extLst>
      <p:ext uri="{BB962C8B-B14F-4D97-AF65-F5344CB8AC3E}">
        <p14:creationId xmlns:p14="http://schemas.microsoft.com/office/powerpoint/2010/main" val="118326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2943225" y="1611314"/>
            <a:ext cx="36917314" cy="5853112"/>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7156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0864" y="1611313"/>
            <a:ext cx="9629775" cy="23029862"/>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2139952" y="1611313"/>
            <a:ext cx="28738513" cy="230298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424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943225" y="1611314"/>
            <a:ext cx="36917314" cy="5853112"/>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554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921000" y="7548564"/>
            <a:ext cx="36917314" cy="125936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2921000" y="20261263"/>
            <a:ext cx="36917314" cy="6621462"/>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Tree>
    <p:extLst>
      <p:ext uri="{BB962C8B-B14F-4D97-AF65-F5344CB8AC3E}">
        <p14:creationId xmlns:p14="http://schemas.microsoft.com/office/powerpoint/2010/main" val="333803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2943225" y="1611314"/>
            <a:ext cx="36917314" cy="5853112"/>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2139951" y="7083425"/>
            <a:ext cx="19183349" cy="175577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21475700" y="7083425"/>
            <a:ext cx="19184939" cy="175577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9247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947989" y="1611314"/>
            <a:ext cx="36918900" cy="5853112"/>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2947989" y="7421563"/>
            <a:ext cx="18108611" cy="3636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2947989" y="11058526"/>
            <a:ext cx="18108611" cy="16265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21669376" y="7421563"/>
            <a:ext cx="18197513" cy="3636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21669376" y="11058526"/>
            <a:ext cx="18197513" cy="16265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5864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2943225" y="1611314"/>
            <a:ext cx="36917314" cy="5853112"/>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154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11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947987" y="2017714"/>
            <a:ext cx="13804900" cy="7064375"/>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18197514" y="4359275"/>
            <a:ext cx="21669375" cy="215153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2947987" y="9082088"/>
            <a:ext cx="13804900" cy="1682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61313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947987" y="2017714"/>
            <a:ext cx="13804900" cy="7064375"/>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18197514" y="4359275"/>
            <a:ext cx="21669375" cy="21515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2947987" y="9082088"/>
            <a:ext cx="13804900" cy="1682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73718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2139950" y="7083425"/>
            <a:ext cx="38520688" cy="175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s-ES"/>
              <a:t>Feu clic per editar el format del text de l'esquema</a:t>
            </a:r>
          </a:p>
          <a:p>
            <a:pPr lvl="1"/>
            <a:r>
              <a:rPr lang="en-GB" altLang="es-ES"/>
              <a:t>Segon nivell d'esquema</a:t>
            </a:r>
          </a:p>
          <a:p>
            <a:pPr lvl="2"/>
            <a:r>
              <a:rPr lang="en-GB" altLang="es-ES"/>
              <a:t>Tercer nivell d'esquema</a:t>
            </a:r>
          </a:p>
          <a:p>
            <a:pPr lvl="3"/>
            <a:r>
              <a:rPr lang="en-GB" altLang="es-ES"/>
              <a:t>Quart nivell d'esquema</a:t>
            </a:r>
          </a:p>
          <a:p>
            <a:pPr lvl="4"/>
            <a:r>
              <a:rPr lang="en-GB" altLang="es-ES"/>
              <a:t>Cinquè nivell d'esquema</a:t>
            </a:r>
          </a:p>
          <a:p>
            <a:pPr lvl="4"/>
            <a:r>
              <a:rPr lang="en-GB" altLang="es-ES"/>
              <a:t>Sisè nivell d'esquema</a:t>
            </a:r>
          </a:p>
          <a:p>
            <a:pPr lvl="4"/>
            <a:r>
              <a:rPr lang="en-GB" altLang="es-ES"/>
              <a:t>Setè nivell d'esquema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Noto Sans CJK SC Regular" charset="0"/>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Noto Sans CJK SC Regular" charset="0"/>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Noto Sans CJK SC Regular" charset="0"/>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Noto Sans CJK SC Regular" charset="0"/>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Noto Sans CJK SC Regular" charset="0"/>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Noto Sans CJK SC Regular"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g"/><Relationship Id="rId1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png"/><Relationship Id="rId15" Type="http://schemas.openxmlformats.org/officeDocument/2006/relationships/image" Target="../media/image12.tif"/><Relationship Id="rId10" Type="http://schemas.openxmlformats.org/officeDocument/2006/relationships/image" Target="../media/image7.jpg"/><Relationship Id="rId19" Type="http://schemas.openxmlformats.org/officeDocument/2006/relationships/image" Target="../media/image16.png"/><Relationship Id="rId4" Type="http://schemas.openxmlformats.org/officeDocument/2006/relationships/image" Target="../media/image1.jpeg"/><Relationship Id="rId9" Type="http://schemas.openxmlformats.org/officeDocument/2006/relationships/image" Target="../media/image6.jp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287338"/>
            <a:ext cx="42802175" cy="419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es-ES" altLang="es-ES"/>
          </a:p>
        </p:txBody>
      </p:sp>
      <p:sp>
        <p:nvSpPr>
          <p:cNvPr id="2051" name="Rectangle 2"/>
          <p:cNvSpPr>
            <a:spLocks noChangeArrowheads="1"/>
          </p:cNvSpPr>
          <p:nvPr/>
        </p:nvSpPr>
        <p:spPr bwMode="auto">
          <a:xfrm>
            <a:off x="9845675" y="32421513"/>
            <a:ext cx="12687300" cy="129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es-ES" altLang="es-ES"/>
          </a:p>
        </p:txBody>
      </p:sp>
      <p:sp>
        <p:nvSpPr>
          <p:cNvPr id="2" name="Rectangle 3"/>
          <p:cNvSpPr>
            <a:spLocks noChangeArrowheads="1"/>
          </p:cNvSpPr>
          <p:nvPr/>
        </p:nvSpPr>
        <p:spPr bwMode="auto">
          <a:xfrm>
            <a:off x="6900547" y="374559"/>
            <a:ext cx="28294012"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40" tIns="45000" rIns="8964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a:solidFill>
                  <a:srgbClr val="000000"/>
                </a:solidFill>
                <a:latin typeface="Arial" panose="020B0604020202020204" pitchFamily="34" charset="0"/>
                <a:cs typeface="Noto Sans CJK SC Regular" charset="0"/>
              </a:defRPr>
            </a:lvl9pPr>
          </a:lstStyle>
          <a:p>
            <a:pPr algn="ctr">
              <a:defRPr/>
            </a:pPr>
            <a:r>
              <a:rPr lang="en-US" altLang="es-ES" sz="6000" b="1" dirty="0">
                <a:effectLst>
                  <a:outerShdw blurRad="38100" dist="38100" dir="2700000" algn="tl">
                    <a:srgbClr val="000000">
                      <a:alpha val="43137"/>
                    </a:srgbClr>
                  </a:outerShdw>
                </a:effectLst>
                <a:ea typeface="ＭＳ Ｐゴシック" panose="020B0600070205080204" pitchFamily="34" charset="-128"/>
              </a:rPr>
              <a:t>Influence of the hydrodynamics in </a:t>
            </a:r>
            <a:r>
              <a:rPr lang="en-US" altLang="es-ES" sz="6000" b="1" dirty="0" err="1">
                <a:effectLst>
                  <a:outerShdw blurRad="38100" dist="38100" dir="2700000" algn="tl">
                    <a:srgbClr val="000000">
                      <a:alpha val="43137"/>
                    </a:srgbClr>
                  </a:outerShdw>
                </a:effectLst>
                <a:ea typeface="ＭＳ Ｐゴシック" panose="020B0600070205080204" pitchFamily="34" charset="-128"/>
              </a:rPr>
              <a:t>spatio</a:t>
            </a:r>
            <a:r>
              <a:rPr lang="en-US" altLang="es-ES" sz="6000" b="1" dirty="0">
                <a:effectLst>
                  <a:outerShdw blurRad="38100" dist="38100" dir="2700000" algn="tl">
                    <a:srgbClr val="000000">
                      <a:alpha val="43137"/>
                    </a:srgbClr>
                  </a:outerShdw>
                </a:effectLst>
                <a:ea typeface="ＭＳ Ｐゴシック" panose="020B0600070205080204" pitchFamily="34" charset="-128"/>
              </a:rPr>
              <a:t>-temporal variability of </a:t>
            </a:r>
            <a:r>
              <a:rPr lang="en-US" altLang="es-ES" sz="6000" b="1" dirty="0" err="1">
                <a:effectLst>
                  <a:outerShdw blurRad="38100" dist="38100" dir="2700000" algn="tl">
                    <a:srgbClr val="000000">
                      <a:alpha val="43137"/>
                    </a:srgbClr>
                  </a:outerShdw>
                </a:effectLst>
                <a:ea typeface="ＭＳ Ｐゴシック" panose="020B0600070205080204" pitchFamily="34" charset="-128"/>
              </a:rPr>
              <a:t>clorophyll</a:t>
            </a:r>
            <a:r>
              <a:rPr lang="en-US" altLang="es-ES" sz="6000" b="1" dirty="0">
                <a:effectLst>
                  <a:outerShdw blurRad="38100" dist="38100" dir="2700000" algn="tl">
                    <a:srgbClr val="000000">
                      <a:alpha val="43137"/>
                    </a:srgbClr>
                  </a:outerShdw>
                </a:effectLst>
                <a:ea typeface="ＭＳ Ｐゴシック" panose="020B0600070205080204" pitchFamily="34" charset="-128"/>
              </a:rPr>
              <a:t> a in a small-scale and </a:t>
            </a:r>
            <a:r>
              <a:rPr lang="en-US" altLang="es-ES" sz="6000" b="1" dirty="0" err="1">
                <a:effectLst>
                  <a:outerShdw blurRad="38100" dist="38100" dir="2700000" algn="tl">
                    <a:srgbClr val="000000">
                      <a:alpha val="43137"/>
                    </a:srgbClr>
                  </a:outerShdw>
                </a:effectLst>
                <a:ea typeface="ＭＳ Ｐゴシック" panose="020B0600070205080204" pitchFamily="34" charset="-128"/>
              </a:rPr>
              <a:t>microtidal</a:t>
            </a:r>
            <a:r>
              <a:rPr lang="en-US" altLang="es-ES" sz="6000" b="1" dirty="0">
                <a:effectLst>
                  <a:outerShdw blurRad="38100" dist="38100" dir="2700000" algn="tl">
                    <a:srgbClr val="000000">
                      <a:alpha val="43137"/>
                    </a:srgbClr>
                  </a:outerShdw>
                </a:effectLst>
                <a:ea typeface="ＭＳ Ｐゴシック" panose="020B0600070205080204" pitchFamily="34" charset="-128"/>
              </a:rPr>
              <a:t> bay: </a:t>
            </a:r>
            <a:r>
              <a:rPr lang="en-US" altLang="es-ES" sz="6000" b="1" dirty="0" err="1">
                <a:effectLst>
                  <a:outerShdw blurRad="38100" dist="38100" dir="2700000" algn="tl">
                    <a:srgbClr val="000000">
                      <a:alpha val="43137"/>
                    </a:srgbClr>
                  </a:outerShdw>
                </a:effectLst>
                <a:ea typeface="ＭＳ Ｐゴシック" panose="020B0600070205080204" pitchFamily="34" charset="-128"/>
              </a:rPr>
              <a:t>Fangar</a:t>
            </a:r>
            <a:r>
              <a:rPr lang="en-US" altLang="es-ES" sz="6000" b="1" dirty="0">
                <a:effectLst>
                  <a:outerShdw blurRad="38100" dist="38100" dir="2700000" algn="tl">
                    <a:srgbClr val="000000">
                      <a:alpha val="43137"/>
                    </a:srgbClr>
                  </a:outerShdw>
                </a:effectLst>
                <a:ea typeface="ＭＳ Ｐゴシック" panose="020B0600070205080204" pitchFamily="34" charset="-128"/>
              </a:rPr>
              <a:t> Bay case (Ebro Delta)  </a:t>
            </a:r>
          </a:p>
        </p:txBody>
      </p:sp>
      <mc:AlternateContent xmlns:mc="http://schemas.openxmlformats.org/markup-compatibility/2006" xmlns:a14="http://schemas.microsoft.com/office/drawing/2010/main">
        <mc:Choice Requires="a14">
          <p:sp>
            <p:nvSpPr>
              <p:cNvPr id="2054" name="Rectangle 5"/>
              <p:cNvSpPr>
                <a:spLocks noChangeArrowheads="1"/>
              </p:cNvSpPr>
              <p:nvPr/>
            </p:nvSpPr>
            <p:spPr bwMode="auto">
              <a:xfrm>
                <a:off x="6627215" y="2958976"/>
                <a:ext cx="29334176" cy="2888416"/>
              </a:xfrm>
              <a:prstGeom prst="rect">
                <a:avLst/>
              </a:prstGeom>
              <a:noFill/>
              <a:ln>
                <a:noFill/>
              </a:ln>
              <a:effectLst/>
              <a:extLst>
                <a:ext uri="{909E8E84-426E-40DD-AFC4-6F175D3DCCD1}">
                  <a14:hiddenFill>
                    <a:solidFill>
                      <a:srgbClr val="FFFFFF"/>
                    </a:solidFill>
                  </a14:hiddenFill>
                </a:ext>
                <a:ext uri="{91240B29-F687-4F45-9708-019B960494DF}">
                  <a14:hiddenLine w="9360">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89640" tIns="45000" rIns="89640" bIns="45000"/>
              <a:lstStyle>
                <a:lvl1pPr marL="514350" indent="-512763">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 pos="13477875" algn="l"/>
                    <a:tab pos="13927138" algn="l"/>
                    <a:tab pos="14376400" algn="l"/>
                  </a:tabLst>
                  <a:defRPr sz="2000">
                    <a:solidFill>
                      <a:srgbClr val="000000"/>
                    </a:solidFill>
                    <a:latin typeface="Arial" charset="0"/>
                    <a:ea typeface="Noto Sans CJK SC Regular" charset="0"/>
                    <a:cs typeface="Noto Sans CJK SC Regular" charset="0"/>
                  </a:defRPr>
                </a:lvl9pPr>
              </a:lstStyle>
              <a:p>
                <a:pPr algn="ctr" eaLnBrk="1">
                  <a:lnSpc>
                    <a:spcPct val="100000"/>
                  </a:lnSpc>
                  <a:spcBef>
                    <a:spcPct val="0"/>
                  </a:spcBef>
                </a:pPr>
                <a14:m>
                  <m:oMath xmlns:m="http://schemas.openxmlformats.org/officeDocument/2006/math">
                    <m:sSup>
                      <m:sSupPr>
                        <m:ctrlPr>
                          <a:rPr lang="en-US" altLang="es-ES" sz="4100" b="1" i="1" dirty="0" smtClean="0">
                            <a:latin typeface="Cambria Math" panose="02040503050406030204" pitchFamily="18" charset="0"/>
                            <a:ea typeface="ＭＳ Ｐゴシック" charset="-128"/>
                          </a:rPr>
                        </m:ctrlPr>
                      </m:sSupPr>
                      <m:e>
                        <m:r>
                          <m:rPr>
                            <m:nor/>
                          </m:rPr>
                          <a:rPr lang="en-US" altLang="es-ES" sz="4100" b="1" dirty="0">
                            <a:latin typeface="+mn-lt"/>
                            <a:ea typeface="ＭＳ Ｐゴシック" charset="-128"/>
                            <a:cs typeface="Calibri" panose="020F0502020204030204" pitchFamily="34" charset="0"/>
                          </a:rPr>
                          <m:t>Marta</m:t>
                        </m:r>
                        <m:r>
                          <m:rPr>
                            <m:nor/>
                          </m:rPr>
                          <a:rPr lang="en-US" altLang="es-ES" sz="4100" b="1" dirty="0">
                            <a:latin typeface="+mn-lt"/>
                            <a:ea typeface="ＭＳ Ｐゴシック" charset="-128"/>
                            <a:cs typeface="Calibri" panose="020F0502020204030204" pitchFamily="34" charset="0"/>
                          </a:rPr>
                          <m:t> </m:t>
                        </m:r>
                        <m:r>
                          <m:rPr>
                            <m:nor/>
                          </m:rPr>
                          <a:rPr lang="en-US" altLang="es-ES" sz="4100" b="1" dirty="0">
                            <a:latin typeface="+mn-lt"/>
                            <a:ea typeface="ＭＳ Ｐゴシック" charset="-128"/>
                            <a:cs typeface="Calibri" panose="020F0502020204030204" pitchFamily="34" charset="0"/>
                          </a:rPr>
                          <m:t>F</m:t>
                        </m:r>
                        <m:r>
                          <m:rPr>
                            <m:nor/>
                          </m:rPr>
                          <a:rPr lang="en-US" altLang="es-ES" sz="4100" b="1" dirty="0">
                            <a:latin typeface="+mn-lt"/>
                            <a:ea typeface="ＭＳ Ｐゴシック" charset="-128"/>
                            <a:cs typeface="Calibri" panose="020F0502020204030204" pitchFamily="34" charset="0"/>
                          </a:rPr>
                          <m:t>−</m:t>
                        </m:r>
                        <m:r>
                          <m:rPr>
                            <m:nor/>
                          </m:rPr>
                          <a:rPr lang="en-US" altLang="es-ES" sz="4100" b="1" dirty="0">
                            <a:latin typeface="+mn-lt"/>
                            <a:ea typeface="ＭＳ Ｐゴシック" charset="-128"/>
                            <a:cs typeface="Calibri" panose="020F0502020204030204" pitchFamily="34" charset="0"/>
                          </a:rPr>
                          <m:t>Pedrera</m:t>
                        </m:r>
                        <m:r>
                          <m:rPr>
                            <m:nor/>
                          </m:rPr>
                          <a:rPr lang="es-ES" altLang="es-ES" sz="4100" b="1" i="0" dirty="0" smtClean="0">
                            <a:latin typeface="+mn-lt"/>
                            <a:ea typeface="ＭＳ Ｐゴシック" charset="-128"/>
                            <a:cs typeface="Calibri" panose="020F0502020204030204" pitchFamily="34" charset="0"/>
                          </a:rPr>
                          <m:t> </m:t>
                        </m:r>
                        <m:r>
                          <m:rPr>
                            <m:nor/>
                          </m:rPr>
                          <a:rPr lang="es-ES" altLang="es-ES" sz="4100" b="1" i="0" dirty="0" smtClean="0">
                            <a:latin typeface="+mn-lt"/>
                            <a:ea typeface="ＭＳ Ｐゴシック" charset="-128"/>
                            <a:cs typeface="Calibri" panose="020F0502020204030204" pitchFamily="34" charset="0"/>
                          </a:rPr>
                          <m:t>Balsells</m:t>
                        </m:r>
                      </m:e>
                      <m:sup>
                        <m:r>
                          <a:rPr lang="es-ES" altLang="es-ES" sz="4100" b="1" i="1" dirty="0" smtClean="0">
                            <a:latin typeface="Cambria Math" panose="02040503050406030204" pitchFamily="18" charset="0"/>
                            <a:ea typeface="ＭＳ Ｐゴシック" charset="-128"/>
                          </a:rPr>
                          <m:t>𝟏</m:t>
                        </m:r>
                      </m:sup>
                    </m:sSup>
                  </m:oMath>
                </a14:m>
                <a:r>
                  <a:rPr lang="en-US" altLang="es-ES" sz="4100" b="1" dirty="0">
                    <a:latin typeface="+mn-lt"/>
                    <a:ea typeface="ＭＳ Ｐゴシック" charset="-128"/>
                    <a:cs typeface="Calibri" panose="020F0502020204030204" pitchFamily="34" charset="0"/>
                  </a:rPr>
                  <a:t>, </a:t>
                </a:r>
                <a14:m>
                  <m:oMath xmlns:m="http://schemas.openxmlformats.org/officeDocument/2006/math">
                    <m:sSup>
                      <m:sSupPr>
                        <m:ctrlPr>
                          <a:rPr lang="en-US" altLang="es-ES" sz="4100" b="1" i="1" dirty="0">
                            <a:latin typeface="Cambria Math" panose="02040503050406030204" pitchFamily="18" charset="0"/>
                            <a:ea typeface="ＭＳ Ｐゴシック" charset="-128"/>
                          </a:rPr>
                        </m:ctrlPr>
                      </m:sSupPr>
                      <m:e>
                        <m:r>
                          <m:rPr>
                            <m:nor/>
                          </m:rPr>
                          <a:rPr lang="en-US" altLang="es-ES" sz="4100" b="1" dirty="0">
                            <a:latin typeface="+mn-lt"/>
                            <a:ea typeface="ＭＳ Ｐゴシック" charset="-128"/>
                            <a:cs typeface="Calibri" panose="020F0502020204030204" pitchFamily="34" charset="0"/>
                          </a:rPr>
                          <m:t>M</m:t>
                        </m:r>
                        <m:r>
                          <m:rPr>
                            <m:nor/>
                          </m:rPr>
                          <a:rPr lang="es-ES" altLang="es-ES" sz="4100" b="1" i="0" dirty="0" smtClean="0">
                            <a:latin typeface="+mn-lt"/>
                            <a:ea typeface="ＭＳ Ｐゴシック" charset="-128"/>
                            <a:cs typeface="Calibri" panose="020F0502020204030204" pitchFamily="34" charset="0"/>
                          </a:rPr>
                          <m:t>anel</m:t>
                        </m:r>
                        <m:r>
                          <m:rPr>
                            <m:nor/>
                          </m:rPr>
                          <a:rPr lang="es-ES" altLang="es-ES" sz="4100" b="1" i="0" dirty="0" smtClean="0">
                            <a:latin typeface="+mn-lt"/>
                            <a:ea typeface="ＭＳ Ｐゴシック" charset="-128"/>
                            <a:cs typeface="Calibri" panose="020F0502020204030204" pitchFamily="34" charset="0"/>
                          </a:rPr>
                          <m:t> </m:t>
                        </m:r>
                        <m:r>
                          <m:rPr>
                            <m:nor/>
                          </m:rPr>
                          <a:rPr lang="es-ES" altLang="es-ES" sz="4100" b="1" i="0" dirty="0" smtClean="0">
                            <a:latin typeface="+mn-lt"/>
                            <a:ea typeface="ＭＳ Ｐゴシック" charset="-128"/>
                            <a:cs typeface="Calibri" panose="020F0502020204030204" pitchFamily="34" charset="0"/>
                          </a:rPr>
                          <m:t>Grifoll</m:t>
                        </m:r>
                      </m:e>
                      <m:sup>
                        <m:r>
                          <a:rPr lang="es-ES" altLang="es-ES" sz="4100" b="1" i="1" dirty="0">
                            <a:latin typeface="Cambria Math" panose="02040503050406030204" pitchFamily="18" charset="0"/>
                            <a:ea typeface="ＭＳ Ｐゴシック" charset="-128"/>
                          </a:rPr>
                          <m:t>𝟏</m:t>
                        </m:r>
                      </m:sup>
                    </m:sSup>
                  </m:oMath>
                </a14:m>
                <a:r>
                  <a:rPr lang="en-US" altLang="es-ES" sz="4100" b="1" dirty="0">
                    <a:latin typeface="+mn-lt"/>
                    <a:ea typeface="ＭＳ Ｐゴシック" charset="-128"/>
                    <a:cs typeface="Calibri" panose="020F0502020204030204" pitchFamily="34" charset="0"/>
                  </a:rPr>
                  <a:t>, </a:t>
                </a:r>
                <a14:m>
                  <m:oMath xmlns:m="http://schemas.openxmlformats.org/officeDocument/2006/math">
                    <m:sSup>
                      <m:sSupPr>
                        <m:ctrlPr>
                          <a:rPr lang="en-US" altLang="es-ES" sz="4100" b="1" i="1" dirty="0">
                            <a:latin typeface="Cambria Math" panose="02040503050406030204" pitchFamily="18" charset="0"/>
                            <a:ea typeface="ＭＳ Ｐゴシック" charset="-128"/>
                          </a:rPr>
                        </m:ctrlPr>
                      </m:sSupPr>
                      <m:e>
                        <m:r>
                          <m:rPr>
                            <m:nor/>
                          </m:rPr>
                          <a:rPr lang="en-US" altLang="es-ES" sz="4100" b="1" dirty="0">
                            <a:latin typeface="+mn-lt"/>
                            <a:ea typeface="ＭＳ Ｐゴシック" charset="-128"/>
                            <a:cs typeface="Calibri" panose="020F0502020204030204" pitchFamily="34" charset="0"/>
                          </a:rPr>
                          <m:t>M</m:t>
                        </m:r>
                        <m:r>
                          <m:rPr>
                            <m:nor/>
                          </m:rPr>
                          <a:rPr lang="es-ES" altLang="es-ES" sz="4100" b="1" i="0" dirty="0" smtClean="0">
                            <a:latin typeface="+mn-lt"/>
                            <a:ea typeface="ＭＳ Ｐゴシック" charset="-128"/>
                            <a:cs typeface="Calibri" panose="020F0502020204030204" pitchFamily="34" charset="0"/>
                          </a:rPr>
                          <m:t>anuel</m:t>
                        </m:r>
                        <m:r>
                          <m:rPr>
                            <m:nor/>
                          </m:rPr>
                          <a:rPr lang="es-ES" altLang="es-ES" sz="4100" b="1" i="0" dirty="0" smtClean="0">
                            <a:latin typeface="+mn-lt"/>
                            <a:ea typeface="ＭＳ Ｐゴシック" charset="-128"/>
                            <a:cs typeface="Calibri" panose="020F0502020204030204" pitchFamily="34" charset="0"/>
                          </a:rPr>
                          <m:t> </m:t>
                        </m:r>
                        <m:r>
                          <m:rPr>
                            <m:nor/>
                          </m:rPr>
                          <a:rPr lang="es-ES" altLang="es-ES" sz="4100" b="1" i="0" dirty="0" smtClean="0">
                            <a:latin typeface="+mn-lt"/>
                            <a:ea typeface="ＭＳ Ｐゴシック" charset="-128"/>
                            <a:cs typeface="Calibri" panose="020F0502020204030204" pitchFamily="34" charset="0"/>
                          </a:rPr>
                          <m:t>Espino</m:t>
                        </m:r>
                      </m:e>
                      <m:sup>
                        <m:r>
                          <a:rPr lang="es-ES" altLang="es-ES" sz="4100" b="1" i="1" dirty="0">
                            <a:latin typeface="Cambria Math" panose="02040503050406030204" pitchFamily="18" charset="0"/>
                            <a:ea typeface="ＭＳ Ｐゴシック" charset="-128"/>
                          </a:rPr>
                          <m:t>𝟏</m:t>
                        </m:r>
                      </m:sup>
                    </m:sSup>
                  </m:oMath>
                </a14:m>
                <a:r>
                  <a:rPr lang="en-US" altLang="es-ES" sz="4100" b="1" dirty="0">
                    <a:latin typeface="+mn-lt"/>
                    <a:ea typeface="ＭＳ Ｐゴシック" charset="-128"/>
                    <a:cs typeface="Calibri" panose="020F0502020204030204" pitchFamily="34" charset="0"/>
                  </a:rPr>
                  <a:t>, </a:t>
                </a:r>
                <a14:m>
                  <m:oMath xmlns:m="http://schemas.openxmlformats.org/officeDocument/2006/math">
                    <m:sSup>
                      <m:sSupPr>
                        <m:ctrlPr>
                          <a:rPr lang="en-US" altLang="es-ES" sz="4100" b="1" i="1" dirty="0">
                            <a:latin typeface="Cambria Math" panose="02040503050406030204" pitchFamily="18" charset="0"/>
                            <a:ea typeface="ＭＳ Ｐゴシック" charset="-128"/>
                          </a:rPr>
                        </m:ctrlPr>
                      </m:sSupPr>
                      <m:e>
                        <m:r>
                          <m:rPr>
                            <m:nor/>
                          </m:rPr>
                          <a:rPr lang="en-US" altLang="es-ES" sz="4100" b="1" dirty="0">
                            <a:latin typeface="+mn-lt"/>
                            <a:ea typeface="ＭＳ Ｐゴシック" charset="-128"/>
                            <a:cs typeface="Calibri" panose="020F0502020204030204" pitchFamily="34" charset="0"/>
                          </a:rPr>
                          <m:t>Mar</m:t>
                        </m:r>
                        <m:r>
                          <m:rPr>
                            <m:nor/>
                          </m:rPr>
                          <a:rPr lang="es-ES" altLang="es-ES" sz="4100" b="1" i="0" dirty="0" smtClean="0">
                            <a:latin typeface="+mn-lt"/>
                            <a:ea typeface="ＭＳ Ｐゴシック" charset="-128"/>
                            <a:cs typeface="Calibri" panose="020F0502020204030204" pitchFamily="34" charset="0"/>
                          </a:rPr>
                          <m:t>garita</m:t>
                        </m:r>
                        <m:r>
                          <m:rPr>
                            <m:nor/>
                          </m:rPr>
                          <a:rPr lang="es-ES" altLang="es-ES" sz="4100" b="1" i="0" dirty="0" smtClean="0">
                            <a:latin typeface="+mn-lt"/>
                            <a:ea typeface="ＭＳ Ｐゴシック" charset="-128"/>
                            <a:cs typeface="Calibri" panose="020F0502020204030204" pitchFamily="34" charset="0"/>
                          </a:rPr>
                          <m:t> </m:t>
                        </m:r>
                        <m:r>
                          <m:rPr>
                            <m:nor/>
                          </m:rPr>
                          <a:rPr lang="es-ES" altLang="es-ES" sz="4100" b="1" i="0" dirty="0" smtClean="0">
                            <a:latin typeface="+mn-lt"/>
                            <a:ea typeface="ＭＳ Ｐゴシック" charset="-128"/>
                            <a:cs typeface="Calibri" panose="020F0502020204030204" pitchFamily="34" charset="0"/>
                          </a:rPr>
                          <m:t>Fern</m:t>
                        </m:r>
                        <m:r>
                          <m:rPr>
                            <m:nor/>
                          </m:rPr>
                          <a:rPr lang="es-ES" altLang="es-ES" sz="4100" b="1" i="0" dirty="0" smtClean="0">
                            <a:latin typeface="+mn-lt"/>
                            <a:ea typeface="ＭＳ Ｐゴシック" charset="-128"/>
                            <a:cs typeface="Calibri" panose="020F0502020204030204" pitchFamily="34" charset="0"/>
                          </a:rPr>
                          <m:t>á</m:t>
                        </m:r>
                        <m:r>
                          <m:rPr>
                            <m:nor/>
                          </m:rPr>
                          <a:rPr lang="es-ES" altLang="es-ES" sz="4100" b="1" i="0" dirty="0" smtClean="0">
                            <a:latin typeface="+mn-lt"/>
                            <a:ea typeface="ＭＳ Ｐゴシック" charset="-128"/>
                            <a:cs typeface="Calibri" panose="020F0502020204030204" pitchFamily="34" charset="0"/>
                          </a:rPr>
                          <m:t>ndez</m:t>
                        </m:r>
                      </m:e>
                      <m:sup>
                        <m:r>
                          <a:rPr lang="es-ES" altLang="es-ES" sz="4100" b="1" i="1" dirty="0" smtClean="0">
                            <a:latin typeface="Cambria Math" panose="02040503050406030204" pitchFamily="18" charset="0"/>
                            <a:ea typeface="ＭＳ Ｐゴシック" charset="-128"/>
                          </a:rPr>
                          <m:t>𝟐</m:t>
                        </m:r>
                      </m:sup>
                    </m:sSup>
                  </m:oMath>
                </a14:m>
                <a:r>
                  <a:rPr lang="en-US" altLang="es-ES" sz="4100" b="1" dirty="0">
                    <a:latin typeface="+mn-lt"/>
                    <a:ea typeface="ＭＳ Ｐゴシック" charset="-128"/>
                    <a:cs typeface="Calibri" panose="020F0502020204030204" pitchFamily="34" charset="0"/>
                  </a:rPr>
                  <a:t> and </a:t>
                </a:r>
                <a14:m>
                  <m:oMath xmlns:m="http://schemas.openxmlformats.org/officeDocument/2006/math">
                    <m:sSup>
                      <m:sSupPr>
                        <m:ctrlPr>
                          <a:rPr lang="en-US" altLang="es-ES" sz="4100" b="1" i="1" dirty="0">
                            <a:latin typeface="Cambria Math" panose="02040503050406030204" pitchFamily="18" charset="0"/>
                            <a:ea typeface="ＭＳ Ｐゴシック" charset="-128"/>
                          </a:rPr>
                        </m:ctrlPr>
                      </m:sSupPr>
                      <m:e>
                        <m:r>
                          <a:rPr lang="es-ES" altLang="es-ES" sz="4100" b="1" i="0" dirty="0" smtClean="0">
                            <a:latin typeface="Cambria Math" panose="02040503050406030204" pitchFamily="18" charset="0"/>
                            <a:ea typeface="ＭＳ Ｐゴシック" charset="-128"/>
                          </a:rPr>
                          <m:t>𝐀𝐠𝐮𝐬𝐭</m:t>
                        </m:r>
                        <m:r>
                          <a:rPr lang="es-ES" altLang="es-ES" sz="4100" b="1" i="0" dirty="0" smtClean="0">
                            <a:latin typeface="Cambria Math" panose="02040503050406030204" pitchFamily="18" charset="0"/>
                            <a:ea typeface="ＭＳ Ｐゴシック" charset="-128"/>
                          </a:rPr>
                          <m:t>í</m:t>
                        </m:r>
                        <m:r>
                          <a:rPr lang="es-ES" altLang="es-ES" sz="4100" b="1" i="0" dirty="0" smtClean="0">
                            <a:latin typeface="Cambria Math" panose="02040503050406030204" pitchFamily="18" charset="0"/>
                            <a:ea typeface="ＭＳ Ｐゴシック" charset="-128"/>
                          </a:rPr>
                          <m:t>𝐧</m:t>
                        </m:r>
                        <m:r>
                          <a:rPr lang="es-ES" altLang="es-ES" sz="4100" b="1" i="0" dirty="0" smtClean="0">
                            <a:latin typeface="Cambria Math" panose="02040503050406030204" pitchFamily="18" charset="0"/>
                            <a:ea typeface="ＭＳ Ｐゴシック" charset="-128"/>
                          </a:rPr>
                          <m:t> </m:t>
                        </m:r>
                        <m:r>
                          <a:rPr lang="es-ES" altLang="es-ES" sz="4100" b="1" i="0" dirty="0" smtClean="0">
                            <a:latin typeface="Cambria Math" panose="02040503050406030204" pitchFamily="18" charset="0"/>
                            <a:ea typeface="ＭＳ Ｐゴシック" charset="-128"/>
                          </a:rPr>
                          <m:t>𝐒</m:t>
                        </m:r>
                        <m:r>
                          <a:rPr lang="es-ES" altLang="es-ES" sz="4100" b="1" i="0" dirty="0" smtClean="0">
                            <a:latin typeface="Cambria Math" panose="02040503050406030204" pitchFamily="18" charset="0"/>
                            <a:ea typeface="ＭＳ Ｐゴシック" charset="-128"/>
                          </a:rPr>
                          <m:t>á</m:t>
                        </m:r>
                        <m:r>
                          <a:rPr lang="es-ES" altLang="es-ES" sz="4100" b="1" i="0" dirty="0" smtClean="0">
                            <a:latin typeface="Cambria Math" panose="02040503050406030204" pitchFamily="18" charset="0"/>
                            <a:ea typeface="ＭＳ Ｐゴシック" charset="-128"/>
                          </a:rPr>
                          <m:t>𝐧𝐜𝐡𝐞𝐳</m:t>
                        </m:r>
                        <m:r>
                          <a:rPr lang="es-ES" altLang="es-ES" sz="4100" b="1" i="1" dirty="0" smtClean="0">
                            <a:latin typeface="Cambria Math" panose="02040503050406030204" pitchFamily="18" charset="0"/>
                            <a:ea typeface="ＭＳ Ｐゴシック" charset="-128"/>
                          </a:rPr>
                          <m:t>−</m:t>
                        </m:r>
                        <m:r>
                          <a:rPr lang="es-ES" altLang="es-ES" sz="4100" b="1" i="0" dirty="0" smtClean="0">
                            <a:latin typeface="Cambria Math" panose="02040503050406030204" pitchFamily="18" charset="0"/>
                            <a:ea typeface="ＭＳ Ｐゴシック" charset="-128"/>
                          </a:rPr>
                          <m:t>𝐀𝐫𝐜𝐢𝐥𝐥𝐚</m:t>
                        </m:r>
                      </m:e>
                      <m:sup>
                        <m:r>
                          <a:rPr lang="es-ES" altLang="es-ES" sz="4100" b="1" i="1" dirty="0">
                            <a:latin typeface="Cambria Math" panose="02040503050406030204" pitchFamily="18" charset="0"/>
                            <a:ea typeface="ＭＳ Ｐゴシック" charset="-128"/>
                          </a:rPr>
                          <m:t>𝟏</m:t>
                        </m:r>
                      </m:sup>
                    </m:sSup>
                  </m:oMath>
                </a14:m>
                <a:r>
                  <a:rPr lang="en-US" altLang="es-ES" sz="4100" b="1" dirty="0">
                    <a:latin typeface="+mn-lt"/>
                    <a:ea typeface="ＭＳ Ｐゴシック" charset="-128"/>
                    <a:cs typeface="Calibri" panose="020F0502020204030204" pitchFamily="34" charset="0"/>
                  </a:rPr>
                  <a:t> </a:t>
                </a:r>
                <a:endParaRPr lang="en-US" altLang="es-ES" sz="4100" b="1" dirty="0">
                  <a:latin typeface="+mn-lt"/>
                  <a:cs typeface="Calibri" panose="020F0502020204030204" pitchFamily="34" charset="0"/>
                </a:endParaRPr>
              </a:p>
              <a:p>
                <a:pPr algn="ctr"/>
                <a:r>
                  <a:rPr lang="en-US" altLang="es-ES" sz="2700" b="1" dirty="0">
                    <a:latin typeface="+mn-lt"/>
                    <a:ea typeface="ＭＳ Ｐゴシック" charset="-128"/>
                  </a:rPr>
                  <a:t>(1) </a:t>
                </a:r>
                <a:r>
                  <a:rPr lang="en-US" altLang="es-ES" sz="2700" b="1" dirty="0" err="1">
                    <a:latin typeface="+mn-lt"/>
                    <a:ea typeface="ＭＳ Ｐゴシック" charset="-128"/>
                  </a:rPr>
                  <a:t>Universitat</a:t>
                </a:r>
                <a:r>
                  <a:rPr lang="en-US" altLang="es-ES" sz="2700" b="1" dirty="0">
                    <a:latin typeface="+mn-lt"/>
                    <a:ea typeface="ＭＳ Ｐゴシック" charset="-128"/>
                  </a:rPr>
                  <a:t> </a:t>
                </a:r>
                <a:r>
                  <a:rPr lang="en-US" altLang="es-ES" sz="2700" b="1" dirty="0" err="1">
                    <a:latin typeface="+mn-lt"/>
                    <a:ea typeface="ＭＳ Ｐゴシック" charset="-128"/>
                  </a:rPr>
                  <a:t>Politècnica</a:t>
                </a:r>
                <a:r>
                  <a:rPr lang="en-US" altLang="es-ES" sz="2700" b="1" dirty="0">
                    <a:latin typeface="+mn-lt"/>
                    <a:ea typeface="ＭＳ Ｐゴシック" charset="-128"/>
                  </a:rPr>
                  <a:t> de </a:t>
                </a:r>
                <a:r>
                  <a:rPr lang="en-US" altLang="es-ES" sz="2700" b="1" dirty="0" err="1">
                    <a:latin typeface="+mn-lt"/>
                    <a:ea typeface="ＭＳ Ｐゴシック" charset="-128"/>
                  </a:rPr>
                  <a:t>Catalunya</a:t>
                </a:r>
                <a:r>
                  <a:rPr lang="en-US" altLang="es-ES" sz="2700" b="1" dirty="0">
                    <a:latin typeface="+mn-lt"/>
                    <a:ea typeface="ＭＳ Ｐゴシック" charset="-128"/>
                  </a:rPr>
                  <a:t>, </a:t>
                </a:r>
                <a:r>
                  <a:rPr lang="en-US" altLang="es-ES" sz="2700" b="1" dirty="0" err="1">
                    <a:latin typeface="+mn-lt"/>
                    <a:ea typeface="ＭＳ Ｐゴシック" charset="-128"/>
                  </a:rPr>
                  <a:t>Laboratori</a:t>
                </a:r>
                <a:r>
                  <a:rPr lang="en-US" altLang="es-ES" sz="2700" b="1" dirty="0">
                    <a:latin typeface="+mn-lt"/>
                    <a:ea typeface="ＭＳ Ｐゴシック" charset="-128"/>
                  </a:rPr>
                  <a:t> </a:t>
                </a:r>
                <a:r>
                  <a:rPr lang="en-US" altLang="es-ES" sz="2700" b="1" dirty="0" err="1">
                    <a:latin typeface="+mn-lt"/>
                    <a:ea typeface="ＭＳ Ｐゴシック" charset="-128"/>
                  </a:rPr>
                  <a:t>d’Enginyeria</a:t>
                </a:r>
                <a:r>
                  <a:rPr lang="en-US" altLang="es-ES" sz="2700" b="1" dirty="0">
                    <a:latin typeface="+mn-lt"/>
                    <a:ea typeface="ＭＳ Ｐゴシック" charset="-128"/>
                  </a:rPr>
                  <a:t> </a:t>
                </a:r>
                <a:r>
                  <a:rPr lang="en-US" altLang="es-ES" sz="2700" b="1" dirty="0" err="1">
                    <a:latin typeface="+mn-lt"/>
                    <a:ea typeface="ＭＳ Ｐゴシック" charset="-128"/>
                  </a:rPr>
                  <a:t>Maritima</a:t>
                </a:r>
                <a:r>
                  <a:rPr lang="en-US" altLang="es-ES" sz="2700" b="1" dirty="0">
                    <a:latin typeface="+mn-lt"/>
                    <a:ea typeface="ＭＳ Ｐゴシック" charset="-128"/>
                  </a:rPr>
                  <a:t>, Barcelona, Spain, (2) Institute of Agriculture and Food Research and Technology (IRTA), </a:t>
                </a:r>
                <a:r>
                  <a:rPr lang="en-US" altLang="es-ES" sz="2700" b="1" dirty="0" err="1">
                    <a:latin typeface="+mn-lt"/>
                    <a:ea typeface="ＭＳ Ｐゴシック" charset="-128"/>
                  </a:rPr>
                  <a:t>Sant</a:t>
                </a:r>
                <a:r>
                  <a:rPr lang="en-US" altLang="es-ES" sz="2700" b="1" dirty="0">
                    <a:latin typeface="+mn-lt"/>
                    <a:ea typeface="ＭＳ Ｐゴシック" charset="-128"/>
                  </a:rPr>
                  <a:t> </a:t>
                </a:r>
                <a:r>
                  <a:rPr lang="en-US" altLang="es-ES" sz="2700" b="1" dirty="0" err="1">
                    <a:latin typeface="+mn-lt"/>
                    <a:ea typeface="ＭＳ Ｐゴシック" charset="-128"/>
                  </a:rPr>
                  <a:t>Carles</a:t>
                </a:r>
                <a:r>
                  <a:rPr lang="en-US" altLang="es-ES" sz="2700" b="1" dirty="0">
                    <a:latin typeface="+mn-lt"/>
                    <a:ea typeface="ＭＳ Ｐゴシック" charset="-128"/>
                  </a:rPr>
                  <a:t> de la </a:t>
                </a:r>
                <a:r>
                  <a:rPr lang="en-US" altLang="es-ES" sz="2700" b="1" dirty="0" err="1">
                    <a:latin typeface="+mn-lt"/>
                    <a:ea typeface="ＭＳ Ｐゴシック" charset="-128"/>
                  </a:rPr>
                  <a:t>ràpitar</a:t>
                </a:r>
                <a:r>
                  <a:rPr lang="en-US" altLang="es-ES" sz="2700" b="1" dirty="0">
                    <a:latin typeface="+mn-lt"/>
                    <a:ea typeface="ＭＳ Ｐゴシック" charset="-128"/>
                  </a:rPr>
                  <a:t>, Spain.</a:t>
                </a:r>
                <a:r>
                  <a:rPr lang="en-US" altLang="es-ES" sz="2800" b="1" dirty="0">
                    <a:latin typeface="+mn-lt"/>
                    <a:ea typeface="ＭＳ Ｐゴシック" charset="-128"/>
                  </a:rPr>
                  <a:t> </a:t>
                </a:r>
                <a14:m>
                  <m:oMath xmlns:m="http://schemas.openxmlformats.org/officeDocument/2006/math">
                    <m:r>
                      <a:rPr lang="en-US" altLang="es-ES" sz="2800" b="1" i="1" dirty="0">
                        <a:latin typeface="Cambria Math" panose="02040503050406030204" pitchFamily="18" charset="0"/>
                        <a:ea typeface="ＭＳ Ｐゴシック" charset="-128"/>
                      </a:rPr>
                      <m:t>𝟏</m:t>
                    </m:r>
                  </m:oMath>
                </a14:m>
                <a:endParaRPr lang="en-US" altLang="es-ES" sz="2700" b="1" dirty="0">
                  <a:latin typeface="+mn-lt"/>
                  <a:ea typeface="ＭＳ Ｐゴシック" charset="-128"/>
                  <a:cs typeface="Calibri" panose="020F0502020204030204" pitchFamily="34" charset="0"/>
                </a:endParaRPr>
              </a:p>
            </p:txBody>
          </p:sp>
        </mc:Choice>
        <mc:Fallback xmlns="">
          <p:sp>
            <p:nvSpPr>
              <p:cNvPr id="2054" name="Rectangle 5"/>
              <p:cNvSpPr>
                <a:spLocks noRot="1" noChangeAspect="1" noMove="1" noResize="1" noEditPoints="1" noAdjustHandles="1" noChangeArrowheads="1" noChangeShapeType="1" noTextEdit="1"/>
              </p:cNvSpPr>
              <p:nvPr/>
            </p:nvSpPr>
            <p:spPr bwMode="auto">
              <a:xfrm>
                <a:off x="6627215" y="2958976"/>
                <a:ext cx="29334176" cy="2888416"/>
              </a:xfrm>
              <a:prstGeom prst="rect">
                <a:avLst/>
              </a:prstGeom>
              <a:blipFill>
                <a:blip r:embed="rId3"/>
                <a:stretch>
                  <a:fillRect l="-42" t="-3376" r="-39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a:noFill/>
                  </a:rPr>
                  <a:t> </a:t>
                </a:r>
              </a:p>
            </p:txBody>
          </p:sp>
        </mc:Fallback>
      </mc:AlternateContent>
      <p:sp>
        <p:nvSpPr>
          <p:cNvPr id="2055" name="Rectangle 6"/>
          <p:cNvSpPr>
            <a:spLocks noChangeArrowheads="1"/>
          </p:cNvSpPr>
          <p:nvPr/>
        </p:nvSpPr>
        <p:spPr bwMode="auto">
          <a:xfrm>
            <a:off x="8818562" y="-6164263"/>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es-ES" altLang="es-ES"/>
          </a:p>
        </p:txBody>
      </p:sp>
      <p:pic>
        <p:nvPicPr>
          <p:cNvPr id="205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2076" y="1"/>
            <a:ext cx="3006724" cy="166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9" name="Rectangle 34"/>
          <p:cNvSpPr>
            <a:spLocks noChangeArrowheads="1"/>
          </p:cNvSpPr>
          <p:nvPr/>
        </p:nvSpPr>
        <p:spPr bwMode="auto">
          <a:xfrm>
            <a:off x="576264" y="5683771"/>
            <a:ext cx="13319125" cy="621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eaLnBrk="1">
              <a:lnSpc>
                <a:spcPct val="100000"/>
              </a:lnSpc>
              <a:spcBef>
                <a:spcPct val="0"/>
              </a:spcBef>
            </a:pPr>
            <a:r>
              <a:rPr lang="en-US" altLang="es-ES" b="1" dirty="0"/>
              <a:t>Abstract</a:t>
            </a:r>
          </a:p>
          <a:p>
            <a:pPr eaLnBrk="1">
              <a:lnSpc>
                <a:spcPct val="100000"/>
              </a:lnSpc>
              <a:spcBef>
                <a:spcPct val="0"/>
              </a:spcBef>
            </a:pPr>
            <a:endParaRPr lang="en-US" altLang="es-ES" sz="1800" dirty="0"/>
          </a:p>
          <a:p>
            <a:pPr algn="just"/>
            <a:r>
              <a:rPr lang="en-US" altLang="es-ES" dirty="0"/>
              <a:t>Estuaries and coastal bays are areas of large spatial-temporal variability in physical and biological variables due to environmental factors such as local wind, light availability, freshwater inputs or tides. The physical characteristics of an estuary affect its hydrodynamics. These in turn modify the </a:t>
            </a:r>
            <a:r>
              <a:rPr lang="en-US" altLang="es-ES" dirty="0" err="1"/>
              <a:t>behaviour</a:t>
            </a:r>
            <a:r>
              <a:rPr lang="en-US" altLang="es-ES" dirty="0"/>
              <a:t> of biological variables such as the concentration of chlorophyll a (</a:t>
            </a:r>
            <a:r>
              <a:rPr lang="en-US" altLang="es-ES" dirty="0" err="1"/>
              <a:t>Chl</a:t>
            </a:r>
            <a:r>
              <a:rPr lang="en-US" altLang="es-ES" dirty="0"/>
              <a:t> a). In a small-scale, micro tidal bay such as the </a:t>
            </a:r>
            <a:r>
              <a:rPr lang="en-US" altLang="es-ES" dirty="0" err="1"/>
              <a:t>Fangar</a:t>
            </a:r>
            <a:r>
              <a:rPr lang="en-US" altLang="es-ES" dirty="0"/>
              <a:t> Bay (Ebro Delta), hydrodynamics is influenced above all by local winds, as well as by fresh water contributions. The results of two field campaigns and Sentinel-2 images show how the concentration of </a:t>
            </a:r>
            <a:r>
              <a:rPr lang="en-US" altLang="es-ES" dirty="0" err="1"/>
              <a:t>Chl</a:t>
            </a:r>
            <a:r>
              <a:rPr lang="en-US" altLang="es-ES" dirty="0"/>
              <a:t> a is affected by strong wind episodes typical of this area (NW-E winds). With these episodes of strong wind (&gt; 10 m-s-1) mixing occurs in the water column causing an increase in the concentration of </a:t>
            </a:r>
            <a:r>
              <a:rPr lang="en-US" altLang="es-ES" dirty="0" err="1"/>
              <a:t>Chl</a:t>
            </a:r>
            <a:r>
              <a:rPr lang="en-US" altLang="es-ES" dirty="0"/>
              <a:t> a. On the other hand, with sea breezes (&lt; 6 m-s-1) the water column is stratified causing a decrease in the </a:t>
            </a:r>
            <a:r>
              <a:rPr lang="en-US" altLang="es-ES" dirty="0" err="1"/>
              <a:t>Chl</a:t>
            </a:r>
            <a:r>
              <a:rPr lang="en-US" altLang="es-ES" dirty="0"/>
              <a:t> a concentration. However, the spatial-temporal variability of </a:t>
            </a:r>
            <a:r>
              <a:rPr lang="en-US" altLang="es-ES" dirty="0" err="1"/>
              <a:t>Chl</a:t>
            </a:r>
            <a:r>
              <a:rPr lang="en-US" altLang="es-ES" dirty="0"/>
              <a:t> a in small-scale estuaries and coastal bays is quite complex due to the many factors involved and deserves more intensive field campaigns and additional numerical modelling efforts.</a:t>
            </a:r>
          </a:p>
        </p:txBody>
      </p:sp>
      <p:sp>
        <p:nvSpPr>
          <p:cNvPr id="2060" name="Rectangle 330"/>
          <p:cNvSpPr>
            <a:spLocks noChangeArrowheads="1"/>
          </p:cNvSpPr>
          <p:nvPr/>
        </p:nvSpPr>
        <p:spPr bwMode="auto">
          <a:xfrm>
            <a:off x="705938" y="24687502"/>
            <a:ext cx="12965178" cy="246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eaLnBrk="1">
              <a:lnSpc>
                <a:spcPct val="100000"/>
              </a:lnSpc>
              <a:spcBef>
                <a:spcPct val="0"/>
              </a:spcBef>
            </a:pPr>
            <a:r>
              <a:rPr lang="en-US" altLang="es-ES" b="1" dirty="0"/>
              <a:t>2. Field campaigns and satellite data</a:t>
            </a:r>
          </a:p>
          <a:p>
            <a:pPr eaLnBrk="1">
              <a:lnSpc>
                <a:spcPct val="100000"/>
              </a:lnSpc>
              <a:spcBef>
                <a:spcPct val="0"/>
              </a:spcBef>
            </a:pPr>
            <a:endParaRPr lang="en-US" altLang="es-ES" sz="1800" dirty="0"/>
          </a:p>
          <a:p>
            <a:pPr algn="just" eaLnBrk="1">
              <a:lnSpc>
                <a:spcPct val="100000"/>
              </a:lnSpc>
              <a:spcBef>
                <a:spcPct val="0"/>
              </a:spcBef>
            </a:pPr>
            <a:r>
              <a:rPr lang="en-US" altLang="es-ES" dirty="0"/>
              <a:t>Two intensive field campaigns (FANGAR-III and FANGAR-IV) were conducted. The measurement periods and instruments are summarized in Table 1.</a:t>
            </a:r>
          </a:p>
        </p:txBody>
      </p:sp>
      <p:sp>
        <p:nvSpPr>
          <p:cNvPr id="2062" name="Rectangle 332"/>
          <p:cNvSpPr>
            <a:spLocks noChangeArrowheads="1"/>
          </p:cNvSpPr>
          <p:nvPr/>
        </p:nvSpPr>
        <p:spPr bwMode="auto">
          <a:xfrm>
            <a:off x="660674" y="15208860"/>
            <a:ext cx="1331912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eaLnBrk="1">
              <a:lnSpc>
                <a:spcPct val="100000"/>
              </a:lnSpc>
              <a:spcBef>
                <a:spcPct val="0"/>
              </a:spcBef>
            </a:pPr>
            <a:r>
              <a:rPr lang="en-US" altLang="es-ES" b="1" dirty="0"/>
              <a:t>1. Study Area</a:t>
            </a:r>
            <a:endParaRPr lang="en-US" altLang="es-ES" dirty="0"/>
          </a:p>
        </p:txBody>
      </p:sp>
      <p:sp>
        <p:nvSpPr>
          <p:cNvPr id="2063" name="AutoShape 339"/>
          <p:cNvSpPr>
            <a:spLocks noChangeArrowheads="1"/>
          </p:cNvSpPr>
          <p:nvPr/>
        </p:nvSpPr>
        <p:spPr bwMode="auto">
          <a:xfrm>
            <a:off x="33443863" y="8244503"/>
            <a:ext cx="863601" cy="935038"/>
          </a:xfrm>
          <a:custGeom>
            <a:avLst/>
            <a:gdLst>
              <a:gd name="T0" fmla="*/ 863600 w 863600"/>
              <a:gd name="T1" fmla="*/ 467519 h 935038"/>
              <a:gd name="T2" fmla="*/ 431800 w 863600"/>
              <a:gd name="T3" fmla="*/ 935038 h 935038"/>
              <a:gd name="T4" fmla="*/ 0 w 863600"/>
              <a:gd name="T5" fmla="*/ 467519 h 935038"/>
              <a:gd name="T6" fmla="*/ 431800 w 863600"/>
              <a:gd name="T7" fmla="*/ 0 h 935038"/>
              <a:gd name="T8" fmla="*/ 0 60000 65536"/>
              <a:gd name="T9" fmla="*/ 5898240 60000 65536"/>
              <a:gd name="T10" fmla="*/ 11796480 60000 65536"/>
              <a:gd name="T11" fmla="*/ 17694720 60000 65536"/>
              <a:gd name="T12" fmla="*/ 0 w 863600"/>
              <a:gd name="T13" fmla="*/ 0 h 935038"/>
              <a:gd name="T14" fmla="*/ 863600 w 863600"/>
              <a:gd name="T15" fmla="*/ 935038 h 935038"/>
            </a:gdLst>
            <a:ahLst/>
            <a:cxnLst>
              <a:cxn ang="T8">
                <a:pos x="T0" y="T1"/>
              </a:cxn>
              <a:cxn ang="T9">
                <a:pos x="T2" y="T3"/>
              </a:cxn>
              <a:cxn ang="T10">
                <a:pos x="T4" y="T5"/>
              </a:cxn>
              <a:cxn ang="T11">
                <a:pos x="T6" y="T7"/>
              </a:cxn>
            </a:cxnLst>
            <a:rect l="T12" t="T13" r="T14" b="T15"/>
            <a:pathLst>
              <a:path w="863600" h="935038">
                <a:moveTo>
                  <a:pt x="0" y="1300"/>
                </a:moveTo>
                <a:lnTo>
                  <a:pt x="1200" y="1300"/>
                </a:lnTo>
                <a:lnTo>
                  <a:pt x="180" y="90"/>
                </a:lnTo>
                <a:lnTo>
                  <a:pt x="1200" y="1300"/>
                </a:lnTo>
                <a:lnTo>
                  <a:pt x="270" y="90"/>
                </a:lnTo>
                <a:lnTo>
                  <a:pt x="0" y="1300"/>
                </a:lnTo>
                <a:close/>
              </a:path>
            </a:pathLst>
          </a:cu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071" name="Rectangle 347"/>
          <p:cNvSpPr>
            <a:spLocks noChangeArrowheads="1"/>
          </p:cNvSpPr>
          <p:nvPr/>
        </p:nvSpPr>
        <p:spPr bwMode="auto">
          <a:xfrm>
            <a:off x="28672037" y="26298846"/>
            <a:ext cx="13117511" cy="2346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eaLnBrk="1">
              <a:lnSpc>
                <a:spcPct val="100000"/>
              </a:lnSpc>
              <a:spcBef>
                <a:spcPct val="0"/>
              </a:spcBef>
            </a:pPr>
            <a:r>
              <a:rPr lang="en-US" altLang="es-ES" b="1" dirty="0"/>
              <a:t>Acknowledgments</a:t>
            </a:r>
          </a:p>
          <a:p>
            <a:pPr algn="just" eaLnBrk="1">
              <a:lnSpc>
                <a:spcPct val="100000"/>
              </a:lnSpc>
              <a:spcBef>
                <a:spcPct val="0"/>
              </a:spcBef>
            </a:pPr>
            <a:endParaRPr lang="en-US" altLang="es-ES" sz="1800" dirty="0"/>
          </a:p>
          <a:p>
            <a:pPr algn="just" eaLnBrk="1">
              <a:lnSpc>
                <a:spcPct val="100000"/>
              </a:lnSpc>
              <a:spcBef>
                <a:spcPct val="0"/>
              </a:spcBef>
            </a:pPr>
            <a:r>
              <a:rPr lang="en-US" altLang="es-ES" dirty="0"/>
              <a:t>The authors acknowledge from ECOSISTEMA-BC project (</a:t>
            </a:r>
            <a:r>
              <a:rPr lang="en-US" dirty="0"/>
              <a:t>CTM2017-84275-R/MICINN-AEI-FEDER,UE) and the European Maritime and Fisheries Fund (EMFF) and the Fisheries Directorate of the Catalan government through the project ARP029/18/00008. More information in F-</a:t>
            </a:r>
            <a:r>
              <a:rPr lang="en-US" dirty="0" err="1"/>
              <a:t>Pedrera</a:t>
            </a:r>
            <a:r>
              <a:rPr lang="en-US" dirty="0"/>
              <a:t> Balsells et al (2021), </a:t>
            </a:r>
            <a:r>
              <a:rPr lang="en-US" i="1" dirty="0"/>
              <a:t>Water</a:t>
            </a:r>
            <a:r>
              <a:rPr lang="en-US" dirty="0"/>
              <a:t> </a:t>
            </a:r>
            <a:r>
              <a:rPr lang="en-US" b="1" dirty="0"/>
              <a:t>2021</a:t>
            </a:r>
            <a:r>
              <a:rPr lang="en-US" dirty="0"/>
              <a:t>, </a:t>
            </a:r>
            <a:r>
              <a:rPr lang="en-US" i="1" dirty="0"/>
              <a:t>13</a:t>
            </a:r>
            <a:r>
              <a:rPr lang="en-US" dirty="0"/>
              <a:t>, 701. https://doi.org/10.3390/w13050701</a:t>
            </a:r>
            <a:endParaRPr lang="en-US" altLang="es-ES" dirty="0"/>
          </a:p>
        </p:txBody>
      </p:sp>
      <p:sp>
        <p:nvSpPr>
          <p:cNvPr id="2072" name="Rectángulo 1"/>
          <p:cNvSpPr>
            <a:spLocks noChangeArrowheads="1"/>
          </p:cNvSpPr>
          <p:nvPr/>
        </p:nvSpPr>
        <p:spPr bwMode="auto">
          <a:xfrm>
            <a:off x="807593" y="16000189"/>
            <a:ext cx="125968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buClr>
                <a:srgbClr val="000000"/>
              </a:buClr>
              <a:buSzPct val="100000"/>
              <a:buFont typeface="Times New Roman" pitchFamily="16" charset="0"/>
              <a:buNone/>
            </a:pPr>
            <a:r>
              <a:rPr lang="en-US" altLang="es-ES" sz="3200" dirty="0"/>
              <a:t>The </a:t>
            </a:r>
            <a:r>
              <a:rPr lang="en-US" altLang="es-ES" sz="3200" dirty="0" err="1"/>
              <a:t>Fangar</a:t>
            </a:r>
            <a:r>
              <a:rPr lang="en-US" altLang="es-ES" sz="3200" dirty="0"/>
              <a:t> Bay (north of Ebro Delta) is a semi-closed area that act as estuaries, since the fresh waters of the irrigation canals flow into them almost all year round. There is a strong transverse variability on water flow due to the bathymetry and the complex geometry. </a:t>
            </a:r>
          </a:p>
        </p:txBody>
      </p:sp>
      <p:sp>
        <p:nvSpPr>
          <p:cNvPr id="55" name="Rectangle 331"/>
          <p:cNvSpPr>
            <a:spLocks noChangeArrowheads="1"/>
          </p:cNvSpPr>
          <p:nvPr/>
        </p:nvSpPr>
        <p:spPr bwMode="auto">
          <a:xfrm>
            <a:off x="14263138" y="13520729"/>
            <a:ext cx="13687451" cy="2371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lvl="0" algn="just">
              <a:lnSpc>
                <a:spcPct val="100000"/>
              </a:lnSpc>
              <a:spcBef>
                <a:spcPct val="30000"/>
              </a:spcBef>
              <a:tabLst/>
              <a:defRPr/>
            </a:pPr>
            <a:r>
              <a:rPr lang="en-GB" dirty="0">
                <a:latin typeface="+mj-lt"/>
              </a:rPr>
              <a:t>Results based reveals that intense winds from both NW (offshore) and E-NE (onshore) cause mixing in the water column and an increase in the concentration of </a:t>
            </a:r>
            <a:r>
              <a:rPr lang="en-GB" dirty="0" err="1">
                <a:latin typeface="+mj-lt"/>
              </a:rPr>
              <a:t>Chl</a:t>
            </a:r>
            <a:r>
              <a:rPr lang="en-GB" dirty="0">
                <a:latin typeface="+mj-lt"/>
              </a:rPr>
              <a:t> </a:t>
            </a:r>
            <a:r>
              <a:rPr lang="en-GB" i="1" dirty="0">
                <a:latin typeface="+mj-lt"/>
              </a:rPr>
              <a:t>a</a:t>
            </a:r>
            <a:r>
              <a:rPr lang="en-GB" dirty="0">
                <a:latin typeface="+mj-lt"/>
              </a:rPr>
              <a:t> at surface in </a:t>
            </a:r>
            <a:r>
              <a:rPr lang="en-GB" dirty="0" err="1">
                <a:latin typeface="+mj-lt"/>
              </a:rPr>
              <a:t>Fangar</a:t>
            </a:r>
            <a:r>
              <a:rPr lang="en-GB" dirty="0">
                <a:latin typeface="+mj-lt"/>
              </a:rPr>
              <a:t> Bay.</a:t>
            </a:r>
          </a:p>
        </p:txBody>
      </p:sp>
      <p:sp>
        <p:nvSpPr>
          <p:cNvPr id="56" name="AutoShape 339"/>
          <p:cNvSpPr>
            <a:spLocks noChangeArrowheads="1"/>
          </p:cNvSpPr>
          <p:nvPr/>
        </p:nvSpPr>
        <p:spPr bwMode="auto">
          <a:xfrm>
            <a:off x="33636402" y="9291606"/>
            <a:ext cx="863601" cy="935038"/>
          </a:xfrm>
          <a:custGeom>
            <a:avLst/>
            <a:gdLst>
              <a:gd name="T0" fmla="*/ 863600 w 863600"/>
              <a:gd name="T1" fmla="*/ 467519 h 935038"/>
              <a:gd name="T2" fmla="*/ 431800 w 863600"/>
              <a:gd name="T3" fmla="*/ 935038 h 935038"/>
              <a:gd name="T4" fmla="*/ 0 w 863600"/>
              <a:gd name="T5" fmla="*/ 467519 h 935038"/>
              <a:gd name="T6" fmla="*/ 431800 w 863600"/>
              <a:gd name="T7" fmla="*/ 0 h 935038"/>
              <a:gd name="T8" fmla="*/ 0 60000 65536"/>
              <a:gd name="T9" fmla="*/ 5898240 60000 65536"/>
              <a:gd name="T10" fmla="*/ 11796480 60000 65536"/>
              <a:gd name="T11" fmla="*/ 17694720 60000 65536"/>
              <a:gd name="T12" fmla="*/ 0 w 863600"/>
              <a:gd name="T13" fmla="*/ 0 h 935038"/>
              <a:gd name="T14" fmla="*/ 863600 w 863600"/>
              <a:gd name="T15" fmla="*/ 935038 h 935038"/>
            </a:gdLst>
            <a:ahLst/>
            <a:cxnLst>
              <a:cxn ang="T8">
                <a:pos x="T0" y="T1"/>
              </a:cxn>
              <a:cxn ang="T9">
                <a:pos x="T2" y="T3"/>
              </a:cxn>
              <a:cxn ang="T10">
                <a:pos x="T4" y="T5"/>
              </a:cxn>
              <a:cxn ang="T11">
                <a:pos x="T6" y="T7"/>
              </a:cxn>
            </a:cxnLst>
            <a:rect l="T12" t="T13" r="T14" b="T15"/>
            <a:pathLst>
              <a:path w="863600" h="935038">
                <a:moveTo>
                  <a:pt x="0" y="1300"/>
                </a:moveTo>
                <a:lnTo>
                  <a:pt x="1200" y="1300"/>
                </a:lnTo>
                <a:lnTo>
                  <a:pt x="180" y="90"/>
                </a:lnTo>
                <a:lnTo>
                  <a:pt x="1200" y="1300"/>
                </a:lnTo>
                <a:lnTo>
                  <a:pt x="270" y="90"/>
                </a:lnTo>
                <a:lnTo>
                  <a:pt x="0" y="1300"/>
                </a:lnTo>
                <a:close/>
              </a:path>
            </a:pathLst>
          </a:cu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pic>
        <p:nvPicPr>
          <p:cNvPr id="6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62076" y="1794708"/>
            <a:ext cx="3281483" cy="191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Imagen 62"/>
          <p:cNvPicPr>
            <a:picLocks noChangeAspect="1"/>
          </p:cNvPicPr>
          <p:nvPr/>
        </p:nvPicPr>
        <p:blipFill>
          <a:blip r:embed="rId6"/>
          <a:stretch>
            <a:fillRect/>
          </a:stretch>
        </p:blipFill>
        <p:spPr>
          <a:xfrm>
            <a:off x="22735" y="2386806"/>
            <a:ext cx="5631747" cy="1663669"/>
          </a:xfrm>
          <a:prstGeom prst="rect">
            <a:avLst/>
          </a:prstGeom>
        </p:spPr>
      </p:pic>
      <p:pic>
        <p:nvPicPr>
          <p:cNvPr id="7" name="Imagen 6"/>
          <p:cNvPicPr>
            <a:picLocks noChangeAspect="1"/>
          </p:cNvPicPr>
          <p:nvPr/>
        </p:nvPicPr>
        <p:blipFill>
          <a:blip r:embed="rId7"/>
          <a:stretch>
            <a:fillRect/>
          </a:stretch>
        </p:blipFill>
        <p:spPr>
          <a:xfrm>
            <a:off x="14403009" y="5847392"/>
            <a:ext cx="12163147" cy="6856990"/>
          </a:xfrm>
          <a:prstGeom prst="rect">
            <a:avLst/>
          </a:prstGeom>
        </p:spPr>
      </p:pic>
      <p:pic>
        <p:nvPicPr>
          <p:cNvPr id="134" name="Imagen 133"/>
          <p:cNvPicPr/>
          <p:nvPr/>
        </p:nvPicPr>
        <p:blipFill>
          <a:blip r:embed="rId8">
            <a:extLst>
              <a:ext uri="{28A0092B-C50C-407E-A947-70E740481C1C}">
                <a14:useLocalDpi xmlns:a14="http://schemas.microsoft.com/office/drawing/2010/main" val="0"/>
              </a:ext>
            </a:extLst>
          </a:blip>
          <a:srcRect/>
          <a:stretch>
            <a:fillRect/>
          </a:stretch>
        </p:blipFill>
        <p:spPr bwMode="auto">
          <a:xfrm>
            <a:off x="28444772" y="5579230"/>
            <a:ext cx="12987391" cy="9789578"/>
          </a:xfrm>
          <a:prstGeom prst="rect">
            <a:avLst/>
          </a:prstGeom>
          <a:noFill/>
        </p:spPr>
      </p:pic>
      <p:sp>
        <p:nvSpPr>
          <p:cNvPr id="136" name="Rectángulo 135"/>
          <p:cNvSpPr/>
          <p:nvPr/>
        </p:nvSpPr>
        <p:spPr>
          <a:xfrm>
            <a:off x="29347176" y="15565338"/>
            <a:ext cx="11588066" cy="830997"/>
          </a:xfrm>
          <a:prstGeom prst="rect">
            <a:avLst/>
          </a:prstGeom>
        </p:spPr>
        <p:txBody>
          <a:bodyPr wrap="square">
            <a:spAutoFit/>
          </a:bodyPr>
          <a:lstStyle/>
          <a:p>
            <a:pPr algn="ctr"/>
            <a:r>
              <a:rPr lang="en-GB" sz="2400" dirty="0"/>
              <a:t>The satellite data not always coincide with the </a:t>
            </a:r>
            <a:r>
              <a:rPr lang="en-GB" sz="2400" i="1" dirty="0"/>
              <a:t>in situ</a:t>
            </a:r>
            <a:r>
              <a:rPr lang="en-GB" sz="2400" dirty="0"/>
              <a:t> data (sometimes overestimating and sometimes underestimating), both patterns were similar. </a:t>
            </a:r>
            <a:endParaRPr lang="es-ES" sz="2400" dirty="0"/>
          </a:p>
        </p:txBody>
      </p:sp>
      <p:sp>
        <p:nvSpPr>
          <p:cNvPr id="10" name="Rectángulo 9"/>
          <p:cNvSpPr/>
          <p:nvPr/>
        </p:nvSpPr>
        <p:spPr>
          <a:xfrm>
            <a:off x="28712372" y="17762517"/>
            <a:ext cx="13077176" cy="1569660"/>
          </a:xfrm>
          <a:prstGeom prst="rect">
            <a:avLst/>
          </a:prstGeom>
        </p:spPr>
        <p:txBody>
          <a:bodyPr wrap="square">
            <a:spAutoFit/>
          </a:bodyPr>
          <a:lstStyle/>
          <a:p>
            <a:pPr lvl="0" algn="just">
              <a:lnSpc>
                <a:spcPct val="100000"/>
              </a:lnSpc>
              <a:spcBef>
                <a:spcPct val="30000"/>
              </a:spcBef>
              <a:tabLst/>
              <a:defRPr/>
            </a:pPr>
            <a:r>
              <a:rPr lang="en-GB" sz="3200" dirty="0">
                <a:latin typeface="+mn-lt"/>
              </a:rPr>
              <a:t>It has been concluded that the mixing produced by the strong winds favours an accumulation of </a:t>
            </a:r>
            <a:r>
              <a:rPr lang="en-GB" sz="3200" dirty="0" err="1">
                <a:latin typeface="+mn-lt"/>
              </a:rPr>
              <a:t>Chl</a:t>
            </a:r>
            <a:r>
              <a:rPr lang="en-GB" sz="3200" dirty="0">
                <a:latin typeface="+mn-lt"/>
              </a:rPr>
              <a:t> </a:t>
            </a:r>
            <a:r>
              <a:rPr lang="en-GB" sz="3200" i="1" dirty="0">
                <a:latin typeface="+mn-lt"/>
              </a:rPr>
              <a:t>a</a:t>
            </a:r>
            <a:r>
              <a:rPr lang="en-GB" sz="3200" dirty="0">
                <a:latin typeface="+mn-lt"/>
              </a:rPr>
              <a:t> concentration, while the stratification, that causes a positive estuarine circulation, reduces this accumulation. </a:t>
            </a:r>
            <a:endParaRPr lang="en-US" altLang="es-ES" b="1" dirty="0"/>
          </a:p>
        </p:txBody>
      </p:sp>
      <p:sp>
        <p:nvSpPr>
          <p:cNvPr id="137" name="Freeform 7">
            <a:extLst/>
          </p:cNvPr>
          <p:cNvSpPr>
            <a:spLocks noChangeAspect="1"/>
          </p:cNvSpPr>
          <p:nvPr/>
        </p:nvSpPr>
        <p:spPr bwMode="auto">
          <a:xfrm>
            <a:off x="0" y="1"/>
            <a:ext cx="3845445" cy="2907361"/>
          </a:xfrm>
          <a:custGeom>
            <a:avLst/>
            <a:gdLst>
              <a:gd name="T0" fmla="*/ 10723 w 19784"/>
              <a:gd name="T1" fmla="*/ 322 h 20000"/>
              <a:gd name="T2" fmla="*/ 10546 w 19784"/>
              <a:gd name="T3" fmla="*/ 612 h 20000"/>
              <a:gd name="T4" fmla="*/ 10418 w 19784"/>
              <a:gd name="T5" fmla="*/ 1167 h 20000"/>
              <a:gd name="T6" fmla="*/ 10718 w 19784"/>
              <a:gd name="T7" fmla="*/ 1913 h 20000"/>
              <a:gd name="T8" fmla="*/ 11487 w 19784"/>
              <a:gd name="T9" fmla="*/ 2670 h 20000"/>
              <a:gd name="T10" fmla="*/ 12153 w 19784"/>
              <a:gd name="T11" fmla="*/ 3367 h 20000"/>
              <a:gd name="T12" fmla="*/ 13123 w 19784"/>
              <a:gd name="T13" fmla="*/ 3651 h 20000"/>
              <a:gd name="T14" fmla="*/ 14219 w 19784"/>
              <a:gd name="T15" fmla="*/ 3490 h 20000"/>
              <a:gd name="T16" fmla="*/ 14604 w 19784"/>
              <a:gd name="T17" fmla="*/ 3054 h 20000"/>
              <a:gd name="T18" fmla="*/ 13536 w 19784"/>
              <a:gd name="T19" fmla="*/ 2440 h 20000"/>
              <a:gd name="T20" fmla="*/ 12606 w 19784"/>
              <a:gd name="T21" fmla="*/ 2371 h 20000"/>
              <a:gd name="T22" fmla="*/ 12046 w 19784"/>
              <a:gd name="T23" fmla="*/ 2089 h 20000"/>
              <a:gd name="T24" fmla="*/ 12130 w 19784"/>
              <a:gd name="T25" fmla="*/ 1843 h 20000"/>
              <a:gd name="T26" fmla="*/ 12032 w 19784"/>
              <a:gd name="T27" fmla="*/ 1722 h 20000"/>
              <a:gd name="T28" fmla="*/ 12750 w 19784"/>
              <a:gd name="T29" fmla="*/ 1521 h 20000"/>
              <a:gd name="T30" fmla="*/ 13823 w 19784"/>
              <a:gd name="T31" fmla="*/ 1654 h 20000"/>
              <a:gd name="T32" fmla="*/ 15218 w 19784"/>
              <a:gd name="T33" fmla="*/ 3381 h 20000"/>
              <a:gd name="T34" fmla="*/ 17118 w 19784"/>
              <a:gd name="T35" fmla="*/ 5850 h 20000"/>
              <a:gd name="T36" fmla="*/ 18708 w 19784"/>
              <a:gd name="T37" fmla="*/ 5821 h 20000"/>
              <a:gd name="T38" fmla="*/ 19403 w 19784"/>
              <a:gd name="T39" fmla="*/ 5901 h 20000"/>
              <a:gd name="T40" fmla="*/ 19724 w 19784"/>
              <a:gd name="T41" fmla="*/ 7101 h 20000"/>
              <a:gd name="T42" fmla="*/ 19334 w 19784"/>
              <a:gd name="T43" fmla="*/ 8450 h 20000"/>
              <a:gd name="T44" fmla="*/ 16785 w 19784"/>
              <a:gd name="T45" fmla="*/ 10425 h 20000"/>
              <a:gd name="T46" fmla="*/ 13892 w 19784"/>
              <a:gd name="T47" fmla="*/ 11826 h 20000"/>
              <a:gd name="T48" fmla="*/ 10591 w 19784"/>
              <a:gd name="T49" fmla="*/ 15781 h 20000"/>
              <a:gd name="T50" fmla="*/ 8771 w 19784"/>
              <a:gd name="T51" fmla="*/ 17612 h 20000"/>
              <a:gd name="T52" fmla="*/ 6429 w 19784"/>
              <a:gd name="T53" fmla="*/ 18278 h 20000"/>
              <a:gd name="T54" fmla="*/ 4816 w 19784"/>
              <a:gd name="T55" fmla="*/ 17675 h 20000"/>
              <a:gd name="T56" fmla="*/ 4363 w 19784"/>
              <a:gd name="T57" fmla="*/ 16693 h 20000"/>
              <a:gd name="T58" fmla="*/ 4667 w 19784"/>
              <a:gd name="T59" fmla="*/ 16584 h 20000"/>
              <a:gd name="T60" fmla="*/ 5408 w 19784"/>
              <a:gd name="T61" fmla="*/ 16544 h 20000"/>
              <a:gd name="T62" fmla="*/ 5476 w 19784"/>
              <a:gd name="T63" fmla="*/ 16280 h 20000"/>
              <a:gd name="T64" fmla="*/ 5545 w 19784"/>
              <a:gd name="T65" fmla="*/ 15901 h 20000"/>
              <a:gd name="T66" fmla="*/ 6475 w 19784"/>
              <a:gd name="T67" fmla="*/ 16579 h 20000"/>
              <a:gd name="T68" fmla="*/ 7285 w 19784"/>
              <a:gd name="T69" fmla="*/ 16665 h 20000"/>
              <a:gd name="T70" fmla="*/ 7646 w 19784"/>
              <a:gd name="T71" fmla="*/ 16165 h 20000"/>
              <a:gd name="T72" fmla="*/ 7905 w 19784"/>
              <a:gd name="T73" fmla="*/ 15517 h 20000"/>
              <a:gd name="T74" fmla="*/ 8955 w 19784"/>
              <a:gd name="T75" fmla="*/ 15591 h 20000"/>
              <a:gd name="T76" fmla="*/ 10517 w 19784"/>
              <a:gd name="T77" fmla="*/ 15614 h 20000"/>
              <a:gd name="T78" fmla="*/ 12308 w 19784"/>
              <a:gd name="T79" fmla="*/ 12836 h 20000"/>
              <a:gd name="T80" fmla="*/ 12353 w 19784"/>
              <a:gd name="T81" fmla="*/ 12468 h 20000"/>
              <a:gd name="T82" fmla="*/ 11843 w 19784"/>
              <a:gd name="T83" fmla="*/ 12371 h 20000"/>
              <a:gd name="T84" fmla="*/ 11458 w 19784"/>
              <a:gd name="T85" fmla="*/ 12262 h 20000"/>
              <a:gd name="T86" fmla="*/ 10281 w 19784"/>
              <a:gd name="T87" fmla="*/ 12308 h 20000"/>
              <a:gd name="T88" fmla="*/ 9730 w 19784"/>
              <a:gd name="T89" fmla="*/ 12216 h 20000"/>
              <a:gd name="T90" fmla="*/ 9437 w 19784"/>
              <a:gd name="T91" fmla="*/ 12491 h 20000"/>
              <a:gd name="T92" fmla="*/ 9150 w 19784"/>
              <a:gd name="T93" fmla="*/ 12595 h 20000"/>
              <a:gd name="T94" fmla="*/ 6774 w 19784"/>
              <a:gd name="T95" fmla="*/ 13318 h 20000"/>
              <a:gd name="T96" fmla="*/ 4954 w 19784"/>
              <a:gd name="T97" fmla="*/ 13238 h 20000"/>
              <a:gd name="T98" fmla="*/ 4432 w 19784"/>
              <a:gd name="T99" fmla="*/ 13685 h 20000"/>
              <a:gd name="T100" fmla="*/ 4409 w 19784"/>
              <a:gd name="T101" fmla="*/ 13892 h 20000"/>
              <a:gd name="T102" fmla="*/ 3852 w 19784"/>
              <a:gd name="T103" fmla="*/ 14397 h 20000"/>
              <a:gd name="T104" fmla="*/ 2520 w 19784"/>
              <a:gd name="T105" fmla="*/ 15970 h 20000"/>
              <a:gd name="T106" fmla="*/ 1309 w 19784"/>
              <a:gd name="T107" fmla="*/ 17130 h 20000"/>
              <a:gd name="T108" fmla="*/ 712 w 19784"/>
              <a:gd name="T109" fmla="*/ 18410 h 20000"/>
              <a:gd name="T110" fmla="*/ 459 w 19784"/>
              <a:gd name="T111" fmla="*/ 19047 h 20000"/>
              <a:gd name="T112" fmla="*/ 23 w 19784"/>
              <a:gd name="T113" fmla="*/ 20000 h 20000"/>
              <a:gd name="T114" fmla="*/ 0 w 19784"/>
              <a:gd name="T115" fmla="*/ 0 h 20000"/>
              <a:gd name="T116" fmla="*/ 11435 w 19784"/>
              <a:gd name="T117" fmla="*/ 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84" h="20000">
                <a:moveTo>
                  <a:pt x="11343" y="46"/>
                </a:moveTo>
                <a:lnTo>
                  <a:pt x="10723" y="322"/>
                </a:lnTo>
                <a:lnTo>
                  <a:pt x="10585" y="448"/>
                </a:lnTo>
                <a:lnTo>
                  <a:pt x="10546" y="612"/>
                </a:lnTo>
                <a:lnTo>
                  <a:pt x="10379" y="643"/>
                </a:lnTo>
                <a:cubicBezTo>
                  <a:pt x="10238" y="797"/>
                  <a:pt x="10345" y="983"/>
                  <a:pt x="10418" y="1167"/>
                </a:cubicBezTo>
                <a:cubicBezTo>
                  <a:pt x="10469" y="1294"/>
                  <a:pt x="10525" y="1416"/>
                  <a:pt x="10545" y="1539"/>
                </a:cubicBezTo>
                <a:lnTo>
                  <a:pt x="10718" y="1913"/>
                </a:lnTo>
                <a:lnTo>
                  <a:pt x="11068" y="2251"/>
                </a:lnTo>
                <a:lnTo>
                  <a:pt x="11487" y="2670"/>
                </a:lnTo>
                <a:lnTo>
                  <a:pt x="11906" y="3209"/>
                </a:lnTo>
                <a:lnTo>
                  <a:pt x="12153" y="3367"/>
                </a:lnTo>
                <a:lnTo>
                  <a:pt x="12411" y="3456"/>
                </a:lnTo>
                <a:lnTo>
                  <a:pt x="13123" y="3651"/>
                </a:lnTo>
                <a:lnTo>
                  <a:pt x="13639" y="3697"/>
                </a:lnTo>
                <a:cubicBezTo>
                  <a:pt x="13879" y="3694"/>
                  <a:pt x="14039" y="3567"/>
                  <a:pt x="14219" y="3490"/>
                </a:cubicBezTo>
                <a:lnTo>
                  <a:pt x="14535" y="3249"/>
                </a:lnTo>
                <a:lnTo>
                  <a:pt x="14604" y="3054"/>
                </a:lnTo>
                <a:cubicBezTo>
                  <a:pt x="14604" y="3054"/>
                  <a:pt x="14489" y="2870"/>
                  <a:pt x="14397" y="2825"/>
                </a:cubicBezTo>
                <a:cubicBezTo>
                  <a:pt x="14305" y="2779"/>
                  <a:pt x="13536" y="2440"/>
                  <a:pt x="13536" y="2440"/>
                </a:cubicBezTo>
                <a:cubicBezTo>
                  <a:pt x="13536" y="2440"/>
                  <a:pt x="13209" y="2388"/>
                  <a:pt x="13094" y="2388"/>
                </a:cubicBezTo>
                <a:cubicBezTo>
                  <a:pt x="12979" y="2388"/>
                  <a:pt x="12698" y="2388"/>
                  <a:pt x="12606" y="2371"/>
                </a:cubicBezTo>
                <a:cubicBezTo>
                  <a:pt x="12748" y="2209"/>
                  <a:pt x="12608" y="2031"/>
                  <a:pt x="12427" y="2076"/>
                </a:cubicBezTo>
                <a:cubicBezTo>
                  <a:pt x="12349" y="2096"/>
                  <a:pt x="12088" y="2140"/>
                  <a:pt x="12046" y="2089"/>
                </a:cubicBezTo>
                <a:cubicBezTo>
                  <a:pt x="12033" y="2072"/>
                  <a:pt x="12020" y="2054"/>
                  <a:pt x="12009" y="2036"/>
                </a:cubicBezTo>
                <a:cubicBezTo>
                  <a:pt x="11973" y="1979"/>
                  <a:pt x="12154" y="1842"/>
                  <a:pt x="12130" y="1843"/>
                </a:cubicBezTo>
                <a:cubicBezTo>
                  <a:pt x="12015" y="1847"/>
                  <a:pt x="11903" y="1817"/>
                  <a:pt x="11903" y="1817"/>
                </a:cubicBezTo>
                <a:lnTo>
                  <a:pt x="12032" y="1722"/>
                </a:lnTo>
                <a:cubicBezTo>
                  <a:pt x="12032" y="1722"/>
                  <a:pt x="12520" y="1613"/>
                  <a:pt x="12681" y="1613"/>
                </a:cubicBezTo>
                <a:cubicBezTo>
                  <a:pt x="12750" y="1579"/>
                  <a:pt x="12750" y="1521"/>
                  <a:pt x="12750" y="1521"/>
                </a:cubicBezTo>
                <a:lnTo>
                  <a:pt x="13229" y="1535"/>
                </a:lnTo>
                <a:lnTo>
                  <a:pt x="13823" y="1654"/>
                </a:lnTo>
                <a:lnTo>
                  <a:pt x="14443" y="2136"/>
                </a:lnTo>
                <a:lnTo>
                  <a:pt x="15218" y="3381"/>
                </a:lnTo>
                <a:lnTo>
                  <a:pt x="16050" y="4501"/>
                </a:lnTo>
                <a:cubicBezTo>
                  <a:pt x="16358" y="4967"/>
                  <a:pt x="16719" y="5414"/>
                  <a:pt x="17118" y="5850"/>
                </a:cubicBezTo>
                <a:lnTo>
                  <a:pt x="17474" y="6033"/>
                </a:lnTo>
                <a:cubicBezTo>
                  <a:pt x="17899" y="6073"/>
                  <a:pt x="18298" y="5894"/>
                  <a:pt x="18708" y="5821"/>
                </a:cubicBezTo>
                <a:lnTo>
                  <a:pt x="19156" y="5988"/>
                </a:lnTo>
                <a:lnTo>
                  <a:pt x="19403" y="5901"/>
                </a:lnTo>
                <a:cubicBezTo>
                  <a:pt x="19538" y="6153"/>
                  <a:pt x="19731" y="6358"/>
                  <a:pt x="19724" y="6722"/>
                </a:cubicBezTo>
                <a:cubicBezTo>
                  <a:pt x="19724" y="6722"/>
                  <a:pt x="19685" y="7018"/>
                  <a:pt x="19724" y="7101"/>
                </a:cubicBezTo>
                <a:cubicBezTo>
                  <a:pt x="19784" y="7229"/>
                  <a:pt x="19667" y="7897"/>
                  <a:pt x="19575" y="7842"/>
                </a:cubicBezTo>
                <a:lnTo>
                  <a:pt x="19334" y="8450"/>
                </a:lnTo>
                <a:cubicBezTo>
                  <a:pt x="19100" y="8767"/>
                  <a:pt x="18912" y="9112"/>
                  <a:pt x="18565" y="9357"/>
                </a:cubicBezTo>
                <a:cubicBezTo>
                  <a:pt x="18022" y="9793"/>
                  <a:pt x="17403" y="10108"/>
                  <a:pt x="16785" y="10425"/>
                </a:cubicBezTo>
                <a:lnTo>
                  <a:pt x="15379" y="11051"/>
                </a:lnTo>
                <a:lnTo>
                  <a:pt x="13892" y="11826"/>
                </a:lnTo>
                <a:cubicBezTo>
                  <a:pt x="13200" y="12164"/>
                  <a:pt x="12942" y="12581"/>
                  <a:pt x="12554" y="12979"/>
                </a:cubicBezTo>
                <a:cubicBezTo>
                  <a:pt x="11883" y="13925"/>
                  <a:pt x="11218" y="14866"/>
                  <a:pt x="10591" y="15781"/>
                </a:cubicBezTo>
                <a:cubicBezTo>
                  <a:pt x="10259" y="16200"/>
                  <a:pt x="9935" y="16626"/>
                  <a:pt x="9529" y="16986"/>
                </a:cubicBezTo>
                <a:cubicBezTo>
                  <a:pt x="9283" y="17221"/>
                  <a:pt x="9038" y="17458"/>
                  <a:pt x="8771" y="17612"/>
                </a:cubicBezTo>
                <a:lnTo>
                  <a:pt x="7813" y="17996"/>
                </a:lnTo>
                <a:cubicBezTo>
                  <a:pt x="7362" y="18133"/>
                  <a:pt x="6895" y="18200"/>
                  <a:pt x="6429" y="18278"/>
                </a:cubicBezTo>
                <a:cubicBezTo>
                  <a:pt x="6143" y="18310"/>
                  <a:pt x="5847" y="18270"/>
                  <a:pt x="5545" y="18180"/>
                </a:cubicBezTo>
                <a:cubicBezTo>
                  <a:pt x="5288" y="18041"/>
                  <a:pt x="5029" y="17904"/>
                  <a:pt x="4816" y="17675"/>
                </a:cubicBezTo>
                <a:lnTo>
                  <a:pt x="4460" y="17089"/>
                </a:lnTo>
                <a:lnTo>
                  <a:pt x="4363" y="16693"/>
                </a:lnTo>
                <a:lnTo>
                  <a:pt x="4386" y="16412"/>
                </a:lnTo>
                <a:lnTo>
                  <a:pt x="4667" y="16584"/>
                </a:lnTo>
                <a:cubicBezTo>
                  <a:pt x="4667" y="16584"/>
                  <a:pt x="4989" y="16429"/>
                  <a:pt x="5080" y="16429"/>
                </a:cubicBezTo>
                <a:cubicBezTo>
                  <a:pt x="5172" y="16429"/>
                  <a:pt x="5408" y="16544"/>
                  <a:pt x="5408" y="16544"/>
                </a:cubicBezTo>
                <a:lnTo>
                  <a:pt x="5563" y="16705"/>
                </a:lnTo>
                <a:lnTo>
                  <a:pt x="5476" y="16280"/>
                </a:lnTo>
                <a:lnTo>
                  <a:pt x="5577" y="16203"/>
                </a:lnTo>
                <a:lnTo>
                  <a:pt x="5545" y="15901"/>
                </a:lnTo>
                <a:cubicBezTo>
                  <a:pt x="5802" y="16010"/>
                  <a:pt x="6046" y="16138"/>
                  <a:pt x="6360" y="16160"/>
                </a:cubicBezTo>
                <a:cubicBezTo>
                  <a:pt x="6334" y="16296"/>
                  <a:pt x="6188" y="16428"/>
                  <a:pt x="6475" y="16579"/>
                </a:cubicBezTo>
                <a:lnTo>
                  <a:pt x="7233" y="16831"/>
                </a:lnTo>
                <a:cubicBezTo>
                  <a:pt x="7324" y="16863"/>
                  <a:pt x="7262" y="16756"/>
                  <a:pt x="7285" y="16665"/>
                </a:cubicBezTo>
                <a:cubicBezTo>
                  <a:pt x="7404" y="16628"/>
                  <a:pt x="7546" y="16741"/>
                  <a:pt x="7623" y="16441"/>
                </a:cubicBezTo>
                <a:cubicBezTo>
                  <a:pt x="7736" y="16406"/>
                  <a:pt x="7700" y="16291"/>
                  <a:pt x="7646" y="16165"/>
                </a:cubicBezTo>
                <a:lnTo>
                  <a:pt x="7600" y="15798"/>
                </a:lnTo>
                <a:cubicBezTo>
                  <a:pt x="7690" y="15697"/>
                  <a:pt x="7777" y="15595"/>
                  <a:pt x="7905" y="15517"/>
                </a:cubicBezTo>
                <a:lnTo>
                  <a:pt x="8364" y="15471"/>
                </a:lnTo>
                <a:cubicBezTo>
                  <a:pt x="8546" y="15489"/>
                  <a:pt x="8742" y="15527"/>
                  <a:pt x="8955" y="15591"/>
                </a:cubicBezTo>
                <a:cubicBezTo>
                  <a:pt x="8955" y="15591"/>
                  <a:pt x="9507" y="15716"/>
                  <a:pt x="9621" y="15729"/>
                </a:cubicBezTo>
                <a:cubicBezTo>
                  <a:pt x="9770" y="15802"/>
                  <a:pt x="10519" y="15629"/>
                  <a:pt x="10517" y="15614"/>
                </a:cubicBezTo>
                <a:lnTo>
                  <a:pt x="12308" y="13088"/>
                </a:lnTo>
                <a:lnTo>
                  <a:pt x="12308" y="12836"/>
                </a:lnTo>
                <a:lnTo>
                  <a:pt x="12498" y="12568"/>
                </a:lnTo>
                <a:lnTo>
                  <a:pt x="12353" y="12468"/>
                </a:lnTo>
                <a:cubicBezTo>
                  <a:pt x="12204" y="12432"/>
                  <a:pt x="12027" y="12442"/>
                  <a:pt x="11963" y="12262"/>
                </a:cubicBezTo>
                <a:lnTo>
                  <a:pt x="11843" y="12371"/>
                </a:lnTo>
                <a:cubicBezTo>
                  <a:pt x="11843" y="12371"/>
                  <a:pt x="11779" y="12285"/>
                  <a:pt x="11688" y="12285"/>
                </a:cubicBezTo>
                <a:cubicBezTo>
                  <a:pt x="11596" y="12285"/>
                  <a:pt x="11658" y="12209"/>
                  <a:pt x="11458" y="12262"/>
                </a:cubicBezTo>
                <a:cubicBezTo>
                  <a:pt x="11209" y="12328"/>
                  <a:pt x="10827" y="12313"/>
                  <a:pt x="10827" y="12313"/>
                </a:cubicBezTo>
                <a:cubicBezTo>
                  <a:pt x="10846" y="12345"/>
                  <a:pt x="10574" y="12501"/>
                  <a:pt x="10281" y="12308"/>
                </a:cubicBezTo>
                <a:cubicBezTo>
                  <a:pt x="10128" y="12339"/>
                  <a:pt x="9943" y="12377"/>
                  <a:pt x="9943" y="12377"/>
                </a:cubicBezTo>
                <a:cubicBezTo>
                  <a:pt x="9852" y="12445"/>
                  <a:pt x="9715" y="12130"/>
                  <a:pt x="9730" y="12216"/>
                </a:cubicBezTo>
                <a:cubicBezTo>
                  <a:pt x="9739" y="12291"/>
                  <a:pt x="9758" y="12381"/>
                  <a:pt x="9724" y="12422"/>
                </a:cubicBezTo>
                <a:cubicBezTo>
                  <a:pt x="9645" y="12518"/>
                  <a:pt x="9453" y="12500"/>
                  <a:pt x="9437" y="12491"/>
                </a:cubicBezTo>
                <a:lnTo>
                  <a:pt x="9271" y="12446"/>
                </a:lnTo>
                <a:cubicBezTo>
                  <a:pt x="9271" y="12446"/>
                  <a:pt x="9264" y="12643"/>
                  <a:pt x="9150" y="12595"/>
                </a:cubicBezTo>
                <a:cubicBezTo>
                  <a:pt x="8993" y="12553"/>
                  <a:pt x="8462" y="13040"/>
                  <a:pt x="8289" y="13043"/>
                </a:cubicBezTo>
                <a:cubicBezTo>
                  <a:pt x="7774" y="13057"/>
                  <a:pt x="7274" y="13183"/>
                  <a:pt x="6774" y="13318"/>
                </a:cubicBezTo>
                <a:cubicBezTo>
                  <a:pt x="6256" y="13407"/>
                  <a:pt x="6000" y="13304"/>
                  <a:pt x="5631" y="13284"/>
                </a:cubicBezTo>
                <a:lnTo>
                  <a:pt x="4954" y="13238"/>
                </a:lnTo>
                <a:cubicBezTo>
                  <a:pt x="4729" y="13289"/>
                  <a:pt x="4816" y="13451"/>
                  <a:pt x="4799" y="13576"/>
                </a:cubicBezTo>
                <a:cubicBezTo>
                  <a:pt x="4688" y="13564"/>
                  <a:pt x="4588" y="13579"/>
                  <a:pt x="4432" y="13685"/>
                </a:cubicBezTo>
                <a:lnTo>
                  <a:pt x="4547" y="13731"/>
                </a:lnTo>
                <a:cubicBezTo>
                  <a:pt x="4580" y="13819"/>
                  <a:pt x="4475" y="13847"/>
                  <a:pt x="4409" y="13892"/>
                </a:cubicBezTo>
                <a:cubicBezTo>
                  <a:pt x="4279" y="13883"/>
                  <a:pt x="4173" y="13915"/>
                  <a:pt x="4105" y="14013"/>
                </a:cubicBezTo>
                <a:lnTo>
                  <a:pt x="3852" y="14397"/>
                </a:lnTo>
                <a:cubicBezTo>
                  <a:pt x="3600" y="14663"/>
                  <a:pt x="3389" y="14981"/>
                  <a:pt x="3065" y="15218"/>
                </a:cubicBezTo>
                <a:lnTo>
                  <a:pt x="2520" y="15970"/>
                </a:lnTo>
                <a:cubicBezTo>
                  <a:pt x="2267" y="16142"/>
                  <a:pt x="2037" y="16385"/>
                  <a:pt x="1814" y="16647"/>
                </a:cubicBezTo>
                <a:cubicBezTo>
                  <a:pt x="1607" y="16732"/>
                  <a:pt x="1439" y="16892"/>
                  <a:pt x="1309" y="17130"/>
                </a:cubicBezTo>
                <a:lnTo>
                  <a:pt x="1033" y="17933"/>
                </a:lnTo>
                <a:lnTo>
                  <a:pt x="712" y="18410"/>
                </a:lnTo>
                <a:cubicBezTo>
                  <a:pt x="616" y="18489"/>
                  <a:pt x="493" y="18591"/>
                  <a:pt x="453" y="18744"/>
                </a:cubicBezTo>
                <a:cubicBezTo>
                  <a:pt x="430" y="18834"/>
                  <a:pt x="484" y="18980"/>
                  <a:pt x="459" y="19047"/>
                </a:cubicBezTo>
                <a:lnTo>
                  <a:pt x="276" y="19311"/>
                </a:lnTo>
                <a:lnTo>
                  <a:pt x="23" y="20000"/>
                </a:lnTo>
                <a:lnTo>
                  <a:pt x="16" y="13749"/>
                </a:lnTo>
                <a:lnTo>
                  <a:pt x="0" y="0"/>
                </a:lnTo>
                <a:lnTo>
                  <a:pt x="7193" y="15"/>
                </a:lnTo>
                <a:lnTo>
                  <a:pt x="11435" y="23"/>
                </a:lnTo>
              </a:path>
            </a:pathLst>
          </a:custGeom>
          <a:solidFill>
            <a:schemeClr val="bg2"/>
          </a:solidFill>
          <a:ln w="7"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 name="Rectángulo 13"/>
          <p:cNvSpPr/>
          <p:nvPr/>
        </p:nvSpPr>
        <p:spPr>
          <a:xfrm>
            <a:off x="811582" y="27725925"/>
            <a:ext cx="12592823" cy="1569660"/>
          </a:xfrm>
          <a:prstGeom prst="rect">
            <a:avLst/>
          </a:prstGeom>
        </p:spPr>
        <p:txBody>
          <a:bodyPr wrap="square">
            <a:spAutoFit/>
          </a:bodyPr>
          <a:lstStyle/>
          <a:p>
            <a:pPr algn="just" eaLnBrk="1"/>
            <a:r>
              <a:rPr lang="en-GB" sz="3200" dirty="0"/>
              <a:t>The satellite images used were Sentinel-2. </a:t>
            </a:r>
            <a:r>
              <a:rPr lang="en-US" sz="3200" dirty="0"/>
              <a:t>Chlorophyll a concentration is computed automatically by the Sentinel Application Platform (SNAP). </a:t>
            </a:r>
            <a:endParaRPr lang="en-US" altLang="es-ES" sz="3200" dirty="0"/>
          </a:p>
        </p:txBody>
      </p:sp>
      <p:sp>
        <p:nvSpPr>
          <p:cNvPr id="138" name="Rectangle 332"/>
          <p:cNvSpPr>
            <a:spLocks noChangeArrowheads="1"/>
          </p:cNvSpPr>
          <p:nvPr/>
        </p:nvSpPr>
        <p:spPr bwMode="auto">
          <a:xfrm>
            <a:off x="14242575" y="12865198"/>
            <a:ext cx="1331912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eaLnBrk="1">
              <a:lnSpc>
                <a:spcPct val="100000"/>
              </a:lnSpc>
              <a:spcBef>
                <a:spcPct val="0"/>
              </a:spcBef>
            </a:pPr>
            <a:r>
              <a:rPr lang="en-US" altLang="es-ES" b="1" dirty="0"/>
              <a:t>3. Results</a:t>
            </a:r>
            <a:endParaRPr lang="en-US" altLang="es-ES" dirty="0"/>
          </a:p>
        </p:txBody>
      </p:sp>
      <p:grpSp>
        <p:nvGrpSpPr>
          <p:cNvPr id="198" name="Grupo 197"/>
          <p:cNvGrpSpPr/>
          <p:nvPr/>
        </p:nvGrpSpPr>
        <p:grpSpPr>
          <a:xfrm>
            <a:off x="14065580" y="15319008"/>
            <a:ext cx="14265058" cy="9881994"/>
            <a:chOff x="-77005" y="83171"/>
            <a:chExt cx="12269010" cy="7000843"/>
          </a:xfrm>
        </p:grpSpPr>
        <p:grpSp>
          <p:nvGrpSpPr>
            <p:cNvPr id="199" name="Grupo 198"/>
            <p:cNvGrpSpPr/>
            <p:nvPr/>
          </p:nvGrpSpPr>
          <p:grpSpPr>
            <a:xfrm>
              <a:off x="-77005" y="3682012"/>
              <a:ext cx="12224887" cy="2741647"/>
              <a:chOff x="10160" y="1862741"/>
              <a:chExt cx="11331973" cy="2741647"/>
            </a:xfrm>
          </p:grpSpPr>
          <p:grpSp>
            <p:nvGrpSpPr>
              <p:cNvPr id="226" name="Grupo 225"/>
              <p:cNvGrpSpPr/>
              <p:nvPr/>
            </p:nvGrpSpPr>
            <p:grpSpPr>
              <a:xfrm>
                <a:off x="60899" y="1862741"/>
                <a:ext cx="11281234" cy="2534560"/>
                <a:chOff x="10160" y="3461"/>
                <a:chExt cx="11281234" cy="2534560"/>
              </a:xfrm>
            </p:grpSpPr>
            <p:grpSp>
              <p:nvGrpSpPr>
                <p:cNvPr id="228" name="Grupo 227"/>
                <p:cNvGrpSpPr/>
                <p:nvPr/>
              </p:nvGrpSpPr>
              <p:grpSpPr>
                <a:xfrm>
                  <a:off x="10160" y="3461"/>
                  <a:ext cx="11281234" cy="2534560"/>
                  <a:chOff x="0" y="2932"/>
                  <a:chExt cx="9840352" cy="2146963"/>
                </a:xfrm>
              </p:grpSpPr>
              <p:grpSp>
                <p:nvGrpSpPr>
                  <p:cNvPr id="236" name="Grupo 235"/>
                  <p:cNvGrpSpPr/>
                  <p:nvPr/>
                </p:nvGrpSpPr>
                <p:grpSpPr>
                  <a:xfrm>
                    <a:off x="0" y="302576"/>
                    <a:ext cx="8620623" cy="1847319"/>
                    <a:chOff x="0" y="271796"/>
                    <a:chExt cx="8620623" cy="1847319"/>
                  </a:xfrm>
                </p:grpSpPr>
                <p:grpSp>
                  <p:nvGrpSpPr>
                    <p:cNvPr id="239" name="Grupo 238"/>
                    <p:cNvGrpSpPr/>
                    <p:nvPr/>
                  </p:nvGrpSpPr>
                  <p:grpSpPr>
                    <a:xfrm>
                      <a:off x="0" y="271796"/>
                      <a:ext cx="8620623" cy="1847319"/>
                      <a:chOff x="0" y="292116"/>
                      <a:chExt cx="8620623" cy="1847319"/>
                    </a:xfrm>
                  </p:grpSpPr>
                  <p:grpSp>
                    <p:nvGrpSpPr>
                      <p:cNvPr id="242" name="Grupo 241"/>
                      <p:cNvGrpSpPr/>
                      <p:nvPr/>
                    </p:nvGrpSpPr>
                    <p:grpSpPr>
                      <a:xfrm>
                        <a:off x="0" y="292116"/>
                        <a:ext cx="8620623" cy="1847319"/>
                        <a:chOff x="0" y="292116"/>
                        <a:chExt cx="8620623" cy="1847319"/>
                      </a:xfrm>
                    </p:grpSpPr>
                    <p:grpSp>
                      <p:nvGrpSpPr>
                        <p:cNvPr id="246" name="Grupo 245"/>
                        <p:cNvGrpSpPr/>
                        <p:nvPr/>
                      </p:nvGrpSpPr>
                      <p:grpSpPr>
                        <a:xfrm>
                          <a:off x="0" y="425612"/>
                          <a:ext cx="8620623" cy="1713823"/>
                          <a:chOff x="0" y="425612"/>
                          <a:chExt cx="8620623" cy="1713823"/>
                        </a:xfrm>
                      </p:grpSpPr>
                      <p:pic>
                        <p:nvPicPr>
                          <p:cNvPr id="251" name="Imagen 250"/>
                          <p:cNvPicPr>
                            <a:picLocks noChangeAspect="1"/>
                          </p:cNvPicPr>
                          <p:nvPr/>
                        </p:nvPicPr>
                        <p:blipFill rotWithShape="1">
                          <a:blip r:embed="rId9">
                            <a:extLst>
                              <a:ext uri="{28A0092B-C50C-407E-A947-70E740481C1C}">
                                <a14:useLocalDpi xmlns:a14="http://schemas.microsoft.com/office/drawing/2010/main" val="0"/>
                              </a:ext>
                            </a:extLst>
                          </a:blip>
                          <a:srcRect l="1" t="1450" r="28782" b="82015"/>
                          <a:stretch/>
                        </p:blipFill>
                        <p:spPr>
                          <a:xfrm>
                            <a:off x="0" y="425612"/>
                            <a:ext cx="8620623" cy="894543"/>
                          </a:xfrm>
                          <a:prstGeom prst="rect">
                            <a:avLst/>
                          </a:prstGeom>
                        </p:spPr>
                      </p:pic>
                      <p:pic>
                        <p:nvPicPr>
                          <p:cNvPr id="252" name="Imagen 251"/>
                          <p:cNvPicPr>
                            <a:picLocks noChangeAspect="1"/>
                          </p:cNvPicPr>
                          <p:nvPr/>
                        </p:nvPicPr>
                        <p:blipFill rotWithShape="1">
                          <a:blip r:embed="rId9">
                            <a:extLst>
                              <a:ext uri="{28A0092B-C50C-407E-A947-70E740481C1C}">
                                <a14:useLocalDpi xmlns:a14="http://schemas.microsoft.com/office/drawing/2010/main" val="0"/>
                              </a:ext>
                            </a:extLst>
                          </a:blip>
                          <a:srcRect t="18226" r="29750" b="67253"/>
                          <a:stretch/>
                        </p:blipFill>
                        <p:spPr>
                          <a:xfrm>
                            <a:off x="0" y="1353838"/>
                            <a:ext cx="8564880" cy="785597"/>
                          </a:xfrm>
                          <a:prstGeom prst="rect">
                            <a:avLst/>
                          </a:prstGeom>
                        </p:spPr>
                      </p:pic>
                    </p:grpSp>
                    <p:sp>
                      <p:nvSpPr>
                        <p:cNvPr id="247" name="CuadroTexto 246"/>
                        <p:cNvSpPr txBox="1"/>
                        <p:nvPr/>
                      </p:nvSpPr>
                      <p:spPr>
                        <a:xfrm>
                          <a:off x="2740334" y="292116"/>
                          <a:ext cx="509953" cy="277048"/>
                        </a:xfrm>
                        <a:prstGeom prst="rect">
                          <a:avLst/>
                        </a:prstGeom>
                        <a:noFill/>
                      </p:spPr>
                      <p:txBody>
                        <a:bodyPr wrap="square" rtlCol="0">
                          <a:spAutoFit/>
                        </a:bodyPr>
                        <a:lstStyle/>
                        <a:p>
                          <a:r>
                            <a:rPr lang="es-ES" sz="2400" b="1" dirty="0"/>
                            <a:t>E4</a:t>
                          </a:r>
                        </a:p>
                      </p:txBody>
                    </p:sp>
                    <p:sp>
                      <p:nvSpPr>
                        <p:cNvPr id="248" name="CuadroTexto 247"/>
                        <p:cNvSpPr txBox="1"/>
                        <p:nvPr/>
                      </p:nvSpPr>
                      <p:spPr>
                        <a:xfrm>
                          <a:off x="3579568" y="310173"/>
                          <a:ext cx="509953" cy="277047"/>
                        </a:xfrm>
                        <a:prstGeom prst="rect">
                          <a:avLst/>
                        </a:prstGeom>
                        <a:noFill/>
                      </p:spPr>
                      <p:txBody>
                        <a:bodyPr wrap="square" rtlCol="0">
                          <a:spAutoFit/>
                        </a:bodyPr>
                        <a:lstStyle/>
                        <a:p>
                          <a:r>
                            <a:rPr lang="es-ES" sz="2400" b="1" dirty="0"/>
                            <a:t>E5</a:t>
                          </a:r>
                        </a:p>
                      </p:txBody>
                    </p:sp>
                    <p:sp>
                      <p:nvSpPr>
                        <p:cNvPr id="250" name="CuadroTexto 249"/>
                        <p:cNvSpPr txBox="1"/>
                        <p:nvPr/>
                      </p:nvSpPr>
                      <p:spPr>
                        <a:xfrm>
                          <a:off x="7919261" y="317630"/>
                          <a:ext cx="509953" cy="277047"/>
                        </a:xfrm>
                        <a:prstGeom prst="rect">
                          <a:avLst/>
                        </a:prstGeom>
                        <a:noFill/>
                      </p:spPr>
                      <p:txBody>
                        <a:bodyPr wrap="square" rtlCol="0">
                          <a:spAutoFit/>
                        </a:bodyPr>
                        <a:lstStyle/>
                        <a:p>
                          <a:r>
                            <a:rPr lang="es-ES" sz="2400" b="1" dirty="0"/>
                            <a:t>E7</a:t>
                          </a:r>
                          <a:endParaRPr lang="es-ES" sz="1600" b="1" dirty="0"/>
                        </a:p>
                      </p:txBody>
                    </p:sp>
                  </p:grpSp>
                  <p:sp>
                    <p:nvSpPr>
                      <p:cNvPr id="243" name="Rectángulo 242"/>
                      <p:cNvSpPr/>
                      <p:nvPr/>
                    </p:nvSpPr>
                    <p:spPr>
                      <a:xfrm>
                        <a:off x="7975234" y="602851"/>
                        <a:ext cx="274686" cy="142973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4" name="Rectángulo 243"/>
                      <p:cNvSpPr/>
                      <p:nvPr/>
                    </p:nvSpPr>
                    <p:spPr>
                      <a:xfrm>
                        <a:off x="3687306" y="602851"/>
                        <a:ext cx="190103" cy="142973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5" name="Rectángulo 244"/>
                      <p:cNvSpPr/>
                      <p:nvPr/>
                    </p:nvSpPr>
                    <p:spPr>
                      <a:xfrm>
                        <a:off x="2798888" y="602851"/>
                        <a:ext cx="157186" cy="145291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40" name="CuadroTexto 239"/>
                    <p:cNvSpPr txBox="1"/>
                    <p:nvPr/>
                  </p:nvSpPr>
                  <p:spPr>
                    <a:xfrm>
                      <a:off x="518160" y="645487"/>
                      <a:ext cx="589280" cy="312852"/>
                    </a:xfrm>
                    <a:prstGeom prst="rect">
                      <a:avLst/>
                    </a:prstGeom>
                    <a:noFill/>
                  </p:spPr>
                  <p:txBody>
                    <a:bodyPr wrap="square" rtlCol="0">
                      <a:spAutoFit/>
                    </a:bodyPr>
                    <a:lstStyle/>
                    <a:p>
                      <a:r>
                        <a:rPr lang="es-ES" dirty="0"/>
                        <a:t>(d)</a:t>
                      </a:r>
                    </a:p>
                  </p:txBody>
                </p:sp>
                <p:sp>
                  <p:nvSpPr>
                    <p:cNvPr id="241" name="CuadroTexto 240"/>
                    <p:cNvSpPr txBox="1"/>
                    <p:nvPr/>
                  </p:nvSpPr>
                  <p:spPr>
                    <a:xfrm>
                      <a:off x="510295" y="1554156"/>
                      <a:ext cx="589280" cy="312852"/>
                    </a:xfrm>
                    <a:prstGeom prst="rect">
                      <a:avLst/>
                    </a:prstGeom>
                    <a:noFill/>
                  </p:spPr>
                  <p:txBody>
                    <a:bodyPr wrap="square" rtlCol="0">
                      <a:spAutoFit/>
                    </a:bodyPr>
                    <a:lstStyle/>
                    <a:p>
                      <a:r>
                        <a:rPr lang="es-ES" dirty="0"/>
                        <a:t>(e)</a:t>
                      </a:r>
                    </a:p>
                  </p:txBody>
                </p:sp>
              </p:grpSp>
              <p:pic>
                <p:nvPicPr>
                  <p:cNvPr id="237" name="Imagen 236"/>
                  <p:cNvPicPr>
                    <a:picLocks noChangeAspect="1"/>
                  </p:cNvPicPr>
                  <p:nvPr/>
                </p:nvPicPr>
                <p:blipFill rotWithShape="1">
                  <a:blip r:embed="rId9">
                    <a:extLst>
                      <a:ext uri="{28A0092B-C50C-407E-A947-70E740481C1C}">
                        <a14:useLocalDpi xmlns:a14="http://schemas.microsoft.com/office/drawing/2010/main" val="0"/>
                      </a:ext>
                    </a:extLst>
                  </a:blip>
                  <a:srcRect l="90341" t="1450" b="82015"/>
                  <a:stretch/>
                </p:blipFill>
                <p:spPr>
                  <a:xfrm>
                    <a:off x="8620624" y="2932"/>
                    <a:ext cx="1177587" cy="894543"/>
                  </a:xfrm>
                  <a:prstGeom prst="rect">
                    <a:avLst/>
                  </a:prstGeom>
                </p:spPr>
              </p:pic>
              <p:pic>
                <p:nvPicPr>
                  <p:cNvPr id="238" name="Imagen 237"/>
                  <p:cNvPicPr>
                    <a:picLocks noChangeAspect="1"/>
                  </p:cNvPicPr>
                  <p:nvPr/>
                </p:nvPicPr>
                <p:blipFill rotWithShape="1">
                  <a:blip r:embed="rId9">
                    <a:extLst>
                      <a:ext uri="{28A0092B-C50C-407E-A947-70E740481C1C}">
                        <a14:useLocalDpi xmlns:a14="http://schemas.microsoft.com/office/drawing/2010/main" val="0"/>
                      </a:ext>
                    </a:extLst>
                  </a:blip>
                  <a:srcRect l="89417" t="18226" b="67253"/>
                  <a:stretch/>
                </p:blipFill>
                <p:spPr>
                  <a:xfrm>
                    <a:off x="8550032" y="932172"/>
                    <a:ext cx="1290320" cy="785597"/>
                  </a:xfrm>
                  <a:prstGeom prst="rect">
                    <a:avLst/>
                  </a:prstGeom>
                </p:spPr>
              </p:pic>
            </p:grpSp>
            <p:pic>
              <p:nvPicPr>
                <p:cNvPr id="229" name="Imagen 228"/>
                <p:cNvPicPr>
                  <a:picLocks noChangeAspect="1"/>
                </p:cNvPicPr>
                <p:nvPr/>
              </p:nvPicPr>
              <p:blipFill rotWithShape="1">
                <a:blip r:embed="rId10">
                  <a:extLst>
                    <a:ext uri="{28A0092B-C50C-407E-A947-70E740481C1C}">
                      <a14:useLocalDpi xmlns:a14="http://schemas.microsoft.com/office/drawing/2010/main" val="0"/>
                    </a:ext>
                  </a:extLst>
                </a:blip>
                <a:srcRect l="46145" t="27098" r="40902" b="69369"/>
                <a:stretch/>
              </p:blipFill>
              <p:spPr>
                <a:xfrm>
                  <a:off x="5171880" y="572080"/>
                  <a:ext cx="1547556" cy="193229"/>
                </a:xfrm>
                <a:prstGeom prst="rect">
                  <a:avLst/>
                </a:prstGeom>
              </p:spPr>
            </p:pic>
            <p:sp>
              <p:nvSpPr>
                <p:cNvPr id="230" name="Rectángulo 229"/>
                <p:cNvSpPr/>
                <p:nvPr/>
              </p:nvSpPr>
              <p:spPr>
                <a:xfrm>
                  <a:off x="6749914" y="572080"/>
                  <a:ext cx="1316399" cy="176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1" name="Rectángulo 230"/>
                <p:cNvSpPr/>
                <p:nvPr/>
              </p:nvSpPr>
              <p:spPr>
                <a:xfrm>
                  <a:off x="7060194" y="1567080"/>
                  <a:ext cx="1752221" cy="218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2" name="CuadroTexto 231"/>
                <p:cNvSpPr txBox="1"/>
                <p:nvPr/>
              </p:nvSpPr>
              <p:spPr>
                <a:xfrm>
                  <a:off x="6342362" y="395450"/>
                  <a:ext cx="584623" cy="327064"/>
                </a:xfrm>
                <a:prstGeom prst="rect">
                  <a:avLst/>
                </a:prstGeom>
                <a:noFill/>
              </p:spPr>
              <p:txBody>
                <a:bodyPr wrap="square" rtlCol="0">
                  <a:spAutoFit/>
                </a:bodyPr>
                <a:lstStyle/>
                <a:p>
                  <a:r>
                    <a:rPr lang="es-ES" sz="2400" b="1" dirty="0"/>
                    <a:t>E6</a:t>
                  </a:r>
                </a:p>
              </p:txBody>
            </p:sp>
            <p:pic>
              <p:nvPicPr>
                <p:cNvPr id="233" name="Imagen 232"/>
                <p:cNvPicPr>
                  <a:picLocks noChangeAspect="1"/>
                </p:cNvPicPr>
                <p:nvPr/>
              </p:nvPicPr>
              <p:blipFill rotWithShape="1">
                <a:blip r:embed="rId11">
                  <a:extLst>
                    <a:ext uri="{28A0092B-C50C-407E-A947-70E740481C1C}">
                      <a14:useLocalDpi xmlns:a14="http://schemas.microsoft.com/office/drawing/2010/main" val="0"/>
                    </a:ext>
                  </a:extLst>
                </a:blip>
                <a:srcRect l="41263" t="17086" r="37500" b="78358"/>
                <a:stretch/>
              </p:blipFill>
              <p:spPr>
                <a:xfrm>
                  <a:off x="4715683" y="1539110"/>
                  <a:ext cx="2589238" cy="246472"/>
                </a:xfrm>
                <a:prstGeom prst="rect">
                  <a:avLst/>
                </a:prstGeom>
              </p:spPr>
            </p:pic>
            <p:sp>
              <p:nvSpPr>
                <p:cNvPr id="234" name="Rectángulo 233"/>
                <p:cNvSpPr/>
                <p:nvPr/>
              </p:nvSpPr>
              <p:spPr>
                <a:xfrm>
                  <a:off x="7276387" y="1039575"/>
                  <a:ext cx="1611520" cy="229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5" name="Rectángulo 234"/>
                <p:cNvSpPr/>
                <p:nvPr/>
              </p:nvSpPr>
              <p:spPr>
                <a:xfrm>
                  <a:off x="6350965" y="724030"/>
                  <a:ext cx="368470" cy="16878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7" name="Imagen 226"/>
              <p:cNvPicPr>
                <a:picLocks noChangeAspect="1"/>
              </p:cNvPicPr>
              <p:nvPr/>
            </p:nvPicPr>
            <p:blipFill rotWithShape="1">
              <a:blip r:embed="rId12">
                <a:extLst>
                  <a:ext uri="{28A0092B-C50C-407E-A947-70E740481C1C}">
                    <a14:useLocalDpi xmlns:a14="http://schemas.microsoft.com/office/drawing/2010/main" val="0"/>
                  </a:ext>
                </a:extLst>
              </a:blip>
              <a:srcRect l="-1" t="95664" r="29509" b="596"/>
              <a:stretch/>
            </p:blipFill>
            <p:spPr>
              <a:xfrm>
                <a:off x="10160" y="4357929"/>
                <a:ext cx="9852717" cy="246459"/>
              </a:xfrm>
              <a:prstGeom prst="rect">
                <a:avLst/>
              </a:prstGeom>
            </p:spPr>
          </p:pic>
        </p:grpSp>
        <p:grpSp>
          <p:nvGrpSpPr>
            <p:cNvPr id="200" name="Grupo 199"/>
            <p:cNvGrpSpPr/>
            <p:nvPr/>
          </p:nvGrpSpPr>
          <p:grpSpPr>
            <a:xfrm>
              <a:off x="0" y="83171"/>
              <a:ext cx="12192005" cy="7000843"/>
              <a:chOff x="0" y="83171"/>
              <a:chExt cx="12192005" cy="7000843"/>
            </a:xfrm>
          </p:grpSpPr>
          <p:grpSp>
            <p:nvGrpSpPr>
              <p:cNvPr id="201" name="Grupo 200"/>
              <p:cNvGrpSpPr/>
              <p:nvPr/>
            </p:nvGrpSpPr>
            <p:grpSpPr>
              <a:xfrm>
                <a:off x="0" y="83171"/>
                <a:ext cx="12192005" cy="3216682"/>
                <a:chOff x="0" y="-143100"/>
                <a:chExt cx="12192005" cy="3216682"/>
              </a:xfrm>
            </p:grpSpPr>
            <p:grpSp>
              <p:nvGrpSpPr>
                <p:cNvPr id="203" name="Grupo 202"/>
                <p:cNvGrpSpPr/>
                <p:nvPr/>
              </p:nvGrpSpPr>
              <p:grpSpPr>
                <a:xfrm>
                  <a:off x="0" y="-143100"/>
                  <a:ext cx="12192005" cy="3216682"/>
                  <a:chOff x="0" y="-143100"/>
                  <a:chExt cx="12192005" cy="3216682"/>
                </a:xfrm>
              </p:grpSpPr>
              <p:grpSp>
                <p:nvGrpSpPr>
                  <p:cNvPr id="205" name="Grupo 204"/>
                  <p:cNvGrpSpPr/>
                  <p:nvPr/>
                </p:nvGrpSpPr>
                <p:grpSpPr>
                  <a:xfrm>
                    <a:off x="0" y="-143100"/>
                    <a:ext cx="12192005" cy="3216682"/>
                    <a:chOff x="0" y="-143100"/>
                    <a:chExt cx="12192005" cy="3216682"/>
                  </a:xfrm>
                </p:grpSpPr>
                <p:grpSp>
                  <p:nvGrpSpPr>
                    <p:cNvPr id="212" name="Grupo 211"/>
                    <p:cNvGrpSpPr/>
                    <p:nvPr/>
                  </p:nvGrpSpPr>
                  <p:grpSpPr>
                    <a:xfrm>
                      <a:off x="0" y="-143100"/>
                      <a:ext cx="12192005" cy="3216682"/>
                      <a:chOff x="0" y="-143100"/>
                      <a:chExt cx="12192005" cy="3216682"/>
                    </a:xfrm>
                  </p:grpSpPr>
                  <p:grpSp>
                    <p:nvGrpSpPr>
                      <p:cNvPr id="214" name="Grupo 213"/>
                      <p:cNvGrpSpPr/>
                      <p:nvPr/>
                    </p:nvGrpSpPr>
                    <p:grpSpPr>
                      <a:xfrm>
                        <a:off x="0" y="-143100"/>
                        <a:ext cx="12192005" cy="3216682"/>
                        <a:chOff x="0" y="-143100"/>
                        <a:chExt cx="12192005" cy="3216682"/>
                      </a:xfrm>
                    </p:grpSpPr>
                    <p:grpSp>
                      <p:nvGrpSpPr>
                        <p:cNvPr id="218" name="Grupo 217"/>
                        <p:cNvGrpSpPr/>
                        <p:nvPr/>
                      </p:nvGrpSpPr>
                      <p:grpSpPr>
                        <a:xfrm>
                          <a:off x="0" y="-143100"/>
                          <a:ext cx="12192005" cy="1914128"/>
                          <a:chOff x="0" y="-143100"/>
                          <a:chExt cx="12192005" cy="1914128"/>
                        </a:xfrm>
                      </p:grpSpPr>
                      <p:pic>
                        <p:nvPicPr>
                          <p:cNvPr id="220" name="Imagen 219"/>
                          <p:cNvPicPr>
                            <a:picLocks noChangeAspect="1"/>
                          </p:cNvPicPr>
                          <p:nvPr/>
                        </p:nvPicPr>
                        <p:blipFill rotWithShape="1">
                          <a:blip r:embed="rId11">
                            <a:extLst>
                              <a:ext uri="{28A0092B-C50C-407E-A947-70E740481C1C}">
                                <a14:useLocalDpi xmlns:a14="http://schemas.microsoft.com/office/drawing/2010/main" val="0"/>
                              </a:ext>
                            </a:extLst>
                          </a:blip>
                          <a:srcRect t="17930" b="66251"/>
                          <a:stretch/>
                        </p:blipFill>
                        <p:spPr>
                          <a:xfrm>
                            <a:off x="0" y="915253"/>
                            <a:ext cx="12192000" cy="855775"/>
                          </a:xfrm>
                          <a:prstGeom prst="rect">
                            <a:avLst/>
                          </a:prstGeom>
                        </p:spPr>
                      </p:pic>
                      <p:pic>
                        <p:nvPicPr>
                          <p:cNvPr id="221" name="Imagen 220"/>
                          <p:cNvPicPr>
                            <a:picLocks noChangeAspect="1"/>
                          </p:cNvPicPr>
                          <p:nvPr/>
                        </p:nvPicPr>
                        <p:blipFill rotWithShape="1">
                          <a:blip r:embed="rId11">
                            <a:extLst>
                              <a:ext uri="{28A0092B-C50C-407E-A947-70E740481C1C}">
                                <a14:useLocalDpi xmlns:a14="http://schemas.microsoft.com/office/drawing/2010/main" val="0"/>
                              </a:ext>
                            </a:extLst>
                          </a:blip>
                          <a:srcRect t="2166" b="81582"/>
                          <a:stretch/>
                        </p:blipFill>
                        <p:spPr>
                          <a:xfrm>
                            <a:off x="5" y="10"/>
                            <a:ext cx="12192000" cy="879234"/>
                          </a:xfrm>
                          <a:prstGeom prst="rect">
                            <a:avLst/>
                          </a:prstGeom>
                        </p:spPr>
                      </p:pic>
                      <p:sp>
                        <p:nvSpPr>
                          <p:cNvPr id="222" name="CuadroTexto 221"/>
                          <p:cNvSpPr txBox="1"/>
                          <p:nvPr/>
                        </p:nvSpPr>
                        <p:spPr>
                          <a:xfrm>
                            <a:off x="2269439" y="-143100"/>
                            <a:ext cx="509953" cy="327064"/>
                          </a:xfrm>
                          <a:prstGeom prst="rect">
                            <a:avLst/>
                          </a:prstGeom>
                          <a:noFill/>
                        </p:spPr>
                        <p:txBody>
                          <a:bodyPr wrap="square" rtlCol="0">
                            <a:spAutoFit/>
                          </a:bodyPr>
                          <a:lstStyle/>
                          <a:p>
                            <a:r>
                              <a:rPr lang="es-ES" sz="2400" b="1" dirty="0"/>
                              <a:t>E1</a:t>
                            </a:r>
                          </a:p>
                        </p:txBody>
                      </p:sp>
                      <p:sp>
                        <p:nvSpPr>
                          <p:cNvPr id="223" name="CuadroTexto 222"/>
                          <p:cNvSpPr txBox="1"/>
                          <p:nvPr/>
                        </p:nvSpPr>
                        <p:spPr>
                          <a:xfrm>
                            <a:off x="5204433" y="-102046"/>
                            <a:ext cx="509953" cy="327064"/>
                          </a:xfrm>
                          <a:prstGeom prst="rect">
                            <a:avLst/>
                          </a:prstGeom>
                          <a:noFill/>
                        </p:spPr>
                        <p:txBody>
                          <a:bodyPr wrap="square" rtlCol="0">
                            <a:spAutoFit/>
                          </a:bodyPr>
                          <a:lstStyle/>
                          <a:p>
                            <a:r>
                              <a:rPr lang="es-ES" sz="2400" b="1" dirty="0"/>
                              <a:t>E2</a:t>
                            </a:r>
                          </a:p>
                        </p:txBody>
                      </p:sp>
                      <p:sp>
                        <p:nvSpPr>
                          <p:cNvPr id="224" name="CuadroTexto 223"/>
                          <p:cNvSpPr txBox="1"/>
                          <p:nvPr/>
                        </p:nvSpPr>
                        <p:spPr>
                          <a:xfrm>
                            <a:off x="9739361" y="-110709"/>
                            <a:ext cx="509953" cy="327064"/>
                          </a:xfrm>
                          <a:prstGeom prst="rect">
                            <a:avLst/>
                          </a:prstGeom>
                          <a:noFill/>
                        </p:spPr>
                        <p:txBody>
                          <a:bodyPr wrap="square" rtlCol="0">
                            <a:spAutoFit/>
                          </a:bodyPr>
                          <a:lstStyle/>
                          <a:p>
                            <a:r>
                              <a:rPr lang="es-ES" sz="2400" b="1" dirty="0"/>
                              <a:t>E3</a:t>
                            </a:r>
                          </a:p>
                        </p:txBody>
                      </p:sp>
                      <p:sp>
                        <p:nvSpPr>
                          <p:cNvPr id="225" name="CuadroTexto 224"/>
                          <p:cNvSpPr txBox="1"/>
                          <p:nvPr/>
                        </p:nvSpPr>
                        <p:spPr>
                          <a:xfrm>
                            <a:off x="7608280" y="-79042"/>
                            <a:ext cx="524606" cy="283456"/>
                          </a:xfrm>
                          <a:prstGeom prst="rect">
                            <a:avLst/>
                          </a:prstGeom>
                          <a:noFill/>
                        </p:spPr>
                        <p:txBody>
                          <a:bodyPr wrap="square" rtlCol="0">
                            <a:spAutoFit/>
                          </a:bodyPr>
                          <a:lstStyle/>
                          <a:p>
                            <a:r>
                              <a:rPr lang="es-ES" sz="2000" b="1" dirty="0"/>
                              <a:t>L1</a:t>
                            </a:r>
                            <a:endParaRPr lang="es-ES" sz="1600" b="1" dirty="0"/>
                          </a:p>
                        </p:txBody>
                      </p:sp>
                    </p:grpSp>
                    <p:sp>
                      <p:nvSpPr>
                        <p:cNvPr id="219" name="CuadroTexto 218"/>
                        <p:cNvSpPr txBox="1"/>
                        <p:nvPr/>
                      </p:nvSpPr>
                      <p:spPr>
                        <a:xfrm>
                          <a:off x="89077" y="23570"/>
                          <a:ext cx="446314" cy="3050012"/>
                        </a:xfrm>
                        <a:prstGeom prst="rect">
                          <a:avLst/>
                        </a:prstGeom>
                        <a:noFill/>
                      </p:spPr>
                      <p:txBody>
                        <a:bodyPr vert="wordArtVert" wrap="square" rtlCol="0">
                          <a:spAutoFit/>
                        </a:bodyPr>
                        <a:lstStyle/>
                        <a:p>
                          <a:r>
                            <a:rPr lang="es-ES" sz="2000" b="1" dirty="0"/>
                            <a:t>FANGAR III</a:t>
                          </a:r>
                        </a:p>
                      </p:txBody>
                    </p:sp>
                  </p:grpSp>
                  <p:sp>
                    <p:nvSpPr>
                      <p:cNvPr id="215" name="CuadroTexto 214"/>
                      <p:cNvSpPr txBox="1"/>
                      <p:nvPr/>
                    </p:nvSpPr>
                    <p:spPr>
                      <a:xfrm>
                        <a:off x="518160" y="213360"/>
                        <a:ext cx="589280" cy="369332"/>
                      </a:xfrm>
                      <a:prstGeom prst="rect">
                        <a:avLst/>
                      </a:prstGeom>
                      <a:noFill/>
                    </p:spPr>
                    <p:txBody>
                      <a:bodyPr wrap="square" rtlCol="0">
                        <a:spAutoFit/>
                      </a:bodyPr>
                      <a:lstStyle/>
                      <a:p>
                        <a:r>
                          <a:rPr lang="es-ES" dirty="0"/>
                          <a:t>(a)</a:t>
                        </a:r>
                      </a:p>
                    </p:txBody>
                  </p:sp>
                  <p:sp>
                    <p:nvSpPr>
                      <p:cNvPr id="216" name="CuadroTexto 215"/>
                      <p:cNvSpPr txBox="1"/>
                      <p:nvPr/>
                    </p:nvSpPr>
                    <p:spPr>
                      <a:xfrm>
                        <a:off x="538480" y="2021840"/>
                        <a:ext cx="589280" cy="369332"/>
                      </a:xfrm>
                      <a:prstGeom prst="rect">
                        <a:avLst/>
                      </a:prstGeom>
                      <a:noFill/>
                    </p:spPr>
                    <p:txBody>
                      <a:bodyPr wrap="square" rtlCol="0">
                        <a:spAutoFit/>
                      </a:bodyPr>
                      <a:lstStyle/>
                      <a:p>
                        <a:r>
                          <a:rPr lang="es-ES" dirty="0"/>
                          <a:t>(c)</a:t>
                        </a:r>
                      </a:p>
                    </p:txBody>
                  </p:sp>
                  <p:sp>
                    <p:nvSpPr>
                      <p:cNvPr id="217" name="CuadroTexto 216"/>
                      <p:cNvSpPr txBox="1"/>
                      <p:nvPr/>
                    </p:nvSpPr>
                    <p:spPr>
                      <a:xfrm>
                        <a:off x="538480" y="1168123"/>
                        <a:ext cx="589280" cy="369332"/>
                      </a:xfrm>
                      <a:prstGeom prst="rect">
                        <a:avLst/>
                      </a:prstGeom>
                      <a:noFill/>
                    </p:spPr>
                    <p:txBody>
                      <a:bodyPr wrap="square" rtlCol="0">
                        <a:spAutoFit/>
                      </a:bodyPr>
                      <a:lstStyle/>
                      <a:p>
                        <a:r>
                          <a:rPr lang="es-ES" dirty="0"/>
                          <a:t>(b)</a:t>
                        </a:r>
                      </a:p>
                    </p:txBody>
                  </p:sp>
                </p:grpSp>
                <p:pic>
                  <p:nvPicPr>
                    <p:cNvPr id="213" name="Imagen 212"/>
                    <p:cNvPicPr>
                      <a:picLocks noChangeAspect="1"/>
                    </p:cNvPicPr>
                    <p:nvPr/>
                  </p:nvPicPr>
                  <p:blipFill rotWithShape="1">
                    <a:blip r:embed="rId10">
                      <a:extLst>
                        <a:ext uri="{28A0092B-C50C-407E-A947-70E740481C1C}">
                          <a14:useLocalDpi xmlns:a14="http://schemas.microsoft.com/office/drawing/2010/main" val="0"/>
                        </a:ext>
                      </a:extLst>
                    </a:blip>
                    <a:srcRect l="46145" t="27098" r="40902" b="69369"/>
                    <a:stretch/>
                  </p:blipFill>
                  <p:spPr>
                    <a:xfrm>
                      <a:off x="5649276" y="31411"/>
                      <a:ext cx="1579270" cy="197189"/>
                    </a:xfrm>
                    <a:prstGeom prst="rect">
                      <a:avLst/>
                    </a:prstGeom>
                  </p:spPr>
                </p:pic>
              </p:grpSp>
              <p:grpSp>
                <p:nvGrpSpPr>
                  <p:cNvPr id="206" name="Grupo 205"/>
                  <p:cNvGrpSpPr/>
                  <p:nvPr/>
                </p:nvGrpSpPr>
                <p:grpSpPr>
                  <a:xfrm>
                    <a:off x="910922" y="228600"/>
                    <a:ext cx="11236960" cy="2804342"/>
                    <a:chOff x="910922" y="228600"/>
                    <a:chExt cx="11236960" cy="2804342"/>
                  </a:xfrm>
                </p:grpSpPr>
                <p:pic>
                  <p:nvPicPr>
                    <p:cNvPr id="207" name="Imagen 206"/>
                    <p:cNvPicPr>
                      <a:picLocks noChangeAspect="1"/>
                    </p:cNvPicPr>
                    <p:nvPr/>
                  </p:nvPicPr>
                  <p:blipFill rotWithShape="1">
                    <a:blip r:embed="rId13">
                      <a:extLst>
                        <a:ext uri="{28A0092B-C50C-407E-A947-70E740481C1C}">
                          <a14:useLocalDpi xmlns:a14="http://schemas.microsoft.com/office/drawing/2010/main" val="0"/>
                        </a:ext>
                      </a:extLst>
                    </a:blip>
                    <a:srcRect l="7834"/>
                    <a:stretch/>
                  </p:blipFill>
                  <p:spPr>
                    <a:xfrm>
                      <a:off x="910922" y="1786254"/>
                      <a:ext cx="11236960" cy="1246688"/>
                    </a:xfrm>
                    <a:prstGeom prst="rect">
                      <a:avLst/>
                    </a:prstGeom>
                  </p:spPr>
                </p:pic>
                <p:sp>
                  <p:nvSpPr>
                    <p:cNvPr id="208" name="Rectángulo 207"/>
                    <p:cNvSpPr/>
                    <p:nvPr/>
                  </p:nvSpPr>
                  <p:spPr>
                    <a:xfrm>
                      <a:off x="2338755" y="228600"/>
                      <a:ext cx="373965" cy="255249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9" name="Rectángulo 208"/>
                    <p:cNvSpPr/>
                    <p:nvPr/>
                  </p:nvSpPr>
                  <p:spPr>
                    <a:xfrm>
                      <a:off x="5258599" y="228601"/>
                      <a:ext cx="330383" cy="25524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0" name="Rectángulo 209"/>
                    <p:cNvSpPr/>
                    <p:nvPr/>
                  </p:nvSpPr>
                  <p:spPr>
                    <a:xfrm>
                      <a:off x="7608280" y="228600"/>
                      <a:ext cx="442546" cy="255249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1" name="Rectángulo 210"/>
                    <p:cNvSpPr/>
                    <p:nvPr/>
                  </p:nvSpPr>
                  <p:spPr>
                    <a:xfrm>
                      <a:off x="9788776" y="228600"/>
                      <a:ext cx="383931" cy="255249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sp>
              <p:nvSpPr>
                <p:cNvPr id="204" name="CuadroTexto 203"/>
                <p:cNvSpPr txBox="1"/>
                <p:nvPr/>
              </p:nvSpPr>
              <p:spPr>
                <a:xfrm>
                  <a:off x="937532" y="118009"/>
                  <a:ext cx="400110" cy="854240"/>
                </a:xfrm>
                <a:prstGeom prst="rect">
                  <a:avLst/>
                </a:prstGeom>
                <a:solidFill>
                  <a:schemeClr val="bg1"/>
                </a:solidFill>
                <a:ln>
                  <a:noFill/>
                </a:ln>
              </p:spPr>
              <p:txBody>
                <a:bodyPr vert="vert270" wrap="square" rtlCol="0">
                  <a:spAutoFit/>
                </a:bodyPr>
                <a:lstStyle/>
                <a:p>
                  <a:pPr algn="ctr"/>
                  <a:r>
                    <a:rPr lang="es-ES" sz="1400" b="1" dirty="0"/>
                    <a:t> m/s</a:t>
                  </a:r>
                </a:p>
              </p:txBody>
            </p:sp>
          </p:grpSp>
          <p:sp>
            <p:nvSpPr>
              <p:cNvPr id="202" name="CuadroTexto 201"/>
              <p:cNvSpPr txBox="1"/>
              <p:nvPr/>
            </p:nvSpPr>
            <p:spPr>
              <a:xfrm>
                <a:off x="149253" y="4188792"/>
                <a:ext cx="446314" cy="2895222"/>
              </a:xfrm>
              <a:prstGeom prst="rect">
                <a:avLst/>
              </a:prstGeom>
              <a:noFill/>
            </p:spPr>
            <p:txBody>
              <a:bodyPr vert="wordArtVert" wrap="square" rtlCol="0">
                <a:spAutoFit/>
              </a:bodyPr>
              <a:lstStyle/>
              <a:p>
                <a:r>
                  <a:rPr lang="es-ES" sz="2000" b="1" dirty="0"/>
                  <a:t>FANGAR IV</a:t>
                </a:r>
              </a:p>
            </p:txBody>
          </p:sp>
        </p:grpSp>
      </p:grpSp>
      <p:sp>
        <p:nvSpPr>
          <p:cNvPr id="253" name="Rectangle 331"/>
          <p:cNvSpPr>
            <a:spLocks noChangeArrowheads="1"/>
          </p:cNvSpPr>
          <p:nvPr/>
        </p:nvSpPr>
        <p:spPr bwMode="auto">
          <a:xfrm>
            <a:off x="14129222" y="25087585"/>
            <a:ext cx="13687451" cy="4019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2000" tIns="144000" rIns="252000" bIns="144000"/>
          <a:lstStyle>
            <a:lvl1pPr>
              <a:lnSpc>
                <a:spcPct val="93000"/>
              </a:lnSpc>
              <a:spcBef>
                <a:spcPts val="142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3200">
                <a:solidFill>
                  <a:srgbClr val="000000"/>
                </a:solidFill>
                <a:latin typeface="Arial" charset="0"/>
                <a:ea typeface="Noto Sans CJK SC Regular" charset="0"/>
                <a:cs typeface="Noto Sans CJK SC Regular" charset="0"/>
              </a:defRPr>
            </a:lvl1pPr>
            <a:lvl2pPr>
              <a:lnSpc>
                <a:spcPct val="93000"/>
              </a:lnSpc>
              <a:spcBef>
                <a:spcPts val="113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800">
                <a:solidFill>
                  <a:srgbClr val="000000"/>
                </a:solidFill>
                <a:latin typeface="Arial" charset="0"/>
                <a:ea typeface="Noto Sans CJK SC Regular" charset="0"/>
                <a:cs typeface="Noto Sans CJK SC Regular" charset="0"/>
              </a:defRPr>
            </a:lvl2pPr>
            <a:lvl3pPr>
              <a:lnSpc>
                <a:spcPct val="93000"/>
              </a:lnSpc>
              <a:spcBef>
                <a:spcPts val="850"/>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400">
                <a:solidFill>
                  <a:srgbClr val="000000"/>
                </a:solidFill>
                <a:latin typeface="Arial" charset="0"/>
                <a:ea typeface="Noto Sans CJK SC Regular" charset="0"/>
                <a:cs typeface="Noto Sans CJK SC Regular" charset="0"/>
              </a:defRPr>
            </a:lvl3pPr>
            <a:lvl4pPr>
              <a:lnSpc>
                <a:spcPct val="93000"/>
              </a:lnSpc>
              <a:spcBef>
                <a:spcPts val="575"/>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4pPr>
            <a:lvl5pPr>
              <a:lnSpc>
                <a:spcPct val="93000"/>
              </a:lnSpc>
              <a:spcBef>
                <a:spcPts val="288"/>
              </a:spcBef>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sz="2000">
                <a:solidFill>
                  <a:srgbClr val="000000"/>
                </a:solidFill>
                <a:latin typeface="Arial" charset="0"/>
                <a:ea typeface="Noto Sans CJK SC Regular" charset="0"/>
                <a:cs typeface="Noto Sans CJK SC Regular" charset="0"/>
              </a:defRPr>
            </a:lvl9pPr>
          </a:lstStyle>
          <a:p>
            <a:pPr lvl="0" algn="just">
              <a:lnSpc>
                <a:spcPct val="100000"/>
              </a:lnSpc>
              <a:spcBef>
                <a:spcPct val="30000"/>
              </a:spcBef>
              <a:tabLst/>
              <a:defRPr/>
            </a:pPr>
            <a:r>
              <a:rPr lang="en-GB" dirty="0">
                <a:latin typeface="+mj-lt"/>
              </a:rPr>
              <a:t>The responsible mechanisms of </a:t>
            </a:r>
            <a:r>
              <a:rPr lang="en-GB" dirty="0" err="1">
                <a:latin typeface="+mj-lt"/>
              </a:rPr>
              <a:t>Chl</a:t>
            </a:r>
            <a:r>
              <a:rPr lang="en-GB" dirty="0">
                <a:latin typeface="+mj-lt"/>
              </a:rPr>
              <a:t> </a:t>
            </a:r>
            <a:r>
              <a:rPr lang="en-GB" i="1" dirty="0">
                <a:latin typeface="+mj-lt"/>
              </a:rPr>
              <a:t>a</a:t>
            </a:r>
            <a:r>
              <a:rPr lang="en-GB" dirty="0">
                <a:latin typeface="+mj-lt"/>
              </a:rPr>
              <a:t> increase during the wind episodes are the horizontal mixing and the bottom resuspension (linked also to the breakage of the stratification) that presumably </a:t>
            </a:r>
            <a:r>
              <a:rPr lang="en-GB" dirty="0" err="1">
                <a:latin typeface="+mj-lt"/>
              </a:rPr>
              <a:t>resuspends</a:t>
            </a:r>
            <a:r>
              <a:rPr lang="en-GB" dirty="0">
                <a:latin typeface="+mj-lt"/>
              </a:rPr>
              <a:t> </a:t>
            </a:r>
            <a:r>
              <a:rPr lang="en-GB" dirty="0" err="1">
                <a:latin typeface="+mj-lt"/>
              </a:rPr>
              <a:t>Chl</a:t>
            </a:r>
            <a:r>
              <a:rPr lang="en-GB" dirty="0">
                <a:latin typeface="+mj-lt"/>
              </a:rPr>
              <a:t> </a:t>
            </a:r>
            <a:r>
              <a:rPr lang="en-GB" i="1" dirty="0">
                <a:latin typeface="+mj-lt"/>
              </a:rPr>
              <a:t>a</a:t>
            </a:r>
            <a:r>
              <a:rPr lang="en-GB" dirty="0">
                <a:latin typeface="+mj-lt"/>
              </a:rPr>
              <a:t> containing biomass and/or incorporates nutrients in the water column. On the other hand, sea-breeze is not capable of breaking up the stratification, so the </a:t>
            </a:r>
            <a:r>
              <a:rPr lang="en-GB" dirty="0" err="1">
                <a:latin typeface="+mj-lt"/>
              </a:rPr>
              <a:t>Chl</a:t>
            </a:r>
            <a:r>
              <a:rPr lang="en-GB" dirty="0">
                <a:latin typeface="+mj-lt"/>
              </a:rPr>
              <a:t> </a:t>
            </a:r>
            <a:r>
              <a:rPr lang="en-GB" i="1" dirty="0">
                <a:latin typeface="+mj-lt"/>
              </a:rPr>
              <a:t>a</a:t>
            </a:r>
            <a:r>
              <a:rPr lang="en-GB" dirty="0">
                <a:latin typeface="+mj-lt"/>
              </a:rPr>
              <a:t> concentration does not change significantly during sea-breeze events</a:t>
            </a:r>
            <a:endParaRPr lang="en-US" altLang="es-ES" sz="1800" dirty="0">
              <a:latin typeface="+mj-lt"/>
            </a:endParaRPr>
          </a:p>
        </p:txBody>
      </p:sp>
      <p:grpSp>
        <p:nvGrpSpPr>
          <p:cNvPr id="254" name="Grupo 253"/>
          <p:cNvGrpSpPr/>
          <p:nvPr/>
        </p:nvGrpSpPr>
        <p:grpSpPr>
          <a:xfrm>
            <a:off x="895863" y="18556649"/>
            <a:ext cx="12256455" cy="6248955"/>
            <a:chOff x="1119510" y="492620"/>
            <a:chExt cx="9662790" cy="5090222"/>
          </a:xfrm>
        </p:grpSpPr>
        <p:grpSp>
          <p:nvGrpSpPr>
            <p:cNvPr id="255" name="Grupo 254"/>
            <p:cNvGrpSpPr/>
            <p:nvPr/>
          </p:nvGrpSpPr>
          <p:grpSpPr>
            <a:xfrm>
              <a:off x="1163971" y="492620"/>
              <a:ext cx="9618329" cy="5090222"/>
              <a:chOff x="1163971" y="492620"/>
              <a:chExt cx="9618329" cy="5090222"/>
            </a:xfrm>
          </p:grpSpPr>
          <p:grpSp>
            <p:nvGrpSpPr>
              <p:cNvPr id="261" name="Grupo 260"/>
              <p:cNvGrpSpPr/>
              <p:nvPr/>
            </p:nvGrpSpPr>
            <p:grpSpPr>
              <a:xfrm>
                <a:off x="1163971" y="492620"/>
                <a:ext cx="9618329" cy="5056929"/>
                <a:chOff x="1163971" y="492620"/>
                <a:chExt cx="9618329" cy="5056929"/>
              </a:xfrm>
            </p:grpSpPr>
            <p:grpSp>
              <p:nvGrpSpPr>
                <p:cNvPr id="265" name="Grupo 264"/>
                <p:cNvGrpSpPr/>
                <p:nvPr/>
              </p:nvGrpSpPr>
              <p:grpSpPr>
                <a:xfrm>
                  <a:off x="1163971" y="492620"/>
                  <a:ext cx="9618329" cy="5056929"/>
                  <a:chOff x="1163971" y="492620"/>
                  <a:chExt cx="9618329" cy="5056929"/>
                </a:xfrm>
              </p:grpSpPr>
              <p:grpSp>
                <p:nvGrpSpPr>
                  <p:cNvPr id="267" name="Grupo 266"/>
                  <p:cNvGrpSpPr/>
                  <p:nvPr/>
                </p:nvGrpSpPr>
                <p:grpSpPr>
                  <a:xfrm>
                    <a:off x="1224448" y="492620"/>
                    <a:ext cx="9557852" cy="4978540"/>
                    <a:chOff x="-296197" y="495436"/>
                    <a:chExt cx="9465543" cy="4877780"/>
                  </a:xfrm>
                </p:grpSpPr>
                <p:grpSp>
                  <p:nvGrpSpPr>
                    <p:cNvPr id="272" name="Grupo 271"/>
                    <p:cNvGrpSpPr/>
                    <p:nvPr/>
                  </p:nvGrpSpPr>
                  <p:grpSpPr>
                    <a:xfrm>
                      <a:off x="-296197" y="495436"/>
                      <a:ext cx="9465543" cy="4877780"/>
                      <a:chOff x="-296197" y="495436"/>
                      <a:chExt cx="9465543" cy="4877780"/>
                    </a:xfrm>
                  </p:grpSpPr>
                  <p:pic>
                    <p:nvPicPr>
                      <p:cNvPr id="285" name="Imagen 28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18319" y="631829"/>
                        <a:ext cx="6551027" cy="4741387"/>
                      </a:xfrm>
                      <a:prstGeom prst="rect">
                        <a:avLst/>
                      </a:prstGeom>
                    </p:spPr>
                  </p:pic>
                  <p:grpSp>
                    <p:nvGrpSpPr>
                      <p:cNvPr id="286" name="2 Grupo"/>
                      <p:cNvGrpSpPr/>
                      <p:nvPr/>
                    </p:nvGrpSpPr>
                    <p:grpSpPr>
                      <a:xfrm>
                        <a:off x="-296197" y="495436"/>
                        <a:ext cx="2939635" cy="4550676"/>
                        <a:chOff x="-296197" y="495436"/>
                        <a:chExt cx="2939635" cy="4550676"/>
                      </a:xfrm>
                    </p:grpSpPr>
                    <p:pic>
                      <p:nvPicPr>
                        <p:cNvPr id="288" name="Picture 2"/>
                        <p:cNvPicPr>
                          <a:picLocks noChangeAspect="1"/>
                        </p:cNvPicPr>
                        <p:nvPr/>
                      </p:nvPicPr>
                      <p:blipFill rotWithShape="1">
                        <a:blip r:embed="rId15">
                          <a:extLst>
                            <a:ext uri="{28A0092B-C50C-407E-A947-70E740481C1C}">
                              <a14:useLocalDpi xmlns:a14="http://schemas.microsoft.com/office/drawing/2010/main" val="0"/>
                            </a:ext>
                          </a:extLst>
                        </a:blip>
                        <a:srcRect l="3942" t="8733" r="6599" b="8969"/>
                        <a:stretch/>
                      </p:blipFill>
                      <p:spPr>
                        <a:xfrm>
                          <a:off x="-215853" y="495436"/>
                          <a:ext cx="2495227" cy="2302984"/>
                        </a:xfrm>
                        <a:prstGeom prst="rect">
                          <a:avLst/>
                        </a:prstGeom>
                      </p:spPr>
                    </p:pic>
                    <p:sp>
                      <p:nvSpPr>
                        <p:cNvPr id="289" name="Rectangle 4"/>
                        <p:cNvSpPr/>
                        <p:nvPr/>
                      </p:nvSpPr>
                      <p:spPr>
                        <a:xfrm>
                          <a:off x="998424" y="1232138"/>
                          <a:ext cx="367430" cy="3378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0" name="22 Grupo"/>
                        <p:cNvGrpSpPr/>
                        <p:nvPr/>
                      </p:nvGrpSpPr>
                      <p:grpSpPr>
                        <a:xfrm>
                          <a:off x="-296197" y="1569979"/>
                          <a:ext cx="2939635" cy="3476133"/>
                          <a:chOff x="-296197" y="1569979"/>
                          <a:chExt cx="2939635" cy="3476133"/>
                        </a:xfrm>
                      </p:grpSpPr>
                      <p:grpSp>
                        <p:nvGrpSpPr>
                          <p:cNvPr id="302" name="5 Grupo"/>
                          <p:cNvGrpSpPr/>
                          <p:nvPr/>
                        </p:nvGrpSpPr>
                        <p:grpSpPr>
                          <a:xfrm>
                            <a:off x="-296197" y="1569979"/>
                            <a:ext cx="2939635" cy="1318657"/>
                            <a:chOff x="2215962" y="1756358"/>
                            <a:chExt cx="3987093" cy="1818798"/>
                          </a:xfrm>
                        </p:grpSpPr>
                        <p:cxnSp>
                          <p:nvCxnSpPr>
                            <p:cNvPr id="305" name="7 Conector recto"/>
                            <p:cNvCxnSpPr/>
                            <p:nvPr/>
                          </p:nvCxnSpPr>
                          <p:spPr>
                            <a:xfrm flipH="1" flipV="1">
                              <a:off x="4461225" y="1756358"/>
                              <a:ext cx="1741830" cy="1818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8 Conector recto"/>
                            <p:cNvCxnSpPr/>
                            <p:nvPr/>
                          </p:nvCxnSpPr>
                          <p:spPr>
                            <a:xfrm flipH="1">
                              <a:off x="2215962" y="1756358"/>
                              <a:ext cx="1755923" cy="1764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18 Grupo"/>
                          <p:cNvGrpSpPr/>
                          <p:nvPr/>
                        </p:nvGrpSpPr>
                        <p:grpSpPr>
                          <a:xfrm>
                            <a:off x="174953" y="2644538"/>
                            <a:ext cx="2422356" cy="2401574"/>
                            <a:chOff x="2953256" y="-32205"/>
                            <a:chExt cx="2422356" cy="2401574"/>
                          </a:xfrm>
                        </p:grpSpPr>
                        <p:sp>
                          <p:nvSpPr>
                            <p:cNvPr id="293" name="Flowchart: Merge 10"/>
                            <p:cNvSpPr/>
                            <p:nvPr/>
                          </p:nvSpPr>
                          <p:spPr>
                            <a:xfrm>
                              <a:off x="4994366" y="1820085"/>
                              <a:ext cx="200298" cy="21771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94" name="TextBox 11"/>
                            <p:cNvSpPr txBox="1"/>
                            <p:nvPr/>
                          </p:nvSpPr>
                          <p:spPr>
                            <a:xfrm>
                              <a:off x="4878742" y="1610903"/>
                              <a:ext cx="487634" cy="261610"/>
                            </a:xfrm>
                            <a:prstGeom prst="rect">
                              <a:avLst/>
                            </a:prstGeom>
                            <a:noFill/>
                          </p:spPr>
                          <p:txBody>
                            <a:bodyPr wrap="none" rtlCol="0">
                              <a:spAutoFit/>
                            </a:bodyPr>
                            <a:lstStyle/>
                            <a:p>
                              <a:r>
                                <a:rPr lang="es-ES" sz="1100" dirty="0"/>
                                <a:t>M-SC</a:t>
                              </a:r>
                            </a:p>
                          </p:txBody>
                        </p:sp>
                        <p:sp>
                          <p:nvSpPr>
                            <p:cNvPr id="295" name="TextBox 18"/>
                            <p:cNvSpPr txBox="1"/>
                            <p:nvPr/>
                          </p:nvSpPr>
                          <p:spPr>
                            <a:xfrm>
                              <a:off x="3383113" y="1582416"/>
                              <a:ext cx="585417" cy="261610"/>
                            </a:xfrm>
                            <a:prstGeom prst="rect">
                              <a:avLst/>
                            </a:prstGeom>
                            <a:noFill/>
                          </p:spPr>
                          <p:txBody>
                            <a:bodyPr wrap="none" rtlCol="0">
                              <a:spAutoFit/>
                            </a:bodyPr>
                            <a:lstStyle/>
                            <a:p>
                              <a:r>
                                <a:rPr lang="es-ES" sz="1100" b="1" i="1" dirty="0">
                                  <a:solidFill>
                                    <a:schemeClr val="bg2">
                                      <a:lumMod val="90000"/>
                                    </a:schemeClr>
                                  </a:solidFill>
                                </a:rPr>
                                <a:t>+764m</a:t>
                              </a:r>
                            </a:p>
                          </p:txBody>
                        </p:sp>
                        <p:sp>
                          <p:nvSpPr>
                            <p:cNvPr id="296" name="TextBox 23"/>
                            <p:cNvSpPr txBox="1"/>
                            <p:nvPr/>
                          </p:nvSpPr>
                          <p:spPr>
                            <a:xfrm>
                              <a:off x="4092839" y="1848935"/>
                              <a:ext cx="892842" cy="400110"/>
                            </a:xfrm>
                            <a:prstGeom prst="rect">
                              <a:avLst/>
                            </a:prstGeom>
                            <a:noFill/>
                          </p:spPr>
                          <p:txBody>
                            <a:bodyPr wrap="square" rtlCol="0">
                              <a:spAutoFit/>
                            </a:bodyPr>
                            <a:lstStyle/>
                            <a:p>
                              <a:r>
                                <a:rPr lang="es-ES" sz="1000" i="1" dirty="0" err="1"/>
                                <a:t>Sant</a:t>
                              </a:r>
                              <a:r>
                                <a:rPr lang="es-ES" sz="1000" i="1" dirty="0"/>
                                <a:t> Carles de la </a:t>
                              </a:r>
                              <a:r>
                                <a:rPr lang="es-ES" sz="1000" i="1" dirty="0" err="1"/>
                                <a:t>Ràpita</a:t>
                              </a:r>
                              <a:endParaRPr lang="es-ES" sz="1000" i="1" dirty="0"/>
                            </a:p>
                          </p:txBody>
                        </p:sp>
                        <p:pic>
                          <p:nvPicPr>
                            <p:cNvPr id="297" name="Picture 1"/>
                            <p:cNvPicPr>
                              <a:picLocks noChangeAspect="1"/>
                            </p:cNvPicPr>
                            <p:nvPr/>
                          </p:nvPicPr>
                          <p:blipFill rotWithShape="1">
                            <a:blip r:embed="rId16" cstate="print">
                              <a:extLst>
                                <a:ext uri="{28A0092B-C50C-407E-A947-70E740481C1C}">
                                  <a14:useLocalDpi xmlns:a14="http://schemas.microsoft.com/office/drawing/2010/main" val="0"/>
                                </a:ext>
                              </a:extLst>
                            </a:blip>
                            <a:srcRect l="7017" t="22476" r="7197" b="22794"/>
                            <a:stretch/>
                          </p:blipFill>
                          <p:spPr>
                            <a:xfrm>
                              <a:off x="2975843" y="209369"/>
                              <a:ext cx="2390533" cy="2160000"/>
                            </a:xfrm>
                            <a:prstGeom prst="rect">
                              <a:avLst/>
                            </a:prstGeom>
                          </p:spPr>
                        </p:pic>
                        <p:sp>
                          <p:nvSpPr>
                            <p:cNvPr id="298" name="Rectangle 42"/>
                            <p:cNvSpPr/>
                            <p:nvPr/>
                          </p:nvSpPr>
                          <p:spPr>
                            <a:xfrm>
                              <a:off x="4153037" y="1389172"/>
                              <a:ext cx="1213340" cy="741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9" name="Rectangle 53"/>
                            <p:cNvSpPr/>
                            <p:nvPr/>
                          </p:nvSpPr>
                          <p:spPr>
                            <a:xfrm>
                              <a:off x="2953256" y="209369"/>
                              <a:ext cx="2422356" cy="2160000"/>
                            </a:xfrm>
                            <a:prstGeom prst="rect">
                              <a:avLst/>
                            </a:prstGeom>
                            <a:noFill/>
                            <a:ln w="2857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0" name="TextBox 75"/>
                            <p:cNvSpPr txBox="1"/>
                            <p:nvPr/>
                          </p:nvSpPr>
                          <p:spPr>
                            <a:xfrm rot="3607365">
                              <a:off x="2894869" y="516330"/>
                              <a:ext cx="1358680" cy="261610"/>
                            </a:xfrm>
                            <a:prstGeom prst="rect">
                              <a:avLst/>
                            </a:prstGeom>
                            <a:noFill/>
                          </p:spPr>
                          <p:txBody>
                            <a:bodyPr wrap="square" rtlCol="0">
                              <a:spAutoFit/>
                            </a:bodyPr>
                            <a:lstStyle/>
                            <a:p>
                              <a:pPr algn="ctr"/>
                              <a:r>
                                <a:rPr lang="es-ES" sz="1050" i="1" dirty="0"/>
                                <a:t>Ebro </a:t>
                              </a:r>
                              <a:r>
                                <a:rPr lang="es-ES" sz="1050" i="1" dirty="0" err="1"/>
                                <a:t>River</a:t>
                              </a:r>
                              <a:endParaRPr lang="es-ES" sz="1050" i="1" dirty="0"/>
                            </a:p>
                          </p:txBody>
                        </p:sp>
                        <p:sp>
                          <p:nvSpPr>
                            <p:cNvPr id="301" name="Freeform 6"/>
                            <p:cNvSpPr/>
                            <p:nvPr/>
                          </p:nvSpPr>
                          <p:spPr>
                            <a:xfrm>
                              <a:off x="3169444" y="245269"/>
                              <a:ext cx="940594" cy="1649752"/>
                            </a:xfrm>
                            <a:custGeom>
                              <a:avLst/>
                              <a:gdLst>
                                <a:gd name="connsiteX0" fmla="*/ 0 w 940594"/>
                                <a:gd name="connsiteY0" fmla="*/ 0 h 1649752"/>
                                <a:gd name="connsiteX1" fmla="*/ 35719 w 940594"/>
                                <a:gd name="connsiteY1" fmla="*/ 111919 h 1649752"/>
                                <a:gd name="connsiteX2" fmla="*/ 185737 w 940594"/>
                                <a:gd name="connsiteY2" fmla="*/ 269081 h 1649752"/>
                                <a:gd name="connsiteX3" fmla="*/ 271462 w 940594"/>
                                <a:gd name="connsiteY3" fmla="*/ 340519 h 1649752"/>
                                <a:gd name="connsiteX4" fmla="*/ 276225 w 940594"/>
                                <a:gd name="connsiteY4" fmla="*/ 466725 h 1649752"/>
                                <a:gd name="connsiteX5" fmla="*/ 219075 w 940594"/>
                                <a:gd name="connsiteY5" fmla="*/ 585787 h 1649752"/>
                                <a:gd name="connsiteX6" fmla="*/ 278606 w 940594"/>
                                <a:gd name="connsiteY6" fmla="*/ 621506 h 1649752"/>
                                <a:gd name="connsiteX7" fmla="*/ 297656 w 940594"/>
                                <a:gd name="connsiteY7" fmla="*/ 676275 h 1649752"/>
                                <a:gd name="connsiteX8" fmla="*/ 278606 w 940594"/>
                                <a:gd name="connsiteY8" fmla="*/ 728662 h 1649752"/>
                                <a:gd name="connsiteX9" fmla="*/ 304800 w 940594"/>
                                <a:gd name="connsiteY9" fmla="*/ 800100 h 1649752"/>
                                <a:gd name="connsiteX10" fmla="*/ 397669 w 940594"/>
                                <a:gd name="connsiteY10" fmla="*/ 795337 h 1649752"/>
                                <a:gd name="connsiteX11" fmla="*/ 502444 w 940594"/>
                                <a:gd name="connsiteY11" fmla="*/ 800100 h 1649752"/>
                                <a:gd name="connsiteX12" fmla="*/ 592931 w 940594"/>
                                <a:gd name="connsiteY12" fmla="*/ 881062 h 1649752"/>
                                <a:gd name="connsiteX13" fmla="*/ 659606 w 940594"/>
                                <a:gd name="connsiteY13" fmla="*/ 964406 h 1649752"/>
                                <a:gd name="connsiteX14" fmla="*/ 647700 w 940594"/>
                                <a:gd name="connsiteY14" fmla="*/ 1040606 h 1649752"/>
                                <a:gd name="connsiteX15" fmla="*/ 578644 w 940594"/>
                                <a:gd name="connsiteY15" fmla="*/ 1126331 h 1649752"/>
                                <a:gd name="connsiteX16" fmla="*/ 485775 w 940594"/>
                                <a:gd name="connsiteY16" fmla="*/ 1219200 h 1649752"/>
                                <a:gd name="connsiteX17" fmla="*/ 466725 w 940594"/>
                                <a:gd name="connsiteY17" fmla="*/ 1316831 h 1649752"/>
                                <a:gd name="connsiteX18" fmla="*/ 495300 w 940594"/>
                                <a:gd name="connsiteY18" fmla="*/ 1393031 h 1649752"/>
                                <a:gd name="connsiteX19" fmla="*/ 533400 w 940594"/>
                                <a:gd name="connsiteY19" fmla="*/ 1497806 h 1649752"/>
                                <a:gd name="connsiteX20" fmla="*/ 538162 w 940594"/>
                                <a:gd name="connsiteY20" fmla="*/ 1574006 h 1649752"/>
                                <a:gd name="connsiteX21" fmla="*/ 602456 w 940594"/>
                                <a:gd name="connsiteY21" fmla="*/ 1621631 h 1649752"/>
                                <a:gd name="connsiteX22" fmla="*/ 759619 w 940594"/>
                                <a:gd name="connsiteY22" fmla="*/ 1600200 h 1649752"/>
                                <a:gd name="connsiteX23" fmla="*/ 869156 w 940594"/>
                                <a:gd name="connsiteY23" fmla="*/ 1647825 h 1649752"/>
                                <a:gd name="connsiteX24" fmla="*/ 940594 w 940594"/>
                                <a:gd name="connsiteY24" fmla="*/ 1635919 h 164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0594" h="1649752">
                                  <a:moveTo>
                                    <a:pt x="0" y="0"/>
                                  </a:moveTo>
                                  <a:cubicBezTo>
                                    <a:pt x="2381" y="33536"/>
                                    <a:pt x="4763" y="67072"/>
                                    <a:pt x="35719" y="111919"/>
                                  </a:cubicBezTo>
                                  <a:cubicBezTo>
                                    <a:pt x="66675" y="156766"/>
                                    <a:pt x="146447" y="230981"/>
                                    <a:pt x="185737" y="269081"/>
                                  </a:cubicBezTo>
                                  <a:cubicBezTo>
                                    <a:pt x="225027" y="307181"/>
                                    <a:pt x="256381" y="307578"/>
                                    <a:pt x="271462" y="340519"/>
                                  </a:cubicBezTo>
                                  <a:cubicBezTo>
                                    <a:pt x="286543" y="373460"/>
                                    <a:pt x="284956" y="425847"/>
                                    <a:pt x="276225" y="466725"/>
                                  </a:cubicBezTo>
                                  <a:cubicBezTo>
                                    <a:pt x="267494" y="507603"/>
                                    <a:pt x="218678" y="559990"/>
                                    <a:pt x="219075" y="585787"/>
                                  </a:cubicBezTo>
                                  <a:cubicBezTo>
                                    <a:pt x="219472" y="611584"/>
                                    <a:pt x="265509" y="606425"/>
                                    <a:pt x="278606" y="621506"/>
                                  </a:cubicBezTo>
                                  <a:cubicBezTo>
                                    <a:pt x="291703" y="636587"/>
                                    <a:pt x="297656" y="658416"/>
                                    <a:pt x="297656" y="676275"/>
                                  </a:cubicBezTo>
                                  <a:cubicBezTo>
                                    <a:pt x="297656" y="694134"/>
                                    <a:pt x="277415" y="708025"/>
                                    <a:pt x="278606" y="728662"/>
                                  </a:cubicBezTo>
                                  <a:cubicBezTo>
                                    <a:pt x="279797" y="749299"/>
                                    <a:pt x="284956" y="788988"/>
                                    <a:pt x="304800" y="800100"/>
                                  </a:cubicBezTo>
                                  <a:cubicBezTo>
                                    <a:pt x="324644" y="811212"/>
                                    <a:pt x="364728" y="795337"/>
                                    <a:pt x="397669" y="795337"/>
                                  </a:cubicBezTo>
                                  <a:cubicBezTo>
                                    <a:pt x="430610" y="795337"/>
                                    <a:pt x="469900" y="785813"/>
                                    <a:pt x="502444" y="800100"/>
                                  </a:cubicBezTo>
                                  <a:cubicBezTo>
                                    <a:pt x="534988" y="814387"/>
                                    <a:pt x="566737" y="853678"/>
                                    <a:pt x="592931" y="881062"/>
                                  </a:cubicBezTo>
                                  <a:cubicBezTo>
                                    <a:pt x="619125" y="908446"/>
                                    <a:pt x="650478" y="937815"/>
                                    <a:pt x="659606" y="964406"/>
                                  </a:cubicBezTo>
                                  <a:cubicBezTo>
                                    <a:pt x="668734" y="990997"/>
                                    <a:pt x="661194" y="1013619"/>
                                    <a:pt x="647700" y="1040606"/>
                                  </a:cubicBezTo>
                                  <a:cubicBezTo>
                                    <a:pt x="634206" y="1067593"/>
                                    <a:pt x="605632" y="1096565"/>
                                    <a:pt x="578644" y="1126331"/>
                                  </a:cubicBezTo>
                                  <a:cubicBezTo>
                                    <a:pt x="551657" y="1156097"/>
                                    <a:pt x="504428" y="1187450"/>
                                    <a:pt x="485775" y="1219200"/>
                                  </a:cubicBezTo>
                                  <a:cubicBezTo>
                                    <a:pt x="467122" y="1250950"/>
                                    <a:pt x="465138" y="1287859"/>
                                    <a:pt x="466725" y="1316831"/>
                                  </a:cubicBezTo>
                                  <a:cubicBezTo>
                                    <a:pt x="468312" y="1345803"/>
                                    <a:pt x="484188" y="1362869"/>
                                    <a:pt x="495300" y="1393031"/>
                                  </a:cubicBezTo>
                                  <a:cubicBezTo>
                                    <a:pt x="506412" y="1423193"/>
                                    <a:pt x="526256" y="1467644"/>
                                    <a:pt x="533400" y="1497806"/>
                                  </a:cubicBezTo>
                                  <a:cubicBezTo>
                                    <a:pt x="540544" y="1527968"/>
                                    <a:pt x="526653" y="1553369"/>
                                    <a:pt x="538162" y="1574006"/>
                                  </a:cubicBezTo>
                                  <a:cubicBezTo>
                                    <a:pt x="549671" y="1594643"/>
                                    <a:pt x="565547" y="1617265"/>
                                    <a:pt x="602456" y="1621631"/>
                                  </a:cubicBezTo>
                                  <a:cubicBezTo>
                                    <a:pt x="639365" y="1625997"/>
                                    <a:pt x="715169" y="1595834"/>
                                    <a:pt x="759619" y="1600200"/>
                                  </a:cubicBezTo>
                                  <a:cubicBezTo>
                                    <a:pt x="804069" y="1604566"/>
                                    <a:pt x="838994" y="1641872"/>
                                    <a:pt x="869156" y="1647825"/>
                                  </a:cubicBezTo>
                                  <a:cubicBezTo>
                                    <a:pt x="899318" y="1653778"/>
                                    <a:pt x="919956" y="1644848"/>
                                    <a:pt x="940594" y="163591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sp>
                    <p:nvSpPr>
                      <p:cNvPr id="287" name="36 CuadroTexto"/>
                      <p:cNvSpPr txBox="1"/>
                      <p:nvPr/>
                    </p:nvSpPr>
                    <p:spPr>
                      <a:xfrm>
                        <a:off x="4601166" y="1939152"/>
                        <a:ext cx="396444" cy="307777"/>
                      </a:xfrm>
                      <a:prstGeom prst="rect">
                        <a:avLst/>
                      </a:prstGeom>
                      <a:noFill/>
                    </p:spPr>
                    <p:txBody>
                      <a:bodyPr wrap="square" rtlCol="0">
                        <a:spAutoFit/>
                      </a:bodyPr>
                      <a:lstStyle/>
                      <a:p>
                        <a:r>
                          <a:rPr lang="es-ES" sz="1400" b="1" dirty="0"/>
                          <a:t>O</a:t>
                        </a:r>
                      </a:p>
                    </p:txBody>
                  </p:sp>
                </p:grpSp>
                <p:sp>
                  <p:nvSpPr>
                    <p:cNvPr id="273" name="CuadroTexto 272"/>
                    <p:cNvSpPr txBox="1"/>
                    <p:nvPr/>
                  </p:nvSpPr>
                  <p:spPr>
                    <a:xfrm>
                      <a:off x="4501367" y="2530258"/>
                      <a:ext cx="452476" cy="307777"/>
                    </a:xfrm>
                    <a:prstGeom prst="rect">
                      <a:avLst/>
                    </a:prstGeom>
                    <a:noFill/>
                  </p:spPr>
                  <p:txBody>
                    <a:bodyPr wrap="square" rtlCol="0">
                      <a:spAutoFit/>
                    </a:bodyPr>
                    <a:lstStyle/>
                    <a:p>
                      <a:r>
                        <a:rPr lang="es-ES" sz="1400" b="1" dirty="0">
                          <a:solidFill>
                            <a:schemeClr val="accent2"/>
                          </a:solidFill>
                        </a:rPr>
                        <a:t>O1</a:t>
                      </a:r>
                    </a:p>
                  </p:txBody>
                </p:sp>
                <p:sp>
                  <p:nvSpPr>
                    <p:cNvPr id="275" name="CuadroTexto 274"/>
                    <p:cNvSpPr txBox="1"/>
                    <p:nvPr/>
                  </p:nvSpPr>
                  <p:spPr>
                    <a:xfrm>
                      <a:off x="6696351" y="3597581"/>
                      <a:ext cx="671926" cy="307777"/>
                    </a:xfrm>
                    <a:prstGeom prst="rect">
                      <a:avLst/>
                    </a:prstGeom>
                    <a:noFill/>
                  </p:spPr>
                  <p:txBody>
                    <a:bodyPr wrap="square" rtlCol="0">
                      <a:spAutoFit/>
                    </a:bodyPr>
                    <a:lstStyle/>
                    <a:p>
                      <a:r>
                        <a:rPr lang="es-ES" sz="1400" b="1" dirty="0">
                          <a:solidFill>
                            <a:schemeClr val="accent2"/>
                          </a:solidFill>
                        </a:rPr>
                        <a:t>I</a:t>
                      </a:r>
                    </a:p>
                  </p:txBody>
                </p:sp>
                <p:sp>
                  <p:nvSpPr>
                    <p:cNvPr id="276" name="CuadroTexto 275"/>
                    <p:cNvSpPr txBox="1"/>
                    <p:nvPr/>
                  </p:nvSpPr>
                  <p:spPr>
                    <a:xfrm>
                      <a:off x="5610427" y="3379856"/>
                      <a:ext cx="521811" cy="307777"/>
                    </a:xfrm>
                    <a:prstGeom prst="rect">
                      <a:avLst/>
                    </a:prstGeom>
                    <a:noFill/>
                  </p:spPr>
                  <p:txBody>
                    <a:bodyPr wrap="square" rtlCol="0">
                      <a:spAutoFit/>
                    </a:bodyPr>
                    <a:lstStyle/>
                    <a:p>
                      <a:r>
                        <a:rPr lang="es-ES" sz="1400" b="1" dirty="0">
                          <a:solidFill>
                            <a:schemeClr val="accent2"/>
                          </a:solidFill>
                        </a:rPr>
                        <a:t>C1</a:t>
                      </a:r>
                    </a:p>
                  </p:txBody>
                </p:sp>
                <p:sp>
                  <p:nvSpPr>
                    <p:cNvPr id="277" name="CuadroTexto 276"/>
                    <p:cNvSpPr txBox="1"/>
                    <p:nvPr/>
                  </p:nvSpPr>
                  <p:spPr>
                    <a:xfrm>
                      <a:off x="6330666" y="3552959"/>
                      <a:ext cx="551944" cy="307777"/>
                    </a:xfrm>
                    <a:prstGeom prst="rect">
                      <a:avLst/>
                    </a:prstGeom>
                    <a:noFill/>
                  </p:spPr>
                  <p:txBody>
                    <a:bodyPr wrap="square" rtlCol="0">
                      <a:spAutoFit/>
                    </a:bodyPr>
                    <a:lstStyle/>
                    <a:p>
                      <a:r>
                        <a:rPr lang="es-ES" sz="1400" b="1" dirty="0">
                          <a:solidFill>
                            <a:schemeClr val="accent2"/>
                          </a:solidFill>
                        </a:rPr>
                        <a:t>C2</a:t>
                      </a:r>
                    </a:p>
                  </p:txBody>
                </p:sp>
                <p:sp>
                  <p:nvSpPr>
                    <p:cNvPr id="278" name="CuadroTexto 277"/>
                    <p:cNvSpPr txBox="1"/>
                    <p:nvPr/>
                  </p:nvSpPr>
                  <p:spPr>
                    <a:xfrm>
                      <a:off x="5871332" y="3725081"/>
                      <a:ext cx="431746" cy="305400"/>
                    </a:xfrm>
                    <a:prstGeom prst="rect">
                      <a:avLst/>
                    </a:prstGeom>
                    <a:noFill/>
                  </p:spPr>
                  <p:txBody>
                    <a:bodyPr wrap="square" rtlCol="0">
                      <a:spAutoFit/>
                    </a:bodyPr>
                    <a:lstStyle/>
                    <a:p>
                      <a:r>
                        <a:rPr lang="es-ES" sz="1400" b="1" dirty="0">
                          <a:solidFill>
                            <a:schemeClr val="accent2"/>
                          </a:solidFill>
                        </a:rPr>
                        <a:t>SF</a:t>
                      </a:r>
                      <a:endParaRPr lang="en-GB" sz="1400" b="1" dirty="0">
                        <a:solidFill>
                          <a:schemeClr val="accent2"/>
                        </a:solidFill>
                      </a:endParaRPr>
                    </a:p>
                  </p:txBody>
                </p:sp>
                <p:sp>
                  <p:nvSpPr>
                    <p:cNvPr id="279" name="Elipse 278"/>
                    <p:cNvSpPr/>
                    <p:nvPr/>
                  </p:nvSpPr>
                  <p:spPr>
                    <a:xfrm>
                      <a:off x="4685778" y="2792215"/>
                      <a:ext cx="83654" cy="56769"/>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0" name="Elipse 279"/>
                    <p:cNvSpPr/>
                    <p:nvPr/>
                  </p:nvSpPr>
                  <p:spPr>
                    <a:xfrm>
                      <a:off x="5305656" y="3370573"/>
                      <a:ext cx="83654" cy="56769"/>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1" name="Elipse 280"/>
                    <p:cNvSpPr/>
                    <p:nvPr/>
                  </p:nvSpPr>
                  <p:spPr>
                    <a:xfrm>
                      <a:off x="5911257" y="3545645"/>
                      <a:ext cx="83654" cy="56769"/>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2" name="Elipse 281"/>
                    <p:cNvSpPr/>
                    <p:nvPr/>
                  </p:nvSpPr>
                  <p:spPr>
                    <a:xfrm>
                      <a:off x="5829506" y="3778877"/>
                      <a:ext cx="83654" cy="56769"/>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3" name="Elipse 282"/>
                    <p:cNvSpPr/>
                    <p:nvPr/>
                  </p:nvSpPr>
                  <p:spPr>
                    <a:xfrm>
                      <a:off x="6314762" y="3730106"/>
                      <a:ext cx="83654" cy="56769"/>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4" name="Elipse 283"/>
                    <p:cNvSpPr/>
                    <p:nvPr/>
                  </p:nvSpPr>
                  <p:spPr>
                    <a:xfrm>
                      <a:off x="6685581" y="3779711"/>
                      <a:ext cx="83654" cy="56769"/>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68" name="Picture 2" descr="The River Ebro"/>
                  <p:cNvPicPr>
                    <a:picLocks noChangeAspect="1" noChangeArrowheads="1"/>
                  </p:cNvPicPr>
                  <p:nvPr/>
                </p:nvPicPr>
                <p:blipFill rotWithShape="1">
                  <a:blip r:embed="rId17">
                    <a:grayscl/>
                    <a:extLst>
                      <a:ext uri="{28A0092B-C50C-407E-A947-70E740481C1C}">
                        <a14:useLocalDpi xmlns:a14="http://schemas.microsoft.com/office/drawing/2010/main" val="0"/>
                      </a:ext>
                    </a:extLst>
                  </a:blip>
                  <a:srcRect l="19771" t="18104" r="3963" b="4984"/>
                  <a:stretch/>
                </p:blipFill>
                <p:spPr bwMode="auto">
                  <a:xfrm>
                    <a:off x="1163971" y="2908818"/>
                    <a:ext cx="3035062" cy="2640500"/>
                  </a:xfrm>
                  <a:prstGeom prst="rect">
                    <a:avLst/>
                  </a:prstGeom>
                  <a:extLst>
                    <a:ext uri="{909E8E84-426E-40DD-AFC4-6F175D3DCCD1}">
                      <a14:hiddenFill xmlns:a14="http://schemas.microsoft.com/office/drawing/2010/main">
                        <a:solidFill>
                          <a:srgbClr val="FFFFFF"/>
                        </a:solidFill>
                      </a14:hiddenFill>
                    </a:ext>
                  </a:extLst>
                </p:spPr>
              </p:pic>
              <p:pic>
                <p:nvPicPr>
                  <p:cNvPr id="269" name="Picture 2" descr="The River Ebro"/>
                  <p:cNvPicPr>
                    <a:picLocks noChangeAspect="1" noChangeArrowheads="1"/>
                  </p:cNvPicPr>
                  <p:nvPr/>
                </p:nvPicPr>
                <p:blipFill rotWithShape="1">
                  <a:blip r:embed="rId18">
                    <a:extLst>
                      <a:ext uri="{28A0092B-C50C-407E-A947-70E740481C1C}">
                        <a14:useLocalDpi xmlns:a14="http://schemas.microsoft.com/office/drawing/2010/main" val="0"/>
                      </a:ext>
                    </a:extLst>
                  </a:blip>
                  <a:srcRect l="66071" t="96499"/>
                  <a:stretch/>
                </p:blipFill>
                <p:spPr bwMode="auto">
                  <a:xfrm>
                    <a:off x="1176086" y="2914908"/>
                    <a:ext cx="1891692" cy="171218"/>
                  </a:xfrm>
                  <a:prstGeom prst="rect">
                    <a:avLst/>
                  </a:prstGeom>
                  <a:noFill/>
                  <a:extLst>
                    <a:ext uri="{909E8E84-426E-40DD-AFC4-6F175D3DCCD1}">
                      <a14:hiddenFill xmlns:a14="http://schemas.microsoft.com/office/drawing/2010/main">
                        <a:solidFill>
                          <a:srgbClr val="FFFFFF"/>
                        </a:solidFill>
                      </a14:hiddenFill>
                    </a:ext>
                  </a:extLst>
                </p:spPr>
              </p:pic>
              <p:sp>
                <p:nvSpPr>
                  <p:cNvPr id="270" name="TextBox 20"/>
                  <p:cNvSpPr txBox="1"/>
                  <p:nvPr/>
                </p:nvSpPr>
                <p:spPr>
                  <a:xfrm>
                    <a:off x="3235000" y="5180217"/>
                    <a:ext cx="980897" cy="369332"/>
                  </a:xfrm>
                  <a:prstGeom prst="rect">
                    <a:avLst/>
                  </a:prstGeom>
                  <a:solidFill>
                    <a:srgbClr val="E5F2FB"/>
                  </a:solidFill>
                </p:spPr>
                <p:txBody>
                  <a:bodyPr wrap="square" rtlCol="0">
                    <a:spAutoFit/>
                  </a:bodyPr>
                  <a:lstStyle/>
                  <a:p>
                    <a:pPr algn="ctr"/>
                    <a:r>
                      <a:rPr lang="en-GB" sz="900" i="1" dirty="0">
                        <a:solidFill>
                          <a:srgbClr val="00B0F0"/>
                        </a:solidFill>
                      </a:rPr>
                      <a:t>Mediterranean</a:t>
                    </a:r>
                    <a:r>
                      <a:rPr lang="es-ES" sz="900" i="1" dirty="0">
                        <a:solidFill>
                          <a:srgbClr val="00B0F0"/>
                        </a:solidFill>
                      </a:rPr>
                      <a:t> Sea</a:t>
                    </a:r>
                  </a:p>
                </p:txBody>
              </p:sp>
              <p:sp>
                <p:nvSpPr>
                  <p:cNvPr id="271" name="Rectangle 57"/>
                  <p:cNvSpPr/>
                  <p:nvPr/>
                </p:nvSpPr>
                <p:spPr>
                  <a:xfrm>
                    <a:off x="2857389" y="5223425"/>
                    <a:ext cx="107718" cy="5966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66" name="TextBox 75"/>
                <p:cNvSpPr txBox="1"/>
                <p:nvPr/>
              </p:nvSpPr>
              <p:spPr>
                <a:xfrm rot="3332509">
                  <a:off x="1605820" y="4056271"/>
                  <a:ext cx="1386746" cy="264161"/>
                </a:xfrm>
                <a:prstGeom prst="rect">
                  <a:avLst/>
                </a:prstGeom>
                <a:noFill/>
              </p:spPr>
              <p:txBody>
                <a:bodyPr wrap="square" rtlCol="0">
                  <a:spAutoFit/>
                </a:bodyPr>
                <a:lstStyle/>
                <a:p>
                  <a:pPr algn="ctr"/>
                  <a:r>
                    <a:rPr lang="es-ES" sz="1050" i="1" dirty="0"/>
                    <a:t>Ebro </a:t>
                  </a:r>
                  <a:r>
                    <a:rPr lang="es-ES" sz="1050" i="1" dirty="0" err="1"/>
                    <a:t>River</a:t>
                  </a:r>
                  <a:endParaRPr lang="es-ES" sz="1050" i="1" dirty="0"/>
                </a:p>
              </p:txBody>
            </p:sp>
          </p:grpSp>
          <p:sp>
            <p:nvSpPr>
              <p:cNvPr id="262" name="Rectangle 57"/>
              <p:cNvSpPr/>
              <p:nvPr/>
            </p:nvSpPr>
            <p:spPr>
              <a:xfrm>
                <a:off x="2717115" y="5314498"/>
                <a:ext cx="185592" cy="873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3" name="CuadroTexto 262"/>
              <p:cNvSpPr txBox="1"/>
              <p:nvPr/>
            </p:nvSpPr>
            <p:spPr>
              <a:xfrm>
                <a:off x="2829482" y="5052907"/>
                <a:ext cx="763414" cy="230832"/>
              </a:xfrm>
              <a:prstGeom prst="rect">
                <a:avLst/>
              </a:prstGeom>
              <a:noFill/>
            </p:spPr>
            <p:txBody>
              <a:bodyPr wrap="square" rtlCol="0">
                <a:spAutoFit/>
              </a:bodyPr>
              <a:lstStyle/>
              <a:p>
                <a:r>
                  <a:rPr lang="es-ES" sz="900" b="1" dirty="0"/>
                  <a:t>Fangar</a:t>
                </a:r>
              </a:p>
            </p:txBody>
          </p:sp>
          <p:sp>
            <p:nvSpPr>
              <p:cNvPr id="264" name="CuadroTexto 263"/>
              <p:cNvSpPr txBox="1"/>
              <p:nvPr/>
            </p:nvSpPr>
            <p:spPr>
              <a:xfrm>
                <a:off x="2366400" y="5352010"/>
                <a:ext cx="529597" cy="230832"/>
              </a:xfrm>
              <a:prstGeom prst="rect">
                <a:avLst/>
              </a:prstGeom>
              <a:noFill/>
            </p:spPr>
            <p:txBody>
              <a:bodyPr wrap="square" rtlCol="0">
                <a:spAutoFit/>
              </a:bodyPr>
              <a:lstStyle/>
              <a:p>
                <a:r>
                  <a:rPr lang="es-ES" sz="900" b="1" dirty="0"/>
                  <a:t>Alfacs</a:t>
                </a:r>
              </a:p>
            </p:txBody>
          </p:sp>
        </p:grpSp>
        <p:sp>
          <p:nvSpPr>
            <p:cNvPr id="256" name="Rectángulo 255"/>
            <p:cNvSpPr/>
            <p:nvPr/>
          </p:nvSpPr>
          <p:spPr>
            <a:xfrm>
              <a:off x="7948479" y="5168323"/>
              <a:ext cx="404278" cy="369332"/>
            </a:xfrm>
            <a:prstGeom prst="rect">
              <a:avLst/>
            </a:prstGeom>
            <a:solidFill>
              <a:schemeClr val="bg1"/>
            </a:solidFill>
          </p:spPr>
          <p:txBody>
            <a:bodyPr wrap="none">
              <a:spAutoFit/>
            </a:bodyPr>
            <a:lstStyle/>
            <a:p>
              <a:r>
                <a:rPr lang="es-ES" dirty="0"/>
                <a:t>(°)</a:t>
              </a:r>
            </a:p>
          </p:txBody>
        </p:sp>
        <p:sp>
          <p:nvSpPr>
            <p:cNvPr id="257" name="Rectángulo 256"/>
            <p:cNvSpPr/>
            <p:nvPr/>
          </p:nvSpPr>
          <p:spPr>
            <a:xfrm rot="16200000">
              <a:off x="4012823" y="2342976"/>
              <a:ext cx="404278" cy="369332"/>
            </a:xfrm>
            <a:prstGeom prst="rect">
              <a:avLst/>
            </a:prstGeom>
            <a:solidFill>
              <a:schemeClr val="bg1"/>
            </a:solidFill>
          </p:spPr>
          <p:txBody>
            <a:bodyPr wrap="none">
              <a:spAutoFit/>
            </a:bodyPr>
            <a:lstStyle/>
            <a:p>
              <a:r>
                <a:rPr lang="es-ES" dirty="0"/>
                <a:t>(°)</a:t>
              </a:r>
            </a:p>
          </p:txBody>
        </p:sp>
        <p:grpSp>
          <p:nvGrpSpPr>
            <p:cNvPr id="258" name="Grupo 257"/>
            <p:cNvGrpSpPr/>
            <p:nvPr/>
          </p:nvGrpSpPr>
          <p:grpSpPr>
            <a:xfrm>
              <a:off x="1119510" y="3057492"/>
              <a:ext cx="396113" cy="369332"/>
              <a:chOff x="3719515" y="2996633"/>
              <a:chExt cx="396113" cy="369332"/>
            </a:xfrm>
          </p:grpSpPr>
          <p:sp>
            <p:nvSpPr>
              <p:cNvPr id="259" name="Rectángulo 258"/>
              <p:cNvSpPr/>
              <p:nvPr/>
            </p:nvSpPr>
            <p:spPr>
              <a:xfrm>
                <a:off x="3719515" y="2996633"/>
                <a:ext cx="396113" cy="369332"/>
              </a:xfrm>
              <a:prstGeom prst="rect">
                <a:avLst/>
              </a:prstGeom>
              <a:noFill/>
            </p:spPr>
            <p:txBody>
              <a:bodyPr wrap="square" lIns="91440" tIns="45720" rIns="91440" bIns="45720">
                <a:spAutoFit/>
              </a:bodyPr>
              <a:lstStyle/>
              <a:p>
                <a:pPr algn="ctr"/>
                <a:r>
                  <a:rPr lang="es-ES" b="0" cap="none" spc="0" dirty="0">
                    <a:ln w="0"/>
                    <a:solidFill>
                      <a:schemeClr val="tx1"/>
                    </a:solidFill>
                    <a:effectLst>
                      <a:outerShdw blurRad="38100" dist="19050" dir="2700000" algn="tl" rotWithShape="0">
                        <a:schemeClr val="dk1">
                          <a:alpha val="40000"/>
                        </a:schemeClr>
                      </a:outerShdw>
                    </a:effectLst>
                  </a:rPr>
                  <a:t>N</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260" name="Flecha abajo 259"/>
              <p:cNvSpPr/>
              <p:nvPr/>
            </p:nvSpPr>
            <p:spPr>
              <a:xfrm rot="10800000">
                <a:off x="4021538" y="3086497"/>
                <a:ext cx="79138" cy="1762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grpSp>
      </p:grpSp>
      <p:sp>
        <p:nvSpPr>
          <p:cNvPr id="3" name="Elipse 2"/>
          <p:cNvSpPr/>
          <p:nvPr/>
        </p:nvSpPr>
        <p:spPr bwMode="auto">
          <a:xfrm>
            <a:off x="7785057" y="21789966"/>
            <a:ext cx="366877" cy="359135"/>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CJK SC Regular" charset="0"/>
            </a:endParaRPr>
          </a:p>
        </p:txBody>
      </p:sp>
      <p:sp>
        <p:nvSpPr>
          <p:cNvPr id="307" name="Elipse 306"/>
          <p:cNvSpPr/>
          <p:nvPr/>
        </p:nvSpPr>
        <p:spPr bwMode="auto">
          <a:xfrm>
            <a:off x="8275172" y="22267085"/>
            <a:ext cx="366877" cy="359135"/>
          </a:xfrm>
          <a:prstGeom prst="ellipse">
            <a:avLst/>
          </a:prstGeom>
          <a:noFill/>
          <a:ln w="76200"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CJK SC Regular" charset="0"/>
            </a:endParaRPr>
          </a:p>
        </p:txBody>
      </p:sp>
      <p:cxnSp>
        <p:nvCxnSpPr>
          <p:cNvPr id="5" name="Conector recto de flecha 4"/>
          <p:cNvCxnSpPr/>
          <p:nvPr/>
        </p:nvCxnSpPr>
        <p:spPr bwMode="auto">
          <a:xfrm flipV="1">
            <a:off x="8677679" y="22065851"/>
            <a:ext cx="6477111" cy="383357"/>
          </a:xfrm>
          <a:prstGeom prst="straightConnector1">
            <a:avLst/>
          </a:prstGeom>
          <a:solidFill>
            <a:srgbClr val="00B8FF"/>
          </a:solidFill>
          <a:ln w="57150"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cto de flecha 8"/>
          <p:cNvCxnSpPr>
            <a:stCxn id="307" idx="7"/>
          </p:cNvCxnSpPr>
          <p:nvPr/>
        </p:nvCxnSpPr>
        <p:spPr bwMode="auto">
          <a:xfrm flipV="1">
            <a:off x="8588321" y="16327286"/>
            <a:ext cx="6709682" cy="5992393"/>
          </a:xfrm>
          <a:prstGeom prst="straightConnector1">
            <a:avLst/>
          </a:prstGeom>
          <a:solidFill>
            <a:srgbClr val="00B8FF"/>
          </a:solidFill>
          <a:ln w="57150"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recto de flecha 11"/>
          <p:cNvCxnSpPr>
            <a:stCxn id="3" idx="7"/>
          </p:cNvCxnSpPr>
          <p:nvPr/>
        </p:nvCxnSpPr>
        <p:spPr bwMode="auto">
          <a:xfrm flipV="1">
            <a:off x="8098206" y="17562620"/>
            <a:ext cx="7179208" cy="4279940"/>
          </a:xfrm>
          <a:prstGeom prst="straightConnector1">
            <a:avLst/>
          </a:prstGeom>
          <a:solidFill>
            <a:srgbClr val="00B8FF"/>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ector recto de flecha 14"/>
          <p:cNvCxnSpPr>
            <a:stCxn id="3" idx="7"/>
          </p:cNvCxnSpPr>
          <p:nvPr/>
        </p:nvCxnSpPr>
        <p:spPr bwMode="auto">
          <a:xfrm>
            <a:off x="8098206" y="21842560"/>
            <a:ext cx="7116026" cy="1703647"/>
          </a:xfrm>
          <a:prstGeom prst="straightConnector1">
            <a:avLst/>
          </a:prstGeom>
          <a:solidFill>
            <a:srgbClr val="00B8FF"/>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o 16"/>
          <p:cNvGrpSpPr/>
          <p:nvPr/>
        </p:nvGrpSpPr>
        <p:grpSpPr>
          <a:xfrm>
            <a:off x="27608470" y="19837388"/>
            <a:ext cx="14681692" cy="6307154"/>
            <a:chOff x="27642191" y="20504345"/>
            <a:chExt cx="14681692" cy="6307154"/>
          </a:xfrm>
        </p:grpSpPr>
        <p:pic>
          <p:nvPicPr>
            <p:cNvPr id="135" name="Imagen 134"/>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642191" y="21064429"/>
              <a:ext cx="14681692" cy="5747070"/>
            </a:xfrm>
            <a:prstGeom prst="rect">
              <a:avLst/>
            </a:prstGeom>
            <a:noFill/>
          </p:spPr>
        </p:pic>
        <p:sp>
          <p:nvSpPr>
            <p:cNvPr id="308" name="CuadroTexto 307"/>
            <p:cNvSpPr txBox="1"/>
            <p:nvPr/>
          </p:nvSpPr>
          <p:spPr>
            <a:xfrm>
              <a:off x="31025899" y="20504345"/>
              <a:ext cx="3141506" cy="461665"/>
            </a:xfrm>
            <a:prstGeom prst="rect">
              <a:avLst/>
            </a:prstGeom>
            <a:noFill/>
          </p:spPr>
          <p:txBody>
            <a:bodyPr wrap="square" rtlCol="0">
              <a:spAutoFit/>
            </a:bodyPr>
            <a:lstStyle/>
            <a:p>
              <a:r>
                <a:rPr lang="es-ES" sz="2400" b="1" dirty="0"/>
                <a:t>E </a:t>
              </a:r>
              <a:r>
                <a:rPr lang="en-GB" sz="2400" b="1" dirty="0"/>
                <a:t>episodes</a:t>
              </a:r>
              <a:endParaRPr lang="en-GB" sz="1600" b="1" dirty="0"/>
            </a:p>
          </p:txBody>
        </p:sp>
        <p:sp>
          <p:nvSpPr>
            <p:cNvPr id="309" name="CuadroTexto 308"/>
            <p:cNvSpPr txBox="1"/>
            <p:nvPr/>
          </p:nvSpPr>
          <p:spPr>
            <a:xfrm>
              <a:off x="38346211" y="20546732"/>
              <a:ext cx="3141506" cy="461665"/>
            </a:xfrm>
            <a:prstGeom prst="rect">
              <a:avLst/>
            </a:prstGeom>
            <a:noFill/>
          </p:spPr>
          <p:txBody>
            <a:bodyPr wrap="square" rtlCol="0">
              <a:spAutoFit/>
            </a:bodyPr>
            <a:lstStyle/>
            <a:p>
              <a:r>
                <a:rPr lang="es-ES" sz="2400" b="1" dirty="0"/>
                <a:t>L </a:t>
              </a:r>
              <a:r>
                <a:rPr lang="en-GB" sz="2400" b="1" dirty="0"/>
                <a:t>episodes</a:t>
              </a:r>
              <a:endParaRPr lang="en-GB" sz="1600" b="1" dirty="0"/>
            </a:p>
          </p:txBody>
        </p:sp>
      </p:grpSp>
      <p:sp>
        <p:nvSpPr>
          <p:cNvPr id="28" name="Elipse 27"/>
          <p:cNvSpPr/>
          <p:nvPr/>
        </p:nvSpPr>
        <p:spPr bwMode="auto">
          <a:xfrm>
            <a:off x="15477774" y="18062292"/>
            <a:ext cx="12338899" cy="2005928"/>
          </a:xfrm>
          <a:prstGeom prst="ellipse">
            <a:avLst/>
          </a:prstGeom>
          <a:noFill/>
          <a:ln w="571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CJK SC Regular" charset="0"/>
            </a:endParaRPr>
          </a:p>
        </p:txBody>
      </p:sp>
      <p:sp>
        <p:nvSpPr>
          <p:cNvPr id="29" name="Flecha derecha 28"/>
          <p:cNvSpPr/>
          <p:nvPr/>
        </p:nvSpPr>
        <p:spPr bwMode="auto">
          <a:xfrm rot="2357663">
            <a:off x="27253789" y="19734421"/>
            <a:ext cx="1276902" cy="593070"/>
          </a:xfrm>
          <a:prstGeom prst="rightArrow">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CJK SC Regular" charset="0"/>
            </a:endParaRPr>
          </a:p>
        </p:txBody>
      </p:sp>
      <p:sp>
        <p:nvSpPr>
          <p:cNvPr id="310" name="CuadroTexto 309"/>
          <p:cNvSpPr txBox="1"/>
          <p:nvPr/>
        </p:nvSpPr>
        <p:spPr>
          <a:xfrm>
            <a:off x="38016031" y="6395021"/>
            <a:ext cx="592917" cy="461665"/>
          </a:xfrm>
          <a:prstGeom prst="rect">
            <a:avLst/>
          </a:prstGeom>
          <a:solidFill>
            <a:schemeClr val="bg1"/>
          </a:solidFill>
        </p:spPr>
        <p:txBody>
          <a:bodyPr wrap="square" rtlCol="0">
            <a:spAutoFit/>
          </a:bodyPr>
          <a:lstStyle/>
          <a:p>
            <a:r>
              <a:rPr lang="es-ES" sz="2400" b="1" dirty="0"/>
              <a:t>E3</a:t>
            </a:r>
          </a:p>
        </p:txBody>
      </p:sp>
      <p:sp>
        <p:nvSpPr>
          <p:cNvPr id="311" name="CuadroTexto 310"/>
          <p:cNvSpPr txBox="1"/>
          <p:nvPr/>
        </p:nvSpPr>
        <p:spPr>
          <a:xfrm>
            <a:off x="33771743" y="6323013"/>
            <a:ext cx="592917" cy="461665"/>
          </a:xfrm>
          <a:prstGeom prst="rect">
            <a:avLst/>
          </a:prstGeom>
          <a:solidFill>
            <a:schemeClr val="bg1"/>
          </a:solidFill>
        </p:spPr>
        <p:txBody>
          <a:bodyPr wrap="square" rtlCol="0">
            <a:spAutoFit/>
          </a:bodyPr>
          <a:lstStyle/>
          <a:p>
            <a:r>
              <a:rPr lang="es-ES" sz="2400" b="1" dirty="0"/>
              <a:t>E2</a:t>
            </a:r>
          </a:p>
        </p:txBody>
      </p:sp>
      <p:sp>
        <p:nvSpPr>
          <p:cNvPr id="312" name="CuadroTexto 311"/>
          <p:cNvSpPr txBox="1"/>
          <p:nvPr/>
        </p:nvSpPr>
        <p:spPr>
          <a:xfrm>
            <a:off x="31394140" y="6395021"/>
            <a:ext cx="592917" cy="461665"/>
          </a:xfrm>
          <a:prstGeom prst="rect">
            <a:avLst/>
          </a:prstGeom>
          <a:solidFill>
            <a:schemeClr val="bg1"/>
          </a:solidFill>
        </p:spPr>
        <p:txBody>
          <a:bodyPr wrap="square" rtlCol="0">
            <a:spAutoFit/>
          </a:bodyPr>
          <a:lstStyle/>
          <a:p>
            <a:r>
              <a:rPr lang="es-ES" sz="2400" b="1" dirty="0"/>
              <a:t>E1</a:t>
            </a:r>
          </a:p>
        </p:txBody>
      </p:sp>
      <p:sp>
        <p:nvSpPr>
          <p:cNvPr id="313" name="CuadroTexto 312"/>
          <p:cNvSpPr txBox="1"/>
          <p:nvPr/>
        </p:nvSpPr>
        <p:spPr>
          <a:xfrm>
            <a:off x="36156147" y="6383425"/>
            <a:ext cx="592917" cy="461665"/>
          </a:xfrm>
          <a:prstGeom prst="rect">
            <a:avLst/>
          </a:prstGeom>
          <a:solidFill>
            <a:schemeClr val="bg1"/>
          </a:solidFill>
        </p:spPr>
        <p:txBody>
          <a:bodyPr wrap="square" rtlCol="0">
            <a:spAutoFit/>
          </a:bodyPr>
          <a:lstStyle/>
          <a:p>
            <a:r>
              <a:rPr lang="es-ES" sz="2400" b="1" dirty="0"/>
              <a:t>L1</a:t>
            </a:r>
          </a:p>
        </p:txBody>
      </p:sp>
      <p:sp>
        <p:nvSpPr>
          <p:cNvPr id="314" name="CuadroTexto 313"/>
          <p:cNvSpPr txBox="1"/>
          <p:nvPr/>
        </p:nvSpPr>
        <p:spPr>
          <a:xfrm>
            <a:off x="31690598" y="11415356"/>
            <a:ext cx="592917" cy="461665"/>
          </a:xfrm>
          <a:prstGeom prst="rect">
            <a:avLst/>
          </a:prstGeom>
          <a:solidFill>
            <a:schemeClr val="bg1"/>
          </a:solidFill>
        </p:spPr>
        <p:txBody>
          <a:bodyPr wrap="square" rtlCol="0">
            <a:spAutoFit/>
          </a:bodyPr>
          <a:lstStyle/>
          <a:p>
            <a:r>
              <a:rPr lang="es-ES" sz="2400" b="1" dirty="0"/>
              <a:t>E4</a:t>
            </a:r>
          </a:p>
        </p:txBody>
      </p:sp>
      <p:sp>
        <p:nvSpPr>
          <p:cNvPr id="315" name="CuadroTexto 314"/>
          <p:cNvSpPr txBox="1"/>
          <p:nvPr/>
        </p:nvSpPr>
        <p:spPr>
          <a:xfrm>
            <a:off x="32707137" y="11403760"/>
            <a:ext cx="592917" cy="461665"/>
          </a:xfrm>
          <a:prstGeom prst="rect">
            <a:avLst/>
          </a:prstGeom>
          <a:solidFill>
            <a:schemeClr val="bg1"/>
          </a:solidFill>
        </p:spPr>
        <p:txBody>
          <a:bodyPr wrap="square" rtlCol="0">
            <a:spAutoFit/>
          </a:bodyPr>
          <a:lstStyle/>
          <a:p>
            <a:r>
              <a:rPr lang="es-ES" sz="2400" b="1" dirty="0"/>
              <a:t>E5</a:t>
            </a:r>
          </a:p>
        </p:txBody>
      </p:sp>
      <p:sp>
        <p:nvSpPr>
          <p:cNvPr id="316" name="CuadroTexto 315"/>
          <p:cNvSpPr txBox="1"/>
          <p:nvPr/>
        </p:nvSpPr>
        <p:spPr>
          <a:xfrm>
            <a:off x="35155409" y="11321182"/>
            <a:ext cx="592917" cy="461665"/>
          </a:xfrm>
          <a:prstGeom prst="rect">
            <a:avLst/>
          </a:prstGeom>
          <a:solidFill>
            <a:schemeClr val="bg1"/>
          </a:solidFill>
        </p:spPr>
        <p:txBody>
          <a:bodyPr wrap="square" rtlCol="0">
            <a:spAutoFit/>
          </a:bodyPr>
          <a:lstStyle/>
          <a:p>
            <a:r>
              <a:rPr lang="es-ES" sz="2400" b="1" dirty="0"/>
              <a:t>E6</a:t>
            </a:r>
          </a:p>
        </p:txBody>
      </p:sp>
      <p:sp>
        <p:nvSpPr>
          <p:cNvPr id="317" name="CuadroTexto 316"/>
          <p:cNvSpPr txBox="1"/>
          <p:nvPr/>
        </p:nvSpPr>
        <p:spPr>
          <a:xfrm>
            <a:off x="38251753" y="11321181"/>
            <a:ext cx="592917" cy="461665"/>
          </a:xfrm>
          <a:prstGeom prst="rect">
            <a:avLst/>
          </a:prstGeom>
          <a:solidFill>
            <a:schemeClr val="bg1"/>
          </a:solidFill>
        </p:spPr>
        <p:txBody>
          <a:bodyPr wrap="square" rtlCol="0">
            <a:spAutoFit/>
          </a:bodyPr>
          <a:lstStyle/>
          <a:p>
            <a:r>
              <a:rPr lang="es-ES" sz="2400" b="1" dirty="0"/>
              <a:t>E7</a:t>
            </a:r>
          </a:p>
        </p:txBody>
      </p:sp>
      <p:sp>
        <p:nvSpPr>
          <p:cNvPr id="2048" name="CuadroTexto 2047"/>
          <p:cNvSpPr txBox="1"/>
          <p:nvPr/>
        </p:nvSpPr>
        <p:spPr>
          <a:xfrm>
            <a:off x="6719591" y="22449297"/>
            <a:ext cx="2068754" cy="369332"/>
          </a:xfrm>
          <a:prstGeom prst="rect">
            <a:avLst/>
          </a:prstGeom>
          <a:noFill/>
        </p:spPr>
        <p:txBody>
          <a:bodyPr wrap="square" rtlCol="0">
            <a:spAutoFit/>
          </a:bodyPr>
          <a:lstStyle/>
          <a:p>
            <a:r>
              <a:rPr lang="en-GB" b="1" dirty="0" err="1">
                <a:solidFill>
                  <a:schemeClr val="accent6">
                    <a:lumMod val="75000"/>
                  </a:schemeClr>
                </a:solidFill>
              </a:rPr>
              <a:t>Meteo</a:t>
            </a:r>
            <a:r>
              <a:rPr lang="en-GB" b="1" dirty="0">
                <a:solidFill>
                  <a:schemeClr val="accent6">
                    <a:lumMod val="75000"/>
                  </a:schemeClr>
                </a:solidFill>
              </a:rPr>
              <a:t> station</a:t>
            </a:r>
          </a:p>
        </p:txBody>
      </p:sp>
      <p:sp>
        <p:nvSpPr>
          <p:cNvPr id="318" name="CuadroTexto 317"/>
          <p:cNvSpPr txBox="1"/>
          <p:nvPr/>
        </p:nvSpPr>
        <p:spPr>
          <a:xfrm>
            <a:off x="6875216" y="21923012"/>
            <a:ext cx="877023" cy="377623"/>
          </a:xfrm>
          <a:prstGeom prst="rect">
            <a:avLst/>
          </a:prstGeom>
          <a:solidFill>
            <a:schemeClr val="bg1"/>
          </a:solidFill>
        </p:spPr>
        <p:txBody>
          <a:bodyPr wrap="square" rtlCol="0">
            <a:spAutoFit/>
          </a:bodyPr>
          <a:lstStyle/>
          <a:p>
            <a:pPr algn="r"/>
            <a:r>
              <a:rPr lang="en-GB" b="1" dirty="0">
                <a:solidFill>
                  <a:srgbClr val="FF0000"/>
                </a:solidFill>
              </a:rPr>
              <a:t>ADCP</a:t>
            </a:r>
          </a:p>
        </p:txBody>
      </p:sp>
      <p:sp>
        <p:nvSpPr>
          <p:cNvPr id="2061" name="Flecha derecha 2060"/>
          <p:cNvSpPr/>
          <p:nvPr/>
        </p:nvSpPr>
        <p:spPr bwMode="auto">
          <a:xfrm rot="19632051">
            <a:off x="27566647" y="14932634"/>
            <a:ext cx="1878622" cy="881160"/>
          </a:xfrm>
          <a:prstGeom prst="rightArrow">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CJK SC Regular" charset="0"/>
            </a:endParaRPr>
          </a:p>
        </p:txBody>
      </p:sp>
    </p:spTree>
    <p:extLst>
      <p:ext uri="{BB962C8B-B14F-4D97-AF65-F5344CB8AC3E}">
        <p14:creationId xmlns:p14="http://schemas.microsoft.com/office/powerpoint/2010/main" val="14740272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Arial"/>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cs typeface="Noto Sans CJK SC Regular"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TotalTime>
  <Words>628</Words>
  <Application>Microsoft Office PowerPoint</Application>
  <PresentationFormat>Personalizado</PresentationFormat>
  <Paragraphs>66</Paragraphs>
  <Slides>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ＭＳ Ｐゴシック</vt:lpstr>
      <vt:lpstr>Arial</vt:lpstr>
      <vt:lpstr>Calibri</vt:lpstr>
      <vt:lpstr>Cambria Math</vt:lpstr>
      <vt:lpstr>DejaVu Sans</vt:lpstr>
      <vt:lpstr>Noto Sans CJK SC Regular</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Hydrodynamic response in a microtidal and shallow bay under energetic wind and seiche episodes.</dc:title>
  <dc:creator>Pablo</dc:creator>
  <cp:lastModifiedBy>Marta Balsells</cp:lastModifiedBy>
  <cp:revision>130</cp:revision>
  <cp:lastPrinted>2016-04-29T14:37:08Z</cp:lastPrinted>
  <dcterms:created xsi:type="dcterms:W3CDTF">2016-03-22T13:23:59Z</dcterms:created>
  <dcterms:modified xsi:type="dcterms:W3CDTF">2021-04-07T09:37:39Z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0</vt:r8>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r8>2</vt:r8>
  </property>
</Properties>
</file>