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6" r:id="rId2"/>
  </p:sldIdLst>
  <p:sldSz cx="30279975" cy="42808525"/>
  <p:notesSz cx="6858000" cy="9144000"/>
  <p:defaultTextStyle>
    <a:defPPr>
      <a:defRPr lang="ru-RU"/>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3483">
          <p15:clr>
            <a:srgbClr val="A4A3A4"/>
          </p15:clr>
        </p15:guide>
        <p15:guide id="2" pos="9537">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47" autoAdjust="0"/>
    <p:restoredTop sz="95332" autoAdjust="0"/>
  </p:normalViewPr>
  <p:slideViewPr>
    <p:cSldViewPr>
      <p:cViewPr>
        <p:scale>
          <a:sx n="40" d="100"/>
          <a:sy n="40" d="100"/>
        </p:scale>
        <p:origin x="2813" y="5208"/>
      </p:cViewPr>
      <p:guideLst>
        <p:guide orient="horz" pos="13483"/>
        <p:guide pos="9537"/>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2" d="100"/>
          <a:sy n="82" d="100"/>
        </p:scale>
        <p:origin x="-2064" y="-9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5" Type="http://schemas.openxmlformats.org/officeDocument/2006/relationships/image" Target="../media/image5.wmf"/><Relationship Id="rId4" Type="http://schemas.openxmlformats.org/officeDocument/2006/relationships/image" Target="../media/image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8D3E314-35FB-4986-B6EB-00076791C87E}" type="datetimeFigureOut">
              <a:rPr lang="ru-RU" smtClean="0"/>
              <a:pPr/>
              <a:t>26.04.2021</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EF79C1-233A-4E93-AC63-715E82A11009}" type="slidenum">
              <a:rPr lang="ru-RU" smtClean="0"/>
              <a:pPr/>
              <a:t>‹#›</a:t>
            </a:fld>
            <a:endParaRPr lang="ru-R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EE22BD-7F3D-4E06-ACD3-1557EF7FE5F3}" type="datetimeFigureOut">
              <a:rPr lang="ru-RU" smtClean="0"/>
              <a:pPr/>
              <a:t>26.04.2021</a:t>
            </a:fld>
            <a:endParaRPr lang="ru-RU"/>
          </a:p>
        </p:txBody>
      </p:sp>
      <p:sp>
        <p:nvSpPr>
          <p:cNvPr id="4" name="Образ слайда 3"/>
          <p:cNvSpPr>
            <a:spLocks noGrp="1" noRot="1" noChangeAspect="1"/>
          </p:cNvSpPr>
          <p:nvPr>
            <p:ph type="sldImg" idx="2"/>
          </p:nvPr>
        </p:nvSpPr>
        <p:spPr>
          <a:xfrm>
            <a:off x="2216150" y="685800"/>
            <a:ext cx="24257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77FE8D-5376-4121-A8F4-316A90633EE3}"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8677FE8D-5376-4121-A8F4-316A90633EE3}" type="slidenum">
              <a:rPr lang="ru-RU" smtClean="0"/>
              <a:pPr/>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270998" y="13298398"/>
            <a:ext cx="25737979" cy="917608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4541996" y="24258164"/>
            <a:ext cx="21195983" cy="10939956"/>
          </a:xfrm>
        </p:spPr>
        <p:txBody>
          <a:bodyPr/>
          <a:lstStyle>
            <a:lvl1pPr marL="0" indent="0" algn="ctr">
              <a:buNone/>
              <a:defRPr>
                <a:solidFill>
                  <a:schemeClr val="tx1">
                    <a:tint val="75000"/>
                  </a:schemeClr>
                </a:solidFill>
              </a:defRPr>
            </a:lvl1pPr>
            <a:lvl2pPr marL="2088215" indent="0" algn="ctr">
              <a:buNone/>
              <a:defRPr>
                <a:solidFill>
                  <a:schemeClr val="tx1">
                    <a:tint val="75000"/>
                  </a:schemeClr>
                </a:solidFill>
              </a:defRPr>
            </a:lvl2pPr>
            <a:lvl3pPr marL="4176431" indent="0" algn="ctr">
              <a:buNone/>
              <a:defRPr>
                <a:solidFill>
                  <a:schemeClr val="tx1">
                    <a:tint val="75000"/>
                  </a:schemeClr>
                </a:solidFill>
              </a:defRPr>
            </a:lvl3pPr>
            <a:lvl4pPr marL="6264646" indent="0" algn="ctr">
              <a:buNone/>
              <a:defRPr>
                <a:solidFill>
                  <a:schemeClr val="tx1">
                    <a:tint val="75000"/>
                  </a:schemeClr>
                </a:solidFill>
              </a:defRPr>
            </a:lvl4pPr>
            <a:lvl5pPr marL="8352861" indent="0" algn="ctr">
              <a:buNone/>
              <a:defRPr>
                <a:solidFill>
                  <a:schemeClr val="tx1">
                    <a:tint val="75000"/>
                  </a:schemeClr>
                </a:solidFill>
              </a:defRPr>
            </a:lvl5pPr>
            <a:lvl6pPr marL="10441076" indent="0" algn="ctr">
              <a:buNone/>
              <a:defRPr>
                <a:solidFill>
                  <a:schemeClr val="tx1">
                    <a:tint val="75000"/>
                  </a:schemeClr>
                </a:solidFill>
              </a:defRPr>
            </a:lvl6pPr>
            <a:lvl7pPr marL="12529292" indent="0" algn="ctr">
              <a:buNone/>
              <a:defRPr>
                <a:solidFill>
                  <a:schemeClr val="tx1">
                    <a:tint val="75000"/>
                  </a:schemeClr>
                </a:solidFill>
              </a:defRPr>
            </a:lvl7pPr>
            <a:lvl8pPr marL="14617507" indent="0" algn="ctr">
              <a:buNone/>
              <a:defRPr>
                <a:solidFill>
                  <a:schemeClr val="tx1">
                    <a:tint val="75000"/>
                  </a:schemeClr>
                </a:solidFill>
              </a:defRPr>
            </a:lvl8pPr>
            <a:lvl9pPr marL="16705722"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621DB236-6CE7-4166-B2FA-27C58EF6B57A}" type="datetimeFigureOut">
              <a:rPr lang="ru-RU" smtClean="0"/>
              <a:pPr/>
              <a:t>26.04.2021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3D4A4F4-99D0-44B1-AC3C-36D1D754D356}"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21DB236-6CE7-4166-B2FA-27C58EF6B57A}" type="datetimeFigureOut">
              <a:rPr lang="ru-RU" smtClean="0"/>
              <a:pPr/>
              <a:t>26.04.2021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3D4A4F4-99D0-44B1-AC3C-36D1D754D356}"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91910" y="27508442"/>
            <a:ext cx="25737979" cy="8502249"/>
          </a:xfrm>
        </p:spPr>
        <p:txBody>
          <a:bodyPr anchor="t"/>
          <a:lstStyle>
            <a:lvl1pPr algn="l">
              <a:defRPr sz="18300" b="1" cap="all"/>
            </a:lvl1pPr>
          </a:lstStyle>
          <a:p>
            <a:r>
              <a:rPr lang="ru-RU" smtClean="0"/>
              <a:t>Образец заголовка</a:t>
            </a:r>
            <a:endParaRPr lang="ru-RU"/>
          </a:p>
        </p:txBody>
      </p:sp>
      <p:sp>
        <p:nvSpPr>
          <p:cNvPr id="3" name="Текст 2"/>
          <p:cNvSpPr>
            <a:spLocks noGrp="1"/>
          </p:cNvSpPr>
          <p:nvPr>
            <p:ph type="body" idx="1"/>
          </p:nvPr>
        </p:nvSpPr>
        <p:spPr>
          <a:xfrm>
            <a:off x="2391910" y="18144085"/>
            <a:ext cx="25737979" cy="9364360"/>
          </a:xfrm>
        </p:spPr>
        <p:txBody>
          <a:bodyPr anchor="b"/>
          <a:lstStyle>
            <a:lvl1pPr marL="0" indent="0">
              <a:buNone/>
              <a:defRPr sz="9100">
                <a:solidFill>
                  <a:schemeClr val="tx1">
                    <a:tint val="75000"/>
                  </a:schemeClr>
                </a:solidFill>
              </a:defRPr>
            </a:lvl1pPr>
            <a:lvl2pPr marL="2088215" indent="0">
              <a:buNone/>
              <a:defRPr sz="8200">
                <a:solidFill>
                  <a:schemeClr val="tx1">
                    <a:tint val="75000"/>
                  </a:schemeClr>
                </a:solidFill>
              </a:defRPr>
            </a:lvl2pPr>
            <a:lvl3pPr marL="4176431" indent="0">
              <a:buNone/>
              <a:defRPr sz="7300">
                <a:solidFill>
                  <a:schemeClr val="tx1">
                    <a:tint val="75000"/>
                  </a:schemeClr>
                </a:solidFill>
              </a:defRPr>
            </a:lvl3pPr>
            <a:lvl4pPr marL="6264646" indent="0">
              <a:buNone/>
              <a:defRPr sz="6400">
                <a:solidFill>
                  <a:schemeClr val="tx1">
                    <a:tint val="75000"/>
                  </a:schemeClr>
                </a:solidFill>
              </a:defRPr>
            </a:lvl4pPr>
            <a:lvl5pPr marL="8352861" indent="0">
              <a:buNone/>
              <a:defRPr sz="6400">
                <a:solidFill>
                  <a:schemeClr val="tx1">
                    <a:tint val="75000"/>
                  </a:schemeClr>
                </a:solidFill>
              </a:defRPr>
            </a:lvl5pPr>
            <a:lvl6pPr marL="10441076" indent="0">
              <a:buNone/>
              <a:defRPr sz="6400">
                <a:solidFill>
                  <a:schemeClr val="tx1">
                    <a:tint val="75000"/>
                  </a:schemeClr>
                </a:solidFill>
              </a:defRPr>
            </a:lvl6pPr>
            <a:lvl7pPr marL="12529292" indent="0">
              <a:buNone/>
              <a:defRPr sz="6400">
                <a:solidFill>
                  <a:schemeClr val="tx1">
                    <a:tint val="75000"/>
                  </a:schemeClr>
                </a:solidFill>
              </a:defRPr>
            </a:lvl7pPr>
            <a:lvl8pPr marL="14617507" indent="0">
              <a:buNone/>
              <a:defRPr sz="6400">
                <a:solidFill>
                  <a:schemeClr val="tx1">
                    <a:tint val="75000"/>
                  </a:schemeClr>
                </a:solidFill>
              </a:defRPr>
            </a:lvl8pPr>
            <a:lvl9pPr marL="16705722" indent="0">
              <a:buNone/>
              <a:defRPr sz="6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21DB236-6CE7-4166-B2FA-27C58EF6B57A}" type="datetimeFigureOut">
              <a:rPr lang="ru-RU" smtClean="0"/>
              <a:pPr/>
              <a:t>26.04.2021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3D4A4F4-99D0-44B1-AC3C-36D1D754D356}"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1513999" y="9988663"/>
            <a:ext cx="13373656" cy="28251646"/>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15392320" y="9988663"/>
            <a:ext cx="13373656" cy="28251646"/>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621DB236-6CE7-4166-B2FA-27C58EF6B57A}" type="datetimeFigureOut">
              <a:rPr lang="ru-RU" smtClean="0"/>
              <a:pPr/>
              <a:t>26.04.2021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3D4A4F4-99D0-44B1-AC3C-36D1D754D356}"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1514001" y="9582373"/>
            <a:ext cx="13378914" cy="3993477"/>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ru-RU" smtClean="0"/>
              <a:t>Образец текста</a:t>
            </a:r>
          </a:p>
        </p:txBody>
      </p:sp>
      <p:sp>
        <p:nvSpPr>
          <p:cNvPr id="4" name="Содержимое 3"/>
          <p:cNvSpPr>
            <a:spLocks noGrp="1"/>
          </p:cNvSpPr>
          <p:nvPr>
            <p:ph sz="half" idx="2"/>
          </p:nvPr>
        </p:nvSpPr>
        <p:spPr>
          <a:xfrm>
            <a:off x="1514001" y="13575850"/>
            <a:ext cx="13378914" cy="24664452"/>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15381810" y="9582373"/>
            <a:ext cx="13384168" cy="3993477"/>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ru-RU" smtClean="0"/>
              <a:t>Образец текста</a:t>
            </a:r>
          </a:p>
        </p:txBody>
      </p:sp>
      <p:sp>
        <p:nvSpPr>
          <p:cNvPr id="6" name="Содержимое 5"/>
          <p:cNvSpPr>
            <a:spLocks noGrp="1"/>
          </p:cNvSpPr>
          <p:nvPr>
            <p:ph sz="quarter" idx="4"/>
          </p:nvPr>
        </p:nvSpPr>
        <p:spPr>
          <a:xfrm>
            <a:off x="15381810" y="13575850"/>
            <a:ext cx="13384168" cy="24664452"/>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621DB236-6CE7-4166-B2FA-27C58EF6B57A}" type="datetimeFigureOut">
              <a:rPr lang="ru-RU" smtClean="0"/>
              <a:pPr/>
              <a:t>26.04.2021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3D4A4F4-99D0-44B1-AC3C-36D1D754D356}"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21DB236-6CE7-4166-B2FA-27C58EF6B57A}" type="datetimeFigureOut">
              <a:rPr lang="ru-RU" smtClean="0"/>
              <a:pPr/>
              <a:t>26.04.2021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3D4A4F4-99D0-44B1-AC3C-36D1D754D356}"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21DB236-6CE7-4166-B2FA-27C58EF6B57A}" type="datetimeFigureOut">
              <a:rPr lang="ru-RU" smtClean="0"/>
              <a:pPr/>
              <a:t>26.04.2021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3D4A4F4-99D0-44B1-AC3C-36D1D754D356}"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14001" y="1704415"/>
            <a:ext cx="9961904" cy="7253667"/>
          </a:xfrm>
        </p:spPr>
        <p:txBody>
          <a:bodyPr anchor="b"/>
          <a:lstStyle>
            <a:lvl1pPr algn="l">
              <a:defRPr sz="9100" b="1"/>
            </a:lvl1pPr>
          </a:lstStyle>
          <a:p>
            <a:r>
              <a:rPr lang="ru-RU" smtClean="0"/>
              <a:t>Образец заголовка</a:t>
            </a:r>
            <a:endParaRPr lang="ru-RU"/>
          </a:p>
        </p:txBody>
      </p:sp>
      <p:sp>
        <p:nvSpPr>
          <p:cNvPr id="3" name="Содержимое 2"/>
          <p:cNvSpPr>
            <a:spLocks noGrp="1"/>
          </p:cNvSpPr>
          <p:nvPr>
            <p:ph idx="1"/>
          </p:nvPr>
        </p:nvSpPr>
        <p:spPr>
          <a:xfrm>
            <a:off x="11838629" y="1704417"/>
            <a:ext cx="16927349" cy="36535892"/>
          </a:xfrm>
        </p:spPr>
        <p:txBody>
          <a:bodyPr/>
          <a:lstStyle>
            <a:lvl1pPr>
              <a:defRPr sz="14600"/>
            </a:lvl1pPr>
            <a:lvl2pPr>
              <a:defRPr sz="12800"/>
            </a:lvl2pPr>
            <a:lvl3pPr>
              <a:defRPr sz="11000"/>
            </a:lvl3pPr>
            <a:lvl4pPr>
              <a:defRPr sz="9100"/>
            </a:lvl4pPr>
            <a:lvl5pPr>
              <a:defRPr sz="9100"/>
            </a:lvl5pPr>
            <a:lvl6pPr>
              <a:defRPr sz="9100"/>
            </a:lvl6pPr>
            <a:lvl7pPr>
              <a:defRPr sz="9100"/>
            </a:lvl7pPr>
            <a:lvl8pPr>
              <a:defRPr sz="9100"/>
            </a:lvl8pPr>
            <a:lvl9pPr>
              <a:defRPr sz="91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1514001" y="8958084"/>
            <a:ext cx="9961904" cy="29282225"/>
          </a:xfrm>
        </p:spPr>
        <p:txBody>
          <a:bodyPr/>
          <a:lstStyle>
            <a:lvl1pPr marL="0" indent="0">
              <a:buNone/>
              <a:defRPr sz="6400"/>
            </a:lvl1pPr>
            <a:lvl2pPr marL="2088215" indent="0">
              <a:buNone/>
              <a:defRPr sz="5500"/>
            </a:lvl2pPr>
            <a:lvl3pPr marL="4176431" indent="0">
              <a:buNone/>
              <a:defRPr sz="4600"/>
            </a:lvl3pPr>
            <a:lvl4pPr marL="6264646" indent="0">
              <a:buNone/>
              <a:defRPr sz="4100"/>
            </a:lvl4pPr>
            <a:lvl5pPr marL="8352861" indent="0">
              <a:buNone/>
              <a:defRPr sz="4100"/>
            </a:lvl5pPr>
            <a:lvl6pPr marL="10441076" indent="0">
              <a:buNone/>
              <a:defRPr sz="4100"/>
            </a:lvl6pPr>
            <a:lvl7pPr marL="12529292" indent="0">
              <a:buNone/>
              <a:defRPr sz="4100"/>
            </a:lvl7pPr>
            <a:lvl8pPr marL="14617507" indent="0">
              <a:buNone/>
              <a:defRPr sz="4100"/>
            </a:lvl8pPr>
            <a:lvl9pPr marL="16705722" indent="0">
              <a:buNone/>
              <a:defRPr sz="4100"/>
            </a:lvl9pPr>
          </a:lstStyle>
          <a:p>
            <a:pPr lvl="0"/>
            <a:r>
              <a:rPr lang="ru-RU" smtClean="0"/>
              <a:t>Образец текста</a:t>
            </a:r>
          </a:p>
        </p:txBody>
      </p:sp>
      <p:sp>
        <p:nvSpPr>
          <p:cNvPr id="5" name="Дата 4"/>
          <p:cNvSpPr>
            <a:spLocks noGrp="1"/>
          </p:cNvSpPr>
          <p:nvPr>
            <p:ph type="dt" sz="half" idx="10"/>
          </p:nvPr>
        </p:nvSpPr>
        <p:spPr/>
        <p:txBody>
          <a:bodyPr/>
          <a:lstStyle/>
          <a:p>
            <a:fld id="{621DB236-6CE7-4166-B2FA-27C58EF6B57A}" type="datetimeFigureOut">
              <a:rPr lang="ru-RU" smtClean="0"/>
              <a:pPr/>
              <a:t>26.04.2021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3D4A4F4-99D0-44B1-AC3C-36D1D754D356}"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35087" y="29965970"/>
            <a:ext cx="18167985" cy="3537654"/>
          </a:xfrm>
        </p:spPr>
        <p:txBody>
          <a:bodyPr anchor="b"/>
          <a:lstStyle>
            <a:lvl1pPr algn="l">
              <a:defRPr sz="9100" b="1"/>
            </a:lvl1pPr>
          </a:lstStyle>
          <a:p>
            <a:r>
              <a:rPr lang="ru-RU" smtClean="0"/>
              <a:t>Образец заголовка</a:t>
            </a:r>
            <a:endParaRPr lang="ru-RU"/>
          </a:p>
        </p:txBody>
      </p:sp>
      <p:sp>
        <p:nvSpPr>
          <p:cNvPr id="3" name="Рисунок 2"/>
          <p:cNvSpPr>
            <a:spLocks noGrp="1"/>
          </p:cNvSpPr>
          <p:nvPr>
            <p:ph type="pic" idx="1"/>
          </p:nvPr>
        </p:nvSpPr>
        <p:spPr>
          <a:xfrm>
            <a:off x="5935087" y="3825019"/>
            <a:ext cx="18167985" cy="25685115"/>
          </a:xfrm>
        </p:spPr>
        <p:txBody>
          <a:bodyPr/>
          <a:lstStyle>
            <a:lvl1pPr marL="0" indent="0">
              <a:buNone/>
              <a:defRPr sz="14600"/>
            </a:lvl1pPr>
            <a:lvl2pPr marL="2088215" indent="0">
              <a:buNone/>
              <a:defRPr sz="12800"/>
            </a:lvl2pPr>
            <a:lvl3pPr marL="4176431" indent="0">
              <a:buNone/>
              <a:defRPr sz="11000"/>
            </a:lvl3pPr>
            <a:lvl4pPr marL="6264646" indent="0">
              <a:buNone/>
              <a:defRPr sz="9100"/>
            </a:lvl4pPr>
            <a:lvl5pPr marL="8352861" indent="0">
              <a:buNone/>
              <a:defRPr sz="9100"/>
            </a:lvl5pPr>
            <a:lvl6pPr marL="10441076" indent="0">
              <a:buNone/>
              <a:defRPr sz="9100"/>
            </a:lvl6pPr>
            <a:lvl7pPr marL="12529292" indent="0">
              <a:buNone/>
              <a:defRPr sz="9100"/>
            </a:lvl7pPr>
            <a:lvl8pPr marL="14617507" indent="0">
              <a:buNone/>
              <a:defRPr sz="9100"/>
            </a:lvl8pPr>
            <a:lvl9pPr marL="16705722" indent="0">
              <a:buNone/>
              <a:defRPr sz="9100"/>
            </a:lvl9pPr>
          </a:lstStyle>
          <a:p>
            <a:endParaRPr lang="ru-RU"/>
          </a:p>
        </p:txBody>
      </p:sp>
      <p:sp>
        <p:nvSpPr>
          <p:cNvPr id="4" name="Текст 3"/>
          <p:cNvSpPr>
            <a:spLocks noGrp="1"/>
          </p:cNvSpPr>
          <p:nvPr>
            <p:ph type="body" sz="half" idx="2"/>
          </p:nvPr>
        </p:nvSpPr>
        <p:spPr>
          <a:xfrm>
            <a:off x="5935087" y="33503624"/>
            <a:ext cx="18167985" cy="5024051"/>
          </a:xfrm>
        </p:spPr>
        <p:txBody>
          <a:bodyPr/>
          <a:lstStyle>
            <a:lvl1pPr marL="0" indent="0">
              <a:buNone/>
              <a:defRPr sz="6400"/>
            </a:lvl1pPr>
            <a:lvl2pPr marL="2088215" indent="0">
              <a:buNone/>
              <a:defRPr sz="5500"/>
            </a:lvl2pPr>
            <a:lvl3pPr marL="4176431" indent="0">
              <a:buNone/>
              <a:defRPr sz="4600"/>
            </a:lvl3pPr>
            <a:lvl4pPr marL="6264646" indent="0">
              <a:buNone/>
              <a:defRPr sz="4100"/>
            </a:lvl4pPr>
            <a:lvl5pPr marL="8352861" indent="0">
              <a:buNone/>
              <a:defRPr sz="4100"/>
            </a:lvl5pPr>
            <a:lvl6pPr marL="10441076" indent="0">
              <a:buNone/>
              <a:defRPr sz="4100"/>
            </a:lvl6pPr>
            <a:lvl7pPr marL="12529292" indent="0">
              <a:buNone/>
              <a:defRPr sz="4100"/>
            </a:lvl7pPr>
            <a:lvl8pPr marL="14617507" indent="0">
              <a:buNone/>
              <a:defRPr sz="4100"/>
            </a:lvl8pPr>
            <a:lvl9pPr marL="16705722" indent="0">
              <a:buNone/>
              <a:defRPr sz="4100"/>
            </a:lvl9pPr>
          </a:lstStyle>
          <a:p>
            <a:pPr lvl="0"/>
            <a:r>
              <a:rPr lang="ru-RU" smtClean="0"/>
              <a:t>Образец текста</a:t>
            </a:r>
          </a:p>
        </p:txBody>
      </p:sp>
      <p:sp>
        <p:nvSpPr>
          <p:cNvPr id="5" name="Дата 4"/>
          <p:cNvSpPr>
            <a:spLocks noGrp="1"/>
          </p:cNvSpPr>
          <p:nvPr>
            <p:ph type="dt" sz="half" idx="10"/>
          </p:nvPr>
        </p:nvSpPr>
        <p:spPr/>
        <p:txBody>
          <a:bodyPr/>
          <a:lstStyle/>
          <a:p>
            <a:fld id="{621DB236-6CE7-4166-B2FA-27C58EF6B57A}" type="datetimeFigureOut">
              <a:rPr lang="ru-RU" smtClean="0"/>
              <a:pPr/>
              <a:t>26.04.2021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3D4A4F4-99D0-44B1-AC3C-36D1D754D356}"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21DB236-6CE7-4166-B2FA-27C58EF6B57A}" type="datetimeFigureOut">
              <a:rPr lang="ru-RU" smtClean="0"/>
              <a:pPr/>
              <a:t>26.04.2021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3D4A4F4-99D0-44B1-AC3C-36D1D754D356}"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21952982" y="1714333"/>
            <a:ext cx="6812994" cy="36525976"/>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513999" y="1714333"/>
            <a:ext cx="19934317" cy="36525976"/>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21DB236-6CE7-4166-B2FA-27C58EF6B57A}" type="datetimeFigureOut">
              <a:rPr lang="ru-RU" smtClean="0"/>
              <a:pPr/>
              <a:t>26.04.2021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3D4A4F4-99D0-44B1-AC3C-36D1D754D356}"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13999" y="1714326"/>
            <a:ext cx="27251978" cy="7134754"/>
          </a:xfrm>
          <a:prstGeom prst="rect">
            <a:avLst/>
          </a:prstGeom>
        </p:spPr>
        <p:txBody>
          <a:bodyPr vert="horz" lIns="417643" tIns="208822" rIns="417643" bIns="208822"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1513999" y="9988663"/>
            <a:ext cx="27251978" cy="28251646"/>
          </a:xfrm>
          <a:prstGeom prst="rect">
            <a:avLst/>
          </a:prstGeom>
        </p:spPr>
        <p:txBody>
          <a:bodyPr vert="horz" lIns="417643" tIns="208822" rIns="417643" bIns="208822"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1513998" y="39677166"/>
            <a:ext cx="7065328" cy="2279156"/>
          </a:xfrm>
          <a:prstGeom prst="rect">
            <a:avLst/>
          </a:prstGeom>
        </p:spPr>
        <p:txBody>
          <a:bodyPr vert="horz" lIns="417643" tIns="208822" rIns="417643" bIns="208822" rtlCol="0" anchor="ctr"/>
          <a:lstStyle>
            <a:lvl1pPr algn="l">
              <a:defRPr sz="5500">
                <a:solidFill>
                  <a:schemeClr val="tx1">
                    <a:tint val="75000"/>
                  </a:schemeClr>
                </a:solidFill>
              </a:defRPr>
            </a:lvl1pPr>
          </a:lstStyle>
          <a:p>
            <a:fld id="{621DB236-6CE7-4166-B2FA-27C58EF6B57A}" type="datetimeFigureOut">
              <a:rPr lang="ru-RU" smtClean="0"/>
              <a:pPr/>
              <a:t>26.04.2021</a:t>
            </a:fld>
            <a:endParaRPr lang="ru-RU"/>
          </a:p>
        </p:txBody>
      </p:sp>
      <p:sp>
        <p:nvSpPr>
          <p:cNvPr id="5" name="Нижний колонтитул 4"/>
          <p:cNvSpPr>
            <a:spLocks noGrp="1"/>
          </p:cNvSpPr>
          <p:nvPr>
            <p:ph type="ftr" sz="quarter" idx="3"/>
          </p:nvPr>
        </p:nvSpPr>
        <p:spPr>
          <a:xfrm>
            <a:off x="10345658" y="39677166"/>
            <a:ext cx="9588659" cy="2279156"/>
          </a:xfrm>
          <a:prstGeom prst="rect">
            <a:avLst/>
          </a:prstGeom>
        </p:spPr>
        <p:txBody>
          <a:bodyPr vert="horz" lIns="417643" tIns="208822" rIns="417643" bIns="208822" rtlCol="0" anchor="ctr"/>
          <a:lstStyle>
            <a:lvl1pPr algn="ctr">
              <a:defRPr sz="55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21700649" y="39677166"/>
            <a:ext cx="7065328" cy="2279156"/>
          </a:xfrm>
          <a:prstGeom prst="rect">
            <a:avLst/>
          </a:prstGeom>
        </p:spPr>
        <p:txBody>
          <a:bodyPr vert="horz" lIns="417643" tIns="208822" rIns="417643" bIns="208822" rtlCol="0" anchor="ctr"/>
          <a:lstStyle>
            <a:lvl1pPr algn="r">
              <a:defRPr sz="5500">
                <a:solidFill>
                  <a:schemeClr val="tx1">
                    <a:tint val="75000"/>
                  </a:schemeClr>
                </a:solidFill>
              </a:defRPr>
            </a:lvl1pPr>
          </a:lstStyle>
          <a:p>
            <a:fld id="{A3D4A4F4-99D0-44B1-AC3C-36D1D754D356}"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176431" rtl="0" eaLnBrk="1" latinLnBrk="0" hangingPunct="1">
        <a:spcBef>
          <a:spcPct val="0"/>
        </a:spcBef>
        <a:buNone/>
        <a:defRPr sz="20100" kern="1200">
          <a:solidFill>
            <a:schemeClr val="tx1"/>
          </a:solidFill>
          <a:latin typeface="+mj-lt"/>
          <a:ea typeface="+mj-ea"/>
          <a:cs typeface="+mj-cs"/>
        </a:defRPr>
      </a:lvl1pPr>
    </p:titleStyle>
    <p:bodyStyle>
      <a:lvl1pPr marL="1566161" indent="-1566161" algn="l" defTabSz="4176431" rtl="0" eaLnBrk="1" latinLnBrk="0" hangingPunct="1">
        <a:spcBef>
          <a:spcPct val="20000"/>
        </a:spcBef>
        <a:buFont typeface="Arial" pitchFamily="34" charset="0"/>
        <a:buChar char="•"/>
        <a:defRPr sz="14600" kern="1200">
          <a:solidFill>
            <a:schemeClr val="tx1"/>
          </a:solidFill>
          <a:latin typeface="+mn-lt"/>
          <a:ea typeface="+mn-ea"/>
          <a:cs typeface="+mn-cs"/>
        </a:defRPr>
      </a:lvl1pPr>
      <a:lvl2pPr marL="3393350" indent="-1305135" algn="l" defTabSz="4176431" rtl="0" eaLnBrk="1" latinLnBrk="0" hangingPunct="1">
        <a:spcBef>
          <a:spcPct val="20000"/>
        </a:spcBef>
        <a:buFont typeface="Arial" pitchFamily="34" charset="0"/>
        <a:buChar char="–"/>
        <a:defRPr sz="12800" kern="1200">
          <a:solidFill>
            <a:schemeClr val="tx1"/>
          </a:solidFill>
          <a:latin typeface="+mn-lt"/>
          <a:ea typeface="+mn-ea"/>
          <a:cs typeface="+mn-cs"/>
        </a:defRPr>
      </a:lvl2pPr>
      <a:lvl3pPr marL="5220538" indent="-1044108" algn="l" defTabSz="4176431" rtl="0" eaLnBrk="1" latinLnBrk="0" hangingPunct="1">
        <a:spcBef>
          <a:spcPct val="20000"/>
        </a:spcBef>
        <a:buFont typeface="Arial" pitchFamily="34" charset="0"/>
        <a:buChar char="•"/>
        <a:defRPr sz="11000" kern="1200">
          <a:solidFill>
            <a:schemeClr val="tx1"/>
          </a:solidFill>
          <a:latin typeface="+mn-lt"/>
          <a:ea typeface="+mn-ea"/>
          <a:cs typeface="+mn-cs"/>
        </a:defRPr>
      </a:lvl3pPr>
      <a:lvl4pPr marL="7308753"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4pPr>
      <a:lvl5pPr marL="9396969"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5pPr>
      <a:lvl6pPr marL="11485184"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6pPr>
      <a:lvl7pPr marL="13573399"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7pPr>
      <a:lvl8pPr marL="15661615"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8pPr>
      <a:lvl9pPr marL="17749830"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9pPr>
    </p:bodyStyle>
    <p:otherStyle>
      <a:defPPr>
        <a:defRPr lang="ru-RU"/>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oleObject" Target="../embeddings/oleObject1.bin"/><Relationship Id="rId18" Type="http://schemas.openxmlformats.org/officeDocument/2006/relationships/image" Target="../media/image15.png"/><Relationship Id="rId3" Type="http://schemas.openxmlformats.org/officeDocument/2006/relationships/notesSlide" Target="../notesSlides/notesSlide1.xml"/><Relationship Id="rId21" Type="http://schemas.openxmlformats.org/officeDocument/2006/relationships/image" Target="../media/image18.jpe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oleObject" Target="../embeddings/oleObject5.bin"/><Relationship Id="rId2" Type="http://schemas.openxmlformats.org/officeDocument/2006/relationships/slideLayout" Target="../slideLayouts/slideLayout7.xml"/><Relationship Id="rId16" Type="http://schemas.openxmlformats.org/officeDocument/2006/relationships/oleObject" Target="../embeddings/oleObject4.bin"/><Relationship Id="rId20" Type="http://schemas.openxmlformats.org/officeDocument/2006/relationships/image" Target="../media/image17.jpeg"/><Relationship Id="rId1" Type="http://schemas.openxmlformats.org/officeDocument/2006/relationships/vmlDrawing" Target="../drawings/vmlDrawing1.v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jpeg"/><Relationship Id="rId15" Type="http://schemas.openxmlformats.org/officeDocument/2006/relationships/oleObject" Target="../embeddings/oleObject3.bin"/><Relationship Id="rId10" Type="http://schemas.openxmlformats.org/officeDocument/2006/relationships/image" Target="../media/image12.png"/><Relationship Id="rId19" Type="http://schemas.openxmlformats.org/officeDocument/2006/relationships/image" Target="../media/image16.jpe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oleObject" Target="../embeddings/oleObject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4" name="Группа 113"/>
          <p:cNvGrpSpPr/>
          <p:nvPr/>
        </p:nvGrpSpPr>
        <p:grpSpPr>
          <a:xfrm>
            <a:off x="13267779" y="17875870"/>
            <a:ext cx="6696744" cy="4511003"/>
            <a:chOff x="13267779" y="18235910"/>
            <a:chExt cx="6696744" cy="4511003"/>
          </a:xfrm>
        </p:grpSpPr>
        <p:pic>
          <p:nvPicPr>
            <p:cNvPr id="3" name="Picture 14" descr="https://psv4.userapi.com/c856236/u66448625/docs/d15/aacb12d93ed3/singularities_upd.png?extra=u-T0WEPb2bdkrdbyyvYrzuCKJItNgslXFCagxtFvTdtunBAQkxU6EgusP6YQgnngIWtAei1W-mWfhL6CBhgzkJFKiLaI-LwIN33QjksQly733KaENFdVJh4zvlfpNOEP-kliJ5Bfjb-wk4KEW1udoA"/>
            <p:cNvPicPr>
              <a:picLocks noChangeAspect="1" noChangeArrowheads="1"/>
            </p:cNvPicPr>
            <p:nvPr/>
          </p:nvPicPr>
          <p:blipFill>
            <a:blip r:embed="rId4" cstate="print"/>
            <a:srcRect/>
            <a:stretch>
              <a:fillRect/>
            </a:stretch>
          </p:blipFill>
          <p:spPr bwMode="auto">
            <a:xfrm>
              <a:off x="13267779" y="18235910"/>
              <a:ext cx="6696744" cy="4511003"/>
            </a:xfrm>
            <a:prstGeom prst="rect">
              <a:avLst/>
            </a:prstGeom>
            <a:noFill/>
          </p:spPr>
        </p:pic>
        <p:sp>
          <p:nvSpPr>
            <p:cNvPr id="122" name="TextBox 121"/>
            <p:cNvSpPr txBox="1"/>
            <p:nvPr/>
          </p:nvSpPr>
          <p:spPr>
            <a:xfrm>
              <a:off x="17228219" y="21620286"/>
              <a:ext cx="2520280" cy="720080"/>
            </a:xfrm>
            <a:prstGeom prst="rect">
              <a:avLst/>
            </a:prstGeom>
            <a:noFill/>
          </p:spPr>
          <p:txBody>
            <a:bodyPr wrap="square" rtlCol="0">
              <a:spAutoFit/>
            </a:bodyPr>
            <a:lstStyle/>
            <a:p>
              <a:r>
                <a:rPr lang="en-US" sz="4000" dirty="0" smtClean="0">
                  <a:solidFill>
                    <a:srgbClr val="FF0000"/>
                  </a:solidFill>
                  <a:latin typeface="Times New Roman" pitchFamily="18" charset="0"/>
                  <a:cs typeface="Times New Roman" pitchFamily="18" charset="0"/>
                </a:rPr>
                <a:t>“focus”</a:t>
              </a:r>
              <a:endParaRPr lang="ru-RU" sz="4000" dirty="0">
                <a:solidFill>
                  <a:srgbClr val="FF0000"/>
                </a:solidFill>
                <a:latin typeface="Times New Roman" pitchFamily="18" charset="0"/>
                <a:cs typeface="Times New Roman" pitchFamily="18" charset="0"/>
              </a:endParaRPr>
            </a:p>
          </p:txBody>
        </p:sp>
        <p:sp>
          <p:nvSpPr>
            <p:cNvPr id="90" name="TextBox 89"/>
            <p:cNvSpPr txBox="1"/>
            <p:nvPr/>
          </p:nvSpPr>
          <p:spPr>
            <a:xfrm>
              <a:off x="15428019" y="19027998"/>
              <a:ext cx="2520280" cy="707886"/>
            </a:xfrm>
            <a:prstGeom prst="rect">
              <a:avLst/>
            </a:prstGeom>
            <a:noFill/>
          </p:spPr>
          <p:txBody>
            <a:bodyPr wrap="square" rtlCol="0">
              <a:spAutoFit/>
            </a:bodyPr>
            <a:lstStyle/>
            <a:p>
              <a:r>
                <a:rPr lang="en-US" sz="4000" dirty="0" smtClean="0">
                  <a:solidFill>
                    <a:srgbClr val="FF0000"/>
                  </a:solidFill>
                  <a:latin typeface="Times New Roman" pitchFamily="18" charset="0"/>
                  <a:cs typeface="Times New Roman" pitchFamily="18" charset="0"/>
                </a:rPr>
                <a:t> “saddle”</a:t>
              </a:r>
              <a:endParaRPr lang="ru-RU" sz="4000" dirty="0">
                <a:solidFill>
                  <a:srgbClr val="FF0000"/>
                </a:solidFill>
                <a:latin typeface="Times New Roman" pitchFamily="18" charset="0"/>
                <a:cs typeface="Times New Roman" pitchFamily="18" charset="0"/>
              </a:endParaRPr>
            </a:p>
          </p:txBody>
        </p:sp>
      </p:grpSp>
      <p:pic>
        <p:nvPicPr>
          <p:cNvPr id="119" name="image3.jpg"/>
          <p:cNvPicPr/>
          <p:nvPr/>
        </p:nvPicPr>
        <p:blipFill>
          <a:blip r:embed="rId5" cstate="print"/>
          <a:srcRect/>
          <a:stretch>
            <a:fillRect/>
          </a:stretch>
        </p:blipFill>
        <p:spPr bwMode="auto">
          <a:xfrm>
            <a:off x="21116651" y="29973214"/>
            <a:ext cx="7992888" cy="5976664"/>
          </a:xfrm>
          <a:prstGeom prst="rect">
            <a:avLst/>
          </a:prstGeom>
          <a:noFill/>
          <a:ln w="9525">
            <a:noFill/>
            <a:miter lim="800000"/>
            <a:headEnd/>
            <a:tailEnd/>
          </a:ln>
        </p:spPr>
      </p:pic>
      <p:pic>
        <p:nvPicPr>
          <p:cNvPr id="32" name="Рисунок 31" descr="https://psv4.userapi.com/c856232/u66448625/docs/d6/31f11db2b623/velocity.png?extra=Arpj7LjyR4R2SieYx87IokoJZnAcafiLB4woBJjtzUJejm4CGASt8WlFmcdeDmvNsfjHCp-ISOF-UWczZpGK9fYfbPs9U3SqMLfOSSv_gTclD-aK1Ca2aoqsH9zsnuWG3SnLR0X2ebUpu2qvIl20Jg"/>
          <p:cNvPicPr/>
          <p:nvPr/>
        </p:nvPicPr>
        <p:blipFill>
          <a:blip r:embed="rId6" cstate="print"/>
          <a:srcRect/>
          <a:stretch>
            <a:fillRect/>
          </a:stretch>
        </p:blipFill>
        <p:spPr bwMode="auto">
          <a:xfrm>
            <a:off x="12619707" y="12547278"/>
            <a:ext cx="9433048" cy="6048672"/>
          </a:xfrm>
          <a:prstGeom prst="rect">
            <a:avLst/>
          </a:prstGeom>
          <a:noFill/>
          <a:ln w="9525">
            <a:noFill/>
            <a:miter lim="800000"/>
            <a:headEnd/>
            <a:tailEnd/>
          </a:ln>
        </p:spPr>
      </p:pic>
      <p:sp>
        <p:nvSpPr>
          <p:cNvPr id="4" name="Прямоугольник 3"/>
          <p:cNvSpPr/>
          <p:nvPr/>
        </p:nvSpPr>
        <p:spPr>
          <a:xfrm>
            <a:off x="0" y="251796"/>
            <a:ext cx="30279975" cy="3631763"/>
          </a:xfrm>
          <a:prstGeom prst="rect">
            <a:avLst/>
          </a:prstGeom>
        </p:spPr>
        <p:txBody>
          <a:bodyPr wrap="square">
            <a:spAutoFit/>
          </a:bodyPr>
          <a:lstStyle/>
          <a:p>
            <a:pPr algn="ctr"/>
            <a:r>
              <a:rPr lang="en-US" sz="8800" b="1" dirty="0" smtClean="0">
                <a:solidFill>
                  <a:srgbClr val="000000"/>
                </a:solidFill>
                <a:latin typeface="Times New Roman"/>
                <a:ea typeface="Times New Roman"/>
                <a:cs typeface="Calibri"/>
              </a:rPr>
              <a:t>Peculiarities of marine eddy manifestation in the structure of surfactant slick band</a:t>
            </a:r>
          </a:p>
          <a:p>
            <a:pPr algn="ctr"/>
            <a:endParaRPr lang="ru-RU" sz="5400" dirty="0">
              <a:ea typeface="Calibri"/>
              <a:cs typeface="Calibri"/>
            </a:endParaRPr>
          </a:p>
        </p:txBody>
      </p:sp>
      <p:sp>
        <p:nvSpPr>
          <p:cNvPr id="6" name="Прямоугольник 5"/>
          <p:cNvSpPr/>
          <p:nvPr/>
        </p:nvSpPr>
        <p:spPr>
          <a:xfrm>
            <a:off x="-1" y="2970214"/>
            <a:ext cx="30279975" cy="923330"/>
          </a:xfrm>
          <a:prstGeom prst="rect">
            <a:avLst/>
          </a:prstGeom>
        </p:spPr>
        <p:txBody>
          <a:bodyPr wrap="square">
            <a:spAutoFit/>
          </a:bodyPr>
          <a:lstStyle/>
          <a:p>
            <a:pPr algn="ctr">
              <a:spcAft>
                <a:spcPts val="0"/>
              </a:spcAft>
            </a:pPr>
            <a:r>
              <a:rPr lang="en-US" sz="5400" dirty="0" smtClean="0">
                <a:solidFill>
                  <a:srgbClr val="000000"/>
                </a:solidFill>
                <a:latin typeface="Times New Roman"/>
                <a:ea typeface="Times New Roman"/>
                <a:cs typeface="Calibri"/>
              </a:rPr>
              <a:t>Olga V. </a:t>
            </a:r>
            <a:r>
              <a:rPr lang="en-US" sz="5400" dirty="0" err="1" smtClean="0">
                <a:solidFill>
                  <a:srgbClr val="000000"/>
                </a:solidFill>
                <a:latin typeface="Times New Roman"/>
                <a:ea typeface="Times New Roman"/>
                <a:cs typeface="Calibri"/>
              </a:rPr>
              <a:t>Shomina</a:t>
            </a:r>
            <a:r>
              <a:rPr lang="en-US" sz="5400" dirty="0" smtClean="0">
                <a:solidFill>
                  <a:srgbClr val="000000"/>
                </a:solidFill>
                <a:latin typeface="Times New Roman"/>
                <a:ea typeface="Times New Roman"/>
                <a:cs typeface="Calibri"/>
              </a:rPr>
              <a:t>*</a:t>
            </a:r>
            <a:r>
              <a:rPr lang="en-US" sz="5400" baseline="30000" dirty="0" smtClean="0">
                <a:solidFill>
                  <a:srgbClr val="000000"/>
                </a:solidFill>
                <a:latin typeface="Times New Roman"/>
                <a:ea typeface="Times New Roman"/>
                <a:cs typeface="Calibri"/>
              </a:rPr>
              <a:t>a</a:t>
            </a:r>
            <a:r>
              <a:rPr lang="en-US" sz="5400" dirty="0" smtClean="0">
                <a:solidFill>
                  <a:srgbClr val="000000"/>
                </a:solidFill>
                <a:latin typeface="Times New Roman"/>
                <a:ea typeface="Times New Roman"/>
                <a:cs typeface="Calibri"/>
              </a:rPr>
              <a:t>, Tatiana V. </a:t>
            </a:r>
            <a:r>
              <a:rPr lang="en-US" sz="5400" dirty="0" err="1" smtClean="0">
                <a:solidFill>
                  <a:srgbClr val="000000"/>
                </a:solidFill>
                <a:latin typeface="Times New Roman"/>
                <a:ea typeface="Times New Roman"/>
                <a:cs typeface="Calibri"/>
              </a:rPr>
              <a:t>Tarasova</a:t>
            </a:r>
            <a:r>
              <a:rPr lang="en-US" sz="5400" baseline="30000" dirty="0" err="1" smtClean="0">
                <a:solidFill>
                  <a:srgbClr val="000000"/>
                </a:solidFill>
                <a:latin typeface="Times New Roman"/>
                <a:ea typeface="Times New Roman"/>
                <a:cs typeface="Calibri"/>
              </a:rPr>
              <a:t>b</a:t>
            </a:r>
            <a:r>
              <a:rPr lang="en-US" sz="5400" dirty="0" smtClean="0">
                <a:solidFill>
                  <a:srgbClr val="000000"/>
                </a:solidFill>
                <a:latin typeface="Times New Roman"/>
                <a:ea typeface="Times New Roman"/>
                <a:cs typeface="Calibri"/>
              </a:rPr>
              <a:t>, Olga A. </a:t>
            </a:r>
            <a:r>
              <a:rPr lang="en-US" sz="5400" dirty="0" err="1" smtClean="0">
                <a:solidFill>
                  <a:srgbClr val="000000"/>
                </a:solidFill>
                <a:latin typeface="Times New Roman"/>
                <a:ea typeface="Times New Roman"/>
                <a:cs typeface="Calibri"/>
              </a:rPr>
              <a:t>Danilicheva</a:t>
            </a:r>
            <a:r>
              <a:rPr lang="en-US" sz="5400" baseline="30000" dirty="0" err="1" smtClean="0">
                <a:solidFill>
                  <a:srgbClr val="000000"/>
                </a:solidFill>
                <a:latin typeface="Times New Roman"/>
                <a:ea typeface="Times New Roman"/>
                <a:cs typeface="Calibri"/>
              </a:rPr>
              <a:t>a</a:t>
            </a:r>
            <a:r>
              <a:rPr lang="en-US" sz="5400" dirty="0" smtClean="0">
                <a:solidFill>
                  <a:srgbClr val="000000"/>
                </a:solidFill>
                <a:latin typeface="Times New Roman"/>
                <a:ea typeface="Times New Roman"/>
                <a:cs typeface="Calibri"/>
              </a:rPr>
              <a:t>, Ivan A. </a:t>
            </a:r>
            <a:r>
              <a:rPr lang="en-US" sz="5400" dirty="0" err="1" smtClean="0">
                <a:solidFill>
                  <a:srgbClr val="000000"/>
                </a:solidFill>
                <a:latin typeface="Times New Roman"/>
                <a:ea typeface="Times New Roman"/>
                <a:cs typeface="Calibri"/>
              </a:rPr>
              <a:t>Kapustin</a:t>
            </a:r>
            <a:r>
              <a:rPr lang="en-US" sz="5400" baseline="30000" dirty="0" err="1" smtClean="0">
                <a:solidFill>
                  <a:srgbClr val="000000"/>
                </a:solidFill>
                <a:latin typeface="Times New Roman"/>
                <a:ea typeface="Times New Roman"/>
                <a:cs typeface="Calibri"/>
              </a:rPr>
              <a:t>a</a:t>
            </a:r>
            <a:endParaRPr lang="ru-RU" sz="4000" dirty="0">
              <a:ea typeface="Calibri"/>
              <a:cs typeface="Calibri"/>
            </a:endParaRPr>
          </a:p>
        </p:txBody>
      </p:sp>
      <p:sp>
        <p:nvSpPr>
          <p:cNvPr id="13313" name="Rectangle 1"/>
          <p:cNvSpPr>
            <a:spLocks noChangeArrowheads="1"/>
          </p:cNvSpPr>
          <p:nvPr/>
        </p:nvSpPr>
        <p:spPr bwMode="auto">
          <a:xfrm>
            <a:off x="0" y="3906318"/>
            <a:ext cx="30279975"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48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a </a:t>
            </a:r>
            <a:r>
              <a:rPr kumimoji="0" lang="en-US" sz="4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Institute of Applied Physics of the Russian Academy of Science ||| </a:t>
            </a:r>
            <a:r>
              <a:rPr kumimoji="0" lang="en-US" sz="48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b </a:t>
            </a:r>
            <a:r>
              <a:rPr kumimoji="0" lang="en-US" sz="44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National Research University Higher School of Economics</a:t>
            </a:r>
            <a:endParaRPr kumimoji="0" lang="en-US" sz="440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3318" name="Rectangle 6"/>
          <p:cNvSpPr>
            <a:spLocks noChangeArrowheads="1"/>
          </p:cNvSpPr>
          <p:nvPr/>
        </p:nvSpPr>
        <p:spPr bwMode="auto">
          <a:xfrm>
            <a:off x="666379" y="4698406"/>
            <a:ext cx="28731192"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defTabSz="914400" fontAlgn="base">
              <a:spcBef>
                <a:spcPct val="0"/>
              </a:spcBef>
              <a:spcAft>
                <a:spcPct val="0"/>
              </a:spcAft>
            </a:pPr>
            <a:r>
              <a:rPr kumimoji="0" lang="en-US" sz="4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Keywords:</a:t>
            </a:r>
            <a:r>
              <a:rPr kumimoji="0" lang="en-US" sz="4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lang="en-US" sz="4000" dirty="0" smtClean="0">
                <a:solidFill>
                  <a:srgbClr val="000000"/>
                </a:solidFill>
                <a:latin typeface="Times New Roman"/>
                <a:ea typeface="Times New Roman"/>
              </a:rPr>
              <a:t>slicks on the sea surface, surfactants, currents, simulation, sub </a:t>
            </a:r>
            <a:r>
              <a:rPr lang="en-US" sz="4000" dirty="0" err="1" smtClean="0">
                <a:solidFill>
                  <a:srgbClr val="000000"/>
                </a:solidFill>
                <a:latin typeface="Times New Roman"/>
                <a:ea typeface="Times New Roman"/>
              </a:rPr>
              <a:t>mesoscale</a:t>
            </a:r>
            <a:r>
              <a:rPr lang="en-US" sz="4000" dirty="0" smtClean="0">
                <a:solidFill>
                  <a:srgbClr val="000000"/>
                </a:solidFill>
                <a:latin typeface="Times New Roman"/>
                <a:ea typeface="Times New Roman"/>
              </a:rPr>
              <a:t> marine eddies</a:t>
            </a:r>
            <a:endParaRPr kumimoji="0" lang="en-US" sz="4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3320" name="Rectangle 8"/>
          <p:cNvSpPr>
            <a:spLocks noChangeArrowheads="1"/>
          </p:cNvSpPr>
          <p:nvPr/>
        </p:nvSpPr>
        <p:spPr bwMode="auto">
          <a:xfrm>
            <a:off x="738387" y="5706518"/>
            <a:ext cx="29307256" cy="67249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n-US" sz="3600" dirty="0" smtClean="0">
                <a:solidFill>
                  <a:srgbClr val="000000"/>
                </a:solidFill>
                <a:latin typeface="Times New Roman"/>
                <a:ea typeface="Times New Roman"/>
                <a:cs typeface="Calibri"/>
              </a:rPr>
              <a:t>Slick structures on the sea surface can mark processes occurring in upper ocean and atmosphere. Spiral shape of slicks observed in optical and radar images of water surface is traditionally interpreted through the manifestation of marine eddy which length scale is supposed to be equal to the scale of spiral. This assumption implies that wind has no effect on the kinematics of forming slick band, which, according to our estimation, is incorrect even at moderate wind velocities. This approach can cause misinterpretation of remote sensing data when estimating the characteristics of observed marine eddies. This study is devoted to the investigation of conditions necessary for the formation of slick spiral and to some peculiarities of its shape and scale. </a:t>
            </a:r>
          </a:p>
          <a:p>
            <a:pPr algn="just"/>
            <a:r>
              <a:rPr lang="en-US" sz="3600" dirty="0" smtClean="0">
                <a:solidFill>
                  <a:srgbClr val="000000"/>
                </a:solidFill>
                <a:latin typeface="Times New Roman"/>
                <a:ea typeface="Times New Roman"/>
                <a:cs typeface="Calibri"/>
              </a:rPr>
              <a:t>The system of equations for the description of kinematics of </a:t>
            </a:r>
            <a:r>
              <a:rPr lang="en-US" sz="3600" dirty="0" err="1" smtClean="0">
                <a:solidFill>
                  <a:srgbClr val="000000"/>
                </a:solidFill>
                <a:latin typeface="Times New Roman"/>
                <a:ea typeface="Times New Roman"/>
                <a:cs typeface="Calibri"/>
              </a:rPr>
              <a:t>Lagrangian</a:t>
            </a:r>
            <a:r>
              <a:rPr lang="en-US" sz="3600" dirty="0" smtClean="0">
                <a:solidFill>
                  <a:srgbClr val="000000"/>
                </a:solidFill>
                <a:latin typeface="Times New Roman"/>
                <a:ea typeface="Times New Roman"/>
                <a:cs typeface="Calibri"/>
              </a:rPr>
              <a:t> particle (element of water surface covered with surface active substance) in the fields of </a:t>
            </a:r>
            <a:r>
              <a:rPr lang="en-US" sz="3600" dirty="0" err="1" smtClean="0">
                <a:solidFill>
                  <a:srgbClr val="000000"/>
                </a:solidFill>
                <a:latin typeface="Times New Roman"/>
                <a:ea typeface="Times New Roman"/>
                <a:cs typeface="Calibri"/>
              </a:rPr>
              <a:t>axisymmetric</a:t>
            </a:r>
            <a:r>
              <a:rPr lang="en-US" sz="3600" dirty="0" smtClean="0">
                <a:solidFill>
                  <a:srgbClr val="000000"/>
                </a:solidFill>
                <a:latin typeface="Times New Roman"/>
                <a:ea typeface="Times New Roman"/>
                <a:cs typeface="Calibri"/>
              </a:rPr>
              <a:t> eddy with non-zero radial velocity component and homogeneous wind was obtained. It is demonstrated that the spiral center is not collocated with the center of the eddy; the distance between them can achieve the eddy length scale. It is shown that the displacement of the spiral center and the direction of the main axis is quasi perpendicular to the wind direction when radial component of the eddy is small compared to the tangential component. The presence of the threshold wind velocity corresponding to the breakdown of the spiral structure is demonstrated analytically. The possibilities of correct retrieval of length scales and character velocities of observed sub </a:t>
            </a:r>
            <a:r>
              <a:rPr lang="en-US" sz="3600" dirty="0" err="1" smtClean="0">
                <a:solidFill>
                  <a:srgbClr val="000000"/>
                </a:solidFill>
                <a:latin typeface="Times New Roman"/>
                <a:ea typeface="Times New Roman"/>
                <a:cs typeface="Calibri"/>
              </a:rPr>
              <a:t>mesoscale</a:t>
            </a:r>
            <a:r>
              <a:rPr lang="en-US" sz="3600" dirty="0" smtClean="0">
                <a:solidFill>
                  <a:srgbClr val="000000"/>
                </a:solidFill>
                <a:latin typeface="Times New Roman"/>
                <a:ea typeface="Times New Roman"/>
                <a:cs typeface="Calibri"/>
              </a:rPr>
              <a:t> marine eddies are discussed. </a:t>
            </a:r>
          </a:p>
          <a:p>
            <a:pPr algn="just" defTabSz="914400" fontAlgn="base">
              <a:spcBef>
                <a:spcPct val="0"/>
              </a:spcBef>
              <a:spcAft>
                <a:spcPct val="0"/>
              </a:spcAft>
            </a:pPr>
            <a:endParaRPr kumimoji="0" lang="en-US" sz="35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3334" name="Rectangle 22"/>
          <p:cNvSpPr>
            <a:spLocks noChangeArrowheads="1"/>
          </p:cNvSpPr>
          <p:nvPr/>
        </p:nvSpPr>
        <p:spPr bwMode="auto">
          <a:xfrm>
            <a:off x="0" y="-486170"/>
            <a:ext cx="30279975"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35" name="Rectangle 23"/>
          <p:cNvSpPr>
            <a:spLocks noChangeArrowheads="1"/>
          </p:cNvSpPr>
          <p:nvPr/>
        </p:nvSpPr>
        <p:spPr bwMode="auto">
          <a:xfrm>
            <a:off x="0" y="2571355"/>
            <a:ext cx="302799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rgbClr val="00B050"/>
                </a:solidFill>
                <a:effectLst/>
                <a:latin typeface="Inherited"/>
                <a:ea typeface="Times New Roman" pitchFamily="18" charset="0"/>
                <a:cs typeface="Inherited"/>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3337" name="Rectangle 25"/>
          <p:cNvSpPr>
            <a:spLocks noChangeArrowheads="1"/>
          </p:cNvSpPr>
          <p:nvPr/>
        </p:nvSpPr>
        <p:spPr bwMode="auto">
          <a:xfrm>
            <a:off x="0" y="-486170"/>
            <a:ext cx="302799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1" name="Прямоугольник 40"/>
          <p:cNvSpPr/>
          <p:nvPr/>
        </p:nvSpPr>
        <p:spPr>
          <a:xfrm>
            <a:off x="522363" y="41774975"/>
            <a:ext cx="10513167" cy="1015663"/>
          </a:xfrm>
          <a:prstGeom prst="rect">
            <a:avLst/>
          </a:prstGeom>
          <a:ln>
            <a:solidFill>
              <a:schemeClr val="accent1"/>
            </a:solidFill>
          </a:ln>
        </p:spPr>
        <p:txBody>
          <a:bodyPr wrap="square">
            <a:spAutoFit/>
          </a:bodyPr>
          <a:lstStyle/>
          <a:p>
            <a:pPr algn="ctr"/>
            <a:r>
              <a:rPr lang="en-US" sz="3000" b="1" dirty="0" smtClean="0">
                <a:solidFill>
                  <a:schemeClr val="tx2"/>
                </a:solidFill>
                <a:latin typeface="Times New Roman" pitchFamily="18" charset="0"/>
                <a:cs typeface="Times New Roman" pitchFamily="18" charset="0"/>
              </a:rPr>
              <a:t>This research was funded by the Russian Science Foundation (Project RSF 18-77-10066)</a:t>
            </a:r>
            <a:endParaRPr lang="ru-RU" sz="3000" b="1" dirty="0">
              <a:solidFill>
                <a:schemeClr val="tx2"/>
              </a:solidFill>
              <a:latin typeface="Times New Roman" pitchFamily="18" charset="0"/>
              <a:cs typeface="Times New Roman" pitchFamily="18" charset="0"/>
            </a:endParaRPr>
          </a:p>
        </p:txBody>
      </p:sp>
      <p:cxnSp>
        <p:nvCxnSpPr>
          <p:cNvPr id="43" name="Прямая соединительная линия 42"/>
          <p:cNvCxnSpPr/>
          <p:nvPr/>
        </p:nvCxnSpPr>
        <p:spPr>
          <a:xfrm flipV="1">
            <a:off x="0" y="12115230"/>
            <a:ext cx="30279975"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Rectangle 27"/>
          <p:cNvSpPr>
            <a:spLocks noChangeArrowheads="1"/>
          </p:cNvSpPr>
          <p:nvPr/>
        </p:nvSpPr>
        <p:spPr bwMode="auto">
          <a:xfrm>
            <a:off x="0" y="0"/>
            <a:ext cx="302799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53" name="Rectangle 41"/>
          <p:cNvSpPr>
            <a:spLocks noChangeArrowheads="1"/>
          </p:cNvSpPr>
          <p:nvPr/>
        </p:nvSpPr>
        <p:spPr bwMode="auto">
          <a:xfrm>
            <a:off x="0" y="0"/>
            <a:ext cx="302799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3352" name="Picture 40"/>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72008" y="23424492"/>
            <a:ext cx="8443243" cy="2228242"/>
          </a:xfrm>
          <a:prstGeom prst="rect">
            <a:avLst/>
          </a:prstGeom>
          <a:noFill/>
        </p:spPr>
      </p:pic>
      <p:sp>
        <p:nvSpPr>
          <p:cNvPr id="13355" name="Rectangle 43"/>
          <p:cNvSpPr>
            <a:spLocks noChangeArrowheads="1"/>
          </p:cNvSpPr>
          <p:nvPr/>
        </p:nvSpPr>
        <p:spPr bwMode="auto">
          <a:xfrm>
            <a:off x="0" y="0"/>
            <a:ext cx="302799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57" name="Rectangle 45"/>
          <p:cNvSpPr>
            <a:spLocks noChangeArrowheads="1"/>
          </p:cNvSpPr>
          <p:nvPr/>
        </p:nvSpPr>
        <p:spPr bwMode="auto">
          <a:xfrm>
            <a:off x="0" y="0"/>
            <a:ext cx="302799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3356" name="Picture 44"/>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163936" y="27956990"/>
            <a:ext cx="12239747" cy="2138558"/>
          </a:xfrm>
          <a:prstGeom prst="rect">
            <a:avLst/>
          </a:prstGeom>
          <a:noFill/>
        </p:spPr>
      </p:pic>
      <p:sp>
        <p:nvSpPr>
          <p:cNvPr id="13359" name="Rectangle 47"/>
          <p:cNvSpPr>
            <a:spLocks noChangeArrowheads="1"/>
          </p:cNvSpPr>
          <p:nvPr/>
        </p:nvSpPr>
        <p:spPr bwMode="auto">
          <a:xfrm>
            <a:off x="0" y="0"/>
            <a:ext cx="302799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3358" name="Picture 46"/>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2163921" y="30477270"/>
            <a:ext cx="6868306" cy="2160240"/>
          </a:xfrm>
          <a:prstGeom prst="rect">
            <a:avLst/>
          </a:prstGeom>
          <a:noFill/>
        </p:spPr>
      </p:pic>
      <p:sp>
        <p:nvSpPr>
          <p:cNvPr id="13361" name="Rectangle 49"/>
          <p:cNvSpPr>
            <a:spLocks noChangeArrowheads="1"/>
          </p:cNvSpPr>
          <p:nvPr/>
        </p:nvSpPr>
        <p:spPr bwMode="auto">
          <a:xfrm>
            <a:off x="0" y="0"/>
            <a:ext cx="302799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63" name="Rectangle 51"/>
          <p:cNvSpPr>
            <a:spLocks noChangeArrowheads="1"/>
          </p:cNvSpPr>
          <p:nvPr/>
        </p:nvSpPr>
        <p:spPr bwMode="auto">
          <a:xfrm>
            <a:off x="0" y="0"/>
            <a:ext cx="302799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65" name="Rectangle 53"/>
          <p:cNvSpPr>
            <a:spLocks noChangeArrowheads="1"/>
          </p:cNvSpPr>
          <p:nvPr/>
        </p:nvSpPr>
        <p:spPr bwMode="auto">
          <a:xfrm>
            <a:off x="0" y="0"/>
            <a:ext cx="302799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67" name="Rectangle 55"/>
          <p:cNvSpPr>
            <a:spLocks noChangeArrowheads="1"/>
          </p:cNvSpPr>
          <p:nvPr/>
        </p:nvSpPr>
        <p:spPr bwMode="auto">
          <a:xfrm>
            <a:off x="0" y="0"/>
            <a:ext cx="302799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3369" name="Rectangle 57"/>
          <p:cNvSpPr>
            <a:spLocks noChangeArrowheads="1"/>
          </p:cNvSpPr>
          <p:nvPr/>
        </p:nvSpPr>
        <p:spPr bwMode="auto">
          <a:xfrm>
            <a:off x="0" y="0"/>
            <a:ext cx="302799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3368" name="Picture 56"/>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a:off x="2117222" y="34005662"/>
            <a:ext cx="7588772" cy="2088232"/>
          </a:xfrm>
          <a:prstGeom prst="rect">
            <a:avLst/>
          </a:prstGeom>
          <a:noFill/>
        </p:spPr>
      </p:pic>
      <p:sp>
        <p:nvSpPr>
          <p:cNvPr id="33" name="TextBox 32"/>
          <p:cNvSpPr txBox="1"/>
          <p:nvPr/>
        </p:nvSpPr>
        <p:spPr>
          <a:xfrm>
            <a:off x="1957504" y="32925542"/>
            <a:ext cx="7205819" cy="769441"/>
          </a:xfrm>
          <a:prstGeom prst="rect">
            <a:avLst/>
          </a:prstGeom>
          <a:noFill/>
        </p:spPr>
        <p:txBody>
          <a:bodyPr wrap="none" rtlCol="0">
            <a:spAutoFit/>
          </a:bodyPr>
          <a:lstStyle/>
          <a:p>
            <a:r>
              <a:rPr lang="en-US" sz="4400" dirty="0" smtClean="0">
                <a:latin typeface="Times New Roman" pitchFamily="18" charset="0"/>
                <a:cs typeface="Times New Roman" pitchFamily="18" charset="0"/>
              </a:rPr>
              <a:t>Conditions for singular points:</a:t>
            </a:r>
            <a:endParaRPr lang="ru-RU" sz="4400" dirty="0">
              <a:latin typeface="Times New Roman" pitchFamily="18" charset="0"/>
              <a:cs typeface="Times New Roman" pitchFamily="18" charset="0"/>
            </a:endParaRPr>
          </a:p>
        </p:txBody>
      </p:sp>
      <p:grpSp>
        <p:nvGrpSpPr>
          <p:cNvPr id="93" name="Группа 92"/>
          <p:cNvGrpSpPr/>
          <p:nvPr/>
        </p:nvGrpSpPr>
        <p:grpSpPr>
          <a:xfrm>
            <a:off x="954411" y="26012774"/>
            <a:ext cx="6192688" cy="1224136"/>
            <a:chOff x="954411" y="26948878"/>
            <a:chExt cx="6192688" cy="1224136"/>
          </a:xfrm>
        </p:grpSpPr>
        <p:pic>
          <p:nvPicPr>
            <p:cNvPr id="13360" name="Picture 48"/>
            <p:cNvPicPr>
              <a:picLocks noChangeAspect="1" noChangeArrowheads="1"/>
            </p:cNvPicPr>
            <p:nvPr/>
          </p:nvPicPr>
          <p:blipFill>
            <a:blip r:embed="rId11" cstate="print">
              <a:clrChange>
                <a:clrFrom>
                  <a:srgbClr val="FFFFFF"/>
                </a:clrFrom>
                <a:clrTo>
                  <a:srgbClr val="FFFFFF">
                    <a:alpha val="0"/>
                  </a:srgbClr>
                </a:clrTo>
              </a:clrChange>
            </a:blip>
            <a:srcRect/>
            <a:stretch>
              <a:fillRect/>
            </a:stretch>
          </p:blipFill>
          <p:spPr bwMode="auto">
            <a:xfrm>
              <a:off x="1242443" y="26948878"/>
              <a:ext cx="2586157" cy="593950"/>
            </a:xfrm>
            <a:prstGeom prst="rect">
              <a:avLst/>
            </a:prstGeom>
            <a:noFill/>
          </p:spPr>
        </p:pic>
        <p:pic>
          <p:nvPicPr>
            <p:cNvPr id="13362" name="Picture 50"/>
            <p:cNvPicPr>
              <a:picLocks noChangeAspect="1" noChangeArrowheads="1"/>
            </p:cNvPicPr>
            <p:nvPr/>
          </p:nvPicPr>
          <p:blipFill>
            <a:blip r:embed="rId12" cstate="print">
              <a:clrChange>
                <a:clrFrom>
                  <a:srgbClr val="FFFFFF"/>
                </a:clrFrom>
                <a:clrTo>
                  <a:srgbClr val="FFFFFF">
                    <a:alpha val="0"/>
                  </a:srgbClr>
                </a:clrTo>
              </a:clrChange>
            </a:blip>
            <a:srcRect/>
            <a:stretch>
              <a:fillRect/>
            </a:stretch>
          </p:blipFill>
          <p:spPr bwMode="auto">
            <a:xfrm>
              <a:off x="4626819" y="26948878"/>
              <a:ext cx="2220247" cy="576064"/>
            </a:xfrm>
            <a:prstGeom prst="rect">
              <a:avLst/>
            </a:prstGeom>
            <a:noFill/>
          </p:spPr>
        </p:pic>
        <p:sp>
          <p:nvSpPr>
            <p:cNvPr id="37" name="Левая фигурная скобка 36"/>
            <p:cNvSpPr/>
            <p:nvPr/>
          </p:nvSpPr>
          <p:spPr>
            <a:xfrm rot="16200000">
              <a:off x="3582703" y="24608618"/>
              <a:ext cx="936104" cy="6192688"/>
            </a:xfrm>
            <a:prstGeom prst="leftBrace">
              <a:avLst>
                <a:gd name="adj1" fmla="val 8333"/>
                <a:gd name="adj2" fmla="val 5206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grpSp>
      <p:sp>
        <p:nvSpPr>
          <p:cNvPr id="38" name="Стрелка вниз 37"/>
          <p:cNvSpPr/>
          <p:nvPr/>
        </p:nvSpPr>
        <p:spPr>
          <a:xfrm>
            <a:off x="3906739" y="27020886"/>
            <a:ext cx="504056" cy="7920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TextBox 38"/>
          <p:cNvSpPr txBox="1"/>
          <p:nvPr/>
        </p:nvSpPr>
        <p:spPr>
          <a:xfrm>
            <a:off x="666379" y="12475270"/>
            <a:ext cx="11665296" cy="4431983"/>
          </a:xfrm>
          <a:prstGeom prst="rect">
            <a:avLst/>
          </a:prstGeom>
          <a:noFill/>
        </p:spPr>
        <p:txBody>
          <a:bodyPr wrap="square" rtlCol="0">
            <a:spAutoFit/>
          </a:bodyPr>
          <a:lstStyle/>
          <a:p>
            <a:pPr>
              <a:buFontTx/>
              <a:buChar char="-"/>
            </a:pPr>
            <a:r>
              <a:rPr lang="en-US" sz="4000" dirty="0" smtClean="0">
                <a:latin typeface="Times New Roman" pitchFamily="18" charset="0"/>
                <a:cs typeface="Times New Roman" pitchFamily="18" charset="0"/>
              </a:rPr>
              <a:t> Marine eddies are frequently manifested due to slick mechanism (~70% cases)</a:t>
            </a:r>
          </a:p>
          <a:p>
            <a:pPr>
              <a:buFontTx/>
              <a:buChar char="-"/>
            </a:pPr>
            <a:r>
              <a:rPr lang="en-US" sz="4000" dirty="0" smtClean="0">
                <a:latin typeface="Times New Roman" pitchFamily="18" charset="0"/>
                <a:cs typeface="Times New Roman" pitchFamily="18" charset="0"/>
              </a:rPr>
              <a:t> Traditionally scale of spiral is taken equal to the scale of eddy</a:t>
            </a:r>
          </a:p>
          <a:p>
            <a:pPr>
              <a:spcAft>
                <a:spcPts val="1200"/>
              </a:spcAft>
              <a:buFontTx/>
              <a:buChar char="-"/>
            </a:pPr>
            <a:r>
              <a:rPr lang="en-US" sz="4000" dirty="0" smtClean="0">
                <a:latin typeface="Times New Roman" pitchFamily="18" charset="0"/>
                <a:cs typeface="Times New Roman" pitchFamily="18" charset="0"/>
              </a:rPr>
              <a:t> Slick band  propagation is actually affected by wind </a:t>
            </a:r>
          </a:p>
          <a:p>
            <a:r>
              <a:rPr lang="en-US" sz="2400" dirty="0" smtClean="0">
                <a:latin typeface="Times New Roman" pitchFamily="18" charset="0"/>
                <a:cs typeface="Times New Roman" pitchFamily="18" charset="0"/>
              </a:rPr>
              <a:t>(</a:t>
            </a:r>
            <a:r>
              <a:rPr lang="en-US" sz="2400" dirty="0">
                <a:latin typeface="Times New Roman" panose="02020603050405020304" pitchFamily="18" charset="0"/>
                <a:cs typeface="Times New Roman" panose="02020603050405020304" pitchFamily="18" charset="0"/>
              </a:rPr>
              <a:t>Kapustin, I.A.; </a:t>
            </a:r>
            <a:r>
              <a:rPr lang="en-US" sz="2400" dirty="0" err="1">
                <a:latin typeface="Times New Roman" panose="02020603050405020304" pitchFamily="18" charset="0"/>
                <a:cs typeface="Times New Roman" panose="02020603050405020304" pitchFamily="18" charset="0"/>
              </a:rPr>
              <a:t>Shomina</a:t>
            </a:r>
            <a:r>
              <a:rPr lang="en-US" sz="2400" dirty="0">
                <a:latin typeface="Times New Roman" panose="02020603050405020304" pitchFamily="18" charset="0"/>
                <a:cs typeface="Times New Roman" panose="02020603050405020304" pitchFamily="18" charset="0"/>
              </a:rPr>
              <a:t>, O.V.; </a:t>
            </a:r>
            <a:r>
              <a:rPr lang="en-US" sz="2400" dirty="0" err="1">
                <a:latin typeface="Times New Roman" panose="02020603050405020304" pitchFamily="18" charset="0"/>
                <a:cs typeface="Times New Roman" panose="02020603050405020304" pitchFamily="18" charset="0"/>
              </a:rPr>
              <a:t>Ermoshkin</a:t>
            </a:r>
            <a:r>
              <a:rPr lang="en-US" sz="2400" dirty="0">
                <a:latin typeface="Times New Roman" panose="02020603050405020304" pitchFamily="18" charset="0"/>
                <a:cs typeface="Times New Roman" panose="02020603050405020304" pitchFamily="18" charset="0"/>
              </a:rPr>
              <a:t>, A.V.; </a:t>
            </a:r>
            <a:r>
              <a:rPr lang="en-US" sz="2400" dirty="0" err="1">
                <a:latin typeface="Times New Roman" panose="02020603050405020304" pitchFamily="18" charset="0"/>
                <a:cs typeface="Times New Roman" panose="02020603050405020304" pitchFamily="18" charset="0"/>
              </a:rPr>
              <a:t>Bogatov</a:t>
            </a:r>
            <a:r>
              <a:rPr lang="en-US" sz="2400" dirty="0">
                <a:latin typeface="Times New Roman" panose="02020603050405020304" pitchFamily="18" charset="0"/>
                <a:cs typeface="Times New Roman" panose="02020603050405020304" pitchFamily="18" charset="0"/>
              </a:rPr>
              <a:t>, N.A.; </a:t>
            </a:r>
            <a:r>
              <a:rPr lang="en-US" sz="2400" dirty="0" err="1">
                <a:latin typeface="Times New Roman" panose="02020603050405020304" pitchFamily="18" charset="0"/>
                <a:cs typeface="Times New Roman" panose="02020603050405020304" pitchFamily="18" charset="0"/>
              </a:rPr>
              <a:t>Kupaev</a:t>
            </a:r>
            <a:r>
              <a:rPr lang="en-US" sz="2400" dirty="0">
                <a:latin typeface="Times New Roman" panose="02020603050405020304" pitchFamily="18" charset="0"/>
                <a:cs typeface="Times New Roman" panose="02020603050405020304" pitchFamily="18" charset="0"/>
              </a:rPr>
              <a:t>, A.V.; </a:t>
            </a:r>
            <a:r>
              <a:rPr lang="en-US" sz="2400" dirty="0" err="1">
                <a:latin typeface="Times New Roman" panose="02020603050405020304" pitchFamily="18" charset="0"/>
                <a:cs typeface="Times New Roman" panose="02020603050405020304" pitchFamily="18" charset="0"/>
              </a:rPr>
              <a:t>Molkov</a:t>
            </a:r>
            <a:r>
              <a:rPr lang="en-US" sz="2400" dirty="0">
                <a:latin typeface="Times New Roman" panose="02020603050405020304" pitchFamily="18" charset="0"/>
                <a:cs typeface="Times New Roman" panose="02020603050405020304" pitchFamily="18" charset="0"/>
              </a:rPr>
              <a:t>, A.A.; </a:t>
            </a:r>
            <a:r>
              <a:rPr lang="en-US" sz="2400" dirty="0" err="1">
                <a:latin typeface="Times New Roman" panose="02020603050405020304" pitchFamily="18" charset="0"/>
                <a:cs typeface="Times New Roman" panose="02020603050405020304" pitchFamily="18" charset="0"/>
              </a:rPr>
              <a:t>Ermakov</a:t>
            </a:r>
            <a:r>
              <a:rPr lang="en-US" sz="2400" dirty="0">
                <a:latin typeface="Times New Roman" panose="02020603050405020304" pitchFamily="18" charset="0"/>
                <a:cs typeface="Times New Roman" panose="02020603050405020304" pitchFamily="18" charset="0"/>
              </a:rPr>
              <a:t>, S.A. On Capabilities of Tracking Marine Surface Currents Using Artificial Film Slicks. </a:t>
            </a:r>
            <a:r>
              <a:rPr lang="en-US" sz="2400" i="1" dirty="0">
                <a:latin typeface="Times New Roman" panose="02020603050405020304" pitchFamily="18" charset="0"/>
                <a:cs typeface="Times New Roman" panose="02020603050405020304" pitchFamily="18" charset="0"/>
              </a:rPr>
              <a:t>Remote Sens.</a:t>
            </a:r>
            <a:r>
              <a:rPr lang="en-US" sz="240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2019</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11</a:t>
            </a:r>
            <a:r>
              <a:rPr lang="en-US" sz="2400" dirty="0">
                <a:latin typeface="Times New Roman" panose="02020603050405020304" pitchFamily="18" charset="0"/>
                <a:cs typeface="Times New Roman" panose="02020603050405020304" pitchFamily="18" charset="0"/>
              </a:rPr>
              <a:t>, 840.</a:t>
            </a:r>
            <a:r>
              <a:rPr lang="en-US"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grpSp>
        <p:nvGrpSpPr>
          <p:cNvPr id="91" name="Группа 90"/>
          <p:cNvGrpSpPr/>
          <p:nvPr/>
        </p:nvGrpSpPr>
        <p:grpSpPr>
          <a:xfrm>
            <a:off x="1026419" y="17155790"/>
            <a:ext cx="9649072" cy="2016224"/>
            <a:chOff x="810395" y="17875870"/>
            <a:chExt cx="9649072" cy="2016224"/>
          </a:xfrm>
        </p:grpSpPr>
        <p:graphicFrame>
          <p:nvGraphicFramePr>
            <p:cNvPr id="1026" name="Object 2"/>
            <p:cNvGraphicFramePr>
              <a:graphicFrameLocks noChangeAspect="1"/>
            </p:cNvGraphicFramePr>
            <p:nvPr>
              <p:extLst>
                <p:ext uri="{D42A27DB-BD31-4B8C-83A1-F6EECF244321}">
                  <p14:modId xmlns="" xmlns:p14="http://schemas.microsoft.com/office/powerpoint/2010/main" val="2943399504"/>
                </p:ext>
              </p:extLst>
            </p:nvPr>
          </p:nvGraphicFramePr>
          <p:xfrm>
            <a:off x="810395" y="18235910"/>
            <a:ext cx="3975622" cy="1080120"/>
          </p:xfrm>
          <a:graphic>
            <a:graphicData uri="http://schemas.openxmlformats.org/presentationml/2006/ole">
              <p:oleObj spid="_x0000_s1042" name="Формула" r:id="rId13" imgW="952087" imgH="253890" progId="Equation.3">
                <p:embed/>
              </p:oleObj>
            </a:graphicData>
          </a:graphic>
        </p:graphicFrame>
        <p:graphicFrame>
          <p:nvGraphicFramePr>
            <p:cNvPr id="1027" name="Object 3"/>
            <p:cNvGraphicFramePr>
              <a:graphicFrameLocks noChangeAspect="1"/>
            </p:cNvGraphicFramePr>
            <p:nvPr>
              <p:extLst>
                <p:ext uri="{D42A27DB-BD31-4B8C-83A1-F6EECF244321}">
                  <p14:modId xmlns="" xmlns:p14="http://schemas.microsoft.com/office/powerpoint/2010/main" val="2925257579"/>
                </p:ext>
              </p:extLst>
            </p:nvPr>
          </p:nvGraphicFramePr>
          <p:xfrm>
            <a:off x="5490915" y="17946089"/>
            <a:ext cx="3960440" cy="937893"/>
          </p:xfrm>
          <a:graphic>
            <a:graphicData uri="http://schemas.openxmlformats.org/presentationml/2006/ole">
              <p:oleObj spid="_x0000_s1043" name="Формула" r:id="rId14" imgW="1091880" imgH="253800" progId="Equation.3">
                <p:embed/>
              </p:oleObj>
            </a:graphicData>
          </a:graphic>
        </p:graphicFrame>
        <p:graphicFrame>
          <p:nvGraphicFramePr>
            <p:cNvPr id="1028" name="Object 4"/>
            <p:cNvGraphicFramePr>
              <a:graphicFrameLocks noChangeAspect="1"/>
            </p:cNvGraphicFramePr>
            <p:nvPr>
              <p:extLst>
                <p:ext uri="{D42A27DB-BD31-4B8C-83A1-F6EECF244321}">
                  <p14:modId xmlns="" xmlns:p14="http://schemas.microsoft.com/office/powerpoint/2010/main" val="2208933702"/>
                </p:ext>
              </p:extLst>
            </p:nvPr>
          </p:nvGraphicFramePr>
          <p:xfrm>
            <a:off x="5490916" y="19027998"/>
            <a:ext cx="4968551" cy="796191"/>
          </p:xfrm>
          <a:graphic>
            <a:graphicData uri="http://schemas.openxmlformats.org/presentationml/2006/ole">
              <p:oleObj spid="_x0000_s1044" name="Формула" r:id="rId15" imgW="1371600" imgH="215900" progId="Equation.3">
                <p:embed/>
              </p:oleObj>
            </a:graphicData>
          </a:graphic>
        </p:graphicFrame>
        <p:sp>
          <p:nvSpPr>
            <p:cNvPr id="44" name="Левая круглая скобка 43"/>
            <p:cNvSpPr/>
            <p:nvPr/>
          </p:nvSpPr>
          <p:spPr>
            <a:xfrm>
              <a:off x="5274891" y="17875870"/>
              <a:ext cx="288032" cy="2016224"/>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grpSp>
      <p:sp>
        <p:nvSpPr>
          <p:cNvPr id="45" name="TextBox 44"/>
          <p:cNvSpPr txBox="1"/>
          <p:nvPr/>
        </p:nvSpPr>
        <p:spPr>
          <a:xfrm>
            <a:off x="522363" y="19244022"/>
            <a:ext cx="11665296" cy="1323439"/>
          </a:xfrm>
          <a:prstGeom prst="rect">
            <a:avLst/>
          </a:prstGeom>
          <a:noFill/>
        </p:spPr>
        <p:txBody>
          <a:bodyPr wrap="square" rtlCol="0">
            <a:spAutoFit/>
          </a:bodyPr>
          <a:lstStyle/>
          <a:p>
            <a:pPr>
              <a:buFontTx/>
              <a:buChar char="-"/>
            </a:pPr>
            <a:r>
              <a:rPr lang="en-US" sz="4000" dirty="0" smtClean="0">
                <a:latin typeface="Times New Roman" pitchFamily="18" charset="0"/>
                <a:cs typeface="Times New Roman" pitchFamily="18" charset="0"/>
              </a:rPr>
              <a:t>Traditional approach based on neglecting wind impact is basically incorrect</a:t>
            </a:r>
          </a:p>
        </p:txBody>
      </p:sp>
      <p:sp>
        <p:nvSpPr>
          <p:cNvPr id="1030" name="Rectangle 6"/>
          <p:cNvSpPr>
            <a:spLocks noChangeArrowheads="1"/>
          </p:cNvSpPr>
          <p:nvPr/>
        </p:nvSpPr>
        <p:spPr bwMode="auto">
          <a:xfrm>
            <a:off x="2322563" y="20900206"/>
            <a:ext cx="6696744"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tab pos="457200" algn="l"/>
              </a:tabLst>
            </a:pPr>
            <a:r>
              <a:rPr kumimoji="0" lang="ru-RU" sz="3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ANALYTICAL </a:t>
            </a:r>
            <a:r>
              <a:rPr kumimoji="0" lang="en-US" sz="3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3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DESCRIPTION</a:t>
            </a:r>
            <a:endParaRPr kumimoji="0" lang="ru-RU" sz="4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47" name="TextBox 46"/>
          <p:cNvSpPr txBox="1"/>
          <p:nvPr/>
        </p:nvSpPr>
        <p:spPr>
          <a:xfrm>
            <a:off x="306339" y="21836310"/>
            <a:ext cx="12241360" cy="1323439"/>
          </a:xfrm>
          <a:prstGeom prst="rect">
            <a:avLst/>
          </a:prstGeom>
          <a:noFill/>
        </p:spPr>
        <p:txBody>
          <a:bodyPr wrap="square" rtlCol="0">
            <a:spAutoFit/>
          </a:bodyPr>
          <a:lstStyle/>
          <a:p>
            <a:r>
              <a:rPr lang="en-US" sz="4000" dirty="0" err="1" smtClean="0">
                <a:latin typeface="Times New Roman" pitchFamily="18" charset="0"/>
                <a:cs typeface="Times New Roman" pitchFamily="18" charset="0"/>
              </a:rPr>
              <a:t>Lagrangian</a:t>
            </a:r>
            <a:r>
              <a:rPr lang="en-US" sz="4000" dirty="0" smtClean="0">
                <a:latin typeface="Times New Roman" pitchFamily="18" charset="0"/>
                <a:cs typeface="Times New Roman" pitchFamily="18" charset="0"/>
              </a:rPr>
              <a:t> particle in the stationary fields of </a:t>
            </a:r>
            <a:r>
              <a:rPr lang="en-US" sz="4000" dirty="0" err="1" smtClean="0">
                <a:latin typeface="Times New Roman" pitchFamily="18" charset="0"/>
                <a:cs typeface="Times New Roman" pitchFamily="18" charset="0"/>
              </a:rPr>
              <a:t>axisimmetric</a:t>
            </a:r>
            <a:r>
              <a:rPr lang="en-US" sz="4000" dirty="0" smtClean="0">
                <a:latin typeface="Times New Roman" pitchFamily="18" charset="0"/>
                <a:cs typeface="Times New Roman" pitchFamily="18" charset="0"/>
              </a:rPr>
              <a:t> vortex and homogeneous wind</a:t>
            </a:r>
            <a:endParaRPr lang="ru-RU" sz="4000" dirty="0">
              <a:latin typeface="Times New Roman" pitchFamily="18" charset="0"/>
              <a:cs typeface="Times New Roman" pitchFamily="18" charset="0"/>
            </a:endParaRPr>
          </a:p>
        </p:txBody>
      </p:sp>
      <p:grpSp>
        <p:nvGrpSpPr>
          <p:cNvPr id="92" name="Группа 91"/>
          <p:cNvGrpSpPr/>
          <p:nvPr/>
        </p:nvGrpSpPr>
        <p:grpSpPr>
          <a:xfrm>
            <a:off x="7867179" y="23276470"/>
            <a:ext cx="4608511" cy="4801889"/>
            <a:chOff x="14203884" y="20540166"/>
            <a:chExt cx="4608511" cy="4801889"/>
          </a:xfrm>
        </p:grpSpPr>
        <p:cxnSp>
          <p:nvCxnSpPr>
            <p:cNvPr id="77" name="Прямая со стрелкой 76"/>
            <p:cNvCxnSpPr/>
            <p:nvPr/>
          </p:nvCxnSpPr>
          <p:spPr>
            <a:xfrm>
              <a:off x="14203884" y="24356588"/>
              <a:ext cx="4141528" cy="26671"/>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8" name="Прямая со стрелкой 77"/>
            <p:cNvCxnSpPr/>
            <p:nvPr/>
          </p:nvCxnSpPr>
          <p:spPr>
            <a:xfrm flipV="1">
              <a:off x="14995971" y="20937544"/>
              <a:ext cx="27092" cy="435515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9" name="Овал 78"/>
            <p:cNvSpPr/>
            <p:nvPr/>
          </p:nvSpPr>
          <p:spPr>
            <a:xfrm>
              <a:off x="17348708" y="21844311"/>
              <a:ext cx="332235" cy="362707"/>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80" name="Прямая со стрелкой 79"/>
            <p:cNvCxnSpPr>
              <a:endCxn id="81" idx="0"/>
            </p:cNvCxnSpPr>
            <p:nvPr/>
          </p:nvCxnSpPr>
          <p:spPr>
            <a:xfrm flipV="1">
              <a:off x="15068692" y="23217236"/>
              <a:ext cx="2578873" cy="108812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17228219" y="23217236"/>
              <a:ext cx="838691" cy="923330"/>
            </a:xfrm>
            <a:prstGeom prst="rect">
              <a:avLst/>
            </a:prstGeom>
            <a:noFill/>
          </p:spPr>
          <p:txBody>
            <a:bodyPr wrap="none" rtlCol="0">
              <a:spAutoFit/>
            </a:bodyPr>
            <a:lstStyle/>
            <a:p>
              <a:r>
                <a:rPr lang="en-US" sz="5400" dirty="0" smtClean="0">
                  <a:latin typeface="Times New Roman" pitchFamily="18" charset="0"/>
                  <a:cs typeface="Times New Roman" pitchFamily="18" charset="0"/>
                </a:rPr>
                <a:t>W</a:t>
              </a:r>
              <a:endParaRPr lang="ru-RU" sz="5400" dirty="0">
                <a:latin typeface="Times New Roman" pitchFamily="18" charset="0"/>
                <a:cs typeface="Times New Roman" pitchFamily="18" charset="0"/>
              </a:endParaRPr>
            </a:p>
          </p:txBody>
        </p:sp>
        <p:cxnSp>
          <p:nvCxnSpPr>
            <p:cNvPr id="82" name="Прямая со стрелкой 81"/>
            <p:cNvCxnSpPr>
              <a:endCxn id="79" idx="3"/>
            </p:cNvCxnSpPr>
            <p:nvPr/>
          </p:nvCxnSpPr>
          <p:spPr>
            <a:xfrm flipV="1">
              <a:off x="15023063" y="22153899"/>
              <a:ext cx="2374300" cy="2229360"/>
            </a:xfrm>
            <a:prstGeom prst="straightConnector1">
              <a:avLst/>
            </a:prstGeom>
            <a:ln w="15875">
              <a:solidFill>
                <a:srgbClr val="00B05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83" name="Object 23"/>
            <p:cNvGraphicFramePr>
              <a:graphicFrameLocks noChangeAspect="1"/>
            </p:cNvGraphicFramePr>
            <p:nvPr/>
          </p:nvGraphicFramePr>
          <p:xfrm>
            <a:off x="15136421" y="21759663"/>
            <a:ext cx="1713934" cy="919574"/>
          </p:xfrm>
          <a:graphic>
            <a:graphicData uri="http://schemas.openxmlformats.org/presentationml/2006/ole">
              <p:oleObj spid="_x0000_s1045" name="Формула" r:id="rId16" imgW="393529" imgH="203112" progId="Equation.3">
                <p:embed/>
              </p:oleObj>
            </a:graphicData>
          </a:graphic>
        </p:graphicFrame>
        <p:graphicFrame>
          <p:nvGraphicFramePr>
            <p:cNvPr id="84" name="Object 24"/>
            <p:cNvGraphicFramePr>
              <a:graphicFrameLocks noChangeAspect="1"/>
            </p:cNvGraphicFramePr>
            <p:nvPr/>
          </p:nvGraphicFramePr>
          <p:xfrm>
            <a:off x="16185886" y="23839199"/>
            <a:ext cx="525360" cy="641872"/>
          </p:xfrm>
          <a:graphic>
            <a:graphicData uri="http://schemas.openxmlformats.org/presentationml/2006/ole">
              <p:oleObj spid="_x0000_s1046" name="Формула" r:id="rId17" imgW="152268" imgH="164957" progId="Equation.3">
                <p:embed/>
              </p:oleObj>
            </a:graphicData>
          </a:graphic>
        </p:graphicFrame>
        <p:sp>
          <p:nvSpPr>
            <p:cNvPr id="85" name="TextBox 84"/>
            <p:cNvSpPr txBox="1"/>
            <p:nvPr/>
          </p:nvSpPr>
          <p:spPr>
            <a:xfrm>
              <a:off x="18179295" y="24201906"/>
              <a:ext cx="633100" cy="775142"/>
            </a:xfrm>
            <a:prstGeom prst="rect">
              <a:avLst/>
            </a:prstGeom>
            <a:noFill/>
          </p:spPr>
          <p:txBody>
            <a:bodyPr wrap="none" rtlCol="0">
              <a:spAutoFit/>
            </a:bodyPr>
            <a:lstStyle/>
            <a:p>
              <a:r>
                <a:rPr lang="en-US" sz="1400" dirty="0" smtClean="0">
                  <a:latin typeface="Times New Roman" pitchFamily="18" charset="0"/>
                  <a:cs typeface="Times New Roman" pitchFamily="18" charset="0"/>
                </a:rPr>
                <a:t>x</a:t>
              </a:r>
              <a:endParaRPr lang="ru-RU" sz="1400" dirty="0">
                <a:latin typeface="Times New Roman" pitchFamily="18" charset="0"/>
                <a:cs typeface="Times New Roman" pitchFamily="18" charset="0"/>
              </a:endParaRPr>
            </a:p>
          </p:txBody>
        </p:sp>
        <p:sp>
          <p:nvSpPr>
            <p:cNvPr id="86" name="TextBox 85"/>
            <p:cNvSpPr txBox="1"/>
            <p:nvPr/>
          </p:nvSpPr>
          <p:spPr>
            <a:xfrm>
              <a:off x="15139988" y="20540166"/>
              <a:ext cx="653062" cy="769440"/>
            </a:xfrm>
            <a:prstGeom prst="rect">
              <a:avLst/>
            </a:prstGeom>
            <a:noFill/>
          </p:spPr>
          <p:txBody>
            <a:bodyPr wrap="square" rtlCol="0">
              <a:spAutoFit/>
            </a:bodyPr>
            <a:lstStyle/>
            <a:p>
              <a:r>
                <a:rPr lang="en-US" sz="4400" dirty="0" smtClean="0">
                  <a:latin typeface="Times New Roman" pitchFamily="18" charset="0"/>
                  <a:cs typeface="Times New Roman" pitchFamily="18" charset="0"/>
                </a:rPr>
                <a:t>y</a:t>
              </a:r>
              <a:endParaRPr lang="ru-RU" sz="4400" dirty="0">
                <a:latin typeface="Times New Roman" pitchFamily="18" charset="0"/>
                <a:cs typeface="Times New Roman" pitchFamily="18" charset="0"/>
              </a:endParaRPr>
            </a:p>
          </p:txBody>
        </p:sp>
        <p:sp>
          <p:nvSpPr>
            <p:cNvPr id="87" name="Дуга 86"/>
            <p:cNvSpPr/>
            <p:nvPr/>
          </p:nvSpPr>
          <p:spPr>
            <a:xfrm>
              <a:off x="15687533" y="24020553"/>
              <a:ext cx="332235" cy="725414"/>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88" name="TextBox 87"/>
            <p:cNvSpPr txBox="1"/>
            <p:nvPr/>
          </p:nvSpPr>
          <p:spPr>
            <a:xfrm>
              <a:off x="17876291" y="24572614"/>
              <a:ext cx="653062" cy="769441"/>
            </a:xfrm>
            <a:prstGeom prst="rect">
              <a:avLst/>
            </a:prstGeom>
            <a:noFill/>
          </p:spPr>
          <p:txBody>
            <a:bodyPr wrap="square" rtlCol="0">
              <a:spAutoFit/>
            </a:bodyPr>
            <a:lstStyle/>
            <a:p>
              <a:r>
                <a:rPr lang="en-US" sz="4400" dirty="0" smtClean="0">
                  <a:latin typeface="Times New Roman" pitchFamily="18" charset="0"/>
                  <a:cs typeface="Times New Roman" pitchFamily="18" charset="0"/>
                </a:rPr>
                <a:t>x</a:t>
              </a:r>
              <a:endParaRPr lang="ru-RU" sz="4400" dirty="0">
                <a:latin typeface="Times New Roman" pitchFamily="18" charset="0"/>
                <a:cs typeface="Times New Roman" pitchFamily="18" charset="0"/>
              </a:endParaRPr>
            </a:p>
          </p:txBody>
        </p:sp>
      </p:grpSp>
      <p:sp>
        <p:nvSpPr>
          <p:cNvPr id="1038" name="Rectangle 14"/>
          <p:cNvSpPr>
            <a:spLocks noChangeArrowheads="1"/>
          </p:cNvSpPr>
          <p:nvPr/>
        </p:nvSpPr>
        <p:spPr bwMode="auto">
          <a:xfrm>
            <a:off x="0" y="0"/>
            <a:ext cx="302799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037" name="Picture 13"/>
          <p:cNvPicPr>
            <a:picLocks noChangeAspect="1" noChangeArrowheads="1"/>
          </p:cNvPicPr>
          <p:nvPr/>
        </p:nvPicPr>
        <p:blipFill>
          <a:blip r:embed="rId18" cstate="print">
            <a:clrChange>
              <a:clrFrom>
                <a:srgbClr val="FFFFFF"/>
              </a:clrFrom>
              <a:clrTo>
                <a:srgbClr val="FFFFFF">
                  <a:alpha val="0"/>
                </a:srgbClr>
              </a:clrTo>
            </a:clrChange>
          </a:blip>
          <a:srcRect/>
          <a:stretch>
            <a:fillRect/>
          </a:stretch>
        </p:blipFill>
        <p:spPr bwMode="auto">
          <a:xfrm>
            <a:off x="1458467" y="37894094"/>
            <a:ext cx="8208912" cy="1303616"/>
          </a:xfrm>
          <a:prstGeom prst="rect">
            <a:avLst/>
          </a:prstGeom>
          <a:noFill/>
          <a:ln>
            <a:solidFill>
              <a:srgbClr val="FF0000"/>
            </a:solidFill>
          </a:ln>
        </p:spPr>
      </p:pic>
      <p:sp>
        <p:nvSpPr>
          <p:cNvPr id="1040" name="Rectangle 16"/>
          <p:cNvSpPr>
            <a:spLocks noChangeArrowheads="1"/>
          </p:cNvSpPr>
          <p:nvPr/>
        </p:nvSpPr>
        <p:spPr bwMode="auto">
          <a:xfrm>
            <a:off x="0" y="0"/>
            <a:ext cx="302799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042" name="Rectangle 18"/>
          <p:cNvSpPr>
            <a:spLocks noChangeArrowheads="1"/>
          </p:cNvSpPr>
          <p:nvPr/>
        </p:nvSpPr>
        <p:spPr bwMode="auto">
          <a:xfrm>
            <a:off x="0" y="0"/>
            <a:ext cx="302799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99" name="TextBox 98"/>
          <p:cNvSpPr txBox="1"/>
          <p:nvPr/>
        </p:nvSpPr>
        <p:spPr>
          <a:xfrm>
            <a:off x="738388" y="39622286"/>
            <a:ext cx="9649071" cy="1323439"/>
          </a:xfrm>
          <a:prstGeom prst="rect">
            <a:avLst/>
          </a:prstGeom>
          <a:noFill/>
        </p:spPr>
        <p:txBody>
          <a:bodyPr wrap="square" rtlCol="0">
            <a:spAutoFit/>
          </a:bodyPr>
          <a:lstStyle/>
          <a:p>
            <a:r>
              <a:rPr lang="en-US" sz="4000" dirty="0" smtClean="0">
                <a:solidFill>
                  <a:srgbClr val="FF0000"/>
                </a:solidFill>
                <a:latin typeface="Times New Roman"/>
                <a:ea typeface="Times New Roman"/>
              </a:rPr>
              <a:t>The displacement of the spiral center is quasi perpendicular to the wind direction</a:t>
            </a:r>
            <a:endParaRPr lang="ru-RU" sz="4000" dirty="0">
              <a:solidFill>
                <a:srgbClr val="FF0000"/>
              </a:solidFill>
              <a:latin typeface="Times New Roman" pitchFamily="18" charset="0"/>
              <a:cs typeface="Times New Roman" pitchFamily="18" charset="0"/>
            </a:endParaRPr>
          </a:p>
        </p:txBody>
      </p:sp>
      <p:grpSp>
        <p:nvGrpSpPr>
          <p:cNvPr id="94" name="Группа 93"/>
          <p:cNvGrpSpPr/>
          <p:nvPr/>
        </p:nvGrpSpPr>
        <p:grpSpPr>
          <a:xfrm>
            <a:off x="22772835" y="12835310"/>
            <a:ext cx="6401908" cy="2808312"/>
            <a:chOff x="22772835" y="13627398"/>
            <a:chExt cx="6401908" cy="2808312"/>
          </a:xfrm>
        </p:grpSpPr>
        <p:sp>
          <p:nvSpPr>
            <p:cNvPr id="100" name="TextBox 99"/>
            <p:cNvSpPr txBox="1"/>
            <p:nvPr/>
          </p:nvSpPr>
          <p:spPr>
            <a:xfrm>
              <a:off x="23996971" y="13627398"/>
              <a:ext cx="3618298" cy="769441"/>
            </a:xfrm>
            <a:prstGeom prst="rect">
              <a:avLst/>
            </a:prstGeom>
            <a:noFill/>
          </p:spPr>
          <p:txBody>
            <a:bodyPr wrap="none" rtlCol="0">
              <a:spAutoFit/>
            </a:bodyPr>
            <a:lstStyle/>
            <a:p>
              <a:r>
                <a:rPr lang="en-US" sz="4400" dirty="0" smtClean="0">
                  <a:latin typeface="Times New Roman" pitchFamily="18" charset="0"/>
                  <a:cs typeface="Times New Roman" pitchFamily="18" charset="0"/>
                </a:rPr>
                <a:t>Singular points</a:t>
              </a:r>
              <a:endParaRPr lang="ru-RU" sz="4400" dirty="0">
                <a:latin typeface="Times New Roman" pitchFamily="18" charset="0"/>
                <a:cs typeface="Times New Roman" pitchFamily="18" charset="0"/>
              </a:endParaRPr>
            </a:p>
          </p:txBody>
        </p:sp>
        <p:cxnSp>
          <p:nvCxnSpPr>
            <p:cNvPr id="102" name="Прямая со стрелкой 101"/>
            <p:cNvCxnSpPr/>
            <p:nvPr/>
          </p:nvCxnSpPr>
          <p:spPr>
            <a:xfrm flipH="1">
              <a:off x="23060867" y="14779526"/>
              <a:ext cx="1080120" cy="648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3" name="Прямая со стрелкой 102"/>
            <p:cNvCxnSpPr/>
            <p:nvPr/>
          </p:nvCxnSpPr>
          <p:spPr>
            <a:xfrm>
              <a:off x="27741387" y="14635510"/>
              <a:ext cx="1080120" cy="648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6" name="Прямая со стрелкой 105"/>
            <p:cNvCxnSpPr/>
            <p:nvPr/>
          </p:nvCxnSpPr>
          <p:spPr>
            <a:xfrm>
              <a:off x="25797171" y="14779526"/>
              <a:ext cx="0" cy="7200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9" name="TextBox 108"/>
            <p:cNvSpPr txBox="1"/>
            <p:nvPr/>
          </p:nvSpPr>
          <p:spPr>
            <a:xfrm>
              <a:off x="25587951" y="15571614"/>
              <a:ext cx="497252" cy="830997"/>
            </a:xfrm>
            <a:prstGeom prst="rect">
              <a:avLst/>
            </a:prstGeom>
            <a:noFill/>
          </p:spPr>
          <p:txBody>
            <a:bodyPr wrap="none" rtlCol="0">
              <a:spAutoFit/>
            </a:bodyPr>
            <a:lstStyle/>
            <a:p>
              <a:r>
                <a:rPr lang="en-US" sz="4800" dirty="0" smtClean="0">
                  <a:latin typeface="Times New Roman" pitchFamily="18" charset="0"/>
                  <a:cs typeface="Times New Roman" pitchFamily="18" charset="0"/>
                </a:rPr>
                <a:t>1</a:t>
              </a:r>
              <a:endParaRPr lang="ru-RU" sz="4800" dirty="0">
                <a:latin typeface="Times New Roman" pitchFamily="18" charset="0"/>
                <a:cs typeface="Times New Roman" pitchFamily="18" charset="0"/>
              </a:endParaRPr>
            </a:p>
          </p:txBody>
        </p:sp>
        <p:sp>
          <p:nvSpPr>
            <p:cNvPr id="110" name="TextBox 109"/>
            <p:cNvSpPr txBox="1"/>
            <p:nvPr/>
          </p:nvSpPr>
          <p:spPr>
            <a:xfrm>
              <a:off x="28677491" y="15499606"/>
              <a:ext cx="497252" cy="830997"/>
            </a:xfrm>
            <a:prstGeom prst="rect">
              <a:avLst/>
            </a:prstGeom>
            <a:noFill/>
          </p:spPr>
          <p:txBody>
            <a:bodyPr wrap="none" rtlCol="0">
              <a:spAutoFit/>
            </a:bodyPr>
            <a:lstStyle/>
            <a:p>
              <a:r>
                <a:rPr lang="en-US" sz="4800" dirty="0" smtClean="0">
                  <a:latin typeface="Times New Roman" pitchFamily="18" charset="0"/>
                  <a:cs typeface="Times New Roman" pitchFamily="18" charset="0"/>
                </a:rPr>
                <a:t>2</a:t>
              </a:r>
              <a:endParaRPr lang="ru-RU" sz="4800" dirty="0">
                <a:latin typeface="Times New Roman" pitchFamily="18" charset="0"/>
                <a:cs typeface="Times New Roman" pitchFamily="18" charset="0"/>
              </a:endParaRPr>
            </a:p>
          </p:txBody>
        </p:sp>
        <p:sp>
          <p:nvSpPr>
            <p:cNvPr id="111" name="TextBox 110"/>
            <p:cNvSpPr txBox="1"/>
            <p:nvPr/>
          </p:nvSpPr>
          <p:spPr>
            <a:xfrm>
              <a:off x="22772835" y="15604713"/>
              <a:ext cx="497252" cy="830997"/>
            </a:xfrm>
            <a:prstGeom prst="rect">
              <a:avLst/>
            </a:prstGeom>
            <a:noFill/>
          </p:spPr>
          <p:txBody>
            <a:bodyPr wrap="none" rtlCol="0">
              <a:spAutoFit/>
            </a:bodyPr>
            <a:lstStyle/>
            <a:p>
              <a:r>
                <a:rPr lang="en-US" sz="4800" dirty="0" smtClean="0">
                  <a:latin typeface="Times New Roman" pitchFamily="18" charset="0"/>
                  <a:cs typeface="Times New Roman" pitchFamily="18" charset="0"/>
                </a:rPr>
                <a:t>0</a:t>
              </a:r>
              <a:endParaRPr lang="ru-RU" sz="4800" dirty="0">
                <a:latin typeface="Times New Roman" pitchFamily="18" charset="0"/>
                <a:cs typeface="Times New Roman" pitchFamily="18" charset="0"/>
              </a:endParaRPr>
            </a:p>
          </p:txBody>
        </p:sp>
      </p:grpSp>
      <p:sp>
        <p:nvSpPr>
          <p:cNvPr id="112" name="Левая фигурная скобка 111"/>
          <p:cNvSpPr/>
          <p:nvPr/>
        </p:nvSpPr>
        <p:spPr>
          <a:xfrm rot="16200000">
            <a:off x="23996971" y="13915431"/>
            <a:ext cx="792088" cy="3960440"/>
          </a:xfrm>
          <a:prstGeom prst="leftBrace">
            <a:avLst>
              <a:gd name="adj1" fmla="val 8333"/>
              <a:gd name="adj2" fmla="val 52061"/>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13" name="TextBox 112"/>
          <p:cNvSpPr txBox="1"/>
          <p:nvPr/>
        </p:nvSpPr>
        <p:spPr>
          <a:xfrm>
            <a:off x="22052755" y="16507718"/>
            <a:ext cx="8227220" cy="1200329"/>
          </a:xfrm>
          <a:prstGeom prst="rect">
            <a:avLst/>
          </a:prstGeom>
          <a:noFill/>
        </p:spPr>
        <p:txBody>
          <a:bodyPr wrap="square" rtlCol="0">
            <a:spAutoFit/>
          </a:bodyPr>
          <a:lstStyle/>
          <a:p>
            <a:r>
              <a:rPr lang="en-US" sz="3600" dirty="0" smtClean="0">
                <a:solidFill>
                  <a:srgbClr val="FF0000"/>
                </a:solidFill>
                <a:latin typeface="Times New Roman"/>
                <a:ea typeface="Times New Roman"/>
              </a:rPr>
              <a:t>Breakdown of the spiral </a:t>
            </a:r>
            <a:r>
              <a:rPr lang="en-US" sz="3600" dirty="0" smtClean="0">
                <a:solidFill>
                  <a:srgbClr val="FF0000"/>
                </a:solidFill>
                <a:latin typeface="Times New Roman"/>
                <a:cs typeface="Times New Roman" pitchFamily="18" charset="0"/>
              </a:rPr>
              <a:t>when wind speed  is no less that a threshold value </a:t>
            </a:r>
            <a:endParaRPr lang="ru-RU" sz="3600" dirty="0">
              <a:solidFill>
                <a:srgbClr val="FF0000"/>
              </a:solidFill>
              <a:latin typeface="Times New Roman" pitchFamily="18" charset="0"/>
              <a:cs typeface="Times New Roman" pitchFamily="18" charset="0"/>
            </a:endParaRPr>
          </a:p>
        </p:txBody>
      </p:sp>
      <p:pic>
        <p:nvPicPr>
          <p:cNvPr id="118" name="Рисунок 117" descr="C:\Users\Olya\Downloads\2018-10-04 _T0333 Sentinel-1 n.jpg"/>
          <p:cNvPicPr/>
          <p:nvPr/>
        </p:nvPicPr>
        <p:blipFill>
          <a:blip r:embed="rId19" cstate="print">
            <a:extLst>
              <a:ext uri="{28A0092B-C50C-407E-A947-70E740481C1C}">
                <a14:useLocalDpi xmlns="" xmlns:a14="http://schemas.microsoft.com/office/drawing/2010/main" val="0"/>
              </a:ext>
            </a:extLst>
          </a:blip>
          <a:srcRect/>
          <a:stretch>
            <a:fillRect/>
          </a:stretch>
        </p:blipFill>
        <p:spPr bwMode="auto">
          <a:xfrm>
            <a:off x="21188659" y="23996550"/>
            <a:ext cx="7848872" cy="5976664"/>
          </a:xfrm>
          <a:prstGeom prst="rect">
            <a:avLst/>
          </a:prstGeom>
          <a:noFill/>
          <a:ln>
            <a:noFill/>
          </a:ln>
        </p:spPr>
      </p:pic>
      <p:sp>
        <p:nvSpPr>
          <p:cNvPr id="120" name="TextBox 119"/>
          <p:cNvSpPr txBox="1"/>
          <p:nvPr/>
        </p:nvSpPr>
        <p:spPr>
          <a:xfrm>
            <a:off x="20324563" y="19100006"/>
            <a:ext cx="9811396" cy="1938992"/>
          </a:xfrm>
          <a:prstGeom prst="rect">
            <a:avLst/>
          </a:prstGeom>
          <a:noFill/>
        </p:spPr>
        <p:txBody>
          <a:bodyPr wrap="square" rtlCol="0">
            <a:spAutoFit/>
          </a:bodyPr>
          <a:lstStyle/>
          <a:p>
            <a:r>
              <a:rPr lang="en-US" sz="4000" dirty="0" smtClean="0">
                <a:solidFill>
                  <a:srgbClr val="FF0000"/>
                </a:solidFill>
                <a:latin typeface="Times New Roman" pitchFamily="18" charset="0"/>
                <a:cs typeface="Times New Roman" pitchFamily="18" charset="0"/>
              </a:rPr>
              <a:t>Distance between the center of forming spiral and the eddy center can be of order of radius of eddy core</a:t>
            </a:r>
            <a:endParaRPr lang="ru-RU" sz="4000" dirty="0">
              <a:solidFill>
                <a:srgbClr val="FF0000"/>
              </a:solidFill>
              <a:latin typeface="Times New Roman" pitchFamily="18" charset="0"/>
              <a:cs typeface="Times New Roman" pitchFamily="18" charset="0"/>
            </a:endParaRPr>
          </a:p>
        </p:txBody>
      </p:sp>
      <p:sp>
        <p:nvSpPr>
          <p:cNvPr id="121" name="Прямоугольник 120"/>
          <p:cNvSpPr/>
          <p:nvPr/>
        </p:nvSpPr>
        <p:spPr>
          <a:xfrm>
            <a:off x="648072" y="36309918"/>
            <a:ext cx="11251555" cy="1323439"/>
          </a:xfrm>
          <a:prstGeom prst="rect">
            <a:avLst/>
          </a:prstGeom>
        </p:spPr>
        <p:txBody>
          <a:bodyPr wrap="square">
            <a:spAutoFit/>
          </a:bodyPr>
          <a:lstStyle/>
          <a:p>
            <a:r>
              <a:rPr lang="en-US" sz="4000" dirty="0" smtClean="0">
                <a:solidFill>
                  <a:srgbClr val="FF0000"/>
                </a:solidFill>
                <a:latin typeface="Times New Roman"/>
                <a:ea typeface="Times New Roman"/>
              </a:rPr>
              <a:t>The center of the spiral is not collocated with the center of the eddy</a:t>
            </a:r>
            <a:endParaRPr lang="ru-RU" sz="4000" dirty="0">
              <a:solidFill>
                <a:srgbClr val="FF0000"/>
              </a:solidFill>
            </a:endParaRPr>
          </a:p>
        </p:txBody>
      </p:sp>
      <p:sp>
        <p:nvSpPr>
          <p:cNvPr id="89" name="Прямоугольник 88"/>
          <p:cNvSpPr/>
          <p:nvPr/>
        </p:nvSpPr>
        <p:spPr>
          <a:xfrm>
            <a:off x="14929033" y="20727155"/>
            <a:ext cx="421910" cy="1354217"/>
          </a:xfrm>
          <a:prstGeom prst="rect">
            <a:avLst/>
          </a:prstGeom>
        </p:spPr>
        <p:txBody>
          <a:bodyPr wrap="none">
            <a:spAutoFit/>
          </a:bodyPr>
          <a:lstStyle/>
          <a:p>
            <a:r>
              <a:rPr lang="ru-RU" dirty="0" smtClean="0"/>
              <a:t> </a:t>
            </a:r>
            <a:endParaRPr lang="ru-RU" dirty="0"/>
          </a:p>
        </p:txBody>
      </p:sp>
      <p:sp>
        <p:nvSpPr>
          <p:cNvPr id="117" name="Rectangle 6"/>
          <p:cNvSpPr>
            <a:spLocks noChangeArrowheads="1"/>
          </p:cNvSpPr>
          <p:nvPr/>
        </p:nvSpPr>
        <p:spPr bwMode="auto">
          <a:xfrm>
            <a:off x="17156211" y="22628398"/>
            <a:ext cx="9577064" cy="646331"/>
          </a:xfrm>
          <a:prstGeom prst="rect">
            <a:avLst/>
          </a:prstGeom>
          <a:solidFill>
            <a:schemeClr val="bg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tab pos="457200" algn="l"/>
              </a:tabLst>
            </a:pPr>
            <a:r>
              <a:rPr kumimoji="0" lang="en-US" sz="3600" b="1" i="0" u="none" strike="noStrike" cap="all" normalizeH="0" dirty="0" smtClean="0">
                <a:ln>
                  <a:noFill/>
                </a:ln>
                <a:solidFill>
                  <a:srgbClr val="000000"/>
                </a:solidFill>
                <a:effectLst/>
                <a:latin typeface="Times New Roman" pitchFamily="18" charset="0"/>
                <a:ea typeface="Times New Roman" pitchFamily="18" charset="0"/>
                <a:cs typeface="Times New Roman" pitchFamily="18" charset="0"/>
              </a:rPr>
              <a:t>Simulation and observation</a:t>
            </a:r>
            <a:endParaRPr kumimoji="0" lang="ru-RU" sz="4800" b="0" i="0" u="none" strike="noStrike" cap="all" normalizeH="0" dirty="0" smtClean="0">
              <a:ln>
                <a:noFill/>
              </a:ln>
              <a:solidFill>
                <a:schemeClr val="tx1"/>
              </a:solidFill>
              <a:effectLst/>
              <a:latin typeface="Times New Roman" pitchFamily="18" charset="0"/>
              <a:cs typeface="Times New Roman" pitchFamily="18" charset="0"/>
            </a:endParaRPr>
          </a:p>
        </p:txBody>
      </p:sp>
      <p:grpSp>
        <p:nvGrpSpPr>
          <p:cNvPr id="107" name="Группа 106"/>
          <p:cNvGrpSpPr/>
          <p:nvPr/>
        </p:nvGrpSpPr>
        <p:grpSpPr>
          <a:xfrm>
            <a:off x="12530251" y="23996550"/>
            <a:ext cx="8658408" cy="12320264"/>
            <a:chOff x="12403683" y="24428598"/>
            <a:chExt cx="8658408" cy="12320264"/>
          </a:xfrm>
        </p:grpSpPr>
        <p:pic>
          <p:nvPicPr>
            <p:cNvPr id="95" name="Рисунок 94" descr="Fig2.jpg"/>
            <p:cNvPicPr>
              <a:picLocks noChangeAspect="1"/>
            </p:cNvPicPr>
            <p:nvPr/>
          </p:nvPicPr>
          <p:blipFill>
            <a:blip r:embed="rId20" cstate="print"/>
            <a:stretch>
              <a:fillRect/>
            </a:stretch>
          </p:blipFill>
          <p:spPr>
            <a:xfrm>
              <a:off x="12403683" y="24428598"/>
              <a:ext cx="8658408" cy="12320264"/>
            </a:xfrm>
            <a:prstGeom prst="rect">
              <a:avLst/>
            </a:prstGeom>
          </p:spPr>
        </p:pic>
        <p:pic>
          <p:nvPicPr>
            <p:cNvPr id="96" name="Рисунок 95" descr="Fig1.jpg"/>
            <p:cNvPicPr>
              <a:picLocks noChangeAspect="1"/>
            </p:cNvPicPr>
            <p:nvPr/>
          </p:nvPicPr>
          <p:blipFill>
            <a:blip r:embed="rId21" cstate="print"/>
            <a:stretch>
              <a:fillRect/>
            </a:stretch>
          </p:blipFill>
          <p:spPr>
            <a:xfrm>
              <a:off x="14131875" y="32493494"/>
              <a:ext cx="5321346" cy="3384376"/>
            </a:xfrm>
            <a:prstGeom prst="rect">
              <a:avLst/>
            </a:prstGeom>
          </p:spPr>
        </p:pic>
        <p:sp>
          <p:nvSpPr>
            <p:cNvPr id="97" name="Стрелка вниз 96"/>
            <p:cNvSpPr/>
            <p:nvPr/>
          </p:nvSpPr>
          <p:spPr>
            <a:xfrm>
              <a:off x="15067979" y="25004662"/>
              <a:ext cx="432048" cy="10081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8" name="TextBox 97"/>
            <p:cNvSpPr txBox="1"/>
            <p:nvPr/>
          </p:nvSpPr>
          <p:spPr>
            <a:xfrm>
              <a:off x="15572035" y="25076670"/>
              <a:ext cx="1893467" cy="646331"/>
            </a:xfrm>
            <a:prstGeom prst="rect">
              <a:avLst/>
            </a:prstGeom>
            <a:noFill/>
          </p:spPr>
          <p:txBody>
            <a:bodyPr wrap="none" rtlCol="0">
              <a:spAutoFit/>
            </a:bodyPr>
            <a:lstStyle/>
            <a:p>
              <a:r>
                <a:rPr lang="en-US" sz="3600" dirty="0" smtClean="0">
                  <a:latin typeface="Times New Roman" pitchFamily="18" charset="0"/>
                  <a:cs typeface="Times New Roman" pitchFamily="18" charset="0"/>
                </a:rPr>
                <a:t>W=5 m/s</a:t>
              </a:r>
              <a:endParaRPr lang="ru-RU" sz="3600" dirty="0">
                <a:latin typeface="Times New Roman" pitchFamily="18" charset="0"/>
                <a:cs typeface="Times New Roman" pitchFamily="18" charset="0"/>
              </a:endParaRPr>
            </a:p>
          </p:txBody>
        </p:sp>
      </p:grpSp>
      <p:sp>
        <p:nvSpPr>
          <p:cNvPr id="101" name="Прямоугольник 100"/>
          <p:cNvSpPr/>
          <p:nvPr/>
        </p:nvSpPr>
        <p:spPr>
          <a:xfrm rot="16200000">
            <a:off x="26770149" y="26409689"/>
            <a:ext cx="5760640" cy="646331"/>
          </a:xfrm>
          <a:prstGeom prst="rect">
            <a:avLst/>
          </a:prstGeom>
        </p:spPr>
        <p:txBody>
          <a:bodyPr wrap="square">
            <a:spAutoFit/>
          </a:bodyPr>
          <a:lstStyle/>
          <a:p>
            <a:r>
              <a:rPr lang="en-US" sz="1800" dirty="0" smtClean="0">
                <a:latin typeface="Times New Roman" pitchFamily="18" charset="0"/>
                <a:cs typeface="Times New Roman" pitchFamily="18" charset="0"/>
              </a:rPr>
              <a:t>Sentinel-1B SAR imagery acquired at 03:32:06 GMT on 04.10.2017.</a:t>
            </a:r>
            <a:endParaRPr lang="ru-RU" sz="1800" dirty="0">
              <a:latin typeface="Times New Roman" pitchFamily="18" charset="0"/>
              <a:cs typeface="Times New Roman" pitchFamily="18" charset="0"/>
            </a:endParaRPr>
          </a:p>
        </p:txBody>
      </p:sp>
      <p:sp>
        <p:nvSpPr>
          <p:cNvPr id="104" name="Прямоугольник 103"/>
          <p:cNvSpPr/>
          <p:nvPr/>
        </p:nvSpPr>
        <p:spPr>
          <a:xfrm rot="16200000">
            <a:off x="27019044" y="32147911"/>
            <a:ext cx="5489328" cy="707886"/>
          </a:xfrm>
          <a:prstGeom prst="rect">
            <a:avLst/>
          </a:prstGeom>
        </p:spPr>
        <p:txBody>
          <a:bodyPr wrap="square">
            <a:spAutoFit/>
          </a:bodyPr>
          <a:lstStyle/>
          <a:p>
            <a:r>
              <a:rPr lang="en-US" sz="2000" dirty="0" smtClean="0">
                <a:latin typeface="Times New Roman" pitchFamily="18" charset="0"/>
                <a:cs typeface="Times New Roman" pitchFamily="18" charset="0"/>
              </a:rPr>
              <a:t>XSAR shuttle imagery acquired at 02:29:53 GMT on 19.10.1994.</a:t>
            </a:r>
            <a:endParaRPr lang="ru-RU" sz="2000" dirty="0">
              <a:latin typeface="Times New Roman" pitchFamily="18" charset="0"/>
              <a:cs typeface="Times New Roman" pitchFamily="18" charset="0"/>
            </a:endParaRPr>
          </a:p>
        </p:txBody>
      </p:sp>
      <p:sp>
        <p:nvSpPr>
          <p:cNvPr id="105" name="Прямоугольник 104"/>
          <p:cNvSpPr/>
          <p:nvPr/>
        </p:nvSpPr>
        <p:spPr>
          <a:xfrm>
            <a:off x="12691715" y="36981792"/>
            <a:ext cx="17650319" cy="5016758"/>
          </a:xfrm>
          <a:prstGeom prst="rect">
            <a:avLst/>
          </a:prstGeom>
        </p:spPr>
        <p:txBody>
          <a:bodyPr wrap="square">
            <a:spAutoFit/>
          </a:bodyPr>
          <a:lstStyle/>
          <a:p>
            <a:pPr>
              <a:buFontTx/>
              <a:buChar char="-"/>
            </a:pPr>
            <a:r>
              <a:rPr lang="en-US" sz="4000" dirty="0" smtClean="0">
                <a:latin typeface="Times New Roman" pitchFamily="18" charset="0"/>
                <a:cs typeface="Times New Roman" pitchFamily="18" charset="0"/>
              </a:rPr>
              <a:t>The center of the slick spiral is not collocated with the eddy center</a:t>
            </a:r>
          </a:p>
          <a:p>
            <a:pPr>
              <a:buFontTx/>
              <a:buChar char="-"/>
            </a:pPr>
            <a:r>
              <a:rPr lang="en-US" sz="4000" dirty="0" smtClean="0">
                <a:latin typeface="Times New Roman" pitchFamily="18" charset="0"/>
                <a:cs typeface="Times New Roman" pitchFamily="18" charset="0"/>
              </a:rPr>
              <a:t> The distance between them can achieve the scale of eddy core</a:t>
            </a:r>
          </a:p>
          <a:p>
            <a:r>
              <a:rPr lang="en-US" sz="4000" dirty="0" smtClean="0">
                <a:latin typeface="Times New Roman" pitchFamily="18" charset="0"/>
                <a:cs typeface="Times New Roman" pitchFamily="18" charset="0"/>
              </a:rPr>
              <a:t>- There is a threshold wind velocity which corresponds to the breakdown of the spiral structure. </a:t>
            </a:r>
          </a:p>
          <a:p>
            <a:pPr>
              <a:buFontTx/>
              <a:buChar char="-"/>
            </a:pPr>
            <a:r>
              <a:rPr lang="en-US" sz="4000" dirty="0" smtClean="0">
                <a:latin typeface="Times New Roman" pitchFamily="18" charset="0"/>
                <a:cs typeface="Times New Roman" pitchFamily="18" charset="0"/>
              </a:rPr>
              <a:t> Simulation and radar observations demonstrate the possibility of appearance of a “focus” and a “saddle” in the characteristic shape of slick bands. </a:t>
            </a:r>
          </a:p>
          <a:p>
            <a:pPr>
              <a:buFontTx/>
              <a:buChar char="-"/>
            </a:pPr>
            <a:r>
              <a:rPr lang="en-US" sz="4000" dirty="0" smtClean="0">
                <a:latin typeface="Times New Roman" pitchFamily="18" charset="0"/>
                <a:cs typeface="Times New Roman" pitchFamily="18" charset="0"/>
              </a:rPr>
              <a:t> In perspective the correct retrieval of the genuine characteristics of observed marine eddies is based on the detailed analysis of inner structure of spiral slick.</a:t>
            </a:r>
            <a:endParaRPr lang="ru-RU" sz="4000" dirty="0">
              <a:latin typeface="Times New Roman" pitchFamily="18" charset="0"/>
              <a:cs typeface="Times New Roman" pitchFamily="18" charset="0"/>
            </a:endParaRPr>
          </a:p>
        </p:txBody>
      </p:sp>
      <p:sp>
        <p:nvSpPr>
          <p:cNvPr id="13339" name="Rectangle 27"/>
          <p:cNvSpPr>
            <a:spLocks noChangeArrowheads="1"/>
          </p:cNvSpPr>
          <p:nvPr/>
        </p:nvSpPr>
        <p:spPr bwMode="auto">
          <a:xfrm>
            <a:off x="17012195" y="35885200"/>
            <a:ext cx="9505056" cy="784758"/>
          </a:xfrm>
          <a:prstGeom prst="rect">
            <a:avLst/>
          </a:prstGeom>
          <a:noFill/>
          <a:ln w="9525">
            <a:noFill/>
            <a:miter lim="800000"/>
            <a:headEnd/>
            <a:tailEnd/>
          </a:ln>
          <a:effectLst/>
        </p:spPr>
        <p:txBody>
          <a:bodyPr vert="horz" wrap="square" lIns="226941" tIns="152352" rIns="91440" bIns="76176"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pPr>
            <a:r>
              <a:rPr kumimoji="0" lang="en-GB" sz="3600" b="1" i="0" u="none" strike="noStrike" cap="none" normalizeH="0" baseline="0" dirty="0" smtClean="0">
                <a:ln>
                  <a:noFill/>
                </a:ln>
                <a:solidFill>
                  <a:schemeClr val="tx1"/>
                </a:solidFill>
                <a:effectLst/>
                <a:latin typeface="Times New Roman" pitchFamily="18" charset="0"/>
                <a:cs typeface="Times New Roman" pitchFamily="18" charset="0"/>
              </a:rPr>
              <a:t>CONCLUSIONS</a:t>
            </a:r>
            <a:endParaRPr kumimoji="0" lang="en-US" sz="3600" b="0" i="0" u="none" strike="noStrike" cap="none" normalizeH="0" baseline="0" dirty="0" smtClean="0">
              <a:ln>
                <a:noFill/>
              </a:ln>
              <a:solidFill>
                <a:schemeClr val="tx1"/>
              </a:solidFill>
              <a:effectLst/>
              <a:latin typeface="Times New Roman" pitchFamily="18" charset="0"/>
              <a:cs typeface="Times New Roman" pitchFamily="18" charset="0"/>
            </a:endParaRPr>
          </a:p>
        </p:txBody>
      </p:sp>
      <p:cxnSp>
        <p:nvCxnSpPr>
          <p:cNvPr id="51" name="Прямая соединительная линия 50"/>
          <p:cNvCxnSpPr/>
          <p:nvPr/>
        </p:nvCxnSpPr>
        <p:spPr>
          <a:xfrm>
            <a:off x="12619707" y="12475270"/>
            <a:ext cx="0" cy="30333255"/>
          </a:xfrm>
          <a:prstGeom prst="line">
            <a:avLst/>
          </a:prstGeom>
        </p:spPr>
        <p:style>
          <a:lnRef idx="1">
            <a:schemeClr val="accent1"/>
          </a:lnRef>
          <a:fillRef idx="0">
            <a:schemeClr val="accent1"/>
          </a:fillRef>
          <a:effectRef idx="0">
            <a:schemeClr val="accent1"/>
          </a:effectRef>
          <a:fontRef idx="minor">
            <a:schemeClr val="tx1"/>
          </a:fontRef>
        </p:style>
      </p:cxnSp>
      <p:sp>
        <p:nvSpPr>
          <p:cNvPr id="108" name="Прямоугольник 107"/>
          <p:cNvSpPr/>
          <p:nvPr/>
        </p:nvSpPr>
        <p:spPr>
          <a:xfrm>
            <a:off x="15428020" y="42070558"/>
            <a:ext cx="10513167" cy="646331"/>
          </a:xfrm>
          <a:prstGeom prst="rect">
            <a:avLst/>
          </a:prstGeom>
          <a:ln>
            <a:solidFill>
              <a:schemeClr val="accent1"/>
            </a:solidFill>
          </a:ln>
        </p:spPr>
        <p:txBody>
          <a:bodyPr wrap="square">
            <a:spAutoFit/>
          </a:bodyPr>
          <a:lstStyle/>
          <a:p>
            <a:pPr algn="ctr"/>
            <a:r>
              <a:rPr lang="en-US" sz="3600" b="1" dirty="0" smtClean="0">
                <a:solidFill>
                  <a:schemeClr val="tx2"/>
                </a:solidFill>
                <a:latin typeface="Times New Roman" pitchFamily="18" charset="0"/>
                <a:cs typeface="Times New Roman" pitchFamily="18" charset="0"/>
              </a:rPr>
              <a:t>* Contact address: seamka@yandex.ru</a:t>
            </a:r>
            <a:endParaRPr lang="ru-RU" sz="3600" b="1" dirty="0">
              <a:solidFill>
                <a:schemeClr val="tx2"/>
              </a:solidFill>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898</TotalTime>
  <Words>670</Words>
  <Application>Microsoft Office PowerPoint</Application>
  <PresentationFormat>Произвольный</PresentationFormat>
  <Paragraphs>43</Paragraphs>
  <Slides>1</Slides>
  <Notes>1</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vt:i4>
      </vt:variant>
    </vt:vector>
  </HeadingPairs>
  <TitlesOfParts>
    <vt:vector size="3" baseType="lpstr">
      <vt:lpstr>Тема Office</vt:lpstr>
      <vt:lpstr>Формула</vt:lpstr>
      <vt:lpstr>Слайд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STNS</dc:creator>
  <cp:lastModifiedBy>Olga</cp:lastModifiedBy>
  <cp:revision>113</cp:revision>
  <dcterms:created xsi:type="dcterms:W3CDTF">2019-09-03T09:59:01Z</dcterms:created>
  <dcterms:modified xsi:type="dcterms:W3CDTF">2021-04-26T12:48:18Z</dcterms:modified>
</cp:coreProperties>
</file>