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44EB-3407-4D61-9BD8-78A79E865006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53A2-6CF2-4144-B1E3-68712CCE3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9824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44EB-3407-4D61-9BD8-78A79E865006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53A2-6CF2-4144-B1E3-68712CCE3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9129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44EB-3407-4D61-9BD8-78A79E865006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53A2-6CF2-4144-B1E3-68712CCE3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4318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44EB-3407-4D61-9BD8-78A79E865006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53A2-6CF2-4144-B1E3-68712CCE3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9878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44EB-3407-4D61-9BD8-78A79E865006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53A2-6CF2-4144-B1E3-68712CCE3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7389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44EB-3407-4D61-9BD8-78A79E865006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53A2-6CF2-4144-B1E3-68712CCE3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738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44EB-3407-4D61-9BD8-78A79E865006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53A2-6CF2-4144-B1E3-68712CCE3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73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44EB-3407-4D61-9BD8-78A79E865006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53A2-6CF2-4144-B1E3-68712CCE3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09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44EB-3407-4D61-9BD8-78A79E865006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53A2-6CF2-4144-B1E3-68712CCE3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2459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44EB-3407-4D61-9BD8-78A79E865006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53A2-6CF2-4144-B1E3-68712CCE3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426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44EB-3407-4D61-9BD8-78A79E865006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53A2-6CF2-4144-B1E3-68712CCE3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5540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344EB-3407-4D61-9BD8-78A79E865006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F53A2-6CF2-4144-B1E3-68712CCE3B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160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i.org/10.5194/egusphere-egu21-7779" TargetMode="External"/><Relationship Id="rId11" Type="http://schemas.openxmlformats.org/officeDocument/2006/relationships/image" Target="../media/image8.png"/><Relationship Id="rId5" Type="http://schemas.openxmlformats.org/officeDocument/2006/relationships/hyperlink" Target="mailto:ocenobio@obsebre.es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3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6.googleusercontent.com/Z-shy7hcnT4Z-1RyzzvFLb1gcyavcrt16k0iZiq3V99U2_DrkZmh2LSLWpjQQDoxMBY2WgGAsH2YrZ-vdYLunFUXMXH0wrWH_jnaMyk692IjWm8RGVCgXlQLHtwkaQqEOM5hbeVbVNI">
            <a:extLst>
              <a:ext uri="{FF2B5EF4-FFF2-40B4-BE49-F238E27FC236}">
                <a16:creationId xmlns:a16="http://schemas.microsoft.com/office/drawing/2014/main" id="{EC386B95-D810-4F5B-9C8A-952E44D8C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456" y="195050"/>
            <a:ext cx="3065007" cy="612000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8A696B9-FC64-42DF-90A2-D9E82296A07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456" y="869373"/>
            <a:ext cx="1258410" cy="612000"/>
          </a:xfrm>
          <a:prstGeom prst="rect">
            <a:avLst/>
          </a:prstGeom>
        </p:spPr>
      </p:pic>
      <p:pic>
        <p:nvPicPr>
          <p:cNvPr id="6" name="Picture 4" descr="https://lh4.googleusercontent.com/bi-v_3t3vRvsEVZvk4P2XrvxsYaW4c8DtenP3pHe_ctnFrTcUNx7UpxNbHAernQMLiBU02yjqDLqhDx6q4ZKN5BTVg--V17HfujuIwUI3gUnyCiKLAxC94lNBrNPD2FB_OX1UgFuijk">
            <a:extLst>
              <a:ext uri="{FF2B5EF4-FFF2-40B4-BE49-F238E27FC236}">
                <a16:creationId xmlns:a16="http://schemas.microsoft.com/office/drawing/2014/main" id="{AE39CD7F-685A-4F63-AFBA-8A4704288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41866" y="863675"/>
            <a:ext cx="1806597" cy="612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6F586CE6-7761-427B-B3E2-EA47F1160FF1}"/>
              </a:ext>
            </a:extLst>
          </p:cNvPr>
          <p:cNvSpPr txBox="1"/>
          <p:nvPr/>
        </p:nvSpPr>
        <p:spPr>
          <a:xfrm>
            <a:off x="3368544" y="190122"/>
            <a:ext cx="8640000" cy="12772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Improvement of the simulation of high and low flows in the LSM based hydrological modeling chain SASER applied to the Ebro river basin</a:t>
            </a:r>
          </a:p>
          <a:p>
            <a:pPr algn="ctr"/>
            <a:endParaRPr lang="pt-BR" sz="900" dirty="0"/>
          </a:p>
          <a:p>
            <a:pPr algn="ctr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Omar Cenobio-Cruz</a:t>
            </a:r>
            <a:r>
              <a:rPr lang="pt-BR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ocenobio@obsebre.es</a:t>
            </a: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), </a:t>
            </a:r>
            <a:r>
              <a:rPr lang="pt-BR" sz="900" dirty="0" err="1">
                <a:latin typeface="Arial" panose="020B0604020202020204" pitchFamily="34" charset="0"/>
                <a:cs typeface="Arial" panose="020B0604020202020204" pitchFamily="34" charset="0"/>
              </a:rPr>
              <a:t>Anaïs</a:t>
            </a: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 Barella-Ortiz</a:t>
            </a:r>
            <a:r>
              <a:rPr lang="pt-BR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pt-BR" sz="900" dirty="0" err="1">
                <a:latin typeface="Arial" panose="020B0604020202020204" pitchFamily="34" charset="0"/>
                <a:cs typeface="Arial" panose="020B0604020202020204" pitchFamily="34" charset="0"/>
              </a:rPr>
              <a:t>Pere</a:t>
            </a: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 Quintana-Seguí</a:t>
            </a:r>
            <a:r>
              <a:rPr lang="pt-BR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pt-BR" sz="9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900" dirty="0" err="1">
                <a:latin typeface="Arial" panose="020B0604020202020204" pitchFamily="34" charset="0"/>
                <a:cs typeface="Arial" panose="020B0604020202020204" pitchFamily="34" charset="0"/>
              </a:rPr>
              <a:t>Luis</a:t>
            </a: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 Garrote</a:t>
            </a:r>
            <a:r>
              <a:rPr lang="pt-BR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MX" altLang="es-MX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altLang="es-MX" sz="900" dirty="0" err="1">
                <a:latin typeface="Arial" panose="020B0604020202020204" pitchFamily="34" charset="0"/>
                <a:cs typeface="Arial" panose="020B0604020202020204" pitchFamily="34" charset="0"/>
              </a:rPr>
              <a:t>Observatori</a:t>
            </a:r>
            <a:r>
              <a:rPr lang="es-MX" altLang="es-MX" sz="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MX" altLang="es-MX" sz="900" dirty="0" err="1">
                <a:latin typeface="Arial" panose="020B0604020202020204" pitchFamily="34" charset="0"/>
                <a:cs typeface="Arial" panose="020B0604020202020204" pitchFamily="34" charset="0"/>
              </a:rPr>
              <a:t>l’Ebre</a:t>
            </a:r>
            <a:r>
              <a:rPr lang="es-MX" altLang="es-MX" sz="900" dirty="0">
                <a:latin typeface="Arial" panose="020B0604020202020204" pitchFamily="34" charset="0"/>
                <a:cs typeface="Arial" panose="020B0604020202020204" pitchFamily="34" charset="0"/>
              </a:rPr>
              <a:t> (URL - CSIC), </a:t>
            </a:r>
            <a:r>
              <a:rPr lang="es-MX" altLang="es-MX" sz="900" dirty="0" err="1">
                <a:latin typeface="Arial" panose="020B0604020202020204" pitchFamily="34" charset="0"/>
                <a:cs typeface="Arial" panose="020B0604020202020204" pitchFamily="34" charset="0"/>
              </a:rPr>
              <a:t>Spain</a:t>
            </a:r>
            <a:r>
              <a:rPr lang="es-MX" altLang="es-MX" sz="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altLang="es-MX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MX" altLang="es-MX" sz="900" dirty="0">
                <a:latin typeface="Arial" panose="020B0604020202020204" pitchFamily="34" charset="0"/>
                <a:cs typeface="Arial" panose="020B0604020202020204" pitchFamily="34" charset="0"/>
              </a:rPr>
              <a:t> UPM, Madrid, </a:t>
            </a:r>
            <a:r>
              <a:rPr lang="es-MX" altLang="es-MX" sz="900" dirty="0" err="1">
                <a:latin typeface="Arial" panose="020B0604020202020204" pitchFamily="34" charset="0"/>
                <a:cs typeface="Arial" panose="020B0604020202020204" pitchFamily="34" charset="0"/>
              </a:rPr>
              <a:t>Spain</a:t>
            </a:r>
            <a:r>
              <a:rPr lang="es-MX" altLang="es-MX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defTabSz="914400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es-MX" altLang="es-MX" sz="800" dirty="0">
                <a:solidFill>
                  <a:schemeClr val="accent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CGL2017-85687-R</a:t>
            </a:r>
            <a:r>
              <a:rPr lang="es-MX" altLang="es-MX" sz="900" dirty="0">
                <a:latin typeface="Arial" panose="020B0604020202020204" pitchFamily="34" charset="0"/>
                <a:cs typeface="Arial" panose="020B0604020202020204" pitchFamily="34" charset="0"/>
              </a:rPr>
              <a:t>						                          </a:t>
            </a:r>
            <a:r>
              <a:rPr lang="es-MX" altLang="es-MX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s://doi.org/10.5194/egusphere-egu21-7779</a:t>
            </a:r>
            <a:endParaRPr lang="es-MX" alt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E530F98-BADF-4218-9F54-5B865DB52E40}"/>
              </a:ext>
            </a:extLst>
          </p:cNvPr>
          <p:cNvSpPr txBox="1"/>
          <p:nvPr/>
        </p:nvSpPr>
        <p:spPr>
          <a:xfrm>
            <a:off x="180358" y="1606602"/>
            <a:ext cx="2880000" cy="363176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accent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Introduction</a:t>
            </a:r>
            <a:endParaRPr lang="en-GB" sz="1200" dirty="0">
              <a:solidFill>
                <a:schemeClr val="accent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The SASER (Safran-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Surfex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Eaudysee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-Rapid) hydrological modelling chain is a physically-based and distributed hydrological model and it is used for drought studies (HUMID project)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and water resources analysis (PIRAGUA project)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1200" b="1" dirty="0">
                <a:solidFill>
                  <a:schemeClr val="accent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Data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Spatial  resolution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SAFRAN and SURFEX:</a:t>
            </a:r>
          </a:p>
          <a:p>
            <a:pPr marL="628650" lvl="1" indent="-171450" algn="just">
              <a:buFont typeface="Wingdings" panose="05000000000000000000" pitchFamily="2" charset="2"/>
              <a:buChar char="ü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5 km (Iberian domain)</a:t>
            </a:r>
          </a:p>
          <a:p>
            <a:pPr marL="628650" lvl="1" indent="-171450" algn="just">
              <a:buFont typeface="Wingdings" panose="05000000000000000000" pitchFamily="2" charset="2"/>
              <a:buChar char="ü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2.5 km (Pyrenean domain).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RAPID</a:t>
            </a:r>
          </a:p>
          <a:p>
            <a:pPr marL="628650" lvl="1" indent="-171450" algn="just">
              <a:buFont typeface="Wingdings" panose="05000000000000000000" pitchFamily="2" charset="2"/>
              <a:buChar char="ü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 km in both cases.</a:t>
            </a:r>
          </a:p>
          <a:p>
            <a:pPr algn="just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Temporal resolution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SAFRAN analyzes daily observed precipitation, which is then interpolated to the hourly scale.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Daily streamflow is calculated by the RAPID river routing scheme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/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BD1005F9-DEDF-427B-AD12-4488FE7304A6}"/>
              </a:ext>
            </a:extLst>
          </p:cNvPr>
          <p:cNvCxnSpPr>
            <a:cxnSpLocks/>
          </p:cNvCxnSpPr>
          <p:nvPr/>
        </p:nvCxnSpPr>
        <p:spPr>
          <a:xfrm>
            <a:off x="3368543" y="1475675"/>
            <a:ext cx="8640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35E0F81B-9F85-4114-A6C4-1F6A52DDB523}"/>
              </a:ext>
            </a:extLst>
          </p:cNvPr>
          <p:cNvSpPr txBox="1"/>
          <p:nvPr/>
        </p:nvSpPr>
        <p:spPr>
          <a:xfrm>
            <a:off x="3060358" y="1609672"/>
            <a:ext cx="4628186" cy="26930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accent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Improvement distribution of hourly precipitation</a:t>
            </a:r>
            <a:endParaRPr lang="en-GB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Mean hourly precipitation</a:t>
            </a:r>
          </a:p>
          <a:p>
            <a:pPr algn="just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SAFRAN (green line), observed (black and red line), corrected precipitation using ERA-5 (blue line) and RCM simulation from the CORDEX project (cyan line).</a:t>
            </a:r>
          </a:p>
          <a:p>
            <a:pPr algn="just"/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Cumulative  probability improving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CCC10B74-D3B1-4303-B502-9F5C6FEDEE15}"/>
              </a:ext>
            </a:extLst>
          </p:cNvPr>
          <p:cNvSpPr txBox="1"/>
          <p:nvPr/>
        </p:nvSpPr>
        <p:spPr>
          <a:xfrm>
            <a:off x="7688544" y="1603946"/>
            <a:ext cx="4320000" cy="32470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Improvement percentage in KGE values regarding default simulation (PIR), and QMNA (5 years) values scatter plot.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A0CD667-0E8E-49C5-B209-5F43AC3E73EF}"/>
              </a:ext>
            </a:extLst>
          </p:cNvPr>
          <p:cNvSpPr txBox="1">
            <a:spLocks/>
          </p:cNvSpPr>
          <p:nvPr/>
        </p:nvSpPr>
        <p:spPr>
          <a:xfrm>
            <a:off x="7684948" y="4825404"/>
            <a:ext cx="4323579" cy="18928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b">
            <a:spAutoFit/>
          </a:bodyPr>
          <a:lstStyle/>
          <a:p>
            <a:pPr>
              <a:spcAft>
                <a:spcPts val="600"/>
              </a:spcAft>
            </a:pPr>
            <a:r>
              <a:rPr lang="en-GB" sz="1200" b="1" dirty="0">
                <a:solidFill>
                  <a:schemeClr val="accent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Conclusions and further work</a:t>
            </a:r>
            <a:endParaRPr lang="en-GB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71450" indent="-1714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We now produce more realistic temporal patterns or hourly precipitation and improve the precipitation intensities.</a:t>
            </a:r>
          </a:p>
          <a:p>
            <a:pPr marL="171450" indent="-1714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We are evaluating the daily runoff response using the corrected hourly precipitation, although results don't show a clear improvement.</a:t>
            </a:r>
          </a:p>
          <a:p>
            <a:pPr marL="171450" indent="-1714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reservoir is able to improve low flows in most near-natural sub-basins.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Now we are working to set reservoir parameters in non-natural sub-basins.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FD07A63E-E517-464E-A8A7-6B75E229E1C8}"/>
              </a:ext>
            </a:extLst>
          </p:cNvPr>
          <p:cNvSpPr txBox="1">
            <a:spLocks/>
          </p:cNvSpPr>
          <p:nvPr/>
        </p:nvSpPr>
        <p:spPr>
          <a:xfrm>
            <a:off x="3060358" y="4271939"/>
            <a:ext cx="4628186" cy="24468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accent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Improvement Low-Flows</a:t>
            </a:r>
            <a:endParaRPr lang="en-GB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We chose to introduce a linear reservoir in most near-natural sub-basins, following the steps of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Artinyan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et al (2008) and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Getinara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et al. (2014).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/>
          </a:p>
          <a:p>
            <a:endParaRPr lang="en-GB" sz="1200" dirty="0"/>
          </a:p>
        </p:txBody>
      </p:sp>
      <p:pic>
        <p:nvPicPr>
          <p:cNvPr id="53" name="Imagen 52">
            <a:extLst>
              <a:ext uri="{FF2B5EF4-FFF2-40B4-BE49-F238E27FC236}">
                <a16:creationId xmlns:a16="http://schemas.microsoft.com/office/drawing/2014/main" id="{0DA829FC-2931-4E44-9361-D33A9A64E8EA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96740" y="5149457"/>
            <a:ext cx="1701504" cy="1008000"/>
          </a:xfrm>
          <a:prstGeom prst="rect">
            <a:avLst/>
          </a:prstGeom>
        </p:spPr>
      </p:pic>
      <p:pic>
        <p:nvPicPr>
          <p:cNvPr id="54" name="Picture 2">
            <a:extLst>
              <a:ext uri="{FF2B5EF4-FFF2-40B4-BE49-F238E27FC236}">
                <a16:creationId xmlns:a16="http://schemas.microsoft.com/office/drawing/2014/main" id="{E3DD34BB-4C4C-4953-BB10-79477E0DC9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t="1661" r="315" b="6400"/>
          <a:stretch/>
        </p:blipFill>
        <p:spPr bwMode="auto">
          <a:xfrm>
            <a:off x="4791373" y="5019306"/>
            <a:ext cx="2917842" cy="1520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6">
            <a:extLst>
              <a:ext uri="{FF2B5EF4-FFF2-40B4-BE49-F238E27FC236}">
                <a16:creationId xmlns:a16="http://schemas.microsoft.com/office/drawing/2014/main" id="{83A4FB0B-ACD5-46E1-A78D-C82F5FE99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73522" y="2549888"/>
            <a:ext cx="2208109" cy="15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2">
            <a:extLst>
              <a:ext uri="{FF2B5EF4-FFF2-40B4-BE49-F238E27FC236}">
                <a16:creationId xmlns:a16="http://schemas.microsoft.com/office/drawing/2014/main" id="{E280EC2A-823E-44BB-BBFE-F603A3CCDA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69170" y="2550505"/>
            <a:ext cx="2388380" cy="15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CuadroTexto 65">
            <a:extLst>
              <a:ext uri="{FF2B5EF4-FFF2-40B4-BE49-F238E27FC236}">
                <a16:creationId xmlns:a16="http://schemas.microsoft.com/office/drawing/2014/main" id="{7EAF6E5D-5412-4992-A163-1F0BF3A04AF5}"/>
              </a:ext>
            </a:extLst>
          </p:cNvPr>
          <p:cNvSpPr txBox="1"/>
          <p:nvPr/>
        </p:nvSpPr>
        <p:spPr>
          <a:xfrm>
            <a:off x="180358" y="5397861"/>
            <a:ext cx="2880000" cy="1308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accent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Objectives</a:t>
            </a:r>
          </a:p>
          <a:p>
            <a:endParaRPr lang="en-GB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28600" indent="-228600" algn="just">
              <a:spcAft>
                <a:spcPts val="600"/>
              </a:spcAft>
              <a:buAutoNum type="arabicPeriod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Improving high flows by correcting the distribution of hourly precipitation</a:t>
            </a:r>
          </a:p>
          <a:p>
            <a:pPr marL="228600" indent="-228600" algn="just">
              <a:buAutoNum type="arabicPeriod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Adding linear reservoirs to improve low flows.</a:t>
            </a:r>
          </a:p>
          <a:p>
            <a:pPr marL="228600" indent="-228600">
              <a:buAutoNum type="arabicPeriod"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EE86C390-44C9-4893-A0B6-852C85DD983C}"/>
              </a:ext>
            </a:extLst>
          </p:cNvPr>
          <p:cNvSpPr txBox="1"/>
          <p:nvPr/>
        </p:nvSpPr>
        <p:spPr>
          <a:xfrm>
            <a:off x="3389302" y="6157457"/>
            <a:ext cx="111440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Reservoir scheme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2FFDD24C-DE82-4844-8F01-43AAA7A2B9BD}"/>
              </a:ext>
            </a:extLst>
          </p:cNvPr>
          <p:cNvSpPr txBox="1"/>
          <p:nvPr/>
        </p:nvSpPr>
        <p:spPr>
          <a:xfrm>
            <a:off x="5832551" y="6539935"/>
            <a:ext cx="10647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>
                <a:solidFill>
                  <a:schemeClr val="bg2">
                    <a:lumMod val="25000"/>
                  </a:schemeClr>
                </a:solidFill>
              </a:rPr>
              <a:t>Efficiency [ </a:t>
            </a:r>
            <a:r>
              <a:rPr lang="en-GB" sz="800" i="1" dirty="0">
                <a:solidFill>
                  <a:schemeClr val="bg2">
                    <a:lumMod val="25000"/>
                  </a:schemeClr>
                </a:solidFill>
              </a:rPr>
              <a:t>KGE(</a:t>
            </a:r>
            <a:r>
              <a:rPr lang="en-GB" sz="800" i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√</a:t>
            </a:r>
            <a:r>
              <a:rPr lang="en-GB" sz="800" i="1" dirty="0">
                <a:solidFill>
                  <a:schemeClr val="bg2">
                    <a:lumMod val="25000"/>
                  </a:schemeClr>
                </a:solidFill>
              </a:rPr>
              <a:t>Q) </a:t>
            </a:r>
            <a:r>
              <a:rPr lang="en-GB" sz="800" dirty="0">
                <a:solidFill>
                  <a:schemeClr val="bg2">
                    <a:lumMod val="25000"/>
                  </a:schemeClr>
                </a:solidFill>
              </a:rPr>
              <a:t>]</a:t>
            </a:r>
          </a:p>
        </p:txBody>
      </p:sp>
      <p:pic>
        <p:nvPicPr>
          <p:cNvPr id="71" name="Imagen 70">
            <a:extLst>
              <a:ext uri="{FF2B5EF4-FFF2-40B4-BE49-F238E27FC236}">
                <a16:creationId xmlns:a16="http://schemas.microsoft.com/office/drawing/2014/main" id="{F101D840-C6E5-42E0-8975-480A6584FD83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7332" y="2055148"/>
            <a:ext cx="4215233" cy="2511961"/>
          </a:xfrm>
          <a:prstGeom prst="rect">
            <a:avLst/>
          </a:prstGeom>
        </p:spPr>
      </p:pic>
      <p:pic>
        <p:nvPicPr>
          <p:cNvPr id="49" name="Imagen 48">
            <a:extLst>
              <a:ext uri="{FF2B5EF4-FFF2-40B4-BE49-F238E27FC236}">
                <a16:creationId xmlns:a16="http://schemas.microsoft.com/office/drawing/2014/main" id="{3D500C01-F947-47A5-8C27-5E0DA85004B5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58394" y="3424915"/>
            <a:ext cx="1238034" cy="1116000"/>
          </a:xfrm>
          <a:prstGeom prst="rect">
            <a:avLst/>
          </a:prstGeom>
        </p:spPr>
      </p:pic>
      <p:graphicFrame>
        <p:nvGraphicFramePr>
          <p:cNvPr id="62" name="Tabla 61">
            <a:extLst>
              <a:ext uri="{FF2B5EF4-FFF2-40B4-BE49-F238E27FC236}">
                <a16:creationId xmlns:a16="http://schemas.microsoft.com/office/drawing/2014/main" id="{B9129D9E-68B9-4B48-8F38-52B3AB5290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340490"/>
              </p:ext>
            </p:extLst>
          </p:nvPr>
        </p:nvGraphicFramePr>
        <p:xfrm>
          <a:off x="8030391" y="3168210"/>
          <a:ext cx="924197" cy="27051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460257">
                  <a:extLst>
                    <a:ext uri="{9D8B030D-6E8A-4147-A177-3AD203B41FA5}">
                      <a16:colId xmlns:a16="http://schemas.microsoft.com/office/drawing/2014/main" val="1340927955"/>
                    </a:ext>
                  </a:extLst>
                </a:gridCol>
                <a:gridCol w="231970">
                  <a:extLst>
                    <a:ext uri="{9D8B030D-6E8A-4147-A177-3AD203B41FA5}">
                      <a16:colId xmlns:a16="http://schemas.microsoft.com/office/drawing/2014/main" val="3072399719"/>
                    </a:ext>
                  </a:extLst>
                </a:gridCol>
                <a:gridCol w="231970">
                  <a:extLst>
                    <a:ext uri="{9D8B030D-6E8A-4147-A177-3AD203B41FA5}">
                      <a16:colId xmlns:a16="http://schemas.microsoft.com/office/drawing/2014/main" val="3533318068"/>
                    </a:ext>
                  </a:extLst>
                </a:gridCol>
              </a:tblGrid>
              <a:tr h="72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55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5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</a:t>
                      </a:r>
                      <a:endParaRPr lang="en-GB" sz="55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5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997186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55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PIR (default)</a:t>
                      </a:r>
                      <a:endParaRPr lang="es-MX" sz="55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550" b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0.73</a:t>
                      </a:r>
                      <a:endParaRPr lang="es-MX" sz="55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550" b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0.56</a:t>
                      </a:r>
                      <a:endParaRPr lang="es-MX" sz="55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498808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55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</a:t>
                      </a:r>
                      <a:endParaRPr lang="es-MX" sz="55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550" b="1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0.77</a:t>
                      </a:r>
                      <a:endParaRPr lang="es-MX" sz="55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550" b="1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0.72</a:t>
                      </a:r>
                      <a:endParaRPr lang="es-MX" sz="55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520623"/>
                  </a:ext>
                </a:extLst>
              </a:tr>
            </a:tbl>
          </a:graphicData>
        </a:graphic>
      </p:graphicFrame>
      <p:pic>
        <p:nvPicPr>
          <p:cNvPr id="1028" name="Picture 4" descr="https://cdn.egu.eu/static/6786b21/logos/egu/egu_ga_blue/egu_ga_blue.png">
            <a:extLst>
              <a:ext uri="{FF2B5EF4-FFF2-40B4-BE49-F238E27FC236}">
                <a16:creationId xmlns:a16="http://schemas.microsoft.com/office/drawing/2014/main" id="{5B618E42-2482-432D-999D-0B2FFFB1F1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297365" y="194135"/>
            <a:ext cx="712975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58351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1809</TotalTime>
  <Words>370</Words>
  <Application>Microsoft Office PowerPoint</Application>
  <PresentationFormat>Panorámica</PresentationFormat>
  <Paragraphs>85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Omar Cenobio Cruz</dc:creator>
  <cp:lastModifiedBy>Omar Cenobio Cruz</cp:lastModifiedBy>
  <cp:revision>55</cp:revision>
  <dcterms:created xsi:type="dcterms:W3CDTF">2021-04-21T10:31:00Z</dcterms:created>
  <dcterms:modified xsi:type="dcterms:W3CDTF">2021-04-26T15:41:49Z</dcterms:modified>
</cp:coreProperties>
</file>