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92" userDrawn="1">
          <p15:clr>
            <a:srgbClr val="A4A3A4"/>
          </p15:clr>
        </p15:guide>
        <p15:guide id="2" pos="2207" userDrawn="1">
          <p15:clr>
            <a:srgbClr val="A4A3A4"/>
          </p15:clr>
        </p15:guide>
        <p15:guide id="3" orient="horz" pos="3294" userDrawn="1">
          <p15:clr>
            <a:srgbClr val="A4A3A4"/>
          </p15:clr>
        </p15:guide>
        <p15:guide id="4" pos="30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1842" userDrawn="1">
          <p15:clr>
            <a:srgbClr val="A4A3A4"/>
          </p15:clr>
        </p15:guide>
        <p15:guide id="7" orient="horz" pos="754" userDrawn="1">
          <p15:clr>
            <a:srgbClr val="A4A3A4"/>
          </p15:clr>
        </p15:guide>
        <p15:guide id="8" pos="21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DDE2"/>
    <a:srgbClr val="748D98"/>
    <a:srgbClr val="020F88"/>
    <a:srgbClr val="E8B2DC"/>
    <a:srgbClr val="F9D7F5"/>
    <a:srgbClr val="401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814" autoAdjust="0"/>
    <p:restoredTop sz="93184" autoAdjust="0"/>
  </p:normalViewPr>
  <p:slideViewPr>
    <p:cSldViewPr showGuides="1">
      <p:cViewPr varScale="1">
        <p:scale>
          <a:sx n="102" d="100"/>
          <a:sy n="102" d="100"/>
        </p:scale>
        <p:origin x="1614" y="114"/>
      </p:cViewPr>
      <p:guideLst>
        <p:guide orient="horz" pos="4292"/>
        <p:guide pos="2207"/>
        <p:guide orient="horz" pos="3294"/>
        <p:guide pos="30"/>
        <p:guide pos="3840"/>
        <p:guide orient="horz" pos="1842"/>
        <p:guide orient="horz" pos="754"/>
        <p:guide pos="2139"/>
      </p:guideLst>
    </p:cSldViewPr>
  </p:slideViewPr>
  <p:notesTextViewPr>
    <p:cViewPr>
      <p:scale>
        <a:sx n="300" d="100"/>
        <a:sy n="3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6C433-F312-413F-8E1B-2154EAE29D1B}" type="datetimeFigureOut">
              <a:rPr lang="en-GB" smtClean="0"/>
              <a:t>21/04/2021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01759-299C-4FF3-9E25-251CE94ADB8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808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901759-299C-4FF3-9E25-251CE94ADB8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27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FBF82F-3611-4846-B1EE-EFEBF30781A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028CBB-36D5-4AAB-85C8-101B8ABB733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1B1C2-07B5-42AA-B7F6-8240A27290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831C55-F57A-49B5-B936-38B653158A63}" type="datetime1">
              <a:rPr lang="en-GB"/>
              <a:pPr lvl="0"/>
              <a:t>21/04/2021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ECACD-AFF9-4A60-BA76-8A66D8166F8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C263E-3212-4FA5-B480-9CCC5268CF1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B4C7DF-576F-4CDD-837B-FFAE529E3FC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622239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FAE23-6D46-465B-BA31-11246096EE7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FA7DE-287E-4D36-9D30-F4FF265CED6A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2870C-F8D5-465F-A80E-4D8EF2823A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220D17-DE52-43E2-90B4-5C69548EAD1F}" type="datetime1">
              <a:rPr lang="en-GB"/>
              <a:pPr lvl="0"/>
              <a:t>21/04/2021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955AC-1B25-45D2-909E-F7622F82C0E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11D5C-6999-4608-872D-4EEE23F0ED8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1F265E-3461-4511-B0FA-EDB458780F7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85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7ADF01-B081-4513-B96F-8F7632406942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B632B7-1A46-48FE-8634-A167CE5592F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28119-2AC6-4189-B089-123D8C26754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039ED7-7F78-41F1-AF74-2A389378C42A}" type="datetime1">
              <a:rPr lang="en-GB"/>
              <a:pPr lvl="0"/>
              <a:t>21/04/2021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57BBD-710D-4F32-BDAB-FE601CB3DB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4F3E8-C348-4533-BA22-BC64B73D2E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D6DD6E-824D-40AF-89D2-B7F7C4CAB5E8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34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C6D0E-8836-43F8-A805-66EDBBB7C7D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8971A-95A9-42AC-BCE2-6BB6771DAD5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20D18-B223-4359-8C22-A8AF643177D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D8F6C0-6D01-40CF-B1C5-252E883B7064}" type="datetime1">
              <a:rPr lang="en-GB"/>
              <a:pPr lvl="0"/>
              <a:t>21/04/2021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31456-3041-4A8F-90F4-B76D9A9BCAB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B8DC2-0008-4581-88E1-1B8577FC27C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C145A99-736C-4366-8598-CA611EAF7EEE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1561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0EAC7-5456-4A42-B161-5C85F30356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575A0-1086-40DD-8875-32B3D01DE83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B214E-AF2E-4B1A-8E19-F801B970F9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7554C6-2A64-4508-BD57-6DD2B71FD7E8}" type="datetime1">
              <a:rPr lang="en-GB"/>
              <a:pPr lvl="0"/>
              <a:t>21/04/2021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BF219-B1B0-44B6-ABBF-8A0751C54DB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05081-A583-4CAE-9E34-99E9AB9F4AE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4113BE-A077-4945-93B9-D4AF830279E4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786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24AFC-65E4-4265-AD5B-886E4BC2F76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BD0FD-6C05-469F-AB0E-02398E331F1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B4DC6-A8D1-43F5-8465-95F9EAE84AD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4B582-A148-496B-9CB8-A20F70CC48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E97B16-D78C-4858-AA64-3085839017DC}" type="datetime1">
              <a:rPr lang="en-GB"/>
              <a:pPr lvl="0"/>
              <a:t>21/04/2021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40C5A7-A599-4B98-8501-B7CDD0B9627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D3E69-6455-4418-88CF-BB44C11315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1F01649-7066-4D6D-B0BF-0D7B641DA12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89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4D64-B075-4625-AB9B-AD7BC4D89F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D95430-4A51-408A-990B-1319D45588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847AFC-C3F7-4ACF-AD22-78106EC1393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51F25-8208-4583-83A2-F2110788366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0608C7-357E-4879-8A37-EBB61A754D1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6D84BF-A3AB-4CE8-8983-EDD52CADE8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9B5D03-9B34-4405-8827-1F39D0088636}" type="datetime1">
              <a:rPr lang="en-GB"/>
              <a:pPr lvl="0"/>
              <a:t>21/04/2021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9DADAB-4EF6-4639-8F88-4BC9B4647A8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03BDA5E-2453-4652-8321-3F57584B3F3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C84595-1500-4F33-AC63-A32C5B47466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27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22586-0343-416C-AA0B-B86EBC0300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49522-65AA-4B41-8E8C-D4274D51C9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7BECBC-1CBB-4465-A7C2-18A5DAC426EC}" type="datetime1">
              <a:rPr lang="en-GB"/>
              <a:pPr lvl="0"/>
              <a:t>21/04/2021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A7E19B-219E-448F-8408-358E0572EB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390A2-93F7-4B29-8A35-175D0BC280E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EB0595-74AD-422F-A58B-2110DD7868C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1112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724275-8752-41E1-AD74-F74D2FE649E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76D9EF-004F-4AD9-9570-2EF9808FEBF3}" type="datetime1">
              <a:rPr lang="en-GB"/>
              <a:pPr lvl="0"/>
              <a:t>21/04/2021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D555D7-5812-4525-A7D9-3648AD30BD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57C25B-FFF4-4AA0-904B-29F42C2614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2B982B-320B-4794-937D-EDF5BE1ED249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844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0F3D-C33E-4A99-9648-A873A9C0A68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4B6D6-04CD-4F09-B053-7383D917B7C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1E413-B227-4CEE-990C-642964BD6AE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C340FC-53A6-425E-9C90-D00AA1A1F21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8BB46D3-54B7-41B3-8551-3ED8898A896A}" type="datetime1">
              <a:rPr lang="en-GB"/>
              <a:pPr lvl="0"/>
              <a:t>21/04/2021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2010AA-6D1D-458F-B8F3-1D7C052927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67612-7DB0-4760-98FB-14BD8FBDCAE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43F806-8010-41EA-99F5-E5DCC54B6352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59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7392-F458-4B08-9C95-D3C18D58A8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824A0D-60A0-4E9B-B733-06C651015E87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B10B7F-F23D-453B-8C0B-A6EEEA7FF04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BA3BA-86B0-411C-988C-A14296793AE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C76C67-B4C2-4E0C-BDFB-6EF9ADF9E9EA}" type="datetime1">
              <a:rPr lang="en-GB"/>
              <a:pPr lvl="0"/>
              <a:t>21/04/2021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C3C1E5-CBF6-4C3B-AE38-080EF5D0BC5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EEBF6B-B6AC-49E8-A3FA-1E99201CF0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549F70-6EB5-499C-A569-A0DEBFF5C3A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3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1C74E3-03B8-4490-A24C-2C6531840E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3F4D5-53C5-4F03-ADFA-7C253403194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CA454C-5EBE-4D1A-B4ED-8475A37B7A05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9FFBA44E-CE7A-4BA3-888D-6EBB9133874B}" type="datetime1">
              <a:rPr lang="en-GB"/>
              <a:pPr lvl="0"/>
              <a:t>21/04/2021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07048-CB3F-4161-AE21-C962157CC87F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ABEBBD-D66D-48C1-9B90-F23693C6D942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B7A754C3-76D2-4C33-924A-FD29F90CB237}" type="slidenum"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jpeg"/><Relationship Id="rId2" Type="http://schemas.openxmlformats.org/officeDocument/2006/relationships/video" Target="../media/media1.wmv"/><Relationship Id="rId16" Type="http://schemas.openxmlformats.org/officeDocument/2006/relationships/image" Target="../media/image12.jpg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jpg"/><Relationship Id="rId10" Type="http://schemas.openxmlformats.org/officeDocument/2006/relationships/image" Target="../media/image6.jpg"/><Relationship Id="rId19" Type="http://schemas.openxmlformats.org/officeDocument/2006/relationships/image" Target="../media/image15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Relationship Id="rId1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9">
            <a:extLst>
              <a:ext uri="{FF2B5EF4-FFF2-40B4-BE49-F238E27FC236}">
                <a16:creationId xmlns:a16="http://schemas.microsoft.com/office/drawing/2014/main" id="{2043A1A2-399B-441F-8FE9-D51F0B67ABA8}"/>
              </a:ext>
            </a:extLst>
          </p:cNvPr>
          <p:cNvSpPr txBox="1"/>
          <p:nvPr/>
        </p:nvSpPr>
        <p:spPr>
          <a:xfrm>
            <a:off x="56610" y="3033380"/>
            <a:ext cx="3123153" cy="3780000"/>
          </a:xfrm>
          <a:prstGeom prst="roundRect">
            <a:avLst>
              <a:gd name="adj" fmla="val 390"/>
            </a:avLst>
          </a:prstGeom>
          <a:noFill/>
          <a:ln w="19050" cap="flat">
            <a:solidFill>
              <a:srgbClr val="748D98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R="0" lvl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b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4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4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ACB720F-CAFA-4404-9613-EF6C2B9134BE}"/>
              </a:ext>
            </a:extLst>
          </p:cNvPr>
          <p:cNvSpPr txBox="1"/>
          <p:nvPr/>
        </p:nvSpPr>
        <p:spPr>
          <a:xfrm>
            <a:off x="47624" y="3224342"/>
            <a:ext cx="31543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Time lapse camera at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Narsap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Sermia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takes hourly images from 07/2017 – 06/2020 up to ~4 km from terminus. </a:t>
            </a: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Processing Steps:</a:t>
            </a:r>
          </a:p>
          <a:p>
            <a:pPr marL="179388" indent="-179388">
              <a:buFont typeface="+mj-lt"/>
              <a:buAutoNum type="arabicPeriod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Filtering of 25,000 images.</a:t>
            </a:r>
          </a:p>
          <a:p>
            <a:pPr marL="179388" indent="-179388">
              <a:buFont typeface="+mj-lt"/>
              <a:buAutoNum type="arabicPeriod"/>
            </a:pP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Orthorectification using smoothed 2017 </a:t>
            </a:r>
            <a:r>
              <a:rPr lang="en-GB" sz="1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ArcticDEM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ImGRAFT</a:t>
            </a: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; Messerli &amp; Grinsted, 2015).</a:t>
            </a:r>
          </a:p>
          <a:p>
            <a:pPr marL="179388" indent="-179388">
              <a:buFont typeface="+mj-lt"/>
              <a:buAutoNum type="arabicPeriod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plume Mapping.</a:t>
            </a:r>
          </a:p>
          <a:p>
            <a:pPr marL="179388" indent="-179388">
              <a:buFont typeface="+mj-lt"/>
              <a:buAutoNum type="arabicPeriod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c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alving event mapping.</a:t>
            </a:r>
          </a:p>
          <a:p>
            <a:pPr marL="179388" indent="-179388">
              <a:buFont typeface="+mj-lt"/>
              <a:buAutoNum type="arabicPeriod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Tracking to derive Velocities. </a:t>
            </a: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8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ImGRAFT</a:t>
            </a: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; Messerli &amp; Grinsted, 2015)</a:t>
            </a:r>
          </a:p>
        </p:txBody>
      </p:sp>
      <p:sp>
        <p:nvSpPr>
          <p:cNvPr id="76" name="TextBox 9">
            <a:extLst>
              <a:ext uri="{FF2B5EF4-FFF2-40B4-BE49-F238E27FC236}">
                <a16:creationId xmlns:a16="http://schemas.microsoft.com/office/drawing/2014/main" id="{FBBDF93C-35E9-4599-9EB3-D07DE5233E10}"/>
              </a:ext>
            </a:extLst>
          </p:cNvPr>
          <p:cNvSpPr txBox="1"/>
          <p:nvPr/>
        </p:nvSpPr>
        <p:spPr>
          <a:xfrm>
            <a:off x="3251684" y="1197368"/>
            <a:ext cx="4356000" cy="5616000"/>
          </a:xfrm>
          <a:prstGeom prst="roundRect">
            <a:avLst>
              <a:gd name="adj" fmla="val 620"/>
            </a:avLst>
          </a:prstGeom>
          <a:noFill/>
          <a:ln w="19050" cap="flat">
            <a:solidFill>
              <a:srgbClr val="748D98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163B234E-7659-49C1-B222-4AC03A812E4B}"/>
              </a:ext>
            </a:extLst>
          </p:cNvPr>
          <p:cNvSpPr/>
          <p:nvPr/>
        </p:nvSpPr>
        <p:spPr>
          <a:xfrm>
            <a:off x="3251821" y="1196752"/>
            <a:ext cx="4355864" cy="198000"/>
          </a:xfrm>
          <a:prstGeom prst="round2SameRect">
            <a:avLst/>
          </a:prstGeom>
          <a:solidFill>
            <a:srgbClr val="748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</a:p>
        </p:txBody>
      </p:sp>
      <p:sp>
        <p:nvSpPr>
          <p:cNvPr id="42" name="TextBox 9">
            <a:extLst>
              <a:ext uri="{FF2B5EF4-FFF2-40B4-BE49-F238E27FC236}">
                <a16:creationId xmlns:a16="http://schemas.microsoft.com/office/drawing/2014/main" id="{24E858D7-2663-4E44-867F-8412F9B6BACB}"/>
              </a:ext>
            </a:extLst>
          </p:cNvPr>
          <p:cNvSpPr txBox="1"/>
          <p:nvPr/>
        </p:nvSpPr>
        <p:spPr>
          <a:xfrm>
            <a:off x="7675212" y="1197200"/>
            <a:ext cx="4464000" cy="4032000"/>
          </a:xfrm>
          <a:prstGeom prst="roundRect">
            <a:avLst>
              <a:gd name="adj" fmla="val 620"/>
            </a:avLst>
          </a:prstGeom>
          <a:noFill/>
          <a:ln w="19050" cap="flat">
            <a:solidFill>
              <a:srgbClr val="748D98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5910FFE8-576C-4884-9556-74761E1F8003}"/>
              </a:ext>
            </a:extLst>
          </p:cNvPr>
          <p:cNvSpPr/>
          <p:nvPr/>
        </p:nvSpPr>
        <p:spPr>
          <a:xfrm>
            <a:off x="0" y="0"/>
            <a:ext cx="12191996" cy="1114699"/>
          </a:xfrm>
          <a:prstGeom prst="rect">
            <a:avLst/>
          </a:prstGeom>
          <a:solidFill>
            <a:srgbClr val="B8DDE2"/>
          </a:solidFill>
          <a:ln w="12701" cap="flat">
            <a:solidFill>
              <a:srgbClr val="B8DDE2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20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4F16611B-AA19-4BCF-83EC-7C42BCF2547C}"/>
              </a:ext>
            </a:extLst>
          </p:cNvPr>
          <p:cNvSpPr txBox="1"/>
          <p:nvPr/>
        </p:nvSpPr>
        <p:spPr>
          <a:xfrm>
            <a:off x="47328" y="1196752"/>
            <a:ext cx="3132000" cy="1764000"/>
          </a:xfrm>
          <a:prstGeom prst="roundRect">
            <a:avLst>
              <a:gd name="adj" fmla="val 1204"/>
            </a:avLst>
          </a:prstGeom>
          <a:noFill/>
          <a:ln w="19050" cap="flat">
            <a:solidFill>
              <a:srgbClr val="748D98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GB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TextBox 17">
            <a:extLst>
              <a:ext uri="{FF2B5EF4-FFF2-40B4-BE49-F238E27FC236}">
                <a16:creationId xmlns:a16="http://schemas.microsoft.com/office/drawing/2014/main" id="{805C5679-5BDA-4EF8-991F-A5CE417FD167}"/>
              </a:ext>
            </a:extLst>
          </p:cNvPr>
          <p:cNvSpPr txBox="1"/>
          <p:nvPr/>
        </p:nvSpPr>
        <p:spPr>
          <a:xfrm>
            <a:off x="3143672" y="463976"/>
            <a:ext cx="5883973" cy="30777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Dominik Fahrner</a:t>
            </a:r>
            <a:r>
              <a:rPr lang="en-GB" sz="1400" b="0" i="0" u="none" strike="noStrike" kern="1200" cap="none" spc="0" baseline="3000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en-GB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James M. Lea</a:t>
            </a:r>
            <a:r>
              <a:rPr lang="en-GB" sz="1400" b="0" i="0" u="none" strike="noStrike" kern="1200" cap="none" spc="0" baseline="3000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Stephen Brough</a:t>
            </a:r>
            <a:r>
              <a:rPr lang="en-GB" sz="1400" b="0" i="0" u="none" strike="noStrike" kern="1200" cap="none" spc="0" baseline="3000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4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Jakob Abermann</a:t>
            </a:r>
            <a:r>
              <a:rPr lang="en-GB" sz="1400" b="0" i="0" u="none" strike="noStrike" kern="1200" cap="none" spc="0" baseline="3000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3,4</a:t>
            </a: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92659F9B-9744-4369-9FA8-D4B5A9274477}"/>
              </a:ext>
            </a:extLst>
          </p:cNvPr>
          <p:cNvSpPr txBox="1"/>
          <p:nvPr/>
        </p:nvSpPr>
        <p:spPr>
          <a:xfrm>
            <a:off x="-96688" y="-12076"/>
            <a:ext cx="12382902" cy="43088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Using sub-daily </a:t>
            </a:r>
            <a:r>
              <a:rPr lang="en-US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timelapse</a:t>
            </a:r>
            <a:r>
              <a:rPr lang="en-US" sz="2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imagery to investigate the </a:t>
            </a:r>
            <a:r>
              <a:rPr lang="en-US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2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Narsap</a:t>
            </a:r>
            <a:r>
              <a:rPr lang="en-US" sz="2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i="0" u="none" strike="noStrike" kern="1200" cap="none" spc="0" baseline="0" dirty="0" err="1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Sermia</a:t>
            </a:r>
            <a:r>
              <a:rPr lang="en-US" sz="2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, SW Greenland </a:t>
            </a:r>
            <a:endParaRPr lang="en-GB" sz="2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1">
            <a:extLst>
              <a:ext uri="{FF2B5EF4-FFF2-40B4-BE49-F238E27FC236}">
                <a16:creationId xmlns:a16="http://schemas.microsoft.com/office/drawing/2014/main" id="{548112D2-B265-460B-9815-E82FBF933493}"/>
              </a:ext>
            </a:extLst>
          </p:cNvPr>
          <p:cNvSpPr txBox="1"/>
          <p:nvPr/>
        </p:nvSpPr>
        <p:spPr>
          <a:xfrm>
            <a:off x="2819636" y="763908"/>
            <a:ext cx="6520405" cy="33855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0" i="0" u="none" strike="noStrike" kern="1200" cap="none" spc="0" baseline="3000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University of Liverpool, Department of Geography and Planning </a:t>
            </a:r>
            <a:r>
              <a:rPr lang="en-GB" sz="800" b="0" i="0" u="none" strike="noStrike" kern="1200" cap="none" spc="0" baseline="3000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University of Liverpool, Institute for Risk and Uncertainty</a:t>
            </a:r>
          </a:p>
          <a:p>
            <a: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b="0" i="0" u="none" strike="noStrike" kern="1200" cap="none" spc="0" baseline="3000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Karl-Franzens Universität Graz, Department of Geography and Regional Science </a:t>
            </a:r>
            <a:r>
              <a:rPr lang="en-GB" sz="800" b="0" i="0" u="none" strike="noStrike" kern="1200" cap="none" spc="0" baseline="3000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8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Asiaq Greenland Survey, Nuuk</a:t>
            </a:r>
          </a:p>
        </p:txBody>
      </p:sp>
      <p:pic>
        <p:nvPicPr>
          <p:cNvPr id="14" name="Drainage_22042020_24042020">
            <a:hlinkClick r:id="" action="ppaction://media"/>
            <a:extLst>
              <a:ext uri="{FF2B5EF4-FFF2-40B4-BE49-F238E27FC236}">
                <a16:creationId xmlns:a16="http://schemas.microsoft.com/office/drawing/2014/main" id="{B20C4B8F-345F-4D12-B1F9-E85ECC70A0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210" r="7754"/>
          <a:stretch/>
        </p:blipFill>
        <p:spPr>
          <a:xfrm>
            <a:off x="9984432" y="1448780"/>
            <a:ext cx="2128107" cy="14244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D8E224-599F-4B9B-9222-928C14F21B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" y="430097"/>
            <a:ext cx="2095500" cy="25890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E9C4199D-E0EC-4C30-B0E4-1467E093E1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" y="738508"/>
            <a:ext cx="847406" cy="338554"/>
          </a:xfrm>
          <a:prstGeom prst="rect">
            <a:avLst/>
          </a:prstGeom>
        </p:spPr>
      </p:pic>
      <p:pic>
        <p:nvPicPr>
          <p:cNvPr id="25" name="Picture 24" descr="Logo, company name&#10;&#10;Description automatically generated">
            <a:extLst>
              <a:ext uri="{FF2B5EF4-FFF2-40B4-BE49-F238E27FC236}">
                <a16:creationId xmlns:a16="http://schemas.microsoft.com/office/drawing/2014/main" id="{D87C779C-12F4-4E4A-B505-FD06F01850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85" y="739279"/>
            <a:ext cx="627640" cy="351478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85E3B848-42EB-405F-A7CB-4B27EEC255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40" y="744459"/>
            <a:ext cx="421576" cy="350657"/>
          </a:xfrm>
          <a:prstGeom prst="rect">
            <a:avLst/>
          </a:prstGeom>
        </p:spPr>
      </p:pic>
      <p:pic>
        <p:nvPicPr>
          <p:cNvPr id="29" name="Picture 28" descr="A person smiling for the picture&#10;&#10;Description automatically generated with medium confidence">
            <a:extLst>
              <a:ext uri="{FF2B5EF4-FFF2-40B4-BE49-F238E27FC236}">
                <a16:creationId xmlns:a16="http://schemas.microsoft.com/office/drawing/2014/main" id="{E4E4A8CF-A956-4748-82F4-8CC824153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484" y="462154"/>
            <a:ext cx="360899" cy="338554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DECC81FF-094F-4094-AC4D-09EB7EEDEB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190" y="465635"/>
            <a:ext cx="726214" cy="33507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876E6D7-4B78-4671-B04D-876C5A4B7DA1}"/>
              </a:ext>
            </a:extLst>
          </p:cNvPr>
          <p:cNvGrpSpPr/>
          <p:nvPr/>
        </p:nvGrpSpPr>
        <p:grpSpPr>
          <a:xfrm>
            <a:off x="11075879" y="929916"/>
            <a:ext cx="1224336" cy="230832"/>
            <a:chOff x="11026190" y="690808"/>
            <a:chExt cx="1224336" cy="230832"/>
          </a:xfrm>
        </p:grpSpPr>
        <p:pic>
          <p:nvPicPr>
            <p:cNvPr id="31" name="Picture 30" descr="A picture containing ax, vector graphics, tool&#10;&#10;Description automatically generated">
              <a:extLst>
                <a:ext uri="{FF2B5EF4-FFF2-40B4-BE49-F238E27FC236}">
                  <a16:creationId xmlns:a16="http://schemas.microsoft.com/office/drawing/2014/main" id="{73C7004E-0B4D-4E5C-9A92-8D6694323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6190" y="772334"/>
              <a:ext cx="110404" cy="9086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7DE33E2-DE16-4845-ADC4-7F0D8D546514}"/>
                </a:ext>
              </a:extLst>
            </p:cNvPr>
            <p:cNvSpPr txBox="1"/>
            <p:nvPr/>
          </p:nvSpPr>
          <p:spPr>
            <a:xfrm>
              <a:off x="11063988" y="690808"/>
              <a:ext cx="118653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@DominikFahrner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5465A26-FFF9-470E-A19A-A5394E5DFAD0}"/>
              </a:ext>
            </a:extLst>
          </p:cNvPr>
          <p:cNvSpPr/>
          <p:nvPr/>
        </p:nvSpPr>
        <p:spPr>
          <a:xfrm>
            <a:off x="7684983" y="6323436"/>
            <a:ext cx="4450408" cy="489940"/>
          </a:xfrm>
          <a:prstGeom prst="roundRect">
            <a:avLst>
              <a:gd name="adj" fmla="val 2151"/>
            </a:avLst>
          </a:prstGeom>
          <a:noFill/>
          <a:ln w="19050">
            <a:solidFill>
              <a:srgbClr val="748D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2C5AD95-8A9E-4AF1-9156-C219C365080D}"/>
              </a:ext>
            </a:extLst>
          </p:cNvPr>
          <p:cNvSpPr txBox="1"/>
          <p:nvPr/>
        </p:nvSpPr>
        <p:spPr>
          <a:xfrm>
            <a:off x="7608168" y="1392007"/>
            <a:ext cx="24826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4138" indent="-84138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Velocities (12pm -12pm) filtered using vector direction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 (Unnatural flow directions removed).</a:t>
            </a:r>
            <a:endParaRPr lang="en-GB" sz="4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ou</a:t>
            </a:r>
            <a:r>
              <a:rPr lang="en-GB" sz="1200" b="0" i="0" u="none" strike="noStrike" kern="1200" cap="none" spc="0" baseline="0" dirty="0">
                <a:solidFill>
                  <a:srgbClr val="000000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tlier removal using 3x3 pixel sliding window.</a:t>
            </a:r>
          </a:p>
          <a:p>
            <a:pPr marL="84138" indent="-84138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Velocity increase with Melange break-up &amp; during discharge event.</a:t>
            </a:r>
            <a:endParaRPr lang="en-GB" sz="1200" b="0" i="0" u="none" strike="noStrike" kern="1200" cap="none" spc="0" baseline="0" dirty="0">
              <a:solidFill>
                <a:srgbClr val="000000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E842DB65-E533-49DA-B924-6E373A31E622}"/>
              </a:ext>
            </a:extLst>
          </p:cNvPr>
          <p:cNvSpPr/>
          <p:nvPr/>
        </p:nvSpPr>
        <p:spPr>
          <a:xfrm>
            <a:off x="57801" y="3014976"/>
            <a:ext cx="3123153" cy="198000"/>
          </a:xfrm>
          <a:prstGeom prst="round2SameRect">
            <a:avLst/>
          </a:prstGeom>
          <a:solidFill>
            <a:srgbClr val="748D98"/>
          </a:solidFill>
          <a:ln>
            <a:solidFill>
              <a:srgbClr val="748D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n-GB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: Top Corners Rounded 57">
            <a:extLst>
              <a:ext uri="{FF2B5EF4-FFF2-40B4-BE49-F238E27FC236}">
                <a16:creationId xmlns:a16="http://schemas.microsoft.com/office/drawing/2014/main" id="{3270D558-B7E7-457C-B9AD-A44555EC6429}"/>
              </a:ext>
            </a:extLst>
          </p:cNvPr>
          <p:cNvSpPr/>
          <p:nvPr/>
        </p:nvSpPr>
        <p:spPr>
          <a:xfrm>
            <a:off x="56523" y="1196752"/>
            <a:ext cx="3123153" cy="198000"/>
          </a:xfrm>
          <a:prstGeom prst="round2SameRect">
            <a:avLst/>
          </a:prstGeom>
          <a:solidFill>
            <a:srgbClr val="748D98"/>
          </a:solidFill>
          <a:ln>
            <a:solidFill>
              <a:srgbClr val="748D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60" name="Rectangle: Top Corners Rounded 59">
            <a:extLst>
              <a:ext uri="{FF2B5EF4-FFF2-40B4-BE49-F238E27FC236}">
                <a16:creationId xmlns:a16="http://schemas.microsoft.com/office/drawing/2014/main" id="{184E8777-433F-4552-AF44-3ED9396B30C8}"/>
              </a:ext>
            </a:extLst>
          </p:cNvPr>
          <p:cNvSpPr/>
          <p:nvPr/>
        </p:nvSpPr>
        <p:spPr>
          <a:xfrm>
            <a:off x="7684983" y="6309320"/>
            <a:ext cx="4444418" cy="104560"/>
          </a:xfrm>
          <a:prstGeom prst="round2SameRect">
            <a:avLst/>
          </a:prstGeom>
          <a:solidFill>
            <a:srgbClr val="748D98"/>
          </a:solidFill>
          <a:ln>
            <a:solidFill>
              <a:srgbClr val="748D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0222C0F-06CB-4C5E-A58B-3EA5F8A27916}"/>
              </a:ext>
            </a:extLst>
          </p:cNvPr>
          <p:cNvSpPr txBox="1"/>
          <p:nvPr/>
        </p:nvSpPr>
        <p:spPr>
          <a:xfrm>
            <a:off x="3285550" y="1412776"/>
            <a:ext cx="440030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Calving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Increase in calving size by 61% (2017-18), 97% (2018-19)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Number of calving events stable at ~400 events/year.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Slight shift in calving location from South to Central/North.</a:t>
            </a:r>
          </a:p>
          <a:p>
            <a:endParaRPr lang="en-GB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 Plumes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Plumes apparent early in melt season starting 2019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Melange-free fjords in August 2019/ April 2020</a:t>
            </a:r>
          </a:p>
        </p:txBody>
      </p:sp>
      <p:sp>
        <p:nvSpPr>
          <p:cNvPr id="78" name="Rectangle: Top Corners Rounded 77">
            <a:extLst>
              <a:ext uri="{FF2B5EF4-FFF2-40B4-BE49-F238E27FC236}">
                <a16:creationId xmlns:a16="http://schemas.microsoft.com/office/drawing/2014/main" id="{0490E82C-56BB-40FB-9270-A404367A7A27}"/>
              </a:ext>
            </a:extLst>
          </p:cNvPr>
          <p:cNvSpPr/>
          <p:nvPr/>
        </p:nvSpPr>
        <p:spPr>
          <a:xfrm>
            <a:off x="7674417" y="1196752"/>
            <a:ext cx="4463999" cy="198000"/>
          </a:xfrm>
          <a:prstGeom prst="round2SameRect">
            <a:avLst/>
          </a:prstGeom>
          <a:solidFill>
            <a:srgbClr val="748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Outlook – Drainage Event 22-24 April 2020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88B4274-0B1B-4D6C-BC0D-E15D469FCE7F}"/>
              </a:ext>
            </a:extLst>
          </p:cNvPr>
          <p:cNvSpPr txBox="1"/>
          <p:nvPr/>
        </p:nvSpPr>
        <p:spPr>
          <a:xfrm>
            <a:off x="3281278" y="5166589"/>
            <a:ext cx="2632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Arial" panose="020B0604020202020204" pitchFamily="34" charset="0"/>
                <a:cs typeface="Arial" panose="020B0604020202020204" pitchFamily="34" charset="0"/>
              </a:rPr>
              <a:t>Velocities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Orthorectification with RMSE of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44 pixels.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Multi-annual velocities are currently being processed.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Calculated as offset between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images that are 24h apart to 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 account for RMSE. 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984764C-9B82-402A-AB6B-FB8F385DF603}"/>
              </a:ext>
            </a:extLst>
          </p:cNvPr>
          <p:cNvSpPr txBox="1"/>
          <p:nvPr/>
        </p:nvSpPr>
        <p:spPr>
          <a:xfrm>
            <a:off x="7607684" y="6381328"/>
            <a:ext cx="4631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</a:t>
            </a:r>
            <a:r>
              <a:rPr lang="en-GB" sz="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P, </a:t>
            </a:r>
            <a:r>
              <a:rPr lang="en-GB" sz="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Hulton</a:t>
            </a:r>
            <a:r>
              <a:rPr lang="en-GB" sz="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NRJ, </a:t>
            </a:r>
            <a:r>
              <a:rPr lang="en-GB" sz="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Buie</a:t>
            </a:r>
            <a:r>
              <a:rPr lang="en-GB" sz="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 and Benn DI (2020) </a:t>
            </a:r>
            <a:r>
              <a:rPr lang="en-GB" sz="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PyTrx</a:t>
            </a:r>
            <a:r>
              <a:rPr lang="en-GB" sz="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 Python-Based </a:t>
            </a:r>
            <a:r>
              <a:rPr lang="en-GB" sz="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Monoscopic</a:t>
            </a:r>
            <a:r>
              <a:rPr lang="en-GB" sz="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Terrestrial Photogrammetry Toolset for Glaciology. </a:t>
            </a:r>
            <a:r>
              <a:rPr lang="en-GB" sz="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Frontiers in Earth Science  </a:t>
            </a:r>
            <a:r>
              <a:rPr lang="en-GB" sz="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8, 21. </a:t>
            </a:r>
            <a:r>
              <a:rPr lang="en-GB" sz="400" b="1" dirty="0" err="1">
                <a:latin typeface="Arial" panose="020B0604020202020204" pitchFamily="34" charset="0"/>
                <a:cs typeface="Arial" panose="020B0604020202020204" pitchFamily="34" charset="0"/>
              </a:rPr>
              <a:t>Ahn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Y and Box JE (2010) Glacier velocities from time-lapse photos: technique development and first results from the Extreme Ice Survey (EIS) in Greenland. J.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Glaciol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. 56(198), 723–734. </a:t>
            </a:r>
            <a:r>
              <a:rPr lang="en-GB" sz="400" b="1" dirty="0" err="1">
                <a:latin typeface="Arial" panose="020B0604020202020204" pitchFamily="34" charset="0"/>
                <a:cs typeface="Arial" panose="020B0604020202020204" pitchFamily="34" charset="0"/>
              </a:rPr>
              <a:t>Motyka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RJ,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Cassotto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R,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Truffer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M, Kjeldsen KK, Van As D,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Korsgaard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NJ,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Fahnestock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M, Howat I,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Langen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PL, Mortensen J and others (2017) Asynchronous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of outlet glaciers feeding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Godthåbsfjord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Nuup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Kangerlua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) and the triggering of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Narsap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Sermia’s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retreat in SW Greenland. J.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Glaciol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. 63(238), 288–308. </a:t>
            </a:r>
            <a:r>
              <a:rPr lang="en-GB" sz="400" b="1" dirty="0">
                <a:latin typeface="Arial" panose="020B0604020202020204" pitchFamily="34" charset="0"/>
                <a:cs typeface="Arial" panose="020B0604020202020204" pitchFamily="34" charset="0"/>
              </a:rPr>
              <a:t>Messerli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A and Grinsted A (2015) Image georectification and feature tracking toolbox: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ImGRAFT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Geosci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. Instrumentation, Methods Data Syst. 4(1), 23. </a:t>
            </a:r>
            <a:r>
              <a:rPr lang="en-GB" sz="400" b="1" dirty="0" err="1">
                <a:latin typeface="Arial" panose="020B0604020202020204" pitchFamily="34" charset="0"/>
                <a:cs typeface="Arial" panose="020B0604020202020204" pitchFamily="34" charset="0"/>
              </a:rPr>
              <a:t>Morlighem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M, Williams CN,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Rignot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E, An L, Arndt JE, Bamber JL, Catania G,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Chauché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N, Dowdeswell JA,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Dorschel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B and others (2017)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BedMachine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 v3: Complete bed topography and ocean bathymetry mapping of Greenland from multibeam echo sounding combined with mass conservation. </a:t>
            </a:r>
            <a:r>
              <a:rPr lang="en-GB" sz="400" dirty="0" err="1">
                <a:latin typeface="Arial" panose="020B0604020202020204" pitchFamily="34" charset="0"/>
                <a:cs typeface="Arial" panose="020B0604020202020204" pitchFamily="34" charset="0"/>
              </a:rPr>
              <a:t>Geophys</a:t>
            </a:r>
            <a:r>
              <a:rPr lang="en-GB" sz="400" dirty="0">
                <a:latin typeface="Arial" panose="020B0604020202020204" pitchFamily="34" charset="0"/>
                <a:cs typeface="Arial" panose="020B0604020202020204" pitchFamily="34" charset="0"/>
              </a:rPr>
              <a:t>. Res. Lett. 44(21).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CF0D4F-5722-4C88-A752-59829DE9FBAB}"/>
              </a:ext>
            </a:extLst>
          </p:cNvPr>
          <p:cNvSpPr txBox="1"/>
          <p:nvPr/>
        </p:nvSpPr>
        <p:spPr>
          <a:xfrm>
            <a:off x="0" y="1412776"/>
            <a:ext cx="32203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Time lapse imagery has been used in previous studies to assess the behaviour of tidewater glaciers 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(e.g. </a:t>
            </a:r>
            <a:r>
              <a:rPr lang="en-GB" sz="800" dirty="0" err="1">
                <a:latin typeface="Arial" panose="020B0604020202020204" pitchFamily="34" charset="0"/>
                <a:cs typeface="Arial" panose="020B0604020202020204" pitchFamily="34" charset="0"/>
              </a:rPr>
              <a:t>Ahn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&amp; Box,2010, How et al, 2020).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We use hourly, multi-annual time lapse data to investigate changes in glacier behaviour at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Narsap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Sermia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, SW Greenland, which has shown a velocity increase in the last decade 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800" dirty="0" err="1">
                <a:latin typeface="Arial" panose="020B0604020202020204" pitchFamily="34" charset="0"/>
                <a:cs typeface="Arial" panose="020B0604020202020204" pitchFamily="34" charset="0"/>
              </a:rPr>
              <a:t>Motyka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et al., 2017).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E9E78C8-27B0-4F6E-A288-D1D6DE4F2034}"/>
              </a:ext>
            </a:extLst>
          </p:cNvPr>
          <p:cNvGrpSpPr/>
          <p:nvPr/>
        </p:nvGrpSpPr>
        <p:grpSpPr>
          <a:xfrm>
            <a:off x="10577201" y="763387"/>
            <a:ext cx="1723014" cy="230832"/>
            <a:chOff x="10620720" y="671317"/>
            <a:chExt cx="1723014" cy="230832"/>
          </a:xfrm>
        </p:grpSpPr>
        <p:pic>
          <p:nvPicPr>
            <p:cNvPr id="19" name="Graphic 18" descr="Email with solid fill">
              <a:extLst>
                <a:ext uri="{FF2B5EF4-FFF2-40B4-BE49-F238E27FC236}">
                  <a16:creationId xmlns:a16="http://schemas.microsoft.com/office/drawing/2014/main" id="{C81C670D-55DD-480A-BD48-50D920602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0620720" y="711126"/>
              <a:ext cx="136528" cy="13652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6687E7A-B66E-448E-84E8-0450166C1781}"/>
                </a:ext>
              </a:extLst>
            </p:cNvPr>
            <p:cNvSpPr txBox="1"/>
            <p:nvPr/>
          </p:nvSpPr>
          <p:spPr>
            <a:xfrm>
              <a:off x="10689144" y="671317"/>
              <a:ext cx="165459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D.Fahrner@Liverpool.ac.uk</a:t>
              </a:r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710895E-EED5-4695-8A2F-269A10E079F5}"/>
              </a:ext>
            </a:extLst>
          </p:cNvPr>
          <p:cNvSpPr/>
          <p:nvPr/>
        </p:nvSpPr>
        <p:spPr>
          <a:xfrm>
            <a:off x="7680176" y="5284908"/>
            <a:ext cx="4464000" cy="984032"/>
          </a:xfrm>
          <a:prstGeom prst="roundRect">
            <a:avLst>
              <a:gd name="adj" fmla="val 2151"/>
            </a:avLst>
          </a:prstGeom>
          <a:noFill/>
          <a:ln w="19050">
            <a:solidFill>
              <a:srgbClr val="748D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E5197-5C63-4B93-900F-EA05FADC793D}"/>
              </a:ext>
            </a:extLst>
          </p:cNvPr>
          <p:cNvSpPr txBox="1"/>
          <p:nvPr/>
        </p:nvSpPr>
        <p:spPr>
          <a:xfrm>
            <a:off x="7639030" y="5450635"/>
            <a:ext cx="4496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0488" indent="-90488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Short-term changes (speed-up, Mélange-free fjords).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Influence of climate on calving events and plumes.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Relationship between velocity evolution, climate and runoff.</a:t>
            </a:r>
          </a:p>
          <a:p>
            <a:pPr marL="90488" indent="-90488"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Determine drivers of drainage event(s).</a:t>
            </a:r>
          </a:p>
        </p:txBody>
      </p:sp>
      <p:sp>
        <p:nvSpPr>
          <p:cNvPr id="45" name="Rectangle: Top Corners Rounded 44">
            <a:extLst>
              <a:ext uri="{FF2B5EF4-FFF2-40B4-BE49-F238E27FC236}">
                <a16:creationId xmlns:a16="http://schemas.microsoft.com/office/drawing/2014/main" id="{D415C237-AC90-4FF9-A808-99B4753EBF10}"/>
              </a:ext>
            </a:extLst>
          </p:cNvPr>
          <p:cNvSpPr/>
          <p:nvPr/>
        </p:nvSpPr>
        <p:spPr>
          <a:xfrm>
            <a:off x="7674416" y="5283696"/>
            <a:ext cx="4464000" cy="197591"/>
          </a:xfrm>
          <a:prstGeom prst="round2SameRect">
            <a:avLst/>
          </a:prstGeom>
          <a:solidFill>
            <a:srgbClr val="748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Future Work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89C01B1-F162-46F7-8BDB-69D85A9BD936}"/>
              </a:ext>
            </a:extLst>
          </p:cNvPr>
          <p:cNvGrpSpPr/>
          <p:nvPr/>
        </p:nvGrpSpPr>
        <p:grpSpPr>
          <a:xfrm>
            <a:off x="10722038" y="2685627"/>
            <a:ext cx="739305" cy="215444"/>
            <a:chOff x="12567107" y="2457182"/>
            <a:chExt cx="739305" cy="21544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8F8103-AFD4-40B3-B2E5-5801EBB37AA4}"/>
                </a:ext>
              </a:extLst>
            </p:cNvPr>
            <p:cNvSpPr/>
            <p:nvPr/>
          </p:nvSpPr>
          <p:spPr>
            <a:xfrm>
              <a:off x="12648728" y="2492896"/>
              <a:ext cx="576064" cy="14401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A7358EF-A7E9-49CE-B2AB-AF21B563B7A0}"/>
                </a:ext>
              </a:extLst>
            </p:cNvPr>
            <p:cNvSpPr txBox="1"/>
            <p:nvPr/>
          </p:nvSpPr>
          <p:spPr>
            <a:xfrm>
              <a:off x="12567107" y="2457182"/>
              <a:ext cx="73930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800" dirty="0">
                  <a:latin typeface="Arial" panose="020B0604020202020204" pitchFamily="34" charset="0"/>
                  <a:cs typeface="Arial" panose="020B0604020202020204" pitchFamily="34" charset="0"/>
                </a:rPr>
                <a:t>Click to play</a:t>
              </a:r>
            </a:p>
          </p:txBody>
        </p:sp>
      </p:grpSp>
      <p:pic>
        <p:nvPicPr>
          <p:cNvPr id="61" name="Picture 60" descr="Chart, scatter chart&#10;&#10;Description automatically generated">
            <a:extLst>
              <a:ext uri="{FF2B5EF4-FFF2-40B4-BE49-F238E27FC236}">
                <a16:creationId xmlns:a16="http://schemas.microsoft.com/office/drawing/2014/main" id="{887D3EBC-CC44-46D4-A24B-AA13C75B0A9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93" y="5155950"/>
            <a:ext cx="1758071" cy="160407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F8DD9B0-B2C2-4390-9C7C-9C2908A933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924944"/>
            <a:ext cx="4284476" cy="21501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849E99-8410-4696-8B33-228701CC80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2" y="3810385"/>
            <a:ext cx="2209967" cy="1473311"/>
          </a:xfrm>
          <a:prstGeom prst="rect">
            <a:avLst/>
          </a:prstGeom>
        </p:spPr>
      </p:pic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FA79B54-C69F-465F-AE9A-7939F88B6F1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2361" r="2810" b="7272"/>
          <a:stretch/>
        </p:blipFill>
        <p:spPr>
          <a:xfrm>
            <a:off x="7697983" y="2924945"/>
            <a:ext cx="4410685" cy="226825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F1401D7-EE38-4612-805A-72735092FAFF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3" t="-1" b="49776"/>
          <a:stretch/>
        </p:blipFill>
        <p:spPr>
          <a:xfrm>
            <a:off x="2337016" y="3804978"/>
            <a:ext cx="824258" cy="147993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D335A9F-1428-4BF0-95BF-FA97198B5809}"/>
              </a:ext>
            </a:extLst>
          </p:cNvPr>
          <p:cNvSpPr txBox="1"/>
          <p:nvPr/>
        </p:nvSpPr>
        <p:spPr>
          <a:xfrm>
            <a:off x="2672619" y="5125046"/>
            <a:ext cx="5613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" dirty="0" err="1">
                <a:latin typeface="Arial" panose="020B0604020202020204" pitchFamily="34" charset="0"/>
                <a:cs typeface="Arial" panose="020B0604020202020204" pitchFamily="34" charset="0"/>
              </a:rPr>
              <a:t>Basemap</a:t>
            </a:r>
            <a:r>
              <a:rPr lang="en-GB" sz="300" dirty="0">
                <a:latin typeface="Arial" panose="020B0604020202020204" pitchFamily="34" charset="0"/>
                <a:cs typeface="Arial" panose="020B0604020202020204" pitchFamily="34" charset="0"/>
              </a:rPr>
              <a:t> from</a:t>
            </a:r>
          </a:p>
          <a:p>
            <a:r>
              <a:rPr lang="en-GB" sz="300" dirty="0" err="1">
                <a:latin typeface="Arial" panose="020B0604020202020204" pitchFamily="34" charset="0"/>
                <a:cs typeface="Arial" panose="020B0604020202020204" pitchFamily="34" charset="0"/>
              </a:rPr>
              <a:t>Morlighem</a:t>
            </a:r>
            <a:r>
              <a:rPr lang="en-GB" sz="300" dirty="0">
                <a:latin typeface="Arial" panose="020B0604020202020204" pitchFamily="34" charset="0"/>
                <a:cs typeface="Arial" panose="020B0604020202020204" pitchFamily="34" charset="0"/>
              </a:rPr>
              <a:t> et al., 2017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Office%20Theme</Template>
  <TotalTime>2643</TotalTime>
  <Words>622</Words>
  <Application>Microsoft Office PowerPoint</Application>
  <PresentationFormat>Widescreen</PresentationFormat>
  <Paragraphs>65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Fahrner, Dominik</dc:creator>
  <cp:lastModifiedBy>Fahrner, Dominik</cp:lastModifiedBy>
  <cp:revision>75</cp:revision>
  <dcterms:created xsi:type="dcterms:W3CDTF">2021-03-30T15:48:18Z</dcterms:created>
  <dcterms:modified xsi:type="dcterms:W3CDTF">2021-04-21T13:46:50Z</dcterms:modified>
</cp:coreProperties>
</file>