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handoutMasterIdLst>
    <p:handoutMasterId r:id="rId11"/>
  </p:handoutMasterIdLst>
  <p:sldIdLst>
    <p:sldId id="256" r:id="rId2"/>
    <p:sldId id="280" r:id="rId3"/>
    <p:sldId id="276" r:id="rId4"/>
    <p:sldId id="272" r:id="rId5"/>
    <p:sldId id="275" r:id="rId6"/>
    <p:sldId id="282" r:id="rId7"/>
    <p:sldId id="281" r:id="rId8"/>
    <p:sldId id="274" r:id="rId9"/>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1B5C830D-B157-4765-B142-769580A4B14B}">
          <p14:sldIdLst>
            <p14:sldId id="256"/>
            <p14:sldId id="280"/>
            <p14:sldId id="276"/>
            <p14:sldId id="272"/>
            <p14:sldId id="275"/>
            <p14:sldId id="282"/>
            <p14:sldId id="281"/>
            <p14:sldId id="274"/>
          </p14:sldIdLst>
        </p14:section>
      </p14:sectionLst>
    </p:ex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D317"/>
    <a:srgbClr val="AAAA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68" autoAdjust="0"/>
    <p:restoredTop sz="77962" autoAdjust="0"/>
  </p:normalViewPr>
  <p:slideViewPr>
    <p:cSldViewPr snapToGrid="0" snapToObjects="1">
      <p:cViewPr>
        <p:scale>
          <a:sx n="100" d="100"/>
          <a:sy n="100" d="100"/>
        </p:scale>
        <p:origin x="-984" y="-7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napToObjects="1">
      <p:cViewPr varScale="1">
        <p:scale>
          <a:sx n="88" d="100"/>
          <a:sy n="88" d="100"/>
        </p:scale>
        <p:origin x="-3870" y="-12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10710F50-2BEB-43C8-A90A-9B3C311104CB}" type="datetimeFigureOut">
              <a:rPr lang="en-GB" smtClean="0"/>
              <a:t>22/04/2021</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A6F89726-EEBE-4E74-86B2-DFD4F099D5B3}" type="slidenum">
              <a:rPr lang="en-GB" smtClean="0"/>
              <a:t>‹#›</a:t>
            </a:fld>
            <a:endParaRPr lang="en-GB"/>
          </a:p>
        </p:txBody>
      </p:sp>
    </p:spTree>
    <p:extLst>
      <p:ext uri="{BB962C8B-B14F-4D97-AF65-F5344CB8AC3E}">
        <p14:creationId xmlns:p14="http://schemas.microsoft.com/office/powerpoint/2010/main" val="32939626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19836B7-D080-034A-8068-D90B796FD4E2}" type="datetimeFigureOut">
              <a:rPr lang="de-DE" smtClean="0"/>
              <a:t>22.04.2021</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77894D5-9E1B-2340-8755-A1669AD2156F}" type="slidenum">
              <a:rPr lang="de-DE" smtClean="0"/>
              <a:t>‹#›</a:t>
            </a:fld>
            <a:endParaRPr lang="de-DE"/>
          </a:p>
        </p:txBody>
      </p:sp>
    </p:spTree>
    <p:extLst>
      <p:ext uri="{BB962C8B-B14F-4D97-AF65-F5344CB8AC3E}">
        <p14:creationId xmlns:p14="http://schemas.microsoft.com/office/powerpoint/2010/main" val="894694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B77894D5-9E1B-2340-8755-A1669AD2156F}" type="slidenum">
              <a:rPr lang="de-DE" smtClean="0"/>
              <a:t>1</a:t>
            </a:fld>
            <a:endParaRPr lang="de-DE"/>
          </a:p>
        </p:txBody>
      </p:sp>
    </p:spTree>
    <p:extLst>
      <p:ext uri="{BB962C8B-B14F-4D97-AF65-F5344CB8AC3E}">
        <p14:creationId xmlns:p14="http://schemas.microsoft.com/office/powerpoint/2010/main" val="339802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77894D5-9E1B-2340-8755-A1669AD2156F}" type="slidenum">
              <a:rPr lang="de-DE" smtClean="0"/>
              <a:t>2</a:t>
            </a:fld>
            <a:endParaRPr lang="de-DE"/>
          </a:p>
        </p:txBody>
      </p:sp>
    </p:spTree>
    <p:extLst>
      <p:ext uri="{BB962C8B-B14F-4D97-AF65-F5344CB8AC3E}">
        <p14:creationId xmlns:p14="http://schemas.microsoft.com/office/powerpoint/2010/main" val="687400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dirty="0"/>
          </a:p>
        </p:txBody>
      </p:sp>
      <p:sp>
        <p:nvSpPr>
          <p:cNvPr id="4" name="Slide Number Placeholder 3"/>
          <p:cNvSpPr>
            <a:spLocks noGrp="1"/>
          </p:cNvSpPr>
          <p:nvPr>
            <p:ph type="sldNum" sz="quarter" idx="10"/>
          </p:nvPr>
        </p:nvSpPr>
        <p:spPr/>
        <p:txBody>
          <a:bodyPr/>
          <a:lstStyle/>
          <a:p>
            <a:fld id="{B77894D5-9E1B-2340-8755-A1669AD2156F}" type="slidenum">
              <a:rPr lang="de-DE" smtClean="0"/>
              <a:t>3</a:t>
            </a:fld>
            <a:endParaRPr lang="de-DE"/>
          </a:p>
        </p:txBody>
      </p:sp>
    </p:spTree>
    <p:extLst>
      <p:ext uri="{BB962C8B-B14F-4D97-AF65-F5344CB8AC3E}">
        <p14:creationId xmlns:p14="http://schemas.microsoft.com/office/powerpoint/2010/main" val="255286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77894D5-9E1B-2340-8755-A1669AD2156F}" type="slidenum">
              <a:rPr lang="de-DE" smtClean="0"/>
              <a:t>4</a:t>
            </a:fld>
            <a:endParaRPr lang="de-DE"/>
          </a:p>
        </p:txBody>
      </p:sp>
    </p:spTree>
    <p:extLst>
      <p:ext uri="{BB962C8B-B14F-4D97-AF65-F5344CB8AC3E}">
        <p14:creationId xmlns:p14="http://schemas.microsoft.com/office/powerpoint/2010/main" val="1430523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77894D5-9E1B-2340-8755-A1669AD2156F}" type="slidenum">
              <a:rPr lang="de-DE" smtClean="0"/>
              <a:t>5</a:t>
            </a:fld>
            <a:endParaRPr lang="de-DE"/>
          </a:p>
        </p:txBody>
      </p:sp>
    </p:spTree>
    <p:extLst>
      <p:ext uri="{BB962C8B-B14F-4D97-AF65-F5344CB8AC3E}">
        <p14:creationId xmlns:p14="http://schemas.microsoft.com/office/powerpoint/2010/main" val="1430523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77894D5-9E1B-2340-8755-A1669AD2156F}" type="slidenum">
              <a:rPr lang="de-DE" smtClean="0"/>
              <a:t>6</a:t>
            </a:fld>
            <a:endParaRPr lang="de-DE"/>
          </a:p>
        </p:txBody>
      </p:sp>
    </p:spTree>
    <p:extLst>
      <p:ext uri="{BB962C8B-B14F-4D97-AF65-F5344CB8AC3E}">
        <p14:creationId xmlns:p14="http://schemas.microsoft.com/office/powerpoint/2010/main" val="14305237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77894D5-9E1B-2340-8755-A1669AD2156F}" type="slidenum">
              <a:rPr lang="de-DE" smtClean="0"/>
              <a:t>7</a:t>
            </a:fld>
            <a:endParaRPr lang="de-DE"/>
          </a:p>
        </p:txBody>
      </p:sp>
    </p:spTree>
    <p:extLst>
      <p:ext uri="{BB962C8B-B14F-4D97-AF65-F5344CB8AC3E}">
        <p14:creationId xmlns:p14="http://schemas.microsoft.com/office/powerpoint/2010/main" val="2464610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8" name="Foliennummernplatzhalter 7"/>
          <p:cNvSpPr>
            <a:spLocks noGrp="1"/>
          </p:cNvSpPr>
          <p:nvPr>
            <p:ph type="sldNum" sz="quarter" idx="11"/>
          </p:nvPr>
        </p:nvSpPr>
        <p:spPr>
          <a:xfrm>
            <a:off x="8610600" y="6356350"/>
            <a:ext cx="1957251" cy="365125"/>
          </a:xfrm>
          <a:prstGeom prst="rect">
            <a:avLst/>
          </a:prstGeom>
        </p:spPr>
        <p:txBody>
          <a:bodyPr/>
          <a:lstStyle/>
          <a:p>
            <a:fld id="{787BE3F7-AD42-DD44-B19A-9BAA06A1C4E3}" type="slidenum">
              <a:rPr lang="de-DE" smtClean="0"/>
              <a:pPr/>
              <a:t>‹#›</a:t>
            </a:fld>
            <a:endParaRPr lang="de-DE" dirty="0"/>
          </a:p>
        </p:txBody>
      </p:sp>
      <p:sp>
        <p:nvSpPr>
          <p:cNvPr id="4" name="Fußzeilenplatzhalter 3"/>
          <p:cNvSpPr>
            <a:spLocks noGrp="1"/>
          </p:cNvSpPr>
          <p:nvPr>
            <p:ph type="ftr" sz="quarter" idx="12"/>
          </p:nvPr>
        </p:nvSpPr>
        <p:spPr>
          <a:xfrm>
            <a:off x="4038600" y="6356350"/>
            <a:ext cx="4114800" cy="365125"/>
          </a:xfrm>
          <a:prstGeom prst="rect">
            <a:avLst/>
          </a:prstGeom>
        </p:spPr>
        <p:txBody>
          <a:bodyPr/>
          <a:lstStyle/>
          <a:p>
            <a:r>
              <a:rPr lang="de-DE" smtClean="0"/>
              <a:t>INTERGEO | 14 October 2020</a:t>
            </a:r>
            <a:endParaRPr lang="de-DE" dirty="0"/>
          </a:p>
        </p:txBody>
      </p:sp>
    </p:spTree>
    <p:extLst>
      <p:ext uri="{BB962C8B-B14F-4D97-AF65-F5344CB8AC3E}">
        <p14:creationId xmlns:p14="http://schemas.microsoft.com/office/powerpoint/2010/main" val="2103996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7" name="Rechteck 6"/>
          <p:cNvSpPr/>
          <p:nvPr userDrawn="1"/>
        </p:nvSpPr>
        <p:spPr>
          <a:xfrm>
            <a:off x="0" y="0"/>
            <a:ext cx="12192000" cy="748145"/>
          </a:xfrm>
          <a:prstGeom prst="rect">
            <a:avLst/>
          </a:prstGeom>
          <a:solidFill>
            <a:srgbClr val="AAAAAA">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Inhaltsplatzhalter 2"/>
          <p:cNvSpPr>
            <a:spLocks noGrp="1"/>
          </p:cNvSpPr>
          <p:nvPr>
            <p:ph idx="1"/>
          </p:nvPr>
        </p:nvSpPr>
        <p:spPr>
          <a:xfrm>
            <a:off x="838200" y="992777"/>
            <a:ext cx="10515600" cy="5184186"/>
          </a:xfrm>
        </p:spPr>
        <p:txBody>
          <a:bodyPr/>
          <a:lstStyle/>
          <a:p>
            <a:pPr lvl="0"/>
            <a:r>
              <a:rPr lang="en-GB" noProof="0" dirty="0" err="1"/>
              <a:t>Mastertextformat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9" name="Foliennummernplatzhalter 8"/>
          <p:cNvSpPr>
            <a:spLocks noGrp="1"/>
          </p:cNvSpPr>
          <p:nvPr>
            <p:ph type="sldNum" sz="quarter" idx="11"/>
          </p:nvPr>
        </p:nvSpPr>
        <p:spPr>
          <a:xfrm>
            <a:off x="8610600" y="6356350"/>
            <a:ext cx="1970314" cy="365125"/>
          </a:xfrm>
          <a:prstGeom prst="rect">
            <a:avLst/>
          </a:prstGeom>
        </p:spPr>
        <p:txBody>
          <a:bodyPr/>
          <a:lstStyle/>
          <a:p>
            <a:fld id="{787BE3F7-AD42-DD44-B19A-9BAA06A1C4E3}" type="slidenum">
              <a:rPr lang="de-DE" smtClean="0"/>
              <a:pPr/>
              <a:t>‹#›</a:t>
            </a:fld>
            <a:endParaRPr lang="de-DE" dirty="0"/>
          </a:p>
        </p:txBody>
      </p:sp>
      <p:sp>
        <p:nvSpPr>
          <p:cNvPr id="10" name="Titel 9"/>
          <p:cNvSpPr>
            <a:spLocks noGrp="1"/>
          </p:cNvSpPr>
          <p:nvPr>
            <p:ph type="title"/>
          </p:nvPr>
        </p:nvSpPr>
        <p:spPr>
          <a:xfrm>
            <a:off x="838200" y="103866"/>
            <a:ext cx="10515600" cy="562407"/>
          </a:xfrm>
        </p:spPr>
        <p:txBody>
          <a:bodyPr/>
          <a:lstStyle/>
          <a:p>
            <a:r>
              <a:rPr lang="de-DE"/>
              <a:t>Mastertitelformat bearbeiten</a:t>
            </a:r>
          </a:p>
        </p:txBody>
      </p:sp>
      <p:sp>
        <p:nvSpPr>
          <p:cNvPr id="4" name="Fußzeilenplatzhalter 3"/>
          <p:cNvSpPr>
            <a:spLocks noGrp="1"/>
          </p:cNvSpPr>
          <p:nvPr>
            <p:ph type="ftr" sz="quarter" idx="12"/>
          </p:nvPr>
        </p:nvSpPr>
        <p:spPr/>
        <p:txBody>
          <a:bodyPr/>
          <a:lstStyle/>
          <a:p>
            <a:r>
              <a:rPr lang="de-DE" smtClean="0"/>
              <a:t>INTERGEO | 14 October 2020</a:t>
            </a:r>
            <a:endParaRPr lang="de-DE" dirty="0"/>
          </a:p>
        </p:txBody>
      </p:sp>
    </p:spTree>
    <p:extLst>
      <p:ext uri="{BB962C8B-B14F-4D97-AF65-F5344CB8AC3E}">
        <p14:creationId xmlns:p14="http://schemas.microsoft.com/office/powerpoint/2010/main" val="1402553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8" name="Foliennummernplatzhalter 7"/>
          <p:cNvSpPr>
            <a:spLocks noGrp="1"/>
          </p:cNvSpPr>
          <p:nvPr>
            <p:ph type="sldNum" sz="quarter" idx="11"/>
          </p:nvPr>
        </p:nvSpPr>
        <p:spPr>
          <a:xfrm>
            <a:off x="8610600" y="6356350"/>
            <a:ext cx="1637805" cy="365125"/>
          </a:xfrm>
          <a:prstGeom prst="rect">
            <a:avLst/>
          </a:prstGeom>
        </p:spPr>
        <p:txBody>
          <a:bodyPr/>
          <a:lstStyle/>
          <a:p>
            <a:fld id="{787BE3F7-AD42-DD44-B19A-9BAA06A1C4E3}" type="slidenum">
              <a:rPr lang="de-DE" smtClean="0"/>
              <a:pPr/>
              <a:t>‹#›</a:t>
            </a:fld>
            <a:endParaRPr lang="de-DE" dirty="0"/>
          </a:p>
        </p:txBody>
      </p:sp>
      <p:sp>
        <p:nvSpPr>
          <p:cNvPr id="5" name="Fußzeilenplatzhalter 4"/>
          <p:cNvSpPr>
            <a:spLocks noGrp="1"/>
          </p:cNvSpPr>
          <p:nvPr>
            <p:ph type="ftr" sz="quarter" idx="12"/>
          </p:nvPr>
        </p:nvSpPr>
        <p:spPr/>
        <p:txBody>
          <a:bodyPr/>
          <a:lstStyle/>
          <a:p>
            <a:r>
              <a:rPr lang="de-DE" smtClean="0"/>
              <a:t>INTERGEO | 14 October 2020</a:t>
            </a:r>
            <a:endParaRPr lang="de-DE" dirty="0"/>
          </a:p>
        </p:txBody>
      </p:sp>
    </p:spTree>
    <p:extLst>
      <p:ext uri="{BB962C8B-B14F-4D97-AF65-F5344CB8AC3E}">
        <p14:creationId xmlns:p14="http://schemas.microsoft.com/office/powerpoint/2010/main" val="1931576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a:xfrm>
            <a:off x="838200" y="6356350"/>
            <a:ext cx="27432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8610600" y="6356350"/>
            <a:ext cx="1637805" cy="365125"/>
          </a:xfrm>
          <a:prstGeom prst="rect">
            <a:avLst/>
          </a:prstGeom>
        </p:spPr>
        <p:txBody>
          <a:bodyPr/>
          <a:lstStyle/>
          <a:p>
            <a:fld id="{787BE3F7-AD42-DD44-B19A-9BAA06A1C4E3}" type="slidenum">
              <a:rPr lang="de-DE" smtClean="0"/>
              <a:t>‹#›</a:t>
            </a:fld>
            <a:endParaRPr lang="de-DE"/>
          </a:p>
        </p:txBody>
      </p:sp>
      <p:sp>
        <p:nvSpPr>
          <p:cNvPr id="8" name="Rechteck 7"/>
          <p:cNvSpPr/>
          <p:nvPr userDrawn="1"/>
        </p:nvSpPr>
        <p:spPr>
          <a:xfrm>
            <a:off x="0" y="0"/>
            <a:ext cx="12192000" cy="748145"/>
          </a:xfrm>
          <a:prstGeom prst="rect">
            <a:avLst/>
          </a:prstGeom>
          <a:solidFill>
            <a:srgbClr val="AAAAAA">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itel 9"/>
          <p:cNvSpPr>
            <a:spLocks noGrp="1"/>
          </p:cNvSpPr>
          <p:nvPr>
            <p:ph type="title"/>
          </p:nvPr>
        </p:nvSpPr>
        <p:spPr>
          <a:xfrm>
            <a:off x="838200" y="103866"/>
            <a:ext cx="10515600" cy="562407"/>
          </a:xfrm>
        </p:spPr>
        <p:txBody>
          <a:bodyPr/>
          <a:lstStyle/>
          <a:p>
            <a:r>
              <a:rPr lang="de-DE"/>
              <a:t>Mastertitelformat bearbeiten</a:t>
            </a:r>
          </a:p>
        </p:txBody>
      </p:sp>
      <p:sp>
        <p:nvSpPr>
          <p:cNvPr id="2" name="Fußzeilenplatzhalter 1"/>
          <p:cNvSpPr>
            <a:spLocks noGrp="1"/>
          </p:cNvSpPr>
          <p:nvPr>
            <p:ph type="ftr" sz="quarter" idx="13"/>
          </p:nvPr>
        </p:nvSpPr>
        <p:spPr/>
        <p:txBody>
          <a:bodyPr/>
          <a:lstStyle/>
          <a:p>
            <a:r>
              <a:rPr lang="de-DE" smtClean="0"/>
              <a:t>INTERGEO | 14 October 2020</a:t>
            </a:r>
            <a:endParaRPr lang="de-DE" dirty="0"/>
          </a:p>
        </p:txBody>
      </p:sp>
    </p:spTree>
    <p:extLst>
      <p:ext uri="{BB962C8B-B14F-4D97-AF65-F5344CB8AC3E}">
        <p14:creationId xmlns:p14="http://schemas.microsoft.com/office/powerpoint/2010/main" val="499590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a:xfrm>
            <a:off x="838200" y="6356350"/>
            <a:ext cx="2743200" cy="365125"/>
          </a:xfrm>
          <a:prstGeom prst="rect">
            <a:avLst/>
          </a:prstGeom>
        </p:spPr>
        <p:txBody>
          <a:bodyPr/>
          <a:lstStyle/>
          <a:p>
            <a:endParaRPr lang="de-DE"/>
          </a:p>
        </p:txBody>
      </p:sp>
      <p:sp>
        <p:nvSpPr>
          <p:cNvPr id="9" name="Foliennummernplatzhalter 8"/>
          <p:cNvSpPr>
            <a:spLocks noGrp="1"/>
          </p:cNvSpPr>
          <p:nvPr>
            <p:ph type="sldNum" sz="quarter" idx="12"/>
          </p:nvPr>
        </p:nvSpPr>
        <p:spPr>
          <a:xfrm>
            <a:off x="8610600" y="6356350"/>
            <a:ext cx="1637805" cy="365125"/>
          </a:xfrm>
          <a:prstGeom prst="rect">
            <a:avLst/>
          </a:prstGeom>
        </p:spPr>
        <p:txBody>
          <a:bodyPr/>
          <a:lstStyle/>
          <a:p>
            <a:fld id="{787BE3F7-AD42-DD44-B19A-9BAA06A1C4E3}" type="slidenum">
              <a:rPr lang="de-DE" smtClean="0"/>
              <a:t>‹#›</a:t>
            </a:fld>
            <a:endParaRPr lang="de-DE"/>
          </a:p>
        </p:txBody>
      </p:sp>
      <p:sp>
        <p:nvSpPr>
          <p:cNvPr id="10" name="Fußzeilenplatzhalter 9"/>
          <p:cNvSpPr>
            <a:spLocks noGrp="1"/>
          </p:cNvSpPr>
          <p:nvPr>
            <p:ph type="ftr" sz="quarter" idx="13"/>
          </p:nvPr>
        </p:nvSpPr>
        <p:spPr/>
        <p:txBody>
          <a:bodyPr/>
          <a:lstStyle/>
          <a:p>
            <a:r>
              <a:rPr lang="de-DE" smtClean="0"/>
              <a:t>INTERGEO | 14 October 2020</a:t>
            </a:r>
            <a:endParaRPr lang="de-DE" dirty="0"/>
          </a:p>
        </p:txBody>
      </p:sp>
    </p:spTree>
    <p:extLst>
      <p:ext uri="{BB962C8B-B14F-4D97-AF65-F5344CB8AC3E}">
        <p14:creationId xmlns:p14="http://schemas.microsoft.com/office/powerpoint/2010/main" val="211101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3" name="Datumsplatzhalter 2"/>
          <p:cNvSpPr>
            <a:spLocks noGrp="1"/>
          </p:cNvSpPr>
          <p:nvPr>
            <p:ph type="dt" sz="half" idx="10"/>
          </p:nvPr>
        </p:nvSpPr>
        <p:spPr>
          <a:xfrm>
            <a:off x="838200" y="6356350"/>
            <a:ext cx="2743200" cy="365125"/>
          </a:xfrm>
          <a:prstGeom prst="rect">
            <a:avLst/>
          </a:prstGeom>
        </p:spPr>
        <p:txBody>
          <a:bodyPr/>
          <a:lstStyle/>
          <a:p>
            <a:endParaRPr lang="de-DE"/>
          </a:p>
        </p:txBody>
      </p:sp>
      <p:sp>
        <p:nvSpPr>
          <p:cNvPr id="5" name="Foliennummernplatzhalter 4"/>
          <p:cNvSpPr>
            <a:spLocks noGrp="1"/>
          </p:cNvSpPr>
          <p:nvPr>
            <p:ph type="sldNum" sz="quarter" idx="12"/>
          </p:nvPr>
        </p:nvSpPr>
        <p:spPr>
          <a:xfrm>
            <a:off x="8610600" y="6356350"/>
            <a:ext cx="1637805" cy="365125"/>
          </a:xfrm>
          <a:prstGeom prst="rect">
            <a:avLst/>
          </a:prstGeom>
        </p:spPr>
        <p:txBody>
          <a:bodyPr/>
          <a:lstStyle/>
          <a:p>
            <a:fld id="{787BE3F7-AD42-DD44-B19A-9BAA06A1C4E3}" type="slidenum">
              <a:rPr lang="de-DE" smtClean="0"/>
              <a:t>‹#›</a:t>
            </a:fld>
            <a:endParaRPr lang="de-DE"/>
          </a:p>
        </p:txBody>
      </p:sp>
      <p:sp>
        <p:nvSpPr>
          <p:cNvPr id="6" name="Rechteck 5"/>
          <p:cNvSpPr/>
          <p:nvPr userDrawn="1"/>
        </p:nvSpPr>
        <p:spPr>
          <a:xfrm>
            <a:off x="0" y="0"/>
            <a:ext cx="12192000" cy="748145"/>
          </a:xfrm>
          <a:prstGeom prst="rect">
            <a:avLst/>
          </a:prstGeom>
          <a:solidFill>
            <a:srgbClr val="AAAAAA">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itel 9"/>
          <p:cNvSpPr txBox="1">
            <a:spLocks/>
          </p:cNvSpPr>
          <p:nvPr userDrawn="1"/>
        </p:nvSpPr>
        <p:spPr>
          <a:xfrm>
            <a:off x="838200" y="103866"/>
            <a:ext cx="10515600" cy="562407"/>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a:t>Mastertitelformat bearbeiten</a:t>
            </a:r>
          </a:p>
        </p:txBody>
      </p:sp>
      <p:sp>
        <p:nvSpPr>
          <p:cNvPr id="2" name="Fußzeilenplatzhalter 1"/>
          <p:cNvSpPr>
            <a:spLocks noGrp="1"/>
          </p:cNvSpPr>
          <p:nvPr>
            <p:ph type="ftr" sz="quarter" idx="13"/>
          </p:nvPr>
        </p:nvSpPr>
        <p:spPr/>
        <p:txBody>
          <a:bodyPr/>
          <a:lstStyle/>
          <a:p>
            <a:r>
              <a:rPr lang="de-DE" smtClean="0"/>
              <a:t>INTERGEO | 14 October 2020</a:t>
            </a:r>
            <a:endParaRPr lang="de-DE" dirty="0"/>
          </a:p>
        </p:txBody>
      </p:sp>
    </p:spTree>
    <p:extLst>
      <p:ext uri="{BB962C8B-B14F-4D97-AF65-F5344CB8AC3E}">
        <p14:creationId xmlns:p14="http://schemas.microsoft.com/office/powerpoint/2010/main" val="1273907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838200" y="6356350"/>
            <a:ext cx="2743200" cy="365125"/>
          </a:xfrm>
          <a:prstGeom prst="rect">
            <a:avLst/>
          </a:prstGeom>
        </p:spPr>
        <p:txBody>
          <a:bodyPr/>
          <a:lstStyle/>
          <a:p>
            <a:endParaRPr lang="de-DE"/>
          </a:p>
        </p:txBody>
      </p:sp>
      <p:sp>
        <p:nvSpPr>
          <p:cNvPr id="4" name="Foliennummernplatzhalter 3"/>
          <p:cNvSpPr>
            <a:spLocks noGrp="1"/>
          </p:cNvSpPr>
          <p:nvPr>
            <p:ph type="sldNum" sz="quarter" idx="12"/>
          </p:nvPr>
        </p:nvSpPr>
        <p:spPr>
          <a:xfrm>
            <a:off x="8610600" y="6356350"/>
            <a:ext cx="1637805" cy="365125"/>
          </a:xfrm>
          <a:prstGeom prst="rect">
            <a:avLst/>
          </a:prstGeom>
        </p:spPr>
        <p:txBody>
          <a:bodyPr/>
          <a:lstStyle/>
          <a:p>
            <a:fld id="{787BE3F7-AD42-DD44-B19A-9BAA06A1C4E3}" type="slidenum">
              <a:rPr lang="de-DE" smtClean="0"/>
              <a:t>‹#›</a:t>
            </a:fld>
            <a:endParaRPr lang="de-DE"/>
          </a:p>
        </p:txBody>
      </p:sp>
      <p:sp>
        <p:nvSpPr>
          <p:cNvPr id="5" name="Fußzeilenplatzhalter 4"/>
          <p:cNvSpPr>
            <a:spLocks noGrp="1"/>
          </p:cNvSpPr>
          <p:nvPr>
            <p:ph type="ftr" sz="quarter" idx="13"/>
          </p:nvPr>
        </p:nvSpPr>
        <p:spPr/>
        <p:txBody>
          <a:bodyPr/>
          <a:lstStyle/>
          <a:p>
            <a:r>
              <a:rPr lang="de-DE" smtClean="0"/>
              <a:t>INTERGEO | 14 October 2020</a:t>
            </a:r>
            <a:endParaRPr lang="de-DE" dirty="0"/>
          </a:p>
        </p:txBody>
      </p:sp>
    </p:spTree>
    <p:extLst>
      <p:ext uri="{BB962C8B-B14F-4D97-AF65-F5344CB8AC3E}">
        <p14:creationId xmlns:p14="http://schemas.microsoft.com/office/powerpoint/2010/main" val="155291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p:cNvSpPr>
            <a:spLocks noGrp="1"/>
          </p:cNvSpPr>
          <p:nvPr>
            <p:ph type="dt" sz="half" idx="10"/>
          </p:nvPr>
        </p:nvSpPr>
        <p:spPr>
          <a:xfrm>
            <a:off x="838200" y="6356350"/>
            <a:ext cx="27432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8610600" y="6356350"/>
            <a:ext cx="1637805" cy="365125"/>
          </a:xfrm>
          <a:prstGeom prst="rect">
            <a:avLst/>
          </a:prstGeom>
        </p:spPr>
        <p:txBody>
          <a:bodyPr/>
          <a:lstStyle/>
          <a:p>
            <a:fld id="{787BE3F7-AD42-DD44-B19A-9BAA06A1C4E3}" type="slidenum">
              <a:rPr lang="de-DE" smtClean="0"/>
              <a:t>‹#›</a:t>
            </a:fld>
            <a:endParaRPr lang="de-DE"/>
          </a:p>
        </p:txBody>
      </p:sp>
      <p:sp>
        <p:nvSpPr>
          <p:cNvPr id="8" name="Fußzeilenplatzhalter 7"/>
          <p:cNvSpPr>
            <a:spLocks noGrp="1"/>
          </p:cNvSpPr>
          <p:nvPr>
            <p:ph type="ftr" sz="quarter" idx="13"/>
          </p:nvPr>
        </p:nvSpPr>
        <p:spPr/>
        <p:txBody>
          <a:bodyPr/>
          <a:lstStyle/>
          <a:p>
            <a:r>
              <a:rPr lang="de-DE" smtClean="0"/>
              <a:t>INTERGEO | 14 October 2020</a:t>
            </a:r>
            <a:endParaRPr lang="de-DE" dirty="0"/>
          </a:p>
        </p:txBody>
      </p:sp>
    </p:spTree>
    <p:extLst>
      <p:ext uri="{BB962C8B-B14F-4D97-AF65-F5344CB8AC3E}">
        <p14:creationId xmlns:p14="http://schemas.microsoft.com/office/powerpoint/2010/main" val="785458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p:cNvSpPr>
            <a:spLocks noGrp="1"/>
          </p:cNvSpPr>
          <p:nvPr>
            <p:ph type="dt" sz="half" idx="10"/>
          </p:nvPr>
        </p:nvSpPr>
        <p:spPr>
          <a:xfrm>
            <a:off x="838200" y="6356350"/>
            <a:ext cx="27432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8610600" y="6356350"/>
            <a:ext cx="1637805" cy="365125"/>
          </a:xfrm>
          <a:prstGeom prst="rect">
            <a:avLst/>
          </a:prstGeom>
        </p:spPr>
        <p:txBody>
          <a:bodyPr/>
          <a:lstStyle/>
          <a:p>
            <a:fld id="{787BE3F7-AD42-DD44-B19A-9BAA06A1C4E3}" type="slidenum">
              <a:rPr lang="de-DE" smtClean="0"/>
              <a:t>‹#›</a:t>
            </a:fld>
            <a:endParaRPr lang="de-DE"/>
          </a:p>
        </p:txBody>
      </p:sp>
      <p:sp>
        <p:nvSpPr>
          <p:cNvPr id="8" name="Fußzeilenplatzhalter 7"/>
          <p:cNvSpPr>
            <a:spLocks noGrp="1"/>
          </p:cNvSpPr>
          <p:nvPr>
            <p:ph type="ftr" sz="quarter" idx="13"/>
          </p:nvPr>
        </p:nvSpPr>
        <p:spPr/>
        <p:txBody>
          <a:bodyPr/>
          <a:lstStyle/>
          <a:p>
            <a:r>
              <a:rPr lang="de-DE" smtClean="0"/>
              <a:t>INTERGEO | 14 October 2020</a:t>
            </a:r>
            <a:endParaRPr lang="de-DE" dirty="0"/>
          </a:p>
        </p:txBody>
      </p:sp>
    </p:spTree>
    <p:extLst>
      <p:ext uri="{BB962C8B-B14F-4D97-AF65-F5344CB8AC3E}">
        <p14:creationId xmlns:p14="http://schemas.microsoft.com/office/powerpoint/2010/main" val="611182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Platzhalter für vertikalen Text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838200" y="6356350"/>
            <a:ext cx="27432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8610600" y="6356350"/>
            <a:ext cx="1637805" cy="365125"/>
          </a:xfrm>
          <a:prstGeom prst="rect">
            <a:avLst/>
          </a:prstGeom>
        </p:spPr>
        <p:txBody>
          <a:bodyPr/>
          <a:lstStyle/>
          <a:p>
            <a:fld id="{787BE3F7-AD42-DD44-B19A-9BAA06A1C4E3}" type="slidenum">
              <a:rPr lang="de-DE" smtClean="0"/>
              <a:t>‹#›</a:t>
            </a:fld>
            <a:endParaRPr lang="de-DE"/>
          </a:p>
        </p:txBody>
      </p:sp>
      <p:sp>
        <p:nvSpPr>
          <p:cNvPr id="7" name="Fußzeilenplatzhalter 6"/>
          <p:cNvSpPr>
            <a:spLocks noGrp="1"/>
          </p:cNvSpPr>
          <p:nvPr>
            <p:ph type="ftr" sz="quarter" idx="13"/>
          </p:nvPr>
        </p:nvSpPr>
        <p:spPr/>
        <p:txBody>
          <a:bodyPr/>
          <a:lstStyle/>
          <a:p>
            <a:r>
              <a:rPr lang="de-DE" smtClean="0"/>
              <a:t>INTERGEO | 14 October 2020</a:t>
            </a:r>
            <a:endParaRPr lang="de-DE" dirty="0"/>
          </a:p>
        </p:txBody>
      </p:sp>
    </p:spTree>
    <p:extLst>
      <p:ext uri="{BB962C8B-B14F-4D97-AF65-F5344CB8AC3E}">
        <p14:creationId xmlns:p14="http://schemas.microsoft.com/office/powerpoint/2010/main" val="730363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Platzhalter für vertikalen Text 2"/>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838200" y="6356350"/>
            <a:ext cx="27432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8610600" y="6356350"/>
            <a:ext cx="1637805" cy="365125"/>
          </a:xfrm>
          <a:prstGeom prst="rect">
            <a:avLst/>
          </a:prstGeom>
        </p:spPr>
        <p:txBody>
          <a:bodyPr/>
          <a:lstStyle/>
          <a:p>
            <a:fld id="{787BE3F7-AD42-DD44-B19A-9BAA06A1C4E3}" type="slidenum">
              <a:rPr lang="de-DE" smtClean="0"/>
              <a:t>‹#›</a:t>
            </a:fld>
            <a:endParaRPr lang="de-DE"/>
          </a:p>
        </p:txBody>
      </p:sp>
      <p:sp>
        <p:nvSpPr>
          <p:cNvPr id="7" name="Fußzeilenplatzhalter 6"/>
          <p:cNvSpPr>
            <a:spLocks noGrp="1"/>
          </p:cNvSpPr>
          <p:nvPr>
            <p:ph type="ftr" sz="quarter" idx="13"/>
          </p:nvPr>
        </p:nvSpPr>
        <p:spPr/>
        <p:txBody>
          <a:bodyPr/>
          <a:lstStyle/>
          <a:p>
            <a:r>
              <a:rPr lang="de-DE" smtClean="0"/>
              <a:t>INTERGEO | 14 October 2020</a:t>
            </a:r>
            <a:endParaRPr lang="de-DE" dirty="0"/>
          </a:p>
        </p:txBody>
      </p:sp>
    </p:spTree>
    <p:extLst>
      <p:ext uri="{BB962C8B-B14F-4D97-AF65-F5344CB8AC3E}">
        <p14:creationId xmlns:p14="http://schemas.microsoft.com/office/powerpoint/2010/main" val="205389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hteck 7"/>
          <p:cNvSpPr/>
          <p:nvPr userDrawn="1"/>
        </p:nvSpPr>
        <p:spPr>
          <a:xfrm>
            <a:off x="0" y="6311900"/>
            <a:ext cx="12192000" cy="546100"/>
          </a:xfrm>
          <a:prstGeom prst="rect">
            <a:avLst/>
          </a:prstGeom>
          <a:solidFill>
            <a:srgbClr val="AAAAAA">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10" name="Bild 9"/>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705605" y="6402480"/>
            <a:ext cx="1427020" cy="411338"/>
          </a:xfrm>
          <a:prstGeom prst="rect">
            <a:avLst/>
          </a:prstGeom>
        </p:spPr>
      </p:pic>
      <p:sp>
        <p:nvSpPr>
          <p:cNvPr id="11" name="Rechteck 10"/>
          <p:cNvSpPr/>
          <p:nvPr userDrawn="1"/>
        </p:nvSpPr>
        <p:spPr>
          <a:xfrm>
            <a:off x="10581409" y="6265718"/>
            <a:ext cx="1610591" cy="90632"/>
          </a:xfrm>
          <a:prstGeom prst="rect">
            <a:avLst/>
          </a:prstGeom>
          <a:solidFill>
            <a:srgbClr val="C8D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3" name="Bild 1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6402949"/>
            <a:ext cx="896922" cy="410400"/>
          </a:xfrm>
          <a:prstGeom prst="rect">
            <a:avLst/>
          </a:prstGeom>
        </p:spPr>
      </p:pic>
      <p:sp>
        <p:nvSpPr>
          <p:cNvPr id="18" name="Foliennummernplatzhalter 17"/>
          <p:cNvSpPr>
            <a:spLocks noGrp="1"/>
          </p:cNvSpPr>
          <p:nvPr>
            <p:ph type="sldNum" sz="quarter" idx="4"/>
          </p:nvPr>
        </p:nvSpPr>
        <p:spPr>
          <a:xfrm>
            <a:off x="8610600" y="6356350"/>
            <a:ext cx="1970809" cy="365125"/>
          </a:xfrm>
          <a:prstGeom prst="rect">
            <a:avLst/>
          </a:prstGeom>
        </p:spPr>
        <p:txBody>
          <a:bodyPr vert="horz" lIns="91440" tIns="45720" rIns="91440" bIns="45720" rtlCol="0" anchor="ctr"/>
          <a:lstStyle>
            <a:lvl1pPr algn="r">
              <a:defRPr sz="1200">
                <a:solidFill>
                  <a:schemeClr val="tx1">
                    <a:lumMod val="75000"/>
                    <a:lumOff val="25000"/>
                  </a:schemeClr>
                </a:solidFill>
              </a:defRPr>
            </a:lvl1pPr>
          </a:lstStyle>
          <a:p>
            <a:fld id="{ED50F1D7-3D48-F943-B24C-3DB83B773D03}" type="slidenum">
              <a:rPr lang="de-DE" smtClean="0"/>
              <a:pPr/>
              <a:t>‹#›</a:t>
            </a:fld>
            <a:endParaRPr lang="de-DE"/>
          </a:p>
        </p:txBody>
      </p:sp>
      <p:sp>
        <p:nvSpPr>
          <p:cNvPr id="7" name="Fußzeilenplatzhalter 6"/>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smtClean="0"/>
              <a:t>INTERGEO | 14 October 2020</a:t>
            </a:r>
            <a:endParaRPr lang="de-DE" dirty="0"/>
          </a:p>
        </p:txBody>
      </p:sp>
    </p:spTree>
    <p:extLst>
      <p:ext uri="{BB962C8B-B14F-4D97-AF65-F5344CB8AC3E}">
        <p14:creationId xmlns:p14="http://schemas.microsoft.com/office/powerpoint/2010/main" val="1383780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hyperlink" Target="https://doi.org/10.15488/4721"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doi.org/10.1016/j.asr.2021.03.018"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r>
              <a:rPr lang="en-GB" dirty="0" smtClean="0"/>
              <a:t>Impact of </a:t>
            </a:r>
            <a:r>
              <a:rPr lang="en-GB" dirty="0"/>
              <a:t>NTSL on LLR observatories and on the estimation of EOPs</a:t>
            </a:r>
            <a:endParaRPr lang="en-GB" noProof="0" dirty="0"/>
          </a:p>
        </p:txBody>
      </p:sp>
      <p:sp>
        <p:nvSpPr>
          <p:cNvPr id="3" name="Untertitel 2"/>
          <p:cNvSpPr>
            <a:spLocks noGrp="1"/>
          </p:cNvSpPr>
          <p:nvPr>
            <p:ph type="subTitle" idx="1"/>
          </p:nvPr>
        </p:nvSpPr>
        <p:spPr/>
        <p:txBody>
          <a:bodyPr/>
          <a:lstStyle/>
          <a:p>
            <a:r>
              <a:rPr lang="en-GB" u="sng" noProof="0" dirty="0" smtClean="0"/>
              <a:t>V.V. Singh</a:t>
            </a:r>
            <a:r>
              <a:rPr lang="en-GB" baseline="30000" noProof="0" dirty="0" smtClean="0"/>
              <a:t>1,2</a:t>
            </a:r>
            <a:r>
              <a:rPr lang="en-GB" noProof="0" dirty="0" smtClean="0"/>
              <a:t>, </a:t>
            </a:r>
            <a:r>
              <a:rPr lang="en-GB" dirty="0" smtClean="0"/>
              <a:t>L</a:t>
            </a:r>
            <a:r>
              <a:rPr lang="en-GB" noProof="0" dirty="0" smtClean="0"/>
              <a:t>. Biskupek</a:t>
            </a:r>
            <a:r>
              <a:rPr lang="en-GB" baseline="30000" noProof="0" dirty="0" smtClean="0"/>
              <a:t>1</a:t>
            </a:r>
            <a:r>
              <a:rPr lang="en-GB" noProof="0" dirty="0" smtClean="0"/>
              <a:t>, </a:t>
            </a:r>
            <a:r>
              <a:rPr lang="en-GB" noProof="0" dirty="0"/>
              <a:t>J. </a:t>
            </a:r>
            <a:r>
              <a:rPr lang="en-GB" noProof="0" dirty="0" smtClean="0"/>
              <a:t>Müller</a:t>
            </a:r>
            <a:r>
              <a:rPr lang="en-GB" baseline="30000" noProof="0" dirty="0" smtClean="0"/>
              <a:t>1</a:t>
            </a:r>
            <a:r>
              <a:rPr lang="en-GB" noProof="0" dirty="0" smtClean="0"/>
              <a:t>, M. Zhang</a:t>
            </a:r>
            <a:r>
              <a:rPr lang="en-GB" baseline="30000" noProof="0" dirty="0" smtClean="0"/>
              <a:t>1,3,4</a:t>
            </a:r>
            <a:endParaRPr lang="en-GB" baseline="30000" noProof="0" dirty="0"/>
          </a:p>
          <a:p>
            <a:endParaRPr lang="en-GB" dirty="0"/>
          </a:p>
        </p:txBody>
      </p:sp>
      <p:sp>
        <p:nvSpPr>
          <p:cNvPr id="5" name="Foliennummernplatzhalter 4"/>
          <p:cNvSpPr>
            <a:spLocks noGrp="1"/>
          </p:cNvSpPr>
          <p:nvPr>
            <p:ph type="sldNum" sz="quarter" idx="11"/>
          </p:nvPr>
        </p:nvSpPr>
        <p:spPr/>
        <p:txBody>
          <a:bodyPr/>
          <a:lstStyle/>
          <a:p>
            <a:fld id="{787BE3F7-AD42-DD44-B19A-9BAA06A1C4E3}" type="slidenum">
              <a:rPr lang="de-DE" smtClean="0"/>
              <a:pPr/>
              <a:t>1</a:t>
            </a:fld>
            <a:endParaRPr lang="de-DE" dirty="0"/>
          </a:p>
        </p:txBody>
      </p:sp>
      <p:sp>
        <p:nvSpPr>
          <p:cNvPr id="9" name="Fußzeilenplatzhalter 8"/>
          <p:cNvSpPr>
            <a:spLocks noGrp="1"/>
          </p:cNvSpPr>
          <p:nvPr>
            <p:ph type="ftr" sz="quarter" idx="12"/>
          </p:nvPr>
        </p:nvSpPr>
        <p:spPr/>
        <p:txBody>
          <a:bodyPr/>
          <a:lstStyle/>
          <a:p>
            <a:r>
              <a:rPr lang="de-DE" dirty="0" err="1"/>
              <a:t>vEGU</a:t>
            </a:r>
            <a:r>
              <a:rPr lang="de-DE" dirty="0"/>
              <a:t> | 27 April 2021</a:t>
            </a:r>
          </a:p>
        </p:txBody>
      </p:sp>
      <p:sp>
        <p:nvSpPr>
          <p:cNvPr id="4" name="TextBox 3"/>
          <p:cNvSpPr txBox="1"/>
          <p:nvPr/>
        </p:nvSpPr>
        <p:spPr>
          <a:xfrm>
            <a:off x="688369" y="4751193"/>
            <a:ext cx="10319107" cy="954107"/>
          </a:xfrm>
          <a:prstGeom prst="rect">
            <a:avLst/>
          </a:prstGeom>
          <a:noFill/>
        </p:spPr>
        <p:txBody>
          <a:bodyPr wrap="none" rtlCol="0">
            <a:spAutoFit/>
          </a:bodyPr>
          <a:lstStyle/>
          <a:p>
            <a:r>
              <a:rPr lang="en-GB" sz="1400" baseline="30000" dirty="0"/>
              <a:t>1</a:t>
            </a:r>
            <a:r>
              <a:rPr lang="en-GB" sz="1400" dirty="0"/>
              <a:t> Institute of </a:t>
            </a:r>
            <a:r>
              <a:rPr lang="en-GB" sz="1400" dirty="0" smtClean="0"/>
              <a:t>Geodesy (</a:t>
            </a:r>
            <a:r>
              <a:rPr lang="en-GB" sz="1400" dirty="0" err="1" smtClean="0"/>
              <a:t>IfE</a:t>
            </a:r>
            <a:r>
              <a:rPr lang="en-GB" sz="1400" dirty="0" smtClean="0"/>
              <a:t>), </a:t>
            </a:r>
            <a:r>
              <a:rPr lang="en-GB" sz="1400" dirty="0"/>
              <a:t>Leibniz University </a:t>
            </a:r>
            <a:r>
              <a:rPr lang="en-GB" sz="1400" dirty="0" smtClean="0"/>
              <a:t>Hannover, Germany</a:t>
            </a:r>
          </a:p>
          <a:p>
            <a:r>
              <a:rPr lang="en-GB" sz="1400" baseline="30000" dirty="0"/>
              <a:t>2</a:t>
            </a:r>
            <a:r>
              <a:rPr lang="en-GB" sz="1400" dirty="0"/>
              <a:t> Institute for Satellite Geodesy and Inertial Sensing, German Aerospace </a:t>
            </a:r>
            <a:r>
              <a:rPr lang="en-GB" sz="1400" dirty="0" err="1"/>
              <a:t>Center</a:t>
            </a:r>
            <a:r>
              <a:rPr lang="en-GB" sz="1400" dirty="0"/>
              <a:t> (DLR</a:t>
            </a:r>
            <a:r>
              <a:rPr lang="en-GB" sz="1400" dirty="0" smtClean="0"/>
              <a:t>)</a:t>
            </a:r>
            <a:r>
              <a:rPr lang="en-GB" sz="1400" dirty="0"/>
              <a:t> , Germany</a:t>
            </a:r>
            <a:endParaRPr lang="en-GB" sz="1400" dirty="0" smtClean="0"/>
          </a:p>
          <a:p>
            <a:r>
              <a:rPr lang="en-GB" sz="1400" baseline="30000" dirty="0"/>
              <a:t>3</a:t>
            </a:r>
            <a:r>
              <a:rPr lang="en-GB" sz="1400" dirty="0"/>
              <a:t> State Key Laboratory of Geodesy and Earth's Dynamics, Institute of Geodesy and Geophysics, APM, Chinese Academy of </a:t>
            </a:r>
            <a:r>
              <a:rPr lang="en-GB" sz="1400" dirty="0" smtClean="0"/>
              <a:t>Sciences, China</a:t>
            </a:r>
          </a:p>
          <a:p>
            <a:r>
              <a:rPr lang="en-GB" sz="1400" baseline="30000" dirty="0"/>
              <a:t>4</a:t>
            </a:r>
            <a:r>
              <a:rPr lang="en-GB" sz="1400" dirty="0"/>
              <a:t> College of Earth and Planetary Sciences, University of Chinese Academy of </a:t>
            </a:r>
            <a:r>
              <a:rPr lang="en-GB" sz="1400" dirty="0" smtClean="0"/>
              <a:t>Sciences</a:t>
            </a:r>
            <a:r>
              <a:rPr lang="en-GB" sz="1400" dirty="0"/>
              <a:t> , China</a:t>
            </a:r>
          </a:p>
        </p:txBody>
      </p:sp>
      <p:sp>
        <p:nvSpPr>
          <p:cNvPr id="7" name="TextBox 6"/>
          <p:cNvSpPr txBox="1"/>
          <p:nvPr/>
        </p:nvSpPr>
        <p:spPr>
          <a:xfrm>
            <a:off x="7825563" y="5560823"/>
            <a:ext cx="4205143" cy="738664"/>
          </a:xfrm>
          <a:prstGeom prst="rect">
            <a:avLst/>
          </a:prstGeom>
          <a:noFill/>
        </p:spPr>
        <p:txBody>
          <a:bodyPr wrap="square" rtlCol="0">
            <a:spAutoFit/>
          </a:bodyPr>
          <a:lstStyle/>
          <a:p>
            <a:pPr algn="r"/>
            <a:r>
              <a:rPr lang="en-GB" sz="1400" dirty="0" smtClean="0">
                <a:solidFill>
                  <a:srgbClr val="0070C0"/>
                </a:solidFill>
              </a:rPr>
              <a:t>NTSL: Non-tidal station loading</a:t>
            </a:r>
          </a:p>
          <a:p>
            <a:pPr algn="r"/>
            <a:r>
              <a:rPr lang="en-GB" sz="1400" dirty="0" smtClean="0">
                <a:solidFill>
                  <a:srgbClr val="0070C0"/>
                </a:solidFill>
              </a:rPr>
              <a:t>LLR: Lunar Laser Ranging</a:t>
            </a:r>
          </a:p>
          <a:p>
            <a:pPr algn="r"/>
            <a:r>
              <a:rPr lang="en-GB" sz="1400" dirty="0" smtClean="0">
                <a:solidFill>
                  <a:srgbClr val="0070C0"/>
                </a:solidFill>
              </a:rPr>
              <a:t>EOP: Earth Orientation Parameters</a:t>
            </a:r>
            <a:endParaRPr lang="en-GB" sz="1400" dirty="0">
              <a:solidFill>
                <a:srgbClr val="0070C0"/>
              </a:solidFill>
            </a:endParaRPr>
          </a:p>
        </p:txBody>
      </p:sp>
    </p:spTree>
    <p:extLst>
      <p:ext uri="{BB962C8B-B14F-4D97-AF65-F5344CB8AC3E}">
        <p14:creationId xmlns:p14="http://schemas.microsoft.com/office/powerpoint/2010/main" val="978786504"/>
      </p:ext>
    </p:extLst>
  </p:cSld>
  <p:clrMapOvr>
    <a:masterClrMapping/>
  </p:clrMapOvr>
  <mc:AlternateContent xmlns:mc="http://schemas.openxmlformats.org/markup-compatibility/2006" xmlns:p14="http://schemas.microsoft.com/office/powerpoint/2010/main">
    <mc:Choice Requires="p14">
      <p:transition spd="slow" p14:dur="2000" advTm="16180"/>
    </mc:Choice>
    <mc:Fallback xmlns="">
      <p:transition spd="slow" advTm="1618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r>
              <a:rPr lang="de-DE" dirty="0" smtClean="0"/>
              <a:t>2</a:t>
            </a:r>
            <a:endParaRPr lang="de-DE" dirty="0"/>
          </a:p>
        </p:txBody>
      </p:sp>
      <p:sp>
        <p:nvSpPr>
          <p:cNvPr id="4" name="Title 3"/>
          <p:cNvSpPr>
            <a:spLocks noGrp="1"/>
          </p:cNvSpPr>
          <p:nvPr>
            <p:ph type="title"/>
          </p:nvPr>
        </p:nvSpPr>
        <p:spPr/>
        <p:txBody>
          <a:bodyPr>
            <a:normAutofit fontScale="90000"/>
          </a:bodyPr>
          <a:lstStyle/>
          <a:p>
            <a:r>
              <a:rPr lang="en-GB" b="1" dirty="0"/>
              <a:t>Principle of </a:t>
            </a:r>
            <a:r>
              <a:rPr lang="en-GB" b="1" dirty="0" smtClean="0"/>
              <a:t>LLR</a:t>
            </a:r>
            <a:endParaRPr lang="en-GB" dirty="0"/>
          </a:p>
        </p:txBody>
      </p:sp>
      <p:sp>
        <p:nvSpPr>
          <p:cNvPr id="5" name="Footer Placeholder 4"/>
          <p:cNvSpPr>
            <a:spLocks noGrp="1"/>
          </p:cNvSpPr>
          <p:nvPr>
            <p:ph type="ftr" sz="quarter" idx="12"/>
          </p:nvPr>
        </p:nvSpPr>
        <p:spPr/>
        <p:txBody>
          <a:bodyPr/>
          <a:lstStyle/>
          <a:p>
            <a:r>
              <a:rPr lang="de-DE" dirty="0" err="1"/>
              <a:t>vEGU</a:t>
            </a:r>
            <a:r>
              <a:rPr lang="de-DE" dirty="0"/>
              <a:t> | 27 April 2021</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8711" y="761361"/>
            <a:ext cx="7457747" cy="5523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417082" y="962824"/>
            <a:ext cx="3243035" cy="1631216"/>
          </a:xfrm>
          <a:prstGeom prst="rect">
            <a:avLst/>
          </a:prstGeom>
          <a:noFill/>
        </p:spPr>
        <p:txBody>
          <a:bodyPr wrap="square" rtlCol="0">
            <a:spAutoFit/>
          </a:bodyPr>
          <a:lstStyle/>
          <a:p>
            <a:pPr marL="285750" indent="-285750">
              <a:buFont typeface="Arial" panose="020B0604020202020204" pitchFamily="34" charset="0"/>
              <a:buChar char="•"/>
            </a:pPr>
            <a:r>
              <a:rPr lang="en-GB" sz="2000" dirty="0"/>
              <a:t>Laser pulse from telescope on Earth to reflector on Moon</a:t>
            </a:r>
          </a:p>
          <a:p>
            <a:pPr marL="285750" indent="-285750">
              <a:buFont typeface="Arial" panose="020B0604020202020204" pitchFamily="34" charset="0"/>
              <a:buChar char="•"/>
            </a:pPr>
            <a:r>
              <a:rPr lang="en-GB" sz="2000" dirty="0"/>
              <a:t>Measurement of round-trip travel </a:t>
            </a:r>
            <a:r>
              <a:rPr lang="en-GB" sz="2000" dirty="0" smtClean="0"/>
              <a:t>time</a:t>
            </a:r>
            <a:endParaRPr lang="en-GB" sz="2000" dirty="0"/>
          </a:p>
        </p:txBody>
      </p:sp>
      <p:sp>
        <p:nvSpPr>
          <p:cNvPr id="7" name="TextBox 6"/>
          <p:cNvSpPr txBox="1"/>
          <p:nvPr/>
        </p:nvSpPr>
        <p:spPr>
          <a:xfrm>
            <a:off x="5906292" y="993646"/>
            <a:ext cx="2496620" cy="646331"/>
          </a:xfrm>
          <a:prstGeom prst="rect">
            <a:avLst/>
          </a:prstGeom>
          <a:noFill/>
        </p:spPr>
        <p:txBody>
          <a:bodyPr wrap="square" rtlCol="0">
            <a:spAutoFit/>
          </a:bodyPr>
          <a:lstStyle/>
          <a:p>
            <a:pPr algn="r"/>
            <a:r>
              <a:rPr lang="en-GB" b="1" dirty="0"/>
              <a:t>Space </a:t>
            </a:r>
            <a:r>
              <a:rPr lang="en-GB" b="1" dirty="0" smtClean="0"/>
              <a:t>segment</a:t>
            </a:r>
            <a:endParaRPr lang="en-GB" dirty="0" smtClean="0"/>
          </a:p>
          <a:p>
            <a:pPr marL="285750" indent="-285750" algn="r">
              <a:buFont typeface="Arial" panose="020B0604020202020204" pitchFamily="34" charset="0"/>
              <a:buChar char="•"/>
            </a:pPr>
            <a:r>
              <a:rPr lang="en-GB" dirty="0" smtClean="0"/>
              <a:t>Five retroreflectors</a:t>
            </a:r>
            <a:endParaRPr lang="en-GB" dirty="0"/>
          </a:p>
        </p:txBody>
      </p:sp>
      <p:sp>
        <p:nvSpPr>
          <p:cNvPr id="12" name="TextBox 11"/>
          <p:cNvSpPr txBox="1"/>
          <p:nvPr/>
        </p:nvSpPr>
        <p:spPr>
          <a:xfrm>
            <a:off x="4887797" y="5106872"/>
            <a:ext cx="2036991" cy="1200329"/>
          </a:xfrm>
          <a:prstGeom prst="rect">
            <a:avLst/>
          </a:prstGeom>
          <a:noFill/>
        </p:spPr>
        <p:txBody>
          <a:bodyPr wrap="square" rtlCol="0">
            <a:spAutoFit/>
          </a:bodyPr>
          <a:lstStyle/>
          <a:p>
            <a:r>
              <a:rPr lang="en-GB" b="1" dirty="0"/>
              <a:t>Ground segment</a:t>
            </a:r>
            <a:endParaRPr lang="en-GB" dirty="0"/>
          </a:p>
          <a:p>
            <a:pPr marL="285750" indent="-285750">
              <a:buFont typeface="Arial" panose="020B0604020202020204" pitchFamily="34" charset="0"/>
              <a:buChar char="•"/>
            </a:pPr>
            <a:r>
              <a:rPr lang="en-GB" dirty="0"/>
              <a:t>Laser</a:t>
            </a:r>
          </a:p>
          <a:p>
            <a:pPr marL="285750" indent="-285750">
              <a:buFont typeface="Arial" panose="020B0604020202020204" pitchFamily="34" charset="0"/>
              <a:buChar char="•"/>
            </a:pPr>
            <a:r>
              <a:rPr lang="en-GB" dirty="0"/>
              <a:t>Detector</a:t>
            </a:r>
          </a:p>
          <a:p>
            <a:pPr marL="285750" indent="-285750">
              <a:buFont typeface="Arial" panose="020B0604020202020204" pitchFamily="34" charset="0"/>
              <a:buChar char="•"/>
            </a:pPr>
            <a:r>
              <a:rPr lang="en-GB" dirty="0"/>
              <a:t>Clock </a:t>
            </a:r>
          </a:p>
        </p:txBody>
      </p:sp>
      <p:sp>
        <p:nvSpPr>
          <p:cNvPr id="8" name="TextBox 7"/>
          <p:cNvSpPr txBox="1"/>
          <p:nvPr/>
        </p:nvSpPr>
        <p:spPr>
          <a:xfrm>
            <a:off x="10283677" y="5843214"/>
            <a:ext cx="1291123" cy="307777"/>
          </a:xfrm>
          <a:prstGeom prst="rect">
            <a:avLst/>
          </a:prstGeom>
          <a:noFill/>
        </p:spPr>
        <p:txBody>
          <a:bodyPr wrap="none" rtlCol="0">
            <a:spAutoFit/>
          </a:bodyPr>
          <a:lstStyle/>
          <a:p>
            <a:r>
              <a:rPr lang="en-GB" sz="1400" dirty="0">
                <a:solidFill>
                  <a:schemeClr val="bg1">
                    <a:lumMod val="65000"/>
                  </a:schemeClr>
                </a:solidFill>
              </a:rPr>
              <a:t>[Murphy, 2013</a:t>
            </a:r>
            <a:r>
              <a:rPr lang="en-GB" sz="1400" dirty="0" smtClean="0">
                <a:solidFill>
                  <a:schemeClr val="bg1">
                    <a:lumMod val="65000"/>
                  </a:schemeClr>
                </a:solidFill>
              </a:rPr>
              <a:t>]</a:t>
            </a:r>
            <a:endParaRPr lang="en-GB" sz="1400" dirty="0">
              <a:solidFill>
                <a:schemeClr val="bg1">
                  <a:lumMod val="65000"/>
                </a:schemeClr>
              </a:solidFill>
            </a:endParaRPr>
          </a:p>
        </p:txBody>
      </p:sp>
      <p:sp>
        <p:nvSpPr>
          <p:cNvPr id="13" name="TextBox 12"/>
          <p:cNvSpPr txBox="1"/>
          <p:nvPr/>
        </p:nvSpPr>
        <p:spPr>
          <a:xfrm>
            <a:off x="7040642" y="3492166"/>
            <a:ext cx="3347367" cy="2862322"/>
          </a:xfrm>
          <a:prstGeom prst="rect">
            <a:avLst/>
          </a:prstGeom>
          <a:noFill/>
        </p:spPr>
        <p:txBody>
          <a:bodyPr wrap="square" rtlCol="0">
            <a:spAutoFit/>
          </a:bodyPr>
          <a:lstStyle/>
          <a:p>
            <a:r>
              <a:rPr lang="en-GB" sz="2000" dirty="0" smtClean="0"/>
              <a:t>LLR helps in (but isn’t limited to):</a:t>
            </a:r>
            <a:endParaRPr lang="en-GB" sz="2000" dirty="0"/>
          </a:p>
          <a:p>
            <a:pPr marL="342900" indent="-342900">
              <a:buFont typeface="Arial" panose="020B0604020202020204" pitchFamily="34" charset="0"/>
              <a:buChar char="•"/>
            </a:pPr>
            <a:r>
              <a:rPr lang="en-GB" sz="2000" dirty="0" smtClean="0"/>
              <a:t>defining </a:t>
            </a:r>
            <a:r>
              <a:rPr lang="en-GB" sz="2000" dirty="0"/>
              <a:t>coordinate systems &amp; </a:t>
            </a:r>
            <a:r>
              <a:rPr lang="en-GB" sz="2000" dirty="0" smtClean="0"/>
              <a:t>estimating </a:t>
            </a:r>
            <a:r>
              <a:rPr lang="en-GB" sz="2000" dirty="0"/>
              <a:t>tidal parameters for the Moon</a:t>
            </a:r>
          </a:p>
          <a:p>
            <a:pPr marL="342900" indent="-342900">
              <a:buFont typeface="Arial" panose="020B0604020202020204" pitchFamily="34" charset="0"/>
              <a:buChar char="•"/>
            </a:pPr>
            <a:r>
              <a:rPr lang="en-GB" sz="2000" dirty="0" smtClean="0"/>
              <a:t>testing relativistic parameters</a:t>
            </a:r>
            <a:endParaRPr lang="en-GB" sz="2000" dirty="0"/>
          </a:p>
          <a:p>
            <a:pPr marL="342900" indent="-342900">
              <a:buFont typeface="Arial" panose="020B0604020202020204" pitchFamily="34" charset="0"/>
              <a:buChar char="•"/>
            </a:pPr>
            <a:r>
              <a:rPr lang="en-GB" sz="2000" dirty="0" smtClean="0"/>
              <a:t>estimating Earth Orientation Parameters</a:t>
            </a:r>
          </a:p>
        </p:txBody>
      </p:sp>
      <p:sp>
        <p:nvSpPr>
          <p:cNvPr id="11" name="TextBox 10"/>
          <p:cNvSpPr txBox="1"/>
          <p:nvPr/>
        </p:nvSpPr>
        <p:spPr>
          <a:xfrm>
            <a:off x="988827" y="6356350"/>
            <a:ext cx="4671290" cy="461665"/>
          </a:xfrm>
          <a:prstGeom prst="rect">
            <a:avLst/>
          </a:prstGeom>
          <a:noFill/>
        </p:spPr>
        <p:txBody>
          <a:bodyPr wrap="square" rtlCol="0">
            <a:spAutoFit/>
          </a:bodyPr>
          <a:lstStyle/>
          <a:p>
            <a:r>
              <a:rPr lang="en-GB" sz="1200" dirty="0">
                <a:solidFill>
                  <a:schemeClr val="accent5">
                    <a:lumMod val="75000"/>
                  </a:schemeClr>
                </a:solidFill>
              </a:rPr>
              <a:t>Murphy, T. W.: Lunar laser ranging: the </a:t>
            </a:r>
            <a:r>
              <a:rPr lang="en-GB" sz="1200" dirty="0" err="1">
                <a:solidFill>
                  <a:schemeClr val="accent5">
                    <a:lumMod val="75000"/>
                  </a:schemeClr>
                </a:solidFill>
              </a:rPr>
              <a:t>millimeter</a:t>
            </a:r>
            <a:r>
              <a:rPr lang="en-GB" sz="1200" dirty="0">
                <a:solidFill>
                  <a:schemeClr val="accent5">
                    <a:lumMod val="75000"/>
                  </a:schemeClr>
                </a:solidFill>
              </a:rPr>
              <a:t> challenge, 2013, Reports on Progress in Physics 76</a:t>
            </a:r>
          </a:p>
        </p:txBody>
      </p:sp>
    </p:spTree>
    <p:extLst>
      <p:ext uri="{BB962C8B-B14F-4D97-AF65-F5344CB8AC3E}">
        <p14:creationId xmlns:p14="http://schemas.microsoft.com/office/powerpoint/2010/main" val="153551368"/>
      </p:ext>
    </p:extLst>
  </p:cSld>
  <p:clrMapOvr>
    <a:masterClrMapping/>
  </p:clrMapOvr>
  <mc:AlternateContent xmlns:mc="http://schemas.openxmlformats.org/markup-compatibility/2006" xmlns:p14="http://schemas.microsoft.com/office/powerpoint/2010/main">
    <mc:Choice Requires="p14">
      <p:transition spd="slow" p14:dur="2000" advTm="2422"/>
    </mc:Choice>
    <mc:Fallback xmlns="">
      <p:transition spd="slow" advTm="2422"/>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GB" dirty="0" smtClean="0"/>
              <a:t>Standard model follows IERS 2010 conventions:</a:t>
            </a:r>
          </a:p>
          <a:p>
            <a:pPr lvl="1"/>
            <a:r>
              <a:rPr lang="en-GB" dirty="0" smtClean="0"/>
              <a:t>Tidal atmospheric loading (TAL)</a:t>
            </a:r>
          </a:p>
          <a:p>
            <a:pPr lvl="1"/>
            <a:r>
              <a:rPr lang="en-GB" dirty="0" smtClean="0"/>
              <a:t>Tidal ocean loading</a:t>
            </a:r>
          </a:p>
          <a:p>
            <a:pPr lvl="1"/>
            <a:r>
              <a:rPr lang="en-GB" dirty="0" smtClean="0"/>
              <a:t>Solid Earth tides</a:t>
            </a:r>
          </a:p>
          <a:p>
            <a:pPr lvl="1"/>
            <a:r>
              <a:rPr lang="en-GB" dirty="0" smtClean="0"/>
              <a:t>Deformation due to polar motion</a:t>
            </a:r>
          </a:p>
          <a:p>
            <a:pPr lvl="1"/>
            <a:r>
              <a:rPr lang="en-GB" dirty="0" smtClean="0"/>
              <a:t>Ocean pole tides</a:t>
            </a:r>
          </a:p>
          <a:p>
            <a:pPr lvl="1"/>
            <a:r>
              <a:rPr lang="en-GB" dirty="0" smtClean="0"/>
              <a:t>Tropospheric delay</a:t>
            </a:r>
          </a:p>
          <a:p>
            <a:r>
              <a:rPr lang="en-GB" dirty="0" smtClean="0"/>
              <a:t>Non-tidal loading (NTL) not recommended by IERS</a:t>
            </a:r>
            <a:endParaRPr lang="en-GB" dirty="0"/>
          </a:p>
        </p:txBody>
      </p:sp>
      <p:sp>
        <p:nvSpPr>
          <p:cNvPr id="3" name="Content Placeholder 2"/>
          <p:cNvSpPr>
            <a:spLocks noGrp="1"/>
          </p:cNvSpPr>
          <p:nvPr>
            <p:ph sz="half" idx="2"/>
          </p:nvPr>
        </p:nvSpPr>
        <p:spPr/>
        <p:txBody>
          <a:bodyPr>
            <a:normAutofit/>
          </a:bodyPr>
          <a:lstStyle/>
          <a:p>
            <a:r>
              <a:rPr lang="en-GB" dirty="0" smtClean="0"/>
              <a:t>LLR observations possible only on clear sky conditions = high atmospheric pressure = TAL + NTAL (non-tidal atmospheric loading)</a:t>
            </a:r>
          </a:p>
          <a:p>
            <a:r>
              <a:rPr lang="en-GB" dirty="0" smtClean="0"/>
              <a:t>Blue sky effect due to NTAL</a:t>
            </a:r>
          </a:p>
          <a:p>
            <a:r>
              <a:rPr lang="en-GB" dirty="0" smtClean="0"/>
              <a:t>NTL effect also due to redistribution of masses in oceans (NTOL) and groundwater (HYDL)</a:t>
            </a:r>
          </a:p>
        </p:txBody>
      </p:sp>
      <p:sp>
        <p:nvSpPr>
          <p:cNvPr id="4" name="Slide Number Placeholder 3"/>
          <p:cNvSpPr>
            <a:spLocks noGrp="1"/>
          </p:cNvSpPr>
          <p:nvPr>
            <p:ph type="sldNum" sz="quarter" idx="12"/>
          </p:nvPr>
        </p:nvSpPr>
        <p:spPr>
          <a:xfrm>
            <a:off x="8897691" y="6356350"/>
            <a:ext cx="1637805" cy="365125"/>
          </a:xfrm>
        </p:spPr>
        <p:txBody>
          <a:bodyPr/>
          <a:lstStyle/>
          <a:p>
            <a:r>
              <a:rPr lang="de-DE" dirty="0" smtClean="0"/>
              <a:t>3</a:t>
            </a:r>
            <a:endParaRPr lang="de-DE" dirty="0"/>
          </a:p>
        </p:txBody>
      </p:sp>
      <p:sp>
        <p:nvSpPr>
          <p:cNvPr id="5" name="Title 4"/>
          <p:cNvSpPr>
            <a:spLocks noGrp="1"/>
          </p:cNvSpPr>
          <p:nvPr>
            <p:ph type="title"/>
          </p:nvPr>
        </p:nvSpPr>
        <p:spPr/>
        <p:txBody>
          <a:bodyPr>
            <a:normAutofit fontScale="90000"/>
          </a:bodyPr>
          <a:lstStyle/>
          <a:p>
            <a:r>
              <a:rPr lang="en-GB" dirty="0"/>
              <a:t>LUNAR Software Package</a:t>
            </a:r>
          </a:p>
        </p:txBody>
      </p:sp>
      <p:sp>
        <p:nvSpPr>
          <p:cNvPr id="6" name="Footer Placeholder 5"/>
          <p:cNvSpPr>
            <a:spLocks noGrp="1"/>
          </p:cNvSpPr>
          <p:nvPr>
            <p:ph type="ftr" sz="quarter" idx="13"/>
          </p:nvPr>
        </p:nvSpPr>
        <p:spPr/>
        <p:txBody>
          <a:bodyPr/>
          <a:lstStyle/>
          <a:p>
            <a:r>
              <a:rPr lang="de-DE" dirty="0" err="1"/>
              <a:t>vEGU</a:t>
            </a:r>
            <a:r>
              <a:rPr lang="de-DE" dirty="0"/>
              <a:t> | 27 April 2021</a:t>
            </a:r>
          </a:p>
        </p:txBody>
      </p:sp>
      <p:sp>
        <p:nvSpPr>
          <p:cNvPr id="7" name="Content Placeholder 1"/>
          <p:cNvSpPr txBox="1">
            <a:spLocks/>
          </p:cNvSpPr>
          <p:nvPr/>
        </p:nvSpPr>
        <p:spPr>
          <a:xfrm>
            <a:off x="838200" y="1258603"/>
            <a:ext cx="10515600" cy="6446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dirty="0"/>
              <a:t>Within the data </a:t>
            </a:r>
            <a:r>
              <a:rPr lang="en-GB" dirty="0" smtClean="0"/>
              <a:t>modelling in </a:t>
            </a:r>
            <a:r>
              <a:rPr lang="en-GB" dirty="0"/>
              <a:t>parameter estimation:</a:t>
            </a:r>
          </a:p>
        </p:txBody>
      </p:sp>
    </p:spTree>
    <p:extLst>
      <p:ext uri="{BB962C8B-B14F-4D97-AF65-F5344CB8AC3E}">
        <p14:creationId xmlns:p14="http://schemas.microsoft.com/office/powerpoint/2010/main" val="2333201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929590" y="6356350"/>
            <a:ext cx="1637805" cy="365125"/>
          </a:xfrm>
        </p:spPr>
        <p:txBody>
          <a:bodyPr/>
          <a:lstStyle/>
          <a:p>
            <a:r>
              <a:rPr lang="de-DE" dirty="0"/>
              <a:t>4</a:t>
            </a:r>
            <a:endParaRPr lang="de-DE" dirty="0" smtClean="0"/>
          </a:p>
        </p:txBody>
      </p:sp>
      <p:sp>
        <p:nvSpPr>
          <p:cNvPr id="5" name="Title 4"/>
          <p:cNvSpPr>
            <a:spLocks noGrp="1"/>
          </p:cNvSpPr>
          <p:nvPr>
            <p:ph type="title"/>
          </p:nvPr>
        </p:nvSpPr>
        <p:spPr/>
        <p:txBody>
          <a:bodyPr>
            <a:normAutofit fontScale="90000"/>
          </a:bodyPr>
          <a:lstStyle/>
          <a:p>
            <a:r>
              <a:rPr lang="en-GB" dirty="0" smtClean="0"/>
              <a:t>Results: Station Coordinates and Annual Signal</a:t>
            </a:r>
            <a:endParaRPr lang="en-GB" dirty="0"/>
          </a:p>
        </p:txBody>
      </p:sp>
      <p:sp>
        <p:nvSpPr>
          <p:cNvPr id="6" name="Footer Placeholder 5"/>
          <p:cNvSpPr>
            <a:spLocks noGrp="1"/>
          </p:cNvSpPr>
          <p:nvPr>
            <p:ph type="ftr" sz="quarter" idx="13"/>
          </p:nvPr>
        </p:nvSpPr>
        <p:spPr/>
        <p:txBody>
          <a:bodyPr/>
          <a:lstStyle/>
          <a:p>
            <a:r>
              <a:rPr lang="de-DE" dirty="0" err="1" smtClean="0"/>
              <a:t>vEGU</a:t>
            </a:r>
            <a:r>
              <a:rPr lang="de-DE" dirty="0" smtClean="0"/>
              <a:t> | 27 April 2021</a:t>
            </a:r>
            <a:endParaRPr lang="de-DE" dirty="0"/>
          </a:p>
        </p:txBody>
      </p:sp>
      <p:sp>
        <p:nvSpPr>
          <p:cNvPr id="14" name="Content Placeholder 1"/>
          <p:cNvSpPr txBox="1">
            <a:spLocks/>
          </p:cNvSpPr>
          <p:nvPr/>
        </p:nvSpPr>
        <p:spPr>
          <a:xfrm>
            <a:off x="763772" y="4772484"/>
            <a:ext cx="5140820" cy="4658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GB" sz="1600" i="1" dirty="0" smtClean="0">
                <a:latin typeface="Arial" panose="020B0604020202020204" pitchFamily="34" charset="0"/>
                <a:cs typeface="Arial" panose="020B0604020202020204" pitchFamily="34" charset="0"/>
              </a:rPr>
              <a:t>% change </a:t>
            </a:r>
            <a:r>
              <a:rPr lang="en-GB" sz="1600" i="1" dirty="0">
                <a:latin typeface="Arial" panose="020B0604020202020204" pitchFamily="34" charset="0"/>
                <a:cs typeface="Arial" panose="020B0604020202020204" pitchFamily="34" charset="0"/>
              </a:rPr>
              <a:t>in WRMS </a:t>
            </a:r>
            <a:r>
              <a:rPr lang="en-GB" sz="1600" i="1" dirty="0" smtClean="0">
                <a:latin typeface="Arial" panose="020B0604020202020204" pitchFamily="34" charset="0"/>
                <a:cs typeface="Arial" panose="020B0604020202020204" pitchFamily="34" charset="0"/>
              </a:rPr>
              <a:t>for GFZ and IMLS NTSL solutions </a:t>
            </a:r>
            <a:r>
              <a:rPr lang="en-GB" sz="1600" i="1" dirty="0">
                <a:latin typeface="Arial" panose="020B0604020202020204" pitchFamily="34" charset="0"/>
                <a:cs typeface="Arial" panose="020B0604020202020204" pitchFamily="34" charset="0"/>
              </a:rPr>
              <a:t>compared to the standard solution for all LLR stations</a:t>
            </a:r>
            <a:endParaRPr lang="en-GB" sz="1600" i="1" dirty="0" smtClean="0">
              <a:latin typeface="Arial" panose="020B0604020202020204" pitchFamily="34" charset="0"/>
              <a:cs typeface="Arial" panose="020B0604020202020204" pitchFamily="34" charset="0"/>
            </a:endParaRPr>
          </a:p>
        </p:txBody>
      </p:sp>
      <p:sp>
        <p:nvSpPr>
          <p:cNvPr id="15" name="Content Placeholder 1"/>
          <p:cNvSpPr txBox="1">
            <a:spLocks/>
          </p:cNvSpPr>
          <p:nvPr/>
        </p:nvSpPr>
        <p:spPr>
          <a:xfrm>
            <a:off x="6626093" y="4722857"/>
            <a:ext cx="5140820" cy="4658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GB" sz="1600" i="1" dirty="0" smtClean="0">
                <a:latin typeface="Arial" panose="020B0604020202020204" pitchFamily="34" charset="0"/>
                <a:cs typeface="Arial" panose="020B0604020202020204" pitchFamily="34" charset="0"/>
              </a:rPr>
              <a:t>Post fit residuals, OCA station, </a:t>
            </a:r>
            <a:r>
              <a:rPr lang="en-GB" sz="1600" i="1" dirty="0">
                <a:latin typeface="Arial" panose="020B0604020202020204" pitchFamily="34" charset="0"/>
                <a:cs typeface="Arial" panose="020B0604020202020204" pitchFamily="34" charset="0"/>
              </a:rPr>
              <a:t>08.08.2012 </a:t>
            </a:r>
            <a:r>
              <a:rPr lang="en-GB" sz="1600" i="1" dirty="0" smtClean="0">
                <a:latin typeface="Arial" panose="020B0604020202020204" pitchFamily="34" charset="0"/>
                <a:cs typeface="Arial" panose="020B0604020202020204" pitchFamily="34" charset="0"/>
              </a:rPr>
              <a:t>05.10.2018, 5375 NPs</a:t>
            </a:r>
          </a:p>
        </p:txBody>
      </p:sp>
      <p:sp>
        <p:nvSpPr>
          <p:cNvPr id="9" name="TextBox 8"/>
          <p:cNvSpPr txBox="1"/>
          <p:nvPr/>
        </p:nvSpPr>
        <p:spPr>
          <a:xfrm>
            <a:off x="10019041" y="5826376"/>
            <a:ext cx="2172959" cy="646331"/>
          </a:xfrm>
          <a:prstGeom prst="rect">
            <a:avLst/>
          </a:prstGeom>
          <a:noFill/>
        </p:spPr>
        <p:txBody>
          <a:bodyPr wrap="square" rtlCol="0">
            <a:spAutoFit/>
          </a:bodyPr>
          <a:lstStyle/>
          <a:p>
            <a:pPr algn="r"/>
            <a:r>
              <a:rPr lang="en-GB" sz="1200" dirty="0" smtClean="0">
                <a:solidFill>
                  <a:srgbClr val="0070C0"/>
                </a:solidFill>
              </a:rPr>
              <a:t>NPs: Normal points</a:t>
            </a:r>
          </a:p>
          <a:p>
            <a:pPr algn="r"/>
            <a:r>
              <a:rPr lang="en-GB" sz="1200" dirty="0" err="1">
                <a:solidFill>
                  <a:srgbClr val="0070C0"/>
                </a:solidFill>
              </a:rPr>
              <a:t>Std</a:t>
            </a:r>
            <a:r>
              <a:rPr lang="en-GB" sz="1200" dirty="0">
                <a:solidFill>
                  <a:srgbClr val="0070C0"/>
                </a:solidFill>
              </a:rPr>
              <a:t>: </a:t>
            </a:r>
            <a:r>
              <a:rPr lang="en-GB" sz="1200" dirty="0" smtClean="0">
                <a:solidFill>
                  <a:srgbClr val="0070C0"/>
                </a:solidFill>
              </a:rPr>
              <a:t>Standard</a:t>
            </a:r>
            <a:endParaRPr lang="en-GB" sz="1200" dirty="0">
              <a:solidFill>
                <a:srgbClr val="0070C0"/>
              </a:solidFill>
            </a:endParaRPr>
          </a:p>
          <a:p>
            <a:pPr algn="r"/>
            <a:endParaRPr lang="en-GB" sz="1200" b="1" dirty="0">
              <a:solidFill>
                <a:srgbClr val="0070C0"/>
              </a:solidFill>
            </a:endParaRPr>
          </a:p>
        </p:txBody>
      </p:sp>
      <p:pic>
        <p:nvPicPr>
          <p:cNvPr id="3" name="Content Placeholder 2"/>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98679" y="837182"/>
            <a:ext cx="5240638" cy="3841475"/>
          </a:xfrm>
        </p:spPr>
      </p:pic>
      <p:sp>
        <p:nvSpPr>
          <p:cNvPr id="7" name="TextBox 6"/>
          <p:cNvSpPr txBox="1"/>
          <p:nvPr/>
        </p:nvSpPr>
        <p:spPr>
          <a:xfrm>
            <a:off x="1028714" y="6443330"/>
            <a:ext cx="3585816" cy="369332"/>
          </a:xfrm>
          <a:prstGeom prst="rect">
            <a:avLst/>
          </a:prstGeom>
          <a:noFill/>
        </p:spPr>
        <p:txBody>
          <a:bodyPr wrap="square" rtlCol="0">
            <a:spAutoFit/>
          </a:bodyPr>
          <a:lstStyle/>
          <a:p>
            <a:r>
              <a:rPr lang="en-GB" dirty="0" smtClean="0">
                <a:solidFill>
                  <a:srgbClr val="0070C0"/>
                </a:solidFill>
              </a:rPr>
              <a:t>For details, refer Singh et. al (2021)</a:t>
            </a:r>
            <a:endParaRPr lang="en-GB" dirty="0">
              <a:solidFill>
                <a:srgbClr val="0070C0"/>
              </a:solidFill>
            </a:endParaRPr>
          </a:p>
        </p:txBody>
      </p:sp>
      <p:sp>
        <p:nvSpPr>
          <p:cNvPr id="16" name="TextBox 15"/>
          <p:cNvSpPr txBox="1"/>
          <p:nvPr/>
        </p:nvSpPr>
        <p:spPr>
          <a:xfrm>
            <a:off x="456880" y="5345324"/>
            <a:ext cx="7163440" cy="1261884"/>
          </a:xfrm>
          <a:prstGeom prst="rect">
            <a:avLst/>
          </a:prstGeom>
          <a:noFill/>
        </p:spPr>
        <p:txBody>
          <a:bodyPr wrap="square" rtlCol="0">
            <a:spAutoFit/>
          </a:bodyPr>
          <a:lstStyle/>
          <a:p>
            <a:r>
              <a:rPr lang="en-GB" sz="2000" dirty="0"/>
              <a:t>NTSL </a:t>
            </a:r>
            <a:r>
              <a:rPr lang="en-GB" sz="2000" dirty="0" smtClean="0"/>
              <a:t>effect: </a:t>
            </a:r>
            <a:endParaRPr lang="en-GB" sz="2000" dirty="0"/>
          </a:p>
          <a:p>
            <a:pPr marL="285750" indent="-285750">
              <a:buFont typeface="Arial" panose="020B0604020202020204" pitchFamily="34" charset="0"/>
              <a:buChar char="•"/>
            </a:pPr>
            <a:r>
              <a:rPr lang="en-GB" sz="2000" dirty="0" smtClean="0"/>
              <a:t>Improvement (smaller values) in LLR residuals with IMLS NTSL </a:t>
            </a:r>
            <a:endParaRPr lang="en-GB" sz="2000" dirty="0"/>
          </a:p>
          <a:p>
            <a:pPr marL="285750" indent="-285750">
              <a:buFont typeface="Arial" panose="020B0604020202020204" pitchFamily="34" charset="0"/>
              <a:buChar char="•"/>
            </a:pPr>
            <a:r>
              <a:rPr lang="en-GB" sz="2000" dirty="0" smtClean="0"/>
              <a:t>Reduced annual signal at OCA station</a:t>
            </a:r>
            <a:endParaRPr lang="en-GB" sz="2000" dirty="0"/>
          </a:p>
          <a:p>
            <a:endParaRPr lang="en-GB" sz="1600"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822405"/>
            <a:ext cx="5345708" cy="39004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805857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929590" y="6356350"/>
            <a:ext cx="1637805" cy="365125"/>
          </a:xfrm>
        </p:spPr>
        <p:txBody>
          <a:bodyPr/>
          <a:lstStyle/>
          <a:p>
            <a:r>
              <a:rPr lang="de-DE" dirty="0" smtClean="0"/>
              <a:t>5</a:t>
            </a:r>
          </a:p>
        </p:txBody>
      </p:sp>
      <p:sp>
        <p:nvSpPr>
          <p:cNvPr id="5" name="Title 4"/>
          <p:cNvSpPr>
            <a:spLocks noGrp="1"/>
          </p:cNvSpPr>
          <p:nvPr>
            <p:ph type="title"/>
          </p:nvPr>
        </p:nvSpPr>
        <p:spPr/>
        <p:txBody>
          <a:bodyPr>
            <a:normAutofit fontScale="90000"/>
          </a:bodyPr>
          <a:lstStyle/>
          <a:p>
            <a:r>
              <a:rPr lang="en-GB" dirty="0" smtClean="0"/>
              <a:t>Results: EOP </a:t>
            </a:r>
            <a:r>
              <a:rPr lang="en-GB" dirty="0" smtClean="0"/>
              <a:t>determination</a:t>
            </a:r>
            <a:r>
              <a:rPr lang="en-GB" baseline="30000" dirty="0" smtClean="0"/>
              <a:t>*</a:t>
            </a:r>
            <a:endParaRPr lang="en-GB" baseline="30000" dirty="0"/>
          </a:p>
        </p:txBody>
      </p:sp>
      <p:sp>
        <p:nvSpPr>
          <p:cNvPr id="6" name="Footer Placeholder 5"/>
          <p:cNvSpPr>
            <a:spLocks noGrp="1"/>
          </p:cNvSpPr>
          <p:nvPr>
            <p:ph type="ftr" sz="quarter" idx="13"/>
          </p:nvPr>
        </p:nvSpPr>
        <p:spPr/>
        <p:txBody>
          <a:bodyPr/>
          <a:lstStyle/>
          <a:p>
            <a:r>
              <a:rPr lang="de-DE" dirty="0" err="1" smtClean="0"/>
              <a:t>vEGU</a:t>
            </a:r>
            <a:r>
              <a:rPr lang="de-DE" dirty="0" smtClean="0"/>
              <a:t> | 27 April 2021</a:t>
            </a:r>
            <a:endParaRPr lang="de-DE" dirty="0"/>
          </a:p>
        </p:txBody>
      </p:sp>
      <mc:AlternateContent xmlns:mc="http://schemas.openxmlformats.org/markup-compatibility/2006" xmlns:a14="http://schemas.microsoft.com/office/drawing/2010/main">
        <mc:Choice Requires="a14">
          <p:sp>
            <p:nvSpPr>
              <p:cNvPr id="14" name="Content Placeholder 1"/>
              <p:cNvSpPr txBox="1">
                <a:spLocks/>
              </p:cNvSpPr>
              <p:nvPr/>
            </p:nvSpPr>
            <p:spPr>
              <a:xfrm>
                <a:off x="902001" y="4620348"/>
                <a:ext cx="5140820" cy="4658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14:m>
                  <m:oMath xmlns:m="http://schemas.openxmlformats.org/officeDocument/2006/math">
                    <m:r>
                      <a:rPr lang="en-GB" sz="1600" b="0" i="1" smtClean="0">
                        <a:latin typeface="Cambria Math"/>
                        <a:cs typeface="Arial" panose="020B0604020202020204" pitchFamily="34" charset="0"/>
                      </a:rPr>
                      <m:t>𝛥</m:t>
                    </m:r>
                    <m:r>
                      <a:rPr lang="en-GB" sz="1600" b="0" i="1" smtClean="0">
                        <a:latin typeface="Cambria Math"/>
                        <a:cs typeface="Arial" panose="020B0604020202020204" pitchFamily="34" charset="0"/>
                      </a:rPr>
                      <m:t>𝑈𝑇</m:t>
                    </m:r>
                  </m:oMath>
                </a14:m>
                <a:r>
                  <a:rPr lang="en-GB" sz="1600" i="1" dirty="0" smtClean="0">
                    <a:latin typeface="Arial" panose="020B0604020202020204" pitchFamily="34" charset="0"/>
                    <a:cs typeface="Arial" panose="020B0604020202020204" pitchFamily="34" charset="0"/>
                  </a:rPr>
                  <a:t> values obtained from the standard solution</a:t>
                </a:r>
              </a:p>
            </p:txBody>
          </p:sp>
        </mc:Choice>
        <mc:Fallback xmlns="">
          <p:sp>
            <p:nvSpPr>
              <p:cNvPr id="14" name="Content Placeholder 1"/>
              <p:cNvSpPr txBox="1">
                <a:spLocks noRot="1" noChangeAspect="1" noMove="1" noResize="1" noEditPoints="1" noAdjustHandles="1" noChangeArrowheads="1" noChangeShapeType="1" noTextEdit="1"/>
              </p:cNvSpPr>
              <p:nvPr/>
            </p:nvSpPr>
            <p:spPr>
              <a:xfrm>
                <a:off x="902001" y="4620348"/>
                <a:ext cx="5140820" cy="465858"/>
              </a:xfrm>
              <a:prstGeom prst="rect">
                <a:avLst/>
              </a:prstGeom>
              <a:blipFill rotWithShape="1">
                <a:blip r:embed="rId3"/>
                <a:stretch>
                  <a:fillRect t="-92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Content Placeholder 1"/>
              <p:cNvSpPr txBox="1">
                <a:spLocks/>
              </p:cNvSpPr>
              <p:nvPr/>
            </p:nvSpPr>
            <p:spPr>
              <a:xfrm>
                <a:off x="6118250" y="4677358"/>
                <a:ext cx="5460606" cy="4658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GB" sz="1600" b="0" i="1" dirty="0" smtClean="0">
                    <a:latin typeface="Arial" panose="020B0604020202020204" pitchFamily="34" charset="0"/>
                    <a:cs typeface="Arial" panose="020B0604020202020204" pitchFamily="34" charset="0"/>
                  </a:rPr>
                  <a:t>Absolute changes to </a:t>
                </a:r>
                <a14:m>
                  <m:oMath xmlns:m="http://schemas.openxmlformats.org/officeDocument/2006/math">
                    <m:r>
                      <a:rPr lang="en-GB" sz="1600" b="0" i="1" smtClean="0">
                        <a:latin typeface="Cambria Math"/>
                        <a:cs typeface="Arial" panose="020B0604020202020204" pitchFamily="34" charset="0"/>
                      </a:rPr>
                      <m:t>𝛥</m:t>
                    </m:r>
                    <m:r>
                      <a:rPr lang="en-GB" sz="1600" b="0" i="1" smtClean="0">
                        <a:latin typeface="Cambria Math"/>
                        <a:cs typeface="Arial" panose="020B0604020202020204" pitchFamily="34" charset="0"/>
                      </a:rPr>
                      <m:t>𝑈𝑇</m:t>
                    </m:r>
                  </m:oMath>
                </a14:m>
                <a:r>
                  <a:rPr lang="en-GB" sz="1600" i="1" dirty="0" smtClean="0">
                    <a:latin typeface="Arial" panose="020B0604020202020204" pitchFamily="34" charset="0"/>
                    <a:cs typeface="Arial" panose="020B0604020202020204" pitchFamily="34" charset="0"/>
                  </a:rPr>
                  <a:t> values of the standard solution upon addition of the IMLS NTSL solution and the uncertainty of </a:t>
                </a:r>
                <a14:m>
                  <m:oMath xmlns:m="http://schemas.openxmlformats.org/officeDocument/2006/math">
                    <m:r>
                      <a:rPr lang="en-GB" sz="1600" i="1">
                        <a:latin typeface="Cambria Math"/>
                        <a:cs typeface="Arial" panose="020B0604020202020204" pitchFamily="34" charset="0"/>
                      </a:rPr>
                      <m:t>𝛥</m:t>
                    </m:r>
                    <m:r>
                      <a:rPr lang="en-GB" sz="1600" i="1">
                        <a:latin typeface="Cambria Math"/>
                        <a:cs typeface="Arial" panose="020B0604020202020204" pitchFamily="34" charset="0"/>
                      </a:rPr>
                      <m:t>𝑈𝑇</m:t>
                    </m:r>
                  </m:oMath>
                </a14:m>
                <a:r>
                  <a:rPr lang="en-GB" sz="1600" i="1" dirty="0">
                    <a:latin typeface="Arial" panose="020B0604020202020204" pitchFamily="34" charset="0"/>
                    <a:cs typeface="Arial" panose="020B0604020202020204" pitchFamily="34" charset="0"/>
                  </a:rPr>
                  <a:t> values of the standard solution</a:t>
                </a:r>
              </a:p>
            </p:txBody>
          </p:sp>
        </mc:Choice>
        <mc:Fallback xmlns="">
          <p:sp>
            <p:nvSpPr>
              <p:cNvPr id="16" name="Content Placeholder 1"/>
              <p:cNvSpPr txBox="1">
                <a:spLocks noRot="1" noChangeAspect="1" noMove="1" noResize="1" noEditPoints="1" noAdjustHandles="1" noChangeArrowheads="1" noChangeShapeType="1" noTextEdit="1"/>
              </p:cNvSpPr>
              <p:nvPr/>
            </p:nvSpPr>
            <p:spPr>
              <a:xfrm>
                <a:off x="6118250" y="4677358"/>
                <a:ext cx="5460606" cy="465858"/>
              </a:xfrm>
              <a:prstGeom prst="rect">
                <a:avLst/>
              </a:prstGeom>
              <a:blipFill rotWithShape="1">
                <a:blip r:embed="rId4"/>
                <a:stretch>
                  <a:fillRect t="-9091" r="-335" b="-76623"/>
                </a:stretch>
              </a:blipFill>
            </p:spPr>
            <p:txBody>
              <a:bodyPr/>
              <a:lstStyle/>
              <a:p>
                <a:r>
                  <a:rPr lang="en-GB">
                    <a:noFill/>
                  </a:rPr>
                  <a:t> </a:t>
                </a:r>
              </a:p>
            </p:txBody>
          </p:sp>
        </mc:Fallback>
      </mc:AlternateContent>
      <p:sp>
        <p:nvSpPr>
          <p:cNvPr id="8" name="TextBox 7"/>
          <p:cNvSpPr txBox="1"/>
          <p:nvPr/>
        </p:nvSpPr>
        <p:spPr>
          <a:xfrm>
            <a:off x="457220" y="5348179"/>
            <a:ext cx="5110694" cy="1015663"/>
          </a:xfrm>
          <a:prstGeom prst="rect">
            <a:avLst/>
          </a:prstGeom>
          <a:noFill/>
        </p:spPr>
        <p:txBody>
          <a:bodyPr wrap="none" rtlCol="0">
            <a:spAutoFit/>
          </a:bodyPr>
          <a:lstStyle/>
          <a:p>
            <a:r>
              <a:rPr lang="en-GB" sz="2000" dirty="0"/>
              <a:t>NTSL </a:t>
            </a:r>
            <a:r>
              <a:rPr lang="en-GB" sz="2000" dirty="0" smtClean="0"/>
              <a:t>effect: </a:t>
            </a:r>
            <a:endParaRPr lang="en-GB" sz="2000" dirty="0"/>
          </a:p>
          <a:p>
            <a:pPr marL="285750" indent="-285750">
              <a:buFont typeface="Arial" panose="020B0604020202020204" pitchFamily="34" charset="0"/>
              <a:buChar char="•"/>
            </a:pPr>
            <a:r>
              <a:rPr lang="en-GB" sz="2000" dirty="0"/>
              <a:t>Depends on number of NPs, nights, stations</a:t>
            </a:r>
          </a:p>
          <a:p>
            <a:pPr marL="285750" indent="-285750">
              <a:buFont typeface="Arial" panose="020B0604020202020204" pitchFamily="34" charset="0"/>
              <a:buChar char="•"/>
            </a:pPr>
            <a:r>
              <a:rPr lang="en-GB" sz="2000" smtClean="0"/>
              <a:t>Not significant compared </a:t>
            </a:r>
            <a:r>
              <a:rPr lang="en-GB" sz="2000" dirty="0"/>
              <a:t>to </a:t>
            </a:r>
            <a:r>
              <a:rPr lang="en-GB" sz="2000" dirty="0" smtClean="0"/>
              <a:t>uncertainty</a:t>
            </a:r>
            <a:endParaRPr lang="en-GB" sz="2000" dirty="0"/>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8141" y="836401"/>
            <a:ext cx="5294899" cy="3783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4375" y="809731"/>
            <a:ext cx="5443740" cy="38106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885824" y="6400800"/>
            <a:ext cx="4067175" cy="276999"/>
          </a:xfrm>
          <a:prstGeom prst="rect">
            <a:avLst/>
          </a:prstGeom>
          <a:noFill/>
        </p:spPr>
        <p:txBody>
          <a:bodyPr wrap="square" rtlCol="0">
            <a:spAutoFit/>
          </a:bodyPr>
          <a:lstStyle/>
          <a:p>
            <a:r>
              <a:rPr lang="en-GB" sz="1200" baseline="30000" dirty="0" smtClean="0"/>
              <a:t>*</a:t>
            </a:r>
            <a:r>
              <a:rPr lang="en-GB" sz="1200" dirty="0" smtClean="0"/>
              <a:t>For OCA IR data, 232 nights (&gt; 10 NPs per night)</a:t>
            </a:r>
            <a:endParaRPr lang="en-GB" sz="1200" dirty="0"/>
          </a:p>
        </p:txBody>
      </p:sp>
    </p:spTree>
    <p:extLst>
      <p:ext uri="{BB962C8B-B14F-4D97-AF65-F5344CB8AC3E}">
        <p14:creationId xmlns:p14="http://schemas.microsoft.com/office/powerpoint/2010/main" val="37345966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929590" y="6356350"/>
            <a:ext cx="1637805" cy="365125"/>
          </a:xfrm>
        </p:spPr>
        <p:txBody>
          <a:bodyPr/>
          <a:lstStyle/>
          <a:p>
            <a:r>
              <a:rPr lang="de-DE" dirty="0" smtClean="0"/>
              <a:t>6</a:t>
            </a:r>
          </a:p>
        </p:txBody>
      </p:sp>
      <p:sp>
        <p:nvSpPr>
          <p:cNvPr id="5" name="Title 4"/>
          <p:cNvSpPr>
            <a:spLocks noGrp="1"/>
          </p:cNvSpPr>
          <p:nvPr>
            <p:ph type="title"/>
          </p:nvPr>
        </p:nvSpPr>
        <p:spPr/>
        <p:txBody>
          <a:bodyPr>
            <a:normAutofit fontScale="90000"/>
          </a:bodyPr>
          <a:lstStyle/>
          <a:p>
            <a:r>
              <a:rPr lang="en-GB" dirty="0" smtClean="0"/>
              <a:t>Conclusions</a:t>
            </a:r>
            <a:endParaRPr lang="en-GB" dirty="0"/>
          </a:p>
        </p:txBody>
      </p:sp>
      <p:sp>
        <p:nvSpPr>
          <p:cNvPr id="6" name="Footer Placeholder 5"/>
          <p:cNvSpPr>
            <a:spLocks noGrp="1"/>
          </p:cNvSpPr>
          <p:nvPr>
            <p:ph type="ftr" sz="quarter" idx="13"/>
          </p:nvPr>
        </p:nvSpPr>
        <p:spPr/>
        <p:txBody>
          <a:bodyPr/>
          <a:lstStyle/>
          <a:p>
            <a:r>
              <a:rPr lang="de-DE" dirty="0" err="1" smtClean="0"/>
              <a:t>vEGU</a:t>
            </a:r>
            <a:r>
              <a:rPr lang="de-DE" dirty="0" smtClean="0"/>
              <a:t> | 27 April 2021</a:t>
            </a:r>
            <a:endParaRPr lang="de-DE" dirty="0"/>
          </a:p>
        </p:txBody>
      </p:sp>
      <mc:AlternateContent xmlns:mc="http://schemas.openxmlformats.org/markup-compatibility/2006" xmlns:a14="http://schemas.microsoft.com/office/drawing/2010/main">
        <mc:Choice Requires="a14">
          <p:sp>
            <p:nvSpPr>
              <p:cNvPr id="10" name="Rectangle 16"/>
              <p:cNvSpPr>
                <a:spLocks noChangeArrowheads="1"/>
              </p:cNvSpPr>
              <p:nvPr/>
            </p:nvSpPr>
            <p:spPr bwMode="auto">
              <a:xfrm>
                <a:off x="691116" y="917944"/>
                <a:ext cx="11238614" cy="5438406"/>
              </a:xfrm>
              <a:prstGeom prst="rect">
                <a:avLst/>
              </a:prstGeom>
              <a:noFill/>
              <a:ln w="12700">
                <a:noFill/>
                <a:miter lim="800000"/>
                <a:headEnd/>
                <a:tailEnd/>
              </a:ln>
            </p:spPr>
            <p:txBody>
              <a:bodyPr lIns="103032" tIns="51517" rIns="103032" bIns="51517"/>
              <a:lstStyle/>
              <a:p>
                <a:pPr marL="457200" indent="-457200" defTabSz="976313">
                  <a:spcBef>
                    <a:spcPct val="20000"/>
                  </a:spcBef>
                  <a:buClr>
                    <a:schemeClr val="tx2"/>
                  </a:buClr>
                  <a:buSzPct val="75000"/>
                  <a:buFont typeface="Wingdings" panose="05000000000000000000" pitchFamily="2" charset="2"/>
                  <a:buChar char="Ø"/>
                  <a:tabLst>
                    <a:tab pos="574675" algn="l"/>
                  </a:tabLst>
                  <a:defRPr/>
                </a:pPr>
                <a:r>
                  <a:rPr lang="en-GB" sz="2300" dirty="0" smtClean="0"/>
                  <a:t>NTSL (all loadings) added to LLR analysis from IMLS and GFZ from 1980 – present</a:t>
                </a:r>
              </a:p>
              <a:p>
                <a:pPr marL="457200" indent="-457200" defTabSz="976313">
                  <a:spcBef>
                    <a:spcPct val="20000"/>
                  </a:spcBef>
                  <a:buClr>
                    <a:schemeClr val="tx2"/>
                  </a:buClr>
                  <a:buSzPct val="75000"/>
                  <a:buFont typeface="Wingdings" panose="05000000000000000000" pitchFamily="2" charset="2"/>
                  <a:buChar char="Ø"/>
                  <a:tabLst>
                    <a:tab pos="574675" algn="l"/>
                  </a:tabLst>
                  <a:defRPr/>
                </a:pPr>
                <a:r>
                  <a:rPr lang="en-GB" sz="2300" dirty="0" smtClean="0"/>
                  <a:t>EOP determination (this study, </a:t>
                </a:r>
                <a14:m>
                  <m:oMath xmlns:m="http://schemas.openxmlformats.org/officeDocument/2006/math">
                    <m:r>
                      <m:rPr>
                        <m:sty m:val="p"/>
                      </m:rPr>
                      <a:rPr lang="en-GB" sz="2300">
                        <a:latin typeface="Cambria Math"/>
                      </a:rPr>
                      <m:t>Δ</m:t>
                    </m:r>
                  </m:oMath>
                </a14:m>
                <a:r>
                  <a:rPr lang="en-GB" sz="2300" dirty="0"/>
                  <a:t>UT</a:t>
                </a:r>
                <a:r>
                  <a:rPr lang="en-GB" sz="2300" dirty="0" smtClean="0"/>
                  <a:t> only) from LLR as corrections to IERS C04 series</a:t>
                </a:r>
              </a:p>
              <a:p>
                <a:pPr marL="914400" lvl="1" indent="-457200" defTabSz="976313">
                  <a:spcBef>
                    <a:spcPct val="20000"/>
                  </a:spcBef>
                  <a:buClr>
                    <a:schemeClr val="tx2"/>
                  </a:buClr>
                  <a:buSzPct val="75000"/>
                  <a:buFont typeface="Wingdings" panose="05000000000000000000" pitchFamily="2" charset="2"/>
                  <a:buChar char="§"/>
                  <a:tabLst>
                    <a:tab pos="574675" algn="l"/>
                  </a:tabLst>
                  <a:defRPr/>
                </a:pPr>
                <a:r>
                  <a:rPr lang="en-GB" sz="2300" dirty="0" smtClean="0"/>
                  <a:t>Corrections for 232 nights (nights with &gt; 10 NPs per night)</a:t>
                </a:r>
              </a:p>
              <a:p>
                <a:pPr marL="914400" lvl="1" indent="-457200" defTabSz="976313">
                  <a:spcBef>
                    <a:spcPct val="20000"/>
                  </a:spcBef>
                  <a:buClr>
                    <a:schemeClr val="tx2"/>
                  </a:buClr>
                  <a:buSzPct val="75000"/>
                  <a:buFont typeface="Wingdings" panose="05000000000000000000" pitchFamily="2" charset="2"/>
                  <a:buChar char="§"/>
                  <a:tabLst>
                    <a:tab pos="574675" algn="l"/>
                  </a:tabLst>
                  <a:defRPr/>
                </a:pPr>
                <a:r>
                  <a:rPr lang="en-GB" sz="2300" dirty="0" smtClean="0"/>
                  <a:t>Range of corrections </a:t>
                </a:r>
                <a:r>
                  <a:rPr lang="en-GB" sz="2300" dirty="0"/>
                  <a:t>±150 𝜇</a:t>
                </a:r>
                <a:r>
                  <a:rPr lang="en-GB" sz="2300" dirty="0" smtClean="0"/>
                  <a:t>s (standard solution)</a:t>
                </a:r>
              </a:p>
              <a:p>
                <a:pPr marL="914400" lvl="1" indent="-457200" defTabSz="976313">
                  <a:spcBef>
                    <a:spcPct val="20000"/>
                  </a:spcBef>
                  <a:buClr>
                    <a:schemeClr val="tx2"/>
                  </a:buClr>
                  <a:buSzPct val="75000"/>
                  <a:buFont typeface="Wingdings" panose="05000000000000000000" pitchFamily="2" charset="2"/>
                  <a:buChar char="§"/>
                  <a:tabLst>
                    <a:tab pos="574675" algn="l"/>
                  </a:tabLst>
                  <a:defRPr/>
                </a:pPr>
                <a:r>
                  <a:rPr lang="en-GB" sz="2300" dirty="0" smtClean="0"/>
                  <a:t>Uncertainty of corrections up to </a:t>
                </a:r>
                <a:r>
                  <a:rPr lang="en-GB" sz="2300" dirty="0"/>
                  <a:t>60 𝜇</a:t>
                </a:r>
                <a:r>
                  <a:rPr lang="en-GB" sz="2300" dirty="0" smtClean="0"/>
                  <a:t>s</a:t>
                </a:r>
              </a:p>
              <a:p>
                <a:pPr marL="1371600" lvl="2" indent="-457200" defTabSz="976313">
                  <a:spcBef>
                    <a:spcPct val="20000"/>
                  </a:spcBef>
                  <a:buClr>
                    <a:schemeClr val="tx2"/>
                  </a:buClr>
                  <a:buSzPct val="75000"/>
                  <a:buFont typeface="Arial" panose="020B0604020202020204" pitchFamily="34" charset="0"/>
                  <a:buChar char="•"/>
                  <a:tabLst>
                    <a:tab pos="574675" algn="l"/>
                  </a:tabLst>
                  <a:defRPr/>
                </a:pPr>
                <a:r>
                  <a:rPr lang="en-GB" sz="2300" dirty="0" smtClean="0"/>
                  <a:t>Mean (uncertainty </a:t>
                </a:r>
                <a:r>
                  <a:rPr lang="en-GB" sz="2300" dirty="0"/>
                  <a:t>of </a:t>
                </a:r>
                <a:r>
                  <a:rPr lang="en-GB" sz="2300" dirty="0" smtClean="0"/>
                  <a:t>corrections) = 17.79 𝜇s, Std. dev. = 10.17</a:t>
                </a:r>
                <a:r>
                  <a:rPr lang="en-GB" sz="2300" dirty="0"/>
                  <a:t> 𝜇</a:t>
                </a:r>
                <a:r>
                  <a:rPr lang="en-GB" sz="2300" dirty="0" smtClean="0"/>
                  <a:t>s</a:t>
                </a:r>
              </a:p>
              <a:p>
                <a:pPr marL="457200" indent="-457200" defTabSz="976313">
                  <a:spcBef>
                    <a:spcPct val="20000"/>
                  </a:spcBef>
                  <a:buClr>
                    <a:schemeClr val="tx2"/>
                  </a:buClr>
                  <a:buSzPct val="75000"/>
                  <a:buFont typeface="Wingdings" panose="05000000000000000000" pitchFamily="2" charset="2"/>
                  <a:buChar char="Ø"/>
                  <a:tabLst>
                    <a:tab pos="574675" algn="l"/>
                  </a:tabLst>
                  <a:defRPr/>
                </a:pPr>
                <a:r>
                  <a:rPr lang="en-GB" sz="2300" dirty="0" smtClean="0"/>
                  <a:t>Effect of NTSL on corrections (compared to standard solution) ±60 𝜇s</a:t>
                </a:r>
              </a:p>
              <a:p>
                <a:pPr marL="914400" lvl="1" indent="-457200" defTabSz="976313">
                  <a:spcBef>
                    <a:spcPct val="20000"/>
                  </a:spcBef>
                  <a:buClr>
                    <a:schemeClr val="tx2"/>
                  </a:buClr>
                  <a:buSzPct val="75000"/>
                  <a:buFont typeface="Wingdings" panose="05000000000000000000" pitchFamily="2" charset="2"/>
                  <a:buChar char="§"/>
                  <a:tabLst>
                    <a:tab pos="574675" algn="l"/>
                  </a:tabLst>
                  <a:defRPr/>
                </a:pPr>
                <a:r>
                  <a:rPr lang="en-GB" sz="2300" dirty="0" smtClean="0"/>
                  <a:t>NTSL effect less than uncertainty (of standard solution) for 71.55% nights (IMLS) and 78.02% nights (GFZ)</a:t>
                </a:r>
              </a:p>
              <a:p>
                <a:pPr marL="1371600" lvl="2" indent="-457200" defTabSz="976313">
                  <a:spcBef>
                    <a:spcPct val="20000"/>
                  </a:spcBef>
                  <a:buClr>
                    <a:schemeClr val="tx2"/>
                  </a:buClr>
                  <a:buSzPct val="75000"/>
                  <a:buFont typeface="Arial" panose="020B0604020202020204" pitchFamily="34" charset="0"/>
                  <a:buChar char="•"/>
                  <a:tabLst>
                    <a:tab pos="574675" algn="l"/>
                  </a:tabLst>
                  <a:defRPr/>
                </a:pPr>
                <a:r>
                  <a:rPr lang="en-GB" sz="2300" dirty="0" smtClean="0"/>
                  <a:t>IMLS: Mean</a:t>
                </a:r>
                <a:r>
                  <a:rPr lang="en-GB" sz="2300" baseline="30000" dirty="0"/>
                  <a:t>*</a:t>
                </a:r>
                <a:r>
                  <a:rPr lang="en-GB" sz="2300" dirty="0" smtClean="0"/>
                  <a:t> = 12.18 </a:t>
                </a:r>
                <a:r>
                  <a:rPr lang="en-GB" sz="2300" dirty="0"/>
                  <a:t>𝜇s, Std. dev</a:t>
                </a:r>
                <a:r>
                  <a:rPr lang="en-GB" sz="2300" dirty="0" smtClean="0"/>
                  <a:t>.</a:t>
                </a:r>
                <a:r>
                  <a:rPr lang="en-GB" sz="2300" baseline="30000" dirty="0" smtClean="0"/>
                  <a:t>*</a:t>
                </a:r>
                <a:r>
                  <a:rPr lang="en-GB" sz="2300" dirty="0" smtClean="0"/>
                  <a:t> </a:t>
                </a:r>
                <a:r>
                  <a:rPr lang="en-GB" sz="2300" dirty="0"/>
                  <a:t>= </a:t>
                </a:r>
                <a:r>
                  <a:rPr lang="en-GB" sz="2300" dirty="0" smtClean="0"/>
                  <a:t>11.44 </a:t>
                </a:r>
                <a:r>
                  <a:rPr lang="en-GB" sz="2300" dirty="0"/>
                  <a:t>𝜇</a:t>
                </a:r>
                <a:r>
                  <a:rPr lang="en-GB" sz="2300" dirty="0" smtClean="0"/>
                  <a:t>s</a:t>
                </a:r>
              </a:p>
              <a:p>
                <a:pPr marL="1371600" lvl="2" indent="-457200" defTabSz="976313">
                  <a:spcBef>
                    <a:spcPct val="20000"/>
                  </a:spcBef>
                  <a:buClr>
                    <a:schemeClr val="tx2"/>
                  </a:buClr>
                  <a:buSzPct val="75000"/>
                  <a:buFont typeface="Arial" panose="020B0604020202020204" pitchFamily="34" charset="0"/>
                  <a:buChar char="•"/>
                  <a:tabLst>
                    <a:tab pos="574675" algn="l"/>
                  </a:tabLst>
                  <a:defRPr/>
                </a:pPr>
                <a:r>
                  <a:rPr lang="en-GB" sz="2300" dirty="0" smtClean="0"/>
                  <a:t>GFZ: Mean</a:t>
                </a:r>
                <a:r>
                  <a:rPr lang="en-GB" sz="2300" baseline="30000" dirty="0"/>
                  <a:t>*</a:t>
                </a:r>
                <a:r>
                  <a:rPr lang="en-GB" sz="2300" dirty="0" smtClean="0"/>
                  <a:t> </a:t>
                </a:r>
                <a:r>
                  <a:rPr lang="en-GB" sz="2300" dirty="0"/>
                  <a:t>= </a:t>
                </a:r>
                <a:r>
                  <a:rPr lang="en-GB" sz="2300" dirty="0" smtClean="0"/>
                  <a:t>9.94 </a:t>
                </a:r>
                <a:r>
                  <a:rPr lang="en-GB" sz="2300" dirty="0"/>
                  <a:t>𝜇s, Std. dev</a:t>
                </a:r>
                <a:r>
                  <a:rPr lang="en-GB" sz="2300" dirty="0" smtClean="0"/>
                  <a:t>.</a:t>
                </a:r>
                <a:r>
                  <a:rPr lang="en-GB" sz="2300" baseline="30000" dirty="0" smtClean="0"/>
                  <a:t>*</a:t>
                </a:r>
                <a:r>
                  <a:rPr lang="en-GB" sz="2300" dirty="0" smtClean="0"/>
                  <a:t> </a:t>
                </a:r>
                <a:r>
                  <a:rPr lang="en-GB" sz="2300" dirty="0"/>
                  <a:t>= </a:t>
                </a:r>
                <a:r>
                  <a:rPr lang="en-GB" sz="2300" dirty="0" smtClean="0"/>
                  <a:t>8.52 </a:t>
                </a:r>
                <a:r>
                  <a:rPr lang="en-GB" sz="2300" dirty="0"/>
                  <a:t>𝜇</a:t>
                </a:r>
                <a:r>
                  <a:rPr lang="en-GB" sz="2300" dirty="0" smtClean="0"/>
                  <a:t>s</a:t>
                </a:r>
              </a:p>
              <a:p>
                <a:pPr marL="914400" lvl="1" indent="-457200" defTabSz="976313">
                  <a:spcBef>
                    <a:spcPct val="20000"/>
                  </a:spcBef>
                  <a:buClr>
                    <a:schemeClr val="tx2"/>
                  </a:buClr>
                  <a:buSzPct val="75000"/>
                  <a:buFont typeface="Wingdings" panose="05000000000000000000" pitchFamily="2" charset="2"/>
                  <a:buChar char="§"/>
                  <a:tabLst>
                    <a:tab pos="574675" algn="l"/>
                  </a:tabLst>
                  <a:defRPr/>
                </a:pPr>
                <a:r>
                  <a:rPr lang="en-GB" sz="2300" dirty="0" smtClean="0"/>
                  <a:t>Not recommended to be added for EOP determination</a:t>
                </a:r>
              </a:p>
              <a:p>
                <a:pPr marL="457200" indent="-457200" defTabSz="976313">
                  <a:spcBef>
                    <a:spcPct val="20000"/>
                  </a:spcBef>
                  <a:buClr>
                    <a:schemeClr val="tx2"/>
                  </a:buClr>
                  <a:buSzPct val="75000"/>
                  <a:buFont typeface="Wingdings" panose="05000000000000000000" pitchFamily="2" charset="2"/>
                  <a:buChar char="Ø"/>
                  <a:tabLst>
                    <a:tab pos="574675" algn="l"/>
                  </a:tabLst>
                  <a:defRPr/>
                </a:pPr>
                <a14:m>
                  <m:oMath xmlns:m="http://schemas.openxmlformats.org/officeDocument/2006/math">
                    <m:r>
                      <m:rPr>
                        <m:sty m:val="p"/>
                      </m:rPr>
                      <a:rPr lang="en-GB" sz="2300">
                        <a:latin typeface="Cambria Math"/>
                      </a:rPr>
                      <m:t>Δ</m:t>
                    </m:r>
                  </m:oMath>
                </a14:m>
                <a:r>
                  <a:rPr lang="en-GB" sz="2300" dirty="0"/>
                  <a:t>UT</a:t>
                </a:r>
                <a:r>
                  <a:rPr lang="en-GB" sz="2300" dirty="0" smtClean="0"/>
                  <a:t> determination: LLR to verify VLBI results</a:t>
                </a:r>
              </a:p>
            </p:txBody>
          </p:sp>
        </mc:Choice>
        <mc:Fallback xmlns="">
          <p:sp>
            <p:nvSpPr>
              <p:cNvPr id="10" name="Rectangle 16"/>
              <p:cNvSpPr>
                <a:spLocks noRot="1" noChangeAspect="1" noMove="1" noResize="1" noEditPoints="1" noAdjustHandles="1" noChangeArrowheads="1" noChangeShapeType="1" noTextEdit="1"/>
              </p:cNvSpPr>
              <p:nvPr/>
            </p:nvSpPr>
            <p:spPr bwMode="auto">
              <a:xfrm>
                <a:off x="691116" y="917944"/>
                <a:ext cx="11238614" cy="5438406"/>
              </a:xfrm>
              <a:prstGeom prst="rect">
                <a:avLst/>
              </a:prstGeom>
              <a:blipFill rotWithShape="1">
                <a:blip r:embed="rId3"/>
                <a:stretch>
                  <a:fillRect l="-163" t="-673" b="-2354"/>
                </a:stretch>
              </a:blipFill>
              <a:ln w="12700">
                <a:noFill/>
                <a:miter lim="800000"/>
                <a:headEnd/>
                <a:tailEn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 name="TextBox 1"/>
              <p:cNvSpPr txBox="1"/>
              <p:nvPr/>
            </p:nvSpPr>
            <p:spPr>
              <a:xfrm>
                <a:off x="885824" y="6400800"/>
                <a:ext cx="4067175" cy="461665"/>
              </a:xfrm>
              <a:prstGeom prst="rect">
                <a:avLst/>
              </a:prstGeom>
              <a:noFill/>
            </p:spPr>
            <p:txBody>
              <a:bodyPr wrap="square" rtlCol="0">
                <a:spAutoFit/>
              </a:bodyPr>
              <a:lstStyle/>
              <a:p>
                <a:r>
                  <a:rPr lang="en-GB" sz="1200" baseline="30000" dirty="0" smtClean="0"/>
                  <a:t>*</a:t>
                </a:r>
                <a:r>
                  <a:rPr lang="en-GB" sz="1200" dirty="0" smtClean="0"/>
                  <a:t>of absolute change when adding NTSL </a:t>
                </a:r>
                <a:r>
                  <a:rPr lang="en-GB" sz="1200" dirty="0"/>
                  <a:t>in </a:t>
                </a:r>
                <a14:m>
                  <m:oMath xmlns:m="http://schemas.openxmlformats.org/officeDocument/2006/math">
                    <m:r>
                      <m:rPr>
                        <m:sty m:val="p"/>
                      </m:rPr>
                      <a:rPr lang="en-GB" sz="1200">
                        <a:latin typeface="Cambria Math"/>
                      </a:rPr>
                      <m:t>Δ</m:t>
                    </m:r>
                  </m:oMath>
                </a14:m>
                <a:r>
                  <a:rPr lang="en-GB" sz="1200" dirty="0"/>
                  <a:t>UT</a:t>
                </a:r>
                <a:r>
                  <a:rPr lang="en-GB" sz="1200" dirty="0" smtClean="0"/>
                  <a:t> calculation, compared to standard solution</a:t>
                </a:r>
                <a:endParaRPr lang="en-GB" sz="1200" dirty="0"/>
              </a:p>
            </p:txBody>
          </p:sp>
        </mc:Choice>
        <mc:Fallback xmlns="">
          <p:sp>
            <p:nvSpPr>
              <p:cNvPr id="2" name="TextBox 1"/>
              <p:cNvSpPr txBox="1">
                <a:spLocks noRot="1" noChangeAspect="1" noMove="1" noResize="1" noEditPoints="1" noAdjustHandles="1" noChangeArrowheads="1" noChangeShapeType="1" noTextEdit="1"/>
              </p:cNvSpPr>
              <p:nvPr/>
            </p:nvSpPr>
            <p:spPr>
              <a:xfrm>
                <a:off x="885824" y="6400800"/>
                <a:ext cx="4067175" cy="461665"/>
              </a:xfrm>
              <a:prstGeom prst="rect">
                <a:avLst/>
              </a:prstGeom>
              <a:blipFill rotWithShape="1">
                <a:blip r:embed="rId4"/>
                <a:stretch>
                  <a:fillRect b="-9211"/>
                </a:stretch>
              </a:blipFill>
            </p:spPr>
            <p:txBody>
              <a:bodyPr/>
              <a:lstStyle/>
              <a:p>
                <a:r>
                  <a:rPr lang="en-GB">
                    <a:noFill/>
                  </a:rPr>
                  <a:t> </a:t>
                </a:r>
              </a:p>
            </p:txBody>
          </p:sp>
        </mc:Fallback>
      </mc:AlternateContent>
      <p:sp>
        <p:nvSpPr>
          <p:cNvPr id="7" name="TextBox 6"/>
          <p:cNvSpPr txBox="1"/>
          <p:nvPr/>
        </p:nvSpPr>
        <p:spPr>
          <a:xfrm>
            <a:off x="10019041" y="5988301"/>
            <a:ext cx="2172959" cy="276999"/>
          </a:xfrm>
          <a:prstGeom prst="rect">
            <a:avLst/>
          </a:prstGeom>
          <a:noFill/>
        </p:spPr>
        <p:txBody>
          <a:bodyPr wrap="square" rtlCol="0">
            <a:spAutoFit/>
          </a:bodyPr>
          <a:lstStyle/>
          <a:p>
            <a:pPr algn="r"/>
            <a:r>
              <a:rPr lang="en-GB" sz="1200" dirty="0" smtClean="0">
                <a:solidFill>
                  <a:srgbClr val="0070C0"/>
                </a:solidFill>
              </a:rPr>
              <a:t>Std. Dev.: Standard Deviation</a:t>
            </a:r>
            <a:endParaRPr lang="en-GB" sz="1200" dirty="0">
              <a:solidFill>
                <a:srgbClr val="0070C0"/>
              </a:solidFill>
            </a:endParaRPr>
          </a:p>
        </p:txBody>
      </p:sp>
    </p:spTree>
    <p:extLst>
      <p:ext uri="{BB962C8B-B14F-4D97-AF65-F5344CB8AC3E}">
        <p14:creationId xmlns:p14="http://schemas.microsoft.com/office/powerpoint/2010/main" val="28547944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787BE3F7-AD42-DD44-B19A-9BAA06A1C4E3}" type="slidenum">
              <a:rPr lang="de-DE" smtClean="0"/>
              <a:pPr/>
              <a:t>7</a:t>
            </a:fld>
            <a:endParaRPr lang="de-DE" dirty="0"/>
          </a:p>
        </p:txBody>
      </p:sp>
      <p:sp>
        <p:nvSpPr>
          <p:cNvPr id="4" name="Title 3"/>
          <p:cNvSpPr>
            <a:spLocks noGrp="1"/>
          </p:cNvSpPr>
          <p:nvPr>
            <p:ph type="title"/>
          </p:nvPr>
        </p:nvSpPr>
        <p:spPr/>
        <p:txBody>
          <a:bodyPr>
            <a:normAutofit fontScale="90000"/>
          </a:bodyPr>
          <a:lstStyle/>
          <a:p>
            <a:r>
              <a:rPr lang="en-GB" dirty="0" smtClean="0"/>
              <a:t>References and Acknowledgement</a:t>
            </a:r>
            <a:endParaRPr lang="en-GB" dirty="0"/>
          </a:p>
        </p:txBody>
      </p:sp>
      <p:sp>
        <p:nvSpPr>
          <p:cNvPr id="6" name="Rectangle 16"/>
          <p:cNvSpPr>
            <a:spLocks noChangeArrowheads="1"/>
          </p:cNvSpPr>
          <p:nvPr/>
        </p:nvSpPr>
        <p:spPr bwMode="auto">
          <a:xfrm>
            <a:off x="691116" y="917944"/>
            <a:ext cx="11238614" cy="5025656"/>
          </a:xfrm>
          <a:prstGeom prst="rect">
            <a:avLst/>
          </a:prstGeom>
          <a:noFill/>
          <a:ln w="12700">
            <a:noFill/>
            <a:miter lim="800000"/>
            <a:headEnd/>
            <a:tailEnd/>
          </a:ln>
        </p:spPr>
        <p:txBody>
          <a:bodyPr lIns="103032" tIns="51517" rIns="103032" bIns="51517"/>
          <a:lstStyle/>
          <a:p>
            <a:pPr defTabSz="976313">
              <a:spcBef>
                <a:spcPct val="20000"/>
              </a:spcBef>
              <a:buClr>
                <a:schemeClr val="tx2"/>
              </a:buClr>
              <a:buSzPct val="75000"/>
              <a:buFont typeface="Monotype Sorts" pitchFamily="2" charset="2"/>
              <a:buNone/>
              <a:tabLst>
                <a:tab pos="574675" algn="l"/>
              </a:tabLst>
              <a:defRPr/>
            </a:pPr>
            <a:r>
              <a:rPr lang="en-GB" sz="2000" dirty="0" err="1"/>
              <a:t>Biskupek</a:t>
            </a:r>
            <a:r>
              <a:rPr lang="en-GB" sz="2000" dirty="0"/>
              <a:t>, L. (2015).</a:t>
            </a:r>
            <a:r>
              <a:rPr lang="en-GB" sz="2000" dirty="0" err="1"/>
              <a:t>Bestimmung</a:t>
            </a:r>
            <a:r>
              <a:rPr lang="en-GB" sz="2000" dirty="0"/>
              <a:t> der </a:t>
            </a:r>
            <a:r>
              <a:rPr lang="en-GB" sz="2000" dirty="0" err="1"/>
              <a:t>Erdorientierung</a:t>
            </a:r>
            <a:r>
              <a:rPr lang="en-GB" sz="2000" dirty="0"/>
              <a:t> </a:t>
            </a:r>
            <a:r>
              <a:rPr lang="en-GB" sz="2000" dirty="0" err="1"/>
              <a:t>mit</a:t>
            </a:r>
            <a:r>
              <a:rPr lang="en-GB" sz="2000" dirty="0"/>
              <a:t> Lunar Laser </a:t>
            </a:r>
            <a:r>
              <a:rPr lang="en-GB" sz="2000" dirty="0" smtClean="0"/>
              <a:t>Ranging</a:t>
            </a:r>
            <a:r>
              <a:rPr lang="en-GB" sz="2000" dirty="0"/>
              <a:t>. Ph.D. thesis Leibniz University Hannover.  </a:t>
            </a:r>
            <a:r>
              <a:rPr lang="en-GB" sz="2000" dirty="0" smtClean="0">
                <a:hlinkClick r:id="rId3"/>
              </a:rPr>
              <a:t>https</a:t>
            </a:r>
            <a:r>
              <a:rPr lang="en-GB" sz="2000" dirty="0">
                <a:hlinkClick r:id="rId3"/>
              </a:rPr>
              <a:t>://</a:t>
            </a:r>
            <a:r>
              <a:rPr lang="en-GB" sz="2000" dirty="0" smtClean="0">
                <a:hlinkClick r:id="rId3"/>
              </a:rPr>
              <a:t>doi.org/10.15488/4721</a:t>
            </a:r>
            <a:endParaRPr lang="en-GB" sz="2000" dirty="0" smtClean="0"/>
          </a:p>
          <a:p>
            <a:pPr defTabSz="976313">
              <a:spcBef>
                <a:spcPct val="20000"/>
              </a:spcBef>
              <a:buClr>
                <a:schemeClr val="tx2"/>
              </a:buClr>
              <a:buSzPct val="75000"/>
              <a:buFont typeface="Monotype Sorts" pitchFamily="2" charset="2"/>
              <a:buNone/>
              <a:tabLst>
                <a:tab pos="574675" algn="l"/>
              </a:tabLst>
              <a:defRPr/>
            </a:pPr>
            <a:r>
              <a:rPr lang="en-GB" sz="2000" dirty="0" smtClean="0"/>
              <a:t>Singh, V.V., </a:t>
            </a:r>
            <a:r>
              <a:rPr lang="en-GB" sz="2000" dirty="0"/>
              <a:t>Biskupek, L</a:t>
            </a:r>
            <a:r>
              <a:rPr lang="en-GB" sz="2000" dirty="0" smtClean="0"/>
              <a:t>., Müller</a:t>
            </a:r>
            <a:r>
              <a:rPr lang="en-GB" sz="2000" dirty="0"/>
              <a:t>, J</a:t>
            </a:r>
            <a:r>
              <a:rPr lang="en-GB" sz="2000" dirty="0" smtClean="0"/>
              <a:t>., &amp; Zhang, M. </a:t>
            </a:r>
            <a:r>
              <a:rPr lang="en-GB" sz="2000" dirty="0"/>
              <a:t>(</a:t>
            </a:r>
            <a:r>
              <a:rPr lang="en-GB" sz="2000" dirty="0" smtClean="0"/>
              <a:t>2021).</a:t>
            </a:r>
            <a:r>
              <a:rPr lang="en-GB" sz="2000" dirty="0" err="1" smtClean="0"/>
              <a:t>Impcat</a:t>
            </a:r>
            <a:r>
              <a:rPr lang="en-GB" sz="2000" dirty="0" smtClean="0"/>
              <a:t> of non-tidal station loading in LLR. Advances in Space Research</a:t>
            </a:r>
            <a:r>
              <a:rPr lang="en-GB" sz="2000" dirty="0"/>
              <a:t>. </a:t>
            </a:r>
            <a:r>
              <a:rPr lang="en-GB" sz="2000" dirty="0">
                <a:hlinkClick r:id="rId4"/>
              </a:rPr>
              <a:t>https://</a:t>
            </a:r>
            <a:r>
              <a:rPr lang="en-GB" sz="2000" dirty="0" smtClean="0">
                <a:hlinkClick r:id="rId4"/>
              </a:rPr>
              <a:t>doi.org/10.1016/j.asr.2021.03.018</a:t>
            </a:r>
            <a:endParaRPr lang="en-GB" sz="2000" dirty="0" smtClean="0"/>
          </a:p>
          <a:p>
            <a:pPr marL="366713" indent="-366713" defTabSz="976313">
              <a:spcBef>
                <a:spcPct val="20000"/>
              </a:spcBef>
              <a:buClr>
                <a:schemeClr val="tx2"/>
              </a:buClr>
              <a:buSzPct val="75000"/>
              <a:buFont typeface="Monotype Sorts" pitchFamily="2" charset="2"/>
              <a:buNone/>
              <a:tabLst>
                <a:tab pos="574675" algn="l"/>
              </a:tabLst>
              <a:defRPr/>
            </a:pPr>
            <a:endParaRPr lang="en-GB" sz="2000" dirty="0"/>
          </a:p>
          <a:p>
            <a:pPr algn="just" defTabSz="976313">
              <a:spcBef>
                <a:spcPct val="20000"/>
              </a:spcBef>
              <a:buClr>
                <a:schemeClr val="tx2"/>
              </a:buClr>
              <a:buSzPct val="75000"/>
              <a:buFont typeface="Monotype Sorts" pitchFamily="2" charset="2"/>
              <a:buNone/>
              <a:tabLst>
                <a:tab pos="574675" algn="l"/>
              </a:tabLst>
              <a:defRPr/>
            </a:pPr>
            <a:r>
              <a:rPr lang="en-GB" sz="2000" dirty="0" smtClean="0"/>
              <a:t>Current </a:t>
            </a:r>
            <a:r>
              <a:rPr lang="en-GB" sz="2000" dirty="0"/>
              <a:t>LLR data are collected, archived, and distributed under the auspices of </a:t>
            </a:r>
            <a:r>
              <a:rPr lang="en-GB" sz="2000" dirty="0" smtClean="0"/>
              <a:t>the International Laser Ranging Service (ILRS) (Pearlman </a:t>
            </a:r>
            <a:r>
              <a:rPr lang="en-GB" sz="2000" dirty="0"/>
              <a:t>et al., 2019</a:t>
            </a:r>
            <a:r>
              <a:rPr lang="en-GB" sz="2000" dirty="0" smtClean="0"/>
              <a:t>).</a:t>
            </a:r>
          </a:p>
          <a:p>
            <a:pPr algn="just" defTabSz="976313">
              <a:spcBef>
                <a:spcPct val="20000"/>
              </a:spcBef>
              <a:buClr>
                <a:schemeClr val="tx2"/>
              </a:buClr>
              <a:buSzPct val="75000"/>
              <a:buFont typeface="Monotype Sorts" pitchFamily="2" charset="2"/>
              <a:buNone/>
              <a:tabLst>
                <a:tab pos="574675" algn="l"/>
              </a:tabLst>
              <a:defRPr/>
            </a:pPr>
            <a:r>
              <a:rPr lang="en-GB" sz="2000" dirty="0" smtClean="0"/>
              <a:t>This research was funded by the German Aerospace </a:t>
            </a:r>
            <a:r>
              <a:rPr lang="en-GB" sz="2000" dirty="0" err="1" smtClean="0"/>
              <a:t>Center's</a:t>
            </a:r>
            <a:r>
              <a:rPr lang="en-GB" sz="2000" dirty="0" smtClean="0"/>
              <a:t> (DLR) Institute for Satellite Geodesy and Inertial Sensing, and Deutsche </a:t>
            </a:r>
            <a:r>
              <a:rPr lang="en-GB" sz="2000" dirty="0" err="1" smtClean="0"/>
              <a:t>Forschungsgemeinschaft</a:t>
            </a:r>
            <a:r>
              <a:rPr lang="en-GB" sz="2000" dirty="0" smtClean="0"/>
              <a:t> (DFG, German Research Foundation) under Germany’s Excellence Strategy EXC 2123 </a:t>
            </a:r>
            <a:r>
              <a:rPr lang="en-GB" sz="2000" dirty="0" err="1" smtClean="0"/>
              <a:t>QuantumFrontiers</a:t>
            </a:r>
            <a:r>
              <a:rPr lang="en-GB" sz="2000" dirty="0" smtClean="0"/>
              <a:t>, Project-ID 390837967. Further financial supports were from the Strategic Priority Research Program of the Chinese Academy of Sciences (grant nos. XDB23030100 and XDA15017700) and the National Natural Science Foundation of China (project no. 41704013). </a:t>
            </a:r>
            <a:endParaRPr lang="en-US" sz="2000" dirty="0"/>
          </a:p>
        </p:txBody>
      </p:sp>
      <p:sp>
        <p:nvSpPr>
          <p:cNvPr id="11" name="TextBox 10"/>
          <p:cNvSpPr txBox="1"/>
          <p:nvPr/>
        </p:nvSpPr>
        <p:spPr>
          <a:xfrm>
            <a:off x="988827" y="6356350"/>
            <a:ext cx="8888820" cy="461665"/>
          </a:xfrm>
          <a:prstGeom prst="rect">
            <a:avLst/>
          </a:prstGeom>
          <a:noFill/>
        </p:spPr>
        <p:txBody>
          <a:bodyPr wrap="square" rtlCol="0">
            <a:spAutoFit/>
          </a:bodyPr>
          <a:lstStyle/>
          <a:p>
            <a:r>
              <a:rPr lang="en-GB" sz="1200" dirty="0">
                <a:solidFill>
                  <a:schemeClr val="accent5">
                    <a:lumMod val="75000"/>
                  </a:schemeClr>
                </a:solidFill>
              </a:rPr>
              <a:t>Pearlman, M. R., Noll, C. E., </a:t>
            </a:r>
            <a:r>
              <a:rPr lang="en-GB" sz="1200" dirty="0" err="1">
                <a:solidFill>
                  <a:schemeClr val="accent5">
                    <a:lumMod val="75000"/>
                  </a:schemeClr>
                </a:solidFill>
              </a:rPr>
              <a:t>Pavlis</a:t>
            </a:r>
            <a:r>
              <a:rPr lang="en-GB" sz="1200" dirty="0">
                <a:solidFill>
                  <a:schemeClr val="accent5">
                    <a:lumMod val="75000"/>
                  </a:schemeClr>
                </a:solidFill>
              </a:rPr>
              <a:t>, E. C., </a:t>
            </a:r>
            <a:r>
              <a:rPr lang="en-GB" sz="1200" dirty="0" err="1">
                <a:solidFill>
                  <a:schemeClr val="accent5">
                    <a:lumMod val="75000"/>
                  </a:schemeClr>
                </a:solidFill>
              </a:rPr>
              <a:t>Lemoine</a:t>
            </a:r>
            <a:r>
              <a:rPr lang="en-GB" sz="1200" dirty="0">
                <a:solidFill>
                  <a:schemeClr val="accent5">
                    <a:lumMod val="75000"/>
                  </a:schemeClr>
                </a:solidFill>
              </a:rPr>
              <a:t>, F. G., </a:t>
            </a:r>
            <a:r>
              <a:rPr lang="en-GB" sz="1200" dirty="0" err="1">
                <a:solidFill>
                  <a:schemeClr val="accent5">
                    <a:lumMod val="75000"/>
                  </a:schemeClr>
                </a:solidFill>
              </a:rPr>
              <a:t>Combrink</a:t>
            </a:r>
            <a:r>
              <a:rPr lang="en-GB" sz="1200" dirty="0">
                <a:solidFill>
                  <a:schemeClr val="accent5">
                    <a:lumMod val="75000"/>
                  </a:schemeClr>
                </a:solidFill>
              </a:rPr>
              <a:t>, L.,</a:t>
            </a:r>
            <a:r>
              <a:rPr lang="en-GB" sz="1200" dirty="0" err="1">
                <a:solidFill>
                  <a:schemeClr val="accent5">
                    <a:lumMod val="75000"/>
                  </a:schemeClr>
                </a:solidFill>
              </a:rPr>
              <a:t>Degnan</a:t>
            </a:r>
            <a:r>
              <a:rPr lang="en-GB" sz="1200" dirty="0">
                <a:solidFill>
                  <a:schemeClr val="accent5">
                    <a:lumMod val="75000"/>
                  </a:schemeClr>
                </a:solidFill>
              </a:rPr>
              <a:t>, J. J., Kirchner, G., &amp; Schreiber, U. (2019). The ILRS: approaching20 years and planning for the future</a:t>
            </a:r>
            <a:r>
              <a:rPr lang="en-GB" sz="1200" dirty="0" smtClean="0">
                <a:solidFill>
                  <a:schemeClr val="accent5">
                    <a:lumMod val="75000"/>
                  </a:schemeClr>
                </a:solidFill>
              </a:rPr>
              <a:t>. Journal </a:t>
            </a:r>
            <a:r>
              <a:rPr lang="en-GB" sz="1200" dirty="0">
                <a:solidFill>
                  <a:schemeClr val="accent5">
                    <a:lumMod val="75000"/>
                  </a:schemeClr>
                </a:solidFill>
              </a:rPr>
              <a:t>of Geodesy,93(11), 2161–2180. doi:10.1007/s00190-019-01241-1.</a:t>
            </a:r>
          </a:p>
        </p:txBody>
      </p:sp>
    </p:spTree>
    <p:extLst>
      <p:ext uri="{BB962C8B-B14F-4D97-AF65-F5344CB8AC3E}">
        <p14:creationId xmlns:p14="http://schemas.microsoft.com/office/powerpoint/2010/main" val="1750194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3"/>
          </p:nvPr>
        </p:nvSpPr>
        <p:spPr/>
        <p:txBody>
          <a:bodyPr/>
          <a:lstStyle/>
          <a:p>
            <a:r>
              <a:rPr lang="de-DE" dirty="0" err="1"/>
              <a:t>vEGU</a:t>
            </a:r>
            <a:r>
              <a:rPr lang="de-DE" dirty="0"/>
              <a:t> | 27 April 2021</a:t>
            </a:r>
          </a:p>
        </p:txBody>
      </p:sp>
      <p:sp>
        <p:nvSpPr>
          <p:cNvPr id="4" name="Content Placeholder 1"/>
          <p:cNvSpPr txBox="1">
            <a:spLocks/>
          </p:cNvSpPr>
          <p:nvPr/>
        </p:nvSpPr>
        <p:spPr>
          <a:xfrm>
            <a:off x="4697818" y="2673053"/>
            <a:ext cx="2819400" cy="694291"/>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4400" dirty="0" smtClean="0"/>
              <a:t>Thank you!</a:t>
            </a:r>
            <a:endParaRPr lang="en-GB" sz="4400" dirty="0"/>
          </a:p>
        </p:txBody>
      </p:sp>
    </p:spTree>
    <p:extLst>
      <p:ext uri="{BB962C8B-B14F-4D97-AF65-F5344CB8AC3E}">
        <p14:creationId xmlns:p14="http://schemas.microsoft.com/office/powerpoint/2010/main" val="38024349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915</Words>
  <Application>Microsoft Office PowerPoint</Application>
  <PresentationFormat>Custom</PresentationFormat>
  <Paragraphs>97</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Office-Design</vt:lpstr>
      <vt:lpstr>Impact of NTSL on LLR observatories and on the estimation of EOPs</vt:lpstr>
      <vt:lpstr>Principle of LLR</vt:lpstr>
      <vt:lpstr>LUNAR Software Package</vt:lpstr>
      <vt:lpstr>Results: Station Coordinates and Annual Signal</vt:lpstr>
      <vt:lpstr>Results: EOP determination*</vt:lpstr>
      <vt:lpstr>Conclusions</vt:lpstr>
      <vt:lpstr>References and Acknowledgement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Vishwa Vijay Singh</dc:creator>
  <cp:lastModifiedBy>Vishwa Vijay Singh</cp:lastModifiedBy>
  <cp:revision>412</cp:revision>
  <cp:lastPrinted>2020-09-28T09:06:08Z</cp:lastPrinted>
  <dcterms:created xsi:type="dcterms:W3CDTF">2017-09-07T08:26:43Z</dcterms:created>
  <dcterms:modified xsi:type="dcterms:W3CDTF">2021-04-22T14:34:18Z</dcterms:modified>
</cp:coreProperties>
</file>