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2" r:id="rId2"/>
  </p:sldMasterIdLst>
  <p:notesMasterIdLst>
    <p:notesMasterId r:id="rId4"/>
  </p:notesMasterIdLst>
  <p:sldIdLst>
    <p:sldId id="932" r:id="rId3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E40"/>
    <a:srgbClr val="000000"/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18" autoAdjust="0"/>
  </p:normalViewPr>
  <p:slideViewPr>
    <p:cSldViewPr>
      <p:cViewPr varScale="1">
        <p:scale>
          <a:sx n="64" d="100"/>
          <a:sy n="64" d="100"/>
        </p:scale>
        <p:origin x="724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2" d="100"/>
        <a:sy n="14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27046E91-C647-485C-A003-B2BD2DB1FDF2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078E8222-C593-4E22-ABF0-E9CB759A75F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9742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95235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92390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1832833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97370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74589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74491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79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4456014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2768456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56116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12777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0986E-0DF7-4336-B13D-48E363BA5059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5A625-D948-4696-8A7F-A4744AABB6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827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55DB0-2547-44AE-92BF-4E49791300A1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A2DF0-F95C-4E12-B346-9D1CD085B4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122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5D788-5127-4C61-841A-F8AB5774AEDE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2DF19-C3D0-4679-96C1-D5055EE27A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24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47E59-477A-4EF8-ACAA-C9F81217FC4F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2B72E-736A-4723-A154-B665B2D74F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053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C3DC2-C0F0-4891-A318-E94721C8C31A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3FE7D-2B0A-4067-8700-6937630768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361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B63F4-D255-44F7-BE09-75AFF39AE010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892A6-22DB-4F09-8706-20D00936DF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6761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05E8C-EEAE-4151-823E-24057C2CFE45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BE1E7-9CB7-485B-B1C3-C2074E6801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28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759DC-7ADC-452D-B023-CF3B42DAEA1B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3FD02-61EF-4206-9F3C-EA64A759A4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1524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2BADA-3C03-4CC3-B9CA-1531F1EBA682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8AA84-7398-4EB2-A22D-11BC19C989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816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7C5FA-E0ED-4FA3-B5ED-787B8EF8112C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A0F37-C508-4463-ABD5-FD44ECB3D8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315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95CC7-9D46-4EA5-85F0-F9DA3B34BB02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909C6-8DBC-4BC5-B1CD-94AD10E665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60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3" descr="华师大logo.gif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568" y="0"/>
            <a:ext cx="983433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8D228935-B4BB-4E73-89B5-9240B1DF8F07}" type="datetimeFigureOut">
              <a:rPr lang="zh-CN" altLang="en-US"/>
              <a:pPr>
                <a:defRPr/>
              </a:pPr>
              <a:t>2021/4/25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208523AD-25F2-4A39-A940-2EE245AA09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25850" r="9031" b="22700"/>
          <a:stretch/>
        </p:blipFill>
        <p:spPr>
          <a:xfrm>
            <a:off x="6888088" y="1625138"/>
            <a:ext cx="5184241" cy="1731854"/>
          </a:xfrm>
          <a:prstGeom prst="rect">
            <a:avLst/>
          </a:prstGeom>
        </p:spPr>
      </p:pic>
      <p:cxnSp>
        <p:nvCxnSpPr>
          <p:cNvPr id="74" name="直接连接符 73"/>
          <p:cNvCxnSpPr/>
          <p:nvPr/>
        </p:nvCxnSpPr>
        <p:spPr>
          <a:xfrm>
            <a:off x="0" y="1210428"/>
            <a:ext cx="12192000" cy="0"/>
          </a:xfrm>
          <a:prstGeom prst="line">
            <a:avLst/>
          </a:prstGeom>
          <a:ln w="57150">
            <a:solidFill>
              <a:srgbClr val="008E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03967" y="-171400"/>
            <a:ext cx="11737304" cy="10939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3200" b="1" dirty="0" smtClean="0">
                <a:solidFill>
                  <a:srgbClr val="333399"/>
                </a:solidFill>
                <a:latin typeface="+mj-lt"/>
              </a:rPr>
              <a:t>Ordinal </a:t>
            </a:r>
            <a:r>
              <a:rPr lang="en-US" altLang="zh-CN" sz="3200" b="1" dirty="0">
                <a:solidFill>
                  <a:srgbClr val="333399"/>
                </a:solidFill>
                <a:latin typeface="+mj-lt"/>
              </a:rPr>
              <a:t>partition transition </a:t>
            </a:r>
            <a:r>
              <a:rPr lang="en-US" altLang="zh-CN" sz="3200" b="1" dirty="0" smtClean="0">
                <a:solidFill>
                  <a:srgbClr val="333399"/>
                </a:solidFill>
                <a:latin typeface="+mj-lt"/>
              </a:rPr>
              <a:t>network for </a:t>
            </a:r>
            <a:r>
              <a:rPr lang="en-US" altLang="zh-CN" sz="3200" b="1" dirty="0">
                <a:solidFill>
                  <a:srgbClr val="333399"/>
                </a:solidFill>
                <a:latin typeface="+mj-lt"/>
              </a:rPr>
              <a:t>climate </a:t>
            </a:r>
            <a:r>
              <a:rPr lang="en-US" altLang="zh-CN" sz="3200" b="1" dirty="0" smtClean="0">
                <a:solidFill>
                  <a:srgbClr val="333399"/>
                </a:solidFill>
                <a:latin typeface="+mj-lt"/>
              </a:rPr>
              <a:t>data</a:t>
            </a:r>
            <a:endParaRPr lang="en-GB" altLang="zh-CN" sz="3200" b="1" dirty="0">
              <a:solidFill>
                <a:srgbClr val="333399"/>
              </a:solidFill>
              <a:latin typeface="+mj-lt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549295" y="548680"/>
            <a:ext cx="6787065" cy="43800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 eaLnBrk="0" hangingPunct="0">
              <a:lnSpc>
                <a:spcPct val="93000"/>
              </a:lnSpc>
              <a:spcBef>
                <a:spcPts val="1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Calibri" pitchFamily="34" charset="0"/>
              </a:rPr>
              <a:t>Yong </a:t>
            </a: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Calibri" pitchFamily="34" charset="0"/>
              </a:rPr>
              <a:t>Zou</a:t>
            </a:r>
            <a:endParaRPr lang="en-GB" altLang="zh-CN" sz="2400" baseline="14000" dirty="0">
              <a:latin typeface="华文楷体" panose="02010600040101010101" pitchFamily="2" charset="-122"/>
              <a:ea typeface="华文楷体" panose="02010600040101010101" pitchFamily="2" charset="-122"/>
              <a:cs typeface="Calibri" pitchFamily="34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63352" y="827624"/>
            <a:ext cx="2874630" cy="398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2800" tIns="41400" rIns="82800" bIns="41400">
            <a:spAutoFit/>
          </a:bodyPr>
          <a:lstStyle/>
          <a:p>
            <a:pPr eaLnBrk="0" hangingPunct="0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CN" sz="2200" dirty="0">
                <a:solidFill>
                  <a:srgbClr val="000000"/>
                </a:solidFill>
                <a:latin typeface="Times New Roman" pitchFamily="18" charset="0"/>
              </a:rPr>
              <a:t>yzou@phy.ecnu.edu.cn</a:t>
            </a:r>
            <a:endParaRPr lang="en-GB" altLang="zh-CN" sz="2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32104" y="6167045"/>
            <a:ext cx="4746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zh-CN" sz="1200" dirty="0"/>
              <a:t>Y. J. </a:t>
            </a:r>
            <a:r>
              <a:rPr lang="en-US" altLang="zh-CN" sz="1200" dirty="0" err="1"/>
              <a:t>Ruan</a:t>
            </a:r>
            <a:r>
              <a:rPr lang="en-US" altLang="zh-CN" sz="1200" dirty="0"/>
              <a:t>, R. V. </a:t>
            </a:r>
            <a:r>
              <a:rPr lang="en-US" altLang="zh-CN" sz="1200" dirty="0" smtClean="0"/>
              <a:t>Donner, et al</a:t>
            </a:r>
            <a:r>
              <a:rPr lang="zh-CN" altLang="en-US" sz="1200" dirty="0" smtClean="0"/>
              <a:t>，</a:t>
            </a:r>
            <a:r>
              <a:rPr lang="en-US" altLang="zh-CN" sz="1200" dirty="0"/>
              <a:t>Chaos, </a:t>
            </a:r>
            <a:r>
              <a:rPr lang="en-US" altLang="zh-CN" sz="1200" dirty="0" smtClean="0"/>
              <a:t>2019, 29(4), 043111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200" dirty="0" smtClean="0"/>
              <a:t>H. Y. Wu</a:t>
            </a:r>
            <a:r>
              <a:rPr lang="en-US" altLang="zh-CN" sz="1200" dirty="0"/>
              <a:t>, </a:t>
            </a:r>
            <a:r>
              <a:rPr lang="en-US" altLang="zh-CN" sz="1200" dirty="0" smtClean="0"/>
              <a:t>Y. </a:t>
            </a:r>
            <a:r>
              <a:rPr lang="en-US" altLang="zh-CN" sz="1200" dirty="0"/>
              <a:t>Zou, </a:t>
            </a:r>
            <a:r>
              <a:rPr lang="en-US" altLang="zh-CN" sz="1200" dirty="0" smtClean="0"/>
              <a:t>E. Macau, et al. Chaos</a:t>
            </a:r>
            <a:r>
              <a:rPr lang="en-US" altLang="zh-CN" sz="1200" dirty="0"/>
              <a:t>, 2020, 30(5), </a:t>
            </a:r>
            <a:r>
              <a:rPr lang="en-US" altLang="zh-CN" sz="1200" dirty="0" smtClean="0"/>
              <a:t>053104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zh-CN" sz="1200" dirty="0" smtClean="0"/>
              <a:t>Y</a:t>
            </a:r>
            <a:r>
              <a:rPr lang="en-US" altLang="zh-CN" sz="1200" dirty="0"/>
              <a:t>. Zou, R. V. Donner, </a:t>
            </a:r>
            <a:r>
              <a:rPr lang="en-US" altLang="zh-CN" sz="1200" dirty="0" smtClean="0"/>
              <a:t>et al. Phys. Rep., 2019, 787</a:t>
            </a:r>
            <a:r>
              <a:rPr lang="en-US" altLang="zh-CN" sz="1200" dirty="0"/>
              <a:t>, 1 </a:t>
            </a:r>
            <a:r>
              <a:rPr lang="en-US" altLang="zh-CN" sz="1200" dirty="0" smtClean="0"/>
              <a:t>- 97</a:t>
            </a:r>
            <a:endParaRPr lang="en-US" altLang="zh-CN" sz="1200" dirty="0"/>
          </a:p>
        </p:txBody>
      </p:sp>
      <p:sp>
        <p:nvSpPr>
          <p:cNvPr id="26" name="文本框 25"/>
          <p:cNvSpPr txBox="1"/>
          <p:nvPr/>
        </p:nvSpPr>
        <p:spPr>
          <a:xfrm>
            <a:off x="436587" y="1556792"/>
            <a:ext cx="455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olidFill>
                  <a:srgbClr val="0000FF"/>
                </a:solidFill>
              </a:rPr>
              <a:t>Ordinal patterns and transition networks</a:t>
            </a:r>
            <a:endParaRPr lang="zh-CN" altLang="en-US" dirty="0">
              <a:solidFill>
                <a:srgbClr val="0000FF"/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03" y="3356992"/>
            <a:ext cx="5083349" cy="1594804"/>
          </a:xfrm>
          <a:prstGeom prst="rect">
            <a:avLst/>
          </a:prstGeom>
        </p:spPr>
      </p:pic>
      <p:sp>
        <p:nvSpPr>
          <p:cNvPr id="64" name="TextBox 47"/>
          <p:cNvSpPr txBox="1"/>
          <p:nvPr/>
        </p:nvSpPr>
        <p:spPr>
          <a:xfrm>
            <a:off x="189975" y="2452826"/>
            <a:ext cx="2605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zh-CN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000" i="1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zh-CN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     </a:t>
            </a:r>
            <a:r>
              <a:rPr lang="en-US" altLang="zh-CN" sz="2000" i="1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zh-CN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320587" y="1948770"/>
            <a:ext cx="497510" cy="571923"/>
            <a:chOff x="470817" y="2499442"/>
            <a:chExt cx="497510" cy="571923"/>
          </a:xfrm>
        </p:grpSpPr>
        <p:sp>
          <p:nvSpPr>
            <p:cNvPr id="41" name="椭圆 40"/>
            <p:cNvSpPr/>
            <p:nvPr/>
          </p:nvSpPr>
          <p:spPr>
            <a:xfrm>
              <a:off x="470817" y="2856209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686841" y="3005903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902865" y="2499442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直接连接符 43"/>
            <p:cNvCxnSpPr>
              <a:endCxn id="42" idx="1"/>
            </p:cNvCxnSpPr>
            <p:nvPr/>
          </p:nvCxnSpPr>
          <p:spPr>
            <a:xfrm>
              <a:off x="505806" y="2896366"/>
              <a:ext cx="190622" cy="1191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742716" y="2522496"/>
              <a:ext cx="185859" cy="4967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318556" y="2024919"/>
            <a:ext cx="497510" cy="497510"/>
            <a:chOff x="470817" y="2424161"/>
            <a:chExt cx="497510" cy="497510"/>
          </a:xfrm>
        </p:grpSpPr>
        <p:sp>
          <p:nvSpPr>
            <p:cNvPr id="29" name="椭圆 28"/>
            <p:cNvSpPr/>
            <p:nvPr/>
          </p:nvSpPr>
          <p:spPr>
            <a:xfrm>
              <a:off x="470817" y="2856209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686841" y="2640185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902865" y="2424161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/>
            <p:nvPr/>
          </p:nvCxnSpPr>
          <p:spPr>
            <a:xfrm flipV="1">
              <a:off x="505806" y="2680342"/>
              <a:ext cx="216429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712146" y="2469081"/>
              <a:ext cx="216429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2353939" y="2024919"/>
            <a:ext cx="497510" cy="551732"/>
            <a:chOff x="470817" y="2640185"/>
            <a:chExt cx="497510" cy="551732"/>
          </a:xfrm>
        </p:grpSpPr>
        <p:sp>
          <p:nvSpPr>
            <p:cNvPr id="35" name="椭圆 34"/>
            <p:cNvSpPr/>
            <p:nvPr/>
          </p:nvSpPr>
          <p:spPr>
            <a:xfrm>
              <a:off x="470817" y="2856209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686841" y="2640185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902865" y="3126455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 flipV="1">
              <a:off x="505806" y="2680342"/>
              <a:ext cx="216429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731194" y="2695004"/>
              <a:ext cx="190719" cy="4356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5400000">
            <a:off x="5238450" y="1995386"/>
            <a:ext cx="497510" cy="497510"/>
            <a:chOff x="470817" y="2424161"/>
            <a:chExt cx="497510" cy="497510"/>
          </a:xfrm>
        </p:grpSpPr>
        <p:sp>
          <p:nvSpPr>
            <p:cNvPr id="47" name="椭圆 46"/>
            <p:cNvSpPr/>
            <p:nvPr/>
          </p:nvSpPr>
          <p:spPr>
            <a:xfrm>
              <a:off x="470817" y="2856209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686841" y="2640185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902865" y="2424161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/>
            <p:nvPr/>
          </p:nvCxnSpPr>
          <p:spPr>
            <a:xfrm flipV="1">
              <a:off x="505806" y="2680342"/>
              <a:ext cx="216429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V="1">
              <a:off x="712146" y="2469081"/>
              <a:ext cx="216429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3337263" y="2024919"/>
            <a:ext cx="497510" cy="490964"/>
            <a:chOff x="470817" y="2214683"/>
            <a:chExt cx="497510" cy="490964"/>
          </a:xfrm>
        </p:grpSpPr>
        <p:sp>
          <p:nvSpPr>
            <p:cNvPr id="53" name="椭圆 52"/>
            <p:cNvSpPr/>
            <p:nvPr/>
          </p:nvSpPr>
          <p:spPr>
            <a:xfrm>
              <a:off x="470817" y="2214683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686841" y="2640185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902865" y="2424161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>
              <a:stCxn id="53" idx="4"/>
            </p:cNvCxnSpPr>
            <p:nvPr/>
          </p:nvCxnSpPr>
          <p:spPr>
            <a:xfrm>
              <a:off x="503548" y="2280145"/>
              <a:ext cx="218687" cy="400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712146" y="2469081"/>
              <a:ext cx="216429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48"/>
          <p:cNvSpPr txBox="1"/>
          <p:nvPr/>
        </p:nvSpPr>
        <p:spPr>
          <a:xfrm>
            <a:off x="3339408" y="2452826"/>
            <a:ext cx="2303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i="1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zh-CN" sz="2000" baseline="-2500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4</a:t>
            </a:r>
            <a:r>
              <a:rPr lang="en-US" altLang="zh-CN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2000" i="1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zh-CN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               </a:t>
            </a:r>
            <a:r>
              <a:rPr lang="en-US" altLang="zh-CN" sz="2000" i="1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zh-CN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301880" y="2024919"/>
            <a:ext cx="566245" cy="535164"/>
            <a:chOff x="402082" y="2640185"/>
            <a:chExt cx="566245" cy="535164"/>
          </a:xfrm>
        </p:grpSpPr>
        <p:sp>
          <p:nvSpPr>
            <p:cNvPr id="59" name="椭圆 58"/>
            <p:cNvSpPr/>
            <p:nvPr/>
          </p:nvSpPr>
          <p:spPr>
            <a:xfrm>
              <a:off x="402082" y="3109887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686841" y="2640185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902865" y="2815309"/>
              <a:ext cx="65462" cy="6546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61"/>
            <p:cNvCxnSpPr>
              <a:stCxn id="59" idx="7"/>
            </p:cNvCxnSpPr>
            <p:nvPr/>
          </p:nvCxnSpPr>
          <p:spPr>
            <a:xfrm flipV="1">
              <a:off x="457957" y="2680342"/>
              <a:ext cx="264278" cy="4391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731194" y="2671189"/>
              <a:ext cx="204402" cy="1857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6" name="图片 1" descr="图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67" y="5321775"/>
            <a:ext cx="3537692" cy="137444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8" name="文本框 67"/>
          <p:cNvSpPr txBox="1"/>
          <p:nvPr/>
        </p:nvSpPr>
        <p:spPr>
          <a:xfrm>
            <a:off x="337105" y="1249529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Methodologies: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32514" y="4983770"/>
            <a:ext cx="5282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>
                <a:solidFill>
                  <a:srgbClr val="0000FF"/>
                </a:solidFill>
              </a:rPr>
              <a:t>Coupling analysis of ordinal transition networks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888153" y="5476078"/>
            <a:ext cx="2688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 smtClean="0">
                <a:solidFill>
                  <a:srgbClr val="7030A0"/>
                </a:solidFill>
              </a:rPr>
              <a:t>Kullback</a:t>
            </a:r>
            <a:r>
              <a:rPr lang="en-US" altLang="zh-CN" sz="1600" dirty="0" smtClean="0">
                <a:solidFill>
                  <a:srgbClr val="7030A0"/>
                </a:solidFill>
              </a:rPr>
              <a:t> </a:t>
            </a:r>
            <a:r>
              <a:rPr lang="en-US" altLang="zh-CN" sz="1600" dirty="0" err="1" smtClean="0">
                <a:solidFill>
                  <a:srgbClr val="7030A0"/>
                </a:solidFill>
              </a:rPr>
              <a:t>Leibler</a:t>
            </a:r>
            <a:r>
              <a:rPr lang="en-US" altLang="zh-CN" sz="1600" dirty="0" smtClean="0">
                <a:solidFill>
                  <a:srgbClr val="7030A0"/>
                </a:solidFill>
              </a:rPr>
              <a:t> divergence</a:t>
            </a:r>
            <a:endParaRPr lang="zh-CN" altLang="en-US" sz="1600" dirty="0">
              <a:solidFill>
                <a:srgbClr val="7030A0"/>
              </a:solidFill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816080" y="124952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Climate data: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737" y="5908287"/>
            <a:ext cx="3290227" cy="575715"/>
          </a:xfrm>
          <a:prstGeom prst="rect">
            <a:avLst/>
          </a:prstGeom>
        </p:spPr>
      </p:pic>
      <p:sp>
        <p:nvSpPr>
          <p:cNvPr id="75" name="文本框 74"/>
          <p:cNvSpPr txBox="1"/>
          <p:nvPr/>
        </p:nvSpPr>
        <p:spPr>
          <a:xfrm>
            <a:off x="8609840" y="915259"/>
            <a:ext cx="34355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00FF"/>
                </a:solidFill>
              </a:rPr>
              <a:t>Collaborators: E. Macau, R. Donner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3407425" y="876468"/>
            <a:ext cx="49232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East China Normal University, Shanghai, </a:t>
            </a: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China</a:t>
            </a:r>
            <a:endParaRPr lang="en-US" altLang="zh-CN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7945" y="2780928"/>
            <a:ext cx="3069983" cy="728166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620987" y="2924944"/>
            <a:ext cx="2090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7030A0"/>
                </a:solidFill>
              </a:rPr>
              <a:t>Permutation entropy:</a:t>
            </a:r>
            <a:endParaRPr lang="zh-CN" altLang="en-US" sz="1600" dirty="0">
              <a:solidFill>
                <a:srgbClr val="7030A0"/>
              </a:solidFill>
            </a:endParaRPr>
          </a:p>
        </p:txBody>
      </p:sp>
      <p:pic>
        <p:nvPicPr>
          <p:cNvPr id="83" name="图片 82"/>
          <p:cNvPicPr>
            <a:picLocks noChangeAspect="1"/>
          </p:cNvPicPr>
          <p:nvPr/>
        </p:nvPicPr>
        <p:blipFill rotWithShape="1">
          <a:blip r:embed="rId7"/>
          <a:srcRect l="2816" t="2906" r="49653" b="49402"/>
          <a:stretch/>
        </p:blipFill>
        <p:spPr>
          <a:xfrm>
            <a:off x="6948160" y="4430629"/>
            <a:ext cx="2593032" cy="1500695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8"/>
          <a:srcRect l="2939" t="51161" r="49724"/>
          <a:stretch/>
        </p:blipFill>
        <p:spPr>
          <a:xfrm>
            <a:off x="9552384" y="4430629"/>
            <a:ext cx="2552364" cy="151865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899652" y="5867980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References: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85" name="图片 8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964" y="3432825"/>
            <a:ext cx="5182432" cy="86027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10125</TotalTime>
  <Words>127</Words>
  <Application>Microsoft Office PowerPoint</Application>
  <PresentationFormat>宽屏</PresentationFormat>
  <Paragraphs>17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华文楷体</vt:lpstr>
      <vt:lpstr>宋体</vt:lpstr>
      <vt:lpstr>Arial</vt:lpstr>
      <vt:lpstr>Calibri</vt:lpstr>
      <vt:lpstr>Symbol</vt:lpstr>
      <vt:lpstr>Times New Roman</vt:lpstr>
      <vt:lpstr>自定义设计方案</vt:lpstr>
      <vt:lpstr>1_自定义设计方案</vt:lpstr>
      <vt:lpstr>PowerPoint 演示文稿</vt:lpstr>
    </vt:vector>
  </TitlesOfParts>
  <Company>ECNU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Yong Zou</dc:creator>
  <cp:lastModifiedBy>Yong Zou</cp:lastModifiedBy>
  <cp:revision>803</cp:revision>
  <dcterms:created xsi:type="dcterms:W3CDTF">2011-05-26T05:00:54Z</dcterms:created>
  <dcterms:modified xsi:type="dcterms:W3CDTF">2021-04-25T02:28:51Z</dcterms:modified>
</cp:coreProperties>
</file>