
<file path=[Content_Types].xml><?xml version="1.0" encoding="utf-8"?>
<Types xmlns="http://schemas.openxmlformats.org/package/2006/content-types"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5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notesMasterIdLst>
    <p:notesMasterId r:id="rId22"/>
  </p:notesMasterIdLst>
  <p:sldIdLst>
    <p:sldId id="257" r:id="rId2"/>
    <p:sldId id="526" r:id="rId3"/>
    <p:sldId id="444" r:id="rId4"/>
    <p:sldId id="518" r:id="rId5"/>
    <p:sldId id="528" r:id="rId6"/>
    <p:sldId id="515" r:id="rId7"/>
    <p:sldId id="516" r:id="rId8"/>
    <p:sldId id="462" r:id="rId9"/>
    <p:sldId id="517" r:id="rId10"/>
    <p:sldId id="476" r:id="rId11"/>
    <p:sldId id="527" r:id="rId12"/>
    <p:sldId id="530" r:id="rId13"/>
    <p:sldId id="266" r:id="rId14"/>
    <p:sldId id="494" r:id="rId15"/>
    <p:sldId id="531" r:id="rId16"/>
    <p:sldId id="524" r:id="rId17"/>
    <p:sldId id="532" r:id="rId18"/>
    <p:sldId id="389" r:id="rId19"/>
    <p:sldId id="442" r:id="rId20"/>
    <p:sldId id="525" r:id="rId21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F+Mqi/emWVsBxqKO5zw6wA==" hashData="qdFi33vbAr2Jl2p066qQP0NB7vt9PvoDaf32/OcqVd/HK9Ex7dktMfogHNkg7QMSj5Fx3y4AAu2YWoAIcCojvA=="/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  <p15:guide id="3" pos="298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Nicola Durighetto" initials="ND" lastIdx="2" clrIdx="0">
    <p:extLst>
      <p:ext uri="{19B8F6BF-5375-455C-9EA6-DF929625EA0E}">
        <p15:presenceInfo xmlns:p15="http://schemas.microsoft.com/office/powerpoint/2012/main" userId="142f6dd7edf961da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browse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27E1F"/>
    <a:srgbClr val="E8E021"/>
    <a:srgbClr val="E9BC33"/>
    <a:srgbClr val="EA9745"/>
    <a:srgbClr val="EB7357"/>
    <a:srgbClr val="C85370"/>
    <a:srgbClr val="A6338A"/>
    <a:srgbClr val="CC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5A111915-BE36-4E01-A7E5-04B1672EAD32}" styleName="Stile chiaro 2 - Colore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46F890A9-2807-4EBB-B81D-B2AA78EC7F39}" styleName="Stile scuro 2 - Colore 5/Colore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144" autoAdjust="0"/>
    <p:restoredTop sz="96357" autoAdjust="0"/>
  </p:normalViewPr>
  <p:slideViewPr>
    <p:cSldViewPr>
      <p:cViewPr varScale="1">
        <p:scale>
          <a:sx n="146" d="100"/>
          <a:sy n="146" d="100"/>
        </p:scale>
        <p:origin x="486" y="108"/>
      </p:cViewPr>
      <p:guideLst>
        <p:guide orient="horz" pos="1620"/>
        <p:guide pos="2880"/>
        <p:guide pos="29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9062332317685743"/>
          <c:y val="4.6878811021650112E-2"/>
          <c:w val="0.66027533583738918"/>
          <c:h val="0.767107648810466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Foglio1!$B$1</c:f>
              <c:strCache>
                <c:ptCount val="1"/>
                <c:pt idx="0">
                  <c:v>mm/month</c:v>
                </c:pt>
              </c:strCache>
            </c:strRef>
          </c:tx>
          <c:spPr>
            <a:solidFill>
              <a:schemeClr val="accent1">
                <a:alpha val="65000"/>
              </a:schemeClr>
            </a:solidFill>
            <a:ln>
              <a:noFill/>
            </a:ln>
            <a:effectLst/>
          </c:spPr>
          <c:invertIfNegative val="0"/>
          <c:cat>
            <c:strRef>
              <c:f>Foglio1!$A$2:$A$13</c:f>
              <c:strCache>
                <c:ptCount val="12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  <c:pt idx="8">
                  <c:v>SEP</c:v>
                </c:pt>
                <c:pt idx="9">
                  <c:v>OCT</c:v>
                </c:pt>
                <c:pt idx="10">
                  <c:v>NOV</c:v>
                </c:pt>
                <c:pt idx="11">
                  <c:v>DEC</c:v>
                </c:pt>
              </c:strCache>
            </c:strRef>
          </c:cat>
          <c:val>
            <c:numRef>
              <c:f>Foglio1!$B$2:$B$13</c:f>
              <c:numCache>
                <c:formatCode>General</c:formatCode>
                <c:ptCount val="12"/>
                <c:pt idx="0">
                  <c:v>54.74545454545455</c:v>
                </c:pt>
                <c:pt idx="1">
                  <c:v>74.127272727272739</c:v>
                </c:pt>
                <c:pt idx="2">
                  <c:v>80.618181818181824</c:v>
                </c:pt>
                <c:pt idx="3">
                  <c:v>95.272727272727266</c:v>
                </c:pt>
                <c:pt idx="4">
                  <c:v>137.58181818181819</c:v>
                </c:pt>
                <c:pt idx="5">
                  <c:v>129.52727272727273</c:v>
                </c:pt>
                <c:pt idx="6">
                  <c:v>146.98181818181817</c:v>
                </c:pt>
                <c:pt idx="7">
                  <c:v>155.67272727272726</c:v>
                </c:pt>
                <c:pt idx="8">
                  <c:v>110.45454545454545</c:v>
                </c:pt>
                <c:pt idx="9">
                  <c:v>146.81818181818178</c:v>
                </c:pt>
                <c:pt idx="10">
                  <c:v>161.38181818181818</c:v>
                </c:pt>
                <c:pt idx="11">
                  <c:v>84.399999999999991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68C9-40B6-B65A-19392AAE793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9"/>
        <c:axId val="502646447"/>
        <c:axId val="502651023"/>
      </c:barChart>
      <c:lineChart>
        <c:grouping val="standard"/>
        <c:varyColors val="0"/>
        <c:ser>
          <c:idx val="1"/>
          <c:order val="1"/>
          <c:tx>
            <c:strRef>
              <c:f>Foglio1!$C$1</c:f>
              <c:strCache>
                <c:ptCount val="1"/>
                <c:pt idx="0">
                  <c:v>°C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cat>
            <c:strRef>
              <c:f>Foglio1!$A$2:$A$13</c:f>
              <c:strCache>
                <c:ptCount val="12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  <c:pt idx="8">
                  <c:v>SEP</c:v>
                </c:pt>
                <c:pt idx="9">
                  <c:v>OCT</c:v>
                </c:pt>
                <c:pt idx="10">
                  <c:v>NOV</c:v>
                </c:pt>
                <c:pt idx="11">
                  <c:v>DEC</c:v>
                </c:pt>
              </c:strCache>
            </c:strRef>
          </c:cat>
          <c:val>
            <c:numRef>
              <c:f>Foglio1!$C$2:$C$13</c:f>
              <c:numCache>
                <c:formatCode>General</c:formatCode>
                <c:ptCount val="12"/>
                <c:pt idx="0">
                  <c:v>-2.9000000000000004</c:v>
                </c:pt>
                <c:pt idx="1">
                  <c:v>-1.2999999999999998</c:v>
                </c:pt>
                <c:pt idx="2">
                  <c:v>2.4090909090909092</c:v>
                </c:pt>
                <c:pt idx="3">
                  <c:v>6.8818181818181809</c:v>
                </c:pt>
                <c:pt idx="4">
                  <c:v>10.454545454545453</c:v>
                </c:pt>
                <c:pt idx="5">
                  <c:v>15.027272727272729</c:v>
                </c:pt>
                <c:pt idx="6">
                  <c:v>16.881818181818183</c:v>
                </c:pt>
                <c:pt idx="7">
                  <c:v>16.400000000000002</c:v>
                </c:pt>
                <c:pt idx="8">
                  <c:v>12.245454545454544</c:v>
                </c:pt>
                <c:pt idx="9">
                  <c:v>7.2363636363636354</c:v>
                </c:pt>
                <c:pt idx="10">
                  <c:v>2.272727272727272</c:v>
                </c:pt>
                <c:pt idx="11">
                  <c:v>-1.781818181818182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68C9-40B6-B65A-19392AAE793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502679311"/>
        <c:axId val="502654767"/>
      </c:lineChart>
      <c:catAx>
        <c:axId val="502646447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502651023"/>
        <c:crosses val="autoZero"/>
        <c:auto val="1"/>
        <c:lblAlgn val="ctr"/>
        <c:lblOffset val="100"/>
        <c:noMultiLvlLbl val="0"/>
      </c:catAx>
      <c:valAx>
        <c:axId val="502651023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1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it-IT" sz="1100" dirty="0" err="1"/>
                  <a:t>Precipitation</a:t>
                </a:r>
                <a:r>
                  <a:rPr lang="it-IT" sz="1100" baseline="0" dirty="0"/>
                  <a:t> [mm]</a:t>
                </a:r>
                <a:endParaRPr lang="en-US" sz="1100" dirty="0"/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1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502646447"/>
        <c:crosses val="autoZero"/>
        <c:crossBetween val="between"/>
      </c:valAx>
      <c:valAx>
        <c:axId val="502654767"/>
        <c:scaling>
          <c:orientation val="minMax"/>
          <c:max val="30"/>
          <c:min val="-10"/>
        </c:scaling>
        <c:delete val="0"/>
        <c:axPos val="r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1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1100" dirty="0"/>
                  <a:t>Temperature</a:t>
                </a:r>
                <a:r>
                  <a:rPr lang="en-US" sz="1100" baseline="0" dirty="0"/>
                  <a:t> [°C]</a:t>
                </a:r>
                <a:endParaRPr lang="en-US" sz="1100" dirty="0"/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1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502679311"/>
        <c:crosses val="max"/>
        <c:crossBetween val="between"/>
      </c:valAx>
      <c:catAx>
        <c:axId val="502679311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502654767"/>
        <c:crosses val="autoZero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9062332317685743"/>
          <c:y val="4.6878811021650112E-2"/>
          <c:w val="0.66027533583738918"/>
          <c:h val="0.767107648810466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Foglio1!$B$1</c:f>
              <c:strCache>
                <c:ptCount val="1"/>
                <c:pt idx="0">
                  <c:v>mm/month</c:v>
                </c:pt>
              </c:strCache>
            </c:strRef>
          </c:tx>
          <c:spPr>
            <a:solidFill>
              <a:schemeClr val="accent1">
                <a:alpha val="65000"/>
              </a:schemeClr>
            </a:solidFill>
            <a:ln>
              <a:noFill/>
            </a:ln>
            <a:effectLst/>
          </c:spPr>
          <c:invertIfNegative val="0"/>
          <c:cat>
            <c:strRef>
              <c:f>Foglio1!$A$2:$A$13</c:f>
              <c:strCache>
                <c:ptCount val="12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  <c:pt idx="8">
                  <c:v>SEP</c:v>
                </c:pt>
                <c:pt idx="9">
                  <c:v>OCT</c:v>
                </c:pt>
                <c:pt idx="10">
                  <c:v>NOV</c:v>
                </c:pt>
                <c:pt idx="11">
                  <c:v>DEC</c:v>
                </c:pt>
              </c:strCache>
            </c:strRef>
          </c:cat>
          <c:val>
            <c:numRef>
              <c:f>Foglio1!$B$2:$B$13</c:f>
              <c:numCache>
                <c:formatCode>General</c:formatCode>
                <c:ptCount val="12"/>
                <c:pt idx="0">
                  <c:v>54.74545454545455</c:v>
                </c:pt>
                <c:pt idx="1">
                  <c:v>74.127272727272739</c:v>
                </c:pt>
                <c:pt idx="2">
                  <c:v>80.618181818181824</c:v>
                </c:pt>
                <c:pt idx="3">
                  <c:v>95.272727272727266</c:v>
                </c:pt>
                <c:pt idx="4">
                  <c:v>137.58181818181819</c:v>
                </c:pt>
                <c:pt idx="5">
                  <c:v>129.52727272727273</c:v>
                </c:pt>
                <c:pt idx="6">
                  <c:v>146.98181818181817</c:v>
                </c:pt>
                <c:pt idx="7">
                  <c:v>155.67272727272726</c:v>
                </c:pt>
                <c:pt idx="8">
                  <c:v>110.45454545454545</c:v>
                </c:pt>
                <c:pt idx="9">
                  <c:v>146.81818181818178</c:v>
                </c:pt>
                <c:pt idx="10">
                  <c:v>161.38181818181818</c:v>
                </c:pt>
                <c:pt idx="11">
                  <c:v>84.399999999999991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68C9-40B6-B65A-19392AAE793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9"/>
        <c:axId val="502646447"/>
        <c:axId val="502651023"/>
      </c:barChart>
      <c:lineChart>
        <c:grouping val="standard"/>
        <c:varyColors val="0"/>
        <c:ser>
          <c:idx val="1"/>
          <c:order val="1"/>
          <c:tx>
            <c:strRef>
              <c:f>Foglio1!$C$1</c:f>
              <c:strCache>
                <c:ptCount val="1"/>
                <c:pt idx="0">
                  <c:v>°C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cat>
            <c:strRef>
              <c:f>Foglio1!$A$2:$A$13</c:f>
              <c:strCache>
                <c:ptCount val="12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  <c:pt idx="8">
                  <c:v>SEP</c:v>
                </c:pt>
                <c:pt idx="9">
                  <c:v>OCT</c:v>
                </c:pt>
                <c:pt idx="10">
                  <c:v>NOV</c:v>
                </c:pt>
                <c:pt idx="11">
                  <c:v>DEC</c:v>
                </c:pt>
              </c:strCache>
            </c:strRef>
          </c:cat>
          <c:val>
            <c:numRef>
              <c:f>Foglio1!$C$2:$C$13</c:f>
              <c:numCache>
                <c:formatCode>General</c:formatCode>
                <c:ptCount val="12"/>
                <c:pt idx="0">
                  <c:v>-2.9000000000000004</c:v>
                </c:pt>
                <c:pt idx="1">
                  <c:v>-1.2999999999999998</c:v>
                </c:pt>
                <c:pt idx="2">
                  <c:v>2.4090909090909092</c:v>
                </c:pt>
                <c:pt idx="3">
                  <c:v>6.8818181818181809</c:v>
                </c:pt>
                <c:pt idx="4">
                  <c:v>10.454545454545453</c:v>
                </c:pt>
                <c:pt idx="5">
                  <c:v>15.027272727272729</c:v>
                </c:pt>
                <c:pt idx="6">
                  <c:v>16.881818181818183</c:v>
                </c:pt>
                <c:pt idx="7">
                  <c:v>16.400000000000002</c:v>
                </c:pt>
                <c:pt idx="8">
                  <c:v>12.245454545454544</c:v>
                </c:pt>
                <c:pt idx="9">
                  <c:v>7.2363636363636354</c:v>
                </c:pt>
                <c:pt idx="10">
                  <c:v>2.272727272727272</c:v>
                </c:pt>
                <c:pt idx="11">
                  <c:v>-1.781818181818182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68C9-40B6-B65A-19392AAE793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502679311"/>
        <c:axId val="502654767"/>
      </c:lineChart>
      <c:catAx>
        <c:axId val="502646447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502651023"/>
        <c:crosses val="autoZero"/>
        <c:auto val="1"/>
        <c:lblAlgn val="ctr"/>
        <c:lblOffset val="100"/>
        <c:noMultiLvlLbl val="0"/>
      </c:catAx>
      <c:valAx>
        <c:axId val="502651023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1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it-IT" sz="1100" dirty="0" err="1"/>
                  <a:t>Precipitation</a:t>
                </a:r>
                <a:r>
                  <a:rPr lang="it-IT" sz="1100" baseline="0" dirty="0"/>
                  <a:t> [mm]</a:t>
                </a:r>
                <a:endParaRPr lang="en-US" sz="1100" dirty="0"/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1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502646447"/>
        <c:crosses val="autoZero"/>
        <c:crossBetween val="between"/>
      </c:valAx>
      <c:valAx>
        <c:axId val="502654767"/>
        <c:scaling>
          <c:orientation val="minMax"/>
          <c:max val="30"/>
          <c:min val="-10"/>
        </c:scaling>
        <c:delete val="0"/>
        <c:axPos val="r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1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1100" dirty="0"/>
                  <a:t>Temperature</a:t>
                </a:r>
                <a:r>
                  <a:rPr lang="en-US" sz="1100" baseline="0" dirty="0"/>
                  <a:t> [°C]</a:t>
                </a:r>
                <a:endParaRPr lang="en-US" sz="1100" dirty="0"/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1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502679311"/>
        <c:crosses val="max"/>
        <c:crossBetween val="between"/>
      </c:valAx>
      <c:catAx>
        <c:axId val="502679311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502654767"/>
        <c:crosses val="autoZero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A3319BB-FEA8-4C00-A0C3-5A8FFB7EEB6E}" type="datetimeFigureOut">
              <a:rPr lang="it-IT" smtClean="0"/>
              <a:t>27/04/2021</a:t>
            </a:fld>
            <a:endParaRPr lang="it-IT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1F900A4-C225-4E28-BCE5-D7B6AA80D027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2418843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382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6910" algn="l" defTabSz="91382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3820" algn="l" defTabSz="91382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0730" algn="l" defTabSz="91382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7639" algn="l" defTabSz="91382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4548" algn="l" defTabSz="91382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1458" algn="l" defTabSz="91382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8368" algn="l" defTabSz="91382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5278" algn="l" defTabSz="91382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noProof="0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578BE68-F426-42DB-8620-1B2AD37A5EE9}" type="slidenum">
              <a:rPr lang="it-IT" smtClean="0"/>
              <a:t>1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96886507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1F900A4-C225-4E28-BCE5-D7B6AA80D027}" type="slidenum">
              <a:rPr lang="it-IT" smtClean="0"/>
              <a:t>2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22699542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noProof="0" dirty="0"/>
              <a:t>functioning. </a:t>
            </a: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1F900A4-C225-4E28-BCE5-D7B6AA80D027}" type="slidenum">
              <a:rPr lang="it-IT" smtClean="0"/>
              <a:t>3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84802785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noProof="0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1F900A4-C225-4E28-BCE5-D7B6AA80D027}" type="slidenum">
              <a:rPr lang="it-IT" smtClean="0"/>
              <a:t>4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84285675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noProof="0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578BE68-F426-42DB-8620-1B2AD37A5EE9}" type="slidenum">
              <a:rPr lang="it-IT" smtClean="0">
                <a:solidFill>
                  <a:prstClr val="black"/>
                </a:solidFill>
              </a:rPr>
              <a:pPr/>
              <a:t>6</a:t>
            </a:fld>
            <a:endParaRPr lang="it-IT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050553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noProof="0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578BE68-F426-42DB-8620-1B2AD37A5EE9}" type="slidenum">
              <a:rPr lang="it-IT" smtClean="0">
                <a:solidFill>
                  <a:prstClr val="black"/>
                </a:solidFill>
              </a:rPr>
              <a:pPr/>
              <a:t>8</a:t>
            </a:fld>
            <a:endParaRPr lang="it-IT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104333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noProof="0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1F900A4-C225-4E28-BCE5-D7B6AA80D027}" type="slidenum">
              <a:rPr lang="it-IT" smtClean="0"/>
              <a:t>9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59538922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noProof="0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1F900A4-C225-4E28-BCE5-D7B6AA80D027}" type="slidenum">
              <a:rPr lang="it-IT" smtClean="0"/>
              <a:t>10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14427281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noProof="0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1F900A4-C225-4E28-BCE5-D7B6AA80D027}" type="slidenum">
              <a:rPr lang="it-IT" smtClean="0"/>
              <a:t>11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06720346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noProof="0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1F900A4-C225-4E28-BCE5-D7B6AA80D027}" type="slidenum">
              <a:rPr lang="it-IT" smtClean="0"/>
              <a:t>12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2760430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578BE68-F426-42DB-8620-1B2AD37A5EE9}" type="slidenum">
              <a:rPr kumimoji="0" lang="it-IT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it-IT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8154757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noProof="0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1F900A4-C225-4E28-BCE5-D7B6AA80D027}" type="slidenum">
              <a:rPr lang="it-IT" smtClean="0"/>
              <a:t>14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23609076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noProof="0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1F900A4-C225-4E28-BCE5-D7B6AA80D027}" type="slidenum">
              <a:rPr lang="it-IT" smtClean="0"/>
              <a:t>15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3958888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noProof="0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1F900A4-C225-4E28-BCE5-D7B6AA80D027}" type="slidenum">
              <a:rPr lang="it-IT" smtClean="0"/>
              <a:t>16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11851505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noProof="0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1F900A4-C225-4E28-BCE5-D7B6AA80D027}" type="slidenum">
              <a:rPr lang="it-IT" smtClean="0"/>
              <a:t>17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73668097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578BE68-F426-42DB-8620-1B2AD37A5EE9}" type="slidenum">
              <a:rPr kumimoji="0" lang="it-IT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it-IT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0772943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578BE68-F426-42DB-8620-1B2AD37A5EE9}" type="slidenum">
              <a:rPr lang="it-IT" smtClean="0">
                <a:solidFill>
                  <a:prstClr val="black"/>
                </a:solidFill>
              </a:rPr>
              <a:pPr/>
              <a:t>19</a:t>
            </a:fld>
            <a:endParaRPr lang="it-IT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170396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1F900A4-C225-4E28-BCE5-D7B6AA80D027}" type="slidenum">
              <a:rPr lang="it-IT" smtClean="0"/>
              <a:t>20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898603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it-IT"/>
              <a:t>Fare clic per modificare lo stile del sottotitolo dello schema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B291BE-615D-48B3-983B-C2930A2C7A32}" type="datetimeFigureOut">
              <a:rPr lang="it-IT" smtClean="0"/>
              <a:t>27/04/2021</a:t>
            </a:fld>
            <a:endParaRPr lang="it-IT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5F83C9-58CC-4988-82C4-516E3EFB121F}" type="slidenum">
              <a:rPr lang="it-IT" smtClean="0"/>
              <a:t>‹N›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467055547"/>
      </p:ext>
    </p:extLst>
  </p:cSld>
  <p:clrMapOvr>
    <a:masterClrMapping/>
  </p:clrMapOvr>
  <p:transition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B291BE-615D-48B3-983B-C2930A2C7A32}" type="datetimeFigureOut">
              <a:rPr lang="it-IT" smtClean="0"/>
              <a:t>27/04/2021</a:t>
            </a:fld>
            <a:endParaRPr lang="it-IT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5F83C9-58CC-4988-82C4-516E3EFB121F}" type="slidenum">
              <a:rPr lang="it-IT" smtClean="0"/>
              <a:t>‹N›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33405121"/>
      </p:ext>
    </p:extLst>
  </p:cSld>
  <p:clrMapOvr>
    <a:masterClrMapping/>
  </p:clrMapOvr>
  <p:transition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B291BE-615D-48B3-983B-C2930A2C7A32}" type="datetimeFigureOut">
              <a:rPr lang="it-IT" smtClean="0"/>
              <a:t>27/04/2021</a:t>
            </a:fld>
            <a:endParaRPr lang="it-IT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5F83C9-58CC-4988-82C4-516E3EFB121F}" type="slidenum">
              <a:rPr lang="it-IT" smtClean="0"/>
              <a:t>‹N›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719828676"/>
      </p:ext>
    </p:extLst>
  </p:cSld>
  <p:clrMapOvr>
    <a:masterClrMapping/>
  </p:clrMapOvr>
  <p:transition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B291BE-615D-48B3-983B-C2930A2C7A32}" type="datetimeFigureOut">
              <a:rPr lang="it-IT" smtClean="0"/>
              <a:t>27/04/2021</a:t>
            </a:fld>
            <a:endParaRPr lang="it-IT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5F83C9-58CC-4988-82C4-516E3EFB121F}" type="slidenum">
              <a:rPr lang="it-IT" smtClean="0"/>
              <a:t>‹N›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187785566"/>
      </p:ext>
    </p:extLst>
  </p:cSld>
  <p:clrMapOvr>
    <a:masterClrMapping/>
  </p:clrMapOvr>
  <p:transition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B291BE-615D-48B3-983B-C2930A2C7A32}" type="datetimeFigureOut">
              <a:rPr lang="it-IT" smtClean="0"/>
              <a:t>27/04/2021</a:t>
            </a:fld>
            <a:endParaRPr lang="it-IT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5F83C9-58CC-4988-82C4-516E3EFB121F}" type="slidenum">
              <a:rPr lang="it-IT" smtClean="0"/>
              <a:t>‹N›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575684865"/>
      </p:ext>
    </p:extLst>
  </p:cSld>
  <p:clrMapOvr>
    <a:masterClrMapping/>
  </p:clrMapOvr>
  <p:transition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B291BE-615D-48B3-983B-C2930A2C7A32}" type="datetimeFigureOut">
              <a:rPr lang="it-IT" smtClean="0"/>
              <a:t>27/04/2021</a:t>
            </a:fld>
            <a:endParaRPr lang="it-IT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5F83C9-58CC-4988-82C4-516E3EFB121F}" type="slidenum">
              <a:rPr lang="it-IT" smtClean="0"/>
              <a:t>‹N›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89058987"/>
      </p:ext>
    </p:extLst>
  </p:cSld>
  <p:clrMapOvr>
    <a:masterClrMapping/>
  </p:clrMapOvr>
  <p:transition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B291BE-615D-48B3-983B-C2930A2C7A32}" type="datetimeFigureOut">
              <a:rPr lang="it-IT" smtClean="0"/>
              <a:t>27/04/2021</a:t>
            </a:fld>
            <a:endParaRPr lang="it-IT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5F83C9-58CC-4988-82C4-516E3EFB121F}" type="slidenum">
              <a:rPr lang="it-IT" smtClean="0"/>
              <a:t>‹N›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966164809"/>
      </p:ext>
    </p:extLst>
  </p:cSld>
  <p:clrMapOvr>
    <a:masterClrMapping/>
  </p:clrMapOvr>
  <p:transition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B291BE-615D-48B3-983B-C2930A2C7A32}" type="datetimeFigureOut">
              <a:rPr lang="it-IT" smtClean="0"/>
              <a:t>27/04/2021</a:t>
            </a:fld>
            <a:endParaRPr lang="it-IT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5F83C9-58CC-4988-82C4-516E3EFB121F}" type="slidenum">
              <a:rPr lang="it-IT" smtClean="0"/>
              <a:t>‹N›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775278979"/>
      </p:ext>
    </p:extLst>
  </p:cSld>
  <p:clrMapOvr>
    <a:masterClrMapping/>
  </p:clrMapOvr>
  <p:transition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it-IT"/>
              <a:t>Fare clic sull'icona per inserire un'immagine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B291BE-615D-48B3-983B-C2930A2C7A32}" type="datetimeFigureOut">
              <a:rPr lang="it-IT" smtClean="0"/>
              <a:t>27/04/2021</a:t>
            </a:fld>
            <a:endParaRPr lang="it-IT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5F83C9-58CC-4988-82C4-516E3EFB121F}" type="slidenum">
              <a:rPr lang="it-IT" smtClean="0"/>
              <a:t>‹N›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831927859"/>
      </p:ext>
    </p:extLst>
  </p:cSld>
  <p:clrMapOvr>
    <a:masterClrMapping/>
  </p:clrMapOvr>
  <p:transition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B291BE-615D-48B3-983B-C2930A2C7A32}" type="datetimeFigureOut">
              <a:rPr lang="it-IT" smtClean="0"/>
              <a:t>27/04/2021</a:t>
            </a:fld>
            <a:endParaRPr lang="it-IT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5F83C9-58CC-4988-82C4-516E3EFB121F}" type="slidenum">
              <a:rPr lang="it-IT" smtClean="0"/>
              <a:t>‹N›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505982764"/>
      </p:ext>
    </p:extLst>
  </p:cSld>
  <p:clrMapOvr>
    <a:masterClrMapping/>
  </p:clrMapOvr>
  <p:transition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B291BE-615D-48B3-983B-C2930A2C7A32}" type="datetimeFigureOut">
              <a:rPr lang="it-IT" smtClean="0"/>
              <a:t>27/04/2021</a:t>
            </a:fld>
            <a:endParaRPr lang="it-IT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5F83C9-58CC-4988-82C4-516E3EFB121F}" type="slidenum">
              <a:rPr lang="it-IT" smtClean="0"/>
              <a:t>‹N›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141985202"/>
      </p:ext>
    </p:extLst>
  </p:cSld>
  <p:clrMapOvr>
    <a:masterClrMapping/>
  </p:clrMapOvr>
  <p:transition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B291BE-615D-48B3-983B-C2930A2C7A32}" type="datetimeFigureOut">
              <a:rPr lang="it-IT" smtClean="0"/>
              <a:t>27/04/2021</a:t>
            </a:fld>
            <a:endParaRPr lang="it-IT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5F83C9-58CC-4988-82C4-516E3EFB121F}" type="slidenum">
              <a:rPr lang="it-IT" smtClean="0"/>
              <a:t>‹N›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7633680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ransition>
    <p:wipe/>
  </p:transition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1.jpeg"/><Relationship Id="rId7" Type="http://schemas.microsoft.com/office/2007/relationships/hdphoto" Target="../media/hdphoto1.wdp"/><Relationship Id="rId12" Type="http://schemas.openxmlformats.org/officeDocument/2006/relationships/image" Target="../media/image9.sv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11" Type="http://schemas.openxmlformats.org/officeDocument/2006/relationships/image" Target="../media/image8.png"/><Relationship Id="rId5" Type="http://schemas.openxmlformats.org/officeDocument/2006/relationships/image" Target="../media/image3.svg"/><Relationship Id="rId10" Type="http://schemas.openxmlformats.org/officeDocument/2006/relationships/image" Target="../media/image7.png"/><Relationship Id="rId4" Type="http://schemas.openxmlformats.org/officeDocument/2006/relationships/image" Target="../media/image2.png"/><Relationship Id="rId9" Type="http://schemas.openxmlformats.org/officeDocument/2006/relationships/image" Target="../media/image6.sv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sv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1.png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hyperlink" Target="https://doi.org/10.1002/hyp.14053" TargetMode="External"/><Relationship Id="rId5" Type="http://schemas.openxmlformats.org/officeDocument/2006/relationships/image" Target="../media/image10.png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svg"/><Relationship Id="rId5" Type="http://schemas.openxmlformats.org/officeDocument/2006/relationships/image" Target="../media/image17.png"/><Relationship Id="rId4" Type="http://schemas.microsoft.com/office/2007/relationships/hdphoto" Target="../media/hdphoto2.wdp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eg"/><Relationship Id="rId13" Type="http://schemas.openxmlformats.org/officeDocument/2006/relationships/image" Target="../media/image11.png"/><Relationship Id="rId3" Type="http://schemas.openxmlformats.org/officeDocument/2006/relationships/image" Target="../media/image20.svg"/><Relationship Id="rId7" Type="http://schemas.openxmlformats.org/officeDocument/2006/relationships/image" Target="../media/image22.png"/><Relationship Id="rId12" Type="http://schemas.openxmlformats.org/officeDocument/2006/relationships/hyperlink" Target="https://doi.org/10.1029/2019WR025563" TargetMode="External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microsoft.com/office/2007/relationships/hdphoto" Target="../media/hdphoto3.wdp"/><Relationship Id="rId11" Type="http://schemas.openxmlformats.org/officeDocument/2006/relationships/image" Target="../media/image26.jpeg"/><Relationship Id="rId5" Type="http://schemas.openxmlformats.org/officeDocument/2006/relationships/image" Target="../media/image21.png"/><Relationship Id="rId10" Type="http://schemas.openxmlformats.org/officeDocument/2006/relationships/image" Target="../media/image25.jpeg"/><Relationship Id="rId4" Type="http://schemas.openxmlformats.org/officeDocument/2006/relationships/chart" Target="../charts/chart1.xml"/><Relationship Id="rId9" Type="http://schemas.openxmlformats.org/officeDocument/2006/relationships/image" Target="../media/image24.jpeg"/><Relationship Id="rId14" Type="http://schemas.openxmlformats.org/officeDocument/2006/relationships/image" Target="../media/image12.sv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svg"/><Relationship Id="rId13" Type="http://schemas.openxmlformats.org/officeDocument/2006/relationships/image" Target="../media/image33.svg"/><Relationship Id="rId3" Type="http://schemas.openxmlformats.org/officeDocument/2006/relationships/image" Target="../media/image27.png"/><Relationship Id="rId7" Type="http://schemas.openxmlformats.org/officeDocument/2006/relationships/image" Target="../media/image11.png"/><Relationship Id="rId12" Type="http://schemas.openxmlformats.org/officeDocument/2006/relationships/image" Target="../media/image3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doi.org/10.5194/hess-2021-103" TargetMode="External"/><Relationship Id="rId11" Type="http://schemas.openxmlformats.org/officeDocument/2006/relationships/image" Target="../media/image31.svg"/><Relationship Id="rId5" Type="http://schemas.openxmlformats.org/officeDocument/2006/relationships/image" Target="../media/image29.png"/><Relationship Id="rId15" Type="http://schemas.openxmlformats.org/officeDocument/2006/relationships/image" Target="../media/image35.svg"/><Relationship Id="rId10" Type="http://schemas.openxmlformats.org/officeDocument/2006/relationships/image" Target="../media/image30.png"/><Relationship Id="rId4" Type="http://schemas.openxmlformats.org/officeDocument/2006/relationships/image" Target="../media/image28.png"/><Relationship Id="rId9" Type="http://schemas.openxmlformats.org/officeDocument/2006/relationships/hyperlink" Target="https://meetingorganizer.copernicus.org/EGU21/EGU21-8526.html" TargetMode="External"/><Relationship Id="rId14" Type="http://schemas.openxmlformats.org/officeDocument/2006/relationships/image" Target="../media/image34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3" Type="http://schemas.openxmlformats.org/officeDocument/2006/relationships/image" Target="../media/image22.png"/><Relationship Id="rId7" Type="http://schemas.openxmlformats.org/officeDocument/2006/relationships/image" Target="../media/image38.jpeg"/><Relationship Id="rId12" Type="http://schemas.openxmlformats.org/officeDocument/2006/relationships/image" Target="../media/image12.svg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jpeg"/><Relationship Id="rId11" Type="http://schemas.openxmlformats.org/officeDocument/2006/relationships/image" Target="../media/image11.png"/><Relationship Id="rId5" Type="http://schemas.microsoft.com/office/2007/relationships/hdphoto" Target="../media/hdphoto4.wdp"/><Relationship Id="rId10" Type="http://schemas.openxmlformats.org/officeDocument/2006/relationships/hyperlink" Target="http://dx.doi.org/10.1002/essoar.10504177.1" TargetMode="External"/><Relationship Id="rId4" Type="http://schemas.openxmlformats.org/officeDocument/2006/relationships/image" Target="../media/image36.png"/><Relationship Id="rId9" Type="http://schemas.openxmlformats.org/officeDocument/2006/relationships/image" Target="../media/image20.sv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2.jpeg"/><Relationship Id="rId4" Type="http://schemas.openxmlformats.org/officeDocument/2006/relationships/image" Target="../media/image41.sv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5.svg"/><Relationship Id="rId4" Type="http://schemas.openxmlformats.org/officeDocument/2006/relationships/image" Target="../media/image4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7" Type="http://schemas.openxmlformats.org/officeDocument/2006/relationships/image" Target="../media/image12.sv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hyperlink" Target="https://doi.org/10.1029/2020WR027282" TargetMode="External"/><Relationship Id="rId4" Type="http://schemas.openxmlformats.org/officeDocument/2006/relationships/image" Target="../media/image47.sv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9.svg"/><Relationship Id="rId5" Type="http://schemas.openxmlformats.org/officeDocument/2006/relationships/image" Target="../media/image48.png"/><Relationship Id="rId4" Type="http://schemas.openxmlformats.org/officeDocument/2006/relationships/image" Target="../media/image47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svg"/><Relationship Id="rId3" Type="http://schemas.openxmlformats.org/officeDocument/2006/relationships/image" Target="../media/image50.png"/><Relationship Id="rId7" Type="http://schemas.openxmlformats.org/officeDocument/2006/relationships/image" Target="../media/image5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3.svg"/><Relationship Id="rId5" Type="http://schemas.openxmlformats.org/officeDocument/2006/relationships/image" Target="../media/image52.png"/><Relationship Id="rId4" Type="http://schemas.openxmlformats.org/officeDocument/2006/relationships/image" Target="../media/image51.sv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5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hyperlink" Target="https://doi.org/10.5194/egusphere-egu21-8526" TargetMode="External"/><Relationship Id="rId3" Type="http://schemas.openxmlformats.org/officeDocument/2006/relationships/hyperlink" Target="https://doi.org/10.1029/2019WR025563" TargetMode="External"/><Relationship Id="rId7" Type="http://schemas.openxmlformats.org/officeDocument/2006/relationships/hyperlink" Target="https://doi.org/10.5194/hess-2021-103" TargetMode="Externa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doi.org/10.1002/hyp.14053" TargetMode="External"/><Relationship Id="rId5" Type="http://schemas.openxmlformats.org/officeDocument/2006/relationships/hyperlink" Target="https://doi.org/10.1002/essoar.10504177.1" TargetMode="External"/><Relationship Id="rId4" Type="http://schemas.openxmlformats.org/officeDocument/2006/relationships/hyperlink" Target="https://doi.org/10.1029/2020WR027282" TargetMode="Externa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png"/><Relationship Id="rId13" Type="http://schemas.openxmlformats.org/officeDocument/2006/relationships/image" Target="../media/image70.svg"/><Relationship Id="rId18" Type="http://schemas.microsoft.com/office/2007/relationships/hdphoto" Target="../media/hdphoto7.wdp"/><Relationship Id="rId3" Type="http://schemas.openxmlformats.org/officeDocument/2006/relationships/image" Target="../media/image66.png"/><Relationship Id="rId7" Type="http://schemas.openxmlformats.org/officeDocument/2006/relationships/image" Target="../media/image20.svg"/><Relationship Id="rId12" Type="http://schemas.openxmlformats.org/officeDocument/2006/relationships/image" Target="../media/image69.png"/><Relationship Id="rId17" Type="http://schemas.openxmlformats.org/officeDocument/2006/relationships/image" Target="../media/image72.png"/><Relationship Id="rId2" Type="http://schemas.openxmlformats.org/officeDocument/2006/relationships/notesSlide" Target="../notesSlides/notesSlide18.xml"/><Relationship Id="rId16" Type="http://schemas.openxmlformats.org/officeDocument/2006/relationships/image" Target="../media/image6.sv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9.png"/><Relationship Id="rId11" Type="http://schemas.openxmlformats.org/officeDocument/2006/relationships/image" Target="../media/image47.svg"/><Relationship Id="rId5" Type="http://schemas.openxmlformats.org/officeDocument/2006/relationships/image" Target="../media/image67.png"/><Relationship Id="rId15" Type="http://schemas.openxmlformats.org/officeDocument/2006/relationships/image" Target="../media/image5.png"/><Relationship Id="rId10" Type="http://schemas.openxmlformats.org/officeDocument/2006/relationships/image" Target="../media/image46.png"/><Relationship Id="rId19" Type="http://schemas.openxmlformats.org/officeDocument/2006/relationships/image" Target="../media/image73.png"/><Relationship Id="rId4" Type="http://schemas.microsoft.com/office/2007/relationships/hdphoto" Target="../media/hdphoto5.wdp"/><Relationship Id="rId9" Type="http://schemas.microsoft.com/office/2007/relationships/hdphoto" Target="../media/hdphoto6.wdp"/><Relationship Id="rId14" Type="http://schemas.openxmlformats.org/officeDocument/2006/relationships/image" Target="../media/image7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magine 3" descr="Immagine che contiene erba, esterni, natura, montagna&#10;&#10;Descrizione generata automaticamente">
            <a:extLst>
              <a:ext uri="{FF2B5EF4-FFF2-40B4-BE49-F238E27FC236}">
                <a16:creationId xmlns:a16="http://schemas.microsoft.com/office/drawing/2014/main" id="{242F5F0B-F704-4191-B5AB-A5FE2BE42D4D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" name="Rettangolo 5">
            <a:extLst>
              <a:ext uri="{FF2B5EF4-FFF2-40B4-BE49-F238E27FC236}">
                <a16:creationId xmlns:a16="http://schemas.microsoft.com/office/drawing/2014/main" id="{F8D68A0B-8F24-47F5-8250-348EAC339BBA}"/>
              </a:ext>
            </a:extLst>
          </p:cNvPr>
          <p:cNvSpPr/>
          <p:nvPr/>
        </p:nvSpPr>
        <p:spPr>
          <a:xfrm>
            <a:off x="179512" y="0"/>
            <a:ext cx="8964488" cy="5143500"/>
          </a:xfrm>
          <a:prstGeom prst="rect">
            <a:avLst/>
          </a:prstGeom>
          <a:solidFill>
            <a:srgbClr val="000000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4956" tIns="12478" rIns="24956" bIns="12478" rtlCol="0" anchor="ctr"/>
          <a:lstStyle/>
          <a:p>
            <a:pPr algn="ctr"/>
            <a:endParaRPr lang="it-IT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5C37E29-3FFE-4846-9D0F-B7BEDBB9247E}"/>
              </a:ext>
            </a:extLst>
          </p:cNvPr>
          <p:cNvSpPr txBox="1"/>
          <p:nvPr/>
        </p:nvSpPr>
        <p:spPr>
          <a:xfrm>
            <a:off x="360000" y="0"/>
            <a:ext cx="8784000" cy="5143500"/>
          </a:xfrm>
          <a:prstGeom prst="rect">
            <a:avLst/>
          </a:prstGeom>
          <a:solidFill>
            <a:schemeClr val="tx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endParaRPr lang="it-IT" dirty="0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6B734F75-6036-4582-8AFF-D20768F485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3149" y="1529187"/>
            <a:ext cx="8370851" cy="3168352"/>
          </a:xfrm>
        </p:spPr>
        <p:txBody>
          <a:bodyPr>
            <a:noAutofit/>
          </a:bodyPr>
          <a:lstStyle/>
          <a:p>
            <a:pPr algn="l"/>
            <a:r>
              <a:rPr lang="en-US" sz="3200" dirty="0">
                <a:solidFill>
                  <a:srgbClr val="FFFFFF"/>
                </a:solidFill>
                <a:latin typeface="Ubuntu" panose="020B0504030602030204" pitchFamily="34" charset="0"/>
              </a:rPr>
              <a:t>Characterizing temporary stream dynamics: the Stream Length Duration Curve</a:t>
            </a:r>
            <a:br>
              <a:rPr lang="en-US" sz="3200" dirty="0">
                <a:solidFill>
                  <a:srgbClr val="FFFFFF"/>
                </a:solidFill>
                <a:latin typeface="Ubuntu" panose="020B0504030602030204" pitchFamily="34" charset="0"/>
              </a:rPr>
            </a:br>
            <a:r>
              <a:rPr lang="en-US" sz="2000" dirty="0">
                <a:solidFill>
                  <a:srgbClr val="FFFFFF"/>
                </a:solidFill>
                <a:latin typeface="Ubuntu" panose="020B0504030602030204" pitchFamily="34" charset="0"/>
              </a:rPr>
              <a:t>Nicola </a:t>
            </a:r>
            <a:r>
              <a:rPr lang="en-US" sz="2000" dirty="0" err="1">
                <a:solidFill>
                  <a:srgbClr val="FFFFFF"/>
                </a:solidFill>
                <a:latin typeface="Ubuntu" panose="020B0504030602030204" pitchFamily="34" charset="0"/>
              </a:rPr>
              <a:t>Durighetto</a:t>
            </a:r>
            <a:r>
              <a:rPr lang="en-US" sz="2000" baseline="30000" dirty="0" err="1">
                <a:solidFill>
                  <a:srgbClr val="FFFFFF"/>
                </a:solidFill>
                <a:latin typeface="Ubuntu" panose="020B0504030602030204" pitchFamily="34" charset="0"/>
              </a:rPr>
              <a:t>a</a:t>
            </a:r>
            <a:r>
              <a:rPr lang="en-US" sz="2000" dirty="0">
                <a:solidFill>
                  <a:srgbClr val="FFFFFF"/>
                </a:solidFill>
                <a:latin typeface="Ubuntu" panose="020B0504030602030204" pitchFamily="34" charset="0"/>
              </a:rPr>
              <a:t>, Alfonso </a:t>
            </a:r>
            <a:r>
              <a:rPr lang="en-US" sz="2000" dirty="0" err="1">
                <a:solidFill>
                  <a:srgbClr val="FFFFFF"/>
                </a:solidFill>
                <a:latin typeface="Ubuntu" panose="020B0504030602030204" pitchFamily="34" charset="0"/>
              </a:rPr>
              <a:t>Senatore</a:t>
            </a:r>
            <a:r>
              <a:rPr lang="en-US" sz="2000" baseline="30000" dirty="0" err="1">
                <a:solidFill>
                  <a:srgbClr val="FFFFFF"/>
                </a:solidFill>
                <a:latin typeface="Ubuntu" panose="020B0504030602030204" pitchFamily="34" charset="0"/>
              </a:rPr>
              <a:t>b</a:t>
            </a:r>
            <a:r>
              <a:rPr lang="en-US" sz="2000" dirty="0">
                <a:solidFill>
                  <a:srgbClr val="FFFFFF"/>
                </a:solidFill>
                <a:latin typeface="Ubuntu" panose="020B0504030602030204" pitchFamily="34" charset="0"/>
              </a:rPr>
              <a:t>, and Gianluca </a:t>
            </a:r>
            <a:r>
              <a:rPr lang="en-US" sz="2000" dirty="0" err="1">
                <a:solidFill>
                  <a:srgbClr val="FFFFFF"/>
                </a:solidFill>
                <a:latin typeface="Ubuntu" panose="020B0504030602030204" pitchFamily="34" charset="0"/>
              </a:rPr>
              <a:t>Botter</a:t>
            </a:r>
            <a:r>
              <a:rPr lang="en-US" sz="2000" baseline="30000" dirty="0" err="1">
                <a:solidFill>
                  <a:srgbClr val="FFFFFF"/>
                </a:solidFill>
                <a:latin typeface="Ubuntu" panose="020B0504030602030204" pitchFamily="34" charset="0"/>
              </a:rPr>
              <a:t>a</a:t>
            </a:r>
            <a:br>
              <a:rPr lang="en-US" sz="2000" baseline="30000" dirty="0">
                <a:solidFill>
                  <a:srgbClr val="FFFFFF"/>
                </a:solidFill>
                <a:latin typeface="Ubuntu" panose="020B0504030602030204" pitchFamily="34" charset="0"/>
              </a:rPr>
            </a:br>
            <a:br>
              <a:rPr lang="en-US" sz="2000" dirty="0">
                <a:solidFill>
                  <a:srgbClr val="FFFFFF"/>
                </a:solidFill>
                <a:latin typeface="Ubuntu" panose="020B0504030602030204" pitchFamily="34" charset="0"/>
              </a:rPr>
            </a:br>
            <a:r>
              <a:rPr lang="en-US" sz="1600" baseline="30000" dirty="0">
                <a:solidFill>
                  <a:srgbClr val="FFFFFF"/>
                </a:solidFill>
                <a:latin typeface="Ubuntu" panose="020B0504030602030204" pitchFamily="34" charset="0"/>
              </a:rPr>
              <a:t>a</a:t>
            </a:r>
            <a:r>
              <a:rPr lang="en-US" sz="1600" dirty="0">
                <a:solidFill>
                  <a:srgbClr val="FFFFFF"/>
                </a:solidFill>
                <a:latin typeface="Ubuntu" panose="020B0504030602030204" pitchFamily="34" charset="0"/>
              </a:rPr>
              <a:t> Dept. of Civil, Architectural and Environmental Engineering, University of Padua (ITALY)</a:t>
            </a:r>
            <a:br>
              <a:rPr lang="en-US" sz="1600" dirty="0">
                <a:solidFill>
                  <a:srgbClr val="FFFFFF"/>
                </a:solidFill>
                <a:latin typeface="Ubuntu" panose="020B0504030602030204" pitchFamily="34" charset="0"/>
              </a:rPr>
            </a:br>
            <a:r>
              <a:rPr lang="en-US" sz="1600" baseline="30000" dirty="0">
                <a:solidFill>
                  <a:srgbClr val="FFFFFF"/>
                </a:solidFill>
                <a:latin typeface="Ubuntu" panose="020B0504030602030204" pitchFamily="34" charset="0"/>
              </a:rPr>
              <a:t>b</a:t>
            </a:r>
            <a:r>
              <a:rPr lang="en-US" sz="1600" dirty="0">
                <a:solidFill>
                  <a:srgbClr val="FFFFFF"/>
                </a:solidFill>
                <a:latin typeface="Ubuntu" panose="020B0504030602030204" pitchFamily="34" charset="0"/>
              </a:rPr>
              <a:t> Dept. of Environmental Engineering, University of Calabria (ITALY)</a:t>
            </a:r>
            <a:endParaRPr lang="it-IT" sz="3100" dirty="0"/>
          </a:p>
        </p:txBody>
      </p:sp>
      <p:cxnSp>
        <p:nvCxnSpPr>
          <p:cNvPr id="8" name="Connettore diritto 7">
            <a:extLst>
              <a:ext uri="{FF2B5EF4-FFF2-40B4-BE49-F238E27FC236}">
                <a16:creationId xmlns:a16="http://schemas.microsoft.com/office/drawing/2014/main" id="{5D352E1B-0FD5-43B6-9719-03007792E1F7}"/>
              </a:ext>
            </a:extLst>
          </p:cNvPr>
          <p:cNvCxnSpPr>
            <a:cxnSpLocks/>
          </p:cNvCxnSpPr>
          <p:nvPr/>
        </p:nvCxnSpPr>
        <p:spPr>
          <a:xfrm>
            <a:off x="701141" y="1673203"/>
            <a:ext cx="0" cy="2880320"/>
          </a:xfrm>
          <a:prstGeom prst="line">
            <a:avLst/>
          </a:prstGeom>
          <a:ln w="571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11">
            <a:extLst>
              <a:ext uri="{FF2B5EF4-FFF2-40B4-BE49-F238E27FC236}">
                <a16:creationId xmlns:a16="http://schemas.microsoft.com/office/drawing/2014/main" id="{0910F931-DE93-4536-A11F-47886B0FE030}"/>
              </a:ext>
            </a:extLst>
          </p:cNvPr>
          <p:cNvSpPr txBox="1"/>
          <p:nvPr/>
        </p:nvSpPr>
        <p:spPr>
          <a:xfrm>
            <a:off x="0" y="314"/>
            <a:ext cx="9144000" cy="1047218"/>
          </a:xfrm>
          <a:prstGeom prst="rect">
            <a:avLst/>
          </a:prstGeom>
          <a:solidFill>
            <a:schemeClr val="tx1">
              <a:alpha val="50000"/>
            </a:schemeClr>
          </a:solidFill>
        </p:spPr>
        <p:txBody>
          <a:bodyPr wrap="square" rtlCol="0">
            <a:noAutofit/>
          </a:bodyPr>
          <a:lstStyle/>
          <a:p>
            <a:endParaRPr lang="it-IT" dirty="0"/>
          </a:p>
        </p:txBody>
      </p:sp>
      <p:pic>
        <p:nvPicPr>
          <p:cNvPr id="14" name="Elemento grafico 13">
            <a:extLst>
              <a:ext uri="{FF2B5EF4-FFF2-40B4-BE49-F238E27FC236}">
                <a16:creationId xmlns:a16="http://schemas.microsoft.com/office/drawing/2014/main" id="{7E0CAB81-29EB-4B54-8E5C-CD6B4589AD16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924771" y="179958"/>
            <a:ext cx="712011" cy="71203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C3414605-F775-43DD-95DF-42FEAE8AA1B2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07851" y="218106"/>
            <a:ext cx="1418693" cy="635735"/>
          </a:xfrm>
          <a:prstGeom prst="rect">
            <a:avLst/>
          </a:prstGeom>
        </p:spPr>
      </p:pic>
      <p:pic>
        <p:nvPicPr>
          <p:cNvPr id="5" name="Elemento grafico 4">
            <a:extLst>
              <a:ext uri="{FF2B5EF4-FFF2-40B4-BE49-F238E27FC236}">
                <a16:creationId xmlns:a16="http://schemas.microsoft.com/office/drawing/2014/main" id="{B65FF056-6F2A-4721-8ADD-259A93B2E1B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2481892" y="217373"/>
            <a:ext cx="2427732" cy="637200"/>
          </a:xfrm>
          <a:prstGeom prst="rect">
            <a:avLst/>
          </a:prstGeom>
        </p:spPr>
      </p:pic>
      <p:pic>
        <p:nvPicPr>
          <p:cNvPr id="10" name="Immagine 9">
            <a:extLst>
              <a:ext uri="{FF2B5EF4-FFF2-40B4-BE49-F238E27FC236}">
                <a16:creationId xmlns:a16="http://schemas.microsoft.com/office/drawing/2014/main" id="{D9010507-D359-485B-9AC9-DEF440CF09DE}"/>
              </a:ext>
            </a:extLst>
          </p:cNvPr>
          <p:cNvPicPr>
            <a:picLocks noChangeAspect="1"/>
          </p:cNvPicPr>
          <p:nvPr/>
        </p:nvPicPr>
        <p:blipFill>
          <a:blip r:embed="rId10" cstate="screen">
            <a:alphaModFix amt="9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35009" y="211794"/>
            <a:ext cx="952929" cy="637200"/>
          </a:xfrm>
          <a:prstGeom prst="rect">
            <a:avLst/>
          </a:prstGeom>
        </p:spPr>
      </p:pic>
      <p:grpSp>
        <p:nvGrpSpPr>
          <p:cNvPr id="13" name="Gruppo 12">
            <a:extLst>
              <a:ext uri="{FF2B5EF4-FFF2-40B4-BE49-F238E27FC236}">
                <a16:creationId xmlns:a16="http://schemas.microsoft.com/office/drawing/2014/main" id="{5C750685-1E09-4732-9747-4143112ABB4C}"/>
              </a:ext>
            </a:extLst>
          </p:cNvPr>
          <p:cNvGrpSpPr/>
          <p:nvPr/>
        </p:nvGrpSpPr>
        <p:grpSpPr>
          <a:xfrm>
            <a:off x="6996391" y="1091418"/>
            <a:ext cx="2147609" cy="337821"/>
            <a:chOff x="5475221" y="1091418"/>
            <a:chExt cx="3489267" cy="558089"/>
          </a:xfrm>
        </p:grpSpPr>
        <p:sp>
          <p:nvSpPr>
            <p:cNvPr id="15" name="CasellaDiTesto 27">
              <a:extLst>
                <a:ext uri="{FF2B5EF4-FFF2-40B4-BE49-F238E27FC236}">
                  <a16:creationId xmlns:a16="http://schemas.microsoft.com/office/drawing/2014/main" id="{AA676EAA-C04A-48D5-BA03-E217080CB26B}"/>
                </a:ext>
              </a:extLst>
            </p:cNvPr>
            <p:cNvSpPr txBox="1"/>
            <p:nvPr/>
          </p:nvSpPr>
          <p:spPr>
            <a:xfrm>
              <a:off x="5475221" y="1091418"/>
              <a:ext cx="3489267" cy="558089"/>
            </a:xfrm>
            <a:prstGeom prst="rect">
              <a:avLst/>
            </a:prstGeom>
            <a:solidFill>
              <a:schemeClr val="tx1">
                <a:alpha val="50000"/>
              </a:schemeClr>
            </a:solidFill>
          </p:spPr>
          <p:txBody>
            <a:bodyPr wrap="square" lIns="360000" tIns="16643" rIns="33285" bIns="16643" rtlCol="0" anchor="ctr">
              <a:noAutofit/>
            </a:bodyPr>
            <a:lstStyle/>
            <a:p>
              <a:pPr algn="ctr" defTabSz="166424"/>
              <a:r>
                <a:rPr lang="en-US" sz="1600" dirty="0">
                  <a:ln w="22225">
                    <a:noFill/>
                    <a:prstDash val="solid"/>
                  </a:ln>
                  <a:solidFill>
                    <a:prstClr val="white"/>
                  </a:solidFill>
                  <a:latin typeface="Ubuntu" panose="020B0504030602030204" pitchFamily="34" charset="0"/>
                </a:rPr>
                <a:t>www.erc-dynet.it</a:t>
              </a:r>
            </a:p>
          </p:txBody>
        </p:sp>
        <p:pic>
          <p:nvPicPr>
            <p:cNvPr id="16" name="Elemento grafico 15">
              <a:extLst>
                <a:ext uri="{FF2B5EF4-FFF2-40B4-BE49-F238E27FC236}">
                  <a16:creationId xmlns:a16="http://schemas.microsoft.com/office/drawing/2014/main" id="{1A40169E-17D8-4175-8770-557244E34FF5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screen">
              <a:extLst>
                <a:ext uri="{28A0092B-C50C-407E-A947-70E740481C1C}">
                  <a14:useLocalDpi xmlns:a14="http://schemas.microsoft.com/office/drawing/2010/main"/>
                </a:ex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p:blipFill>
          <p:spPr>
            <a:xfrm>
              <a:off x="5514673" y="1142953"/>
              <a:ext cx="455018" cy="45501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308065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0"/>
    </mc:Choice>
    <mc:Fallback xmlns="">
      <p:transition spd="slow" advTm="30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2">
            <a:extLst>
              <a:ext uri="{FF2B5EF4-FFF2-40B4-BE49-F238E27FC236}">
                <a16:creationId xmlns:a16="http://schemas.microsoft.com/office/drawing/2014/main" id="{3B82212B-C3FF-4261-A1EE-EB772ACCF666}"/>
              </a:ext>
            </a:extLst>
          </p:cNvPr>
          <p:cNvSpPr txBox="1"/>
          <p:nvPr/>
        </p:nvSpPr>
        <p:spPr>
          <a:xfrm>
            <a:off x="107504" y="51470"/>
            <a:ext cx="2794382" cy="72827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 anchor="ctr">
            <a:noAutofit/>
          </a:bodyPr>
          <a:lstStyle>
            <a:defPPr>
              <a:defRPr lang="en-US"/>
            </a:defPPr>
            <a:lvl1pPr algn="ctr">
              <a:defRPr sz="1400"/>
            </a:lvl1pPr>
          </a:lstStyle>
          <a:p>
            <a:r>
              <a:rPr lang="en-US" dirty="0"/>
              <a:t>River networks are highly dynamical</a:t>
            </a:r>
          </a:p>
          <a:p>
            <a:r>
              <a:rPr lang="en-US" dirty="0"/>
              <a:t>in response to rainfall events</a:t>
            </a:r>
          </a:p>
        </p:txBody>
      </p:sp>
      <p:sp>
        <p:nvSpPr>
          <p:cNvPr id="5" name="CasellaDiTesto 4">
            <a:extLst>
              <a:ext uri="{FF2B5EF4-FFF2-40B4-BE49-F238E27FC236}">
                <a16:creationId xmlns:a16="http://schemas.microsoft.com/office/drawing/2014/main" id="{C10F65C0-DA59-4B13-9219-EE481EC2F3FC}"/>
              </a:ext>
            </a:extLst>
          </p:cNvPr>
          <p:cNvSpPr txBox="1"/>
          <p:nvPr/>
        </p:nvSpPr>
        <p:spPr>
          <a:xfrm>
            <a:off x="6235598" y="58346"/>
            <a:ext cx="2794382" cy="719211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 anchor="ctr">
            <a:noAutofit/>
          </a:bodyPr>
          <a:lstStyle/>
          <a:p>
            <a:pPr algn="ctr"/>
            <a:r>
              <a:rPr lang="en-US" sz="1400" dirty="0"/>
              <a:t>More than 50% of the global </a:t>
            </a:r>
            <a:br>
              <a:rPr lang="en-US" sz="1400" dirty="0"/>
            </a:br>
            <a:r>
              <a:rPr lang="en-US" sz="1400" dirty="0"/>
              <a:t>river network is temporary</a:t>
            </a:r>
          </a:p>
        </p:txBody>
      </p:sp>
      <p:sp>
        <p:nvSpPr>
          <p:cNvPr id="7" name="CasellaDiTesto 6">
            <a:extLst>
              <a:ext uri="{FF2B5EF4-FFF2-40B4-BE49-F238E27FC236}">
                <a16:creationId xmlns:a16="http://schemas.microsoft.com/office/drawing/2014/main" id="{CD374343-BF43-45A0-8E97-28059AC5A4FB}"/>
              </a:ext>
            </a:extLst>
          </p:cNvPr>
          <p:cNvSpPr txBox="1"/>
          <p:nvPr/>
        </p:nvSpPr>
        <p:spPr>
          <a:xfrm>
            <a:off x="3174809" y="53660"/>
            <a:ext cx="2794382" cy="723897"/>
          </a:xfrm>
          <a:prstGeom prst="rect">
            <a:avLst/>
          </a:prstGeom>
          <a:solidFill>
            <a:schemeClr val="accent1"/>
          </a:solidFill>
        </p:spPr>
        <p:txBody>
          <a:bodyPr wrap="square" rtlCol="0" anchor="ctr">
            <a:noAutofit/>
          </a:bodyPr>
          <a:lstStyle>
            <a:defPPr>
              <a:defRPr lang="en-US"/>
            </a:defPPr>
            <a:lvl1pPr algn="ctr">
              <a:defRPr sz="1600" b="1">
                <a:ln w="22225">
                  <a:noFill/>
                  <a:prstDash val="solid"/>
                </a:ln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Temporary Streams: streams that temporarily cease to flow</a:t>
            </a:r>
          </a:p>
        </p:txBody>
      </p:sp>
      <p:pic>
        <p:nvPicPr>
          <p:cNvPr id="2" name="video">
            <a:hlinkClick r:id="" action="ppaction://media"/>
            <a:extLst>
              <a:ext uri="{FF2B5EF4-FFF2-40B4-BE49-F238E27FC236}">
                <a16:creationId xmlns:a16="http://schemas.microsoft.com/office/drawing/2014/main" id="{12A98B0C-9676-4D5A-9F63-59A4DCE7025B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12080" y="771550"/>
            <a:ext cx="7920360" cy="4380948"/>
          </a:xfrm>
          <a:prstGeom prst="rect">
            <a:avLst/>
          </a:prstGeom>
        </p:spPr>
      </p:pic>
      <p:sp>
        <p:nvSpPr>
          <p:cNvPr id="10" name="CasellaDiTesto 9">
            <a:extLst>
              <a:ext uri="{FF2B5EF4-FFF2-40B4-BE49-F238E27FC236}">
                <a16:creationId xmlns:a16="http://schemas.microsoft.com/office/drawing/2014/main" id="{EB93F496-2CC1-45A1-B62B-EAF8FA28F533}"/>
              </a:ext>
            </a:extLst>
          </p:cNvPr>
          <p:cNvSpPr txBox="1"/>
          <p:nvPr/>
        </p:nvSpPr>
        <p:spPr>
          <a:xfrm>
            <a:off x="1907704" y="3867894"/>
            <a:ext cx="2705824" cy="369332"/>
          </a:xfrm>
          <a:prstGeom prst="rect">
            <a:avLst/>
          </a:prstGeom>
          <a:noFill/>
          <a:ln w="28575">
            <a:solidFill>
              <a:schemeClr val="accent5">
                <a:lumMod val="20000"/>
                <a:lumOff val="80000"/>
              </a:schemeClr>
            </a:solidFill>
          </a:ln>
        </p:spPr>
        <p:txBody>
          <a:bodyPr wrap="square" lIns="396000" anchor="ctr">
            <a:noAutofit/>
          </a:bodyPr>
          <a:lstStyle/>
          <a:p>
            <a:r>
              <a:rPr lang="en-US" sz="1200" dirty="0">
                <a:solidFill>
                  <a:srgbClr val="000000"/>
                </a:solidFill>
                <a:latin typeface="Calibri" panose="020F0502020204030204" pitchFamily="34" charset="0"/>
                <a:hlinkClick r:id="rId6"/>
              </a:rPr>
              <a:t>Durighetto and Botter, </a:t>
            </a:r>
            <a:r>
              <a:rPr lang="en-US" sz="1200" dirty="0" err="1">
                <a:solidFill>
                  <a:srgbClr val="000000"/>
                </a:solidFill>
                <a:latin typeface="Calibri" panose="020F0502020204030204" pitchFamily="34" charset="0"/>
                <a:hlinkClick r:id="rId6"/>
              </a:rPr>
              <a:t>HPEye</a:t>
            </a:r>
            <a:r>
              <a:rPr lang="en-US" sz="1200" dirty="0">
                <a:solidFill>
                  <a:srgbClr val="000000"/>
                </a:solidFill>
                <a:latin typeface="Calibri" panose="020F0502020204030204" pitchFamily="34" charset="0"/>
                <a:hlinkClick r:id="rId6"/>
              </a:rPr>
              <a:t> 2021</a:t>
            </a:r>
            <a:endParaRPr lang="en-US" sz="1200" dirty="0"/>
          </a:p>
        </p:txBody>
      </p:sp>
      <p:pic>
        <p:nvPicPr>
          <p:cNvPr id="11" name="Elemento grafico 10" descr="Collegamento con riempimento a tinta unita">
            <a:extLst>
              <a:ext uri="{FF2B5EF4-FFF2-40B4-BE49-F238E27FC236}">
                <a16:creationId xmlns:a16="http://schemas.microsoft.com/office/drawing/2014/main" id="{D94E343D-D01F-476C-9146-33C15882123D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1947202" y="3907392"/>
            <a:ext cx="290336" cy="290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5450529"/>
      </p:ext>
    </p:extLst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004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100000">
                <p:cTn id="7" repeatCount="indefinite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asellaDiTesto 9">
            <a:extLst>
              <a:ext uri="{FF2B5EF4-FFF2-40B4-BE49-F238E27FC236}">
                <a16:creationId xmlns:a16="http://schemas.microsoft.com/office/drawing/2014/main" id="{A2404B6D-EFDA-45C7-AF88-31C5BD72A91E}"/>
              </a:ext>
            </a:extLst>
          </p:cNvPr>
          <p:cNvSpPr txBox="1"/>
          <p:nvPr/>
        </p:nvSpPr>
        <p:spPr>
          <a:xfrm>
            <a:off x="181941" y="1913016"/>
            <a:ext cx="2877735" cy="45071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 anchor="ctr">
            <a:noAutofit/>
          </a:bodyPr>
          <a:lstStyle/>
          <a:p>
            <a:pPr algn="ctr"/>
            <a:r>
              <a:rPr lang="en-US" sz="1400" dirty="0"/>
              <a:t>Biological dispersion</a:t>
            </a:r>
          </a:p>
        </p:txBody>
      </p:sp>
      <p:sp>
        <p:nvSpPr>
          <p:cNvPr id="12" name="CasellaDiTesto 11">
            <a:extLst>
              <a:ext uri="{FF2B5EF4-FFF2-40B4-BE49-F238E27FC236}">
                <a16:creationId xmlns:a16="http://schemas.microsoft.com/office/drawing/2014/main" id="{E7CC40E0-2083-4A27-9B80-6204A2769D39}"/>
              </a:ext>
            </a:extLst>
          </p:cNvPr>
          <p:cNvSpPr txBox="1"/>
          <p:nvPr/>
        </p:nvSpPr>
        <p:spPr>
          <a:xfrm>
            <a:off x="181941" y="2421346"/>
            <a:ext cx="2877735" cy="45071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 anchor="ctr">
            <a:noAutofit/>
          </a:bodyPr>
          <a:lstStyle/>
          <a:p>
            <a:pPr algn="ctr"/>
            <a:r>
              <a:rPr lang="en-US" sz="1400" dirty="0"/>
              <a:t>Nutrient spiraling</a:t>
            </a:r>
          </a:p>
        </p:txBody>
      </p:sp>
      <p:sp>
        <p:nvSpPr>
          <p:cNvPr id="14" name="CasellaDiTesto 13">
            <a:extLst>
              <a:ext uri="{FF2B5EF4-FFF2-40B4-BE49-F238E27FC236}">
                <a16:creationId xmlns:a16="http://schemas.microsoft.com/office/drawing/2014/main" id="{E67C5DA1-7D89-4871-9AA1-01E4B48A98EA}"/>
              </a:ext>
            </a:extLst>
          </p:cNvPr>
          <p:cNvSpPr txBox="1"/>
          <p:nvPr/>
        </p:nvSpPr>
        <p:spPr>
          <a:xfrm>
            <a:off x="179510" y="2929676"/>
            <a:ext cx="2877734" cy="45071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 anchor="ctr">
            <a:noAutofit/>
          </a:bodyPr>
          <a:lstStyle/>
          <a:p>
            <a:pPr algn="ctr"/>
            <a:r>
              <a:rPr lang="en-US" sz="1400" dirty="0"/>
              <a:t>CO2 outgassing</a:t>
            </a:r>
          </a:p>
        </p:txBody>
      </p:sp>
      <p:sp>
        <p:nvSpPr>
          <p:cNvPr id="18" name="CasellaDiTesto 17">
            <a:extLst>
              <a:ext uri="{FF2B5EF4-FFF2-40B4-BE49-F238E27FC236}">
                <a16:creationId xmlns:a16="http://schemas.microsoft.com/office/drawing/2014/main" id="{1601AFB0-69D9-48BA-8518-157AB64933D5}"/>
              </a:ext>
            </a:extLst>
          </p:cNvPr>
          <p:cNvSpPr txBox="1"/>
          <p:nvPr/>
        </p:nvSpPr>
        <p:spPr>
          <a:xfrm>
            <a:off x="179511" y="1404686"/>
            <a:ext cx="2880320" cy="45071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 anchor="ctr">
            <a:noAutofit/>
          </a:bodyPr>
          <a:lstStyle/>
          <a:p>
            <a:pPr algn="ctr"/>
            <a:r>
              <a:rPr lang="en-US" sz="1400" dirty="0"/>
              <a:t>Water and sediment transport</a:t>
            </a:r>
          </a:p>
        </p:txBody>
      </p:sp>
      <p:sp>
        <p:nvSpPr>
          <p:cNvPr id="20" name="CasellaDiTesto 19">
            <a:extLst>
              <a:ext uri="{FF2B5EF4-FFF2-40B4-BE49-F238E27FC236}">
                <a16:creationId xmlns:a16="http://schemas.microsoft.com/office/drawing/2014/main" id="{DB199DE5-B703-40A1-81E8-9B2495D46EBB}"/>
              </a:ext>
            </a:extLst>
          </p:cNvPr>
          <p:cNvSpPr txBox="1"/>
          <p:nvPr/>
        </p:nvSpPr>
        <p:spPr>
          <a:xfrm>
            <a:off x="179513" y="411510"/>
            <a:ext cx="2880320" cy="864096"/>
          </a:xfrm>
          <a:prstGeom prst="rect">
            <a:avLst/>
          </a:prstGeom>
          <a:solidFill>
            <a:schemeClr val="accent1"/>
          </a:solidFill>
        </p:spPr>
        <p:txBody>
          <a:bodyPr wrap="square" rtlCol="0" anchor="ctr">
            <a:noAutofit/>
          </a:bodyPr>
          <a:lstStyle>
            <a:defPPr>
              <a:defRPr lang="en-US"/>
            </a:defPPr>
            <a:lvl1pPr algn="ctr">
              <a:defRPr sz="6000" b="1">
                <a:ln w="22225">
                  <a:noFill/>
                  <a:prstDash val="solid"/>
                </a:ln>
                <a:solidFill>
                  <a:schemeClr val="bg1"/>
                </a:solidFill>
                <a:latin typeface="Ubuntu" panose="020B0504030602030204" pitchFamily="34" charset="0"/>
              </a:defRPr>
            </a:lvl1pPr>
          </a:lstStyle>
          <a:p>
            <a:r>
              <a:rPr lang="en-US" sz="1600" dirty="0">
                <a:latin typeface="+mn-lt"/>
              </a:rPr>
              <a:t>River networks act as</a:t>
            </a:r>
            <a:br>
              <a:rPr lang="en-US" sz="1600" dirty="0">
                <a:latin typeface="+mn-lt"/>
              </a:rPr>
            </a:br>
            <a:r>
              <a:rPr lang="en-US" sz="1600" dirty="0">
                <a:latin typeface="+mn-lt"/>
              </a:rPr>
              <a:t>ecological corridors &amp; biological hotspots by promoting:</a:t>
            </a:r>
          </a:p>
        </p:txBody>
      </p:sp>
      <p:pic>
        <p:nvPicPr>
          <p:cNvPr id="21" name="Immagine 20">
            <a:extLst>
              <a:ext uri="{FF2B5EF4-FFF2-40B4-BE49-F238E27FC236}">
                <a16:creationId xmlns:a16="http://schemas.microsoft.com/office/drawing/2014/main" id="{C05A5A1D-05D8-4CC3-9FAD-7B8B7567A5D2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27062" y="257410"/>
            <a:ext cx="2623972" cy="4346457"/>
          </a:xfrm>
          <a:prstGeom prst="rect">
            <a:avLst/>
          </a:prstGeom>
        </p:spPr>
      </p:pic>
      <p:sp>
        <p:nvSpPr>
          <p:cNvPr id="23" name="CasellaDiTesto 22">
            <a:extLst>
              <a:ext uri="{FF2B5EF4-FFF2-40B4-BE49-F238E27FC236}">
                <a16:creationId xmlns:a16="http://schemas.microsoft.com/office/drawing/2014/main" id="{1911FEE8-55CE-454B-916A-445E880DFC12}"/>
              </a:ext>
            </a:extLst>
          </p:cNvPr>
          <p:cNvSpPr txBox="1"/>
          <p:nvPr/>
        </p:nvSpPr>
        <p:spPr>
          <a:xfrm>
            <a:off x="3135695" y="4733490"/>
            <a:ext cx="237626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400" dirty="0"/>
              <a:t>Rinaldo et al. PNAS (2018)</a:t>
            </a:r>
            <a:endParaRPr lang="en-US" sz="1400" dirty="0"/>
          </a:p>
        </p:txBody>
      </p:sp>
      <p:pic>
        <p:nvPicPr>
          <p:cNvPr id="24" name="Immagine 23">
            <a:extLst>
              <a:ext uri="{FF2B5EF4-FFF2-40B4-BE49-F238E27FC236}">
                <a16:creationId xmlns:a16="http://schemas.microsoft.com/office/drawing/2014/main" id="{EB9885AE-E99F-42E4-A307-DAE7450A43FD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30866" y="274378"/>
            <a:ext cx="2760776" cy="1765658"/>
          </a:xfrm>
          <a:prstGeom prst="rect">
            <a:avLst/>
          </a:prstGeom>
        </p:spPr>
      </p:pic>
      <p:sp>
        <p:nvSpPr>
          <p:cNvPr id="26" name="CasellaDiTesto 25">
            <a:extLst>
              <a:ext uri="{FF2B5EF4-FFF2-40B4-BE49-F238E27FC236}">
                <a16:creationId xmlns:a16="http://schemas.microsoft.com/office/drawing/2014/main" id="{C35FDCF5-397C-4193-B240-EB881B31CA22}"/>
              </a:ext>
            </a:extLst>
          </p:cNvPr>
          <p:cNvSpPr txBox="1"/>
          <p:nvPr/>
        </p:nvSpPr>
        <p:spPr>
          <a:xfrm>
            <a:off x="6372201" y="1984486"/>
            <a:ext cx="267683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400" dirty="0"/>
              <a:t>Kiel &amp; Cardenas, Nature (2014)</a:t>
            </a:r>
            <a:endParaRPr lang="en-US" sz="1400" dirty="0"/>
          </a:p>
        </p:txBody>
      </p:sp>
      <p:pic>
        <p:nvPicPr>
          <p:cNvPr id="30" name="Immagine 29">
            <a:extLst>
              <a:ext uri="{FF2B5EF4-FFF2-40B4-BE49-F238E27FC236}">
                <a16:creationId xmlns:a16="http://schemas.microsoft.com/office/drawing/2014/main" id="{AE0B7A2E-F098-4D23-AC61-5E1FFC91D2F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58532" y="2329496"/>
            <a:ext cx="2305443" cy="2408980"/>
          </a:xfrm>
          <a:prstGeom prst="rect">
            <a:avLst/>
          </a:prstGeom>
        </p:spPr>
      </p:pic>
      <p:sp>
        <p:nvSpPr>
          <p:cNvPr id="32" name="CasellaDiTesto 31">
            <a:extLst>
              <a:ext uri="{FF2B5EF4-FFF2-40B4-BE49-F238E27FC236}">
                <a16:creationId xmlns:a16="http://schemas.microsoft.com/office/drawing/2014/main" id="{ED16ABB4-B86D-4197-B76E-F6EBE7299BB0}"/>
              </a:ext>
            </a:extLst>
          </p:cNvPr>
          <p:cNvSpPr txBox="1"/>
          <p:nvPr/>
        </p:nvSpPr>
        <p:spPr>
          <a:xfrm>
            <a:off x="5476010" y="4740798"/>
            <a:ext cx="357302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400" dirty="0" err="1"/>
              <a:t>Minshall</a:t>
            </a:r>
            <a:r>
              <a:rPr lang="it-IT" sz="1400" dirty="0"/>
              <a:t> et al., The American </a:t>
            </a:r>
            <a:r>
              <a:rPr lang="it-IT" sz="1400" dirty="0" err="1"/>
              <a:t>Naturalist</a:t>
            </a:r>
            <a:r>
              <a:rPr lang="it-IT" sz="1400" dirty="0"/>
              <a:t> (1985)</a:t>
            </a:r>
            <a:endParaRPr lang="en-US" sz="1400" dirty="0"/>
          </a:p>
        </p:txBody>
      </p:sp>
      <p:sp>
        <p:nvSpPr>
          <p:cNvPr id="34" name="CasellaDiTesto 33">
            <a:extLst>
              <a:ext uri="{FF2B5EF4-FFF2-40B4-BE49-F238E27FC236}">
                <a16:creationId xmlns:a16="http://schemas.microsoft.com/office/drawing/2014/main" id="{35D82386-7407-4BFF-9418-315929867996}"/>
              </a:ext>
            </a:extLst>
          </p:cNvPr>
          <p:cNvSpPr txBox="1"/>
          <p:nvPr/>
        </p:nvSpPr>
        <p:spPr>
          <a:xfrm>
            <a:off x="179509" y="3625640"/>
            <a:ext cx="2876353" cy="1112836"/>
          </a:xfrm>
          <a:prstGeom prst="rect">
            <a:avLst/>
          </a:prstGeom>
          <a:solidFill>
            <a:schemeClr val="accent1"/>
          </a:solidFill>
        </p:spPr>
        <p:txBody>
          <a:bodyPr wrap="square" rtlCol="0" anchor="ctr">
            <a:noAutofit/>
          </a:bodyPr>
          <a:lstStyle>
            <a:defPPr>
              <a:defRPr lang="en-US"/>
            </a:defPPr>
            <a:lvl1pPr algn="ctr">
              <a:defRPr sz="6000" b="1">
                <a:ln w="22225">
                  <a:noFill/>
                  <a:prstDash val="solid"/>
                </a:ln>
                <a:solidFill>
                  <a:schemeClr val="bg1"/>
                </a:solidFill>
                <a:latin typeface="Ubuntu" panose="020B0504030602030204" pitchFamily="34" charset="0"/>
              </a:defRPr>
            </a:lvl1pPr>
          </a:lstStyle>
          <a:p>
            <a:r>
              <a:rPr lang="en-US" sz="1600" dirty="0">
                <a:latin typeface="+mn-lt"/>
              </a:rPr>
              <a:t>Therefore, river shape and length are key factors that regulate ecosystem function</a:t>
            </a:r>
          </a:p>
        </p:txBody>
      </p:sp>
    </p:spTree>
    <p:extLst>
      <p:ext uri="{BB962C8B-B14F-4D97-AF65-F5344CB8AC3E}">
        <p14:creationId xmlns:p14="http://schemas.microsoft.com/office/powerpoint/2010/main" val="2340750141"/>
      </p:ext>
    </p:extLst>
  </p:cSld>
  <p:clrMapOvr>
    <a:masterClrMapping/>
  </p:clrMapOvr>
  <p:transition>
    <p:wip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" name="Immagine 71" descr="Immagine che contiene esterni, montagna, natura, terra&#10;&#10;Descrizione generata automaticamente">
            <a:extLst>
              <a:ext uri="{FF2B5EF4-FFF2-40B4-BE49-F238E27FC236}">
                <a16:creationId xmlns:a16="http://schemas.microsoft.com/office/drawing/2014/main" id="{C9BD62B1-A2F8-4626-9B8C-52A065D8970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13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 r="-12"/>
          <a:stretch/>
        </p:blipFill>
        <p:spPr>
          <a:xfrm>
            <a:off x="0" y="0"/>
            <a:ext cx="9144000" cy="5142993"/>
          </a:xfrm>
          <a:prstGeom prst="rect">
            <a:avLst/>
          </a:prstGeom>
        </p:spPr>
      </p:pic>
      <p:sp>
        <p:nvSpPr>
          <p:cNvPr id="74" name="Rettangolo 73">
            <a:extLst>
              <a:ext uri="{FF2B5EF4-FFF2-40B4-BE49-F238E27FC236}">
                <a16:creationId xmlns:a16="http://schemas.microsoft.com/office/drawing/2014/main" id="{FBBA3AA4-786B-4CF6-B4C1-FB8EE7B75BCE}"/>
              </a:ext>
            </a:extLst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0000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4956" tIns="12478" rIns="24956" bIns="12478" rtlCol="0" anchor="ctr"/>
          <a:lstStyle/>
          <a:p>
            <a:pPr algn="ctr"/>
            <a:endParaRPr lang="it-IT" dirty="0"/>
          </a:p>
        </p:txBody>
      </p:sp>
      <p:sp>
        <p:nvSpPr>
          <p:cNvPr id="28" name="Rettangolo 19">
            <a:extLst>
              <a:ext uri="{FF2B5EF4-FFF2-40B4-BE49-F238E27FC236}">
                <a16:creationId xmlns:a16="http://schemas.microsoft.com/office/drawing/2014/main" id="{01B290E5-45D8-4F95-AA09-E7FAB46D8806}"/>
              </a:ext>
            </a:extLst>
          </p:cNvPr>
          <p:cNvSpPr/>
          <p:nvPr/>
        </p:nvSpPr>
        <p:spPr>
          <a:xfrm>
            <a:off x="4932040" y="1680952"/>
            <a:ext cx="576064" cy="532645"/>
          </a:xfrm>
          <a:prstGeom prst="rect">
            <a:avLst/>
          </a:prstGeom>
          <a:solidFill>
            <a:schemeClr val="accent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4907"/>
            <a:r>
              <a:rPr lang="en-US" sz="2000" b="1" dirty="0">
                <a:solidFill>
                  <a:prstClr val="white"/>
                </a:solidFill>
              </a:rPr>
              <a:t>1</a:t>
            </a:r>
          </a:p>
        </p:txBody>
      </p:sp>
      <p:sp>
        <p:nvSpPr>
          <p:cNvPr id="30" name="CasellaDiTesto 29">
            <a:extLst>
              <a:ext uri="{FF2B5EF4-FFF2-40B4-BE49-F238E27FC236}">
                <a16:creationId xmlns:a16="http://schemas.microsoft.com/office/drawing/2014/main" id="{5E32794A-2604-4372-B861-91EFB5682A08}"/>
              </a:ext>
            </a:extLst>
          </p:cNvPr>
          <p:cNvSpPr txBox="1"/>
          <p:nvPr/>
        </p:nvSpPr>
        <p:spPr>
          <a:xfrm>
            <a:off x="5508103" y="1680952"/>
            <a:ext cx="3213865" cy="1058125"/>
          </a:xfrm>
          <a:prstGeom prst="rect">
            <a:avLst/>
          </a:prstGeom>
          <a:solidFill>
            <a:schemeClr val="accent5">
              <a:lumMod val="20000"/>
              <a:lumOff val="80000"/>
              <a:alpha val="80000"/>
            </a:schemeClr>
          </a:solidFill>
        </p:spPr>
        <p:txBody>
          <a:bodyPr wrap="square" rtlCol="0" anchor="ctr">
            <a:noAutofit/>
          </a:bodyPr>
          <a:lstStyle>
            <a:defPPr>
              <a:defRPr lang="en-US"/>
            </a:defPPr>
            <a:lvl1pPr algn="ctr">
              <a:defRPr sz="1400"/>
            </a:lvl1pPr>
          </a:lstStyle>
          <a:p>
            <a:r>
              <a:rPr lang="en-US" b="1" dirty="0"/>
              <a:t>Creation of new observational datasets </a:t>
            </a:r>
            <a:r>
              <a:rPr lang="en-US" dirty="0"/>
              <a:t>to overcome the limited availability of empirical data about network dynamics</a:t>
            </a:r>
          </a:p>
        </p:txBody>
      </p:sp>
      <p:sp>
        <p:nvSpPr>
          <p:cNvPr id="32" name="Rettangolo 19">
            <a:extLst>
              <a:ext uri="{FF2B5EF4-FFF2-40B4-BE49-F238E27FC236}">
                <a16:creationId xmlns:a16="http://schemas.microsoft.com/office/drawing/2014/main" id="{708FFDC2-DA52-4772-9821-A3CA950534FF}"/>
              </a:ext>
            </a:extLst>
          </p:cNvPr>
          <p:cNvSpPr/>
          <p:nvPr/>
        </p:nvSpPr>
        <p:spPr>
          <a:xfrm>
            <a:off x="4932038" y="2937069"/>
            <a:ext cx="576063" cy="532645"/>
          </a:xfrm>
          <a:prstGeom prst="rect">
            <a:avLst/>
          </a:prstGeom>
          <a:solidFill>
            <a:schemeClr val="accent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4907"/>
            <a:r>
              <a:rPr lang="en-US" sz="2000" b="1" dirty="0">
                <a:solidFill>
                  <a:prstClr val="white"/>
                </a:solidFill>
              </a:rPr>
              <a:t>2</a:t>
            </a:r>
          </a:p>
        </p:txBody>
      </p:sp>
      <p:sp>
        <p:nvSpPr>
          <p:cNvPr id="34" name="CasellaDiTesto 33">
            <a:extLst>
              <a:ext uri="{FF2B5EF4-FFF2-40B4-BE49-F238E27FC236}">
                <a16:creationId xmlns:a16="http://schemas.microsoft.com/office/drawing/2014/main" id="{F3667E84-8268-49C3-8AA7-8EB22355C9BA}"/>
              </a:ext>
            </a:extLst>
          </p:cNvPr>
          <p:cNvSpPr txBox="1"/>
          <p:nvPr/>
        </p:nvSpPr>
        <p:spPr>
          <a:xfrm>
            <a:off x="5508102" y="2937069"/>
            <a:ext cx="3213866" cy="1276077"/>
          </a:xfrm>
          <a:prstGeom prst="rect">
            <a:avLst/>
          </a:prstGeom>
          <a:solidFill>
            <a:schemeClr val="accent5">
              <a:lumMod val="20000"/>
              <a:lumOff val="80000"/>
              <a:alpha val="80000"/>
            </a:schemeClr>
          </a:solidFill>
        </p:spPr>
        <p:txBody>
          <a:bodyPr wrap="square" rtlCol="0" anchor="ctr">
            <a:noAutofit/>
          </a:bodyPr>
          <a:lstStyle>
            <a:defPPr>
              <a:defRPr lang="en-US"/>
            </a:defPPr>
            <a:lvl1pPr algn="ctr">
              <a:defRPr sz="1400"/>
            </a:lvl1pPr>
          </a:lstStyle>
          <a:p>
            <a:r>
              <a:rPr lang="en-US" b="1" dirty="0"/>
              <a:t>Development new theoretical tools </a:t>
            </a:r>
            <a:r>
              <a:rPr lang="en-US" dirty="0"/>
              <a:t>to enable a quantitative characterization of network dynamicity and an objective comparison of temporary streams</a:t>
            </a:r>
          </a:p>
        </p:txBody>
      </p:sp>
      <p:sp>
        <p:nvSpPr>
          <p:cNvPr id="46" name="CasellaDiTesto 45">
            <a:extLst>
              <a:ext uri="{FF2B5EF4-FFF2-40B4-BE49-F238E27FC236}">
                <a16:creationId xmlns:a16="http://schemas.microsoft.com/office/drawing/2014/main" id="{430F8C9C-794F-4FCA-A91C-6A443C44CE4E}"/>
              </a:ext>
            </a:extLst>
          </p:cNvPr>
          <p:cNvSpPr txBox="1"/>
          <p:nvPr/>
        </p:nvSpPr>
        <p:spPr>
          <a:xfrm>
            <a:off x="4932040" y="1059582"/>
            <a:ext cx="3789928" cy="532646"/>
          </a:xfrm>
          <a:prstGeom prst="rect">
            <a:avLst/>
          </a:prstGeom>
          <a:solidFill>
            <a:schemeClr val="accent1">
              <a:alpha val="80000"/>
            </a:schemeClr>
          </a:solidFill>
        </p:spPr>
        <p:txBody>
          <a:bodyPr wrap="square" rtlCol="0" anchor="ctr">
            <a:noAutofit/>
          </a:bodyPr>
          <a:lstStyle>
            <a:defPPr>
              <a:defRPr lang="en-US"/>
            </a:defPPr>
            <a:lvl1pPr algn="ctr">
              <a:defRPr sz="6000" b="1">
                <a:ln w="22225">
                  <a:noFill/>
                  <a:prstDash val="solid"/>
                </a:ln>
                <a:solidFill>
                  <a:schemeClr val="bg1"/>
                </a:solidFill>
                <a:latin typeface="Ubuntu" panose="020B0504030602030204" pitchFamily="34" charset="0"/>
              </a:defRPr>
            </a:lvl1pPr>
          </a:lstStyle>
          <a:p>
            <a:r>
              <a:rPr lang="en-US" sz="1600" dirty="0">
                <a:latin typeface="+mn-lt"/>
              </a:rPr>
              <a:t>Research objectives</a:t>
            </a:r>
          </a:p>
        </p:txBody>
      </p:sp>
      <p:pic>
        <p:nvPicPr>
          <p:cNvPr id="3" name="Elemento grafico 2" descr="Tiro a segno con riempimento a tinta unita">
            <a:extLst>
              <a:ext uri="{FF2B5EF4-FFF2-40B4-BE49-F238E27FC236}">
                <a16:creationId xmlns:a16="http://schemas.microsoft.com/office/drawing/2014/main" id="{93E49567-8DFF-4702-BD2D-1ADA9CC3789E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5020732" y="1059075"/>
            <a:ext cx="522888" cy="522888"/>
          </a:xfrm>
          <a:prstGeom prst="rect">
            <a:avLst/>
          </a:prstGeom>
        </p:spPr>
      </p:pic>
      <p:sp>
        <p:nvSpPr>
          <p:cNvPr id="12" name="Rettangolo 19">
            <a:extLst>
              <a:ext uri="{FF2B5EF4-FFF2-40B4-BE49-F238E27FC236}">
                <a16:creationId xmlns:a16="http://schemas.microsoft.com/office/drawing/2014/main" id="{8DD26E71-71C1-42E4-97CF-80FE03A1678A}"/>
              </a:ext>
            </a:extLst>
          </p:cNvPr>
          <p:cNvSpPr/>
          <p:nvPr/>
        </p:nvSpPr>
        <p:spPr>
          <a:xfrm>
            <a:off x="5436096" y="3462549"/>
            <a:ext cx="72005" cy="750597"/>
          </a:xfrm>
          <a:prstGeom prst="rect">
            <a:avLst/>
          </a:prstGeom>
          <a:solidFill>
            <a:schemeClr val="accent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4907"/>
            <a:endParaRPr lang="en-US" sz="2000" b="1" dirty="0">
              <a:solidFill>
                <a:prstClr val="white"/>
              </a:solidFill>
            </a:endParaRPr>
          </a:p>
        </p:txBody>
      </p:sp>
      <p:sp>
        <p:nvSpPr>
          <p:cNvPr id="13" name="Rettangolo 19">
            <a:extLst>
              <a:ext uri="{FF2B5EF4-FFF2-40B4-BE49-F238E27FC236}">
                <a16:creationId xmlns:a16="http://schemas.microsoft.com/office/drawing/2014/main" id="{49640B8A-62AD-4BCD-BE63-868147DD74B2}"/>
              </a:ext>
            </a:extLst>
          </p:cNvPr>
          <p:cNvSpPr/>
          <p:nvPr/>
        </p:nvSpPr>
        <p:spPr>
          <a:xfrm>
            <a:off x="5436096" y="2213525"/>
            <a:ext cx="72005" cy="532645"/>
          </a:xfrm>
          <a:prstGeom prst="rect">
            <a:avLst/>
          </a:prstGeom>
          <a:solidFill>
            <a:schemeClr val="accent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4907"/>
            <a:endParaRPr lang="en-US" sz="2000" b="1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3770575"/>
      </p:ext>
    </p:extLst>
  </p:cSld>
  <p:clrMapOvr>
    <a:masterClrMapping/>
  </p:clrMapOvr>
  <p:transition>
    <p:wip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uppo 14">
            <a:extLst>
              <a:ext uri="{FF2B5EF4-FFF2-40B4-BE49-F238E27FC236}">
                <a16:creationId xmlns:a16="http://schemas.microsoft.com/office/drawing/2014/main" id="{A89BA841-2268-420D-BC40-A549AE4AF139}"/>
              </a:ext>
            </a:extLst>
          </p:cNvPr>
          <p:cNvGrpSpPr/>
          <p:nvPr/>
        </p:nvGrpSpPr>
        <p:grpSpPr>
          <a:xfrm>
            <a:off x="7120028" y="163728"/>
            <a:ext cx="1881026" cy="1051089"/>
            <a:chOff x="-210810" y="2608252"/>
            <a:chExt cx="4272797" cy="2387575"/>
          </a:xfrm>
        </p:grpSpPr>
        <p:pic>
          <p:nvPicPr>
            <p:cNvPr id="5" name="Elemento grafico 4">
              <a:extLst>
                <a:ext uri="{FF2B5EF4-FFF2-40B4-BE49-F238E27FC236}">
                  <a16:creationId xmlns:a16="http://schemas.microsoft.com/office/drawing/2014/main" id="{D174D814-CD58-45B0-B92B-2E52A5C5086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rcRect l="22478" t="49505" r="15711"/>
            <a:stretch/>
          </p:blipFill>
          <p:spPr>
            <a:xfrm>
              <a:off x="-210810" y="2608252"/>
              <a:ext cx="4272797" cy="2387575"/>
            </a:xfrm>
            <a:prstGeom prst="rect">
              <a:avLst/>
            </a:prstGeom>
          </p:spPr>
        </p:pic>
        <p:sp>
          <p:nvSpPr>
            <p:cNvPr id="6" name="Ovale 5">
              <a:extLst>
                <a:ext uri="{FF2B5EF4-FFF2-40B4-BE49-F238E27FC236}">
                  <a16:creationId xmlns:a16="http://schemas.microsoft.com/office/drawing/2014/main" id="{B78445DA-6B98-40B3-9F5D-5B49A38DC7F4}"/>
                </a:ext>
              </a:extLst>
            </p:cNvPr>
            <p:cNvSpPr/>
            <p:nvPr/>
          </p:nvSpPr>
          <p:spPr>
            <a:xfrm>
              <a:off x="1968190" y="3504399"/>
              <a:ext cx="62208" cy="62208"/>
            </a:xfrm>
            <a:prstGeom prst="ellipse">
              <a:avLst/>
            </a:prstGeom>
            <a:solidFill>
              <a:schemeClr val="bg1">
                <a:lumMod val="85000"/>
                <a:alpha val="25000"/>
              </a:schemeClr>
            </a:solidFill>
            <a:ln w="190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Ovale 6">
              <a:extLst>
                <a:ext uri="{FF2B5EF4-FFF2-40B4-BE49-F238E27FC236}">
                  <a16:creationId xmlns:a16="http://schemas.microsoft.com/office/drawing/2014/main" id="{A116176F-4D63-4BF9-96C1-96532B07BEAE}"/>
                </a:ext>
              </a:extLst>
            </p:cNvPr>
            <p:cNvSpPr/>
            <p:nvPr/>
          </p:nvSpPr>
          <p:spPr>
            <a:xfrm>
              <a:off x="2402590" y="4344922"/>
              <a:ext cx="62208" cy="62208"/>
            </a:xfrm>
            <a:prstGeom prst="ellipse">
              <a:avLst/>
            </a:prstGeom>
            <a:solidFill>
              <a:schemeClr val="bg1">
                <a:lumMod val="85000"/>
                <a:alpha val="25000"/>
              </a:schemeClr>
            </a:solidFill>
            <a:ln w="19050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aphicFrame>
        <p:nvGraphicFramePr>
          <p:cNvPr id="38" name="Grafico 37">
            <a:extLst>
              <a:ext uri="{FF2B5EF4-FFF2-40B4-BE49-F238E27FC236}">
                <a16:creationId xmlns:a16="http://schemas.microsoft.com/office/drawing/2014/main" id="{7AFF8123-60DB-434C-95CD-8E7C77AF186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354073270"/>
              </p:ext>
            </p:extLst>
          </p:nvPr>
        </p:nvGraphicFramePr>
        <p:xfrm>
          <a:off x="842" y="3216928"/>
          <a:ext cx="3600000" cy="180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39" name="CasellaDiTesto 38">
            <a:extLst>
              <a:ext uri="{FF2B5EF4-FFF2-40B4-BE49-F238E27FC236}">
                <a16:creationId xmlns:a16="http://schemas.microsoft.com/office/drawing/2014/main" id="{C80C5E21-FFEB-4745-9FD7-430C5E4BEB6E}"/>
              </a:ext>
            </a:extLst>
          </p:cNvPr>
          <p:cNvSpPr txBox="1"/>
          <p:nvPr/>
        </p:nvSpPr>
        <p:spPr>
          <a:xfrm>
            <a:off x="183110" y="2032442"/>
            <a:ext cx="3303200" cy="55182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 anchor="ctr">
            <a:noAutofit/>
          </a:bodyPr>
          <a:lstStyle>
            <a:defPPr>
              <a:defRPr lang="en-US"/>
            </a:defPPr>
            <a:lvl1pPr algn="ctr">
              <a:defRPr sz="1400"/>
            </a:lvl1pPr>
          </a:lstStyle>
          <a:p>
            <a:r>
              <a:rPr lang="en-US" dirty="0"/>
              <a:t>Alpine climate: short rainy summers, cold winters with snow</a:t>
            </a:r>
          </a:p>
        </p:txBody>
      </p:sp>
      <p:sp>
        <p:nvSpPr>
          <p:cNvPr id="40" name="CasellaDiTesto 39">
            <a:extLst>
              <a:ext uri="{FF2B5EF4-FFF2-40B4-BE49-F238E27FC236}">
                <a16:creationId xmlns:a16="http://schemas.microsoft.com/office/drawing/2014/main" id="{3C5B700A-058B-4E10-91E3-6856DB433F67}"/>
              </a:ext>
            </a:extLst>
          </p:cNvPr>
          <p:cNvSpPr txBox="1"/>
          <p:nvPr/>
        </p:nvSpPr>
        <p:spPr>
          <a:xfrm>
            <a:off x="187691" y="670967"/>
            <a:ext cx="3303200" cy="316321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 anchor="ctr">
            <a:noAutofit/>
          </a:bodyPr>
          <a:lstStyle/>
          <a:p>
            <a:pPr algn="ctr"/>
            <a:r>
              <a:rPr lang="en-US" sz="1400" dirty="0"/>
              <a:t>Catchment area: 5.3 km</a:t>
            </a:r>
            <a:r>
              <a:rPr lang="en-US" sz="1400" baseline="30000" dirty="0"/>
              <a:t>2</a:t>
            </a:r>
          </a:p>
        </p:txBody>
      </p:sp>
      <p:sp>
        <p:nvSpPr>
          <p:cNvPr id="41" name="CasellaDiTesto 40">
            <a:extLst>
              <a:ext uri="{FF2B5EF4-FFF2-40B4-BE49-F238E27FC236}">
                <a16:creationId xmlns:a16="http://schemas.microsoft.com/office/drawing/2014/main" id="{7D1327A9-14EB-4193-B896-3A14A9B25BD3}"/>
              </a:ext>
            </a:extLst>
          </p:cNvPr>
          <p:cNvSpPr txBox="1"/>
          <p:nvPr/>
        </p:nvSpPr>
        <p:spPr>
          <a:xfrm>
            <a:off x="180677" y="163728"/>
            <a:ext cx="3311203" cy="450906"/>
          </a:xfrm>
          <a:prstGeom prst="rect">
            <a:avLst/>
          </a:prstGeom>
          <a:solidFill>
            <a:schemeClr val="accent1"/>
          </a:solidFill>
        </p:spPr>
        <p:txBody>
          <a:bodyPr wrap="square" rtlCol="0" anchor="ctr">
            <a:noAutofit/>
          </a:bodyPr>
          <a:lstStyle>
            <a:defPPr>
              <a:defRPr lang="en-US"/>
            </a:defPPr>
            <a:lvl1pPr algn="ctr">
              <a:defRPr sz="6000" b="1">
                <a:ln w="22225">
                  <a:noFill/>
                  <a:prstDash val="solid"/>
                </a:ln>
                <a:solidFill>
                  <a:schemeClr val="bg1"/>
                </a:solidFill>
                <a:latin typeface="Ubuntu" panose="020B0504030602030204" pitchFamily="34" charset="0"/>
              </a:defRPr>
            </a:lvl1pPr>
          </a:lstStyle>
          <a:p>
            <a:r>
              <a:rPr lang="it-IT" sz="1600" dirty="0">
                <a:latin typeface="+mn-lt"/>
              </a:rPr>
              <a:t>The V</a:t>
            </a:r>
            <a:r>
              <a:rPr lang="en-US" sz="1600" dirty="0" err="1">
                <a:latin typeface="+mn-lt"/>
              </a:rPr>
              <a:t>alfredda</a:t>
            </a:r>
            <a:r>
              <a:rPr lang="en-US" sz="1600" dirty="0">
                <a:latin typeface="+mn-lt"/>
              </a:rPr>
              <a:t> catchment</a:t>
            </a:r>
          </a:p>
        </p:txBody>
      </p:sp>
      <p:sp>
        <p:nvSpPr>
          <p:cNvPr id="42" name="CasellaDiTesto 41">
            <a:extLst>
              <a:ext uri="{FF2B5EF4-FFF2-40B4-BE49-F238E27FC236}">
                <a16:creationId xmlns:a16="http://schemas.microsoft.com/office/drawing/2014/main" id="{C0B75195-B9BD-4351-90F3-0AA4CF005038}"/>
              </a:ext>
            </a:extLst>
          </p:cNvPr>
          <p:cNvSpPr txBox="1"/>
          <p:nvPr/>
        </p:nvSpPr>
        <p:spPr>
          <a:xfrm>
            <a:off x="187691" y="1428391"/>
            <a:ext cx="3308942" cy="54863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 anchor="ctr">
            <a:noAutofit/>
          </a:bodyPr>
          <a:lstStyle/>
          <a:p>
            <a:pPr algn="ctr"/>
            <a:r>
              <a:rPr lang="en-US" sz="1400" dirty="0"/>
              <a:t>Land cover: debris deposits and pastures in the upper part, forest in the lower part</a:t>
            </a:r>
          </a:p>
        </p:txBody>
      </p:sp>
      <p:sp>
        <p:nvSpPr>
          <p:cNvPr id="43" name="CasellaDiTesto 42">
            <a:extLst>
              <a:ext uri="{FF2B5EF4-FFF2-40B4-BE49-F238E27FC236}">
                <a16:creationId xmlns:a16="http://schemas.microsoft.com/office/drawing/2014/main" id="{6FE5670F-23B9-419A-AD82-48B81D67F930}"/>
              </a:ext>
            </a:extLst>
          </p:cNvPr>
          <p:cNvSpPr txBox="1"/>
          <p:nvPr/>
        </p:nvSpPr>
        <p:spPr>
          <a:xfrm>
            <a:off x="180677" y="1056656"/>
            <a:ext cx="3308942" cy="316321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 anchor="ctr">
            <a:noAutofit/>
          </a:bodyPr>
          <a:lstStyle/>
          <a:p>
            <a:pPr algn="ctr"/>
            <a:r>
              <a:rPr lang="en-US" sz="1400" dirty="0"/>
              <a:t>Elevation</a:t>
            </a:r>
            <a:r>
              <a:rPr lang="it-IT" sz="1400" dirty="0"/>
              <a:t>: from 1500 to 3000 m asl</a:t>
            </a:r>
            <a:endParaRPr lang="en-US" sz="1400" dirty="0"/>
          </a:p>
        </p:txBody>
      </p:sp>
      <p:pic>
        <p:nvPicPr>
          <p:cNvPr id="49" name="Immagine 48" descr="Immagine che contiene animale&#10;&#10;Descrizione generata automaticamente">
            <a:extLst>
              <a:ext uri="{FF2B5EF4-FFF2-40B4-BE49-F238E27FC236}">
                <a16:creationId xmlns:a16="http://schemas.microsoft.com/office/drawing/2014/main" id="{356A3334-3661-4AC5-9F7E-EF1F1443F44F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248" b="96481" l="6618" r="97978">
                        <a14:foregroundMark x1="40809" y1="67546" x2="36765" y2="71163"/>
                        <a14:foregroundMark x1="49632" y1="89638" x2="24632" y2="88563"/>
                        <a14:foregroundMark x1="33456" y1="93646" x2="32721" y2="96481"/>
                        <a14:foregroundMark x1="6618" y1="62854" x2="9375" y2="73314"/>
                        <a14:foregroundMark x1="47610" y1="8700" x2="73713" y2="8993"/>
                        <a14:foregroundMark x1="73713" y1="8993" x2="85846" y2="20430"/>
                        <a14:foregroundMark x1="97243" y1="17204" x2="97243" y2="20430"/>
                        <a14:foregroundMark x1="95956" y1="17204" x2="97978" y2="17693"/>
                        <a14:foregroundMark x1="87868" y1="5474" x2="63787" y2="5474"/>
                        <a14:foregroundMark x1="66912" y1="2248" x2="58824" y2="2737"/>
                      </a14:backgroundRemoval>
                    </a14:imgEffect>
                    <a14:imgEffect>
                      <a14:colorTemperature colorTemp="53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5038869" y="-1063470"/>
            <a:ext cx="2528211" cy="4758093"/>
          </a:xfrm>
          <a:prstGeom prst="rect">
            <a:avLst/>
          </a:prstGeom>
        </p:spPr>
      </p:pic>
      <p:pic>
        <p:nvPicPr>
          <p:cNvPr id="51" name="Immagine 50">
            <a:extLst>
              <a:ext uri="{FF2B5EF4-FFF2-40B4-BE49-F238E27FC236}">
                <a16:creationId xmlns:a16="http://schemas.microsoft.com/office/drawing/2014/main" id="{D3C6FBEC-0A87-4B9B-909D-9F66E1DF672B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59816" y="2269130"/>
            <a:ext cx="1185696" cy="244846"/>
          </a:xfrm>
          <a:prstGeom prst="rect">
            <a:avLst/>
          </a:prstGeom>
        </p:spPr>
      </p:pic>
      <p:grpSp>
        <p:nvGrpSpPr>
          <p:cNvPr id="53" name="Gruppo 52">
            <a:extLst>
              <a:ext uri="{FF2B5EF4-FFF2-40B4-BE49-F238E27FC236}">
                <a16:creationId xmlns:a16="http://schemas.microsoft.com/office/drawing/2014/main" id="{0C9D942C-65D1-4982-AF78-D317743D8125}"/>
              </a:ext>
            </a:extLst>
          </p:cNvPr>
          <p:cNvGrpSpPr/>
          <p:nvPr/>
        </p:nvGrpSpPr>
        <p:grpSpPr>
          <a:xfrm>
            <a:off x="4340615" y="2786727"/>
            <a:ext cx="3957304" cy="2244921"/>
            <a:chOff x="9660789" y="898102"/>
            <a:chExt cx="11647000" cy="6607000"/>
          </a:xfrm>
        </p:grpSpPr>
        <p:pic>
          <p:nvPicPr>
            <p:cNvPr id="54" name="Immagine 53" descr="Immagine che contiene neve, esterni, albero, natura&#10;&#10;Descrizione generata con affidabilità molto elevata">
              <a:extLst>
                <a:ext uri="{FF2B5EF4-FFF2-40B4-BE49-F238E27FC236}">
                  <a16:creationId xmlns:a16="http://schemas.microsoft.com/office/drawing/2014/main" id="{60D4FC33-ECFB-4231-B73D-746167B1938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-177"/>
            <a:stretch/>
          </p:blipFill>
          <p:spPr>
            <a:xfrm>
              <a:off x="9660789" y="4265102"/>
              <a:ext cx="5760000" cy="3240000"/>
            </a:xfrm>
            <a:prstGeom prst="rect">
              <a:avLst/>
            </a:prstGeom>
          </p:spPr>
        </p:pic>
        <p:pic>
          <p:nvPicPr>
            <p:cNvPr id="55" name="Immagine 54" descr="Immagine che contiene erba, natura, esterni, montagna&#10;&#10;Descrizione generata automaticamente">
              <a:extLst>
                <a:ext uri="{FF2B5EF4-FFF2-40B4-BE49-F238E27FC236}">
                  <a16:creationId xmlns:a16="http://schemas.microsoft.com/office/drawing/2014/main" id="{6821A749-CCD1-4F25-969F-A16EB2324106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547789" y="4265102"/>
              <a:ext cx="5760000" cy="3240000"/>
            </a:xfrm>
            <a:prstGeom prst="rect">
              <a:avLst/>
            </a:prstGeom>
          </p:spPr>
        </p:pic>
        <p:pic>
          <p:nvPicPr>
            <p:cNvPr id="56" name="Immagine 55">
              <a:extLst>
                <a:ext uri="{FF2B5EF4-FFF2-40B4-BE49-F238E27FC236}">
                  <a16:creationId xmlns:a16="http://schemas.microsoft.com/office/drawing/2014/main" id="{7503452E-2ED0-47C6-B3DA-4A392BFF8DC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0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t="-494"/>
            <a:stretch/>
          </p:blipFill>
          <p:spPr>
            <a:xfrm>
              <a:off x="15547789" y="898102"/>
              <a:ext cx="5760000" cy="3240000"/>
            </a:xfrm>
            <a:prstGeom prst="rect">
              <a:avLst/>
            </a:prstGeom>
          </p:spPr>
        </p:pic>
        <p:pic>
          <p:nvPicPr>
            <p:cNvPr id="57" name="Immagine 56" descr="Immagine che contiene erba, esterni, natura, valle&#10;&#10;Descrizione generata automaticamente">
              <a:extLst>
                <a:ext uri="{FF2B5EF4-FFF2-40B4-BE49-F238E27FC236}">
                  <a16:creationId xmlns:a16="http://schemas.microsoft.com/office/drawing/2014/main" id="{5E027768-BEE2-432B-BDC9-9B7F6FFF3C1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1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9660789" y="898102"/>
              <a:ext cx="5760000" cy="3240000"/>
            </a:xfrm>
            <a:prstGeom prst="rect">
              <a:avLst/>
            </a:prstGeom>
          </p:spPr>
        </p:pic>
        <p:sp>
          <p:nvSpPr>
            <p:cNvPr id="58" name="CasellaDiTesto 57">
              <a:extLst>
                <a:ext uri="{FF2B5EF4-FFF2-40B4-BE49-F238E27FC236}">
                  <a16:creationId xmlns:a16="http://schemas.microsoft.com/office/drawing/2014/main" id="{EB497DB6-870C-4321-9A39-30E1F831B123}"/>
                </a:ext>
              </a:extLst>
            </p:cNvPr>
            <p:cNvSpPr txBox="1"/>
            <p:nvPr/>
          </p:nvSpPr>
          <p:spPr>
            <a:xfrm>
              <a:off x="12869141" y="3441701"/>
              <a:ext cx="2551649" cy="696401"/>
            </a:xfrm>
            <a:prstGeom prst="rect">
              <a:avLst/>
            </a:prstGeom>
            <a:solidFill>
              <a:srgbClr val="92D050"/>
            </a:solidFill>
          </p:spPr>
          <p:txBody>
            <a:bodyPr wrap="square" rtlCol="0" anchor="ctr">
              <a:noAutofit/>
            </a:bodyPr>
            <a:lstStyle>
              <a:defPPr>
                <a:defRPr lang="it-IT"/>
              </a:defPPr>
            </a:lstStyle>
            <a:p>
              <a:pPr algn="ctr"/>
              <a:r>
                <a:rPr lang="en-US" sz="1100" b="1" dirty="0">
                  <a:solidFill>
                    <a:schemeClr val="bg1"/>
                  </a:solidFill>
                </a:rPr>
                <a:t>Spring</a:t>
              </a:r>
            </a:p>
          </p:txBody>
        </p:sp>
        <p:sp>
          <p:nvSpPr>
            <p:cNvPr id="59" name="CasellaDiTesto 58">
              <a:extLst>
                <a:ext uri="{FF2B5EF4-FFF2-40B4-BE49-F238E27FC236}">
                  <a16:creationId xmlns:a16="http://schemas.microsoft.com/office/drawing/2014/main" id="{C4C0EAD0-D85C-46D0-A3B8-FC6964368F50}"/>
                </a:ext>
              </a:extLst>
            </p:cNvPr>
            <p:cNvSpPr txBox="1"/>
            <p:nvPr/>
          </p:nvSpPr>
          <p:spPr>
            <a:xfrm>
              <a:off x="15547782" y="3441701"/>
              <a:ext cx="2551649" cy="696401"/>
            </a:xfrm>
            <a:prstGeom prst="rect">
              <a:avLst/>
            </a:prstGeom>
            <a:solidFill>
              <a:srgbClr val="FFC000"/>
            </a:solidFill>
          </p:spPr>
          <p:txBody>
            <a:bodyPr wrap="square" rtlCol="0" anchor="ctr">
              <a:noAutofit/>
            </a:bodyPr>
            <a:lstStyle>
              <a:defPPr>
                <a:defRPr lang="it-IT"/>
              </a:defPPr>
            </a:lstStyle>
            <a:p>
              <a:pPr algn="ctr"/>
              <a:r>
                <a:rPr lang="en-US" sz="1100" b="1" dirty="0">
                  <a:solidFill>
                    <a:schemeClr val="bg1"/>
                  </a:solidFill>
                </a:rPr>
                <a:t>Summer</a:t>
              </a:r>
            </a:p>
          </p:txBody>
        </p:sp>
        <p:sp>
          <p:nvSpPr>
            <p:cNvPr id="60" name="CasellaDiTesto 59">
              <a:extLst>
                <a:ext uri="{FF2B5EF4-FFF2-40B4-BE49-F238E27FC236}">
                  <a16:creationId xmlns:a16="http://schemas.microsoft.com/office/drawing/2014/main" id="{9B4BE2E2-2A02-4517-805E-1E810BC849C2}"/>
                </a:ext>
              </a:extLst>
            </p:cNvPr>
            <p:cNvSpPr txBox="1"/>
            <p:nvPr/>
          </p:nvSpPr>
          <p:spPr>
            <a:xfrm>
              <a:off x="15547782" y="4261956"/>
              <a:ext cx="2551649" cy="696401"/>
            </a:xfrm>
            <a:prstGeom prst="rect">
              <a:avLst/>
            </a:prstGeom>
            <a:solidFill>
              <a:schemeClr val="accent2"/>
            </a:solidFill>
          </p:spPr>
          <p:txBody>
            <a:bodyPr wrap="square" rtlCol="0" anchor="ctr">
              <a:noAutofit/>
            </a:bodyPr>
            <a:lstStyle>
              <a:defPPr>
                <a:defRPr lang="it-IT"/>
              </a:defPPr>
            </a:lstStyle>
            <a:p>
              <a:pPr algn="ctr"/>
              <a:r>
                <a:rPr lang="en-US" sz="1100" b="1" dirty="0">
                  <a:solidFill>
                    <a:schemeClr val="bg1"/>
                  </a:solidFill>
                </a:rPr>
                <a:t>Autumn</a:t>
              </a:r>
            </a:p>
          </p:txBody>
        </p:sp>
        <p:sp>
          <p:nvSpPr>
            <p:cNvPr id="61" name="CasellaDiTesto 60">
              <a:extLst>
                <a:ext uri="{FF2B5EF4-FFF2-40B4-BE49-F238E27FC236}">
                  <a16:creationId xmlns:a16="http://schemas.microsoft.com/office/drawing/2014/main" id="{AAF374F3-EEDB-46B6-A209-1787E989A9FA}"/>
                </a:ext>
              </a:extLst>
            </p:cNvPr>
            <p:cNvSpPr txBox="1"/>
            <p:nvPr/>
          </p:nvSpPr>
          <p:spPr>
            <a:xfrm>
              <a:off x="12869141" y="4261956"/>
              <a:ext cx="2551649" cy="696401"/>
            </a:xfrm>
            <a:prstGeom prst="rect">
              <a:avLst/>
            </a:prstGeom>
            <a:solidFill>
              <a:schemeClr val="accent5"/>
            </a:solidFill>
          </p:spPr>
          <p:txBody>
            <a:bodyPr wrap="square" rtlCol="0" anchor="ctr">
              <a:noAutofit/>
            </a:bodyPr>
            <a:lstStyle>
              <a:defPPr>
                <a:defRPr lang="it-IT"/>
              </a:defPPr>
            </a:lstStyle>
            <a:p>
              <a:pPr algn="ctr"/>
              <a:r>
                <a:rPr lang="en-US" sz="1100" b="1" dirty="0">
                  <a:solidFill>
                    <a:schemeClr val="bg1"/>
                  </a:solidFill>
                </a:rPr>
                <a:t>Winter</a:t>
              </a:r>
            </a:p>
          </p:txBody>
        </p:sp>
      </p:grpSp>
      <p:sp>
        <p:nvSpPr>
          <p:cNvPr id="28" name="CasellaDiTesto 27">
            <a:extLst>
              <a:ext uri="{FF2B5EF4-FFF2-40B4-BE49-F238E27FC236}">
                <a16:creationId xmlns:a16="http://schemas.microsoft.com/office/drawing/2014/main" id="{B172C16D-10EA-4DF7-A4D9-6A28985E426A}"/>
              </a:ext>
            </a:extLst>
          </p:cNvPr>
          <p:cNvSpPr txBox="1"/>
          <p:nvPr/>
        </p:nvSpPr>
        <p:spPr>
          <a:xfrm>
            <a:off x="683568" y="2728977"/>
            <a:ext cx="2285759" cy="369332"/>
          </a:xfrm>
          <a:prstGeom prst="rect">
            <a:avLst/>
          </a:prstGeom>
          <a:noFill/>
          <a:ln w="28575">
            <a:solidFill>
              <a:schemeClr val="accent5">
                <a:lumMod val="20000"/>
                <a:lumOff val="80000"/>
              </a:schemeClr>
            </a:solidFill>
          </a:ln>
        </p:spPr>
        <p:txBody>
          <a:bodyPr wrap="square" lIns="396000" anchor="ctr">
            <a:noAutofit/>
          </a:bodyPr>
          <a:lstStyle/>
          <a:p>
            <a:r>
              <a:rPr lang="en-US" sz="1200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  <a:hlinkClick r:id="rId12"/>
              </a:rPr>
              <a:t>Durighetto et al., WRR 2020</a:t>
            </a:r>
            <a:endParaRPr lang="en-US" sz="1200" dirty="0"/>
          </a:p>
        </p:txBody>
      </p:sp>
      <p:pic>
        <p:nvPicPr>
          <p:cNvPr id="11" name="Elemento grafico 10" descr="Collegamento con riempimento a tinta unita">
            <a:extLst>
              <a:ext uri="{FF2B5EF4-FFF2-40B4-BE49-F238E27FC236}">
                <a16:creationId xmlns:a16="http://schemas.microsoft.com/office/drawing/2014/main" id="{0E1E0D2F-1D58-4DC7-B412-2DCECB1F7D56}"/>
              </a:ext>
            </a:extLst>
          </p:cNvPr>
          <p:cNvPicPr>
            <a:picLocks noChangeAspect="1"/>
          </p:cNvPicPr>
          <p:nvPr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723066" y="2768475"/>
            <a:ext cx="290336" cy="290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7681285"/>
      </p:ext>
    </p:extLst>
  </p:cSld>
  <p:clrMapOvr>
    <a:masterClrMapping/>
  </p:clrMapOvr>
  <p:transition>
    <p:wip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asellaDiTesto 8">
            <a:extLst>
              <a:ext uri="{FF2B5EF4-FFF2-40B4-BE49-F238E27FC236}">
                <a16:creationId xmlns:a16="http://schemas.microsoft.com/office/drawing/2014/main" id="{679DCC03-9D18-45B5-A396-A04CE7B42A69}"/>
              </a:ext>
            </a:extLst>
          </p:cNvPr>
          <p:cNvSpPr txBox="1"/>
          <p:nvPr/>
        </p:nvSpPr>
        <p:spPr>
          <a:xfrm>
            <a:off x="202914" y="192061"/>
            <a:ext cx="4308514" cy="532646"/>
          </a:xfrm>
          <a:prstGeom prst="rect">
            <a:avLst/>
          </a:prstGeom>
          <a:solidFill>
            <a:schemeClr val="accent1"/>
          </a:solidFill>
        </p:spPr>
        <p:txBody>
          <a:bodyPr wrap="square" rtlCol="0" anchor="ctr">
            <a:noAutofit/>
          </a:bodyPr>
          <a:lstStyle>
            <a:defPPr>
              <a:defRPr lang="en-US"/>
            </a:defPPr>
            <a:lvl1pPr algn="ctr">
              <a:defRPr sz="6000" b="1">
                <a:ln w="22225">
                  <a:noFill/>
                  <a:prstDash val="solid"/>
                </a:ln>
                <a:solidFill>
                  <a:schemeClr val="bg1"/>
                </a:solidFill>
                <a:latin typeface="Ubuntu" panose="020B0504030602030204" pitchFamily="34" charset="0"/>
              </a:defRPr>
            </a:lvl1pPr>
          </a:lstStyle>
          <a:p>
            <a:r>
              <a:rPr lang="en-US" sz="1600" dirty="0">
                <a:latin typeface="+mn-lt"/>
              </a:rPr>
              <a:t>28 surveys since summer 2018</a:t>
            </a:r>
          </a:p>
        </p:txBody>
      </p:sp>
      <p:sp>
        <p:nvSpPr>
          <p:cNvPr id="10" name="CasellaDiTesto 9">
            <a:extLst>
              <a:ext uri="{FF2B5EF4-FFF2-40B4-BE49-F238E27FC236}">
                <a16:creationId xmlns:a16="http://schemas.microsoft.com/office/drawing/2014/main" id="{78917432-80B7-4534-BF7C-39098B69A49C}"/>
              </a:ext>
            </a:extLst>
          </p:cNvPr>
          <p:cNvSpPr txBox="1"/>
          <p:nvPr/>
        </p:nvSpPr>
        <p:spPr>
          <a:xfrm>
            <a:off x="202914" y="724708"/>
            <a:ext cx="4308514" cy="53264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 anchor="ctr">
            <a:noAutofit/>
          </a:bodyPr>
          <a:lstStyle>
            <a:defPPr>
              <a:defRPr lang="en-US"/>
            </a:defPPr>
            <a:lvl1pPr algn="ctr">
              <a:defRPr sz="1400"/>
            </a:lvl1pPr>
          </a:lstStyle>
          <a:p>
            <a:r>
              <a:rPr lang="en-US" dirty="0"/>
              <a:t>By walking along the river network and collecting gps coordinates of the points where surface flow starts/stops</a:t>
            </a:r>
          </a:p>
        </p:txBody>
      </p:sp>
      <p:pic>
        <p:nvPicPr>
          <p:cNvPr id="33" name="Immagine 32">
            <a:extLst>
              <a:ext uri="{FF2B5EF4-FFF2-40B4-BE49-F238E27FC236}">
                <a16:creationId xmlns:a16="http://schemas.microsoft.com/office/drawing/2014/main" id="{8CA2F7BA-D460-4BCB-998D-57BFE837D76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644008" y="195486"/>
            <a:ext cx="2166703" cy="2880319"/>
          </a:xfrm>
          <a:prstGeom prst="rect">
            <a:avLst/>
          </a:prstGeom>
        </p:spPr>
      </p:pic>
      <p:pic>
        <p:nvPicPr>
          <p:cNvPr id="39" name="Immagine 38" descr="Immagine che contiene persona&#10;&#10;Descrizione generata automaticamente">
            <a:extLst>
              <a:ext uri="{FF2B5EF4-FFF2-40B4-BE49-F238E27FC236}">
                <a16:creationId xmlns:a16="http://schemas.microsoft.com/office/drawing/2014/main" id="{B06E312E-891B-4347-AB72-111AA4934CA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588842" y="195486"/>
            <a:ext cx="2166704" cy="2880319"/>
          </a:xfrm>
          <a:prstGeom prst="rect">
            <a:avLst/>
          </a:prstGeom>
        </p:spPr>
      </p:pic>
      <p:pic>
        <p:nvPicPr>
          <p:cNvPr id="43" name="Immagine 42">
            <a:extLst>
              <a:ext uri="{FF2B5EF4-FFF2-40B4-BE49-F238E27FC236}">
                <a16:creationId xmlns:a16="http://schemas.microsoft.com/office/drawing/2014/main" id="{A6C85DB2-0D44-4C6C-B583-D9C33CF91767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03416" y="2231295"/>
            <a:ext cx="1072787" cy="221532"/>
          </a:xfrm>
          <a:prstGeom prst="rect">
            <a:avLst/>
          </a:prstGeom>
        </p:spPr>
      </p:pic>
      <p:sp>
        <p:nvSpPr>
          <p:cNvPr id="44" name="CasellaDiTesto 43">
            <a:extLst>
              <a:ext uri="{FF2B5EF4-FFF2-40B4-BE49-F238E27FC236}">
                <a16:creationId xmlns:a16="http://schemas.microsoft.com/office/drawing/2014/main" id="{7A07133C-E2F4-4FE4-97F9-4E4CDB054A66}"/>
              </a:ext>
            </a:extLst>
          </p:cNvPr>
          <p:cNvSpPr txBox="1"/>
          <p:nvPr/>
        </p:nvSpPr>
        <p:spPr>
          <a:xfrm>
            <a:off x="7903416" y="2487372"/>
            <a:ext cx="1008112" cy="58843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lIns="468000" rtlCol="0" anchor="ctr">
            <a:noAutofit/>
          </a:bodyPr>
          <a:lstStyle>
            <a:defPPr>
              <a:defRPr lang="en-US"/>
            </a:defPPr>
            <a:lvl1pPr algn="ctr">
              <a:defRPr sz="1400"/>
            </a:lvl1pPr>
          </a:lstStyle>
          <a:p>
            <a:pPr algn="l"/>
            <a:r>
              <a:rPr lang="en-US" dirty="0"/>
              <a:t>Active</a:t>
            </a:r>
          </a:p>
          <a:p>
            <a:pPr algn="l"/>
            <a:r>
              <a:rPr lang="en-US" dirty="0"/>
              <a:t>Dry</a:t>
            </a:r>
          </a:p>
        </p:txBody>
      </p:sp>
      <p:cxnSp>
        <p:nvCxnSpPr>
          <p:cNvPr id="45" name="Connettore diritto 44">
            <a:extLst>
              <a:ext uri="{FF2B5EF4-FFF2-40B4-BE49-F238E27FC236}">
                <a16:creationId xmlns:a16="http://schemas.microsoft.com/office/drawing/2014/main" id="{38C238AB-5AAE-4BA4-8736-EF575F8E6D2D}"/>
              </a:ext>
            </a:extLst>
          </p:cNvPr>
          <p:cNvCxnSpPr>
            <a:cxnSpLocks/>
          </p:cNvCxnSpPr>
          <p:nvPr/>
        </p:nvCxnSpPr>
        <p:spPr>
          <a:xfrm flipV="1">
            <a:off x="8064260" y="2626542"/>
            <a:ext cx="225228" cy="70881"/>
          </a:xfrm>
          <a:prstGeom prst="line">
            <a:avLst/>
          </a:prstGeom>
          <a:solidFill>
            <a:schemeClr val="bg1"/>
          </a:solidFill>
          <a:ln w="762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Connettore diritto 45">
            <a:extLst>
              <a:ext uri="{FF2B5EF4-FFF2-40B4-BE49-F238E27FC236}">
                <a16:creationId xmlns:a16="http://schemas.microsoft.com/office/drawing/2014/main" id="{7B138710-AD05-4873-B2E2-7CD2644640CE}"/>
              </a:ext>
            </a:extLst>
          </p:cNvPr>
          <p:cNvCxnSpPr>
            <a:cxnSpLocks/>
          </p:cNvCxnSpPr>
          <p:nvPr/>
        </p:nvCxnSpPr>
        <p:spPr>
          <a:xfrm flipV="1">
            <a:off x="8064260" y="2840664"/>
            <a:ext cx="225228" cy="70881"/>
          </a:xfrm>
          <a:prstGeom prst="line">
            <a:avLst/>
          </a:prstGeom>
          <a:solidFill>
            <a:schemeClr val="bg1"/>
          </a:solidFill>
          <a:ln w="7620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Rettangolo 46">
            <a:extLst>
              <a:ext uri="{FF2B5EF4-FFF2-40B4-BE49-F238E27FC236}">
                <a16:creationId xmlns:a16="http://schemas.microsoft.com/office/drawing/2014/main" id="{F1A4B005-FA75-427E-A66B-328AE7E507A0}"/>
              </a:ext>
            </a:extLst>
          </p:cNvPr>
          <p:cNvSpPr/>
          <p:nvPr/>
        </p:nvSpPr>
        <p:spPr>
          <a:xfrm>
            <a:off x="5170182" y="195486"/>
            <a:ext cx="216000" cy="2160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4904"/>
            <a:r>
              <a:rPr lang="en-US" sz="1400" dirty="0">
                <a:solidFill>
                  <a:prstClr val="white"/>
                </a:solidFill>
              </a:rPr>
              <a:t>a</a:t>
            </a:r>
          </a:p>
        </p:txBody>
      </p:sp>
      <p:sp>
        <p:nvSpPr>
          <p:cNvPr id="48" name="Rettangolo 47">
            <a:extLst>
              <a:ext uri="{FF2B5EF4-FFF2-40B4-BE49-F238E27FC236}">
                <a16:creationId xmlns:a16="http://schemas.microsoft.com/office/drawing/2014/main" id="{F7C3F357-CE97-4758-A56C-0BD2F71BCF14}"/>
              </a:ext>
            </a:extLst>
          </p:cNvPr>
          <p:cNvSpPr/>
          <p:nvPr/>
        </p:nvSpPr>
        <p:spPr>
          <a:xfrm>
            <a:off x="7116230" y="195486"/>
            <a:ext cx="216000" cy="2160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4904"/>
            <a:r>
              <a:rPr lang="en-US" sz="1400" dirty="0">
                <a:solidFill>
                  <a:prstClr val="white"/>
                </a:solidFill>
              </a:rPr>
              <a:t>b</a:t>
            </a:r>
          </a:p>
        </p:txBody>
      </p:sp>
      <p:sp>
        <p:nvSpPr>
          <p:cNvPr id="49" name="CasellaDiTesto 48">
            <a:extLst>
              <a:ext uri="{FF2B5EF4-FFF2-40B4-BE49-F238E27FC236}">
                <a16:creationId xmlns:a16="http://schemas.microsoft.com/office/drawing/2014/main" id="{956FD1FC-3157-4F52-82EC-189AAB2677C6}"/>
              </a:ext>
            </a:extLst>
          </p:cNvPr>
          <p:cNvSpPr txBox="1"/>
          <p:nvPr/>
        </p:nvSpPr>
        <p:spPr>
          <a:xfrm>
            <a:off x="202914" y="1368455"/>
            <a:ext cx="4308514" cy="39061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 anchor="ctr">
            <a:noAutofit/>
          </a:bodyPr>
          <a:lstStyle>
            <a:defPPr>
              <a:defRPr lang="en-US"/>
            </a:defPPr>
            <a:lvl1pPr algn="ctr">
              <a:defRPr sz="1400"/>
            </a:lvl1pPr>
          </a:lstStyle>
          <a:p>
            <a:r>
              <a:rPr lang="en-US" dirty="0"/>
              <a:t>Active length ranges from 5.8 km (a) to 13.3 km (b)</a:t>
            </a:r>
          </a:p>
        </p:txBody>
      </p:sp>
      <p:sp>
        <p:nvSpPr>
          <p:cNvPr id="50" name="CasellaDiTesto 49">
            <a:extLst>
              <a:ext uri="{FF2B5EF4-FFF2-40B4-BE49-F238E27FC236}">
                <a16:creationId xmlns:a16="http://schemas.microsoft.com/office/drawing/2014/main" id="{6B6C0A56-EAD2-42D0-8C56-26D8D559BC91}"/>
              </a:ext>
            </a:extLst>
          </p:cNvPr>
          <p:cNvSpPr txBox="1"/>
          <p:nvPr/>
        </p:nvSpPr>
        <p:spPr>
          <a:xfrm>
            <a:off x="202914" y="1864799"/>
            <a:ext cx="4308514" cy="39061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 anchor="ctr">
            <a:noAutofit/>
          </a:bodyPr>
          <a:lstStyle>
            <a:defPPr>
              <a:defRPr lang="en-US"/>
            </a:defPPr>
            <a:lvl1pPr algn="ctr">
              <a:defRPr sz="1400"/>
            </a:lvl1pPr>
          </a:lstStyle>
          <a:p>
            <a:r>
              <a:rPr lang="en-US" dirty="0"/>
              <a:t>72% of the network length is temporary</a:t>
            </a:r>
          </a:p>
        </p:txBody>
      </p:sp>
      <p:sp>
        <p:nvSpPr>
          <p:cNvPr id="17" name="CasellaDiTesto 16">
            <a:extLst>
              <a:ext uri="{FF2B5EF4-FFF2-40B4-BE49-F238E27FC236}">
                <a16:creationId xmlns:a16="http://schemas.microsoft.com/office/drawing/2014/main" id="{15122849-E927-4BFF-938D-4981099C6AB9}"/>
              </a:ext>
            </a:extLst>
          </p:cNvPr>
          <p:cNvSpPr txBox="1"/>
          <p:nvPr/>
        </p:nvSpPr>
        <p:spPr>
          <a:xfrm>
            <a:off x="212562" y="2361430"/>
            <a:ext cx="1982410" cy="67400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 anchor="ctr">
            <a:noAutofit/>
          </a:bodyPr>
          <a:lstStyle>
            <a:defPPr>
              <a:defRPr lang="en-US"/>
            </a:defPPr>
            <a:lvl1pPr algn="ctr">
              <a:defRPr sz="1400"/>
            </a:lvl1pPr>
          </a:lstStyle>
          <a:p>
            <a:r>
              <a:rPr lang="en-US" dirty="0"/>
              <a:t>Water presence sensors were employed in 2019</a:t>
            </a:r>
          </a:p>
        </p:txBody>
      </p:sp>
      <p:sp>
        <p:nvSpPr>
          <p:cNvPr id="18" name="CasellaDiTesto 17">
            <a:extLst>
              <a:ext uri="{FF2B5EF4-FFF2-40B4-BE49-F238E27FC236}">
                <a16:creationId xmlns:a16="http://schemas.microsoft.com/office/drawing/2014/main" id="{6917F2FF-0B5C-41DA-9D16-0EAB6C634E0D}"/>
              </a:ext>
            </a:extLst>
          </p:cNvPr>
          <p:cNvSpPr txBox="1"/>
          <p:nvPr/>
        </p:nvSpPr>
        <p:spPr>
          <a:xfrm>
            <a:off x="2194972" y="2374802"/>
            <a:ext cx="2316456" cy="322622"/>
          </a:xfrm>
          <a:prstGeom prst="rect">
            <a:avLst/>
          </a:prstGeom>
          <a:noFill/>
          <a:ln w="28575">
            <a:solidFill>
              <a:schemeClr val="accent5">
                <a:lumMod val="20000"/>
                <a:lumOff val="80000"/>
              </a:schemeClr>
            </a:solidFill>
          </a:ln>
        </p:spPr>
        <p:txBody>
          <a:bodyPr wrap="square" lIns="396000" anchor="ctr">
            <a:noAutofit/>
          </a:bodyPr>
          <a:lstStyle/>
          <a:p>
            <a:r>
              <a:rPr lang="da-DK" sz="1200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  <a:hlinkClick r:id="rId6"/>
              </a:rPr>
              <a:t>Zanetti et al., HESSd 2021 </a:t>
            </a:r>
            <a:endParaRPr lang="en-US" sz="1200" dirty="0"/>
          </a:p>
        </p:txBody>
      </p:sp>
      <p:pic>
        <p:nvPicPr>
          <p:cNvPr id="19" name="Elemento grafico 18" descr="Collegamento con riempimento a tinta unita">
            <a:extLst>
              <a:ext uri="{FF2B5EF4-FFF2-40B4-BE49-F238E27FC236}">
                <a16:creationId xmlns:a16="http://schemas.microsoft.com/office/drawing/2014/main" id="{5E924D45-BF90-4574-A6A5-AFE6577A3E91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2222027" y="2390945"/>
            <a:ext cx="290336" cy="290336"/>
          </a:xfrm>
          <a:prstGeom prst="rect">
            <a:avLst/>
          </a:prstGeom>
        </p:spPr>
      </p:pic>
      <p:sp>
        <p:nvSpPr>
          <p:cNvPr id="20" name="CasellaDiTesto 19">
            <a:extLst>
              <a:ext uri="{FF2B5EF4-FFF2-40B4-BE49-F238E27FC236}">
                <a16:creationId xmlns:a16="http://schemas.microsoft.com/office/drawing/2014/main" id="{E7FB501E-544F-4DDC-A4D1-CF28A6CA51D4}"/>
              </a:ext>
            </a:extLst>
          </p:cNvPr>
          <p:cNvSpPr txBox="1"/>
          <p:nvPr/>
        </p:nvSpPr>
        <p:spPr>
          <a:xfrm>
            <a:off x="2194972" y="2697423"/>
            <a:ext cx="2317710" cy="322622"/>
          </a:xfrm>
          <a:prstGeom prst="rect">
            <a:avLst/>
          </a:prstGeom>
          <a:noFill/>
          <a:ln w="28575">
            <a:solidFill>
              <a:schemeClr val="accent5">
                <a:lumMod val="20000"/>
                <a:lumOff val="80000"/>
              </a:schemeClr>
            </a:solidFill>
          </a:ln>
        </p:spPr>
        <p:txBody>
          <a:bodyPr wrap="square" lIns="396000" rIns="72000" anchor="ctr">
            <a:noAutofit/>
          </a:bodyPr>
          <a:lstStyle/>
          <a:p>
            <a:r>
              <a:rPr lang="da-DK" sz="1200" dirty="0">
                <a:solidFill>
                  <a:srgbClr val="000000"/>
                </a:solidFill>
                <a:latin typeface="Calibri" panose="020F0502020204030204" pitchFamily="34" charset="0"/>
                <a:hlinkClick r:id="rId9"/>
              </a:rPr>
              <a:t>Zanetti et al.        Friday, 14:05</a:t>
            </a:r>
            <a:endParaRPr lang="en-US" sz="1200" dirty="0"/>
          </a:p>
        </p:txBody>
      </p:sp>
      <p:pic>
        <p:nvPicPr>
          <p:cNvPr id="4" name="Elemento grafico 3">
            <a:extLst>
              <a:ext uri="{FF2B5EF4-FFF2-40B4-BE49-F238E27FC236}">
                <a16:creationId xmlns:a16="http://schemas.microsoft.com/office/drawing/2014/main" id="{3690FB62-F1A3-4CFB-90F5-F45B3A8AAF41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-2930" y="3077174"/>
            <a:ext cx="9144000" cy="2164935"/>
          </a:xfrm>
          <a:prstGeom prst="rect">
            <a:avLst/>
          </a:prstGeom>
        </p:spPr>
      </p:pic>
      <p:pic>
        <p:nvPicPr>
          <p:cNvPr id="22" name="Elemento grafico 21">
            <a:extLst>
              <a:ext uri="{FF2B5EF4-FFF2-40B4-BE49-F238E27FC236}">
                <a16:creationId xmlns:a16="http://schemas.microsoft.com/office/drawing/2014/main" id="{8C3008CA-24A7-4623-86F2-EF133313259C}"/>
              </a:ext>
            </a:extLst>
          </p:cNvPr>
          <p:cNvPicPr>
            <a:picLocks noChangeAspect="1"/>
          </p:cNvPicPr>
          <p:nvPr/>
        </p:nvPicPr>
        <p:blipFill rotWithShape="1">
          <a:blip r:embed="rId12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rcRect t="-1" r="65931" b="-2043"/>
          <a:stretch/>
        </p:blipFill>
        <p:spPr>
          <a:xfrm>
            <a:off x="2241771" y="2754552"/>
            <a:ext cx="285429" cy="224391"/>
          </a:xfrm>
          <a:prstGeom prst="rect">
            <a:avLst/>
          </a:prstGeom>
        </p:spPr>
      </p:pic>
      <p:pic>
        <p:nvPicPr>
          <p:cNvPr id="6" name="Elemento grafico 5">
            <a:extLst>
              <a:ext uri="{FF2B5EF4-FFF2-40B4-BE49-F238E27FC236}">
                <a16:creationId xmlns:a16="http://schemas.microsoft.com/office/drawing/2014/main" id="{B9FEDC37-4569-45FA-B4AC-35FE24B14F77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rcRect/>
          <a:stretch/>
        </p:blipFill>
        <p:spPr>
          <a:xfrm>
            <a:off x="3403028" y="2726364"/>
            <a:ext cx="228600" cy="228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011825"/>
      </p:ext>
    </p:extLst>
  </p:cSld>
  <p:clrMapOvr>
    <a:masterClrMapping/>
  </p:clrMapOvr>
  <p:transition advTm="120000">
    <p:wip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8" name="Grafico 37">
            <a:extLst>
              <a:ext uri="{FF2B5EF4-FFF2-40B4-BE49-F238E27FC236}">
                <a16:creationId xmlns:a16="http://schemas.microsoft.com/office/drawing/2014/main" id="{7AFF8123-60DB-434C-95CD-8E7C77AF186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31346384"/>
              </p:ext>
            </p:extLst>
          </p:nvPr>
        </p:nvGraphicFramePr>
        <p:xfrm>
          <a:off x="0" y="3291683"/>
          <a:ext cx="3600000" cy="180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9" name="CasellaDiTesto 38">
            <a:extLst>
              <a:ext uri="{FF2B5EF4-FFF2-40B4-BE49-F238E27FC236}">
                <a16:creationId xmlns:a16="http://schemas.microsoft.com/office/drawing/2014/main" id="{C80C5E21-FFEB-4745-9FD7-430C5E4BEB6E}"/>
              </a:ext>
            </a:extLst>
          </p:cNvPr>
          <p:cNvSpPr txBox="1"/>
          <p:nvPr/>
        </p:nvSpPr>
        <p:spPr>
          <a:xfrm>
            <a:off x="183342" y="2030619"/>
            <a:ext cx="3164522" cy="55182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 anchor="ctr">
            <a:noAutofit/>
          </a:bodyPr>
          <a:lstStyle>
            <a:defPPr>
              <a:defRPr lang="en-US"/>
            </a:defPPr>
            <a:lvl1pPr algn="ctr">
              <a:defRPr sz="1400"/>
            </a:lvl1pPr>
          </a:lstStyle>
          <a:p>
            <a:r>
              <a:rPr lang="en-US" dirty="0"/>
              <a:t>Mediterranean climate: hot dry summers, mild wet winters</a:t>
            </a:r>
          </a:p>
        </p:txBody>
      </p:sp>
      <p:sp>
        <p:nvSpPr>
          <p:cNvPr id="40" name="CasellaDiTesto 39">
            <a:extLst>
              <a:ext uri="{FF2B5EF4-FFF2-40B4-BE49-F238E27FC236}">
                <a16:creationId xmlns:a16="http://schemas.microsoft.com/office/drawing/2014/main" id="{3C5B700A-058B-4E10-91E3-6856DB433F67}"/>
              </a:ext>
            </a:extLst>
          </p:cNvPr>
          <p:cNvSpPr txBox="1"/>
          <p:nvPr/>
        </p:nvSpPr>
        <p:spPr>
          <a:xfrm>
            <a:off x="187691" y="670967"/>
            <a:ext cx="3164522" cy="316321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 anchor="ctr">
            <a:noAutofit/>
          </a:bodyPr>
          <a:lstStyle/>
          <a:p>
            <a:pPr algn="ctr"/>
            <a:r>
              <a:rPr lang="en-US" sz="1400" dirty="0"/>
              <a:t>Catchment area: 7.0 km</a:t>
            </a:r>
            <a:r>
              <a:rPr lang="en-US" sz="1400" baseline="30000" dirty="0"/>
              <a:t>2</a:t>
            </a:r>
          </a:p>
        </p:txBody>
      </p:sp>
      <p:sp>
        <p:nvSpPr>
          <p:cNvPr id="41" name="CasellaDiTesto 40">
            <a:extLst>
              <a:ext uri="{FF2B5EF4-FFF2-40B4-BE49-F238E27FC236}">
                <a16:creationId xmlns:a16="http://schemas.microsoft.com/office/drawing/2014/main" id="{7D1327A9-14EB-4193-B896-3A14A9B25BD3}"/>
              </a:ext>
            </a:extLst>
          </p:cNvPr>
          <p:cNvSpPr txBox="1"/>
          <p:nvPr/>
        </p:nvSpPr>
        <p:spPr>
          <a:xfrm>
            <a:off x="180677" y="163728"/>
            <a:ext cx="3172189" cy="450906"/>
          </a:xfrm>
          <a:prstGeom prst="rect">
            <a:avLst/>
          </a:prstGeom>
          <a:solidFill>
            <a:schemeClr val="accent1"/>
          </a:solidFill>
        </p:spPr>
        <p:txBody>
          <a:bodyPr wrap="square" rtlCol="0" anchor="ctr">
            <a:noAutofit/>
          </a:bodyPr>
          <a:lstStyle>
            <a:defPPr>
              <a:defRPr lang="en-US"/>
            </a:defPPr>
            <a:lvl1pPr algn="ctr">
              <a:defRPr sz="6000" b="1">
                <a:ln w="22225">
                  <a:noFill/>
                  <a:prstDash val="solid"/>
                </a:ln>
                <a:solidFill>
                  <a:schemeClr val="bg1"/>
                </a:solidFill>
                <a:latin typeface="Ubuntu" panose="020B0504030602030204" pitchFamily="34" charset="0"/>
              </a:defRPr>
            </a:lvl1pPr>
          </a:lstStyle>
          <a:p>
            <a:r>
              <a:rPr lang="it-IT" sz="1600" dirty="0">
                <a:latin typeface="+mn-lt"/>
              </a:rPr>
              <a:t>The Turbolo </a:t>
            </a:r>
            <a:r>
              <a:rPr lang="en-US" sz="1600" dirty="0">
                <a:latin typeface="+mn-lt"/>
              </a:rPr>
              <a:t>catchment</a:t>
            </a:r>
          </a:p>
        </p:txBody>
      </p:sp>
      <p:sp>
        <p:nvSpPr>
          <p:cNvPr id="42" name="CasellaDiTesto 41">
            <a:extLst>
              <a:ext uri="{FF2B5EF4-FFF2-40B4-BE49-F238E27FC236}">
                <a16:creationId xmlns:a16="http://schemas.microsoft.com/office/drawing/2014/main" id="{C0B75195-B9BD-4351-90F3-0AA4CF005038}"/>
              </a:ext>
            </a:extLst>
          </p:cNvPr>
          <p:cNvSpPr txBox="1"/>
          <p:nvPr/>
        </p:nvSpPr>
        <p:spPr>
          <a:xfrm>
            <a:off x="182825" y="1049220"/>
            <a:ext cx="3170023" cy="54121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 anchor="ctr">
            <a:noAutofit/>
          </a:bodyPr>
          <a:lstStyle/>
          <a:p>
            <a:pPr algn="ctr"/>
            <a:r>
              <a:rPr lang="en-US" sz="1400" dirty="0"/>
              <a:t>Land cover: forest and pasture, with agriculture areas</a:t>
            </a:r>
          </a:p>
        </p:txBody>
      </p:sp>
      <p:sp>
        <p:nvSpPr>
          <p:cNvPr id="43" name="CasellaDiTesto 42">
            <a:extLst>
              <a:ext uri="{FF2B5EF4-FFF2-40B4-BE49-F238E27FC236}">
                <a16:creationId xmlns:a16="http://schemas.microsoft.com/office/drawing/2014/main" id="{6FE5670F-23B9-419A-AD82-48B81D67F930}"/>
              </a:ext>
            </a:extLst>
          </p:cNvPr>
          <p:cNvSpPr txBox="1"/>
          <p:nvPr/>
        </p:nvSpPr>
        <p:spPr>
          <a:xfrm>
            <a:off x="180909" y="1652368"/>
            <a:ext cx="3170023" cy="316321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 anchor="ctr">
            <a:noAutofit/>
          </a:bodyPr>
          <a:lstStyle/>
          <a:p>
            <a:pPr algn="ctr"/>
            <a:r>
              <a:rPr lang="en-US" sz="1400" dirty="0"/>
              <a:t>Elevation:</a:t>
            </a:r>
            <a:r>
              <a:rPr lang="it-IT" sz="1400" dirty="0"/>
              <a:t> from 180 to 1000 m asl</a:t>
            </a:r>
            <a:endParaRPr lang="en-US" sz="1400" dirty="0"/>
          </a:p>
        </p:txBody>
      </p:sp>
      <p:pic>
        <p:nvPicPr>
          <p:cNvPr id="51" name="Immagine 50">
            <a:extLst>
              <a:ext uri="{FF2B5EF4-FFF2-40B4-BE49-F238E27FC236}">
                <a16:creationId xmlns:a16="http://schemas.microsoft.com/office/drawing/2014/main" id="{D3C6FBEC-0A87-4B9B-909D-9F66E1DF672B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40898" y="2662797"/>
            <a:ext cx="1185696" cy="244846"/>
          </a:xfrm>
          <a:prstGeom prst="rect">
            <a:avLst/>
          </a:prstGeom>
        </p:spPr>
      </p:pic>
      <p:pic>
        <p:nvPicPr>
          <p:cNvPr id="24" name="Immagine 23">
            <a:extLst>
              <a:ext uri="{FF2B5EF4-FFF2-40B4-BE49-F238E27FC236}">
                <a16:creationId xmlns:a16="http://schemas.microsoft.com/office/drawing/2014/main" id="{FB124CAE-09CD-4CF0-A712-EFC6D9A32DC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115" b="95000" l="2760" r="96978">
                        <a14:foregroundMark x1="7884" y1="74808" x2="6045" y2="95192"/>
                        <a14:foregroundMark x1="6045" y1="95192" x2="18134" y2="85385"/>
                        <a14:foregroundMark x1="3942" y1="94615" x2="2891" y2="90192"/>
                        <a14:foregroundMark x1="92378" y1="38846" x2="92378" y2="31731"/>
                        <a14:foregroundMark x1="96189" y1="35385" x2="97109" y2="36538"/>
                        <a14:foregroundMark x1="90276" y1="9231" x2="80420" y2="10000"/>
                        <a14:foregroundMark x1="69514" y1="2308" x2="64652" y2="4615"/>
                        <a14:backgroundMark x1="7227" y1="4615" x2="7227" y2="12500"/>
                      </a14:backgroundRemoval>
                    </a14:imgEffect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451712" y="274091"/>
            <a:ext cx="3725768" cy="2545941"/>
          </a:xfrm>
          <a:prstGeom prst="rect">
            <a:avLst/>
          </a:prstGeom>
        </p:spPr>
      </p:pic>
      <p:pic>
        <p:nvPicPr>
          <p:cNvPr id="25" name="Immagine 24">
            <a:extLst>
              <a:ext uri="{FF2B5EF4-FFF2-40B4-BE49-F238E27FC236}">
                <a16:creationId xmlns:a16="http://schemas.microsoft.com/office/drawing/2014/main" id="{2469CBAB-FDCE-4E5D-BA49-13BA9ABA4DD4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94002" y="3219822"/>
            <a:ext cx="2700000" cy="1800000"/>
          </a:xfrm>
          <a:prstGeom prst="rect">
            <a:avLst/>
          </a:prstGeom>
          <a:ln w="3175">
            <a:noFill/>
          </a:ln>
        </p:spPr>
      </p:pic>
      <p:pic>
        <p:nvPicPr>
          <p:cNvPr id="26" name="Immagine 25">
            <a:extLst>
              <a:ext uri="{FF2B5EF4-FFF2-40B4-BE49-F238E27FC236}">
                <a16:creationId xmlns:a16="http://schemas.microsoft.com/office/drawing/2014/main" id="{BFF3EB38-7AAC-4FD8-B33E-633514B7292A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15510" y="2415233"/>
            <a:ext cx="2700000" cy="1800000"/>
          </a:xfrm>
          <a:prstGeom prst="rect">
            <a:avLst/>
          </a:prstGeom>
          <a:ln w="3175">
            <a:noFill/>
          </a:ln>
        </p:spPr>
      </p:pic>
      <p:grpSp>
        <p:nvGrpSpPr>
          <p:cNvPr id="17" name="Gruppo 16">
            <a:extLst>
              <a:ext uri="{FF2B5EF4-FFF2-40B4-BE49-F238E27FC236}">
                <a16:creationId xmlns:a16="http://schemas.microsoft.com/office/drawing/2014/main" id="{9797263A-02D1-4B5E-B1DA-8A3A9C558308}"/>
              </a:ext>
            </a:extLst>
          </p:cNvPr>
          <p:cNvGrpSpPr/>
          <p:nvPr/>
        </p:nvGrpSpPr>
        <p:grpSpPr>
          <a:xfrm>
            <a:off x="7120028" y="163728"/>
            <a:ext cx="1881026" cy="1051089"/>
            <a:chOff x="-210810" y="2608252"/>
            <a:chExt cx="4272797" cy="2387575"/>
          </a:xfrm>
        </p:grpSpPr>
        <p:pic>
          <p:nvPicPr>
            <p:cNvPr id="18" name="Elemento grafico 17">
              <a:extLst>
                <a:ext uri="{FF2B5EF4-FFF2-40B4-BE49-F238E27FC236}">
                  <a16:creationId xmlns:a16="http://schemas.microsoft.com/office/drawing/2014/main" id="{C45C4A82-24D6-4F7A-8A7E-DC19EEC4891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rcRect l="22478" t="49505" r="15711"/>
            <a:stretch/>
          </p:blipFill>
          <p:spPr>
            <a:xfrm>
              <a:off x="-210810" y="2608252"/>
              <a:ext cx="4272797" cy="2387575"/>
            </a:xfrm>
            <a:prstGeom prst="rect">
              <a:avLst/>
            </a:prstGeom>
          </p:spPr>
        </p:pic>
        <p:sp>
          <p:nvSpPr>
            <p:cNvPr id="19" name="Ovale 18">
              <a:extLst>
                <a:ext uri="{FF2B5EF4-FFF2-40B4-BE49-F238E27FC236}">
                  <a16:creationId xmlns:a16="http://schemas.microsoft.com/office/drawing/2014/main" id="{BA2D7FE6-CC53-4603-9BF9-598A3DE1456C}"/>
                </a:ext>
              </a:extLst>
            </p:cNvPr>
            <p:cNvSpPr/>
            <p:nvPr/>
          </p:nvSpPr>
          <p:spPr>
            <a:xfrm>
              <a:off x="1968190" y="3504399"/>
              <a:ext cx="62208" cy="62208"/>
            </a:xfrm>
            <a:prstGeom prst="ellipse">
              <a:avLst/>
            </a:prstGeom>
            <a:solidFill>
              <a:schemeClr val="bg1">
                <a:lumMod val="85000"/>
                <a:alpha val="25000"/>
              </a:schemeClr>
            </a:solidFill>
            <a:ln w="19050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Ovale 19">
              <a:extLst>
                <a:ext uri="{FF2B5EF4-FFF2-40B4-BE49-F238E27FC236}">
                  <a16:creationId xmlns:a16="http://schemas.microsoft.com/office/drawing/2014/main" id="{3D4D511D-7E49-4A2D-AF23-E4D66DA0CC33}"/>
                </a:ext>
              </a:extLst>
            </p:cNvPr>
            <p:cNvSpPr/>
            <p:nvPr/>
          </p:nvSpPr>
          <p:spPr>
            <a:xfrm>
              <a:off x="2402590" y="4344922"/>
              <a:ext cx="62208" cy="62208"/>
            </a:xfrm>
            <a:prstGeom prst="ellipse">
              <a:avLst/>
            </a:prstGeom>
            <a:solidFill>
              <a:schemeClr val="bg1">
                <a:lumMod val="85000"/>
                <a:alpha val="25000"/>
              </a:schemeClr>
            </a:solidFill>
            <a:ln w="190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3" name="CasellaDiTesto 22">
            <a:extLst>
              <a:ext uri="{FF2B5EF4-FFF2-40B4-BE49-F238E27FC236}">
                <a16:creationId xmlns:a16="http://schemas.microsoft.com/office/drawing/2014/main" id="{F8A0EED9-2A2B-43D9-A053-BB73204C290E}"/>
              </a:ext>
            </a:extLst>
          </p:cNvPr>
          <p:cNvSpPr txBox="1"/>
          <p:nvPr/>
        </p:nvSpPr>
        <p:spPr>
          <a:xfrm>
            <a:off x="602088" y="2722977"/>
            <a:ext cx="2307220" cy="369332"/>
          </a:xfrm>
          <a:prstGeom prst="rect">
            <a:avLst/>
          </a:prstGeom>
          <a:noFill/>
          <a:ln w="28575">
            <a:solidFill>
              <a:schemeClr val="accent5">
                <a:lumMod val="20000"/>
                <a:lumOff val="80000"/>
              </a:schemeClr>
            </a:solidFill>
          </a:ln>
        </p:spPr>
        <p:txBody>
          <a:bodyPr wrap="square" lIns="396000" anchor="ctr">
            <a:noAutofit/>
          </a:bodyPr>
          <a:lstStyle/>
          <a:p>
            <a:r>
              <a:rPr lang="en-US" sz="1200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  <a:hlinkClick r:id="rId10"/>
              </a:rPr>
              <a:t>Senatore et al., </a:t>
            </a:r>
            <a:r>
              <a:rPr lang="en-US" sz="1200" b="0" i="0" u="none" strike="noStrike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hlinkClick r:id="rId10"/>
              </a:rPr>
              <a:t>ESSOAr</a:t>
            </a:r>
            <a:r>
              <a:rPr lang="en-US" sz="1200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  <a:hlinkClick r:id="rId10"/>
              </a:rPr>
              <a:t> 2020</a:t>
            </a:r>
            <a:endParaRPr lang="en-US" sz="1200" dirty="0"/>
          </a:p>
        </p:txBody>
      </p:sp>
      <p:pic>
        <p:nvPicPr>
          <p:cNvPr id="27" name="Elemento grafico 26" descr="Collegamento con riempimento a tinta unita">
            <a:extLst>
              <a:ext uri="{FF2B5EF4-FFF2-40B4-BE49-F238E27FC236}">
                <a16:creationId xmlns:a16="http://schemas.microsoft.com/office/drawing/2014/main" id="{8DC96902-4D7A-4355-A132-75E512EC4E34}"/>
              </a:ext>
            </a:extLst>
          </p:cNvPr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641586" y="2762475"/>
            <a:ext cx="290336" cy="290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3041451"/>
      </p:ext>
    </p:extLst>
  </p:cSld>
  <p:clrMapOvr>
    <a:masterClrMapping/>
  </p:clrMapOvr>
  <p:transition>
    <p:wip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Elemento grafico 7">
            <a:extLst>
              <a:ext uri="{FF2B5EF4-FFF2-40B4-BE49-F238E27FC236}">
                <a16:creationId xmlns:a16="http://schemas.microsoft.com/office/drawing/2014/main" id="{07499591-0E20-46F2-A02E-3409A2945BD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28029" y="2950483"/>
            <a:ext cx="8543925" cy="2238375"/>
          </a:xfrm>
          <a:prstGeom prst="rect">
            <a:avLst/>
          </a:prstGeom>
        </p:spPr>
      </p:pic>
      <p:pic>
        <p:nvPicPr>
          <p:cNvPr id="21" name="Immagine 20">
            <a:extLst>
              <a:ext uri="{FF2B5EF4-FFF2-40B4-BE49-F238E27FC236}">
                <a16:creationId xmlns:a16="http://schemas.microsoft.com/office/drawing/2014/main" id="{8CB2E30A-3E01-487B-A48A-F9298FC28855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86026" y="0"/>
            <a:ext cx="4536504" cy="3208935"/>
          </a:xfrm>
          <a:prstGeom prst="rect">
            <a:avLst/>
          </a:prstGeom>
        </p:spPr>
      </p:pic>
      <p:sp>
        <p:nvSpPr>
          <p:cNvPr id="4" name="CasellaDiTesto 3">
            <a:extLst>
              <a:ext uri="{FF2B5EF4-FFF2-40B4-BE49-F238E27FC236}">
                <a16:creationId xmlns:a16="http://schemas.microsoft.com/office/drawing/2014/main" id="{8FF620C7-564B-45DF-8D35-B6BE79BF05AC}"/>
              </a:ext>
            </a:extLst>
          </p:cNvPr>
          <p:cNvSpPr txBox="1"/>
          <p:nvPr/>
        </p:nvSpPr>
        <p:spPr>
          <a:xfrm>
            <a:off x="179512" y="346367"/>
            <a:ext cx="3816424" cy="532646"/>
          </a:xfrm>
          <a:prstGeom prst="rect">
            <a:avLst/>
          </a:prstGeom>
          <a:solidFill>
            <a:schemeClr val="accent1"/>
          </a:solidFill>
        </p:spPr>
        <p:txBody>
          <a:bodyPr wrap="square" rtlCol="0" anchor="ctr">
            <a:noAutofit/>
          </a:bodyPr>
          <a:lstStyle>
            <a:defPPr>
              <a:defRPr lang="en-US"/>
            </a:defPPr>
            <a:lvl1pPr algn="ctr">
              <a:defRPr sz="6000" b="1">
                <a:ln w="22225">
                  <a:noFill/>
                  <a:prstDash val="solid"/>
                </a:ln>
                <a:solidFill>
                  <a:schemeClr val="bg1"/>
                </a:solidFill>
                <a:latin typeface="Ubuntu" panose="020B0504030602030204" pitchFamily="34" charset="0"/>
              </a:defRPr>
            </a:lvl1pPr>
          </a:lstStyle>
          <a:p>
            <a:r>
              <a:rPr lang="en-US" sz="1600" dirty="0">
                <a:latin typeface="+mn-lt"/>
              </a:rPr>
              <a:t>77 surveys since April 2019</a:t>
            </a:r>
          </a:p>
        </p:txBody>
      </p:sp>
      <p:sp>
        <p:nvSpPr>
          <p:cNvPr id="5" name="CasellaDiTesto 4">
            <a:extLst>
              <a:ext uri="{FF2B5EF4-FFF2-40B4-BE49-F238E27FC236}">
                <a16:creationId xmlns:a16="http://schemas.microsoft.com/office/drawing/2014/main" id="{13639774-426F-4E6B-A6FB-38A60AC9C4F7}"/>
              </a:ext>
            </a:extLst>
          </p:cNvPr>
          <p:cNvSpPr txBox="1"/>
          <p:nvPr/>
        </p:nvSpPr>
        <p:spPr>
          <a:xfrm>
            <a:off x="179512" y="879013"/>
            <a:ext cx="3816424" cy="468601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 anchor="ctr">
            <a:noAutofit/>
          </a:bodyPr>
          <a:lstStyle>
            <a:defPPr>
              <a:defRPr lang="en-US"/>
            </a:defPPr>
            <a:lvl1pPr algn="ctr">
              <a:defRPr sz="1400"/>
            </a:lvl1pPr>
          </a:lstStyle>
          <a:p>
            <a:r>
              <a:rPr lang="en-US" dirty="0"/>
              <a:t>In two subcatchments (east and west), </a:t>
            </a:r>
            <a:br>
              <a:rPr lang="en-US" dirty="0"/>
            </a:br>
            <a:r>
              <a:rPr lang="en-US" dirty="0"/>
              <a:t>for a total of 100 ha</a:t>
            </a:r>
          </a:p>
        </p:txBody>
      </p:sp>
      <p:sp>
        <p:nvSpPr>
          <p:cNvPr id="6" name="CasellaDiTesto 5">
            <a:extLst>
              <a:ext uri="{FF2B5EF4-FFF2-40B4-BE49-F238E27FC236}">
                <a16:creationId xmlns:a16="http://schemas.microsoft.com/office/drawing/2014/main" id="{BB99347F-5CCD-4FA3-8BE6-14A86334EA28}"/>
              </a:ext>
            </a:extLst>
          </p:cNvPr>
          <p:cNvSpPr txBox="1"/>
          <p:nvPr/>
        </p:nvSpPr>
        <p:spPr>
          <a:xfrm>
            <a:off x="179512" y="1543729"/>
            <a:ext cx="3816424" cy="532647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 anchor="ctr">
            <a:noAutofit/>
          </a:bodyPr>
          <a:lstStyle>
            <a:defPPr>
              <a:defRPr lang="en-US"/>
            </a:defPPr>
            <a:lvl1pPr algn="ctr">
              <a:defRPr sz="1400"/>
            </a:lvl1pPr>
          </a:lstStyle>
          <a:p>
            <a:r>
              <a:rPr lang="en-US" dirty="0"/>
              <a:t>Active length ranges from 0 km to 5.14 km</a:t>
            </a:r>
          </a:p>
        </p:txBody>
      </p:sp>
      <p:sp>
        <p:nvSpPr>
          <p:cNvPr id="7" name="CasellaDiTesto 6">
            <a:extLst>
              <a:ext uri="{FF2B5EF4-FFF2-40B4-BE49-F238E27FC236}">
                <a16:creationId xmlns:a16="http://schemas.microsoft.com/office/drawing/2014/main" id="{C8E17E54-E08B-4EA7-BD77-576F4E7F7870}"/>
              </a:ext>
            </a:extLst>
          </p:cNvPr>
          <p:cNvSpPr txBox="1"/>
          <p:nvPr/>
        </p:nvSpPr>
        <p:spPr>
          <a:xfrm>
            <a:off x="179512" y="2267037"/>
            <a:ext cx="3816424" cy="532647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 anchor="ctr">
            <a:noAutofit/>
          </a:bodyPr>
          <a:lstStyle>
            <a:defPPr>
              <a:defRPr lang="en-US"/>
            </a:defPPr>
            <a:lvl1pPr algn="ctr">
              <a:defRPr sz="1400"/>
            </a:lvl1pPr>
          </a:lstStyle>
          <a:p>
            <a:r>
              <a:rPr lang="en-US" dirty="0"/>
              <a:t>All the network is temporary: complete dry-down of the streams during summer</a:t>
            </a:r>
          </a:p>
        </p:txBody>
      </p:sp>
      <p:sp>
        <p:nvSpPr>
          <p:cNvPr id="10" name="CasellaDiTesto 9">
            <a:extLst>
              <a:ext uri="{FF2B5EF4-FFF2-40B4-BE49-F238E27FC236}">
                <a16:creationId xmlns:a16="http://schemas.microsoft.com/office/drawing/2014/main" id="{18D3E519-695C-44AC-802E-9772E20E6897}"/>
              </a:ext>
            </a:extLst>
          </p:cNvPr>
          <p:cNvSpPr txBox="1"/>
          <p:nvPr/>
        </p:nvSpPr>
        <p:spPr>
          <a:xfrm>
            <a:off x="4499992" y="2433073"/>
            <a:ext cx="1656184" cy="46166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txBody>
          <a:bodyPr wrap="square" lIns="216000" rtlCol="0">
            <a:spAutoFit/>
          </a:bodyPr>
          <a:lstStyle/>
          <a:p>
            <a:r>
              <a:rPr lang="it-IT" sz="1200" dirty="0" err="1"/>
              <a:t>Temporary</a:t>
            </a:r>
            <a:r>
              <a:rPr lang="it-IT" sz="1200" dirty="0"/>
              <a:t> network</a:t>
            </a:r>
          </a:p>
          <a:p>
            <a:r>
              <a:rPr lang="it-IT" sz="1200" dirty="0"/>
              <a:t>Dry network</a:t>
            </a:r>
            <a:endParaRPr lang="en-US" sz="1200" dirty="0"/>
          </a:p>
        </p:txBody>
      </p:sp>
      <p:cxnSp>
        <p:nvCxnSpPr>
          <p:cNvPr id="3" name="Connettore diritto 2">
            <a:extLst>
              <a:ext uri="{FF2B5EF4-FFF2-40B4-BE49-F238E27FC236}">
                <a16:creationId xmlns:a16="http://schemas.microsoft.com/office/drawing/2014/main" id="{E1AB162B-2CAD-41CE-8FC6-46D151844F0A}"/>
              </a:ext>
            </a:extLst>
          </p:cNvPr>
          <p:cNvCxnSpPr>
            <a:cxnSpLocks/>
          </p:cNvCxnSpPr>
          <p:nvPr/>
        </p:nvCxnSpPr>
        <p:spPr>
          <a:xfrm flipV="1">
            <a:off x="4549774" y="2571750"/>
            <a:ext cx="144016" cy="20148"/>
          </a:xfrm>
          <a:prstGeom prst="line">
            <a:avLst/>
          </a:prstGeom>
          <a:ln w="190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Connettore diritto 17">
            <a:extLst>
              <a:ext uri="{FF2B5EF4-FFF2-40B4-BE49-F238E27FC236}">
                <a16:creationId xmlns:a16="http://schemas.microsoft.com/office/drawing/2014/main" id="{A84273A1-DD81-492F-A584-1C7B9FC42CE7}"/>
              </a:ext>
            </a:extLst>
          </p:cNvPr>
          <p:cNvCxnSpPr>
            <a:cxnSpLocks/>
          </p:cNvCxnSpPr>
          <p:nvPr/>
        </p:nvCxnSpPr>
        <p:spPr>
          <a:xfrm flipV="1">
            <a:off x="4549774" y="2759177"/>
            <a:ext cx="144016" cy="20148"/>
          </a:xfrm>
          <a:prstGeom prst="line">
            <a:avLst/>
          </a:prstGeom>
          <a:ln w="190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98221056"/>
      </p:ext>
    </p:extLst>
  </p:cSld>
  <p:clrMapOvr>
    <a:masterClrMapping/>
  </p:clrMapOvr>
  <p:transition advTm="120000">
    <p:wip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Immagine 28">
            <a:extLst>
              <a:ext uri="{FF2B5EF4-FFF2-40B4-BE49-F238E27FC236}">
                <a16:creationId xmlns:a16="http://schemas.microsoft.com/office/drawing/2014/main" id="{DB1831A3-9D38-4FAB-A7CF-E6BB3C40C54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9144000" cy="3365446"/>
          </a:xfrm>
          <a:prstGeom prst="rect">
            <a:avLst/>
          </a:prstGeom>
        </p:spPr>
      </p:pic>
      <p:pic>
        <p:nvPicPr>
          <p:cNvPr id="2" name="Elemento grafico 1">
            <a:extLst>
              <a:ext uri="{FF2B5EF4-FFF2-40B4-BE49-F238E27FC236}">
                <a16:creationId xmlns:a16="http://schemas.microsoft.com/office/drawing/2014/main" id="{EC2BC567-DFAF-4937-83C1-CD009142E07A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322555" y="-596602"/>
            <a:ext cx="4501072" cy="4501072"/>
          </a:xfrm>
          <a:prstGeom prst="rect">
            <a:avLst/>
          </a:prstGeom>
        </p:spPr>
      </p:pic>
      <p:sp>
        <p:nvSpPr>
          <p:cNvPr id="7" name="CasellaDiTesto 6">
            <a:extLst>
              <a:ext uri="{FF2B5EF4-FFF2-40B4-BE49-F238E27FC236}">
                <a16:creationId xmlns:a16="http://schemas.microsoft.com/office/drawing/2014/main" id="{EE7785E1-2C14-4C21-8945-67B15EB1F9E3}"/>
              </a:ext>
            </a:extLst>
          </p:cNvPr>
          <p:cNvSpPr txBox="1"/>
          <p:nvPr/>
        </p:nvSpPr>
        <p:spPr>
          <a:xfrm>
            <a:off x="971600" y="3651870"/>
            <a:ext cx="3600400" cy="1225852"/>
          </a:xfrm>
          <a:prstGeom prst="rect">
            <a:avLst/>
          </a:prstGeom>
          <a:solidFill>
            <a:schemeClr val="accent1">
              <a:alpha val="95000"/>
            </a:schemeClr>
          </a:solidFill>
        </p:spPr>
        <p:txBody>
          <a:bodyPr wrap="square" lIns="90000" rIns="90000" rtlCol="0" anchor="ctr">
            <a:noAutofit/>
          </a:bodyPr>
          <a:lstStyle>
            <a:defPPr>
              <a:defRPr lang="en-US"/>
            </a:defPPr>
            <a:lvl1pPr algn="ctr">
              <a:defRPr sz="1600" b="1">
                <a:ln w="22225">
                  <a:noFill/>
                  <a:prstDash val="solid"/>
                </a:ln>
                <a:solidFill>
                  <a:schemeClr val="bg1"/>
                </a:solidFill>
              </a:defRPr>
            </a:lvl1pPr>
          </a:lstStyle>
          <a:p>
            <a:r>
              <a:rPr lang="en-US" sz="1800" dirty="0"/>
              <a:t>How to quantitatively summarize active length dynamics and compare different catchments?</a:t>
            </a:r>
          </a:p>
        </p:txBody>
      </p:sp>
      <p:sp>
        <p:nvSpPr>
          <p:cNvPr id="12" name="CasellaDiTesto 11">
            <a:extLst>
              <a:ext uri="{FF2B5EF4-FFF2-40B4-BE49-F238E27FC236}">
                <a16:creationId xmlns:a16="http://schemas.microsoft.com/office/drawing/2014/main" id="{83726145-8D91-4B94-9E48-29D606AAE681}"/>
              </a:ext>
            </a:extLst>
          </p:cNvPr>
          <p:cNvSpPr txBox="1"/>
          <p:nvPr/>
        </p:nvSpPr>
        <p:spPr>
          <a:xfrm>
            <a:off x="4932040" y="3613770"/>
            <a:ext cx="3600400" cy="1225852"/>
          </a:xfrm>
          <a:prstGeom prst="rect">
            <a:avLst/>
          </a:prstGeom>
          <a:noFill/>
        </p:spPr>
        <p:txBody>
          <a:bodyPr wrap="square" lIns="90000" rIns="90000" rtlCol="0" anchor="ctr">
            <a:noAutofit/>
          </a:bodyPr>
          <a:lstStyle>
            <a:defPPr>
              <a:defRPr lang="en-US"/>
            </a:defPPr>
            <a:lvl1pPr algn="ctr">
              <a:defRPr sz="1600" b="1">
                <a:ln w="22225">
                  <a:noFill/>
                  <a:prstDash val="solid"/>
                </a:ln>
                <a:solidFill>
                  <a:schemeClr val="bg1"/>
                </a:solidFill>
              </a:defRPr>
            </a:lvl1pPr>
          </a:lstStyle>
          <a:p>
            <a:r>
              <a:rPr lang="en-US" sz="3200" dirty="0">
                <a:solidFill>
                  <a:schemeClr val="accent1"/>
                </a:solidFill>
              </a:rPr>
              <a:t>The Stream Length Duration Curve</a:t>
            </a:r>
          </a:p>
        </p:txBody>
      </p:sp>
    </p:spTree>
    <p:extLst>
      <p:ext uri="{BB962C8B-B14F-4D97-AF65-F5344CB8AC3E}">
        <p14:creationId xmlns:p14="http://schemas.microsoft.com/office/powerpoint/2010/main" val="2878414652"/>
      </p:ext>
    </p:extLst>
  </p:cSld>
  <p:clrMapOvr>
    <a:masterClrMapping/>
  </p:clrMapOvr>
  <p:transition>
    <p:wip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Immagine 17">
            <a:extLst>
              <a:ext uri="{FF2B5EF4-FFF2-40B4-BE49-F238E27FC236}">
                <a16:creationId xmlns:a16="http://schemas.microsoft.com/office/drawing/2014/main" id="{4F275E5B-FB9F-4073-977F-CA3AB52843E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/>
        </p:blipFill>
        <p:spPr>
          <a:xfrm>
            <a:off x="-82577" y="1275606"/>
            <a:ext cx="6296743" cy="3504791"/>
          </a:xfrm>
          <a:prstGeom prst="rect">
            <a:avLst/>
          </a:prstGeom>
        </p:spPr>
      </p:pic>
      <p:sp>
        <p:nvSpPr>
          <p:cNvPr id="13" name="CasellaDiTesto 12">
            <a:extLst>
              <a:ext uri="{FF2B5EF4-FFF2-40B4-BE49-F238E27FC236}">
                <a16:creationId xmlns:a16="http://schemas.microsoft.com/office/drawing/2014/main" id="{44008F04-ADCA-43A0-8107-DEC23699C6B0}"/>
              </a:ext>
            </a:extLst>
          </p:cNvPr>
          <p:cNvSpPr txBox="1"/>
          <p:nvPr/>
        </p:nvSpPr>
        <p:spPr>
          <a:xfrm>
            <a:off x="323528" y="195487"/>
            <a:ext cx="5472608" cy="504056"/>
          </a:xfrm>
          <a:prstGeom prst="rect">
            <a:avLst/>
          </a:prstGeom>
          <a:solidFill>
            <a:schemeClr val="accent1"/>
          </a:solidFill>
        </p:spPr>
        <p:txBody>
          <a:bodyPr wrap="square" rtlCol="0" anchor="ctr">
            <a:noAutofit/>
          </a:bodyPr>
          <a:lstStyle>
            <a:defPPr>
              <a:defRPr lang="en-US"/>
            </a:defPPr>
            <a:lvl1pPr algn="ctr">
              <a:defRPr sz="1600" b="1">
                <a:ln w="22225">
                  <a:noFill/>
                  <a:prstDash val="solid"/>
                </a:ln>
                <a:solidFill>
                  <a:schemeClr val="bg1"/>
                </a:solidFill>
              </a:defRPr>
            </a:lvl1pPr>
          </a:lstStyle>
          <a:p>
            <a:r>
              <a:rPr lang="en-US" sz="1800" dirty="0"/>
              <a:t>Concept: The stream length duration curve (SLDC)</a:t>
            </a:r>
          </a:p>
        </p:txBody>
      </p:sp>
      <p:sp>
        <p:nvSpPr>
          <p:cNvPr id="15" name="CasellaDiTesto 14">
            <a:extLst>
              <a:ext uri="{FF2B5EF4-FFF2-40B4-BE49-F238E27FC236}">
                <a16:creationId xmlns:a16="http://schemas.microsoft.com/office/drawing/2014/main" id="{88BA26FF-8727-45B2-9AF5-EB88B62E79CE}"/>
              </a:ext>
            </a:extLst>
          </p:cNvPr>
          <p:cNvSpPr txBox="1"/>
          <p:nvPr/>
        </p:nvSpPr>
        <p:spPr>
          <a:xfrm>
            <a:off x="6228183" y="4170173"/>
            <a:ext cx="2601275" cy="76633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 anchor="ctr">
            <a:noAutofit/>
          </a:bodyPr>
          <a:lstStyle>
            <a:defPPr>
              <a:defRPr lang="en-US"/>
            </a:defPPr>
            <a:lvl1pPr algn="ctr">
              <a:defRPr sz="1400"/>
            </a:lvl1pPr>
          </a:lstStyle>
          <a:p>
            <a:r>
              <a:rPr lang="en-US" dirty="0"/>
              <a:t>Is the analogous to the </a:t>
            </a:r>
            <a:br>
              <a:rPr lang="en-US" dirty="0"/>
            </a:br>
            <a:r>
              <a:rPr lang="en-US" dirty="0"/>
              <a:t>flow duration curve</a:t>
            </a:r>
          </a:p>
        </p:txBody>
      </p:sp>
      <p:sp>
        <p:nvSpPr>
          <p:cNvPr id="20" name="CasellaDiTesto 19">
            <a:extLst>
              <a:ext uri="{FF2B5EF4-FFF2-40B4-BE49-F238E27FC236}">
                <a16:creationId xmlns:a16="http://schemas.microsoft.com/office/drawing/2014/main" id="{58D2B6D3-2445-4D19-BE3D-1C4EB47F1C37}"/>
              </a:ext>
            </a:extLst>
          </p:cNvPr>
          <p:cNvSpPr txBox="1"/>
          <p:nvPr/>
        </p:nvSpPr>
        <p:spPr>
          <a:xfrm>
            <a:off x="6228183" y="1173392"/>
            <a:ext cx="2601275" cy="116575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lIns="72000" rIns="72000" rtlCol="0" anchor="ctr">
            <a:noAutofit/>
          </a:bodyPr>
          <a:lstStyle>
            <a:defPPr>
              <a:defRPr lang="en-US"/>
            </a:defPPr>
            <a:lvl1pPr algn="ctr">
              <a:defRPr sz="1400"/>
            </a:lvl1pPr>
          </a:lstStyle>
          <a:p>
            <a:r>
              <a:rPr lang="en-US" dirty="0"/>
              <a:t>Shows the relative fraction of time for which each possible length of the active network is equaled or exceeded</a:t>
            </a:r>
          </a:p>
        </p:txBody>
      </p:sp>
      <p:sp>
        <p:nvSpPr>
          <p:cNvPr id="2" name="CasellaDiTesto 1">
            <a:extLst>
              <a:ext uri="{FF2B5EF4-FFF2-40B4-BE49-F238E27FC236}">
                <a16:creationId xmlns:a16="http://schemas.microsoft.com/office/drawing/2014/main" id="{1866B37E-3184-4897-B055-3D63D0DC8427}"/>
              </a:ext>
            </a:extLst>
          </p:cNvPr>
          <p:cNvSpPr txBox="1"/>
          <p:nvPr/>
        </p:nvSpPr>
        <p:spPr>
          <a:xfrm>
            <a:off x="6228183" y="2871489"/>
            <a:ext cx="2601275" cy="76633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 anchor="ctr">
            <a:noAutofit/>
          </a:bodyPr>
          <a:lstStyle>
            <a:defPPr>
              <a:defRPr lang="en-US"/>
            </a:defPPr>
            <a:lvl1pPr algn="ctr">
              <a:defRPr sz="1400"/>
            </a:lvl1pPr>
          </a:lstStyle>
          <a:p>
            <a:r>
              <a:rPr lang="en-US" dirty="0"/>
              <a:t>Summarizes the temporal dynamics of the active length of the whole river network</a:t>
            </a:r>
          </a:p>
        </p:txBody>
      </p:sp>
      <p:sp>
        <p:nvSpPr>
          <p:cNvPr id="4" name="CasellaDiTesto 3">
            <a:extLst>
              <a:ext uri="{FF2B5EF4-FFF2-40B4-BE49-F238E27FC236}">
                <a16:creationId xmlns:a16="http://schemas.microsoft.com/office/drawing/2014/main" id="{CA8167BD-6875-4A8E-AFFD-35BDA96D16FE}"/>
              </a:ext>
            </a:extLst>
          </p:cNvPr>
          <p:cNvSpPr txBox="1"/>
          <p:nvPr/>
        </p:nvSpPr>
        <p:spPr>
          <a:xfrm>
            <a:off x="1077937" y="4564234"/>
            <a:ext cx="1765871" cy="30777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it-IT" sz="1400" dirty="0"/>
              <a:t>Duration [%] = P</a:t>
            </a:r>
            <a:r>
              <a:rPr lang="it-IT" sz="1400" baseline="-25000" dirty="0"/>
              <a:t>L</a:t>
            </a:r>
            <a:r>
              <a:rPr lang="it-IT" sz="1400" dirty="0"/>
              <a:t>(L)</a:t>
            </a:r>
            <a:endParaRPr lang="en-US" sz="1400" dirty="0"/>
          </a:p>
        </p:txBody>
      </p:sp>
      <p:sp>
        <p:nvSpPr>
          <p:cNvPr id="16" name="CasellaDiTesto 15">
            <a:extLst>
              <a:ext uri="{FF2B5EF4-FFF2-40B4-BE49-F238E27FC236}">
                <a16:creationId xmlns:a16="http://schemas.microsoft.com/office/drawing/2014/main" id="{DC600E72-E6BE-4444-A5E1-C04CE483CF96}"/>
              </a:ext>
            </a:extLst>
          </p:cNvPr>
          <p:cNvSpPr txBox="1"/>
          <p:nvPr/>
        </p:nvSpPr>
        <p:spPr>
          <a:xfrm>
            <a:off x="6214166" y="195487"/>
            <a:ext cx="2615292" cy="504056"/>
          </a:xfrm>
          <a:prstGeom prst="rect">
            <a:avLst/>
          </a:prstGeom>
          <a:noFill/>
          <a:ln w="28575">
            <a:solidFill>
              <a:schemeClr val="accent5">
                <a:lumMod val="20000"/>
                <a:lumOff val="80000"/>
              </a:schemeClr>
            </a:solidFill>
          </a:ln>
        </p:spPr>
        <p:txBody>
          <a:bodyPr wrap="square" lIns="396000" anchor="ctr">
            <a:noAutofit/>
          </a:bodyPr>
          <a:lstStyle/>
          <a:p>
            <a:r>
              <a:rPr lang="en-US" sz="1200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  <a:hlinkClick r:id="rId5"/>
              </a:rPr>
              <a:t>Botter and Durighetto, </a:t>
            </a:r>
            <a:r>
              <a:rPr lang="en-US" sz="1200" dirty="0">
                <a:solidFill>
                  <a:srgbClr val="000000"/>
                </a:solidFill>
                <a:latin typeface="Calibri" panose="020F0502020204030204" pitchFamily="34" charset="0"/>
                <a:hlinkClick r:id="rId5"/>
              </a:rPr>
              <a:t>W</a:t>
            </a:r>
            <a:r>
              <a:rPr lang="en-US" sz="1200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  <a:hlinkClick r:id="rId5"/>
              </a:rPr>
              <a:t>RR 2020</a:t>
            </a:r>
            <a:endParaRPr lang="en-US" sz="1200" dirty="0"/>
          </a:p>
        </p:txBody>
      </p:sp>
      <p:pic>
        <p:nvPicPr>
          <p:cNvPr id="19" name="Elemento grafico 18" descr="Collegamento con riempimento a tinta unita">
            <a:extLst>
              <a:ext uri="{FF2B5EF4-FFF2-40B4-BE49-F238E27FC236}">
                <a16:creationId xmlns:a16="http://schemas.microsoft.com/office/drawing/2014/main" id="{A129C33C-D04D-47E4-BB4B-C9C24AD19F14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6263902" y="316634"/>
            <a:ext cx="290336" cy="290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8245973"/>
      </p:ext>
    </p:extLst>
  </p:cSld>
  <p:clrMapOvr>
    <a:masterClrMapping/>
  </p:clrMapOvr>
  <p:transition>
    <p:wip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asellaDiTesto 12">
            <a:extLst>
              <a:ext uri="{FF2B5EF4-FFF2-40B4-BE49-F238E27FC236}">
                <a16:creationId xmlns:a16="http://schemas.microsoft.com/office/drawing/2014/main" id="{44008F04-ADCA-43A0-8107-DEC23699C6B0}"/>
              </a:ext>
            </a:extLst>
          </p:cNvPr>
          <p:cNvSpPr txBox="1"/>
          <p:nvPr/>
        </p:nvSpPr>
        <p:spPr>
          <a:xfrm>
            <a:off x="1312624" y="168247"/>
            <a:ext cx="6772808" cy="645317"/>
          </a:xfrm>
          <a:prstGeom prst="rect">
            <a:avLst/>
          </a:prstGeom>
          <a:solidFill>
            <a:schemeClr val="accent1"/>
          </a:solidFill>
        </p:spPr>
        <p:txBody>
          <a:bodyPr wrap="square" rtlCol="0" anchor="ctr">
            <a:noAutofit/>
          </a:bodyPr>
          <a:lstStyle>
            <a:defPPr>
              <a:defRPr lang="en-US"/>
            </a:defPPr>
            <a:lvl1pPr algn="ctr">
              <a:defRPr sz="1600" b="1">
                <a:ln w="22225">
                  <a:noFill/>
                  <a:prstDash val="solid"/>
                </a:ln>
                <a:solidFill>
                  <a:schemeClr val="bg1"/>
                </a:solidFill>
              </a:defRPr>
            </a:lvl1pPr>
          </a:lstStyle>
          <a:p>
            <a:r>
              <a:rPr lang="en-US" sz="1800" dirty="0"/>
              <a:t>Definition: the stream length duration curve (SLDC) as the inverse function of the exceedance probability of the active length</a:t>
            </a:r>
          </a:p>
        </p:txBody>
      </p:sp>
      <p:sp>
        <p:nvSpPr>
          <p:cNvPr id="14" name="CasellaDiTesto 13">
            <a:extLst>
              <a:ext uri="{FF2B5EF4-FFF2-40B4-BE49-F238E27FC236}">
                <a16:creationId xmlns:a16="http://schemas.microsoft.com/office/drawing/2014/main" id="{53002073-D86B-4D89-859A-EA3DE6EA2288}"/>
              </a:ext>
            </a:extLst>
          </p:cNvPr>
          <p:cNvSpPr txBox="1"/>
          <p:nvPr/>
        </p:nvSpPr>
        <p:spPr>
          <a:xfrm>
            <a:off x="335857" y="1062955"/>
            <a:ext cx="2579315" cy="58783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28575">
            <a:solidFill>
              <a:schemeClr val="accent5">
                <a:lumMod val="20000"/>
                <a:lumOff val="80000"/>
              </a:schemeClr>
            </a:solidFill>
          </a:ln>
        </p:spPr>
        <p:txBody>
          <a:bodyPr wrap="square" rtlCol="0" anchor="ctr">
            <a:noAutofit/>
          </a:bodyPr>
          <a:lstStyle>
            <a:defPPr>
              <a:defRPr lang="en-US"/>
            </a:defPPr>
            <a:lvl1pPr algn="ctr">
              <a:defRPr sz="1400"/>
            </a:lvl1pPr>
          </a:lstStyle>
          <a:p>
            <a:r>
              <a:rPr lang="en-US" dirty="0"/>
              <a:t>Probability density function (PDF)</a:t>
            </a:r>
          </a:p>
        </p:txBody>
      </p:sp>
      <p:sp>
        <p:nvSpPr>
          <p:cNvPr id="16" name="CasellaDiTesto 15">
            <a:extLst>
              <a:ext uri="{FF2B5EF4-FFF2-40B4-BE49-F238E27FC236}">
                <a16:creationId xmlns:a16="http://schemas.microsoft.com/office/drawing/2014/main" id="{2801AC5A-7B5B-4B59-8290-C769B7A9A29E}"/>
              </a:ext>
            </a:extLst>
          </p:cNvPr>
          <p:cNvSpPr txBox="1"/>
          <p:nvPr/>
        </p:nvSpPr>
        <p:spPr>
          <a:xfrm>
            <a:off x="3360837" y="1050149"/>
            <a:ext cx="2579315" cy="600641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28575">
            <a:solidFill>
              <a:schemeClr val="accent5">
                <a:lumMod val="20000"/>
                <a:lumOff val="80000"/>
              </a:schemeClr>
            </a:solidFill>
          </a:ln>
        </p:spPr>
        <p:txBody>
          <a:bodyPr wrap="square" rtlCol="0" anchor="ctr">
            <a:noAutofit/>
          </a:bodyPr>
          <a:lstStyle>
            <a:defPPr>
              <a:defRPr lang="en-US"/>
            </a:defPPr>
            <a:lvl1pPr algn="ctr">
              <a:defRPr sz="1400"/>
            </a:lvl1pPr>
          </a:lstStyle>
          <a:p>
            <a:r>
              <a:rPr lang="en-US" dirty="0"/>
              <a:t>Exceedance cumulative distribution function (CDF)</a:t>
            </a:r>
          </a:p>
        </p:txBody>
      </p:sp>
      <p:sp>
        <p:nvSpPr>
          <p:cNvPr id="19" name="CasellaDiTesto 18">
            <a:extLst>
              <a:ext uri="{FF2B5EF4-FFF2-40B4-BE49-F238E27FC236}">
                <a16:creationId xmlns:a16="http://schemas.microsoft.com/office/drawing/2014/main" id="{40D747AB-F7B9-46DD-A18C-9D13A20033C0}"/>
              </a:ext>
            </a:extLst>
          </p:cNvPr>
          <p:cNvSpPr txBox="1"/>
          <p:nvPr/>
        </p:nvSpPr>
        <p:spPr>
          <a:xfrm>
            <a:off x="6365781" y="1050149"/>
            <a:ext cx="2581854" cy="603774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accent1"/>
            </a:solidFill>
          </a:ln>
        </p:spPr>
        <p:txBody>
          <a:bodyPr wrap="square" rtlCol="0" anchor="ctr">
            <a:noAutofit/>
          </a:bodyPr>
          <a:lstStyle>
            <a:defPPr>
              <a:defRPr lang="en-US"/>
            </a:defPPr>
            <a:lvl1pPr algn="ctr">
              <a:defRPr sz="1400"/>
            </a:lvl1pPr>
          </a:lstStyle>
          <a:p>
            <a:r>
              <a:rPr lang="en-US" b="1" dirty="0">
                <a:solidFill>
                  <a:schemeClr val="bg1"/>
                </a:solidFill>
              </a:rPr>
              <a:t>STREAM LENGTH </a:t>
            </a:r>
            <a:br>
              <a:rPr lang="en-US" b="1" dirty="0">
                <a:solidFill>
                  <a:schemeClr val="bg1"/>
                </a:solidFill>
              </a:rPr>
            </a:br>
            <a:r>
              <a:rPr lang="en-US" b="1" dirty="0">
                <a:solidFill>
                  <a:schemeClr val="bg1"/>
                </a:solidFill>
              </a:rPr>
              <a:t>DURATION CURVE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CasellaDiTesto 20">
                <a:extLst>
                  <a:ext uri="{FF2B5EF4-FFF2-40B4-BE49-F238E27FC236}">
                    <a16:creationId xmlns:a16="http://schemas.microsoft.com/office/drawing/2014/main" id="{97256720-F9EE-4DD7-AF42-7F6ED15153E5}"/>
                  </a:ext>
                </a:extLst>
              </p:cNvPr>
              <p:cNvSpPr txBox="1"/>
              <p:nvPr/>
            </p:nvSpPr>
            <p:spPr>
              <a:xfrm>
                <a:off x="3360837" y="1650790"/>
                <a:ext cx="2579315" cy="603773"/>
              </a:xfrm>
              <a:prstGeom prst="rect">
                <a:avLst/>
              </a:prstGeom>
              <a:noFill/>
              <a:ln w="28575">
                <a:solidFill>
                  <a:schemeClr val="accent5">
                    <a:lumMod val="20000"/>
                    <a:lumOff val="80000"/>
                  </a:schemeClr>
                </a:solidFill>
              </a:ln>
            </p:spPr>
            <p:txBody>
              <a:bodyPr wrap="none" lIns="0" tIns="0" rIns="0" bIns="0" rtlCol="0" anchor="ctr">
                <a:no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it-IT" b="0" i="1" smtClean="0">
                          <a:latin typeface="Cambria Math" panose="02040503050406030204" pitchFamily="18" charset="0"/>
                        </a:rPr>
                        <m:t>  </m:t>
                      </m:r>
                    </m:oMath>
                  </m:oMathPara>
                </a14:m>
                <a:endParaRPr lang="it-IT" b="0" i="1" dirty="0">
                  <a:latin typeface="Cambria Math" panose="020405030504060302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it-IT" b="0" i="1" smtClean="0">
                          <a:latin typeface="Cambria Math" panose="02040503050406030204" pitchFamily="18" charset="0"/>
                        </a:rPr>
                        <m:t> </m:t>
                      </m:r>
                      <m:sSub>
                        <m:sSubPr>
                          <m:ctrlPr>
                            <a:rPr lang="it-IT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𝑃</m:t>
                          </m:r>
                        </m:e>
                        <m:sub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𝐿</m:t>
                          </m:r>
                        </m:sub>
                      </m:sSub>
                      <m:d>
                        <m:dPr>
                          <m:ctrlPr>
                            <a:rPr lang="it-IT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𝐿</m:t>
                          </m:r>
                        </m:e>
                      </m:d>
                      <m:r>
                        <a:rPr lang="it-IT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it-IT" b="0" i="1" smtClean="0">
                          <a:latin typeface="Cambria Math" panose="02040503050406030204" pitchFamily="18" charset="0"/>
                        </a:rPr>
                        <m:t>𝑃𝑟𝑜𝑏</m:t>
                      </m:r>
                      <m:d>
                        <m:dPr>
                          <m:begChr m:val="["/>
                          <m:endChr m:val="]"/>
                          <m:ctrlPr>
                            <a:rPr lang="it-IT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𝑙</m:t>
                          </m:r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≥</m:t>
                          </m:r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𝐿</m:t>
                          </m:r>
                        </m:e>
                      </m:d>
                    </m:oMath>
                  </m:oMathPara>
                </a14:m>
                <a:endParaRPr lang="it-IT" b="0" i="1" dirty="0">
                  <a:latin typeface="Cambria Math" panose="02040503050406030204" pitchFamily="18" charset="0"/>
                </a:endParaRPr>
              </a:p>
              <a:p>
                <a:r>
                  <a:rPr lang="it-IT" b="0" dirty="0"/>
                  <a:t>              </a:t>
                </a:r>
                <a:endParaRPr lang="en-US" dirty="0"/>
              </a:p>
            </p:txBody>
          </p:sp>
        </mc:Choice>
        <mc:Fallback xmlns="">
          <p:sp>
            <p:nvSpPr>
              <p:cNvPr id="21" name="CasellaDiTesto 20">
                <a:extLst>
                  <a:ext uri="{FF2B5EF4-FFF2-40B4-BE49-F238E27FC236}">
                    <a16:creationId xmlns:a16="http://schemas.microsoft.com/office/drawing/2014/main" id="{97256720-F9EE-4DD7-AF42-7F6ED15153E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60837" y="1650790"/>
                <a:ext cx="2579315" cy="603773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  <a:ln w="28575">
                <a:solidFill>
                  <a:schemeClr val="accent5">
                    <a:lumMod val="20000"/>
                    <a:lumOff val="80000"/>
                  </a:schemeClr>
                </a:solidFill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CasellaDiTesto 21">
                <a:extLst>
                  <a:ext uri="{FF2B5EF4-FFF2-40B4-BE49-F238E27FC236}">
                    <a16:creationId xmlns:a16="http://schemas.microsoft.com/office/drawing/2014/main" id="{330047C0-80B2-492F-8C61-E3D7AC6166C1}"/>
                  </a:ext>
                </a:extLst>
              </p:cNvPr>
              <p:cNvSpPr txBox="1"/>
              <p:nvPr/>
            </p:nvSpPr>
            <p:spPr>
              <a:xfrm>
                <a:off x="336500" y="1650790"/>
                <a:ext cx="2579315" cy="600641"/>
              </a:xfrm>
              <a:prstGeom prst="rect">
                <a:avLst/>
              </a:prstGeom>
              <a:noFill/>
              <a:ln w="28575">
                <a:solidFill>
                  <a:schemeClr val="accent5">
                    <a:lumMod val="20000"/>
                    <a:lumOff val="80000"/>
                  </a:schemeClr>
                </a:solidFill>
              </a:ln>
            </p:spPr>
            <p:txBody>
              <a:bodyPr wrap="none" lIns="0" tIns="0" rIns="0" bIns="0" rtlCol="0" anchor="ctr">
                <a:no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it-IT" b="0" i="1" smtClean="0">
                          <a:latin typeface="Cambria Math" panose="02040503050406030204" pitchFamily="18" charset="0"/>
                        </a:rPr>
                        <m:t>  </m:t>
                      </m:r>
                    </m:oMath>
                  </m:oMathPara>
                </a14:m>
                <a:endParaRPr lang="it-IT" b="0" i="1" dirty="0">
                  <a:latin typeface="Cambria Math" panose="020405030504060302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it-IT" b="0" i="1" smtClean="0">
                          <a:latin typeface="Cambria Math" panose="02040503050406030204" pitchFamily="18" charset="0"/>
                        </a:rPr>
                        <m:t>𝑃𝑟𝑜𝑏</m:t>
                      </m:r>
                      <m:d>
                        <m:dPr>
                          <m:begChr m:val="["/>
                          <m:endChr m:val="]"/>
                          <m:ctrlPr>
                            <a:rPr lang="it-IT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𝐿</m:t>
                          </m:r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it-IT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𝜀</m:t>
                          </m:r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≤</m:t>
                          </m:r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𝑙</m:t>
                          </m:r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≤</m:t>
                          </m:r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𝐿</m:t>
                          </m:r>
                          <m:r>
                            <a:rPr lang="it-IT" b="0" i="1" smtClean="0">
                              <a:latin typeface="Cambria Math" panose="02040503050406030204" pitchFamily="18" charset="0"/>
                            </a:rPr>
                            <m:t>+</m:t>
                          </m:r>
                          <m:r>
                            <a:rPr lang="it-IT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𝜀</m:t>
                          </m:r>
                        </m:e>
                      </m:d>
                    </m:oMath>
                  </m:oMathPara>
                </a14:m>
                <a:endParaRPr lang="it-IT" b="0" i="1" dirty="0">
                  <a:latin typeface="Cambria Math" panose="02040503050406030204" pitchFamily="18" charset="0"/>
                </a:endParaRPr>
              </a:p>
              <a:p>
                <a:r>
                  <a:rPr lang="it-IT" b="0" dirty="0"/>
                  <a:t>              </a:t>
                </a:r>
                <a:endParaRPr lang="en-US" dirty="0"/>
              </a:p>
            </p:txBody>
          </p:sp>
        </mc:Choice>
        <mc:Fallback xmlns="">
          <p:sp>
            <p:nvSpPr>
              <p:cNvPr id="22" name="CasellaDiTesto 21">
                <a:extLst>
                  <a:ext uri="{FF2B5EF4-FFF2-40B4-BE49-F238E27FC236}">
                    <a16:creationId xmlns:a16="http://schemas.microsoft.com/office/drawing/2014/main" id="{330047C0-80B2-492F-8C61-E3D7AC6166C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6500" y="1650790"/>
                <a:ext cx="2579315" cy="600641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  <a:ln w="28575">
                <a:solidFill>
                  <a:schemeClr val="accent5">
                    <a:lumMod val="20000"/>
                    <a:lumOff val="80000"/>
                  </a:schemeClr>
                </a:solidFill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" name="Elemento grafico 6">
            <a:extLst>
              <a:ext uri="{FF2B5EF4-FFF2-40B4-BE49-F238E27FC236}">
                <a16:creationId xmlns:a16="http://schemas.microsoft.com/office/drawing/2014/main" id="{4D722B4D-EF2E-465F-93F9-C8BF9CD7BD7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67928" y="2304863"/>
            <a:ext cx="8808143" cy="2772934"/>
          </a:xfrm>
          <a:prstGeom prst="rect">
            <a:avLst/>
          </a:prstGeom>
        </p:spPr>
      </p:pic>
      <p:sp>
        <p:nvSpPr>
          <p:cNvPr id="24" name="CasellaDiTesto 23">
            <a:extLst>
              <a:ext uri="{FF2B5EF4-FFF2-40B4-BE49-F238E27FC236}">
                <a16:creationId xmlns:a16="http://schemas.microsoft.com/office/drawing/2014/main" id="{6BE69786-6589-432B-8B95-A0CCEFFA343B}"/>
              </a:ext>
            </a:extLst>
          </p:cNvPr>
          <p:cNvSpPr txBox="1"/>
          <p:nvPr/>
        </p:nvSpPr>
        <p:spPr>
          <a:xfrm>
            <a:off x="6365781" y="1650790"/>
            <a:ext cx="2581854" cy="603773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txBody>
          <a:bodyPr wrap="square" rtlCol="0" anchor="ctr">
            <a:noAutofit/>
          </a:bodyPr>
          <a:lstStyle>
            <a:defPPr>
              <a:defRPr lang="en-US"/>
            </a:defPPr>
            <a:lvl1pPr algn="ctr">
              <a:defRPr sz="1400"/>
            </a:lvl1pPr>
          </a:lstStyle>
          <a:p>
            <a:r>
              <a:rPr lang="en-US" dirty="0">
                <a:solidFill>
                  <a:schemeClr val="accent1"/>
                </a:solidFill>
              </a:rPr>
              <a:t>The exceedance probability can be interpreted as duration</a:t>
            </a:r>
          </a:p>
        </p:txBody>
      </p:sp>
      <p:sp>
        <p:nvSpPr>
          <p:cNvPr id="26" name="Freccia a destra 25">
            <a:extLst>
              <a:ext uri="{FF2B5EF4-FFF2-40B4-BE49-F238E27FC236}">
                <a16:creationId xmlns:a16="http://schemas.microsoft.com/office/drawing/2014/main" id="{44F7477E-7C88-4F3E-8829-5031BA0DA4FE}"/>
              </a:ext>
            </a:extLst>
          </p:cNvPr>
          <p:cNvSpPr/>
          <p:nvPr/>
        </p:nvSpPr>
        <p:spPr>
          <a:xfrm>
            <a:off x="3012678" y="1464504"/>
            <a:ext cx="270690" cy="373849"/>
          </a:xfrm>
          <a:prstGeom prst="rightArrow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Freccia a destra 26">
            <a:extLst>
              <a:ext uri="{FF2B5EF4-FFF2-40B4-BE49-F238E27FC236}">
                <a16:creationId xmlns:a16="http://schemas.microsoft.com/office/drawing/2014/main" id="{6CCE5BD8-EC5B-45E3-92E2-5202AD4AACFB}"/>
              </a:ext>
            </a:extLst>
          </p:cNvPr>
          <p:cNvSpPr/>
          <p:nvPr/>
        </p:nvSpPr>
        <p:spPr>
          <a:xfrm>
            <a:off x="6017621" y="1464504"/>
            <a:ext cx="270690" cy="373849"/>
          </a:xfrm>
          <a:prstGeom prst="rightArrow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3487405"/>
      </p:ext>
    </p:extLst>
  </p:cSld>
  <p:clrMapOvr>
    <a:masterClrMapping/>
  </p:clrMapOvr>
  <p:transition>
    <p:wip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asellaDiTesto 15">
            <a:extLst>
              <a:ext uri="{FF2B5EF4-FFF2-40B4-BE49-F238E27FC236}">
                <a16:creationId xmlns:a16="http://schemas.microsoft.com/office/drawing/2014/main" id="{0D292757-3198-40F1-9330-0B1B6E74AAA3}"/>
              </a:ext>
            </a:extLst>
          </p:cNvPr>
          <p:cNvSpPr txBox="1"/>
          <p:nvPr/>
        </p:nvSpPr>
        <p:spPr>
          <a:xfrm>
            <a:off x="216413" y="1126844"/>
            <a:ext cx="2740812" cy="676681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28575">
            <a:solidFill>
              <a:schemeClr val="accent5">
                <a:lumMod val="20000"/>
                <a:lumOff val="80000"/>
              </a:schemeClr>
            </a:solidFill>
          </a:ln>
        </p:spPr>
        <p:txBody>
          <a:bodyPr wrap="square" rtlCol="0" anchor="ctr">
            <a:noAutofit/>
          </a:bodyPr>
          <a:lstStyle>
            <a:defPPr>
              <a:defRPr lang="en-US"/>
            </a:defPPr>
            <a:lvl1pPr algn="ctr">
              <a:defRPr sz="1400"/>
            </a:lvl1pPr>
          </a:lstStyle>
          <a:p>
            <a:r>
              <a:rPr lang="en-US" dirty="0"/>
              <a:t>Steepness of the curve is proportional to network dynamicity</a:t>
            </a:r>
          </a:p>
        </p:txBody>
      </p:sp>
      <p:grpSp>
        <p:nvGrpSpPr>
          <p:cNvPr id="22" name="Gruppo 21">
            <a:extLst>
              <a:ext uri="{FF2B5EF4-FFF2-40B4-BE49-F238E27FC236}">
                <a16:creationId xmlns:a16="http://schemas.microsoft.com/office/drawing/2014/main" id="{2271D09A-D2D4-4913-AF40-D7230F02438B}"/>
              </a:ext>
            </a:extLst>
          </p:cNvPr>
          <p:cNvGrpSpPr/>
          <p:nvPr/>
        </p:nvGrpSpPr>
        <p:grpSpPr>
          <a:xfrm>
            <a:off x="16321" y="1992573"/>
            <a:ext cx="9008604" cy="3003798"/>
            <a:chOff x="537034" y="1130991"/>
            <a:chExt cx="12033795" cy="4012508"/>
          </a:xfrm>
        </p:grpSpPr>
        <p:sp>
          <p:nvSpPr>
            <p:cNvPr id="78" name="Rettangolo 77">
              <a:extLst>
                <a:ext uri="{FF2B5EF4-FFF2-40B4-BE49-F238E27FC236}">
                  <a16:creationId xmlns:a16="http://schemas.microsoft.com/office/drawing/2014/main" id="{88376628-5DAC-4F52-9874-39BD289EF5CD}"/>
                </a:ext>
              </a:extLst>
            </p:cNvPr>
            <p:cNvSpPr/>
            <p:nvPr/>
          </p:nvSpPr>
          <p:spPr>
            <a:xfrm>
              <a:off x="11298140" y="1279317"/>
              <a:ext cx="1113248" cy="3565404"/>
            </a:xfrm>
            <a:prstGeom prst="rect">
              <a:avLst/>
            </a:prstGeom>
            <a:solidFill>
              <a:schemeClr val="bg2">
                <a:lumMod val="50000"/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b"/>
            <a:lstStyle/>
            <a:p>
              <a:pPr algn="ctr"/>
              <a:r>
                <a:rPr lang="en-US" sz="1400" dirty="0">
                  <a:solidFill>
                    <a:schemeClr val="bg2">
                      <a:lumMod val="75000"/>
                    </a:schemeClr>
                  </a:solidFill>
                </a:rPr>
                <a:t>Dry periods</a:t>
              </a:r>
            </a:p>
          </p:txBody>
        </p:sp>
        <p:sp>
          <p:nvSpPr>
            <p:cNvPr id="76" name="Rettangolo 75">
              <a:extLst>
                <a:ext uri="{FF2B5EF4-FFF2-40B4-BE49-F238E27FC236}">
                  <a16:creationId xmlns:a16="http://schemas.microsoft.com/office/drawing/2014/main" id="{FECE60A8-E0CF-462A-9D0C-91BD69B7FA3F}"/>
                </a:ext>
              </a:extLst>
            </p:cNvPr>
            <p:cNvSpPr/>
            <p:nvPr/>
          </p:nvSpPr>
          <p:spPr>
            <a:xfrm>
              <a:off x="7330616" y="1242053"/>
              <a:ext cx="1113248" cy="3565404"/>
            </a:xfrm>
            <a:prstGeom prst="rect">
              <a:avLst/>
            </a:prstGeom>
            <a:solidFill>
              <a:schemeClr val="bg2">
                <a:lumMod val="50000"/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b"/>
            <a:lstStyle/>
            <a:p>
              <a:pPr algn="ctr"/>
              <a:r>
                <a:rPr lang="en-US" sz="1400" dirty="0">
                  <a:solidFill>
                    <a:schemeClr val="bg2">
                      <a:lumMod val="75000"/>
                    </a:schemeClr>
                  </a:solidFill>
                </a:rPr>
                <a:t>Dry periods</a:t>
              </a:r>
            </a:p>
          </p:txBody>
        </p:sp>
        <p:sp>
          <p:nvSpPr>
            <p:cNvPr id="77" name="Rettangolo 76">
              <a:extLst>
                <a:ext uri="{FF2B5EF4-FFF2-40B4-BE49-F238E27FC236}">
                  <a16:creationId xmlns:a16="http://schemas.microsoft.com/office/drawing/2014/main" id="{9CF1B7F8-8482-4697-95E9-501226B1F1E6}"/>
                </a:ext>
              </a:extLst>
            </p:cNvPr>
            <p:cNvSpPr/>
            <p:nvPr/>
          </p:nvSpPr>
          <p:spPr>
            <a:xfrm>
              <a:off x="4870925" y="1242053"/>
              <a:ext cx="1044306" cy="3565404"/>
            </a:xfrm>
            <a:prstGeom prst="rect">
              <a:avLst/>
            </a:prstGeom>
            <a:solidFill>
              <a:schemeClr val="bg2">
                <a:lumMod val="50000"/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b"/>
            <a:lstStyle/>
            <a:p>
              <a:pPr algn="ctr"/>
              <a:r>
                <a:rPr lang="en-US" sz="1400" dirty="0">
                  <a:solidFill>
                    <a:schemeClr val="bg2">
                      <a:lumMod val="75000"/>
                    </a:schemeClr>
                  </a:solidFill>
                </a:rPr>
                <a:t>Wet periods</a:t>
              </a:r>
            </a:p>
          </p:txBody>
        </p:sp>
        <p:pic>
          <p:nvPicPr>
            <p:cNvPr id="3" name="Elemento grafico 2">
              <a:extLst>
                <a:ext uri="{FF2B5EF4-FFF2-40B4-BE49-F238E27FC236}">
                  <a16:creationId xmlns:a16="http://schemas.microsoft.com/office/drawing/2014/main" id="{7888A151-2E82-4B66-936A-B8761561E34E}"/>
                </a:ext>
              </a:extLst>
            </p:cNvPr>
            <p:cNvPicPr>
              <a:picLocks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/>
                </a:ex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537034" y="1131874"/>
              <a:ext cx="4014639" cy="3989148"/>
            </a:xfrm>
            <a:prstGeom prst="rect">
              <a:avLst/>
            </a:prstGeom>
          </p:spPr>
        </p:pic>
        <p:sp>
          <p:nvSpPr>
            <p:cNvPr id="14" name="Rettangolo 13">
              <a:extLst>
                <a:ext uri="{FF2B5EF4-FFF2-40B4-BE49-F238E27FC236}">
                  <a16:creationId xmlns:a16="http://schemas.microsoft.com/office/drawing/2014/main" id="{81AEDEA9-4131-42A2-BBE0-FE5F9873C905}"/>
                </a:ext>
              </a:extLst>
            </p:cNvPr>
            <p:cNvSpPr/>
            <p:nvPr/>
          </p:nvSpPr>
          <p:spPr>
            <a:xfrm>
              <a:off x="3307507" y="1242053"/>
              <a:ext cx="1113248" cy="3565404"/>
            </a:xfrm>
            <a:prstGeom prst="rect">
              <a:avLst/>
            </a:prstGeom>
            <a:solidFill>
              <a:schemeClr val="bg2">
                <a:lumMod val="50000"/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b"/>
            <a:lstStyle/>
            <a:p>
              <a:pPr algn="ctr"/>
              <a:r>
                <a:rPr lang="en-US" sz="1400" dirty="0">
                  <a:solidFill>
                    <a:schemeClr val="bg2">
                      <a:lumMod val="75000"/>
                    </a:schemeClr>
                  </a:solidFill>
                </a:rPr>
                <a:t>Dry periods</a:t>
              </a:r>
            </a:p>
          </p:txBody>
        </p:sp>
        <p:sp>
          <p:nvSpPr>
            <p:cNvPr id="15" name="Rettangolo 14">
              <a:extLst>
                <a:ext uri="{FF2B5EF4-FFF2-40B4-BE49-F238E27FC236}">
                  <a16:creationId xmlns:a16="http://schemas.microsoft.com/office/drawing/2014/main" id="{96552823-6307-4C28-911A-EFE32A72EFBA}"/>
                </a:ext>
              </a:extLst>
            </p:cNvPr>
            <p:cNvSpPr/>
            <p:nvPr/>
          </p:nvSpPr>
          <p:spPr>
            <a:xfrm>
              <a:off x="847816" y="1242053"/>
              <a:ext cx="1044306" cy="3565404"/>
            </a:xfrm>
            <a:prstGeom prst="rect">
              <a:avLst/>
            </a:prstGeom>
            <a:solidFill>
              <a:schemeClr val="bg2">
                <a:lumMod val="50000"/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b"/>
            <a:lstStyle/>
            <a:p>
              <a:pPr algn="ctr"/>
              <a:endParaRPr lang="en-US" sz="1400" dirty="0">
                <a:solidFill>
                  <a:schemeClr val="bg2">
                    <a:lumMod val="75000"/>
                  </a:schemeClr>
                </a:solidFill>
              </a:endParaRPr>
            </a:p>
          </p:txBody>
        </p:sp>
        <p:cxnSp>
          <p:nvCxnSpPr>
            <p:cNvPr id="9" name="Connettore diritto 8">
              <a:extLst>
                <a:ext uri="{FF2B5EF4-FFF2-40B4-BE49-F238E27FC236}">
                  <a16:creationId xmlns:a16="http://schemas.microsoft.com/office/drawing/2014/main" id="{352AEF79-EF25-4049-B1DA-A727CCAC5D59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47816" y="3363833"/>
              <a:ext cx="3579271" cy="0"/>
            </a:xfrm>
            <a:prstGeom prst="line">
              <a:avLst/>
            </a:prstGeom>
            <a:ln>
              <a:prstDash val="dash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35" name="CasellaDiTesto 34">
              <a:extLst>
                <a:ext uri="{FF2B5EF4-FFF2-40B4-BE49-F238E27FC236}">
                  <a16:creationId xmlns:a16="http://schemas.microsoft.com/office/drawing/2014/main" id="{D9CCF3B8-B3AA-4A4B-8D98-8CB9A76C3E0C}"/>
                </a:ext>
              </a:extLst>
            </p:cNvPr>
            <p:cNvSpPr txBox="1"/>
            <p:nvPr/>
          </p:nvSpPr>
          <p:spPr>
            <a:xfrm rot="16200000">
              <a:off x="470640" y="2588271"/>
              <a:ext cx="1288926" cy="404890"/>
            </a:xfrm>
            <a:prstGeom prst="rect">
              <a:avLst/>
            </a:prstGeom>
            <a:noFill/>
            <a:ln w="28575">
              <a:noFill/>
            </a:ln>
          </p:spPr>
          <p:txBody>
            <a:bodyPr wrap="square" rtlCol="0" anchor="ctr">
              <a:noAutofit/>
            </a:bodyPr>
            <a:lstStyle>
              <a:defPPr>
                <a:defRPr lang="en-US"/>
              </a:defPPr>
              <a:lvl1pPr algn="ctr">
                <a:defRPr sz="1400"/>
              </a:lvl1pPr>
            </a:lstStyle>
            <a:p>
              <a:r>
                <a:rPr lang="en-US" dirty="0">
                  <a:solidFill>
                    <a:schemeClr val="accent2"/>
                  </a:solidFill>
                </a:rPr>
                <a:t>Temporary length</a:t>
              </a:r>
            </a:p>
          </p:txBody>
        </p:sp>
        <p:cxnSp>
          <p:nvCxnSpPr>
            <p:cNvPr id="13" name="Connettore diritto 12">
              <a:extLst>
                <a:ext uri="{FF2B5EF4-FFF2-40B4-BE49-F238E27FC236}">
                  <a16:creationId xmlns:a16="http://schemas.microsoft.com/office/drawing/2014/main" id="{8509E083-82C6-41DE-948B-10FB17F1470C}"/>
                </a:ext>
              </a:extLst>
            </p:cNvPr>
            <p:cNvCxnSpPr>
              <a:cxnSpLocks/>
            </p:cNvCxnSpPr>
            <p:nvPr/>
          </p:nvCxnSpPr>
          <p:spPr>
            <a:xfrm>
              <a:off x="804319" y="1211032"/>
              <a:ext cx="0" cy="2115852"/>
            </a:xfrm>
            <a:prstGeom prst="line">
              <a:avLst/>
            </a:prstGeom>
            <a:ln w="3810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Triangolo rettangolo 22">
              <a:extLst>
                <a:ext uri="{FF2B5EF4-FFF2-40B4-BE49-F238E27FC236}">
                  <a16:creationId xmlns:a16="http://schemas.microsoft.com/office/drawing/2014/main" id="{FE6B97A0-E84A-41FF-B27E-C3DF0AA3D463}"/>
                </a:ext>
              </a:extLst>
            </p:cNvPr>
            <p:cNvSpPr/>
            <p:nvPr/>
          </p:nvSpPr>
          <p:spPr>
            <a:xfrm rot="10800000">
              <a:off x="3940937" y="3189142"/>
              <a:ext cx="435285" cy="107164"/>
            </a:xfrm>
            <a:prstGeom prst="rtTriangle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41" name="Connettore 2 40">
              <a:extLst>
                <a:ext uri="{FF2B5EF4-FFF2-40B4-BE49-F238E27FC236}">
                  <a16:creationId xmlns:a16="http://schemas.microsoft.com/office/drawing/2014/main" id="{67A9C84D-2792-4482-9ACB-E15903E385EE}"/>
                </a:ext>
              </a:extLst>
            </p:cNvPr>
            <p:cNvCxnSpPr>
              <a:cxnSpLocks/>
            </p:cNvCxnSpPr>
            <p:nvPr/>
          </p:nvCxnSpPr>
          <p:spPr>
            <a:xfrm>
              <a:off x="3864131" y="2688539"/>
              <a:ext cx="329362" cy="461507"/>
            </a:xfrm>
            <a:prstGeom prst="straightConnector1">
              <a:avLst/>
            </a:prstGeom>
            <a:ln w="57150">
              <a:solidFill>
                <a:schemeClr val="accent2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CasellaDiTesto 6">
              <a:extLst>
                <a:ext uri="{FF2B5EF4-FFF2-40B4-BE49-F238E27FC236}">
                  <a16:creationId xmlns:a16="http://schemas.microsoft.com/office/drawing/2014/main" id="{FBC5C36A-F960-4FED-A9B2-C6FB46BC0A43}"/>
                </a:ext>
              </a:extLst>
            </p:cNvPr>
            <p:cNvSpPr txBox="1"/>
            <p:nvPr/>
          </p:nvSpPr>
          <p:spPr>
            <a:xfrm rot="16200000">
              <a:off x="551071" y="3940240"/>
              <a:ext cx="1195802" cy="404888"/>
            </a:xfrm>
            <a:prstGeom prst="rect">
              <a:avLst/>
            </a:prstGeom>
            <a:noFill/>
            <a:ln w="28575">
              <a:noFill/>
            </a:ln>
          </p:spPr>
          <p:txBody>
            <a:bodyPr wrap="square" rtlCol="0" anchor="ctr">
              <a:noAutofit/>
            </a:bodyPr>
            <a:lstStyle>
              <a:defPPr>
                <a:defRPr lang="en-US"/>
              </a:defPPr>
              <a:lvl1pPr algn="ctr">
                <a:defRPr sz="1400"/>
              </a:lvl1pPr>
            </a:lstStyle>
            <a:p>
              <a:r>
                <a:rPr lang="en-US" dirty="0">
                  <a:solidFill>
                    <a:schemeClr val="accent1"/>
                  </a:solidFill>
                </a:rPr>
                <a:t>Perennial length</a:t>
              </a:r>
            </a:p>
          </p:txBody>
        </p:sp>
        <p:sp>
          <p:nvSpPr>
            <p:cNvPr id="25" name="CasellaDiTesto 24">
              <a:extLst>
                <a:ext uri="{FF2B5EF4-FFF2-40B4-BE49-F238E27FC236}">
                  <a16:creationId xmlns:a16="http://schemas.microsoft.com/office/drawing/2014/main" id="{BEFAF62F-C59B-4D20-9E1B-0EB256F3F23D}"/>
                </a:ext>
              </a:extLst>
            </p:cNvPr>
            <p:cNvSpPr txBox="1"/>
            <p:nvPr/>
          </p:nvSpPr>
          <p:spPr>
            <a:xfrm>
              <a:off x="2409864" y="2112075"/>
              <a:ext cx="1923134" cy="544254"/>
            </a:xfrm>
            <a:prstGeom prst="rect">
              <a:avLst/>
            </a:prstGeom>
            <a:noFill/>
            <a:ln w="28575">
              <a:noFill/>
            </a:ln>
          </p:spPr>
          <p:txBody>
            <a:bodyPr wrap="square" rtlCol="0" anchor="ctr">
              <a:noAutofit/>
            </a:bodyPr>
            <a:lstStyle>
              <a:defPPr>
                <a:defRPr lang="en-US"/>
              </a:defPPr>
              <a:lvl1pPr algn="ctr">
                <a:defRPr sz="1400"/>
              </a:lvl1pPr>
            </a:lstStyle>
            <a:p>
              <a:r>
                <a:rPr lang="en-US" dirty="0"/>
                <a:t>Small slope: limited dynamics</a:t>
              </a:r>
            </a:p>
          </p:txBody>
        </p:sp>
        <p:sp>
          <p:nvSpPr>
            <p:cNvPr id="30" name="Triangolo rettangolo 29">
              <a:extLst>
                <a:ext uri="{FF2B5EF4-FFF2-40B4-BE49-F238E27FC236}">
                  <a16:creationId xmlns:a16="http://schemas.microsoft.com/office/drawing/2014/main" id="{FF52EBE5-C4CE-4C46-8950-FDF155209377}"/>
                </a:ext>
              </a:extLst>
            </p:cNvPr>
            <p:cNvSpPr/>
            <p:nvPr/>
          </p:nvSpPr>
          <p:spPr>
            <a:xfrm rot="10800000">
              <a:off x="909439" y="1354294"/>
              <a:ext cx="205663" cy="360591"/>
            </a:xfrm>
            <a:prstGeom prst="rtTriangle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CasellaDiTesto 30">
              <a:extLst>
                <a:ext uri="{FF2B5EF4-FFF2-40B4-BE49-F238E27FC236}">
                  <a16:creationId xmlns:a16="http://schemas.microsoft.com/office/drawing/2014/main" id="{D572AD69-4352-4136-B95D-7FAB7BA3270F}"/>
                </a:ext>
              </a:extLst>
            </p:cNvPr>
            <p:cNvSpPr txBox="1"/>
            <p:nvPr/>
          </p:nvSpPr>
          <p:spPr>
            <a:xfrm>
              <a:off x="1455027" y="1290355"/>
              <a:ext cx="2277867" cy="404889"/>
            </a:xfrm>
            <a:prstGeom prst="rect">
              <a:avLst/>
            </a:prstGeom>
            <a:noFill/>
            <a:ln w="28575">
              <a:noFill/>
            </a:ln>
          </p:spPr>
          <p:txBody>
            <a:bodyPr wrap="square" rtlCol="0" anchor="ctr">
              <a:noAutofit/>
            </a:bodyPr>
            <a:lstStyle>
              <a:defPPr>
                <a:defRPr lang="en-US"/>
              </a:defPPr>
              <a:lvl1pPr algn="ctr">
                <a:defRPr sz="1400"/>
              </a:lvl1pPr>
            </a:lstStyle>
            <a:p>
              <a:r>
                <a:rPr lang="en-US" dirty="0"/>
                <a:t>High slope: enhanced dynamics</a:t>
              </a:r>
            </a:p>
          </p:txBody>
        </p:sp>
        <p:cxnSp>
          <p:nvCxnSpPr>
            <p:cNvPr id="49" name="Connettore 2 48">
              <a:extLst>
                <a:ext uri="{FF2B5EF4-FFF2-40B4-BE49-F238E27FC236}">
                  <a16:creationId xmlns:a16="http://schemas.microsoft.com/office/drawing/2014/main" id="{C59B9DA3-B59E-4EB7-9F85-971B071826FE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1160026" y="1492746"/>
              <a:ext cx="379189" cy="15495"/>
            </a:xfrm>
            <a:prstGeom prst="straightConnector1">
              <a:avLst/>
            </a:prstGeom>
            <a:ln w="57150">
              <a:solidFill>
                <a:schemeClr val="accent2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56" name="Elemento grafico 55">
              <a:extLst>
                <a:ext uri="{FF2B5EF4-FFF2-40B4-BE49-F238E27FC236}">
                  <a16:creationId xmlns:a16="http://schemas.microsoft.com/office/drawing/2014/main" id="{203AB394-3992-4FCF-B482-7122FC88927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/>
                </a:ex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rcRect/>
            <a:stretch/>
          </p:blipFill>
          <p:spPr>
            <a:xfrm>
              <a:off x="4556197" y="1130991"/>
              <a:ext cx="4014639" cy="3990599"/>
            </a:xfrm>
            <a:prstGeom prst="rect">
              <a:avLst/>
            </a:prstGeom>
          </p:spPr>
        </p:pic>
        <p:sp>
          <p:nvSpPr>
            <p:cNvPr id="59" name="CasellaDiTesto 58">
              <a:extLst>
                <a:ext uri="{FF2B5EF4-FFF2-40B4-BE49-F238E27FC236}">
                  <a16:creationId xmlns:a16="http://schemas.microsoft.com/office/drawing/2014/main" id="{0F096D1C-8FE3-4A3E-8E42-1D9BAE6D91D0}"/>
                </a:ext>
              </a:extLst>
            </p:cNvPr>
            <p:cNvSpPr txBox="1"/>
            <p:nvPr/>
          </p:nvSpPr>
          <p:spPr>
            <a:xfrm>
              <a:off x="6182843" y="3301900"/>
              <a:ext cx="1855793" cy="878370"/>
            </a:xfrm>
            <a:prstGeom prst="rect">
              <a:avLst/>
            </a:prstGeom>
            <a:noFill/>
            <a:ln w="28575">
              <a:noFill/>
            </a:ln>
          </p:spPr>
          <p:txBody>
            <a:bodyPr wrap="square" rtlCol="0" anchor="ctr">
              <a:noAutofit/>
            </a:bodyPr>
            <a:lstStyle>
              <a:defPPr>
                <a:defRPr lang="en-US"/>
              </a:defPPr>
              <a:lvl1pPr algn="ctr">
                <a:defRPr sz="1400"/>
              </a:lvl1pPr>
            </a:lstStyle>
            <a:p>
              <a:r>
                <a:rPr lang="en-US" dirty="0"/>
                <a:t>Intercept: stream dries out completely</a:t>
              </a:r>
            </a:p>
          </p:txBody>
        </p:sp>
        <p:cxnSp>
          <p:nvCxnSpPr>
            <p:cNvPr id="60" name="Connettore 2 59">
              <a:extLst>
                <a:ext uri="{FF2B5EF4-FFF2-40B4-BE49-F238E27FC236}">
                  <a16:creationId xmlns:a16="http://schemas.microsoft.com/office/drawing/2014/main" id="{12AC0996-675D-45DB-9D8C-B4A284F24178}"/>
                </a:ext>
              </a:extLst>
            </p:cNvPr>
            <p:cNvCxnSpPr>
              <a:cxnSpLocks/>
            </p:cNvCxnSpPr>
            <p:nvPr/>
          </p:nvCxnSpPr>
          <p:spPr>
            <a:xfrm>
              <a:off x="7135169" y="4180269"/>
              <a:ext cx="1" cy="602213"/>
            </a:xfrm>
            <a:prstGeom prst="straightConnector1">
              <a:avLst/>
            </a:prstGeom>
            <a:ln w="57150">
              <a:solidFill>
                <a:schemeClr val="accent2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1" name="Triangolo rettangolo 60">
              <a:extLst>
                <a:ext uri="{FF2B5EF4-FFF2-40B4-BE49-F238E27FC236}">
                  <a16:creationId xmlns:a16="http://schemas.microsoft.com/office/drawing/2014/main" id="{7A48DD68-7DBA-4AE7-A15D-BABF4022C8F6}"/>
                </a:ext>
              </a:extLst>
            </p:cNvPr>
            <p:cNvSpPr/>
            <p:nvPr/>
          </p:nvSpPr>
          <p:spPr>
            <a:xfrm rot="10800000">
              <a:off x="5013675" y="1580689"/>
              <a:ext cx="210587" cy="683520"/>
            </a:xfrm>
            <a:prstGeom prst="rtTriangle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CasellaDiTesto 61">
              <a:extLst>
                <a:ext uri="{FF2B5EF4-FFF2-40B4-BE49-F238E27FC236}">
                  <a16:creationId xmlns:a16="http://schemas.microsoft.com/office/drawing/2014/main" id="{F8E7EB9D-2E74-4CF3-974A-3BC1453CE9DC}"/>
                </a:ext>
              </a:extLst>
            </p:cNvPr>
            <p:cNvSpPr txBox="1"/>
            <p:nvPr/>
          </p:nvSpPr>
          <p:spPr>
            <a:xfrm>
              <a:off x="5800176" y="1555835"/>
              <a:ext cx="1678937" cy="908166"/>
            </a:xfrm>
            <a:prstGeom prst="rect">
              <a:avLst/>
            </a:prstGeom>
            <a:noFill/>
            <a:ln w="28575">
              <a:noFill/>
            </a:ln>
          </p:spPr>
          <p:txBody>
            <a:bodyPr wrap="square" rtlCol="0" anchor="ctr">
              <a:noAutofit/>
            </a:bodyPr>
            <a:lstStyle>
              <a:defPPr>
                <a:defRPr lang="en-US"/>
              </a:defPPr>
              <a:lvl1pPr algn="ctr">
                <a:defRPr sz="1400"/>
              </a:lvl1pPr>
            </a:lstStyle>
            <a:p>
              <a:r>
                <a:rPr lang="en-US" dirty="0"/>
                <a:t>High slope: very dynamic when active</a:t>
              </a:r>
            </a:p>
          </p:txBody>
        </p:sp>
        <p:cxnSp>
          <p:nvCxnSpPr>
            <p:cNvPr id="63" name="Connettore 2 62">
              <a:extLst>
                <a:ext uri="{FF2B5EF4-FFF2-40B4-BE49-F238E27FC236}">
                  <a16:creationId xmlns:a16="http://schemas.microsoft.com/office/drawing/2014/main" id="{C9FA01DD-0D94-468D-B565-59BDDB47A998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393077" y="1922450"/>
              <a:ext cx="522154" cy="0"/>
            </a:xfrm>
            <a:prstGeom prst="straightConnector1">
              <a:avLst/>
            </a:prstGeom>
            <a:ln w="57150">
              <a:solidFill>
                <a:schemeClr val="accent2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Connettore diritto 63">
              <a:extLst>
                <a:ext uri="{FF2B5EF4-FFF2-40B4-BE49-F238E27FC236}">
                  <a16:creationId xmlns:a16="http://schemas.microsoft.com/office/drawing/2014/main" id="{616641F9-8668-45CB-ADE0-DC7BA59F65CF}"/>
                </a:ext>
              </a:extLst>
            </p:cNvPr>
            <p:cNvCxnSpPr>
              <a:cxnSpLocks/>
            </p:cNvCxnSpPr>
            <p:nvPr/>
          </p:nvCxnSpPr>
          <p:spPr>
            <a:xfrm>
              <a:off x="804319" y="3378383"/>
              <a:ext cx="0" cy="1429075"/>
            </a:xfrm>
            <a:prstGeom prst="line">
              <a:avLst/>
            </a:prstGeom>
            <a:ln w="381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66" name="Elemento grafico 65">
              <a:extLst>
                <a:ext uri="{FF2B5EF4-FFF2-40B4-BE49-F238E27FC236}">
                  <a16:creationId xmlns:a16="http://schemas.microsoft.com/office/drawing/2014/main" id="{B8F613C4-1DBB-4D0A-8331-BD2271922004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/>
                </a:ex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rcRect/>
            <a:stretch/>
          </p:blipFill>
          <p:spPr>
            <a:xfrm>
              <a:off x="8550554" y="1152898"/>
              <a:ext cx="4014640" cy="3990601"/>
            </a:xfrm>
            <a:prstGeom prst="rect">
              <a:avLst/>
            </a:prstGeom>
          </p:spPr>
        </p:pic>
        <p:sp>
          <p:nvSpPr>
            <p:cNvPr id="69" name="CasellaDiTesto 68">
              <a:extLst>
                <a:ext uri="{FF2B5EF4-FFF2-40B4-BE49-F238E27FC236}">
                  <a16:creationId xmlns:a16="http://schemas.microsoft.com/office/drawing/2014/main" id="{E2F5E2C1-6C91-4C0B-8991-4711E09EC2B6}"/>
                </a:ext>
              </a:extLst>
            </p:cNvPr>
            <p:cNvSpPr txBox="1"/>
            <p:nvPr/>
          </p:nvSpPr>
          <p:spPr>
            <a:xfrm>
              <a:off x="10150367" y="1242053"/>
              <a:ext cx="2420462" cy="981454"/>
            </a:xfrm>
            <a:prstGeom prst="rect">
              <a:avLst/>
            </a:prstGeom>
            <a:noFill/>
            <a:ln w="28575">
              <a:noFill/>
            </a:ln>
          </p:spPr>
          <p:txBody>
            <a:bodyPr wrap="square" rtlCol="0" anchor="ctr">
              <a:noAutofit/>
            </a:bodyPr>
            <a:lstStyle>
              <a:defPPr>
                <a:defRPr lang="en-US"/>
              </a:defPPr>
              <a:lvl1pPr algn="ctr">
                <a:defRPr sz="1400"/>
              </a:lvl1pPr>
            </a:lstStyle>
            <a:p>
              <a:r>
                <a:rPr lang="en-US" dirty="0"/>
                <a:t>Sudden drop: </a:t>
              </a:r>
              <a:br>
                <a:rPr lang="en-US" dirty="0"/>
              </a:br>
              <a:r>
                <a:rPr lang="en-US" dirty="0"/>
                <a:t>expanded-contracted network transition</a:t>
              </a:r>
            </a:p>
          </p:txBody>
        </p:sp>
        <p:cxnSp>
          <p:nvCxnSpPr>
            <p:cNvPr id="73" name="Connettore 2 72">
              <a:extLst>
                <a:ext uri="{FF2B5EF4-FFF2-40B4-BE49-F238E27FC236}">
                  <a16:creationId xmlns:a16="http://schemas.microsoft.com/office/drawing/2014/main" id="{AE8D9C1C-0690-428A-B7B8-CE7D9665E3E3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0410786" y="2223507"/>
              <a:ext cx="673324" cy="432044"/>
            </a:xfrm>
            <a:prstGeom prst="straightConnector1">
              <a:avLst/>
            </a:prstGeom>
            <a:ln w="57150">
              <a:solidFill>
                <a:schemeClr val="accent2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9" name="Rettangolo 78">
              <a:extLst>
                <a:ext uri="{FF2B5EF4-FFF2-40B4-BE49-F238E27FC236}">
                  <a16:creationId xmlns:a16="http://schemas.microsoft.com/office/drawing/2014/main" id="{ED2E7250-6CF8-428E-A071-E6D21E5DFCE0}"/>
                </a:ext>
              </a:extLst>
            </p:cNvPr>
            <p:cNvSpPr/>
            <p:nvPr/>
          </p:nvSpPr>
          <p:spPr>
            <a:xfrm>
              <a:off x="8838449" y="1279317"/>
              <a:ext cx="1044306" cy="3565404"/>
            </a:xfrm>
            <a:prstGeom prst="rect">
              <a:avLst/>
            </a:prstGeom>
            <a:solidFill>
              <a:schemeClr val="bg2">
                <a:lumMod val="50000"/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b"/>
            <a:lstStyle/>
            <a:p>
              <a:pPr algn="ctr"/>
              <a:r>
                <a:rPr lang="en-US" sz="1400" dirty="0">
                  <a:solidFill>
                    <a:schemeClr val="bg2">
                      <a:lumMod val="75000"/>
                    </a:schemeClr>
                  </a:solidFill>
                </a:rPr>
                <a:t>Wet periods</a:t>
              </a:r>
            </a:p>
          </p:txBody>
        </p:sp>
      </p:grpSp>
      <p:sp>
        <p:nvSpPr>
          <p:cNvPr id="42" name="CasellaDiTesto 41">
            <a:extLst>
              <a:ext uri="{FF2B5EF4-FFF2-40B4-BE49-F238E27FC236}">
                <a16:creationId xmlns:a16="http://schemas.microsoft.com/office/drawing/2014/main" id="{06290C78-5256-4E96-A375-95554200031C}"/>
              </a:ext>
            </a:extLst>
          </p:cNvPr>
          <p:cNvSpPr txBox="1"/>
          <p:nvPr/>
        </p:nvSpPr>
        <p:spPr>
          <a:xfrm>
            <a:off x="3192738" y="1126844"/>
            <a:ext cx="2740812" cy="6759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28575">
            <a:solidFill>
              <a:schemeClr val="accent5">
                <a:lumMod val="20000"/>
                <a:lumOff val="80000"/>
              </a:schemeClr>
            </a:solidFill>
          </a:ln>
        </p:spPr>
        <p:txBody>
          <a:bodyPr wrap="square" rtlCol="0" anchor="ctr">
            <a:noAutofit/>
          </a:bodyPr>
          <a:lstStyle>
            <a:defPPr>
              <a:defRPr lang="en-US"/>
            </a:defPPr>
            <a:lvl1pPr algn="ctr">
              <a:defRPr sz="1400"/>
            </a:lvl1pPr>
          </a:lstStyle>
          <a:p>
            <a:r>
              <a:rPr lang="en-US" dirty="0"/>
              <a:t>Intersection with X-axis if the network dries down completely</a:t>
            </a:r>
          </a:p>
        </p:txBody>
      </p:sp>
      <p:sp>
        <p:nvSpPr>
          <p:cNvPr id="43" name="CasellaDiTesto 42">
            <a:extLst>
              <a:ext uri="{FF2B5EF4-FFF2-40B4-BE49-F238E27FC236}">
                <a16:creationId xmlns:a16="http://schemas.microsoft.com/office/drawing/2014/main" id="{9B93A6D0-2189-4482-95D3-F7F068FD3A73}"/>
              </a:ext>
            </a:extLst>
          </p:cNvPr>
          <p:cNvSpPr txBox="1"/>
          <p:nvPr/>
        </p:nvSpPr>
        <p:spPr>
          <a:xfrm>
            <a:off x="6184268" y="1126844"/>
            <a:ext cx="2740812" cy="6759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28575">
            <a:solidFill>
              <a:schemeClr val="accent5">
                <a:lumMod val="20000"/>
                <a:lumOff val="80000"/>
              </a:schemeClr>
            </a:solidFill>
          </a:ln>
        </p:spPr>
        <p:txBody>
          <a:bodyPr wrap="square" rtlCol="0" anchor="ctr">
            <a:noAutofit/>
          </a:bodyPr>
          <a:lstStyle>
            <a:defPPr>
              <a:defRPr lang="en-US"/>
            </a:defPPr>
            <a:lvl1pPr algn="ctr">
              <a:defRPr sz="1400"/>
            </a:lvl1pPr>
          </a:lstStyle>
          <a:p>
            <a:r>
              <a:rPr lang="en-US" dirty="0"/>
              <a:t>Presence of plateaus if a specific length lasts for extended periods</a:t>
            </a:r>
          </a:p>
        </p:txBody>
      </p:sp>
      <p:sp>
        <p:nvSpPr>
          <p:cNvPr id="44" name="CasellaDiTesto 43">
            <a:extLst>
              <a:ext uri="{FF2B5EF4-FFF2-40B4-BE49-F238E27FC236}">
                <a16:creationId xmlns:a16="http://schemas.microsoft.com/office/drawing/2014/main" id="{E18D5C8A-F296-4063-9AB5-CC9AB8224DF8}"/>
              </a:ext>
            </a:extLst>
          </p:cNvPr>
          <p:cNvSpPr txBox="1"/>
          <p:nvPr/>
        </p:nvSpPr>
        <p:spPr>
          <a:xfrm>
            <a:off x="1566680" y="168247"/>
            <a:ext cx="6264696" cy="645317"/>
          </a:xfrm>
          <a:prstGeom prst="rect">
            <a:avLst/>
          </a:prstGeom>
          <a:solidFill>
            <a:schemeClr val="accent1"/>
          </a:solidFill>
        </p:spPr>
        <p:txBody>
          <a:bodyPr wrap="square" rtlCol="0" anchor="ctr">
            <a:noAutofit/>
          </a:bodyPr>
          <a:lstStyle>
            <a:defPPr>
              <a:defRPr lang="en-US"/>
            </a:defPPr>
            <a:lvl1pPr algn="ctr">
              <a:defRPr sz="1600" b="1">
                <a:ln w="22225">
                  <a:noFill/>
                  <a:prstDash val="solid"/>
                </a:ln>
                <a:solidFill>
                  <a:schemeClr val="bg1"/>
                </a:solidFill>
              </a:defRPr>
            </a:lvl1pPr>
          </a:lstStyle>
          <a:p>
            <a:r>
              <a:rPr lang="en-US" sz="1800" dirty="0"/>
              <a:t>Description: the stream length duration curve (SLDC) effectively summarizes many properties of stream network dynamics</a:t>
            </a:r>
          </a:p>
        </p:txBody>
      </p:sp>
    </p:spTree>
    <p:extLst>
      <p:ext uri="{BB962C8B-B14F-4D97-AF65-F5344CB8AC3E}">
        <p14:creationId xmlns:p14="http://schemas.microsoft.com/office/powerpoint/2010/main" val="2739071869"/>
      </p:ext>
    </p:extLst>
  </p:cSld>
  <p:clrMapOvr>
    <a:masterClrMapping/>
  </p:clrMapOvr>
  <p:transition>
    <p:wip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magine 6" descr="Immagine che contiene albero, esterni, natura, roccia&#10;&#10;Descrizione generata automaticamente">
            <a:extLst>
              <a:ext uri="{FF2B5EF4-FFF2-40B4-BE49-F238E27FC236}">
                <a16:creationId xmlns:a16="http://schemas.microsoft.com/office/drawing/2014/main" id="{60EC0179-8E12-4737-A63A-7570699CDD5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68"/>
            <a:ext cx="7380312" cy="5155924"/>
          </a:xfrm>
          <a:prstGeom prst="rect">
            <a:avLst/>
          </a:prstGeom>
        </p:spPr>
      </p:pic>
      <p:sp>
        <p:nvSpPr>
          <p:cNvPr id="6" name="Rettangolo 5">
            <a:extLst>
              <a:ext uri="{FF2B5EF4-FFF2-40B4-BE49-F238E27FC236}">
                <a16:creationId xmlns:a16="http://schemas.microsoft.com/office/drawing/2014/main" id="{86357C1B-00C8-4337-8BC5-407382724039}"/>
              </a:ext>
            </a:extLst>
          </p:cNvPr>
          <p:cNvSpPr/>
          <p:nvPr/>
        </p:nvSpPr>
        <p:spPr>
          <a:xfrm rot="20394931">
            <a:off x="4978973" y="-874392"/>
            <a:ext cx="3885776" cy="5892218"/>
          </a:xfrm>
          <a:prstGeom prst="rect">
            <a:avLst/>
          </a:prstGeom>
          <a:solidFill>
            <a:srgbClr val="0000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4907"/>
            <a:r>
              <a:rPr lang="it-IT" sz="492" dirty="0">
                <a:solidFill>
                  <a:prstClr val="white"/>
                </a:solidFill>
                <a:latin typeface="Calibri" panose="020F0502020204030204"/>
              </a:rPr>
              <a:t>1</a:t>
            </a:r>
          </a:p>
        </p:txBody>
      </p:sp>
      <p:sp>
        <p:nvSpPr>
          <p:cNvPr id="12" name="Rettangolo 11">
            <a:extLst>
              <a:ext uri="{FF2B5EF4-FFF2-40B4-BE49-F238E27FC236}">
                <a16:creationId xmlns:a16="http://schemas.microsoft.com/office/drawing/2014/main" id="{C0E63A78-843F-4BA7-AB40-6FFAF00E45A1}"/>
              </a:ext>
            </a:extLst>
          </p:cNvPr>
          <p:cNvSpPr/>
          <p:nvPr/>
        </p:nvSpPr>
        <p:spPr>
          <a:xfrm rot="20394931">
            <a:off x="6008020" y="-1049806"/>
            <a:ext cx="3885776" cy="6414206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4907"/>
            <a:endParaRPr lang="en-US" sz="492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5" name="CasellaDiTesto 4">
            <a:extLst>
              <a:ext uri="{FF2B5EF4-FFF2-40B4-BE49-F238E27FC236}">
                <a16:creationId xmlns:a16="http://schemas.microsoft.com/office/drawing/2014/main" id="{292A3EE4-4DE4-4AA5-B3E6-58F0672FE991}"/>
              </a:ext>
            </a:extLst>
          </p:cNvPr>
          <p:cNvSpPr txBox="1"/>
          <p:nvPr/>
        </p:nvSpPr>
        <p:spPr>
          <a:xfrm>
            <a:off x="6376125" y="991133"/>
            <a:ext cx="2159525" cy="495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24907"/>
            <a:r>
              <a:rPr lang="it-IT" sz="2623" dirty="0">
                <a:solidFill>
                  <a:prstClr val="white"/>
                </a:solidFill>
                <a:latin typeface="Ubuntu" panose="020B0504030602030204" pitchFamily="34" charset="0"/>
              </a:rPr>
              <a:t>R</a:t>
            </a:r>
            <a:r>
              <a:rPr lang="en-US" sz="2623" dirty="0" err="1">
                <a:solidFill>
                  <a:prstClr val="white"/>
                </a:solidFill>
                <a:latin typeface="Ubuntu" panose="020B0504030602030204" pitchFamily="34" charset="0"/>
              </a:rPr>
              <a:t>esults</a:t>
            </a:r>
            <a:endParaRPr lang="en-US" sz="2623" dirty="0">
              <a:solidFill>
                <a:prstClr val="white"/>
              </a:solidFill>
              <a:latin typeface="Ubuntu" panose="020B05040306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9234649"/>
      </p:ext>
    </p:extLst>
  </p:cSld>
  <p:clrMapOvr>
    <a:masterClrMapping/>
  </p:clrMapOvr>
  <p:transition advTm="120000">
    <p:wip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" name="Immagine 5">
            <a:extLst>
              <a:ext uri="{FF2B5EF4-FFF2-40B4-BE49-F238E27FC236}">
                <a16:creationId xmlns:a16="http://schemas.microsoft.com/office/drawing/2014/main" id="{D7E7C840-6C77-4264-AF78-C7C8A0FD48D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1248" b="-697"/>
          <a:stretch/>
        </p:blipFill>
        <p:spPr>
          <a:xfrm>
            <a:off x="-276029" y="750036"/>
            <a:ext cx="3191845" cy="4335532"/>
          </a:xfrm>
          <a:prstGeom prst="rect">
            <a:avLst/>
          </a:prstGeom>
        </p:spPr>
      </p:pic>
      <p:sp>
        <p:nvSpPr>
          <p:cNvPr id="8" name="CasellaDiTesto 7">
            <a:extLst>
              <a:ext uri="{FF2B5EF4-FFF2-40B4-BE49-F238E27FC236}">
                <a16:creationId xmlns:a16="http://schemas.microsoft.com/office/drawing/2014/main" id="{7081867F-4393-4E4D-9735-F5091EED8F73}"/>
              </a:ext>
            </a:extLst>
          </p:cNvPr>
          <p:cNvSpPr txBox="1"/>
          <p:nvPr/>
        </p:nvSpPr>
        <p:spPr>
          <a:xfrm>
            <a:off x="6900976" y="4258894"/>
            <a:ext cx="2088232" cy="40011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 anchor="ctr">
            <a:noAutofit/>
          </a:bodyPr>
          <a:lstStyle>
            <a:defPPr>
              <a:defRPr lang="en-US"/>
            </a:defPPr>
            <a:lvl1pPr algn="ctr">
              <a:defRPr sz="1400"/>
            </a:lvl1pPr>
          </a:lstStyle>
          <a:p>
            <a:r>
              <a:rPr lang="en-US" dirty="0"/>
              <a:t>5.8 km permanent length</a:t>
            </a:r>
          </a:p>
        </p:txBody>
      </p:sp>
      <p:sp>
        <p:nvSpPr>
          <p:cNvPr id="16" name="CasellaDiTesto 15">
            <a:extLst>
              <a:ext uri="{FF2B5EF4-FFF2-40B4-BE49-F238E27FC236}">
                <a16:creationId xmlns:a16="http://schemas.microsoft.com/office/drawing/2014/main" id="{F2008172-FE0A-40ED-8607-F95CE7482FD7}"/>
              </a:ext>
            </a:extLst>
          </p:cNvPr>
          <p:cNvSpPr txBox="1"/>
          <p:nvPr/>
        </p:nvSpPr>
        <p:spPr>
          <a:xfrm>
            <a:off x="6900976" y="3036430"/>
            <a:ext cx="2088232" cy="86983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 anchor="b">
            <a:noAutofit/>
          </a:bodyPr>
          <a:lstStyle>
            <a:defPPr>
              <a:defRPr lang="en-US"/>
            </a:defPPr>
            <a:lvl1pPr algn="ctr">
              <a:defRPr sz="1400"/>
            </a:lvl1pPr>
          </a:lstStyle>
          <a:p>
            <a:r>
              <a:rPr lang="en-US" dirty="0"/>
              <a:t>Enhanced dynamics (higher slope) for the wettest and driest periods</a:t>
            </a:r>
          </a:p>
        </p:txBody>
      </p:sp>
      <p:sp>
        <p:nvSpPr>
          <p:cNvPr id="25" name="Rettangolo 19">
            <a:extLst>
              <a:ext uri="{FF2B5EF4-FFF2-40B4-BE49-F238E27FC236}">
                <a16:creationId xmlns:a16="http://schemas.microsoft.com/office/drawing/2014/main" id="{41EC61AF-D305-4F40-91C5-0F8251AF1F0B}"/>
              </a:ext>
            </a:extLst>
          </p:cNvPr>
          <p:cNvSpPr/>
          <p:nvPr/>
        </p:nvSpPr>
        <p:spPr>
          <a:xfrm>
            <a:off x="6783797" y="2900491"/>
            <a:ext cx="271879" cy="27187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4907"/>
            <a:r>
              <a:rPr lang="en-US" sz="1400" b="1" dirty="0">
                <a:solidFill>
                  <a:prstClr val="white"/>
                </a:solidFill>
              </a:rPr>
              <a:t>1</a:t>
            </a:r>
          </a:p>
        </p:txBody>
      </p:sp>
      <p:sp>
        <p:nvSpPr>
          <p:cNvPr id="30" name="Rettangolo 19">
            <a:extLst>
              <a:ext uri="{FF2B5EF4-FFF2-40B4-BE49-F238E27FC236}">
                <a16:creationId xmlns:a16="http://schemas.microsoft.com/office/drawing/2014/main" id="{AF567CD9-1149-4307-AF18-23BF2BD3D47A}"/>
              </a:ext>
            </a:extLst>
          </p:cNvPr>
          <p:cNvSpPr/>
          <p:nvPr/>
        </p:nvSpPr>
        <p:spPr>
          <a:xfrm>
            <a:off x="6783797" y="4122954"/>
            <a:ext cx="271879" cy="271879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4907"/>
            <a:r>
              <a:rPr lang="en-US" sz="1400" b="1" dirty="0">
                <a:solidFill>
                  <a:prstClr val="white"/>
                </a:solidFill>
              </a:rPr>
              <a:t>3</a:t>
            </a:r>
          </a:p>
        </p:txBody>
      </p:sp>
      <p:sp>
        <p:nvSpPr>
          <p:cNvPr id="34" name="CasellaDiTesto 33">
            <a:extLst>
              <a:ext uri="{FF2B5EF4-FFF2-40B4-BE49-F238E27FC236}">
                <a16:creationId xmlns:a16="http://schemas.microsoft.com/office/drawing/2014/main" id="{C6EB27F9-A53E-4DD4-98BD-7F5B8A6D2610}"/>
              </a:ext>
            </a:extLst>
          </p:cNvPr>
          <p:cNvSpPr txBox="1"/>
          <p:nvPr/>
        </p:nvSpPr>
        <p:spPr>
          <a:xfrm>
            <a:off x="6900976" y="1966544"/>
            <a:ext cx="2088232" cy="71725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 anchor="ctr">
            <a:noAutofit/>
          </a:bodyPr>
          <a:lstStyle>
            <a:defPPr>
              <a:defRPr lang="en-US"/>
            </a:defPPr>
            <a:lvl1pPr algn="ctr">
              <a:defRPr sz="1400"/>
            </a:lvl1pPr>
          </a:lstStyle>
          <a:p>
            <a:r>
              <a:rPr lang="en-US" dirty="0"/>
              <a:t>Limited dynamics for network lengths </a:t>
            </a:r>
            <a:br>
              <a:rPr lang="en-US" dirty="0"/>
            </a:br>
            <a:r>
              <a:rPr lang="en-US" dirty="0"/>
              <a:t>between 9 and 10 km </a:t>
            </a:r>
          </a:p>
        </p:txBody>
      </p:sp>
      <p:sp>
        <p:nvSpPr>
          <p:cNvPr id="36" name="Rettangolo 19">
            <a:extLst>
              <a:ext uri="{FF2B5EF4-FFF2-40B4-BE49-F238E27FC236}">
                <a16:creationId xmlns:a16="http://schemas.microsoft.com/office/drawing/2014/main" id="{16FC1DDC-A0F1-422E-B06E-14EC2DFCDE44}"/>
              </a:ext>
            </a:extLst>
          </p:cNvPr>
          <p:cNvSpPr/>
          <p:nvPr/>
        </p:nvSpPr>
        <p:spPr>
          <a:xfrm>
            <a:off x="6783797" y="1830605"/>
            <a:ext cx="271879" cy="271879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4907"/>
            <a:r>
              <a:rPr lang="en-US" sz="1400" b="1" dirty="0">
                <a:solidFill>
                  <a:prstClr val="white"/>
                </a:solidFill>
              </a:rPr>
              <a:t>2</a:t>
            </a:r>
          </a:p>
        </p:txBody>
      </p:sp>
      <p:pic>
        <p:nvPicPr>
          <p:cNvPr id="5" name="Immagine 4">
            <a:extLst>
              <a:ext uri="{FF2B5EF4-FFF2-40B4-BE49-F238E27FC236}">
                <a16:creationId xmlns:a16="http://schemas.microsoft.com/office/drawing/2014/main" id="{C1B5B60C-B514-4474-8DE1-71DFE572E586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09751" y="1413858"/>
            <a:ext cx="4955286" cy="3715049"/>
          </a:xfrm>
          <a:prstGeom prst="rect">
            <a:avLst/>
          </a:prstGeom>
        </p:spPr>
      </p:pic>
      <p:sp>
        <p:nvSpPr>
          <p:cNvPr id="23" name="Rettangolo 19">
            <a:extLst>
              <a:ext uri="{FF2B5EF4-FFF2-40B4-BE49-F238E27FC236}">
                <a16:creationId xmlns:a16="http://schemas.microsoft.com/office/drawing/2014/main" id="{CBC28C14-14F7-4614-AB27-18498DC5A416}"/>
              </a:ext>
            </a:extLst>
          </p:cNvPr>
          <p:cNvSpPr/>
          <p:nvPr/>
        </p:nvSpPr>
        <p:spPr>
          <a:xfrm>
            <a:off x="2574814" y="1659597"/>
            <a:ext cx="273600" cy="2736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4907"/>
            <a:r>
              <a:rPr lang="en-US" sz="1400" b="1" dirty="0">
                <a:solidFill>
                  <a:prstClr val="white"/>
                </a:solidFill>
              </a:rPr>
              <a:t>1</a:t>
            </a:r>
          </a:p>
        </p:txBody>
      </p:sp>
      <p:sp>
        <p:nvSpPr>
          <p:cNvPr id="32" name="Rettangolo 19">
            <a:extLst>
              <a:ext uri="{FF2B5EF4-FFF2-40B4-BE49-F238E27FC236}">
                <a16:creationId xmlns:a16="http://schemas.microsoft.com/office/drawing/2014/main" id="{24890870-942A-4E9F-91E5-1974C4F9A212}"/>
              </a:ext>
            </a:extLst>
          </p:cNvPr>
          <p:cNvSpPr/>
          <p:nvPr/>
        </p:nvSpPr>
        <p:spPr>
          <a:xfrm>
            <a:off x="4513347" y="2546999"/>
            <a:ext cx="273600" cy="2736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4907"/>
            <a:r>
              <a:rPr lang="en-US" sz="1400" b="1" dirty="0">
                <a:solidFill>
                  <a:prstClr val="white"/>
                </a:solidFill>
              </a:rPr>
              <a:t>2</a:t>
            </a:r>
          </a:p>
        </p:txBody>
      </p:sp>
      <p:sp>
        <p:nvSpPr>
          <p:cNvPr id="38" name="Rettangolo 19">
            <a:extLst>
              <a:ext uri="{FF2B5EF4-FFF2-40B4-BE49-F238E27FC236}">
                <a16:creationId xmlns:a16="http://schemas.microsoft.com/office/drawing/2014/main" id="{2BD7F211-458F-4354-AFEE-61EF99572A62}"/>
              </a:ext>
            </a:extLst>
          </p:cNvPr>
          <p:cNvSpPr/>
          <p:nvPr/>
        </p:nvSpPr>
        <p:spPr>
          <a:xfrm>
            <a:off x="6091386" y="4083918"/>
            <a:ext cx="273600" cy="27360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4907"/>
            <a:r>
              <a:rPr lang="en-US" sz="1400" b="1" dirty="0">
                <a:solidFill>
                  <a:prstClr val="white"/>
                </a:solidFill>
              </a:rPr>
              <a:t>3</a:t>
            </a:r>
          </a:p>
        </p:txBody>
      </p:sp>
      <p:sp>
        <p:nvSpPr>
          <p:cNvPr id="40" name="CasellaDiTesto 39">
            <a:extLst>
              <a:ext uri="{FF2B5EF4-FFF2-40B4-BE49-F238E27FC236}">
                <a16:creationId xmlns:a16="http://schemas.microsoft.com/office/drawing/2014/main" id="{C4E25644-CE6C-40CE-A685-E2C00329A29E}"/>
              </a:ext>
            </a:extLst>
          </p:cNvPr>
          <p:cNvSpPr txBox="1"/>
          <p:nvPr/>
        </p:nvSpPr>
        <p:spPr>
          <a:xfrm>
            <a:off x="6900976" y="1213803"/>
            <a:ext cx="2088232" cy="40011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 anchor="ctr">
            <a:noAutofit/>
          </a:bodyPr>
          <a:lstStyle>
            <a:defPPr>
              <a:defRPr lang="en-US"/>
            </a:defPPr>
            <a:lvl1pPr algn="ctr">
              <a:defRPr sz="1400"/>
            </a:lvl1pPr>
          </a:lstStyle>
          <a:p>
            <a:r>
              <a:rPr lang="en-US" dirty="0"/>
              <a:t>14.6 km max length</a:t>
            </a:r>
          </a:p>
        </p:txBody>
      </p:sp>
      <p:sp>
        <p:nvSpPr>
          <p:cNvPr id="42" name="Rettangolo 19">
            <a:extLst>
              <a:ext uri="{FF2B5EF4-FFF2-40B4-BE49-F238E27FC236}">
                <a16:creationId xmlns:a16="http://schemas.microsoft.com/office/drawing/2014/main" id="{B817FCB3-3807-4AC7-AFC1-C5E9A1691579}"/>
              </a:ext>
            </a:extLst>
          </p:cNvPr>
          <p:cNvSpPr/>
          <p:nvPr/>
        </p:nvSpPr>
        <p:spPr>
          <a:xfrm>
            <a:off x="6765036" y="1079011"/>
            <a:ext cx="271879" cy="27187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4907"/>
            <a:r>
              <a:rPr lang="en-US" sz="1400" b="1" dirty="0">
                <a:solidFill>
                  <a:prstClr val="white"/>
                </a:solidFill>
              </a:rPr>
              <a:t>1</a:t>
            </a:r>
          </a:p>
        </p:txBody>
      </p:sp>
      <p:sp>
        <p:nvSpPr>
          <p:cNvPr id="19" name="Rettangolo 19">
            <a:extLst>
              <a:ext uri="{FF2B5EF4-FFF2-40B4-BE49-F238E27FC236}">
                <a16:creationId xmlns:a16="http://schemas.microsoft.com/office/drawing/2014/main" id="{050CF07C-D779-4681-8CE2-CEAC830B3A43}"/>
              </a:ext>
            </a:extLst>
          </p:cNvPr>
          <p:cNvSpPr/>
          <p:nvPr/>
        </p:nvSpPr>
        <p:spPr>
          <a:xfrm>
            <a:off x="7170216" y="2900491"/>
            <a:ext cx="271879" cy="271879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4907"/>
            <a:r>
              <a:rPr lang="en-US" sz="1400" b="1" dirty="0">
                <a:solidFill>
                  <a:prstClr val="white"/>
                </a:solidFill>
              </a:rPr>
              <a:t>3</a:t>
            </a:r>
          </a:p>
        </p:txBody>
      </p:sp>
      <p:sp>
        <p:nvSpPr>
          <p:cNvPr id="20" name="CasellaDiTesto 19">
            <a:extLst>
              <a:ext uri="{FF2B5EF4-FFF2-40B4-BE49-F238E27FC236}">
                <a16:creationId xmlns:a16="http://schemas.microsoft.com/office/drawing/2014/main" id="{680DACA2-4833-43F8-BDBF-0423E16F091C}"/>
              </a:ext>
            </a:extLst>
          </p:cNvPr>
          <p:cNvSpPr txBox="1"/>
          <p:nvPr/>
        </p:nvSpPr>
        <p:spPr>
          <a:xfrm>
            <a:off x="1533617" y="147129"/>
            <a:ext cx="6076766" cy="504056"/>
          </a:xfrm>
          <a:prstGeom prst="rect">
            <a:avLst/>
          </a:prstGeom>
          <a:solidFill>
            <a:schemeClr val="accent1"/>
          </a:solidFill>
        </p:spPr>
        <p:txBody>
          <a:bodyPr wrap="square" rtlCol="0" anchor="ctr">
            <a:noAutofit/>
          </a:bodyPr>
          <a:lstStyle>
            <a:defPPr>
              <a:defRPr lang="en-US"/>
            </a:defPPr>
            <a:lvl1pPr algn="ctr">
              <a:defRPr sz="1600" b="1">
                <a:ln w="22225">
                  <a:noFill/>
                  <a:prstDash val="solid"/>
                </a:ln>
                <a:solidFill>
                  <a:schemeClr val="bg1"/>
                </a:solidFill>
              </a:defRPr>
            </a:lvl1pPr>
          </a:lstStyle>
          <a:p>
            <a:r>
              <a:rPr lang="it-IT" sz="1800" dirty="0"/>
              <a:t>The SLDC of the Valfredda</a:t>
            </a:r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1158774647"/>
      </p:ext>
    </p:extLst>
  </p:cSld>
  <p:clrMapOvr>
    <a:masterClrMapping/>
  </p:clrMapOvr>
  <p:transition>
    <p:wip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asellaDiTesto 7">
            <a:extLst>
              <a:ext uri="{FF2B5EF4-FFF2-40B4-BE49-F238E27FC236}">
                <a16:creationId xmlns:a16="http://schemas.microsoft.com/office/drawing/2014/main" id="{7081867F-4393-4E4D-9735-F5091EED8F73}"/>
              </a:ext>
            </a:extLst>
          </p:cNvPr>
          <p:cNvSpPr txBox="1"/>
          <p:nvPr/>
        </p:nvSpPr>
        <p:spPr>
          <a:xfrm>
            <a:off x="6814200" y="982727"/>
            <a:ext cx="2088232" cy="64470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 anchor="ctr">
            <a:noAutofit/>
          </a:bodyPr>
          <a:lstStyle>
            <a:defPPr>
              <a:defRPr lang="en-US"/>
            </a:defPPr>
            <a:lvl1pPr algn="ctr">
              <a:defRPr sz="1400"/>
            </a:lvl1pPr>
          </a:lstStyle>
          <a:p>
            <a:r>
              <a:rPr lang="en-US" dirty="0"/>
              <a:t>Pronounced seasonality: dry for &gt; 50% of the time</a:t>
            </a:r>
          </a:p>
        </p:txBody>
      </p:sp>
      <p:sp>
        <p:nvSpPr>
          <p:cNvPr id="16" name="CasellaDiTesto 15">
            <a:extLst>
              <a:ext uri="{FF2B5EF4-FFF2-40B4-BE49-F238E27FC236}">
                <a16:creationId xmlns:a16="http://schemas.microsoft.com/office/drawing/2014/main" id="{F2008172-FE0A-40ED-8607-F95CE7482FD7}"/>
              </a:ext>
            </a:extLst>
          </p:cNvPr>
          <p:cNvSpPr txBox="1"/>
          <p:nvPr/>
        </p:nvSpPr>
        <p:spPr>
          <a:xfrm>
            <a:off x="3684491" y="946876"/>
            <a:ext cx="2609274" cy="66652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 anchor="ctr">
            <a:noAutofit/>
          </a:bodyPr>
          <a:lstStyle>
            <a:defPPr>
              <a:defRPr lang="en-US"/>
            </a:defPPr>
            <a:lvl1pPr algn="ctr">
              <a:defRPr sz="1400"/>
            </a:lvl1pPr>
          </a:lstStyle>
          <a:p>
            <a:r>
              <a:rPr lang="en-US" dirty="0"/>
              <a:t>Plateaus at about 1km of active length</a:t>
            </a:r>
          </a:p>
        </p:txBody>
      </p:sp>
      <p:sp>
        <p:nvSpPr>
          <p:cNvPr id="25" name="Rettangolo 19">
            <a:extLst>
              <a:ext uri="{FF2B5EF4-FFF2-40B4-BE49-F238E27FC236}">
                <a16:creationId xmlns:a16="http://schemas.microsoft.com/office/drawing/2014/main" id="{41EC61AF-D305-4F40-91C5-0F8251AF1F0B}"/>
              </a:ext>
            </a:extLst>
          </p:cNvPr>
          <p:cNvSpPr/>
          <p:nvPr/>
        </p:nvSpPr>
        <p:spPr>
          <a:xfrm>
            <a:off x="3567312" y="810936"/>
            <a:ext cx="271879" cy="271879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4907"/>
            <a:r>
              <a:rPr lang="en-US" sz="1400" b="1" dirty="0">
                <a:solidFill>
                  <a:prstClr val="white"/>
                </a:solidFill>
              </a:rPr>
              <a:t>2</a:t>
            </a:r>
          </a:p>
        </p:txBody>
      </p:sp>
      <p:sp>
        <p:nvSpPr>
          <p:cNvPr id="30" name="Rettangolo 19">
            <a:extLst>
              <a:ext uri="{FF2B5EF4-FFF2-40B4-BE49-F238E27FC236}">
                <a16:creationId xmlns:a16="http://schemas.microsoft.com/office/drawing/2014/main" id="{AF567CD9-1149-4307-AF18-23BF2BD3D47A}"/>
              </a:ext>
            </a:extLst>
          </p:cNvPr>
          <p:cNvSpPr/>
          <p:nvPr/>
        </p:nvSpPr>
        <p:spPr>
          <a:xfrm>
            <a:off x="6697021" y="846787"/>
            <a:ext cx="271879" cy="271879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4907"/>
            <a:r>
              <a:rPr lang="en-US" sz="1400" b="1" dirty="0">
                <a:solidFill>
                  <a:prstClr val="white"/>
                </a:solidFill>
              </a:rPr>
              <a:t>3</a:t>
            </a:r>
          </a:p>
        </p:txBody>
      </p:sp>
      <p:grpSp>
        <p:nvGrpSpPr>
          <p:cNvPr id="2" name="Gruppo 1">
            <a:extLst>
              <a:ext uri="{FF2B5EF4-FFF2-40B4-BE49-F238E27FC236}">
                <a16:creationId xmlns:a16="http://schemas.microsoft.com/office/drawing/2014/main" id="{3F7DD141-D84D-49A9-946F-912FE8D1B36F}"/>
              </a:ext>
            </a:extLst>
          </p:cNvPr>
          <p:cNvGrpSpPr/>
          <p:nvPr/>
        </p:nvGrpSpPr>
        <p:grpSpPr>
          <a:xfrm>
            <a:off x="323528" y="1627433"/>
            <a:ext cx="8689846" cy="3447124"/>
            <a:chOff x="-535762" y="726538"/>
            <a:chExt cx="7300798" cy="2896111"/>
          </a:xfrm>
        </p:grpSpPr>
        <p:pic>
          <p:nvPicPr>
            <p:cNvPr id="18" name="Immagine 17">
              <a:extLst>
                <a:ext uri="{FF2B5EF4-FFF2-40B4-BE49-F238E27FC236}">
                  <a16:creationId xmlns:a16="http://schemas.microsoft.com/office/drawing/2014/main" id="{1AD45092-5ACD-43E5-800D-D4F271775C0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-535762" y="858835"/>
              <a:ext cx="3392674" cy="2399837"/>
            </a:xfrm>
            <a:prstGeom prst="rect">
              <a:avLst/>
            </a:prstGeom>
          </p:spPr>
        </p:pic>
        <p:pic>
          <p:nvPicPr>
            <p:cNvPr id="3" name="Immagine 2">
              <a:extLst>
                <a:ext uri="{FF2B5EF4-FFF2-40B4-BE49-F238E27FC236}">
                  <a16:creationId xmlns:a16="http://schemas.microsoft.com/office/drawing/2014/main" id="{1B786394-E008-4B95-9D14-CBEE72B7323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2747565" y="726538"/>
              <a:ext cx="4017471" cy="2896111"/>
            </a:xfrm>
            <a:prstGeom prst="rect">
              <a:avLst/>
            </a:prstGeom>
          </p:spPr>
        </p:pic>
        <p:sp>
          <p:nvSpPr>
            <p:cNvPr id="23" name="Rettangolo 19">
              <a:extLst>
                <a:ext uri="{FF2B5EF4-FFF2-40B4-BE49-F238E27FC236}">
                  <a16:creationId xmlns:a16="http://schemas.microsoft.com/office/drawing/2014/main" id="{CBC28C14-14F7-4614-AB27-18498DC5A416}"/>
                </a:ext>
              </a:extLst>
            </p:cNvPr>
            <p:cNvSpPr/>
            <p:nvPr/>
          </p:nvSpPr>
          <p:spPr>
            <a:xfrm>
              <a:off x="3677133" y="1371249"/>
              <a:ext cx="229866" cy="22986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4907"/>
              <a:r>
                <a:rPr lang="en-US" sz="1400" b="1" dirty="0">
                  <a:solidFill>
                    <a:prstClr val="white"/>
                  </a:solidFill>
                </a:rPr>
                <a:t>1</a:t>
              </a:r>
            </a:p>
          </p:txBody>
        </p:sp>
        <p:sp>
          <p:nvSpPr>
            <p:cNvPr id="32" name="Rettangolo 19">
              <a:extLst>
                <a:ext uri="{FF2B5EF4-FFF2-40B4-BE49-F238E27FC236}">
                  <a16:creationId xmlns:a16="http://schemas.microsoft.com/office/drawing/2014/main" id="{24890870-942A-4E9F-91E5-1974C4F9A212}"/>
                </a:ext>
              </a:extLst>
            </p:cNvPr>
            <p:cNvSpPr/>
            <p:nvPr/>
          </p:nvSpPr>
          <p:spPr>
            <a:xfrm>
              <a:off x="3677133" y="2306379"/>
              <a:ext cx="229866" cy="229866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4907"/>
              <a:r>
                <a:rPr lang="en-US" sz="1400" b="1" dirty="0">
                  <a:solidFill>
                    <a:prstClr val="white"/>
                  </a:solidFill>
                </a:rPr>
                <a:t>2</a:t>
              </a:r>
            </a:p>
          </p:txBody>
        </p:sp>
        <p:sp>
          <p:nvSpPr>
            <p:cNvPr id="38" name="Rettangolo 19">
              <a:extLst>
                <a:ext uri="{FF2B5EF4-FFF2-40B4-BE49-F238E27FC236}">
                  <a16:creationId xmlns:a16="http://schemas.microsoft.com/office/drawing/2014/main" id="{2BD7F211-458F-4354-AFEE-61EF99572A62}"/>
                </a:ext>
              </a:extLst>
            </p:cNvPr>
            <p:cNvSpPr/>
            <p:nvPr/>
          </p:nvSpPr>
          <p:spPr>
            <a:xfrm>
              <a:off x="4957085" y="2986793"/>
              <a:ext cx="229866" cy="229866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4907"/>
              <a:r>
                <a:rPr lang="en-US" sz="1400" b="1" dirty="0">
                  <a:solidFill>
                    <a:prstClr val="white"/>
                  </a:solidFill>
                </a:rPr>
                <a:t>3</a:t>
              </a:r>
            </a:p>
          </p:txBody>
        </p:sp>
      </p:grpSp>
      <p:sp>
        <p:nvSpPr>
          <p:cNvPr id="40" name="CasellaDiTesto 39">
            <a:extLst>
              <a:ext uri="{FF2B5EF4-FFF2-40B4-BE49-F238E27FC236}">
                <a16:creationId xmlns:a16="http://schemas.microsoft.com/office/drawing/2014/main" id="{C4E25644-CE6C-40CE-A685-E2C00329A29E}"/>
              </a:ext>
            </a:extLst>
          </p:cNvPr>
          <p:cNvSpPr txBox="1"/>
          <p:nvPr/>
        </p:nvSpPr>
        <p:spPr>
          <a:xfrm>
            <a:off x="498593" y="945697"/>
            <a:ext cx="2609274" cy="666521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 anchor="ctr">
            <a:noAutofit/>
          </a:bodyPr>
          <a:lstStyle>
            <a:defPPr>
              <a:defRPr lang="en-US"/>
            </a:defPPr>
            <a:lvl1pPr algn="ctr">
              <a:defRPr sz="1400"/>
            </a:lvl1pPr>
          </a:lstStyle>
          <a:p>
            <a:r>
              <a:rPr lang="en-US" dirty="0"/>
              <a:t>Enhanced dynamics in the wet period (high slopes of the SLDCs)</a:t>
            </a:r>
          </a:p>
        </p:txBody>
      </p:sp>
      <p:sp>
        <p:nvSpPr>
          <p:cNvPr id="42" name="Rettangolo 19">
            <a:extLst>
              <a:ext uri="{FF2B5EF4-FFF2-40B4-BE49-F238E27FC236}">
                <a16:creationId xmlns:a16="http://schemas.microsoft.com/office/drawing/2014/main" id="{B817FCB3-3807-4AC7-AFC1-C5E9A1691579}"/>
              </a:ext>
            </a:extLst>
          </p:cNvPr>
          <p:cNvSpPr/>
          <p:nvPr/>
        </p:nvSpPr>
        <p:spPr>
          <a:xfrm>
            <a:off x="362653" y="810906"/>
            <a:ext cx="271879" cy="27187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4907"/>
            <a:r>
              <a:rPr lang="en-US" sz="1400" b="1" dirty="0">
                <a:solidFill>
                  <a:prstClr val="white"/>
                </a:solidFill>
              </a:rPr>
              <a:t>1</a:t>
            </a:r>
          </a:p>
        </p:txBody>
      </p:sp>
      <p:sp>
        <p:nvSpPr>
          <p:cNvPr id="20" name="CasellaDiTesto 19">
            <a:extLst>
              <a:ext uri="{FF2B5EF4-FFF2-40B4-BE49-F238E27FC236}">
                <a16:creationId xmlns:a16="http://schemas.microsoft.com/office/drawing/2014/main" id="{E08FED05-2A67-458C-AC17-44DFA6CC80DD}"/>
              </a:ext>
            </a:extLst>
          </p:cNvPr>
          <p:cNvSpPr txBox="1"/>
          <p:nvPr/>
        </p:nvSpPr>
        <p:spPr>
          <a:xfrm>
            <a:off x="1533617" y="147129"/>
            <a:ext cx="6076766" cy="504056"/>
          </a:xfrm>
          <a:prstGeom prst="rect">
            <a:avLst/>
          </a:prstGeom>
          <a:solidFill>
            <a:schemeClr val="accent1"/>
          </a:solidFill>
        </p:spPr>
        <p:txBody>
          <a:bodyPr wrap="square" rtlCol="0" anchor="ctr">
            <a:noAutofit/>
          </a:bodyPr>
          <a:lstStyle>
            <a:defPPr>
              <a:defRPr lang="en-US"/>
            </a:defPPr>
            <a:lvl1pPr algn="ctr">
              <a:defRPr sz="1600" b="1">
                <a:ln w="22225">
                  <a:noFill/>
                  <a:prstDash val="solid"/>
                </a:ln>
                <a:solidFill>
                  <a:schemeClr val="bg1"/>
                </a:solidFill>
              </a:defRPr>
            </a:lvl1pPr>
          </a:lstStyle>
          <a:p>
            <a:r>
              <a:rPr lang="it-IT" sz="1800" dirty="0"/>
              <a:t>The SLDC of the Turbolo</a:t>
            </a:r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629190023"/>
      </p:ext>
    </p:extLst>
  </p:cSld>
  <p:clrMapOvr>
    <a:masterClrMapping/>
  </p:clrMapOvr>
  <p:transition>
    <p:wip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Immagine 19">
            <a:extLst>
              <a:ext uri="{FF2B5EF4-FFF2-40B4-BE49-F238E27FC236}">
                <a16:creationId xmlns:a16="http://schemas.microsoft.com/office/drawing/2014/main" id="{D5CBDD43-D034-4C2C-89DB-C22C154AA5A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6527" y="686152"/>
            <a:ext cx="5822620" cy="4365301"/>
          </a:xfrm>
          <a:prstGeom prst="rect">
            <a:avLst/>
          </a:prstGeom>
        </p:spPr>
      </p:pic>
      <p:sp>
        <p:nvSpPr>
          <p:cNvPr id="16" name="CasellaDiTesto 15">
            <a:extLst>
              <a:ext uri="{FF2B5EF4-FFF2-40B4-BE49-F238E27FC236}">
                <a16:creationId xmlns:a16="http://schemas.microsoft.com/office/drawing/2014/main" id="{F2008172-FE0A-40ED-8607-F95CE7482FD7}"/>
              </a:ext>
            </a:extLst>
          </p:cNvPr>
          <p:cNvSpPr txBox="1"/>
          <p:nvPr/>
        </p:nvSpPr>
        <p:spPr>
          <a:xfrm>
            <a:off x="6039593" y="3999818"/>
            <a:ext cx="2920963" cy="91505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 anchor="ctr">
            <a:noAutofit/>
          </a:bodyPr>
          <a:lstStyle>
            <a:defPPr>
              <a:defRPr lang="en-US"/>
            </a:defPPr>
            <a:lvl1pPr algn="ctr">
              <a:defRPr sz="1400"/>
            </a:lvl1pPr>
          </a:lstStyle>
          <a:p>
            <a:r>
              <a:rPr lang="en-US" dirty="0"/>
              <a:t>The dynamics of the Valfredda network are limited when compared to the Turbolo (lower slope)</a:t>
            </a:r>
          </a:p>
        </p:txBody>
      </p:sp>
      <p:sp>
        <p:nvSpPr>
          <p:cNvPr id="23" name="Rettangolo 19">
            <a:extLst>
              <a:ext uri="{FF2B5EF4-FFF2-40B4-BE49-F238E27FC236}">
                <a16:creationId xmlns:a16="http://schemas.microsoft.com/office/drawing/2014/main" id="{CBC28C14-14F7-4614-AB27-18498DC5A416}"/>
              </a:ext>
            </a:extLst>
          </p:cNvPr>
          <p:cNvSpPr/>
          <p:nvPr/>
        </p:nvSpPr>
        <p:spPr>
          <a:xfrm>
            <a:off x="467544" y="2345231"/>
            <a:ext cx="271879" cy="27187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4907"/>
            <a:r>
              <a:rPr lang="en-US" sz="1400" b="1" dirty="0">
                <a:solidFill>
                  <a:prstClr val="white"/>
                </a:solidFill>
              </a:rPr>
              <a:t>1</a:t>
            </a:r>
          </a:p>
        </p:txBody>
      </p:sp>
      <p:sp>
        <p:nvSpPr>
          <p:cNvPr id="25" name="Rettangolo 19">
            <a:extLst>
              <a:ext uri="{FF2B5EF4-FFF2-40B4-BE49-F238E27FC236}">
                <a16:creationId xmlns:a16="http://schemas.microsoft.com/office/drawing/2014/main" id="{41EC61AF-D305-4F40-91C5-0F8251AF1F0B}"/>
              </a:ext>
            </a:extLst>
          </p:cNvPr>
          <p:cNvSpPr/>
          <p:nvPr/>
        </p:nvSpPr>
        <p:spPr>
          <a:xfrm>
            <a:off x="5922415" y="3863879"/>
            <a:ext cx="271879" cy="271879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4907"/>
            <a:r>
              <a:rPr lang="it-IT" sz="1400" b="1" dirty="0">
                <a:solidFill>
                  <a:prstClr val="white"/>
                </a:solidFill>
              </a:rPr>
              <a:t>3</a:t>
            </a:r>
            <a:endParaRPr lang="en-US" sz="1400" b="1" dirty="0">
              <a:solidFill>
                <a:prstClr val="white"/>
              </a:solidFill>
            </a:endParaRPr>
          </a:p>
        </p:txBody>
      </p:sp>
      <p:sp>
        <p:nvSpPr>
          <p:cNvPr id="32" name="Rettangolo 19">
            <a:extLst>
              <a:ext uri="{FF2B5EF4-FFF2-40B4-BE49-F238E27FC236}">
                <a16:creationId xmlns:a16="http://schemas.microsoft.com/office/drawing/2014/main" id="{24890870-942A-4E9F-91E5-1974C4F9A212}"/>
              </a:ext>
            </a:extLst>
          </p:cNvPr>
          <p:cNvSpPr/>
          <p:nvPr/>
        </p:nvSpPr>
        <p:spPr>
          <a:xfrm>
            <a:off x="1187624" y="3062330"/>
            <a:ext cx="271879" cy="271879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4907"/>
            <a:r>
              <a:rPr lang="en-US" sz="1400" b="1" dirty="0">
                <a:solidFill>
                  <a:prstClr val="white"/>
                </a:solidFill>
              </a:rPr>
              <a:t>2</a:t>
            </a:r>
          </a:p>
        </p:txBody>
      </p:sp>
      <p:sp>
        <p:nvSpPr>
          <p:cNvPr id="34" name="CasellaDiTesto 33">
            <a:extLst>
              <a:ext uri="{FF2B5EF4-FFF2-40B4-BE49-F238E27FC236}">
                <a16:creationId xmlns:a16="http://schemas.microsoft.com/office/drawing/2014/main" id="{C6EB27F9-A53E-4DD4-98BD-7F5B8A6D2610}"/>
              </a:ext>
            </a:extLst>
          </p:cNvPr>
          <p:cNvSpPr txBox="1"/>
          <p:nvPr/>
        </p:nvSpPr>
        <p:spPr>
          <a:xfrm>
            <a:off x="6039594" y="2553728"/>
            <a:ext cx="2924050" cy="780481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 anchor="ctr">
            <a:noAutofit/>
          </a:bodyPr>
          <a:lstStyle>
            <a:defPPr>
              <a:defRPr lang="en-US"/>
            </a:defPPr>
            <a:lvl1pPr algn="ctr">
              <a:defRPr sz="1400"/>
            </a:lvl1pPr>
          </a:lstStyle>
          <a:p>
            <a:r>
              <a:rPr lang="en-US" dirty="0"/>
              <a:t>The plateaus in the Turbolo SLDCs have the same drainage density of the central part of the Valfredda SLDC</a:t>
            </a:r>
          </a:p>
        </p:txBody>
      </p:sp>
      <p:sp>
        <p:nvSpPr>
          <p:cNvPr id="36" name="Rettangolo 19">
            <a:extLst>
              <a:ext uri="{FF2B5EF4-FFF2-40B4-BE49-F238E27FC236}">
                <a16:creationId xmlns:a16="http://schemas.microsoft.com/office/drawing/2014/main" id="{16FC1DDC-A0F1-422E-B06E-14EC2DFCDE44}"/>
              </a:ext>
            </a:extLst>
          </p:cNvPr>
          <p:cNvSpPr/>
          <p:nvPr/>
        </p:nvSpPr>
        <p:spPr>
          <a:xfrm>
            <a:off x="5922415" y="2417789"/>
            <a:ext cx="271879" cy="271879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4907"/>
            <a:r>
              <a:rPr lang="en-US" sz="1400" b="1" dirty="0">
                <a:solidFill>
                  <a:prstClr val="white"/>
                </a:solidFill>
              </a:rPr>
              <a:t>2</a:t>
            </a:r>
          </a:p>
        </p:txBody>
      </p:sp>
      <p:sp>
        <p:nvSpPr>
          <p:cNvPr id="38" name="Rettangolo 19">
            <a:extLst>
              <a:ext uri="{FF2B5EF4-FFF2-40B4-BE49-F238E27FC236}">
                <a16:creationId xmlns:a16="http://schemas.microsoft.com/office/drawing/2014/main" id="{2BD7F211-458F-4354-AFEE-61EF99572A62}"/>
              </a:ext>
            </a:extLst>
          </p:cNvPr>
          <p:cNvSpPr/>
          <p:nvPr/>
        </p:nvSpPr>
        <p:spPr>
          <a:xfrm>
            <a:off x="3347864" y="2689668"/>
            <a:ext cx="271879" cy="271879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4907"/>
            <a:r>
              <a:rPr lang="en-US" sz="1400" b="1" dirty="0">
                <a:solidFill>
                  <a:prstClr val="white"/>
                </a:solidFill>
              </a:rPr>
              <a:t>3</a:t>
            </a:r>
          </a:p>
        </p:txBody>
      </p:sp>
      <p:sp>
        <p:nvSpPr>
          <p:cNvPr id="24" name="CasellaDiTesto 23">
            <a:extLst>
              <a:ext uri="{FF2B5EF4-FFF2-40B4-BE49-F238E27FC236}">
                <a16:creationId xmlns:a16="http://schemas.microsoft.com/office/drawing/2014/main" id="{EF9F4D25-BE2C-4BC7-BCF4-881B8DAB68D7}"/>
              </a:ext>
            </a:extLst>
          </p:cNvPr>
          <p:cNvSpPr txBox="1"/>
          <p:nvPr/>
        </p:nvSpPr>
        <p:spPr>
          <a:xfrm>
            <a:off x="1533617" y="147129"/>
            <a:ext cx="6076766" cy="504056"/>
          </a:xfrm>
          <a:prstGeom prst="rect">
            <a:avLst/>
          </a:prstGeom>
          <a:solidFill>
            <a:schemeClr val="accent1"/>
          </a:solidFill>
        </p:spPr>
        <p:txBody>
          <a:bodyPr wrap="square" rtlCol="0" anchor="ctr">
            <a:noAutofit/>
          </a:bodyPr>
          <a:lstStyle>
            <a:defPPr>
              <a:defRPr lang="en-US"/>
            </a:defPPr>
            <a:lvl1pPr algn="ctr">
              <a:defRPr sz="1600" b="1">
                <a:ln w="22225">
                  <a:noFill/>
                  <a:prstDash val="solid"/>
                </a:ln>
                <a:solidFill>
                  <a:schemeClr val="bg1"/>
                </a:solidFill>
              </a:defRPr>
            </a:lvl1pPr>
          </a:lstStyle>
          <a:p>
            <a:r>
              <a:rPr lang="it-IT" sz="1800" dirty="0" err="1"/>
              <a:t>Comparing</a:t>
            </a:r>
            <a:r>
              <a:rPr lang="it-IT" sz="1800" dirty="0"/>
              <a:t> the </a:t>
            </a:r>
            <a:r>
              <a:rPr lang="it-IT" sz="1800" dirty="0" err="1"/>
              <a:t>drainage</a:t>
            </a:r>
            <a:r>
              <a:rPr lang="it-IT" sz="1800" dirty="0"/>
              <a:t> </a:t>
            </a:r>
            <a:r>
              <a:rPr lang="it-IT" sz="1800" dirty="0" err="1"/>
              <a:t>density</a:t>
            </a:r>
            <a:r>
              <a:rPr lang="it-IT" sz="1800" dirty="0"/>
              <a:t> duration of the </a:t>
            </a:r>
            <a:r>
              <a:rPr lang="it-IT" sz="1800" dirty="0" err="1"/>
              <a:t>catchments</a:t>
            </a:r>
            <a:endParaRPr lang="en-US" sz="1800" dirty="0"/>
          </a:p>
        </p:txBody>
      </p:sp>
      <p:sp>
        <p:nvSpPr>
          <p:cNvPr id="27" name="CasellaDiTesto 26">
            <a:extLst>
              <a:ext uri="{FF2B5EF4-FFF2-40B4-BE49-F238E27FC236}">
                <a16:creationId xmlns:a16="http://schemas.microsoft.com/office/drawing/2014/main" id="{E08DC7B2-6D46-48CB-9E41-F011397EC1FD}"/>
              </a:ext>
            </a:extLst>
          </p:cNvPr>
          <p:cNvSpPr txBox="1"/>
          <p:nvPr/>
        </p:nvSpPr>
        <p:spPr>
          <a:xfrm>
            <a:off x="6042680" y="1103354"/>
            <a:ext cx="2920963" cy="780481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 anchor="ctr">
            <a:noAutofit/>
          </a:bodyPr>
          <a:lstStyle>
            <a:defPPr>
              <a:defRPr lang="en-US"/>
            </a:defPPr>
            <a:lvl1pPr algn="ctr">
              <a:defRPr sz="1400"/>
            </a:lvl1pPr>
          </a:lstStyle>
          <a:p>
            <a:r>
              <a:rPr lang="en-US" dirty="0"/>
              <a:t>Despite being perennial, the Valfredda has the lowest maximum drainage density</a:t>
            </a:r>
          </a:p>
        </p:txBody>
      </p:sp>
      <p:sp>
        <p:nvSpPr>
          <p:cNvPr id="28" name="Rettangolo 19">
            <a:extLst>
              <a:ext uri="{FF2B5EF4-FFF2-40B4-BE49-F238E27FC236}">
                <a16:creationId xmlns:a16="http://schemas.microsoft.com/office/drawing/2014/main" id="{6106F26E-DBE8-41CB-85B4-32A5B3BE1313}"/>
              </a:ext>
            </a:extLst>
          </p:cNvPr>
          <p:cNvSpPr/>
          <p:nvPr/>
        </p:nvSpPr>
        <p:spPr>
          <a:xfrm>
            <a:off x="5906742" y="968563"/>
            <a:ext cx="271879" cy="27187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4907"/>
            <a:r>
              <a:rPr lang="en-US" sz="1400" b="1" dirty="0">
                <a:solidFill>
                  <a:prstClr val="white"/>
                </a:solidFill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3021330007"/>
      </p:ext>
    </p:extLst>
  </p:cSld>
  <p:clrMapOvr>
    <a:masterClrMapping/>
  </p:clrMapOvr>
  <p:transition>
    <p:wip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magine 9">
            <a:extLst>
              <a:ext uri="{FF2B5EF4-FFF2-40B4-BE49-F238E27FC236}">
                <a16:creationId xmlns:a16="http://schemas.microsoft.com/office/drawing/2014/main" id="{928CC734-F11B-4064-BBC5-1AEF512F4A0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85575" y="1131013"/>
            <a:ext cx="6850590" cy="4012487"/>
          </a:xfrm>
          <a:prstGeom prst="rect">
            <a:avLst/>
          </a:prstGeom>
        </p:spPr>
      </p:pic>
      <p:grpSp>
        <p:nvGrpSpPr>
          <p:cNvPr id="5" name="Gruppo 4">
            <a:extLst>
              <a:ext uri="{FF2B5EF4-FFF2-40B4-BE49-F238E27FC236}">
                <a16:creationId xmlns:a16="http://schemas.microsoft.com/office/drawing/2014/main" id="{2E75771A-EC37-4E6F-837B-F3AE2F602BB1}"/>
              </a:ext>
            </a:extLst>
          </p:cNvPr>
          <p:cNvGrpSpPr/>
          <p:nvPr/>
        </p:nvGrpSpPr>
        <p:grpSpPr>
          <a:xfrm>
            <a:off x="207835" y="1052201"/>
            <a:ext cx="2165912" cy="3982156"/>
            <a:chOff x="-1345784" y="756218"/>
            <a:chExt cx="2165912" cy="3982156"/>
          </a:xfrm>
        </p:grpSpPr>
        <p:pic>
          <p:nvPicPr>
            <p:cNvPr id="4" name="Immagine 3">
              <a:extLst>
                <a:ext uri="{FF2B5EF4-FFF2-40B4-BE49-F238E27FC236}">
                  <a16:creationId xmlns:a16="http://schemas.microsoft.com/office/drawing/2014/main" id="{2C52D566-6136-4D06-BEB1-E53FF1439A5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screen">
              <a:alphaModFix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-1345784" y="756218"/>
              <a:ext cx="2165912" cy="3898278"/>
            </a:xfrm>
            <a:prstGeom prst="rect">
              <a:avLst/>
            </a:prstGeom>
          </p:spPr>
        </p:pic>
        <p:sp>
          <p:nvSpPr>
            <p:cNvPr id="11" name="Ovale 10">
              <a:extLst>
                <a:ext uri="{FF2B5EF4-FFF2-40B4-BE49-F238E27FC236}">
                  <a16:creationId xmlns:a16="http://schemas.microsoft.com/office/drawing/2014/main" id="{C96A4563-FD07-4252-AE78-144BACD4E573}"/>
                </a:ext>
              </a:extLst>
            </p:cNvPr>
            <p:cNvSpPr/>
            <p:nvPr/>
          </p:nvSpPr>
          <p:spPr>
            <a:xfrm>
              <a:off x="-698544" y="4573625"/>
              <a:ext cx="166071" cy="164749"/>
            </a:xfrm>
            <a:prstGeom prst="ellipse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it-IT" sz="1050" b="1" dirty="0"/>
                <a:t>5</a:t>
              </a:r>
              <a:endParaRPr lang="en-US" sz="1050" b="1" dirty="0"/>
            </a:p>
          </p:txBody>
        </p:sp>
        <p:sp>
          <p:nvSpPr>
            <p:cNvPr id="15" name="Ovale 14">
              <a:extLst>
                <a:ext uri="{FF2B5EF4-FFF2-40B4-BE49-F238E27FC236}">
                  <a16:creationId xmlns:a16="http://schemas.microsoft.com/office/drawing/2014/main" id="{38F5E7B6-F8A3-40BC-A0F7-DE43122E9285}"/>
                </a:ext>
              </a:extLst>
            </p:cNvPr>
            <p:cNvSpPr/>
            <p:nvPr/>
          </p:nvSpPr>
          <p:spPr>
            <a:xfrm>
              <a:off x="-806731" y="3946513"/>
              <a:ext cx="166071" cy="164749"/>
            </a:xfrm>
            <a:prstGeom prst="ellipse">
              <a:avLst/>
            </a:prstGeom>
            <a:solidFill>
              <a:schemeClr val="accent1">
                <a:lumMod val="50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it-IT" sz="1050" b="1" dirty="0"/>
                <a:t>4</a:t>
              </a:r>
              <a:endParaRPr lang="en-US" sz="1050" b="1" dirty="0"/>
            </a:p>
          </p:txBody>
        </p:sp>
        <p:sp>
          <p:nvSpPr>
            <p:cNvPr id="17" name="Ovale 16">
              <a:extLst>
                <a:ext uri="{FF2B5EF4-FFF2-40B4-BE49-F238E27FC236}">
                  <a16:creationId xmlns:a16="http://schemas.microsoft.com/office/drawing/2014/main" id="{9AF4F5BA-8A13-4374-9479-D250109C3BC0}"/>
                </a:ext>
              </a:extLst>
            </p:cNvPr>
            <p:cNvSpPr/>
            <p:nvPr/>
          </p:nvSpPr>
          <p:spPr>
            <a:xfrm>
              <a:off x="-696502" y="3369009"/>
              <a:ext cx="166071" cy="164749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it-IT" sz="1050" b="1" dirty="0"/>
                <a:t>3</a:t>
              </a:r>
              <a:endParaRPr lang="en-US" sz="1050" b="1" dirty="0"/>
            </a:p>
          </p:txBody>
        </p:sp>
        <p:sp>
          <p:nvSpPr>
            <p:cNvPr id="21" name="Ovale 20">
              <a:extLst>
                <a:ext uri="{FF2B5EF4-FFF2-40B4-BE49-F238E27FC236}">
                  <a16:creationId xmlns:a16="http://schemas.microsoft.com/office/drawing/2014/main" id="{606E9B4C-6D4F-4891-99CD-0CF09D633862}"/>
                </a:ext>
              </a:extLst>
            </p:cNvPr>
            <p:cNvSpPr/>
            <p:nvPr/>
          </p:nvSpPr>
          <p:spPr>
            <a:xfrm>
              <a:off x="-512251" y="2730129"/>
              <a:ext cx="166071" cy="164749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it-IT" sz="1050" b="1" dirty="0"/>
                <a:t>2</a:t>
              </a:r>
              <a:endParaRPr lang="en-US" sz="1050" b="1" dirty="0"/>
            </a:p>
          </p:txBody>
        </p:sp>
        <p:sp>
          <p:nvSpPr>
            <p:cNvPr id="25" name="Ovale 24">
              <a:extLst>
                <a:ext uri="{FF2B5EF4-FFF2-40B4-BE49-F238E27FC236}">
                  <a16:creationId xmlns:a16="http://schemas.microsoft.com/office/drawing/2014/main" id="{100CF46D-55F2-48B3-9944-1616183886C5}"/>
                </a:ext>
              </a:extLst>
            </p:cNvPr>
            <p:cNvSpPr/>
            <p:nvPr/>
          </p:nvSpPr>
          <p:spPr>
            <a:xfrm>
              <a:off x="-521572" y="2068526"/>
              <a:ext cx="166071" cy="164749"/>
            </a:xfrm>
            <a:prstGeom prst="ellipse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it-IT" sz="1050" b="1" dirty="0"/>
                <a:t>1</a:t>
              </a:r>
              <a:endParaRPr lang="en-US" sz="1050" b="1" dirty="0"/>
            </a:p>
          </p:txBody>
        </p:sp>
      </p:grpSp>
      <p:sp>
        <p:nvSpPr>
          <p:cNvPr id="8" name="CasellaDiTesto 7">
            <a:extLst>
              <a:ext uri="{FF2B5EF4-FFF2-40B4-BE49-F238E27FC236}">
                <a16:creationId xmlns:a16="http://schemas.microsoft.com/office/drawing/2014/main" id="{7081867F-4393-4E4D-9735-F5091EED8F73}"/>
              </a:ext>
            </a:extLst>
          </p:cNvPr>
          <p:cNvSpPr txBox="1"/>
          <p:nvPr/>
        </p:nvSpPr>
        <p:spPr>
          <a:xfrm>
            <a:off x="312862" y="761089"/>
            <a:ext cx="2808312" cy="55821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 anchor="ctr">
            <a:noAutofit/>
          </a:bodyPr>
          <a:lstStyle>
            <a:defPPr>
              <a:defRPr lang="en-US"/>
            </a:defPPr>
            <a:lvl1pPr algn="ctr">
              <a:defRPr sz="1400"/>
            </a:lvl1pPr>
          </a:lstStyle>
          <a:p>
            <a:r>
              <a:rPr lang="en-US" dirty="0"/>
              <a:t>The SLDC integrates the dynamics of the whole upstream catchment</a:t>
            </a:r>
          </a:p>
        </p:txBody>
      </p:sp>
      <p:sp>
        <p:nvSpPr>
          <p:cNvPr id="49" name="Freccia a destra 48">
            <a:extLst>
              <a:ext uri="{FF2B5EF4-FFF2-40B4-BE49-F238E27FC236}">
                <a16:creationId xmlns:a16="http://schemas.microsoft.com/office/drawing/2014/main" id="{9F7CD5FE-E05E-4856-803B-08380E0CBDD1}"/>
              </a:ext>
            </a:extLst>
          </p:cNvPr>
          <p:cNvSpPr/>
          <p:nvPr/>
        </p:nvSpPr>
        <p:spPr>
          <a:xfrm>
            <a:off x="3272336" y="853272"/>
            <a:ext cx="270690" cy="373849"/>
          </a:xfrm>
          <a:prstGeom prst="rightArrow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Freccia in giù 21">
            <a:extLst>
              <a:ext uri="{FF2B5EF4-FFF2-40B4-BE49-F238E27FC236}">
                <a16:creationId xmlns:a16="http://schemas.microsoft.com/office/drawing/2014/main" id="{2817AA3F-F815-44D2-8390-EE8AF26E8C32}"/>
              </a:ext>
            </a:extLst>
          </p:cNvPr>
          <p:cNvSpPr/>
          <p:nvPr/>
        </p:nvSpPr>
        <p:spPr>
          <a:xfrm rot="11166640">
            <a:off x="5321412" y="2375363"/>
            <a:ext cx="387089" cy="2103082"/>
          </a:xfrm>
          <a:prstGeom prst="downArrow">
            <a:avLst/>
          </a:prstGeom>
          <a:solidFill>
            <a:schemeClr val="accent2">
              <a:alpha val="80000"/>
            </a:schemeClr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vert="vert" rtlCol="0" anchor="ctr"/>
          <a:lstStyle/>
          <a:p>
            <a:pPr algn="ctr"/>
            <a:r>
              <a:rPr lang="it-IT" sz="1400" dirty="0"/>
              <a:t>Downstream</a:t>
            </a:r>
            <a:endParaRPr lang="en-US" sz="1400" dirty="0"/>
          </a:p>
        </p:txBody>
      </p:sp>
      <p:sp>
        <p:nvSpPr>
          <p:cNvPr id="26" name="CasellaDiTesto 25">
            <a:extLst>
              <a:ext uri="{FF2B5EF4-FFF2-40B4-BE49-F238E27FC236}">
                <a16:creationId xmlns:a16="http://schemas.microsoft.com/office/drawing/2014/main" id="{E5238148-4682-4EBC-A917-30463E81790C}"/>
              </a:ext>
            </a:extLst>
          </p:cNvPr>
          <p:cNvSpPr txBox="1"/>
          <p:nvPr/>
        </p:nvSpPr>
        <p:spPr>
          <a:xfrm>
            <a:off x="3673140" y="761089"/>
            <a:ext cx="5125578" cy="55821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 anchor="ctr">
            <a:noAutofit/>
          </a:bodyPr>
          <a:lstStyle>
            <a:defPPr>
              <a:defRPr lang="en-US"/>
            </a:defPPr>
            <a:lvl1pPr algn="ctr">
              <a:defRPr sz="1400"/>
            </a:lvl1pPr>
          </a:lstStyle>
          <a:p>
            <a:r>
              <a:rPr lang="it-IT" dirty="0"/>
              <a:t>T</a:t>
            </a:r>
            <a:r>
              <a:rPr lang="en-US" dirty="0"/>
              <a:t>he SLDC is more stable than other point-wise properties, such as zero-flow duration, with respect to the spatial scale it refers to</a:t>
            </a:r>
          </a:p>
        </p:txBody>
      </p:sp>
      <p:sp>
        <p:nvSpPr>
          <p:cNvPr id="27" name="CasellaDiTesto 26">
            <a:extLst>
              <a:ext uri="{FF2B5EF4-FFF2-40B4-BE49-F238E27FC236}">
                <a16:creationId xmlns:a16="http://schemas.microsoft.com/office/drawing/2014/main" id="{89D3E772-59A4-412C-BEE2-3B1DC1DF7465}"/>
              </a:ext>
            </a:extLst>
          </p:cNvPr>
          <p:cNvSpPr txBox="1"/>
          <p:nvPr/>
        </p:nvSpPr>
        <p:spPr>
          <a:xfrm>
            <a:off x="1533617" y="147129"/>
            <a:ext cx="6076766" cy="504056"/>
          </a:xfrm>
          <a:prstGeom prst="rect">
            <a:avLst/>
          </a:prstGeom>
          <a:solidFill>
            <a:schemeClr val="accent1"/>
          </a:solidFill>
        </p:spPr>
        <p:txBody>
          <a:bodyPr wrap="square" rtlCol="0" anchor="ctr">
            <a:noAutofit/>
          </a:bodyPr>
          <a:lstStyle>
            <a:defPPr>
              <a:defRPr lang="en-US"/>
            </a:defPPr>
            <a:lvl1pPr algn="ctr">
              <a:defRPr sz="1600" b="1">
                <a:ln w="22225">
                  <a:noFill/>
                  <a:prstDash val="solid"/>
                </a:ln>
                <a:solidFill>
                  <a:schemeClr val="bg1"/>
                </a:solidFill>
              </a:defRPr>
            </a:lvl1pPr>
          </a:lstStyle>
          <a:p>
            <a:r>
              <a:rPr lang="it-IT" sz="1800" dirty="0"/>
              <a:t>A </a:t>
            </a:r>
            <a:r>
              <a:rPr lang="it-IT" sz="1800" dirty="0" err="1"/>
              <a:t>further</a:t>
            </a:r>
            <a:r>
              <a:rPr lang="it-IT" sz="1800" dirty="0"/>
              <a:t> note </a:t>
            </a:r>
            <a:r>
              <a:rPr lang="it-IT" sz="1800" dirty="0" err="1"/>
              <a:t>about</a:t>
            </a:r>
            <a:r>
              <a:rPr lang="it-IT" sz="1800" dirty="0"/>
              <a:t> the SLDC</a:t>
            </a:r>
            <a:endParaRPr lang="en-US" sz="1800" dirty="0"/>
          </a:p>
        </p:txBody>
      </p:sp>
      <p:sp>
        <p:nvSpPr>
          <p:cNvPr id="28" name="CasellaDiTesto 27">
            <a:extLst>
              <a:ext uri="{FF2B5EF4-FFF2-40B4-BE49-F238E27FC236}">
                <a16:creationId xmlns:a16="http://schemas.microsoft.com/office/drawing/2014/main" id="{3BE45170-B383-48A4-B621-D92633CC002B}"/>
              </a:ext>
            </a:extLst>
          </p:cNvPr>
          <p:cNvSpPr txBox="1"/>
          <p:nvPr/>
        </p:nvSpPr>
        <p:spPr>
          <a:xfrm>
            <a:off x="3541555" y="2571750"/>
            <a:ext cx="1107629" cy="350665"/>
          </a:xfrm>
          <a:prstGeom prst="rect">
            <a:avLst/>
          </a:prstGeom>
          <a:noFill/>
        </p:spPr>
        <p:txBody>
          <a:bodyPr wrap="square" rtlCol="0" anchor="ctr">
            <a:noAutofit/>
          </a:bodyPr>
          <a:lstStyle>
            <a:defPPr>
              <a:defRPr lang="en-US"/>
            </a:defPPr>
            <a:lvl1pPr algn="ctr">
              <a:defRPr sz="1400"/>
            </a:lvl1pPr>
          </a:lstStyle>
          <a:p>
            <a:r>
              <a:rPr lang="en-US"/>
              <a:t>Similar slope</a:t>
            </a:r>
          </a:p>
        </p:txBody>
      </p:sp>
      <p:sp>
        <p:nvSpPr>
          <p:cNvPr id="29" name="CasellaDiTesto 28">
            <a:extLst>
              <a:ext uri="{FF2B5EF4-FFF2-40B4-BE49-F238E27FC236}">
                <a16:creationId xmlns:a16="http://schemas.microsoft.com/office/drawing/2014/main" id="{5F3DC2FA-F4C7-44C5-A264-66C070A58759}"/>
              </a:ext>
            </a:extLst>
          </p:cNvPr>
          <p:cNvSpPr txBox="1"/>
          <p:nvPr/>
        </p:nvSpPr>
        <p:spPr>
          <a:xfrm>
            <a:off x="6410693" y="3762497"/>
            <a:ext cx="1415082" cy="506468"/>
          </a:xfrm>
          <a:prstGeom prst="rect">
            <a:avLst/>
          </a:prstGeom>
          <a:noFill/>
        </p:spPr>
        <p:txBody>
          <a:bodyPr wrap="square" rtlCol="0" anchor="ctr">
            <a:noAutofit/>
          </a:bodyPr>
          <a:lstStyle>
            <a:defPPr>
              <a:defRPr lang="en-US"/>
            </a:defPPr>
            <a:lvl1pPr algn="ctr">
              <a:defRPr sz="1400"/>
            </a:lvl1pPr>
          </a:lstStyle>
          <a:p>
            <a:r>
              <a:rPr lang="en-US" dirty="0"/>
              <a:t>But increasing perennial length</a:t>
            </a:r>
          </a:p>
        </p:txBody>
      </p:sp>
    </p:spTree>
    <p:extLst>
      <p:ext uri="{BB962C8B-B14F-4D97-AF65-F5344CB8AC3E}">
        <p14:creationId xmlns:p14="http://schemas.microsoft.com/office/powerpoint/2010/main" val="1002359035"/>
      </p:ext>
    </p:extLst>
  </p:cSld>
  <p:clrMapOvr>
    <a:masterClrMapping/>
  </p:clrMapOvr>
  <p:transition>
    <p:wip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magine 10" descr="Immagine che contiene neve, esterni, cielo, albero&#10;&#10;Descrizione generata automaticamente">
            <a:extLst>
              <a:ext uri="{FF2B5EF4-FFF2-40B4-BE49-F238E27FC236}">
                <a16:creationId xmlns:a16="http://schemas.microsoft.com/office/drawing/2014/main" id="{6B918A0C-E445-49C6-8617-6146B7B98B54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99" y="68"/>
            <a:ext cx="9144099" cy="5143556"/>
          </a:xfrm>
          <a:prstGeom prst="rect">
            <a:avLst/>
          </a:prstGeom>
        </p:spPr>
      </p:pic>
      <p:sp>
        <p:nvSpPr>
          <p:cNvPr id="6" name="Rettangolo 5">
            <a:extLst>
              <a:ext uri="{FF2B5EF4-FFF2-40B4-BE49-F238E27FC236}">
                <a16:creationId xmlns:a16="http://schemas.microsoft.com/office/drawing/2014/main" id="{F8D68A0B-8F24-47F5-8250-348EAC339BBA}"/>
              </a:ext>
            </a:extLst>
          </p:cNvPr>
          <p:cNvSpPr/>
          <p:nvPr/>
        </p:nvSpPr>
        <p:spPr>
          <a:xfrm>
            <a:off x="-99" y="-1100"/>
            <a:ext cx="9144000" cy="5144532"/>
          </a:xfrm>
          <a:prstGeom prst="rect">
            <a:avLst/>
          </a:prstGeom>
          <a:solidFill>
            <a:srgbClr val="00000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4907"/>
            <a:endParaRPr lang="it-IT" sz="492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6B734F75-6036-4582-8AFF-D20768F485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09525" y="513710"/>
            <a:ext cx="5294924" cy="3049774"/>
          </a:xfrm>
        </p:spPr>
        <p:txBody>
          <a:bodyPr>
            <a:noAutofit/>
          </a:bodyPr>
          <a:lstStyle/>
          <a:p>
            <a:r>
              <a:rPr lang="en-US" sz="2400" b="1" dirty="0">
                <a:solidFill>
                  <a:srgbClr val="FFFFFF"/>
                </a:solidFill>
                <a:latin typeface="Ubuntu" panose="020B0504030602030204" pitchFamily="34" charset="0"/>
              </a:rPr>
              <a:t>CONCLUSIONS</a:t>
            </a:r>
            <a:br>
              <a:rPr lang="en-US" sz="2400" b="1" dirty="0">
                <a:solidFill>
                  <a:srgbClr val="FFFFFF"/>
                </a:solidFill>
                <a:latin typeface="Ubuntu" panose="020B0504030602030204" pitchFamily="34" charset="0"/>
              </a:rPr>
            </a:br>
            <a:br>
              <a:rPr lang="en-US" sz="2400" b="1" dirty="0">
                <a:solidFill>
                  <a:srgbClr val="FFFFFF"/>
                </a:solidFill>
                <a:latin typeface="Ubuntu" panose="020B0504030602030204" pitchFamily="34" charset="0"/>
              </a:rPr>
            </a:br>
            <a:r>
              <a:rPr lang="en-US" sz="2000" dirty="0">
                <a:solidFill>
                  <a:srgbClr val="FFFFFF"/>
                </a:solidFill>
                <a:latin typeface="Ubuntu" panose="020B0504030602030204" pitchFamily="34" charset="0"/>
              </a:rPr>
              <a:t>1) The SLDC efficiently summarizes the </a:t>
            </a:r>
            <a:br>
              <a:rPr lang="en-US" sz="2000" dirty="0">
                <a:solidFill>
                  <a:srgbClr val="FFFFFF"/>
                </a:solidFill>
                <a:latin typeface="Ubuntu" panose="020B0504030602030204" pitchFamily="34" charset="0"/>
              </a:rPr>
            </a:br>
            <a:r>
              <a:rPr lang="en-US" sz="2000" dirty="0">
                <a:solidFill>
                  <a:srgbClr val="FFFFFF"/>
                </a:solidFill>
                <a:latin typeface="Ubuntu" panose="020B0504030602030204" pitchFamily="34" charset="0"/>
              </a:rPr>
              <a:t>dynamics of the active network</a:t>
            </a:r>
            <a:br>
              <a:rPr lang="en-US" sz="2000" dirty="0">
                <a:solidFill>
                  <a:srgbClr val="FFFFFF"/>
                </a:solidFill>
                <a:latin typeface="Ubuntu" panose="020B0504030602030204" pitchFamily="34" charset="0"/>
              </a:rPr>
            </a:br>
            <a:br>
              <a:rPr lang="en-US" sz="2000" dirty="0">
                <a:solidFill>
                  <a:srgbClr val="FFFFFF"/>
                </a:solidFill>
                <a:latin typeface="Ubuntu" panose="020B0504030602030204" pitchFamily="34" charset="0"/>
              </a:rPr>
            </a:br>
            <a:r>
              <a:rPr lang="en-US" sz="2000" dirty="0">
                <a:solidFill>
                  <a:srgbClr val="FFFFFF"/>
                </a:solidFill>
                <a:latin typeface="Ubuntu" panose="020B0504030602030204" pitchFamily="34" charset="0"/>
              </a:rPr>
              <a:t>2) The SLDC enables a quantitative characterization of temporary streams</a:t>
            </a:r>
            <a:br>
              <a:rPr lang="en-US" sz="2000" dirty="0">
                <a:solidFill>
                  <a:srgbClr val="FFFFFF"/>
                </a:solidFill>
                <a:latin typeface="Ubuntu" panose="020B0504030602030204" pitchFamily="34" charset="0"/>
              </a:rPr>
            </a:br>
            <a:br>
              <a:rPr lang="en-US" sz="2000" dirty="0">
                <a:solidFill>
                  <a:srgbClr val="FFFFFF"/>
                </a:solidFill>
                <a:latin typeface="Ubuntu" panose="020B0504030602030204" pitchFamily="34" charset="0"/>
              </a:rPr>
            </a:br>
            <a:r>
              <a:rPr lang="en-US" sz="2000" dirty="0">
                <a:solidFill>
                  <a:srgbClr val="FFFFFF"/>
                </a:solidFill>
                <a:latin typeface="Ubuntu" panose="020B0504030602030204" pitchFamily="34" charset="0"/>
              </a:rPr>
              <a:t>3) The SLDC was successfully used to compare the dynamics in the Valfredda and Turbolo catchments</a:t>
            </a:r>
            <a:endParaRPr lang="it-IT" sz="3142" dirty="0"/>
          </a:p>
        </p:txBody>
      </p:sp>
      <p:cxnSp>
        <p:nvCxnSpPr>
          <p:cNvPr id="8" name="Connettore diritto 7">
            <a:extLst>
              <a:ext uri="{FF2B5EF4-FFF2-40B4-BE49-F238E27FC236}">
                <a16:creationId xmlns:a16="http://schemas.microsoft.com/office/drawing/2014/main" id="{5D352E1B-0FD5-43B6-9719-03007792E1F7}"/>
              </a:ext>
            </a:extLst>
          </p:cNvPr>
          <p:cNvCxnSpPr>
            <a:cxnSpLocks/>
          </p:cNvCxnSpPr>
          <p:nvPr/>
        </p:nvCxnSpPr>
        <p:spPr>
          <a:xfrm>
            <a:off x="3203848" y="419009"/>
            <a:ext cx="0" cy="3232861"/>
          </a:xfrm>
          <a:prstGeom prst="line">
            <a:avLst/>
          </a:prstGeom>
          <a:ln w="571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Titolo 1">
            <a:extLst>
              <a:ext uri="{FF2B5EF4-FFF2-40B4-BE49-F238E27FC236}">
                <a16:creationId xmlns:a16="http://schemas.microsoft.com/office/drawing/2014/main" id="{F4B2220E-E4D7-4EFF-B5A5-B2CC8343AF76}"/>
              </a:ext>
            </a:extLst>
          </p:cNvPr>
          <p:cNvSpPr txBox="1">
            <a:spLocks/>
          </p:cNvSpPr>
          <p:nvPr/>
        </p:nvSpPr>
        <p:spPr>
          <a:xfrm>
            <a:off x="4661769" y="3959873"/>
            <a:ext cx="2665026" cy="69276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68584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400" b="1" dirty="0">
                <a:solidFill>
                  <a:srgbClr val="FFFFFF"/>
                </a:solidFill>
                <a:latin typeface="Ubuntu" panose="020B0504030602030204" pitchFamily="34" charset="0"/>
              </a:rPr>
              <a:t>THANKS FOR THE ATTENTION</a:t>
            </a:r>
            <a:endParaRPr lang="it-IT" sz="3200" b="1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D44FA1A-4D71-4499-B1F8-A82E130F7621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98527" y="3959873"/>
            <a:ext cx="787170" cy="7871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4638506"/>
      </p:ext>
    </p:extLst>
  </p:cSld>
  <p:clrMapOvr>
    <a:masterClrMapping/>
  </p:clrMapOvr>
  <p:transition advTm="120000">
    <p:wip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>
            <a:extLst>
              <a:ext uri="{FF2B5EF4-FFF2-40B4-BE49-F238E27FC236}">
                <a16:creationId xmlns:a16="http://schemas.microsoft.com/office/drawing/2014/main" id="{983D3ACE-5445-4F02-9C79-B13DDDD6630A}"/>
              </a:ext>
            </a:extLst>
          </p:cNvPr>
          <p:cNvSpPr txBox="1"/>
          <p:nvPr/>
        </p:nvSpPr>
        <p:spPr>
          <a:xfrm>
            <a:off x="240918" y="0"/>
            <a:ext cx="4619113" cy="40011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chemeClr val="bg1"/>
                </a:solidFill>
              </a:rPr>
              <a:t>References</a:t>
            </a:r>
          </a:p>
        </p:txBody>
      </p:sp>
      <p:sp>
        <p:nvSpPr>
          <p:cNvPr id="3" name="CasellaDiTesto 2">
            <a:extLst>
              <a:ext uri="{FF2B5EF4-FFF2-40B4-BE49-F238E27FC236}">
                <a16:creationId xmlns:a16="http://schemas.microsoft.com/office/drawing/2014/main" id="{7646F21C-2034-4DF4-8520-9BBDFADA1764}"/>
              </a:ext>
            </a:extLst>
          </p:cNvPr>
          <p:cNvSpPr txBox="1"/>
          <p:nvPr/>
        </p:nvSpPr>
        <p:spPr>
          <a:xfrm>
            <a:off x="827584" y="582982"/>
            <a:ext cx="7686599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40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N. Durighetto</a:t>
            </a:r>
            <a:r>
              <a:rPr lang="it-IT" sz="1400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, F. Vingiani, L. E. Bertassello, M. Camporese, G. Botter (2020). </a:t>
            </a:r>
          </a:p>
          <a:p>
            <a:r>
              <a:rPr lang="en-US" sz="1400" b="0" i="0" u="none" strike="noStrike" dirty="0" err="1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Intraseasonal</a:t>
            </a:r>
            <a:r>
              <a:rPr lang="en-US" sz="1400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 Drainage Network Dynamics in a Headwater Catchment of the Italian Alps. </a:t>
            </a:r>
          </a:p>
          <a:p>
            <a:r>
              <a:rPr lang="en-US" sz="1400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Water Resources Research 56(4). </a:t>
            </a:r>
            <a:r>
              <a:rPr lang="en-US" sz="1400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  <a:hlinkClick r:id="rId3"/>
              </a:rPr>
              <a:t>https://doi.org/10.1029/2019WR025563</a:t>
            </a:r>
            <a:endParaRPr lang="en-US" sz="1400" b="0" i="0" u="none" strike="noStrike" dirty="0"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</p:txBody>
      </p:sp>
      <p:sp>
        <p:nvSpPr>
          <p:cNvPr id="6" name="Rettangolo 19">
            <a:extLst>
              <a:ext uri="{FF2B5EF4-FFF2-40B4-BE49-F238E27FC236}">
                <a16:creationId xmlns:a16="http://schemas.microsoft.com/office/drawing/2014/main" id="{7C031C0E-2E77-4AFB-8344-87D1B0FE4EE7}"/>
              </a:ext>
            </a:extLst>
          </p:cNvPr>
          <p:cNvSpPr/>
          <p:nvPr/>
        </p:nvSpPr>
        <p:spPr>
          <a:xfrm>
            <a:off x="288751" y="682314"/>
            <a:ext cx="540000" cy="540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4907"/>
            <a:r>
              <a:rPr lang="en-US" sz="2000" b="1" dirty="0">
                <a:solidFill>
                  <a:prstClr val="white"/>
                </a:solidFill>
                <a:latin typeface="Ubuntu" panose="020B0504030602030204" pitchFamily="34" charset="0"/>
              </a:rPr>
              <a:t>1</a:t>
            </a:r>
          </a:p>
        </p:txBody>
      </p:sp>
      <p:sp>
        <p:nvSpPr>
          <p:cNvPr id="8" name="CasellaDiTesto 7">
            <a:extLst>
              <a:ext uri="{FF2B5EF4-FFF2-40B4-BE49-F238E27FC236}">
                <a16:creationId xmlns:a16="http://schemas.microsoft.com/office/drawing/2014/main" id="{A4FD16E7-7CE8-4FE1-8413-80BF0B53E86E}"/>
              </a:ext>
            </a:extLst>
          </p:cNvPr>
          <p:cNvSpPr txBox="1"/>
          <p:nvPr/>
        </p:nvSpPr>
        <p:spPr>
          <a:xfrm>
            <a:off x="825699" y="1321646"/>
            <a:ext cx="821079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400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G. Botter, </a:t>
            </a:r>
            <a:r>
              <a:rPr lang="it-IT" sz="140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N. Durighetto </a:t>
            </a:r>
            <a:r>
              <a:rPr lang="it-IT" sz="1400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(2020). </a:t>
            </a:r>
          </a:p>
          <a:p>
            <a:r>
              <a:rPr lang="en-US" sz="1400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The Stream Length Duration Curve: A Tool for Characterizing the Time Variability of the Flowing Stream Length.  </a:t>
            </a:r>
          </a:p>
          <a:p>
            <a:r>
              <a:rPr lang="en-US" sz="1400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Water Resources Research </a:t>
            </a:r>
            <a:r>
              <a:rPr lang="en-US" sz="140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56(8)</a:t>
            </a:r>
            <a:r>
              <a:rPr lang="en-US" sz="14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. </a:t>
            </a:r>
            <a:r>
              <a:rPr lang="en-US" sz="1400" dirty="0">
                <a:hlinkClick r:id="rId4"/>
              </a:rPr>
              <a:t>https://doi.org/10.1029/2020WR027282</a:t>
            </a:r>
            <a:endParaRPr lang="en-US" sz="1400" dirty="0"/>
          </a:p>
          <a:p>
            <a:endParaRPr lang="en-US" sz="1400" b="1" i="0" u="none" strike="noStrike" dirty="0"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</p:txBody>
      </p:sp>
      <p:sp>
        <p:nvSpPr>
          <p:cNvPr id="12" name="Rettangolo 19">
            <a:extLst>
              <a:ext uri="{FF2B5EF4-FFF2-40B4-BE49-F238E27FC236}">
                <a16:creationId xmlns:a16="http://schemas.microsoft.com/office/drawing/2014/main" id="{F0918ABE-6221-4709-81C8-216DC2212957}"/>
              </a:ext>
            </a:extLst>
          </p:cNvPr>
          <p:cNvSpPr/>
          <p:nvPr/>
        </p:nvSpPr>
        <p:spPr>
          <a:xfrm>
            <a:off x="286866" y="1420978"/>
            <a:ext cx="540000" cy="540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4907"/>
            <a:r>
              <a:rPr lang="en-US" sz="2000" b="1" dirty="0">
                <a:solidFill>
                  <a:prstClr val="white"/>
                </a:solidFill>
                <a:latin typeface="Ubuntu" panose="020B0504030602030204" pitchFamily="34" charset="0"/>
              </a:rPr>
              <a:t>2</a:t>
            </a:r>
          </a:p>
        </p:txBody>
      </p:sp>
      <p:sp>
        <p:nvSpPr>
          <p:cNvPr id="14" name="CasellaDiTesto 13">
            <a:extLst>
              <a:ext uri="{FF2B5EF4-FFF2-40B4-BE49-F238E27FC236}">
                <a16:creationId xmlns:a16="http://schemas.microsoft.com/office/drawing/2014/main" id="{49B0F61A-B5D7-4B5B-8224-DD57B1E79DBB}"/>
              </a:ext>
            </a:extLst>
          </p:cNvPr>
          <p:cNvSpPr txBox="1"/>
          <p:nvPr/>
        </p:nvSpPr>
        <p:spPr>
          <a:xfrm>
            <a:off x="825699" y="2060310"/>
            <a:ext cx="8210797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400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A. Senatore, M. </a:t>
            </a:r>
            <a:r>
              <a:rPr lang="it-IT" sz="1400" b="0" i="0" u="none" strike="noStrike" dirty="0" err="1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Micieli</a:t>
            </a:r>
            <a:r>
              <a:rPr lang="it-IT" sz="1400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, A. Liotti</a:t>
            </a:r>
            <a:r>
              <a:rPr lang="it-IT" sz="140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, N. Durighetto</a:t>
            </a:r>
            <a:r>
              <a:rPr lang="it-IT" sz="1400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, G. Mendicino, G. Botter. (2020)</a:t>
            </a:r>
          </a:p>
          <a:p>
            <a:r>
              <a:rPr lang="en-US" sz="1400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Monitoring and Modeling Drainage Network Contraction and Dry Down in Mediterranean Headwater Catchments.  Earth and Space Science Open Archive. </a:t>
            </a:r>
            <a:r>
              <a:rPr lang="en-US" sz="1400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  <a:hlinkClick r:id="rId5"/>
              </a:rPr>
              <a:t>https://doi.org/10.1002/essoar.10504177.1</a:t>
            </a:r>
            <a:endParaRPr lang="en-US" sz="1400" b="1" i="0" u="none" strike="noStrike" dirty="0"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</p:txBody>
      </p:sp>
      <p:sp>
        <p:nvSpPr>
          <p:cNvPr id="16" name="Rettangolo 19">
            <a:extLst>
              <a:ext uri="{FF2B5EF4-FFF2-40B4-BE49-F238E27FC236}">
                <a16:creationId xmlns:a16="http://schemas.microsoft.com/office/drawing/2014/main" id="{E0643CD1-15AA-4ACD-973F-58DCB77F4859}"/>
              </a:ext>
            </a:extLst>
          </p:cNvPr>
          <p:cNvSpPr/>
          <p:nvPr/>
        </p:nvSpPr>
        <p:spPr>
          <a:xfrm>
            <a:off x="286866" y="2159642"/>
            <a:ext cx="540000" cy="540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4907"/>
            <a:r>
              <a:rPr lang="en-US" sz="2000" b="1" dirty="0">
                <a:solidFill>
                  <a:prstClr val="white"/>
                </a:solidFill>
                <a:latin typeface="Ubuntu" panose="020B0504030602030204" pitchFamily="34" charset="0"/>
              </a:rPr>
              <a:t>3</a:t>
            </a:r>
          </a:p>
        </p:txBody>
      </p:sp>
      <p:sp>
        <p:nvSpPr>
          <p:cNvPr id="18" name="CasellaDiTesto 17">
            <a:extLst>
              <a:ext uri="{FF2B5EF4-FFF2-40B4-BE49-F238E27FC236}">
                <a16:creationId xmlns:a16="http://schemas.microsoft.com/office/drawing/2014/main" id="{76144DF6-4160-4EFC-9B21-8A61CC548C69}"/>
              </a:ext>
            </a:extLst>
          </p:cNvPr>
          <p:cNvSpPr txBox="1"/>
          <p:nvPr/>
        </p:nvSpPr>
        <p:spPr>
          <a:xfrm>
            <a:off x="825699" y="2798974"/>
            <a:ext cx="820891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i="0" u="none" strike="noStrike" dirty="0">
                <a:effectLst/>
                <a:latin typeface="Calibri" panose="020F0502020204030204" pitchFamily="34" charset="0"/>
              </a:rPr>
              <a:t>N. Durighetto, </a:t>
            </a:r>
            <a:r>
              <a:rPr lang="en-US" sz="1400" b="0" i="0" u="none" strike="noStrike" dirty="0">
                <a:effectLst/>
                <a:latin typeface="Calibri" panose="020F0502020204030204" pitchFamily="34" charset="0"/>
              </a:rPr>
              <a:t>G. Botter</a:t>
            </a:r>
            <a:r>
              <a:rPr lang="it-IT" sz="1400" b="0" i="0" u="none" strike="noStrike" dirty="0">
                <a:effectLst/>
                <a:latin typeface="Calibri" panose="020F0502020204030204" pitchFamily="34" charset="0"/>
              </a:rPr>
              <a:t>. (2021) </a:t>
            </a:r>
          </a:p>
          <a:p>
            <a:r>
              <a:rPr lang="en-US" sz="1400" b="0" i="0" u="none" strike="noStrike" dirty="0">
                <a:effectLst/>
                <a:latin typeface="Calibri" panose="020F0502020204030204" pitchFamily="34" charset="0"/>
              </a:rPr>
              <a:t>Time-lapse visualization of seasonal stream network dynamics from a limited number of field surveys.  </a:t>
            </a:r>
          </a:p>
          <a:p>
            <a:r>
              <a:rPr lang="en-US" sz="1400" b="0" i="0" u="none" strike="noStrike" dirty="0">
                <a:effectLst/>
                <a:latin typeface="Calibri" panose="020F0502020204030204" pitchFamily="34" charset="0"/>
              </a:rPr>
              <a:t>Hydrological Processes </a:t>
            </a:r>
            <a:r>
              <a:rPr lang="en-US" sz="1400" b="0" i="0" u="none" strike="noStrike" dirty="0" err="1">
                <a:effectLst/>
                <a:latin typeface="Calibri" panose="020F0502020204030204" pitchFamily="34" charset="0"/>
              </a:rPr>
              <a:t>HPEye</a:t>
            </a:r>
            <a:r>
              <a:rPr lang="en-US" sz="1400" b="0" i="0" u="none" strike="noStrike" dirty="0">
                <a:effectLst/>
                <a:latin typeface="Calibri" panose="020F0502020204030204" pitchFamily="34" charset="0"/>
              </a:rPr>
              <a:t>. </a:t>
            </a:r>
            <a:r>
              <a:rPr lang="en-US" sz="1400" i="0" u="none" strike="noStrike" dirty="0">
                <a:solidFill>
                  <a:srgbClr val="005274"/>
                </a:solidFill>
                <a:effectLst/>
                <a:latin typeface="Open Sans"/>
                <a:hlinkClick r:id="rId6"/>
              </a:rPr>
              <a:t>https://doi.org/10.1002/hyp.14053</a:t>
            </a:r>
            <a:endParaRPr lang="en-US" sz="1400" i="0" u="none" strike="noStrike" dirty="0">
              <a:solidFill>
                <a:srgbClr val="C00000"/>
              </a:solidFill>
              <a:effectLst/>
              <a:latin typeface="Calibri" panose="020F0502020204030204" pitchFamily="34" charset="0"/>
            </a:endParaRPr>
          </a:p>
        </p:txBody>
      </p:sp>
      <p:sp>
        <p:nvSpPr>
          <p:cNvPr id="20" name="Rettangolo 19">
            <a:extLst>
              <a:ext uri="{FF2B5EF4-FFF2-40B4-BE49-F238E27FC236}">
                <a16:creationId xmlns:a16="http://schemas.microsoft.com/office/drawing/2014/main" id="{38F4E0EE-CBEB-4C34-B938-F4E075EE9B54}"/>
              </a:ext>
            </a:extLst>
          </p:cNvPr>
          <p:cNvSpPr/>
          <p:nvPr/>
        </p:nvSpPr>
        <p:spPr>
          <a:xfrm>
            <a:off x="286866" y="2898306"/>
            <a:ext cx="540000" cy="540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4907"/>
            <a:r>
              <a:rPr lang="en-US" sz="2000" b="1" dirty="0">
                <a:solidFill>
                  <a:prstClr val="white"/>
                </a:solidFill>
                <a:latin typeface="Ubuntu" panose="020B0504030602030204" pitchFamily="34" charset="0"/>
              </a:rPr>
              <a:t>4</a:t>
            </a:r>
          </a:p>
        </p:txBody>
      </p:sp>
      <p:sp>
        <p:nvSpPr>
          <p:cNvPr id="15" name="CasellaDiTesto 14">
            <a:extLst>
              <a:ext uri="{FF2B5EF4-FFF2-40B4-BE49-F238E27FC236}">
                <a16:creationId xmlns:a16="http://schemas.microsoft.com/office/drawing/2014/main" id="{69CED1DC-1ADE-48D7-91B4-81492A6FC73C}"/>
              </a:ext>
            </a:extLst>
          </p:cNvPr>
          <p:cNvSpPr txBox="1"/>
          <p:nvPr/>
        </p:nvSpPr>
        <p:spPr>
          <a:xfrm>
            <a:off x="825699" y="3537638"/>
            <a:ext cx="820891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i="0" u="none" strike="noStrike" dirty="0">
                <a:effectLst/>
                <a:latin typeface="Calibri" panose="020F0502020204030204" pitchFamily="34" charset="0"/>
              </a:rPr>
              <a:t>F. Zanetti, N. Durighetto, F. Vingiani, </a:t>
            </a:r>
            <a:r>
              <a:rPr lang="en-US" sz="1400" b="0" i="0" u="none" strike="noStrike" dirty="0">
                <a:effectLst/>
                <a:latin typeface="Calibri" panose="020F0502020204030204" pitchFamily="34" charset="0"/>
              </a:rPr>
              <a:t>G. Botter</a:t>
            </a:r>
            <a:r>
              <a:rPr lang="it-IT" sz="1400" b="0" i="0" u="none" strike="noStrike" dirty="0">
                <a:effectLst/>
                <a:latin typeface="Calibri" panose="020F0502020204030204" pitchFamily="34" charset="0"/>
              </a:rPr>
              <a:t>. (2021) </a:t>
            </a:r>
          </a:p>
          <a:p>
            <a:r>
              <a:rPr lang="en-US" sz="1400" b="0" i="0" u="none" strike="noStrike" dirty="0" err="1">
                <a:effectLst/>
                <a:latin typeface="Calibri" panose="020F0502020204030204" pitchFamily="34" charset="0"/>
              </a:rPr>
              <a:t>Analysing</a:t>
            </a:r>
            <a:r>
              <a:rPr lang="en-US" sz="1400" b="0" i="0" u="none" strike="noStrike" dirty="0">
                <a:effectLst/>
                <a:latin typeface="Calibri" panose="020F0502020204030204" pitchFamily="34" charset="0"/>
              </a:rPr>
              <a:t> river network dynamics and active length-discharge relationship using water presence sensors.  </a:t>
            </a:r>
          </a:p>
          <a:p>
            <a:r>
              <a:rPr lang="en-US" sz="1400" b="0" i="0" u="none" strike="noStrike" dirty="0">
                <a:effectLst/>
                <a:latin typeface="Calibri" panose="020F0502020204030204" pitchFamily="34" charset="0"/>
              </a:rPr>
              <a:t>Hydrology and Earth System Sciences Discussions. </a:t>
            </a:r>
            <a:r>
              <a:rPr lang="en-US" sz="1400" b="0" i="0" dirty="0">
                <a:solidFill>
                  <a:srgbClr val="464646"/>
                </a:solidFill>
                <a:effectLst/>
                <a:latin typeface="Open Sans"/>
                <a:hlinkClick r:id="rId7"/>
              </a:rPr>
              <a:t>https://doi.org/10.5194/hess-2021-103</a:t>
            </a:r>
            <a:endParaRPr lang="en-US" sz="1400" i="0" u="none" strike="noStrike" dirty="0">
              <a:solidFill>
                <a:srgbClr val="C00000"/>
              </a:solidFill>
              <a:effectLst/>
              <a:latin typeface="Calibri" panose="020F0502020204030204" pitchFamily="34" charset="0"/>
            </a:endParaRPr>
          </a:p>
        </p:txBody>
      </p:sp>
      <p:sp>
        <p:nvSpPr>
          <p:cNvPr id="17" name="Rettangolo 16">
            <a:extLst>
              <a:ext uri="{FF2B5EF4-FFF2-40B4-BE49-F238E27FC236}">
                <a16:creationId xmlns:a16="http://schemas.microsoft.com/office/drawing/2014/main" id="{D04F35D1-4CDE-4741-BA22-10366C6F80A8}"/>
              </a:ext>
            </a:extLst>
          </p:cNvPr>
          <p:cNvSpPr/>
          <p:nvPr/>
        </p:nvSpPr>
        <p:spPr>
          <a:xfrm>
            <a:off x="286866" y="3636970"/>
            <a:ext cx="540000" cy="540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4907"/>
            <a:r>
              <a:rPr lang="en-US" sz="2000" b="1" dirty="0">
                <a:solidFill>
                  <a:prstClr val="white"/>
                </a:solidFill>
                <a:latin typeface="Ubuntu" panose="020B0504030602030204" pitchFamily="34" charset="0"/>
              </a:rPr>
              <a:t>5</a:t>
            </a:r>
          </a:p>
        </p:txBody>
      </p:sp>
      <p:sp>
        <p:nvSpPr>
          <p:cNvPr id="19" name="CasellaDiTesto 18">
            <a:extLst>
              <a:ext uri="{FF2B5EF4-FFF2-40B4-BE49-F238E27FC236}">
                <a16:creationId xmlns:a16="http://schemas.microsoft.com/office/drawing/2014/main" id="{96C6497E-4C24-4D21-98CB-32B54BE7B6B3}"/>
              </a:ext>
            </a:extLst>
          </p:cNvPr>
          <p:cNvSpPr txBox="1"/>
          <p:nvPr/>
        </p:nvSpPr>
        <p:spPr>
          <a:xfrm>
            <a:off x="825699" y="4276302"/>
            <a:ext cx="820891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i="0" u="none" strike="noStrike" dirty="0">
                <a:effectLst/>
                <a:latin typeface="Calibri" panose="020F0502020204030204" pitchFamily="34" charset="0"/>
              </a:rPr>
              <a:t>F. Zanetti, N. Durighetto, F. Vingiani, </a:t>
            </a:r>
            <a:r>
              <a:rPr lang="en-US" sz="1400" b="0" i="0" u="none" strike="noStrike" dirty="0">
                <a:effectLst/>
                <a:latin typeface="Calibri" panose="020F0502020204030204" pitchFamily="34" charset="0"/>
              </a:rPr>
              <a:t>G. Botter</a:t>
            </a:r>
            <a:r>
              <a:rPr lang="it-IT" sz="1400" b="0" i="0" u="none" strike="noStrike" dirty="0">
                <a:effectLst/>
                <a:latin typeface="Calibri" panose="020F0502020204030204" pitchFamily="34" charset="0"/>
              </a:rPr>
              <a:t>. (EGU2021) </a:t>
            </a:r>
          </a:p>
          <a:p>
            <a:r>
              <a:rPr lang="en-US" sz="1400" dirty="0">
                <a:latin typeface="Calibri" panose="020F0502020204030204" pitchFamily="34" charset="0"/>
              </a:rPr>
              <a:t>Analysis of the active length dynamics on intermittent streams using water presence sensors</a:t>
            </a:r>
            <a:r>
              <a:rPr lang="en-US" sz="1400" b="0" i="0" u="none" strike="noStrike" dirty="0">
                <a:effectLst/>
                <a:latin typeface="Calibri" panose="020F0502020204030204" pitchFamily="34" charset="0"/>
              </a:rPr>
              <a:t>.  </a:t>
            </a:r>
          </a:p>
          <a:p>
            <a:r>
              <a:rPr lang="en-US" sz="1400" b="0" i="0" u="none" strike="noStrike" dirty="0">
                <a:effectLst/>
                <a:latin typeface="Calibri" panose="020F0502020204030204" pitchFamily="34" charset="0"/>
              </a:rPr>
              <a:t>EGU General Assembly 2021, , EGU-8526. </a:t>
            </a:r>
            <a:r>
              <a:rPr lang="en-US" sz="1400" b="0" i="0" dirty="0">
                <a:effectLst/>
                <a:latin typeface="Open Sans"/>
                <a:hlinkClick r:id="rId8"/>
              </a:rPr>
              <a:t>https://doi.org/10.5194/egusphere-egu21-8526</a:t>
            </a:r>
            <a:endParaRPr lang="en-US" sz="1400" i="0" u="none" strike="noStrike" dirty="0">
              <a:solidFill>
                <a:srgbClr val="C00000"/>
              </a:solidFill>
              <a:effectLst/>
              <a:latin typeface="Calibri" panose="020F0502020204030204" pitchFamily="34" charset="0"/>
            </a:endParaRPr>
          </a:p>
        </p:txBody>
      </p:sp>
      <p:sp>
        <p:nvSpPr>
          <p:cNvPr id="21" name="Rettangolo 20">
            <a:extLst>
              <a:ext uri="{FF2B5EF4-FFF2-40B4-BE49-F238E27FC236}">
                <a16:creationId xmlns:a16="http://schemas.microsoft.com/office/drawing/2014/main" id="{2C4D1BC6-927E-4318-B183-E4C87BDFF366}"/>
              </a:ext>
            </a:extLst>
          </p:cNvPr>
          <p:cNvSpPr/>
          <p:nvPr/>
        </p:nvSpPr>
        <p:spPr>
          <a:xfrm>
            <a:off x="286866" y="4375634"/>
            <a:ext cx="540000" cy="540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4907"/>
            <a:r>
              <a:rPr lang="en-US" sz="2000" b="1" dirty="0">
                <a:solidFill>
                  <a:prstClr val="white"/>
                </a:solidFill>
                <a:latin typeface="Ubuntu" panose="020B0504030602030204" pitchFamily="34" charset="0"/>
              </a:rPr>
              <a:t>6</a:t>
            </a:r>
          </a:p>
        </p:txBody>
      </p:sp>
    </p:spTree>
    <p:extLst>
      <p:ext uri="{BB962C8B-B14F-4D97-AF65-F5344CB8AC3E}">
        <p14:creationId xmlns:p14="http://schemas.microsoft.com/office/powerpoint/2010/main" val="3168878528"/>
      </p:ext>
    </p:extLst>
  </p:cSld>
  <p:clrMapOvr>
    <a:masterClrMapping/>
  </p:clrMapOvr>
  <p:transition advTm="120000">
    <p:wip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uppo 3">
            <a:extLst>
              <a:ext uri="{FF2B5EF4-FFF2-40B4-BE49-F238E27FC236}">
                <a16:creationId xmlns:a16="http://schemas.microsoft.com/office/drawing/2014/main" id="{4FEA5A09-642B-4890-9F8C-FE013CE62793}"/>
              </a:ext>
            </a:extLst>
          </p:cNvPr>
          <p:cNvGrpSpPr/>
          <p:nvPr/>
        </p:nvGrpSpPr>
        <p:grpSpPr>
          <a:xfrm>
            <a:off x="163764" y="2770463"/>
            <a:ext cx="1299563" cy="2139497"/>
            <a:chOff x="3049480" y="2268874"/>
            <a:chExt cx="1441149" cy="2372595"/>
          </a:xfrm>
        </p:grpSpPr>
        <p:pic>
          <p:nvPicPr>
            <p:cNvPr id="5" name="Immagine 4" descr="Immagine che contiene animale&#10;&#10;Descrizione generata automaticamente">
              <a:extLst>
                <a:ext uri="{FF2B5EF4-FFF2-40B4-BE49-F238E27FC236}">
                  <a16:creationId xmlns:a16="http://schemas.microsoft.com/office/drawing/2014/main" id="{9FEF99CD-F19E-4E1A-A655-350A809662D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2248" b="96481" l="6618" r="97978">
                          <a14:foregroundMark x1="40809" y1="67546" x2="36765" y2="71163"/>
                          <a14:foregroundMark x1="49632" y1="89638" x2="24632" y2="88563"/>
                          <a14:foregroundMark x1="33456" y1="93646" x2="32721" y2="96481"/>
                          <a14:foregroundMark x1="6618" y1="62854" x2="9375" y2="73314"/>
                          <a14:foregroundMark x1="47610" y1="8700" x2="73713" y2="8993"/>
                          <a14:foregroundMark x1="73713" y1="8993" x2="85846" y2="20430"/>
                          <a14:foregroundMark x1="97243" y1="17204" x2="97243" y2="20430"/>
                          <a14:foregroundMark x1="95956" y1="17204" x2="97978" y2="17693"/>
                          <a14:foregroundMark x1="87868" y1="5474" x2="63787" y2="5474"/>
                          <a14:foregroundMark x1="66912" y1="2248" x2="58824" y2="2737"/>
                        </a14:backgroundRemoval>
                      </a14:imgEffect>
                      <a14:imgEffect>
                        <a14:colorTemperature colorTemp="53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049480" y="2268874"/>
              <a:ext cx="1260678" cy="2372595"/>
            </a:xfrm>
            <a:prstGeom prst="rect">
              <a:avLst/>
            </a:prstGeom>
          </p:spPr>
        </p:pic>
        <p:pic>
          <p:nvPicPr>
            <p:cNvPr id="6" name="Immagine 5">
              <a:extLst>
                <a:ext uri="{FF2B5EF4-FFF2-40B4-BE49-F238E27FC236}">
                  <a16:creationId xmlns:a16="http://schemas.microsoft.com/office/drawing/2014/main" id="{BCE308F6-AFA7-443E-A51A-CC70EC9CFED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809632" y="4460309"/>
              <a:ext cx="680997" cy="140626"/>
            </a:xfrm>
            <a:prstGeom prst="rect">
              <a:avLst/>
            </a:prstGeom>
          </p:spPr>
        </p:pic>
      </p:grpSp>
      <p:grpSp>
        <p:nvGrpSpPr>
          <p:cNvPr id="8" name="Gruppo 7">
            <a:extLst>
              <a:ext uri="{FF2B5EF4-FFF2-40B4-BE49-F238E27FC236}">
                <a16:creationId xmlns:a16="http://schemas.microsoft.com/office/drawing/2014/main" id="{5FDF4961-8581-4254-BDDE-94010BEE6F5A}"/>
              </a:ext>
            </a:extLst>
          </p:cNvPr>
          <p:cNvGrpSpPr/>
          <p:nvPr/>
        </p:nvGrpSpPr>
        <p:grpSpPr>
          <a:xfrm>
            <a:off x="2083834" y="4083987"/>
            <a:ext cx="831982" cy="810823"/>
            <a:chOff x="1506861" y="3360121"/>
            <a:chExt cx="1352258" cy="1317868"/>
          </a:xfrm>
        </p:grpSpPr>
        <p:pic>
          <p:nvPicPr>
            <p:cNvPr id="9" name="Elemento grafico 8">
              <a:extLst>
                <a:ext uri="{FF2B5EF4-FFF2-40B4-BE49-F238E27FC236}">
                  <a16:creationId xmlns:a16="http://schemas.microsoft.com/office/drawing/2014/main" id="{463A98E8-558B-4942-9177-EE4625BFBDA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rcRect l="47329" t="65406" r="33110" b="6722"/>
            <a:stretch/>
          </p:blipFill>
          <p:spPr>
            <a:xfrm>
              <a:off x="1506861" y="3360121"/>
              <a:ext cx="1352258" cy="1317868"/>
            </a:xfrm>
            <a:prstGeom prst="rect">
              <a:avLst/>
            </a:prstGeom>
          </p:spPr>
        </p:pic>
        <p:sp>
          <p:nvSpPr>
            <p:cNvPr id="10" name="Ovale 9">
              <a:extLst>
                <a:ext uri="{FF2B5EF4-FFF2-40B4-BE49-F238E27FC236}">
                  <a16:creationId xmlns:a16="http://schemas.microsoft.com/office/drawing/2014/main" id="{98A0BA8C-9130-4585-886A-37D9FD6EAE36}"/>
                </a:ext>
              </a:extLst>
            </p:cNvPr>
            <p:cNvSpPr/>
            <p:nvPr/>
          </p:nvSpPr>
          <p:spPr>
            <a:xfrm>
              <a:off x="1968190" y="3504399"/>
              <a:ext cx="62208" cy="62208"/>
            </a:xfrm>
            <a:prstGeom prst="ellipse">
              <a:avLst/>
            </a:prstGeom>
            <a:solidFill>
              <a:schemeClr val="bg1">
                <a:lumMod val="85000"/>
                <a:alpha val="25000"/>
              </a:schemeClr>
            </a:solidFill>
            <a:ln w="190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Ovale 10">
              <a:extLst>
                <a:ext uri="{FF2B5EF4-FFF2-40B4-BE49-F238E27FC236}">
                  <a16:creationId xmlns:a16="http://schemas.microsoft.com/office/drawing/2014/main" id="{CBA6C937-5856-40F1-A8F2-2CFBB81EBD24}"/>
                </a:ext>
              </a:extLst>
            </p:cNvPr>
            <p:cNvSpPr/>
            <p:nvPr/>
          </p:nvSpPr>
          <p:spPr>
            <a:xfrm>
              <a:off x="2402590" y="4344922"/>
              <a:ext cx="62208" cy="62208"/>
            </a:xfrm>
            <a:prstGeom prst="ellipse">
              <a:avLst/>
            </a:prstGeom>
            <a:solidFill>
              <a:schemeClr val="bg1">
                <a:lumMod val="85000"/>
                <a:alpha val="25000"/>
              </a:schemeClr>
            </a:solidFill>
            <a:ln w="190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7" name="Immagine 6">
            <a:extLst>
              <a:ext uri="{FF2B5EF4-FFF2-40B4-BE49-F238E27FC236}">
                <a16:creationId xmlns:a16="http://schemas.microsoft.com/office/drawing/2014/main" id="{C4121980-C652-4F07-ABC6-2EE90F6761C2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screen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2215" b="95253" l="2802" r="96767">
                        <a14:foregroundMark x1="7759" y1="75000" x2="6034" y2="95253"/>
                        <a14:foregroundMark x1="6034" y1="95253" x2="18103" y2="85443"/>
                        <a14:foregroundMark x1="3879" y1="94937" x2="2802" y2="90190"/>
                        <a14:foregroundMark x1="92241" y1="38924" x2="92241" y2="31646"/>
                        <a14:foregroundMark x1="96121" y1="35443" x2="97198" y2="36709"/>
                        <a14:foregroundMark x1="90302" y1="9177" x2="80388" y2="9810"/>
                        <a14:foregroundMark x1="69397" y1="2215" x2="64655" y2="4430"/>
                        <a14:backgroundMark x1="7112" y1="4430" x2="7112" y2="12342"/>
                      </a14:backgroundRemoval>
                    </a14:imgEffect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58186" y="3006833"/>
            <a:ext cx="1929638" cy="1318586"/>
          </a:xfrm>
          <a:prstGeom prst="rect">
            <a:avLst/>
          </a:prstGeom>
        </p:spPr>
      </p:pic>
      <p:sp>
        <p:nvSpPr>
          <p:cNvPr id="13" name="CasellaDiTesto 12">
            <a:extLst>
              <a:ext uri="{FF2B5EF4-FFF2-40B4-BE49-F238E27FC236}">
                <a16:creationId xmlns:a16="http://schemas.microsoft.com/office/drawing/2014/main" id="{A49625A9-C74C-45CC-B062-7B270E1F62DC}"/>
              </a:ext>
            </a:extLst>
          </p:cNvPr>
          <p:cNvSpPr txBox="1"/>
          <p:nvPr/>
        </p:nvSpPr>
        <p:spPr>
          <a:xfrm>
            <a:off x="0" y="0"/>
            <a:ext cx="9144000" cy="638636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US" sz="1950" dirty="0">
                <a:solidFill>
                  <a:schemeClr val="accent1"/>
                </a:solidFill>
                <a:latin typeface="Ubuntu" panose="020B0504030602030204" pitchFamily="34" charset="0"/>
              </a:rPr>
              <a:t>Characterizing temporary stream dynamics: the Stream Length Duration Curve</a:t>
            </a:r>
            <a:br>
              <a:rPr lang="en-US" sz="1950" dirty="0">
                <a:solidFill>
                  <a:schemeClr val="accent1"/>
                </a:solidFill>
                <a:latin typeface="Ubuntu" panose="020B0504030602030204" pitchFamily="34" charset="0"/>
              </a:rPr>
            </a:br>
            <a:r>
              <a:rPr lang="en-US" sz="1600" dirty="0">
                <a:solidFill>
                  <a:schemeClr val="accent1"/>
                </a:solidFill>
                <a:latin typeface="Ubuntu" panose="020B0504030602030204" pitchFamily="34" charset="0"/>
              </a:rPr>
              <a:t>Nicola Durighetto, Alfonso Senatore, and Gianluca Botter</a:t>
            </a:r>
            <a:endParaRPr lang="en-US" sz="1600" dirty="0">
              <a:solidFill>
                <a:schemeClr val="accent1"/>
              </a:solidFill>
            </a:endParaRPr>
          </a:p>
        </p:txBody>
      </p:sp>
      <p:sp>
        <p:nvSpPr>
          <p:cNvPr id="21" name="CasellaDiTesto 20">
            <a:extLst>
              <a:ext uri="{FF2B5EF4-FFF2-40B4-BE49-F238E27FC236}">
                <a16:creationId xmlns:a16="http://schemas.microsoft.com/office/drawing/2014/main" id="{5473F0B0-3377-4634-A0E9-E1B0BC4116FA}"/>
              </a:ext>
            </a:extLst>
          </p:cNvPr>
          <p:cNvSpPr txBox="1"/>
          <p:nvPr/>
        </p:nvSpPr>
        <p:spPr>
          <a:xfrm>
            <a:off x="108165" y="760153"/>
            <a:ext cx="2879659" cy="264660"/>
          </a:xfrm>
          <a:prstGeom prst="rect">
            <a:avLst/>
          </a:prstGeom>
          <a:solidFill>
            <a:schemeClr val="accent1"/>
          </a:solidFill>
        </p:spPr>
        <p:txBody>
          <a:bodyPr wrap="square" rtlCol="0" anchor="ctr">
            <a:noAutofit/>
          </a:bodyPr>
          <a:lstStyle>
            <a:defPPr>
              <a:defRPr lang="en-US"/>
            </a:defPPr>
            <a:lvl1pPr algn="ctr">
              <a:defRPr sz="1400" b="0">
                <a:ln w="22225">
                  <a:noFill/>
                  <a:prstDash val="solid"/>
                </a:ln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Temporary streams</a:t>
            </a:r>
          </a:p>
        </p:txBody>
      </p:sp>
      <p:sp>
        <p:nvSpPr>
          <p:cNvPr id="23" name="CasellaDiTesto 22">
            <a:extLst>
              <a:ext uri="{FF2B5EF4-FFF2-40B4-BE49-F238E27FC236}">
                <a16:creationId xmlns:a16="http://schemas.microsoft.com/office/drawing/2014/main" id="{1B9E6DE4-E479-488D-ABE9-7915259D85A5}"/>
              </a:ext>
            </a:extLst>
          </p:cNvPr>
          <p:cNvSpPr txBox="1"/>
          <p:nvPr/>
        </p:nvSpPr>
        <p:spPr>
          <a:xfrm>
            <a:off x="105240" y="1020970"/>
            <a:ext cx="2881121" cy="53260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lIns="90000" rIns="90000" rtlCol="0" anchor="ctr">
            <a:noAutofit/>
          </a:bodyPr>
          <a:lstStyle/>
          <a:p>
            <a:pPr algn="ctr"/>
            <a:r>
              <a:rPr lang="en-US" sz="1400" dirty="0"/>
              <a:t>Streams that temporarily </a:t>
            </a:r>
            <a:br>
              <a:rPr lang="en-US" sz="1400" dirty="0"/>
            </a:br>
            <a:r>
              <a:rPr lang="en-US" sz="1400" dirty="0"/>
              <a:t>cease to flow</a:t>
            </a:r>
          </a:p>
        </p:txBody>
      </p:sp>
      <p:sp>
        <p:nvSpPr>
          <p:cNvPr id="27" name="CasellaDiTesto 26">
            <a:extLst>
              <a:ext uri="{FF2B5EF4-FFF2-40B4-BE49-F238E27FC236}">
                <a16:creationId xmlns:a16="http://schemas.microsoft.com/office/drawing/2014/main" id="{AFE5DD9C-5280-4481-B6E6-2F23809FC35C}"/>
              </a:ext>
            </a:extLst>
          </p:cNvPr>
          <p:cNvSpPr txBox="1"/>
          <p:nvPr/>
        </p:nvSpPr>
        <p:spPr>
          <a:xfrm>
            <a:off x="106703" y="1832070"/>
            <a:ext cx="2879659" cy="251917"/>
          </a:xfrm>
          <a:prstGeom prst="rect">
            <a:avLst/>
          </a:prstGeom>
          <a:solidFill>
            <a:schemeClr val="accent1"/>
          </a:solidFill>
        </p:spPr>
        <p:txBody>
          <a:bodyPr wrap="square" rtlCol="0" anchor="ctr">
            <a:noAutofit/>
          </a:bodyPr>
          <a:lstStyle>
            <a:defPPr>
              <a:defRPr lang="en-US"/>
            </a:defPPr>
            <a:lvl1pPr algn="ctr">
              <a:defRPr sz="1400" b="0">
                <a:ln w="22225">
                  <a:noFill/>
                  <a:prstDash val="solid"/>
                </a:ln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Empirical dataset</a:t>
            </a:r>
          </a:p>
        </p:txBody>
      </p:sp>
      <p:sp>
        <p:nvSpPr>
          <p:cNvPr id="28" name="CasellaDiTesto 27">
            <a:extLst>
              <a:ext uri="{FF2B5EF4-FFF2-40B4-BE49-F238E27FC236}">
                <a16:creationId xmlns:a16="http://schemas.microsoft.com/office/drawing/2014/main" id="{7000724B-4F74-4DAD-A5A1-2852F1E9B06F}"/>
              </a:ext>
            </a:extLst>
          </p:cNvPr>
          <p:cNvSpPr txBox="1"/>
          <p:nvPr/>
        </p:nvSpPr>
        <p:spPr>
          <a:xfrm>
            <a:off x="106703" y="2149582"/>
            <a:ext cx="1400998" cy="54497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 anchor="ctr">
            <a:noAutofit/>
          </a:bodyPr>
          <a:lstStyle/>
          <a:p>
            <a:pPr algn="ctr"/>
            <a:r>
              <a:rPr lang="en-US" sz="1400" dirty="0"/>
              <a:t>Valfredda creek</a:t>
            </a:r>
            <a:br>
              <a:rPr lang="en-US" sz="1400" dirty="0"/>
            </a:br>
            <a:r>
              <a:rPr lang="en-US" sz="1400" dirty="0"/>
              <a:t>28 field surveys</a:t>
            </a:r>
          </a:p>
        </p:txBody>
      </p:sp>
      <p:sp>
        <p:nvSpPr>
          <p:cNvPr id="29" name="CasellaDiTesto 28">
            <a:extLst>
              <a:ext uri="{FF2B5EF4-FFF2-40B4-BE49-F238E27FC236}">
                <a16:creationId xmlns:a16="http://schemas.microsoft.com/office/drawing/2014/main" id="{6C4033CD-D462-43FC-AFDC-AC359D565CE8}"/>
              </a:ext>
            </a:extLst>
          </p:cNvPr>
          <p:cNvSpPr txBox="1"/>
          <p:nvPr/>
        </p:nvSpPr>
        <p:spPr>
          <a:xfrm>
            <a:off x="1585364" y="2149582"/>
            <a:ext cx="1400997" cy="54497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 anchor="ctr">
            <a:noAutofit/>
          </a:bodyPr>
          <a:lstStyle/>
          <a:p>
            <a:pPr algn="ctr"/>
            <a:r>
              <a:rPr lang="en-US" sz="1400" dirty="0"/>
              <a:t>Turbolo creek</a:t>
            </a:r>
            <a:br>
              <a:rPr lang="en-US" sz="1400" dirty="0"/>
            </a:br>
            <a:r>
              <a:rPr lang="en-US" sz="1400" dirty="0"/>
              <a:t>77 field surveys</a:t>
            </a:r>
          </a:p>
        </p:txBody>
      </p:sp>
      <p:sp>
        <p:nvSpPr>
          <p:cNvPr id="33" name="CasellaDiTesto 32">
            <a:extLst>
              <a:ext uri="{FF2B5EF4-FFF2-40B4-BE49-F238E27FC236}">
                <a16:creationId xmlns:a16="http://schemas.microsoft.com/office/drawing/2014/main" id="{6A4F1F8D-833B-4A09-A92E-B2A1627A54BB}"/>
              </a:ext>
            </a:extLst>
          </p:cNvPr>
          <p:cNvSpPr txBox="1"/>
          <p:nvPr/>
        </p:nvSpPr>
        <p:spPr>
          <a:xfrm>
            <a:off x="3491879" y="1020970"/>
            <a:ext cx="5184577" cy="54189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lIns="72000" rIns="72000" rtlCol="0" anchor="ctr">
            <a:noAutofit/>
          </a:bodyPr>
          <a:lstStyle>
            <a:defPPr>
              <a:defRPr lang="en-US"/>
            </a:defPPr>
            <a:lvl1pPr algn="ctr">
              <a:defRPr sz="1400"/>
            </a:lvl1pPr>
          </a:lstStyle>
          <a:p>
            <a:r>
              <a:rPr lang="en-US" dirty="0"/>
              <a:t>Shows the relative fraction of time for which each possible</a:t>
            </a:r>
            <a:br>
              <a:rPr lang="en-US" dirty="0"/>
            </a:br>
            <a:r>
              <a:rPr lang="en-US" dirty="0"/>
              <a:t> length of the active network is equaled or exceeded</a:t>
            </a:r>
          </a:p>
        </p:txBody>
      </p:sp>
      <p:sp>
        <p:nvSpPr>
          <p:cNvPr id="24" name="CasellaDiTesto 23">
            <a:extLst>
              <a:ext uri="{FF2B5EF4-FFF2-40B4-BE49-F238E27FC236}">
                <a16:creationId xmlns:a16="http://schemas.microsoft.com/office/drawing/2014/main" id="{E94FB973-05BD-4FA9-A056-696FDC771400}"/>
              </a:ext>
            </a:extLst>
          </p:cNvPr>
          <p:cNvSpPr txBox="1"/>
          <p:nvPr/>
        </p:nvSpPr>
        <p:spPr>
          <a:xfrm>
            <a:off x="3491880" y="756310"/>
            <a:ext cx="3240360" cy="264660"/>
          </a:xfrm>
          <a:prstGeom prst="rect">
            <a:avLst/>
          </a:prstGeom>
          <a:solidFill>
            <a:schemeClr val="accent1"/>
          </a:solidFill>
        </p:spPr>
        <p:txBody>
          <a:bodyPr wrap="square" rtlCol="0" anchor="ctr">
            <a:noAutofit/>
          </a:bodyPr>
          <a:lstStyle>
            <a:defPPr>
              <a:defRPr lang="en-US"/>
            </a:defPPr>
            <a:lvl1pPr algn="ctr">
              <a:defRPr sz="1400" b="0">
                <a:ln w="22225">
                  <a:noFill/>
                  <a:prstDash val="solid"/>
                </a:ln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The Stream Length Duration Curve (SLDC)</a:t>
            </a:r>
          </a:p>
        </p:txBody>
      </p:sp>
      <p:grpSp>
        <p:nvGrpSpPr>
          <p:cNvPr id="3" name="Gruppo 2">
            <a:extLst>
              <a:ext uri="{FF2B5EF4-FFF2-40B4-BE49-F238E27FC236}">
                <a16:creationId xmlns:a16="http://schemas.microsoft.com/office/drawing/2014/main" id="{3E8800BE-133C-448C-8AF6-E7EFE2BD4816}"/>
              </a:ext>
            </a:extLst>
          </p:cNvPr>
          <p:cNvGrpSpPr/>
          <p:nvPr/>
        </p:nvGrpSpPr>
        <p:grpSpPr>
          <a:xfrm>
            <a:off x="3414713" y="1579135"/>
            <a:ext cx="5261744" cy="3007598"/>
            <a:chOff x="3074176" y="1822462"/>
            <a:chExt cx="5810101" cy="3321038"/>
          </a:xfrm>
        </p:grpSpPr>
        <p:pic>
          <p:nvPicPr>
            <p:cNvPr id="22" name="Immagine 17">
              <a:extLst>
                <a:ext uri="{FF2B5EF4-FFF2-40B4-BE49-F238E27FC236}">
                  <a16:creationId xmlns:a16="http://schemas.microsoft.com/office/drawing/2014/main" id="{0F3B948D-FD54-42B0-A5DD-821CBF074C8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0" cstate="screen">
              <a:extLst>
                <a:ext uri="{28A0092B-C50C-407E-A947-70E740481C1C}">
                  <a14:useLocalDpi xmlns:a14="http://schemas.microsoft.com/office/drawing/2010/main"/>
                </a:ex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rcRect r="2623"/>
            <a:stretch/>
          </p:blipFill>
          <p:spPr>
            <a:xfrm>
              <a:off x="3074176" y="1822462"/>
              <a:ext cx="5810101" cy="3321038"/>
            </a:xfrm>
            <a:prstGeom prst="rect">
              <a:avLst/>
            </a:prstGeom>
          </p:spPr>
        </p:pic>
        <p:sp>
          <p:nvSpPr>
            <p:cNvPr id="25" name="CasellaDiTesto 24">
              <a:extLst>
                <a:ext uri="{FF2B5EF4-FFF2-40B4-BE49-F238E27FC236}">
                  <a16:creationId xmlns:a16="http://schemas.microsoft.com/office/drawing/2014/main" id="{5D1ED3EB-2EBB-45EB-B255-6DD57E65FA4C}"/>
                </a:ext>
              </a:extLst>
            </p:cNvPr>
            <p:cNvSpPr txBox="1"/>
            <p:nvPr/>
          </p:nvSpPr>
          <p:spPr>
            <a:xfrm>
              <a:off x="4265050" y="4772493"/>
              <a:ext cx="1227644" cy="371007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noAutofit/>
            </a:bodyPr>
            <a:lstStyle/>
            <a:p>
              <a:pPr algn="ctr"/>
              <a:r>
                <a:rPr lang="it-IT" sz="1400" dirty="0"/>
                <a:t>Duration [%]</a:t>
              </a:r>
              <a:endParaRPr lang="en-US" sz="1400" dirty="0"/>
            </a:p>
          </p:txBody>
        </p:sp>
        <p:sp>
          <p:nvSpPr>
            <p:cNvPr id="26" name="CasellaDiTesto 25">
              <a:extLst>
                <a:ext uri="{FF2B5EF4-FFF2-40B4-BE49-F238E27FC236}">
                  <a16:creationId xmlns:a16="http://schemas.microsoft.com/office/drawing/2014/main" id="{A0C4BC2B-5EA0-4942-B5EA-6CAE6DC17878}"/>
                </a:ext>
              </a:extLst>
            </p:cNvPr>
            <p:cNvSpPr txBox="1"/>
            <p:nvPr/>
          </p:nvSpPr>
          <p:spPr>
            <a:xfrm rot="16200000">
              <a:off x="2400163" y="3181123"/>
              <a:ext cx="1765871" cy="307777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dirty="0"/>
                <a:t>Length [km]</a:t>
              </a:r>
            </a:p>
          </p:txBody>
        </p:sp>
      </p:grpSp>
      <p:sp>
        <p:nvSpPr>
          <p:cNvPr id="39" name="CasellaDiTesto 38">
            <a:extLst>
              <a:ext uri="{FF2B5EF4-FFF2-40B4-BE49-F238E27FC236}">
                <a16:creationId xmlns:a16="http://schemas.microsoft.com/office/drawing/2014/main" id="{EFCAFC0E-B086-4B89-B2D5-A215DDC168FD}"/>
              </a:ext>
            </a:extLst>
          </p:cNvPr>
          <p:cNvSpPr txBox="1"/>
          <p:nvPr/>
        </p:nvSpPr>
        <p:spPr>
          <a:xfrm>
            <a:off x="4427927" y="4586733"/>
            <a:ext cx="4248530" cy="492837"/>
          </a:xfrm>
          <a:prstGeom prst="rect">
            <a:avLst/>
          </a:prstGeom>
          <a:solidFill>
            <a:schemeClr val="accent1"/>
          </a:solidFill>
        </p:spPr>
        <p:txBody>
          <a:bodyPr wrap="square" lIns="828000" rtlCol="0" anchor="ctr">
            <a:noAutofit/>
          </a:bodyPr>
          <a:lstStyle>
            <a:defPPr>
              <a:defRPr lang="en-US"/>
            </a:defPPr>
            <a:lvl1pPr algn="ctr">
              <a:defRPr sz="1400" b="0">
                <a:ln w="22225">
                  <a:noFill/>
                  <a:prstDash val="solid"/>
                </a:ln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Can the SLDC be used to characterize stream </a:t>
            </a:r>
            <a:br>
              <a:rPr lang="en-US" dirty="0"/>
            </a:br>
            <a:r>
              <a:rPr lang="en-US" dirty="0"/>
              <a:t>network dynamics and compare catchments?</a:t>
            </a:r>
          </a:p>
        </p:txBody>
      </p:sp>
      <p:pic>
        <p:nvPicPr>
          <p:cNvPr id="40" name="Elemento grafico 39">
            <a:extLst>
              <a:ext uri="{FF2B5EF4-FFF2-40B4-BE49-F238E27FC236}">
                <a16:creationId xmlns:a16="http://schemas.microsoft.com/office/drawing/2014/main" id="{B8F99BFC-012E-42C4-A751-A6DD852BA30B}"/>
              </a:ext>
            </a:extLst>
          </p:cNvPr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4514512" y="4473923"/>
            <a:ext cx="723459" cy="723459"/>
          </a:xfrm>
          <a:prstGeom prst="rect">
            <a:avLst/>
          </a:prstGeom>
        </p:spPr>
      </p:pic>
      <p:sp>
        <p:nvSpPr>
          <p:cNvPr id="41" name="CasellaDiTesto 40">
            <a:extLst>
              <a:ext uri="{FF2B5EF4-FFF2-40B4-BE49-F238E27FC236}">
                <a16:creationId xmlns:a16="http://schemas.microsoft.com/office/drawing/2014/main" id="{B4C088A3-9D90-4E14-8E4E-4AA8AF31D799}"/>
              </a:ext>
            </a:extLst>
          </p:cNvPr>
          <p:cNvSpPr txBox="1"/>
          <p:nvPr/>
        </p:nvSpPr>
        <p:spPr>
          <a:xfrm>
            <a:off x="3493022" y="4586733"/>
            <a:ext cx="1008112" cy="492837"/>
          </a:xfrm>
          <a:prstGeom prst="rect">
            <a:avLst/>
          </a:prstGeom>
          <a:solidFill>
            <a:schemeClr val="accent1"/>
          </a:solidFill>
        </p:spPr>
        <p:txBody>
          <a:bodyPr wrap="square" lIns="72000" rIns="72000" rtlCol="0" anchor="ctr">
            <a:noAutofit/>
          </a:bodyPr>
          <a:lstStyle>
            <a:defPPr>
              <a:defRPr lang="en-US"/>
            </a:defPPr>
            <a:lvl1pPr algn="ctr">
              <a:defRPr sz="1400" b="0">
                <a:ln w="22225">
                  <a:noFill/>
                  <a:prstDash val="solid"/>
                </a:ln>
                <a:solidFill>
                  <a:schemeClr val="bg1"/>
                </a:solidFill>
              </a:defRPr>
            </a:lvl1pPr>
          </a:lstStyle>
          <a:p>
            <a:r>
              <a:rPr lang="en-US" b="1" dirty="0"/>
              <a:t>RESEARCH QUESTION</a:t>
            </a:r>
          </a:p>
        </p:txBody>
      </p:sp>
      <p:grpSp>
        <p:nvGrpSpPr>
          <p:cNvPr id="12" name="Gruppo 11">
            <a:extLst>
              <a:ext uri="{FF2B5EF4-FFF2-40B4-BE49-F238E27FC236}">
                <a16:creationId xmlns:a16="http://schemas.microsoft.com/office/drawing/2014/main" id="{9CFF04DE-A2BB-4411-B298-983672DDFCE3}"/>
              </a:ext>
            </a:extLst>
          </p:cNvPr>
          <p:cNvGrpSpPr/>
          <p:nvPr/>
        </p:nvGrpSpPr>
        <p:grpSpPr>
          <a:xfrm>
            <a:off x="5604971" y="365261"/>
            <a:ext cx="3354894" cy="367941"/>
            <a:chOff x="1883078" y="-588900"/>
            <a:chExt cx="3354894" cy="367941"/>
          </a:xfrm>
        </p:grpSpPr>
        <p:pic>
          <p:nvPicPr>
            <p:cNvPr id="34" name="Elemento grafico 33">
              <a:extLst>
                <a:ext uri="{FF2B5EF4-FFF2-40B4-BE49-F238E27FC236}">
                  <a16:creationId xmlns:a16="http://schemas.microsoft.com/office/drawing/2014/main" id="{2CDC0534-82BF-4C30-9007-DE9834B12477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3235976" y="-588900"/>
              <a:ext cx="367941" cy="367941"/>
            </a:xfrm>
            <a:prstGeom prst="rect">
              <a:avLst/>
            </a:prstGeom>
          </p:spPr>
        </p:pic>
        <p:pic>
          <p:nvPicPr>
            <p:cNvPr id="35" name="Elemento grafico 34">
              <a:extLst>
                <a:ext uri="{FF2B5EF4-FFF2-40B4-BE49-F238E27FC236}">
                  <a16:creationId xmlns:a16="http://schemas.microsoft.com/office/drawing/2014/main" id="{428EA359-7460-42F0-A46C-0F82E8AA1413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 cstate="screen">
              <a:extLst>
                <a:ext uri="{28A0092B-C50C-407E-A947-70E740481C1C}">
                  <a14:useLocalDpi xmlns:a14="http://schemas.microsoft.com/office/drawing/2010/main"/>
                </a:ex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/>
            </a:stretch>
          </p:blipFill>
          <p:spPr>
            <a:xfrm>
              <a:off x="1883078" y="-569570"/>
              <a:ext cx="1254563" cy="329281"/>
            </a:xfrm>
            <a:prstGeom prst="rect">
              <a:avLst/>
            </a:prstGeom>
          </p:spPr>
        </p:pic>
        <p:pic>
          <p:nvPicPr>
            <p:cNvPr id="42" name="Picture 10">
              <a:extLst>
                <a:ext uri="{FF2B5EF4-FFF2-40B4-BE49-F238E27FC236}">
                  <a16:creationId xmlns:a16="http://schemas.microsoft.com/office/drawing/2014/main" id="{42C2E194-D631-4FC1-AAEE-775625C219CC}"/>
                </a:ext>
              </a:extLst>
            </p:cNvPr>
            <p:cNvPicPr>
              <a:picLocks noChangeAspect="1"/>
            </p:cNvPicPr>
            <p:nvPr/>
          </p:nvPicPr>
          <p:blipFill>
            <a:blip r:embed="rId17" cstate="screen">
              <a:extLst>
                <a:ext uri="{BEBA8EAE-BF5A-486C-A8C5-ECC9F3942E4B}">
                  <a14:imgProps xmlns:a14="http://schemas.microsoft.com/office/drawing/2010/main">
                    <a14:imgLayer r:embed="rId18">
                      <a14:imgEffect>
                        <a14:brightnessContrast bright="4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738718" y="-588900"/>
              <a:ext cx="821090" cy="367941"/>
            </a:xfrm>
            <a:prstGeom prst="rect">
              <a:avLst/>
            </a:prstGeom>
          </p:spPr>
        </p:pic>
        <p:pic>
          <p:nvPicPr>
            <p:cNvPr id="43" name="Immagine 42">
              <a:extLst>
                <a:ext uri="{FF2B5EF4-FFF2-40B4-BE49-F238E27FC236}">
                  <a16:creationId xmlns:a16="http://schemas.microsoft.com/office/drawing/2014/main" id="{ED801ABB-EC0B-42D1-A540-FD886586B234}"/>
                </a:ext>
              </a:extLst>
            </p:cNvPr>
            <p:cNvPicPr>
              <a:picLocks noChangeAspect="1"/>
            </p:cNvPicPr>
            <p:nvPr/>
          </p:nvPicPr>
          <p:blipFill>
            <a:blip r:embed="rId19" cstate="screen">
              <a:alphaModFix amt="95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694610" y="-585085"/>
              <a:ext cx="543362" cy="36333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159607068"/>
      </p:ext>
    </p:extLst>
  </p:cSld>
  <p:clrMapOvr>
    <a:masterClrMapping/>
  </p:clrMapOvr>
  <p:transition>
    <p:wipe/>
  </p:transition>
</p:sld>
</file>

<file path=ppt/theme/theme1.xml><?xml version="1.0" encoding="utf-8"?>
<a:theme xmlns:a="http://schemas.openxmlformats.org/drawingml/2006/main" name="Office Theme">
  <a:themeElements>
    <a:clrScheme name="Tema di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i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i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3427</TotalTime>
  <Words>1324</Words>
  <Application>Microsoft Office PowerPoint</Application>
  <PresentationFormat>Presentazione su schermo (16:9)</PresentationFormat>
  <Paragraphs>196</Paragraphs>
  <Slides>20</Slides>
  <Notes>18</Notes>
  <HiddenSlides>1</HiddenSlides>
  <MMClips>1</MMClips>
  <ScaleCrop>false</ScaleCrop>
  <HeadingPairs>
    <vt:vector size="6" baseType="variant">
      <vt:variant>
        <vt:lpstr>Caratteri utilizzati</vt:lpstr>
      </vt:variant>
      <vt:variant>
        <vt:i4>6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20</vt:i4>
      </vt:variant>
    </vt:vector>
  </HeadingPairs>
  <TitlesOfParts>
    <vt:vector size="27" baseType="lpstr">
      <vt:lpstr>Arial</vt:lpstr>
      <vt:lpstr>Calibri</vt:lpstr>
      <vt:lpstr>Calibri Light</vt:lpstr>
      <vt:lpstr>Cambria Math</vt:lpstr>
      <vt:lpstr>Open Sans</vt:lpstr>
      <vt:lpstr>Ubuntu</vt:lpstr>
      <vt:lpstr>Office Theme</vt:lpstr>
      <vt:lpstr>Characterizing temporary stream dynamics: the Stream Length Duration Curve Nicola Durighettoa, Alfonso Senatoreb, and Gianluca Bottera  a Dept. of Civil, Architectural and Environmental Engineering, University of Padua (ITALY) b Dept. of Environmental Engineering, University of Calabria (ITALY)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CONCLUSIONS  1) The SLDC efficiently summarizes the  dynamics of the active network  2) The SLDC enables a quantitative characterization of temporary streams  3) The SLDC was successfully used to compare the dynamics in the Valfredda and Turbolo catchments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Annual report Exploring pulsing river networks using empirical and theoretical tools PhD course science of civil, environmental  and architectural engireering Nicola Durighetto Cycle XXXIV, Year II</dc:title>
  <dc:creator>Nicola Durighetto</dc:creator>
  <cp:lastModifiedBy>Nicola Durighetto</cp:lastModifiedBy>
  <cp:revision>154</cp:revision>
  <dcterms:created xsi:type="dcterms:W3CDTF">2020-09-09T13:54:45Z</dcterms:created>
  <dcterms:modified xsi:type="dcterms:W3CDTF">2021-04-27T19:05:19Z</dcterms:modified>
</cp:coreProperties>
</file>