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304" r:id="rId2"/>
    <p:sldId id="313" r:id="rId3"/>
    <p:sldId id="263" r:id="rId4"/>
    <p:sldId id="285" r:id="rId5"/>
    <p:sldId id="259" r:id="rId6"/>
    <p:sldId id="260" r:id="rId7"/>
    <p:sldId id="311" r:id="rId8"/>
    <p:sldId id="318" r:id="rId9"/>
    <p:sldId id="308" r:id="rId10"/>
    <p:sldId id="310" r:id="rId11"/>
    <p:sldId id="302" r:id="rId12"/>
    <p:sldId id="269" r:id="rId13"/>
    <p:sldId id="282" r:id="rId14"/>
    <p:sldId id="319" r:id="rId15"/>
    <p:sldId id="320" r:id="rId16"/>
    <p:sldId id="316" r:id="rId17"/>
    <p:sldId id="317" r:id="rId18"/>
    <p:sldId id="315" r:id="rId19"/>
    <p:sldId id="314" r:id="rId20"/>
    <p:sldId id="312" r:id="rId21"/>
    <p:sldId id="305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CCE5"/>
    <a:srgbClr val="C5E0B4"/>
    <a:srgbClr val="0099CC"/>
    <a:srgbClr val="D294BF"/>
    <a:srgbClr val="00CC66"/>
    <a:srgbClr val="FF0066"/>
    <a:srgbClr val="DE0203"/>
    <a:srgbClr val="3CB3D8"/>
    <a:srgbClr val="37B5ED"/>
    <a:srgbClr val="F5E2A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5ECDE-D389-4C13-A172-341DFEDA7D97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76D60-8A54-400D-B52F-A4064BF640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899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76D60-8A54-400D-B52F-A4064BF6400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021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939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37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40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803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9880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706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721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514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713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3965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886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58FD7-A10C-4A42-9AB7-5975548D36F6}" type="datetimeFigureOut">
              <a:rPr lang="de-DE" smtClean="0"/>
              <a:t>19.04.2021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07A60-F1B0-453B-A86A-576C03E2C8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71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image" Target="../media/image6.png"/><Relationship Id="rId3" Type="http://schemas.openxmlformats.org/officeDocument/2006/relationships/slide" Target="slide5.xml"/><Relationship Id="rId7" Type="http://schemas.openxmlformats.org/officeDocument/2006/relationships/slide" Target="slide2.xml"/><Relationship Id="rId12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image" Target="../media/image4.png"/><Relationship Id="rId5" Type="http://schemas.openxmlformats.org/officeDocument/2006/relationships/slide" Target="slide9.xml"/><Relationship Id="rId15" Type="http://schemas.openxmlformats.org/officeDocument/2006/relationships/image" Target="../media/image8.png"/><Relationship Id="rId10" Type="http://schemas.openxmlformats.org/officeDocument/2006/relationships/slide" Target="slide7.xml"/><Relationship Id="rId4" Type="http://schemas.openxmlformats.org/officeDocument/2006/relationships/slide" Target="slide6.xml"/><Relationship Id="rId9" Type="http://schemas.openxmlformats.org/officeDocument/2006/relationships/image" Target="../media/image3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6.png"/><Relationship Id="rId18" Type="http://schemas.openxmlformats.org/officeDocument/2006/relationships/slide" Target="slide14.xml"/><Relationship Id="rId3" Type="http://schemas.openxmlformats.org/officeDocument/2006/relationships/image" Target="../media/image2.png"/><Relationship Id="rId21" Type="http://schemas.openxmlformats.org/officeDocument/2006/relationships/slide" Target="slide15.xml"/><Relationship Id="rId7" Type="http://schemas.openxmlformats.org/officeDocument/2006/relationships/slide" Target="slide10.xml"/><Relationship Id="rId12" Type="http://schemas.openxmlformats.org/officeDocument/2006/relationships/image" Target="../media/image5.png"/><Relationship Id="rId17" Type="http://schemas.openxmlformats.org/officeDocument/2006/relationships/slide" Target="slide18.xml"/><Relationship Id="rId2" Type="http://schemas.openxmlformats.org/officeDocument/2006/relationships/slide" Target="slide7.xml"/><Relationship Id="rId16" Type="http://schemas.openxmlformats.org/officeDocument/2006/relationships/slide" Target="slide17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image" Target="../media/image4.png"/><Relationship Id="rId5" Type="http://schemas.openxmlformats.org/officeDocument/2006/relationships/slide" Target="slide6.xml"/><Relationship Id="rId15" Type="http://schemas.openxmlformats.org/officeDocument/2006/relationships/slide" Target="slide19.xml"/><Relationship Id="rId23" Type="http://schemas.openxmlformats.org/officeDocument/2006/relationships/image" Target="../media/image8.png"/><Relationship Id="rId10" Type="http://schemas.openxmlformats.org/officeDocument/2006/relationships/image" Target="../media/image3.png"/><Relationship Id="rId19" Type="http://schemas.openxmlformats.org/officeDocument/2006/relationships/slide" Target="slide1.xml"/><Relationship Id="rId4" Type="http://schemas.openxmlformats.org/officeDocument/2006/relationships/slide" Target="slide5.xml"/><Relationship Id="rId9" Type="http://schemas.openxmlformats.org/officeDocument/2006/relationships/slide" Target="slide21.xml"/><Relationship Id="rId14" Type="http://schemas.openxmlformats.org/officeDocument/2006/relationships/slide" Target="slide16.xml"/><Relationship Id="rId2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slide" Target="slid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slide" Target="slide5.xml"/><Relationship Id="rId4" Type="http://schemas.openxmlformats.org/officeDocument/2006/relationships/slide" Target="slide6.xml"/><Relationship Id="rId9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5.xml"/><Relationship Id="rId7" Type="http://schemas.openxmlformats.org/officeDocument/2006/relationships/image" Target="../media/image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11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image" Target="../media/image1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3.xml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" Target="slide5.xml"/><Relationship Id="rId7" Type="http://schemas.openxmlformats.org/officeDocument/2006/relationships/image" Target="../media/image2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slide" Target="slide11.xml"/><Relationship Id="rId5" Type="http://schemas.openxmlformats.org/officeDocument/2006/relationships/image" Target="../media/image19.png"/><Relationship Id="rId10" Type="http://schemas.openxmlformats.org/officeDocument/2006/relationships/slide" Target="slide13.xml"/><Relationship Id="rId4" Type="http://schemas.openxmlformats.org/officeDocument/2006/relationships/slide" Target="slide1.xml"/><Relationship Id="rId9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slide" Target="slide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6.xml"/><Relationship Id="rId11" Type="http://schemas.openxmlformats.org/officeDocument/2006/relationships/slide" Target="slide10.xml"/><Relationship Id="rId5" Type="http://schemas.openxmlformats.org/officeDocument/2006/relationships/slideLayout" Target="../slideLayouts/slideLayout2.xml"/><Relationship Id="rId10" Type="http://schemas.openxmlformats.org/officeDocument/2006/relationships/slide" Target="slide1.xml"/><Relationship Id="rId4" Type="http://schemas.openxmlformats.org/officeDocument/2006/relationships/video" Target="../media/media2.mp4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10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6.xml"/><Relationship Id="rId7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7.png"/><Relationship Id="rId4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1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5.xml"/><Relationship Id="rId7" Type="http://schemas.openxmlformats.org/officeDocument/2006/relationships/image" Target="../media/image3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38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11" y="290692"/>
            <a:ext cx="7174833" cy="2185597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2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4610" y="2589231"/>
            <a:ext cx="6011390" cy="608818"/>
          </a:xfrm>
        </p:spPr>
        <p:txBody>
          <a:bodyPr>
            <a:normAutofit/>
          </a:bodyPr>
          <a:lstStyle/>
          <a:p>
            <a:pPr algn="l"/>
            <a:r>
              <a:rPr lang="de-DE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Preußer</a:t>
            </a:r>
            <a:r>
              <a:rPr lang="de-DE" sz="1800" baseline="30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H. Jakob Belter</a:t>
            </a:r>
            <a:r>
              <a:rPr lang="de-DE" sz="1800" baseline="30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Yasushi Fukamachi</a:t>
            </a:r>
            <a:r>
              <a:rPr lang="de-DE" sz="1800" baseline="30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3,4</a:t>
            </a:r>
            <a:r>
              <a:rPr lang="de-DE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Günther Heinemann</a:t>
            </a:r>
            <a:r>
              <a:rPr lang="de-DE" sz="1800" baseline="30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l"/>
            <a:endParaRPr lang="de-DE" sz="1800" baseline="30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1800" baseline="30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-1" y="0"/>
            <a:ext cx="7638585" cy="37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dirty="0">
              <a:solidFill>
                <a:srgbClr val="00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14" descr="BMBF_logo_e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0265" y="6091395"/>
            <a:ext cx="911292" cy="68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hteck 12">
            <a:hlinkClick r:id="rId3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4" name="Rechteck 13">
            <a:hlinkClick r:id="rId4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15" name="Abgerundetes Rechteck 14">
            <a:hlinkClick r:id="rId5" action="ppaction://hlinksldjump"/>
          </p:cNvPr>
          <p:cNvSpPr/>
          <p:nvPr/>
        </p:nvSpPr>
        <p:spPr>
          <a:xfrm>
            <a:off x="7913714" y="2690209"/>
            <a:ext cx="3271399" cy="502219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Ice draft measurements</a:t>
            </a:r>
            <a:endParaRPr lang="en-GB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bgerundetes Rechteck 15">
            <a:hlinkClick r:id="rId6" action="ppaction://hlinksldjump"/>
          </p:cNvPr>
          <p:cNvSpPr/>
          <p:nvPr/>
        </p:nvSpPr>
        <p:spPr>
          <a:xfrm>
            <a:off x="7913715" y="3333141"/>
            <a:ext cx="3271399" cy="671173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MODIS </a:t>
            </a:r>
            <a:r>
              <a:rPr lang="en-GB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thin-ice thickness retrieval</a:t>
            </a:r>
          </a:p>
        </p:txBody>
      </p:sp>
      <p:sp>
        <p:nvSpPr>
          <p:cNvPr id="18" name="Abgerundetes Rechteck 17">
            <a:hlinkClick r:id="rId7" action="ppaction://hlinksldjump"/>
          </p:cNvPr>
          <p:cNvSpPr/>
          <p:nvPr/>
        </p:nvSpPr>
        <p:spPr>
          <a:xfrm>
            <a:off x="7913715" y="4146386"/>
            <a:ext cx="3271399" cy="556668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20" name="Abgerundetes Rechteck 19">
            <a:hlinkClick r:id="rId8" action="ppaction://hlinksldjump" highlightClick="1"/>
          </p:cNvPr>
          <p:cNvSpPr/>
          <p:nvPr/>
        </p:nvSpPr>
        <p:spPr>
          <a:xfrm>
            <a:off x="7913715" y="4825075"/>
            <a:ext cx="3271399" cy="442763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11388014" y="1223404"/>
            <a:ext cx="492443" cy="38629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20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BUTTONS ARE CLICK-ABLE </a:t>
            </a:r>
            <a:r>
              <a:rPr lang="de-DE" sz="20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de-DE" sz="2000" b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8111265" y="1408578"/>
            <a:ext cx="27382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 MENU</a:t>
            </a: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201" y="5086321"/>
            <a:ext cx="1184271" cy="7411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47D6322C-2E15-4B54-87EA-0C4BBD109F68}"/>
              </a:ext>
            </a:extLst>
          </p:cNvPr>
          <p:cNvSpPr txBox="1"/>
          <p:nvPr/>
        </p:nvSpPr>
        <p:spPr>
          <a:xfrm>
            <a:off x="55702" y="3138078"/>
            <a:ext cx="6201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9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Environmental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Meteorology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University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Trier, Germany</a:t>
            </a:r>
          </a:p>
          <a:p>
            <a:pPr algn="l"/>
            <a:r>
              <a:rPr lang="de-DE" sz="9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Alfred-Wegener-Institute: Helmholtz-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Polar and Marine Research, Bremerhaven, Germany</a:t>
            </a:r>
          </a:p>
          <a:p>
            <a:pPr algn="l"/>
            <a:r>
              <a:rPr lang="de-DE" sz="9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Institute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Low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Science, Hokkaido University, Sapporo, Japan</a:t>
            </a:r>
          </a:p>
          <a:p>
            <a:pPr algn="l"/>
            <a:r>
              <a:rPr lang="de-DE" sz="9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Arctic Research Center, Hokkaido University, Sapporo, Japan</a:t>
            </a:r>
            <a:endParaRPr lang="de-DE" sz="1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Abgerundetes Rechteck 14">
            <a:hlinkClick r:id="rId10" action="ppaction://hlinksldjump"/>
            <a:extLst>
              <a:ext uri="{FF2B5EF4-FFF2-40B4-BE49-F238E27FC236}">
                <a16:creationId xmlns:a16="http://schemas.microsoft.com/office/drawing/2014/main" id="{B800CC5C-3FE9-4428-9569-9D65C37B204D}"/>
              </a:ext>
            </a:extLst>
          </p:cNvPr>
          <p:cNvSpPr/>
          <p:nvPr/>
        </p:nvSpPr>
        <p:spPr>
          <a:xfrm>
            <a:off x="7913714" y="2063290"/>
            <a:ext cx="3271399" cy="502219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Background &amp; Approach</a:t>
            </a:r>
            <a:endParaRPr lang="en-GB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849D7F7-77BF-449D-9BD4-F4692EDA9A78}"/>
              </a:ext>
            </a:extLst>
          </p:cNvPr>
          <p:cNvSpPr txBox="1"/>
          <p:nvPr/>
        </p:nvSpPr>
        <p:spPr>
          <a:xfrm>
            <a:off x="9993745" y="-36260"/>
            <a:ext cx="219825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Chukchi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de-DE" sz="7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MODIS – </a:t>
            </a:r>
            <a:r>
              <a:rPr lang="de-DE" sz="7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Corrected</a:t>
            </a:r>
            <a:r>
              <a:rPr lang="de-DE" sz="7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7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Reflectance</a:t>
            </a:r>
            <a:r>
              <a:rPr lang="de-DE" sz="7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22 Mar 2010  NASA </a:t>
            </a:r>
            <a:r>
              <a:rPr lang="de-DE" sz="7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Worldview</a:t>
            </a:r>
            <a:endParaRPr lang="de-DE" sz="7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2DD7B01B-8D29-4295-991B-615C9D32C3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6" y="5721583"/>
            <a:ext cx="1335603" cy="243567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D08C7127-BBAB-496B-8A58-B543048BBEC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5890" y="5687312"/>
            <a:ext cx="1626626" cy="312107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42A0E383-8B60-4B45-8040-4DEEEF3DE36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614" y="5655200"/>
            <a:ext cx="1510252" cy="30717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28A32DD-BFF4-4613-9A33-519B6DBB444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88181" y="5765004"/>
            <a:ext cx="690723" cy="96701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0BD536A-8D82-41A4-AF92-2460275FA5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7884" y="6122555"/>
            <a:ext cx="2318067" cy="69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13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Abgerundetes Rechteck 14">
            <a:hlinkClick r:id="rId2" action="ppaction://hlinksldjump"/>
            <a:extLst>
              <a:ext uri="{FF2B5EF4-FFF2-40B4-BE49-F238E27FC236}">
                <a16:creationId xmlns:a16="http://schemas.microsoft.com/office/drawing/2014/main" id="{AA409E9E-52A3-494E-8219-73AEB8A1BD71}"/>
              </a:ext>
            </a:extLst>
          </p:cNvPr>
          <p:cNvSpPr/>
          <p:nvPr/>
        </p:nvSpPr>
        <p:spPr>
          <a:xfrm>
            <a:off x="7913714" y="2063290"/>
            <a:ext cx="3271399" cy="502219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Background &amp; Approach</a:t>
            </a:r>
            <a:endParaRPr lang="en-GB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11" y="290692"/>
            <a:ext cx="7174833" cy="2185597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2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4610" y="2589231"/>
            <a:ext cx="6011390" cy="608818"/>
          </a:xfrm>
        </p:spPr>
        <p:txBody>
          <a:bodyPr>
            <a:normAutofit/>
          </a:bodyPr>
          <a:lstStyle/>
          <a:p>
            <a:pPr algn="l"/>
            <a:r>
              <a:rPr lang="de-DE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Preußer</a:t>
            </a:r>
            <a:r>
              <a:rPr lang="de-DE" sz="1800" baseline="30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H. Jakob Belter</a:t>
            </a:r>
            <a:r>
              <a:rPr lang="de-DE" sz="1800" baseline="30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Yasushi Fukamachi</a:t>
            </a:r>
            <a:r>
              <a:rPr lang="de-DE" sz="1800" baseline="30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3,4</a:t>
            </a:r>
            <a:r>
              <a:rPr lang="de-DE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Günther Heinemann</a:t>
            </a:r>
            <a:r>
              <a:rPr lang="de-DE" sz="1800" baseline="30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l"/>
            <a:endParaRPr lang="de-DE" sz="1800" baseline="30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1800" baseline="30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-1" y="0"/>
            <a:ext cx="7638585" cy="37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dirty="0">
              <a:solidFill>
                <a:srgbClr val="00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14" descr="BMBF_logo_e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0265" y="6091395"/>
            <a:ext cx="911292" cy="68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hteck 12">
            <a:hlinkClick r:id="rId4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4" name="Rechteck 13">
            <a:hlinkClick r:id="rId5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15" name="Abgerundetes Rechteck 14">
            <a:hlinkClick r:id="rId6" action="ppaction://hlinksldjump"/>
          </p:cNvPr>
          <p:cNvSpPr/>
          <p:nvPr/>
        </p:nvSpPr>
        <p:spPr>
          <a:xfrm>
            <a:off x="7913714" y="2690209"/>
            <a:ext cx="3271399" cy="502219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Ice draft measurements</a:t>
            </a:r>
            <a:endParaRPr lang="en-GB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bgerundetes Rechteck 15">
            <a:hlinkClick r:id="rId7" action="ppaction://hlinksldjump"/>
          </p:cNvPr>
          <p:cNvSpPr/>
          <p:nvPr/>
        </p:nvSpPr>
        <p:spPr>
          <a:xfrm>
            <a:off x="7913715" y="3333141"/>
            <a:ext cx="3271399" cy="671173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MODIS </a:t>
            </a:r>
            <a:r>
              <a:rPr lang="en-GB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thin-ice thickness retrieval</a:t>
            </a:r>
          </a:p>
        </p:txBody>
      </p:sp>
      <p:sp>
        <p:nvSpPr>
          <p:cNvPr id="18" name="Abgerundetes Rechteck 17">
            <a:hlinkClick r:id="rId8" action="ppaction://hlinksldjump"/>
          </p:cNvPr>
          <p:cNvSpPr/>
          <p:nvPr/>
        </p:nvSpPr>
        <p:spPr>
          <a:xfrm>
            <a:off x="7913715" y="4146386"/>
            <a:ext cx="3271399" cy="556668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20" name="Abgerundetes Rechteck 19">
            <a:hlinkClick r:id="rId9" action="ppaction://hlinksldjump" highlightClick="1"/>
          </p:cNvPr>
          <p:cNvSpPr/>
          <p:nvPr/>
        </p:nvSpPr>
        <p:spPr>
          <a:xfrm>
            <a:off x="7913715" y="4825075"/>
            <a:ext cx="3271399" cy="442763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11388014" y="1223404"/>
            <a:ext cx="492443" cy="386291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de-DE" sz="20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BUTTONS ARE CLICK-ABLE </a:t>
            </a:r>
            <a:r>
              <a:rPr lang="de-DE" sz="20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de-DE" sz="2000" b="1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8111265" y="1408578"/>
            <a:ext cx="27382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 MENU</a:t>
            </a: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201" y="5086321"/>
            <a:ext cx="1184271" cy="7411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47D6322C-2E15-4B54-87EA-0C4BBD109F68}"/>
              </a:ext>
            </a:extLst>
          </p:cNvPr>
          <p:cNvSpPr txBox="1"/>
          <p:nvPr/>
        </p:nvSpPr>
        <p:spPr>
          <a:xfrm>
            <a:off x="55702" y="3138078"/>
            <a:ext cx="6201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9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Environmental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Meteorology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University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Trier, Germany</a:t>
            </a:r>
          </a:p>
          <a:p>
            <a:pPr algn="l"/>
            <a:r>
              <a:rPr lang="de-DE" sz="9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Alfred-Wegener-Institute: Helmholtz-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Polar and Marine Research, Bremerhaven, Germany</a:t>
            </a:r>
          </a:p>
          <a:p>
            <a:pPr algn="l"/>
            <a:r>
              <a:rPr lang="de-DE" sz="9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Institute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Low </a:t>
            </a:r>
            <a:r>
              <a:rPr lang="de-DE" sz="9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Science, Hokkaido University, Sapporo, Japan</a:t>
            </a:r>
          </a:p>
          <a:p>
            <a:pPr algn="l"/>
            <a:r>
              <a:rPr lang="de-DE" sz="9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de-DE" sz="9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Arctic Research Center, Hokkaido University, Sapporo, Japan</a:t>
            </a:r>
            <a:endParaRPr lang="de-DE" sz="1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849D7F7-77BF-449D-9BD4-F4692EDA9A78}"/>
              </a:ext>
            </a:extLst>
          </p:cNvPr>
          <p:cNvSpPr txBox="1"/>
          <p:nvPr/>
        </p:nvSpPr>
        <p:spPr>
          <a:xfrm>
            <a:off x="9993745" y="-36260"/>
            <a:ext cx="219825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Chukchi </a:t>
            </a:r>
            <a:r>
              <a:rPr lang="de-DE" sz="9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  <a:r>
              <a:rPr lang="de-DE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de-DE" sz="7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MODIS – </a:t>
            </a:r>
            <a:r>
              <a:rPr lang="de-DE" sz="7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Corrected</a:t>
            </a:r>
            <a:r>
              <a:rPr lang="de-DE" sz="7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7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Reflectance</a:t>
            </a:r>
            <a:r>
              <a:rPr lang="de-DE" sz="7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22 Mar 2010  NASA </a:t>
            </a:r>
            <a:r>
              <a:rPr lang="de-DE" sz="7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Worldview</a:t>
            </a:r>
            <a:endParaRPr lang="de-DE" sz="7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2DD7B01B-8D29-4295-991B-615C9D32C3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6" y="5721583"/>
            <a:ext cx="1335603" cy="243567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D08C7127-BBAB-496B-8A58-B543048BBEC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5890" y="5687312"/>
            <a:ext cx="1626626" cy="312107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42A0E383-8B60-4B45-8040-4DEEEF3DE36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614" y="5655200"/>
            <a:ext cx="1510252" cy="307170"/>
          </a:xfrm>
          <a:prstGeom prst="rect">
            <a:avLst/>
          </a:prstGeom>
        </p:spPr>
      </p:pic>
      <p:sp>
        <p:nvSpPr>
          <p:cNvPr id="30" name="Rechteck 29">
            <a:extLst>
              <a:ext uri="{FF2B5EF4-FFF2-40B4-BE49-F238E27FC236}">
                <a16:creationId xmlns:a16="http://schemas.microsoft.com/office/drawing/2014/main" id="{B0ED8C65-5D96-42A8-A3A5-AE96D68FAA33}"/>
              </a:ext>
            </a:extLst>
          </p:cNvPr>
          <p:cNvSpPr/>
          <p:nvPr/>
        </p:nvSpPr>
        <p:spPr>
          <a:xfrm>
            <a:off x="938759" y="1397969"/>
            <a:ext cx="10288501" cy="3588918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Abgerundetes Rechteck 23">
            <a:hlinkClick r:id="rId14" action="ppaction://hlinksldjump"/>
            <a:extLst>
              <a:ext uri="{FF2B5EF4-FFF2-40B4-BE49-F238E27FC236}">
                <a16:creationId xmlns:a16="http://schemas.microsoft.com/office/drawing/2014/main" id="{15727859-C517-4E3D-AF20-E5375542664C}"/>
              </a:ext>
            </a:extLst>
          </p:cNvPr>
          <p:cNvSpPr/>
          <p:nvPr/>
        </p:nvSpPr>
        <p:spPr>
          <a:xfrm>
            <a:off x="1354689" y="3091605"/>
            <a:ext cx="3012861" cy="916339"/>
          </a:xfrm>
          <a:prstGeom prst="roundRect">
            <a:avLst>
              <a:gd name="adj" fmla="val 0"/>
            </a:avLst>
          </a:prstGeom>
          <a:solidFill>
            <a:srgbClr val="F5E2AA">
              <a:alpha val="70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Time series ice thickness </a:t>
            </a:r>
            <a:r>
              <a:rPr lang="en-GB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(MODIS vs. IPS)</a:t>
            </a:r>
          </a:p>
        </p:txBody>
      </p:sp>
      <p:sp>
        <p:nvSpPr>
          <p:cNvPr id="32" name="Abgerundetes Rechteck 23">
            <a:hlinkClick r:id="rId15" action="ppaction://hlinksldjump"/>
            <a:extLst>
              <a:ext uri="{FF2B5EF4-FFF2-40B4-BE49-F238E27FC236}">
                <a16:creationId xmlns:a16="http://schemas.microsoft.com/office/drawing/2014/main" id="{0E609F1D-9F60-44A5-A009-547C09353505}"/>
              </a:ext>
            </a:extLst>
          </p:cNvPr>
          <p:cNvSpPr/>
          <p:nvPr/>
        </p:nvSpPr>
        <p:spPr>
          <a:xfrm>
            <a:off x="4577727" y="3097605"/>
            <a:ext cx="3012928" cy="916339"/>
          </a:xfrm>
          <a:prstGeom prst="roundRect">
            <a:avLst>
              <a:gd name="adj" fmla="val 0"/>
            </a:avLst>
          </a:prstGeom>
          <a:solidFill>
            <a:srgbClr val="F5E2AA">
              <a:alpha val="70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Scatter plots </a:t>
            </a:r>
          </a:p>
          <a:p>
            <a:pPr algn="ctr"/>
            <a:r>
              <a:rPr lang="en-GB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(MODIS vs. IPS)</a:t>
            </a:r>
          </a:p>
        </p:txBody>
      </p:sp>
      <p:sp>
        <p:nvSpPr>
          <p:cNvPr id="33" name="Abgerundetes Rechteck 26">
            <a:hlinkClick r:id="rId14" action="ppaction://hlinksldjump"/>
            <a:extLst>
              <a:ext uri="{FF2B5EF4-FFF2-40B4-BE49-F238E27FC236}">
                <a16:creationId xmlns:a16="http://schemas.microsoft.com/office/drawing/2014/main" id="{149F3409-4851-407A-B6E0-F1982166D25C}"/>
              </a:ext>
            </a:extLst>
          </p:cNvPr>
          <p:cNvSpPr/>
          <p:nvPr/>
        </p:nvSpPr>
        <p:spPr>
          <a:xfrm>
            <a:off x="1347511" y="4007943"/>
            <a:ext cx="1505280" cy="414075"/>
          </a:xfrm>
          <a:prstGeom prst="roundRect">
            <a:avLst>
              <a:gd name="adj" fmla="val 0"/>
            </a:avLst>
          </a:prstGeom>
          <a:solidFill>
            <a:schemeClr val="accent4">
              <a:lumMod val="75000"/>
              <a:alpha val="5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Laptev Sea</a:t>
            </a:r>
          </a:p>
        </p:txBody>
      </p:sp>
      <p:sp>
        <p:nvSpPr>
          <p:cNvPr id="34" name="Abgerundetes Rechteck 26">
            <a:hlinkClick r:id="rId16" action="ppaction://hlinksldjump"/>
            <a:extLst>
              <a:ext uri="{FF2B5EF4-FFF2-40B4-BE49-F238E27FC236}">
                <a16:creationId xmlns:a16="http://schemas.microsoft.com/office/drawing/2014/main" id="{C5887A63-65B1-4B6D-ADB5-FDF7FCE61929}"/>
              </a:ext>
            </a:extLst>
          </p:cNvPr>
          <p:cNvSpPr/>
          <p:nvPr/>
        </p:nvSpPr>
        <p:spPr>
          <a:xfrm>
            <a:off x="2862270" y="4007943"/>
            <a:ext cx="1505281" cy="414247"/>
          </a:xfrm>
          <a:prstGeom prst="roundRect">
            <a:avLst>
              <a:gd name="adj" fmla="val 0"/>
            </a:avLst>
          </a:prstGeom>
          <a:solidFill>
            <a:schemeClr val="accent4">
              <a:lumMod val="75000"/>
              <a:alpha val="5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Chukchi Sea</a:t>
            </a:r>
          </a:p>
        </p:txBody>
      </p:sp>
      <p:sp>
        <p:nvSpPr>
          <p:cNvPr id="35" name="Abgerundetes Rechteck 26">
            <a:hlinkClick r:id="rId17" action="ppaction://hlinksldjump"/>
            <a:extLst>
              <a:ext uri="{FF2B5EF4-FFF2-40B4-BE49-F238E27FC236}">
                <a16:creationId xmlns:a16="http://schemas.microsoft.com/office/drawing/2014/main" id="{71CB5840-4734-4186-BEF1-6230E43AE743}"/>
              </a:ext>
            </a:extLst>
          </p:cNvPr>
          <p:cNvSpPr/>
          <p:nvPr/>
        </p:nvSpPr>
        <p:spPr>
          <a:xfrm>
            <a:off x="6087446" y="4013944"/>
            <a:ext cx="1505281" cy="408074"/>
          </a:xfrm>
          <a:prstGeom prst="roundRect">
            <a:avLst>
              <a:gd name="adj" fmla="val 0"/>
            </a:avLst>
          </a:prstGeom>
          <a:solidFill>
            <a:schemeClr val="accent4">
              <a:lumMod val="75000"/>
              <a:alpha val="5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Laptev Sea comparison</a:t>
            </a:r>
          </a:p>
        </p:txBody>
      </p:sp>
      <p:sp>
        <p:nvSpPr>
          <p:cNvPr id="36" name="Abgerundetes Rechteck 26">
            <a:hlinkClick r:id="rId15" action="ppaction://hlinksldjump"/>
            <a:extLst>
              <a:ext uri="{FF2B5EF4-FFF2-40B4-BE49-F238E27FC236}">
                <a16:creationId xmlns:a16="http://schemas.microsoft.com/office/drawing/2014/main" id="{5CDF2894-A3D4-486B-9433-A230500D4285}"/>
              </a:ext>
            </a:extLst>
          </p:cNvPr>
          <p:cNvSpPr/>
          <p:nvPr/>
        </p:nvSpPr>
        <p:spPr>
          <a:xfrm>
            <a:off x="4577728" y="4013944"/>
            <a:ext cx="1505281" cy="408073"/>
          </a:xfrm>
          <a:prstGeom prst="roundRect">
            <a:avLst>
              <a:gd name="adj" fmla="val 0"/>
            </a:avLst>
          </a:prstGeom>
          <a:solidFill>
            <a:schemeClr val="accent4">
              <a:lumMod val="75000"/>
              <a:alpha val="5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Laptev &amp; Chukchi Sea</a:t>
            </a:r>
          </a:p>
        </p:txBody>
      </p:sp>
      <p:sp>
        <p:nvSpPr>
          <p:cNvPr id="37" name="Abgerundetes Rechteck 23">
            <a:hlinkClick r:id="rId18" action="ppaction://hlinksldjump"/>
            <a:extLst>
              <a:ext uri="{FF2B5EF4-FFF2-40B4-BE49-F238E27FC236}">
                <a16:creationId xmlns:a16="http://schemas.microsoft.com/office/drawing/2014/main" id="{EB485774-731F-48E3-B27E-4A494D649A33}"/>
              </a:ext>
            </a:extLst>
          </p:cNvPr>
          <p:cNvSpPr/>
          <p:nvPr/>
        </p:nvSpPr>
        <p:spPr>
          <a:xfrm>
            <a:off x="1354690" y="2233517"/>
            <a:ext cx="3012861" cy="453154"/>
          </a:xfrm>
          <a:prstGeom prst="roundRect">
            <a:avLst>
              <a:gd name="adj" fmla="val 0"/>
            </a:avLst>
          </a:prstGeom>
          <a:solidFill>
            <a:srgbClr val="37B5ED">
              <a:alpha val="69804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MODIS thin-ice occurrences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6A6BC8FE-CE42-48DF-AC10-98C426C9B552}"/>
              </a:ext>
            </a:extLst>
          </p:cNvPr>
          <p:cNvSpPr txBox="1"/>
          <p:nvPr/>
        </p:nvSpPr>
        <p:spPr>
          <a:xfrm>
            <a:off x="985327" y="1460527"/>
            <a:ext cx="1762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39" name="Textfeld 38">
            <a:hlinkClick r:id="rId19" action="ppaction://hlinksldjump" highlightClick="1"/>
            <a:extLst>
              <a:ext uri="{FF2B5EF4-FFF2-40B4-BE49-F238E27FC236}">
                <a16:creationId xmlns:a16="http://schemas.microsoft.com/office/drawing/2014/main" id="{030D7A6A-5BC4-43B6-A3FB-F8AAE954E495}"/>
              </a:ext>
            </a:extLst>
          </p:cNvPr>
          <p:cNvSpPr txBox="1"/>
          <p:nvPr/>
        </p:nvSpPr>
        <p:spPr>
          <a:xfrm>
            <a:off x="7603042" y="1526838"/>
            <a:ext cx="3029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&gt;&gt; BACK TO HOME &lt;&lt;</a:t>
            </a:r>
          </a:p>
        </p:txBody>
      </p:sp>
      <p:pic>
        <p:nvPicPr>
          <p:cNvPr id="40" name="Grafik 39">
            <a:extLst>
              <a:ext uri="{FF2B5EF4-FFF2-40B4-BE49-F238E27FC236}">
                <a16:creationId xmlns:a16="http://schemas.microsoft.com/office/drawing/2014/main" id="{20816E81-B5EE-42A8-A170-98CFCB58AC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728" y="1507953"/>
            <a:ext cx="713058" cy="446276"/>
          </a:xfrm>
          <a:prstGeom prst="rect">
            <a:avLst/>
          </a:prstGeom>
        </p:spPr>
      </p:pic>
      <p:sp>
        <p:nvSpPr>
          <p:cNvPr id="41" name="Abgerundetes Rechteck 23">
            <a:hlinkClick r:id="rId20" action="ppaction://hlinksldjump"/>
            <a:extLst>
              <a:ext uri="{FF2B5EF4-FFF2-40B4-BE49-F238E27FC236}">
                <a16:creationId xmlns:a16="http://schemas.microsoft.com/office/drawing/2014/main" id="{086CB454-80CA-4473-9DCE-95B30DDEC176}"/>
              </a:ext>
            </a:extLst>
          </p:cNvPr>
          <p:cNvSpPr/>
          <p:nvPr/>
        </p:nvSpPr>
        <p:spPr>
          <a:xfrm>
            <a:off x="7784239" y="3085820"/>
            <a:ext cx="3029520" cy="916339"/>
          </a:xfrm>
          <a:prstGeom prst="roundRect">
            <a:avLst>
              <a:gd name="adj" fmla="val 0"/>
            </a:avLst>
          </a:prstGeom>
          <a:solidFill>
            <a:srgbClr val="F5E2AA">
              <a:alpha val="70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</a:p>
          <a:p>
            <a:pPr algn="ctr"/>
            <a:r>
              <a:rPr lang="en-GB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(Overview tables)</a:t>
            </a:r>
          </a:p>
        </p:txBody>
      </p:sp>
      <p:sp>
        <p:nvSpPr>
          <p:cNvPr id="42" name="Abgerundetes Rechteck 26">
            <a:hlinkClick r:id="rId18" action="ppaction://hlinksldjump"/>
            <a:extLst>
              <a:ext uri="{FF2B5EF4-FFF2-40B4-BE49-F238E27FC236}">
                <a16:creationId xmlns:a16="http://schemas.microsoft.com/office/drawing/2014/main" id="{40CE9F3E-0B28-40A3-80DC-AA3CDB857ECD}"/>
              </a:ext>
            </a:extLst>
          </p:cNvPr>
          <p:cNvSpPr/>
          <p:nvPr/>
        </p:nvSpPr>
        <p:spPr>
          <a:xfrm>
            <a:off x="1354690" y="2685987"/>
            <a:ext cx="1505281" cy="261931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  <a:alpha val="5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Laptev Sea</a:t>
            </a:r>
          </a:p>
        </p:txBody>
      </p:sp>
      <p:sp>
        <p:nvSpPr>
          <p:cNvPr id="43" name="Abgerundetes Rechteck 26">
            <a:hlinkClick r:id="rId21" action="ppaction://hlinksldjump"/>
            <a:extLst>
              <a:ext uri="{FF2B5EF4-FFF2-40B4-BE49-F238E27FC236}">
                <a16:creationId xmlns:a16="http://schemas.microsoft.com/office/drawing/2014/main" id="{7FC6EA21-D99B-4ECD-94A3-189D74EDAD7B}"/>
              </a:ext>
            </a:extLst>
          </p:cNvPr>
          <p:cNvSpPr/>
          <p:nvPr/>
        </p:nvSpPr>
        <p:spPr>
          <a:xfrm>
            <a:off x="2869450" y="2686159"/>
            <a:ext cx="1505281" cy="261931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  <a:alpha val="5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Chukchi Sea</a:t>
            </a:r>
          </a:p>
        </p:txBody>
      </p:sp>
      <p:pic>
        <p:nvPicPr>
          <p:cNvPr id="44" name="Grafik 43">
            <a:extLst>
              <a:ext uri="{FF2B5EF4-FFF2-40B4-BE49-F238E27FC236}">
                <a16:creationId xmlns:a16="http://schemas.microsoft.com/office/drawing/2014/main" id="{91134AF1-3566-463E-B553-4A7C0C84D5E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88181" y="5765004"/>
            <a:ext cx="690723" cy="967012"/>
          </a:xfrm>
          <a:prstGeom prst="rect">
            <a:avLst/>
          </a:prstGeom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ACDB3312-4612-4CD8-A626-45BA1B16215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7884" y="6122555"/>
            <a:ext cx="2318067" cy="69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76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471314" y="355592"/>
            <a:ext cx="11270920" cy="591014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71314" y="457259"/>
            <a:ext cx="5190678" cy="1102664"/>
          </a:xfrm>
        </p:spPr>
        <p:txBody>
          <a:bodyPr>
            <a:no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Polynyas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hotspots for atmosphere-ice-ocean processes</a:t>
            </a: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570746" y="1661590"/>
            <a:ext cx="5002615" cy="45150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water &amp; thin sea-ice (~ up to 20cm) </a:t>
            </a:r>
          </a:p>
          <a:p>
            <a:pPr marL="0" indent="0">
              <a:buNone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Enhanced exchange-processes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between: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Atmosphere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Heat-, momentum- &amp; moisture-transport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Aerosol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Gas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exchange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Sea-ice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Winter: continuous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ice formation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(negative energy balance)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Ice formation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salt flux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into the ocean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Salt input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has influence on ocean stratification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Feedback to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ocean heat-flux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92" y="457259"/>
            <a:ext cx="5979398" cy="571942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/>
          <a:srcRect l="51206"/>
          <a:stretch/>
        </p:blipFill>
        <p:spPr>
          <a:xfrm>
            <a:off x="5679106" y="3644462"/>
            <a:ext cx="3396091" cy="2521021"/>
          </a:xfrm>
          <a:prstGeom prst="rect">
            <a:avLst/>
          </a:prstGeom>
          <a:effectLst/>
        </p:spPr>
      </p:pic>
      <p:sp>
        <p:nvSpPr>
          <p:cNvPr id="8" name="Textfeld 7"/>
          <p:cNvSpPr txBox="1"/>
          <p:nvPr/>
        </p:nvSpPr>
        <p:spPr>
          <a:xfrm>
            <a:off x="6213961" y="3748933"/>
            <a:ext cx="26517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LAPTEV SEA </a:t>
            </a:r>
            <a:r>
              <a:rPr lang="de-DE" sz="900" i="1" dirty="0">
                <a:latin typeface="Arial" panose="020B0604020202020204" pitchFamily="34" charset="0"/>
                <a:cs typeface="Arial" panose="020B0604020202020204" pitchFamily="34" charset="0"/>
              </a:rPr>
              <a:t>MYD09 (NIR) | 30 Apr 2008</a:t>
            </a:r>
          </a:p>
        </p:txBody>
      </p:sp>
      <p:sp>
        <p:nvSpPr>
          <p:cNvPr id="9" name="Rechteck 8"/>
          <p:cNvSpPr/>
          <p:nvPr/>
        </p:nvSpPr>
        <p:spPr>
          <a:xfrm>
            <a:off x="10764038" y="5838129"/>
            <a:ext cx="9277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Modified from </a:t>
            </a:r>
            <a:r>
              <a:rPr lang="en-GB" sz="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Itkin</a:t>
            </a:r>
            <a:r>
              <a:rPr lang="en-GB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al. (2015)</a:t>
            </a:r>
          </a:p>
        </p:txBody>
      </p:sp>
      <p:sp>
        <p:nvSpPr>
          <p:cNvPr id="12" name="Rechteck 11"/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15" name="Rechteck 14">
            <a:hlinkClick r:id="rId4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16" name="Rechteck 15">
            <a:hlinkClick r:id="rId5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2" name="Textfeld 1">
            <a:hlinkClick r:id="rId6" action="ppaction://hlinksldjump" highlightClick="1"/>
          </p:cNvPr>
          <p:cNvSpPr txBox="1"/>
          <p:nvPr/>
        </p:nvSpPr>
        <p:spPr>
          <a:xfrm>
            <a:off x="9198833" y="5498337"/>
            <a:ext cx="1514782" cy="646331"/>
          </a:xfrm>
          <a:prstGeom prst="rect">
            <a:avLst/>
          </a:prstGeom>
          <a:solidFill>
            <a:srgbClr val="0099CC">
              <a:alpha val="75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LOCATIONS in the Arctic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123485" y="5232125"/>
            <a:ext cx="5222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Tap!</a:t>
            </a:r>
          </a:p>
        </p:txBody>
      </p:sp>
      <p:sp>
        <p:nvSpPr>
          <p:cNvPr id="17" name="Rechteck 16">
            <a:hlinkClick r:id="rId7" action="ppaction://hlinksldjump" highlightClick="1"/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325" y="5163167"/>
            <a:ext cx="535533" cy="335170"/>
          </a:xfrm>
          <a:prstGeom prst="rect">
            <a:avLst/>
          </a:prstGeom>
        </p:spPr>
      </p:pic>
      <p:sp>
        <p:nvSpPr>
          <p:cNvPr id="19" name="Abgerundetes Rechteck 3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3B58B3F5-BB48-486B-A89B-0A270A1926EF}"/>
              </a:ext>
            </a:extLst>
          </p:cNvPr>
          <p:cNvSpPr/>
          <p:nvPr/>
        </p:nvSpPr>
        <p:spPr>
          <a:xfrm>
            <a:off x="50638" y="6356195"/>
            <a:ext cx="1328984" cy="443182"/>
          </a:xfrm>
          <a:prstGeom prst="roundRect">
            <a:avLst>
              <a:gd name="adj" fmla="val 5064"/>
            </a:avLst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&gt;&gt; CLICK &lt;&lt; </a:t>
            </a:r>
          </a:p>
          <a:p>
            <a:pPr algn="ctr"/>
            <a:r>
              <a:rPr lang="en-GB" sz="1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3682411-4720-4700-B082-E3705AB9647E}"/>
              </a:ext>
            </a:extLst>
          </p:cNvPr>
          <p:cNvSpPr txBox="1"/>
          <p:nvPr/>
        </p:nvSpPr>
        <p:spPr>
          <a:xfrm>
            <a:off x="1416566" y="6553299"/>
            <a:ext cx="54183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Itkin</a:t>
            </a:r>
            <a:r>
              <a:rPr lang="en-US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P.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M. </a:t>
            </a:r>
            <a:r>
              <a:rPr lang="en-US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Losch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and R. Gerdes (2015): </a:t>
            </a:r>
            <a:r>
              <a:rPr lang="en-US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Landfast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ice affects the stability of the Arctic halocline: Evidence from a numerical model. J. </a:t>
            </a:r>
            <a:r>
              <a:rPr lang="en-US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Geophys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Res.Oceans,120, 2622–2635, doi:10.1002/2014JC010353.</a:t>
            </a:r>
          </a:p>
        </p:txBody>
      </p:sp>
    </p:spTree>
    <p:extLst>
      <p:ext uri="{BB962C8B-B14F-4D97-AF65-F5344CB8AC3E}">
        <p14:creationId xmlns:p14="http://schemas.microsoft.com/office/powerpoint/2010/main" val="3816113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471314" y="355592"/>
            <a:ext cx="11270920" cy="591014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71314" y="457259"/>
            <a:ext cx="5190678" cy="1102664"/>
          </a:xfrm>
        </p:spPr>
        <p:txBody>
          <a:bodyPr>
            <a:no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Polynyas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hotspots for atmosphere-ice-ocean processes</a:t>
            </a: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570746" y="1661590"/>
            <a:ext cx="5002615" cy="45150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water &amp; thin sea-ice (~ up to 20cm) </a:t>
            </a:r>
          </a:p>
          <a:p>
            <a:pPr marL="0" indent="0">
              <a:buNone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Enhanced exchange-processes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between: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Atmosphere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Heat-, momentum- &amp; moisture-transport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Aerosol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Gas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exchange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Sea-ice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Winter: continuous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ice formation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(negative energy balance)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Ice formation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salt flux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into the ocean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Salt input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has influence on ocean stratification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Feedback to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ocean heat-flux</a:t>
            </a:r>
          </a:p>
        </p:txBody>
      </p:sp>
      <p:sp>
        <p:nvSpPr>
          <p:cNvPr id="15" name="Rechteck 14">
            <a:hlinkClick r:id="rId2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16" name="Rechteck 15">
            <a:hlinkClick r:id="rId3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pic>
        <p:nvPicPr>
          <p:cNvPr id="17" name="Grafik 16">
            <a:hlinkClick r:id="rId4" action="ppaction://hlinksldjump" highlightClick="1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414" y="414774"/>
            <a:ext cx="5586152" cy="5795950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9626139" y="5796566"/>
            <a:ext cx="160839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Modified from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Jokobsson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(2012)</a:t>
            </a:r>
          </a:p>
        </p:txBody>
      </p:sp>
      <p:sp>
        <p:nvSpPr>
          <p:cNvPr id="2" name="Rechteck 1"/>
          <p:cNvSpPr/>
          <p:nvPr/>
        </p:nvSpPr>
        <p:spPr>
          <a:xfrm>
            <a:off x="10248565" y="457259"/>
            <a:ext cx="356911" cy="152341"/>
          </a:xfrm>
          <a:prstGeom prst="rect">
            <a:avLst/>
          </a:prstGeom>
          <a:solidFill>
            <a:srgbClr val="D68456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10605477" y="359760"/>
            <a:ext cx="11367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Known locations of recurring polynyas</a:t>
            </a:r>
          </a:p>
        </p:txBody>
      </p:sp>
      <p:sp>
        <p:nvSpPr>
          <p:cNvPr id="18" name="Rechteck 17">
            <a:hlinkClick r:id="rId6" action="ppaction://hlinksldjump" highlightClick="1"/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128" y="5311632"/>
            <a:ext cx="710193" cy="444483"/>
          </a:xfrm>
          <a:prstGeom prst="rect">
            <a:avLst/>
          </a:prstGeom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948D6508-2441-4D21-8C49-6F216DA3D7E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435E1A15-B898-4DCC-95A5-06E5FDF0972F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22" name="Abgerundetes Rechteck 3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B18C712E-AD37-4E30-9BD0-C82C29031C46}"/>
              </a:ext>
            </a:extLst>
          </p:cNvPr>
          <p:cNvSpPr/>
          <p:nvPr/>
        </p:nvSpPr>
        <p:spPr>
          <a:xfrm>
            <a:off x="50638" y="6356195"/>
            <a:ext cx="1328984" cy="443182"/>
          </a:xfrm>
          <a:prstGeom prst="roundRect">
            <a:avLst>
              <a:gd name="adj" fmla="val 5064"/>
            </a:avLst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&gt;&gt; CLICK &lt;&lt; </a:t>
            </a:r>
          </a:p>
          <a:p>
            <a:pPr algn="ctr"/>
            <a:r>
              <a:rPr lang="en-GB" sz="1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47B4D862-FA60-4E8B-809A-BD595DA7C984}"/>
              </a:ext>
            </a:extLst>
          </p:cNvPr>
          <p:cNvSpPr txBox="1"/>
          <p:nvPr/>
        </p:nvSpPr>
        <p:spPr>
          <a:xfrm>
            <a:off x="1416566" y="6553299"/>
            <a:ext cx="54183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Jakobsson, M.,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et al. (2012), The International Bathymetric Chart of the Arctic Ocean (IBCAO) Version 3.0, </a:t>
            </a:r>
            <a:r>
              <a:rPr lang="en-US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Geophys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Res. Lett., 39, L12609, doi:10.1029/2012GL052219. </a:t>
            </a:r>
          </a:p>
        </p:txBody>
      </p:sp>
    </p:spTree>
    <p:extLst>
      <p:ext uri="{BB962C8B-B14F-4D97-AF65-F5344CB8AC3E}">
        <p14:creationId xmlns:p14="http://schemas.microsoft.com/office/powerpoint/2010/main" val="1160465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77AD93F-E252-4714-BD88-3F6A7B328B99}"/>
              </a:ext>
            </a:extLst>
          </p:cNvPr>
          <p:cNvGrpSpPr/>
          <p:nvPr/>
        </p:nvGrpSpPr>
        <p:grpSpPr>
          <a:xfrm>
            <a:off x="272981" y="374622"/>
            <a:ext cx="7365604" cy="4428288"/>
            <a:chOff x="1533609" y="942792"/>
            <a:chExt cx="9142635" cy="4629891"/>
          </a:xfrm>
        </p:grpSpPr>
        <p:sp>
          <p:nvSpPr>
            <p:cNvPr id="16" name="Rechteck 15"/>
            <p:cNvSpPr/>
            <p:nvPr/>
          </p:nvSpPr>
          <p:spPr>
            <a:xfrm>
              <a:off x="1533609" y="942792"/>
              <a:ext cx="9142635" cy="462989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" name="Titel 1"/>
            <p:cNvSpPr txBox="1">
              <a:spLocks/>
            </p:cNvSpPr>
            <p:nvPr/>
          </p:nvSpPr>
          <p:spPr>
            <a:xfrm>
              <a:off x="1635534" y="1102516"/>
              <a:ext cx="7434318" cy="215317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l" defTabSz="685800" rtl="0" eaLnBrk="1" latinLnBrk="0" hangingPunct="1">
                <a:spcBef>
                  <a:spcPct val="0"/>
                </a:spcBef>
                <a:buNone/>
                <a:defRPr sz="1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>
                  <a:solidFill>
                    <a:srgbClr val="3131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Abstract</a:t>
              </a:r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1626656" y="1386922"/>
              <a:ext cx="8893471" cy="311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Acquiring information about the </a:t>
              </a:r>
              <a:r>
                <a:rPr lang="en-US" sz="12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thickness of thin Arctic sea-ice 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 an important aspect of assessing atmosphere – sea-ice – ocean interactions, as the ice thickness directly relates to the </a:t>
              </a:r>
              <a:r>
                <a:rPr lang="en-US" sz="12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magnitude of energy fluxes 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 the sea-ice interfaces. In winter, these fluxes are linked to </a:t>
              </a:r>
              <a:r>
                <a:rPr lang="en-US" sz="12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sea-ice formation 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 hence accompanying processes such as physically-induced upper-ocean convection and turbulent mixing of the lower atmospheric boundary layer. It remains a big challenge to validate satellite-derived thin-ice thicknesses, first and foremost due to the lack of suitable in-situ data in these remote areas.</a:t>
              </a:r>
            </a:p>
            <a:p>
              <a:pPr algn="just"/>
              <a:endParaRPr lang="en-US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order to address this issue, we here present the first insight into a comparison between high-resolution (2km) </a:t>
              </a:r>
              <a:r>
                <a:rPr lang="en-US" sz="12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MODIS thermal infrared satellite data 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(available for 2002/2003 to 2017/2018) and time series of ice-draft data obtained from </a:t>
              </a:r>
              <a:r>
                <a:rPr lang="en-US" sz="12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moored Ice Profiling Sonar (IPS) data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the Chukchi Sea (2009/2010 to 2011/2012) and Laptev Sea (2013/2014 to 2014/2015). The MODIS data set is based on a 1D energy balance model, where thin-ice thicknesses (0 to 50 cm) are directly derived from ice-surface temperature swath-data and ERA-Interim atmospheric reanalysis data. In order to facilitate the comparison, the 1Hz IPS ice-draft data is first empirically converted to ice thickness and afterwards resampled to 5-minute modal-values to find matching MODIS swath data. </a:t>
              </a:r>
            </a:p>
            <a:p>
              <a:pPr algn="just"/>
              <a:endParaRPr lang="en-US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It shows that the agreement between the MODIS and IPS ice-thickness data largely depends on the thickness of the ice sampled by the IPS. We found the </a:t>
              </a:r>
              <a:r>
                <a:rPr lang="en-US" sz="12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highest agreement for ice thickness values below 20 cm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which tend to appear more frequently at the Chukchi Sea mooring location. More generally, ice thicknesses up to approximately 40 cm seem to be overestimated by MODIS. </a:t>
              </a:r>
              <a:r>
                <a:rPr lang="en-US" sz="1200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thicker ice, the limitations of the MODIS ice-thickness retrieval result in an underestimation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de-DE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Rechteck 24">
            <a:hlinkClick r:id="rId2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26" name="Rechteck 25">
            <a:hlinkClick r:id="rId3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12" name="Rechteck 11">
            <a:hlinkClick r:id="rId4" action="ppaction://hlinksldjump" highlightClick="1"/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33430991-6873-463F-ABBC-DCDF8424AA6F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46AC3A8-FD2B-4B6A-A353-975BF3D6AC64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808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91" y="6356195"/>
            <a:ext cx="2043622" cy="375917"/>
          </a:xfrm>
          <a:prstGeom prst="rect">
            <a:avLst/>
          </a:prstGeom>
        </p:spPr>
      </p:pic>
      <p:sp>
        <p:nvSpPr>
          <p:cNvPr id="22" name="Rechteck 21">
            <a:hlinkClick r:id="rId3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15" name="Rechteck 14">
            <a:hlinkClick r:id="rId4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142791" y="454061"/>
            <a:ext cx="8841411" cy="3492652"/>
            <a:chOff x="142791" y="805181"/>
            <a:chExt cx="4830653" cy="3492652"/>
          </a:xfrm>
        </p:grpSpPr>
        <p:sp>
          <p:nvSpPr>
            <p:cNvPr id="16" name="Rechteck 15"/>
            <p:cNvSpPr/>
            <p:nvPr/>
          </p:nvSpPr>
          <p:spPr>
            <a:xfrm>
              <a:off x="142791" y="805181"/>
              <a:ext cx="4830653" cy="3492652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269193" y="1080966"/>
              <a:ext cx="4038163" cy="3077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Environmental Meteorology</a:t>
              </a:r>
            </a:p>
            <a:p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University of Trier</a:t>
              </a:r>
            </a:p>
            <a:p>
              <a:pPr algn="just"/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Behringstr. 21</a:t>
              </a:r>
            </a:p>
            <a:p>
              <a:pPr algn="just"/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54296 Trier</a:t>
              </a:r>
            </a:p>
            <a:p>
              <a:pPr algn="just"/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Germany</a:t>
              </a:r>
            </a:p>
            <a:p>
              <a:pPr algn="just"/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+49(0)651-201-4622</a:t>
              </a:r>
            </a:p>
            <a:p>
              <a:pPr algn="just"/>
              <a:endParaRPr lang="en-GB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GB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preusser@uni-trier.de</a:t>
              </a:r>
            </a:p>
            <a:p>
              <a:pPr algn="just"/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en-GB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@polar_andi</a:t>
              </a:r>
            </a:p>
          </p:txBody>
        </p:sp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193" y="3780120"/>
              <a:ext cx="172137" cy="236722"/>
            </a:xfrm>
            <a:prstGeom prst="rect">
              <a:avLst/>
            </a:prstGeom>
          </p:spPr>
        </p:pic>
        <p:sp>
          <p:nvSpPr>
            <p:cNvPr id="5" name="Rechteck 4"/>
            <p:cNvSpPr/>
            <p:nvPr/>
          </p:nvSpPr>
          <p:spPr>
            <a:xfrm>
              <a:off x="269193" y="1059410"/>
              <a:ext cx="168351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Andreas Preußer</a:t>
              </a:r>
            </a:p>
          </p:txBody>
        </p:sp>
      </p:grpSp>
      <p:sp>
        <p:nvSpPr>
          <p:cNvPr id="14" name="Rechteck 13">
            <a:hlinkClick r:id="rId6" action="ppaction://hlinksldjump" highlightClick="1"/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96002E8-94D8-4944-8777-3148B0774247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A510B778-6C8C-490D-AC53-447D81DCC6AD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57D0DE8-1980-4F4F-9F31-AFA18C8AE84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617"/>
          <a:stretch/>
        </p:blipFill>
        <p:spPr>
          <a:xfrm>
            <a:off x="3819291" y="684118"/>
            <a:ext cx="5041379" cy="3032539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BF2DE70E-378A-4087-A335-712CFB7C85EC}"/>
              </a:ext>
            </a:extLst>
          </p:cNvPr>
          <p:cNvSpPr/>
          <p:nvPr/>
        </p:nvSpPr>
        <p:spPr>
          <a:xfrm rot="16200000">
            <a:off x="7898461" y="2778270"/>
            <a:ext cx="176767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700" i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Julia Schmale</a:t>
            </a:r>
          </a:p>
        </p:txBody>
      </p:sp>
    </p:spTree>
    <p:extLst>
      <p:ext uri="{BB962C8B-B14F-4D97-AF65-F5344CB8AC3E}">
        <p14:creationId xmlns:p14="http://schemas.microsoft.com/office/powerpoint/2010/main" val="1869210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134645" y="358082"/>
            <a:ext cx="7503939" cy="588323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B6F9E74-A82C-4AE0-8142-AE990B7AC506}"/>
              </a:ext>
            </a:extLst>
          </p:cNvPr>
          <p:cNvSpPr txBox="1">
            <a:spLocks/>
          </p:cNvSpPr>
          <p:nvPr/>
        </p:nvSpPr>
        <p:spPr>
          <a:xfrm>
            <a:off x="204266" y="437763"/>
            <a:ext cx="7434318" cy="41449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1" name="Abgerundetes Rechteck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6F38F5C-6DA6-4FC9-839F-14F265CC1413}"/>
              </a:ext>
            </a:extLst>
          </p:cNvPr>
          <p:cNvSpPr/>
          <p:nvPr/>
        </p:nvSpPr>
        <p:spPr>
          <a:xfrm>
            <a:off x="8962533" y="5086001"/>
            <a:ext cx="2751519" cy="1060801"/>
          </a:xfrm>
          <a:prstGeom prst="roundRect">
            <a:avLst>
              <a:gd name="adj" fmla="val 5064"/>
            </a:avLst>
          </a:prstGeom>
          <a:solidFill>
            <a:srgbClr val="0099CC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&gt;&gt; CLICK &lt;&lt;</a:t>
            </a:r>
          </a:p>
          <a:p>
            <a:pPr algn="ctr"/>
            <a:r>
              <a:rPr lang="en-GB" sz="2000" b="1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n-GB" sz="2000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is a </a:t>
            </a:r>
            <a:r>
              <a:rPr lang="en-GB" sz="2000" b="1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polynya </a:t>
            </a:r>
            <a:r>
              <a:rPr lang="en-GB" sz="2000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b="1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why </a:t>
            </a:r>
            <a:r>
              <a:rPr lang="en-GB" sz="2000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 we </a:t>
            </a:r>
            <a:r>
              <a:rPr lang="en-GB" sz="2000" b="1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n-GB" sz="2000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2E2D832-9AAC-4296-8DE5-8B0435D652F9}"/>
              </a:ext>
            </a:extLst>
          </p:cNvPr>
          <p:cNvSpPr txBox="1"/>
          <p:nvPr/>
        </p:nvSpPr>
        <p:spPr>
          <a:xfrm>
            <a:off x="204266" y="920605"/>
            <a:ext cx="735950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MODIS thermal infrared satellite data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(1km spatial resolution) frequently used to derive the thickness of thin-ice in Arctic &amp; Antarctic </a:t>
            </a:r>
            <a:r>
              <a:rPr lang="en-GB" sz="1600" b="1" dirty="0">
                <a:highlight>
                  <a:srgbClr val="7FCCE5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polynyas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due to its inverse relationship with the ice surface temperature</a:t>
            </a:r>
          </a:p>
          <a:p>
            <a:pPr marL="285750" indent="-285750">
              <a:buFontTx/>
              <a:buChar char="-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In-situ measurements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of thin-ice extremely challenging, especially during wintertime (nighttime conditions)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Utilizing data from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Ice Profiling Sonars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(IPS; also referred to as Upward Looking Sonars – ULS) can partially overcome this problem at some fixed locations on the continental shelf</a:t>
            </a:r>
          </a:p>
          <a:p>
            <a:pPr marL="285750" indent="-285750">
              <a:buFontTx/>
              <a:buChar char="-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Hence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First evaluation of MODIS-derived ice thicknesses with IPS measurements highly interesting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Abgerundetes Rechteck 3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B7DE1476-A207-46C9-ACE8-0C4D25535ADC}"/>
              </a:ext>
            </a:extLst>
          </p:cNvPr>
          <p:cNvSpPr/>
          <p:nvPr/>
        </p:nvSpPr>
        <p:spPr>
          <a:xfrm>
            <a:off x="8962533" y="3875561"/>
            <a:ext cx="2751519" cy="1060801"/>
          </a:xfrm>
          <a:prstGeom prst="roundRect">
            <a:avLst>
              <a:gd name="adj" fmla="val 7069"/>
            </a:avLst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&gt;&gt; CLICK &lt;&lt; 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APPROACH OF THIS STUDY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141078F-E74A-4B3D-890F-9755E85C5B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8591" y="1858824"/>
            <a:ext cx="5703828" cy="20723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32486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1395451" y="940182"/>
            <a:ext cx="9401098" cy="408901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B6F9E74-A82C-4AE0-8142-AE990B7AC506}"/>
              </a:ext>
            </a:extLst>
          </p:cNvPr>
          <p:cNvSpPr txBox="1">
            <a:spLocks/>
          </p:cNvSpPr>
          <p:nvPr/>
        </p:nvSpPr>
        <p:spPr>
          <a:xfrm>
            <a:off x="1497585" y="1017779"/>
            <a:ext cx="7434318" cy="41449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2E2D832-9AAC-4296-8DE5-8B0435D652F9}"/>
              </a:ext>
            </a:extLst>
          </p:cNvPr>
          <p:cNvSpPr txBox="1"/>
          <p:nvPr/>
        </p:nvSpPr>
        <p:spPr>
          <a:xfrm>
            <a:off x="1500179" y="1521050"/>
            <a:ext cx="73372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arenBoth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Extract MODIS ice thickness around mooring position </a:t>
            </a:r>
          </a:p>
          <a:p>
            <a:pPr lvl="1" algn="l">
              <a:buFont typeface="Symbol" panose="05050102010706020507" pitchFamily="18" charset="2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Median thickness in approx. 5km radius</a:t>
            </a:r>
          </a:p>
          <a:p>
            <a:pPr lvl="1" algn="l">
              <a:buFont typeface="Symbol" panose="05050102010706020507" pitchFamily="18" charset="2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MODIS swath data: one image requires 5-minutes of acquisition</a:t>
            </a:r>
          </a:p>
          <a:p>
            <a:pPr lvl="1" algn="l">
              <a:buFont typeface="Symbol" panose="05050102010706020507" pitchFamily="18" charset="2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Swath-data available for Oct-Apr</a:t>
            </a:r>
          </a:p>
          <a:p>
            <a:pPr lvl="1"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arenBoth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Process 1Hz / resampled 1Minute IPS data </a:t>
            </a:r>
          </a:p>
          <a:p>
            <a:pPr lvl="1" algn="l">
              <a:buFont typeface="Symbol" panose="05050102010706020507" pitchFamily="18" charset="2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Find times when MODIS thickness data is available &amp; IPS thickness is below 50 cm</a:t>
            </a:r>
          </a:p>
          <a:p>
            <a:pPr lvl="1" algn="l">
              <a:buFont typeface="Symbol" panose="05050102010706020507" pitchFamily="18" charset="2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Taken as the mode from all IPS values for the 5 minutes after acquisition of the MODIS image</a:t>
            </a:r>
          </a:p>
          <a:p>
            <a:pPr lvl="1"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arenBoth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Calculate statistics &amp; plot comparisons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6132107-7699-4961-A9BC-A86634C1D9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43187" y="1180214"/>
            <a:ext cx="1262614" cy="171296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C2D6D17-3C6D-40AA-840E-C061D6B85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3249" y="3021800"/>
            <a:ext cx="1423820" cy="1628494"/>
          </a:xfrm>
          <a:prstGeom prst="rect">
            <a:avLst/>
          </a:prstGeom>
        </p:spPr>
      </p:pic>
      <p:sp>
        <p:nvSpPr>
          <p:cNvPr id="16" name="Abgerundetes Rechteck 3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5EE7D2A8-1FC5-4A47-B1B9-210D1804015A}"/>
              </a:ext>
            </a:extLst>
          </p:cNvPr>
          <p:cNvSpPr/>
          <p:nvPr/>
        </p:nvSpPr>
        <p:spPr>
          <a:xfrm>
            <a:off x="121825" y="5917818"/>
            <a:ext cx="2206705" cy="730386"/>
          </a:xfrm>
          <a:prstGeom prst="roundRect">
            <a:avLst>
              <a:gd name="adj" fmla="val 5064"/>
            </a:avLst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&gt;&gt; CLICK &lt;&lt; 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579466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468297" y="395838"/>
            <a:ext cx="11255405" cy="582965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B6F9E74-A82C-4AE0-8142-AE990B7AC506}"/>
              </a:ext>
            </a:extLst>
          </p:cNvPr>
          <p:cNvSpPr txBox="1">
            <a:spLocks/>
          </p:cNvSpPr>
          <p:nvPr/>
        </p:nvSpPr>
        <p:spPr>
          <a:xfrm>
            <a:off x="520161" y="439435"/>
            <a:ext cx="10440061" cy="2907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 Profiling Sonar (IPS) data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(Fukamachi et al. 2017, Belter et al. 2019 &amp; 2020)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1A09901F-C136-4EF3-A19C-F225F545B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067" y="726689"/>
            <a:ext cx="10741063" cy="5480134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E3179FD0-5B08-4DE5-ACAF-18188A28CCA7}"/>
              </a:ext>
            </a:extLst>
          </p:cNvPr>
          <p:cNvSpPr txBox="1"/>
          <p:nvPr/>
        </p:nvSpPr>
        <p:spPr>
          <a:xfrm>
            <a:off x="9240" y="6283205"/>
            <a:ext cx="63176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Belter, H. J.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Krumpen, T., Hendricks, S.,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Hoelemann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J., Janout, M. A., Ricker, R., and Haas, C.: Satellite-based sea ice thickness changes in the Laptev Sea from 2002 to 2017: comparison to mooring observations, The Cryosphere, 14, 2189–2203, https://doi.org/10.5194/tc-14-2189-2020, 2020. </a:t>
            </a:r>
          </a:p>
          <a:p>
            <a:r>
              <a:rPr lang="en-GB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Fukamachi, Y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.,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Simizu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D., Ohshima, K., Eicken, H., Mahoney, A., Iwamoto, K., Moriya, E.,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Nihashi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S. (2017). Sea-ice thickness in the coastal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northeastern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Chukchi Sea from moored ice-profiling sonar. Journal of Glaciology, 63(241), 888-898. doi:10.1017/jog.2017.56</a:t>
            </a:r>
          </a:p>
          <a:p>
            <a:r>
              <a:rPr lang="en-GB" sz="600" b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Vinje</a:t>
            </a:r>
            <a:r>
              <a:rPr lang="en-GB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T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GB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and </a:t>
            </a:r>
            <a:r>
              <a:rPr lang="en-GB" sz="600" b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Finnekasa</a:t>
            </a:r>
            <a:r>
              <a:rPr lang="en-GB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O. 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(1986)</a:t>
            </a:r>
            <a:r>
              <a:rPr lang="en-GB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ice transport through Fram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Strait,vol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186,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Norsk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Polarinstitutt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Skrifter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Norsk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Polarinstitutt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1986.</a:t>
            </a:r>
            <a:endParaRPr lang="de-DE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220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468297" y="395838"/>
            <a:ext cx="11255405" cy="582965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B6F9E74-A82C-4AE0-8142-AE990B7AC506}"/>
              </a:ext>
            </a:extLst>
          </p:cNvPr>
          <p:cNvSpPr txBox="1">
            <a:spLocks/>
          </p:cNvSpPr>
          <p:nvPr/>
        </p:nvSpPr>
        <p:spPr>
          <a:xfrm>
            <a:off x="520161" y="439435"/>
            <a:ext cx="10440061" cy="2907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MODIS thin-ice thickness retrieval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 published in Preußer et al. 2019)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2FDEE26-7EDC-4DCE-88C2-A429D7788E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5349" y="2693462"/>
            <a:ext cx="3309747" cy="143218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59DFA88-0A8B-4F67-B3DC-488D8F0D77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1915" y="4166963"/>
            <a:ext cx="2105762" cy="5496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68E4AF56-B27B-421D-BE7D-518C03B02F8D}"/>
              </a:ext>
            </a:extLst>
          </p:cNvPr>
          <p:cNvSpPr txBox="1"/>
          <p:nvPr/>
        </p:nvSpPr>
        <p:spPr>
          <a:xfrm rot="5400000">
            <a:off x="10173585" y="1580321"/>
            <a:ext cx="212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Polynya </a:t>
            </a:r>
          </a:p>
          <a:p>
            <a:pPr algn="ctr"/>
            <a:r>
              <a:rPr lang="en-GB" sz="1200" b="1" i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363FB00-6CD8-491E-B83D-A68276595E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3337" y="2720851"/>
            <a:ext cx="2853097" cy="285309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4633326-9BF0-41ED-AC81-EE915515C9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6434" y="2725874"/>
            <a:ext cx="2843052" cy="2843052"/>
          </a:xfrm>
          <a:prstGeom prst="rect">
            <a:avLst/>
          </a:prstGeom>
        </p:spPr>
      </p:pic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4A6991E0-859B-4F6C-9DD2-C35DE343E58E}"/>
              </a:ext>
            </a:extLst>
          </p:cNvPr>
          <p:cNvGrpSpPr/>
          <p:nvPr/>
        </p:nvGrpSpPr>
        <p:grpSpPr>
          <a:xfrm>
            <a:off x="833663" y="975786"/>
            <a:ext cx="10166629" cy="1440923"/>
            <a:chOff x="427772" y="903875"/>
            <a:chExt cx="7488832" cy="1393033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EB5C98F2-03A0-459C-B322-1A926559EE6C}"/>
                </a:ext>
              </a:extLst>
            </p:cNvPr>
            <p:cNvSpPr/>
            <p:nvPr/>
          </p:nvSpPr>
          <p:spPr>
            <a:xfrm>
              <a:off x="427772" y="1006645"/>
              <a:ext cx="1402952" cy="447972"/>
            </a:xfrm>
            <a:prstGeom prst="rect">
              <a:avLst/>
            </a:prstGeom>
            <a:solidFill>
              <a:srgbClr val="E6B9B8"/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MODIS Ice Surface Temperature (MxD29 C6)</a:t>
              </a: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3DCED74-52DA-4983-9BEF-E24F0BD311B5}"/>
                </a:ext>
              </a:extLst>
            </p:cNvPr>
            <p:cNvSpPr/>
            <p:nvPr/>
          </p:nvSpPr>
          <p:spPr>
            <a:xfrm>
              <a:off x="427772" y="1608831"/>
              <a:ext cx="1402952" cy="525765"/>
            </a:xfrm>
            <a:prstGeom prst="rect">
              <a:avLst/>
            </a:prstGeom>
            <a:solidFill>
              <a:srgbClr val="B9CDE5"/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Atmospheric data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602A39FD-11BE-46F1-A2A4-BB19EB95E257}"/>
                </a:ext>
              </a:extLst>
            </p:cNvPr>
            <p:cNvSpPr/>
            <p:nvPr/>
          </p:nvSpPr>
          <p:spPr>
            <a:xfrm>
              <a:off x="2333304" y="1135776"/>
              <a:ext cx="973877" cy="830933"/>
            </a:xfrm>
            <a:prstGeom prst="rect">
              <a:avLst/>
            </a:prstGeom>
            <a:solidFill>
              <a:schemeClr val="bg1">
                <a:lumMod val="85000"/>
                <a:alpha val="77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1-D energy balance model</a:t>
              </a: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7A4D26EA-8F28-404F-8755-D2E5DCB97337}"/>
                </a:ext>
              </a:extLst>
            </p:cNvPr>
            <p:cNvSpPr/>
            <p:nvPr/>
          </p:nvSpPr>
          <p:spPr>
            <a:xfrm>
              <a:off x="3452108" y="1132025"/>
              <a:ext cx="875997" cy="8346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Swath-wise thin-ice thickness (TIT)</a:t>
              </a:r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65237026-592F-4A6B-B7ED-A114F4FF57F3}"/>
                </a:ext>
              </a:extLst>
            </p:cNvPr>
            <p:cNvSpPr/>
            <p:nvPr/>
          </p:nvSpPr>
          <p:spPr>
            <a:xfrm>
              <a:off x="4482499" y="1131093"/>
              <a:ext cx="1009087" cy="8346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Daily TIT composites*</a:t>
              </a:r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8D79D755-54F5-4BEE-95C1-8B24E747B4AB}"/>
                </a:ext>
              </a:extLst>
            </p:cNvPr>
            <p:cNvSpPr/>
            <p:nvPr/>
          </p:nvSpPr>
          <p:spPr>
            <a:xfrm>
              <a:off x="5709062" y="1132025"/>
              <a:ext cx="973534" cy="8328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Heat flux </a:t>
              </a:r>
            </a:p>
            <a:p>
              <a:pPr algn="ctr"/>
              <a:r>
                <a:rPr lang="en-GB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(Q</a:t>
              </a:r>
              <a:r>
                <a:rPr lang="en-GB" sz="1400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GB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Q</a:t>
              </a:r>
              <a:r>
                <a:rPr lang="en-GB" sz="1400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atm</a:t>
              </a:r>
              <a:r>
                <a:rPr lang="en-GB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C206C013-8231-466F-825C-7D4FB6E041CD}"/>
                </a:ext>
              </a:extLst>
            </p:cNvPr>
            <p:cNvSpPr/>
            <p:nvPr/>
          </p:nvSpPr>
          <p:spPr>
            <a:xfrm>
              <a:off x="6900072" y="1141913"/>
              <a:ext cx="1016532" cy="8229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Ice production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CA82E492-3379-464E-A20A-E93CC25EFEA0}"/>
                </a:ext>
              </a:extLst>
            </p:cNvPr>
            <p:cNvSpPr txBox="1"/>
            <p:nvPr/>
          </p:nvSpPr>
          <p:spPr>
            <a:xfrm>
              <a:off x="4447924" y="903875"/>
              <a:ext cx="1915473" cy="238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* Feat. cloud filtering &amp; spatial interpolation</a:t>
              </a: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73F687A5-A725-425D-B555-2DA228DD5C10}"/>
                </a:ext>
              </a:extLst>
            </p:cNvPr>
            <p:cNvSpPr/>
            <p:nvPr/>
          </p:nvSpPr>
          <p:spPr>
            <a:xfrm>
              <a:off x="5709062" y="2048767"/>
              <a:ext cx="2207542" cy="24814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e.g., Polynya area</a:t>
              </a:r>
            </a:p>
          </p:txBody>
        </p:sp>
        <p:cxnSp>
          <p:nvCxnSpPr>
            <p:cNvPr id="28" name="Gerade Verbindung mit Pfeil 27">
              <a:extLst>
                <a:ext uri="{FF2B5EF4-FFF2-40B4-BE49-F238E27FC236}">
                  <a16:creationId xmlns:a16="http://schemas.microsoft.com/office/drawing/2014/main" id="{816AF3A5-93C6-43F9-A70A-39B10D19F446}"/>
                </a:ext>
              </a:extLst>
            </p:cNvPr>
            <p:cNvCxnSpPr>
              <a:endCxn id="21" idx="1"/>
            </p:cNvCxnSpPr>
            <p:nvPr/>
          </p:nvCxnSpPr>
          <p:spPr>
            <a:xfrm flipV="1">
              <a:off x="3299434" y="1549366"/>
              <a:ext cx="152675" cy="94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42C221F1-1180-4206-BCAE-4A61EF9C5DB6}"/>
                </a:ext>
              </a:extLst>
            </p:cNvPr>
            <p:cNvCxnSpPr>
              <a:stCxn id="21" idx="3"/>
              <a:endCxn id="22" idx="1"/>
            </p:cNvCxnSpPr>
            <p:nvPr/>
          </p:nvCxnSpPr>
          <p:spPr>
            <a:xfrm flipV="1">
              <a:off x="4328105" y="1548435"/>
              <a:ext cx="154394" cy="93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mit Pfeil 29">
              <a:extLst>
                <a:ext uri="{FF2B5EF4-FFF2-40B4-BE49-F238E27FC236}">
                  <a16:creationId xmlns:a16="http://schemas.microsoft.com/office/drawing/2014/main" id="{A0BDA81C-F97F-4A4A-84E2-C5DCDCA576E5}"/>
                </a:ext>
              </a:extLst>
            </p:cNvPr>
            <p:cNvCxnSpPr>
              <a:stCxn id="22" idx="3"/>
              <a:endCxn id="23" idx="1"/>
            </p:cNvCxnSpPr>
            <p:nvPr/>
          </p:nvCxnSpPr>
          <p:spPr>
            <a:xfrm>
              <a:off x="5491586" y="1548435"/>
              <a:ext cx="21747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mit Pfeil 30">
              <a:extLst>
                <a:ext uri="{FF2B5EF4-FFF2-40B4-BE49-F238E27FC236}">
                  <a16:creationId xmlns:a16="http://schemas.microsoft.com/office/drawing/2014/main" id="{5EA9438C-3DAF-4F44-A7F9-A495361D22F8}"/>
                </a:ext>
              </a:extLst>
            </p:cNvPr>
            <p:cNvCxnSpPr>
              <a:stCxn id="23" idx="3"/>
              <a:endCxn id="25" idx="1"/>
            </p:cNvCxnSpPr>
            <p:nvPr/>
          </p:nvCxnSpPr>
          <p:spPr>
            <a:xfrm>
              <a:off x="6682596" y="1548435"/>
              <a:ext cx="217476" cy="494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winkelte Verbindung 26">
              <a:extLst>
                <a:ext uri="{FF2B5EF4-FFF2-40B4-BE49-F238E27FC236}">
                  <a16:creationId xmlns:a16="http://schemas.microsoft.com/office/drawing/2014/main" id="{FE0FCD42-05AF-451F-8FC9-13A126F0192F}"/>
                </a:ext>
              </a:extLst>
            </p:cNvPr>
            <p:cNvCxnSpPr>
              <a:stCxn id="22" idx="2"/>
              <a:endCxn id="27" idx="1"/>
            </p:cNvCxnSpPr>
            <p:nvPr/>
          </p:nvCxnSpPr>
          <p:spPr>
            <a:xfrm rot="16200000" flipH="1">
              <a:off x="5244521" y="1708297"/>
              <a:ext cx="207062" cy="722019"/>
            </a:xfrm>
            <a:prstGeom prst="bentConnector2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Gewinkelte Verbindung 27">
              <a:extLst>
                <a:ext uri="{FF2B5EF4-FFF2-40B4-BE49-F238E27FC236}">
                  <a16:creationId xmlns:a16="http://schemas.microsoft.com/office/drawing/2014/main" id="{4FF86573-59DF-4EE7-A3D5-2A2E4487EE65}"/>
                </a:ext>
              </a:extLst>
            </p:cNvPr>
            <p:cNvCxnSpPr>
              <a:stCxn id="19" idx="3"/>
              <a:endCxn id="20" idx="1"/>
            </p:cNvCxnSpPr>
            <p:nvPr/>
          </p:nvCxnSpPr>
          <p:spPr>
            <a:xfrm flipV="1">
              <a:off x="1830724" y="1551243"/>
              <a:ext cx="502580" cy="320471"/>
            </a:xfrm>
            <a:prstGeom prst="bentConnector3">
              <a:avLst>
                <a:gd name="adj1" fmla="val 50000"/>
              </a:avLst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Gewinkelte Verbindung 28">
              <a:extLst>
                <a:ext uri="{FF2B5EF4-FFF2-40B4-BE49-F238E27FC236}">
                  <a16:creationId xmlns:a16="http://schemas.microsoft.com/office/drawing/2014/main" id="{22BE5617-58FD-474C-9BF8-EB54ED7EB22C}"/>
                </a:ext>
              </a:extLst>
            </p:cNvPr>
            <p:cNvCxnSpPr>
              <a:stCxn id="18" idx="3"/>
              <a:endCxn id="20" idx="1"/>
            </p:cNvCxnSpPr>
            <p:nvPr/>
          </p:nvCxnSpPr>
          <p:spPr>
            <a:xfrm>
              <a:off x="1830724" y="1230631"/>
              <a:ext cx="502580" cy="320612"/>
            </a:xfrm>
            <a:prstGeom prst="bentConnector3">
              <a:avLst>
                <a:gd name="adj1" fmla="val 50000"/>
              </a:avLst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28AD9A68-C5D4-46C8-ACDF-2EC9B1EB65DB}"/>
                </a:ext>
              </a:extLst>
            </p:cNvPr>
            <p:cNvSpPr/>
            <p:nvPr/>
          </p:nvSpPr>
          <p:spPr>
            <a:xfrm>
              <a:off x="427772" y="1608831"/>
              <a:ext cx="1399554" cy="519530"/>
            </a:xfrm>
            <a:prstGeom prst="rect">
              <a:avLst/>
            </a:prstGeom>
            <a:noFill/>
            <a:ln w="127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Textfeld 35">
            <a:extLst>
              <a:ext uri="{FF2B5EF4-FFF2-40B4-BE49-F238E27FC236}">
                <a16:creationId xmlns:a16="http://schemas.microsoft.com/office/drawing/2014/main" id="{6E919337-CA94-494F-9FC7-D7796503FEF6}"/>
              </a:ext>
            </a:extLst>
          </p:cNvPr>
          <p:cNvSpPr txBox="1"/>
          <p:nvPr/>
        </p:nvSpPr>
        <p:spPr>
          <a:xfrm>
            <a:off x="790173" y="5288560"/>
            <a:ext cx="3879835" cy="830997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retrieval in the Arctic:</a:t>
            </a:r>
          </a:p>
          <a:p>
            <a:pPr marL="285750" indent="-285750">
              <a:buFontTx/>
              <a:buChar char="-"/>
            </a:pP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ERA-Interim (former standard approach)</a:t>
            </a:r>
          </a:p>
          <a:p>
            <a:pPr marL="285750" indent="-285750">
              <a:buFontTx/>
              <a:buChar char="-"/>
            </a:pP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COSMO CLM @15km (future studies)</a:t>
            </a:r>
          </a:p>
          <a:p>
            <a:pPr marL="285750" indent="-285750">
              <a:buFontTx/>
              <a:buChar char="-"/>
            </a:pPr>
            <a:r>
              <a:rPr lang="en-GB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ERA5 (future studies)</a:t>
            </a:r>
          </a:p>
        </p:txBody>
      </p:sp>
      <p:cxnSp>
        <p:nvCxnSpPr>
          <p:cNvPr id="37" name="Gewinkelte Verbindung 6">
            <a:extLst>
              <a:ext uri="{FF2B5EF4-FFF2-40B4-BE49-F238E27FC236}">
                <a16:creationId xmlns:a16="http://schemas.microsoft.com/office/drawing/2014/main" id="{265353E3-84EC-454B-A046-1777F56B911E}"/>
              </a:ext>
            </a:extLst>
          </p:cNvPr>
          <p:cNvCxnSpPr>
            <a:cxnSpLocks/>
            <a:stCxn id="36" idx="1"/>
            <a:endCxn id="19" idx="1"/>
          </p:cNvCxnSpPr>
          <p:nvPr/>
        </p:nvCxnSpPr>
        <p:spPr>
          <a:xfrm rot="10800000" flipH="1">
            <a:off x="790173" y="1976897"/>
            <a:ext cx="43490" cy="3727162"/>
          </a:xfrm>
          <a:prstGeom prst="bentConnector3">
            <a:avLst>
              <a:gd name="adj1" fmla="val -525638"/>
            </a:avLst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07067D6C-6B4B-4867-9F6C-E61936D85837}"/>
              </a:ext>
            </a:extLst>
          </p:cNvPr>
          <p:cNvCxnSpPr>
            <a:cxnSpLocks/>
          </p:cNvCxnSpPr>
          <p:nvPr/>
        </p:nvCxnSpPr>
        <p:spPr>
          <a:xfrm flipH="1">
            <a:off x="2373125" y="2073230"/>
            <a:ext cx="1018029" cy="61378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9E8A9CFF-0161-4124-BDE5-754785C81EE7}"/>
              </a:ext>
            </a:extLst>
          </p:cNvPr>
          <p:cNvCxnSpPr>
            <a:cxnSpLocks/>
          </p:cNvCxnSpPr>
          <p:nvPr/>
        </p:nvCxnSpPr>
        <p:spPr>
          <a:xfrm>
            <a:off x="4742668" y="2092974"/>
            <a:ext cx="929018" cy="61037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F9C05255-8E28-43C7-9271-7AC920FB12AD}"/>
              </a:ext>
            </a:extLst>
          </p:cNvPr>
          <p:cNvCxnSpPr>
            <a:cxnSpLocks/>
          </p:cNvCxnSpPr>
          <p:nvPr/>
        </p:nvCxnSpPr>
        <p:spPr>
          <a:xfrm flipV="1">
            <a:off x="5678226" y="2709802"/>
            <a:ext cx="0" cy="203415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24D71B66-F56E-4D60-AA60-EB40FF18DEDE}"/>
              </a:ext>
            </a:extLst>
          </p:cNvPr>
          <p:cNvCxnSpPr>
            <a:cxnSpLocks/>
          </p:cNvCxnSpPr>
          <p:nvPr/>
        </p:nvCxnSpPr>
        <p:spPr>
          <a:xfrm flipV="1">
            <a:off x="2371122" y="2709802"/>
            <a:ext cx="0" cy="204519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DA660C8A-91FF-473D-A2C5-4095B83E1241}"/>
              </a:ext>
            </a:extLst>
          </p:cNvPr>
          <p:cNvCxnSpPr>
            <a:cxnSpLocks/>
          </p:cNvCxnSpPr>
          <p:nvPr/>
        </p:nvCxnSpPr>
        <p:spPr>
          <a:xfrm>
            <a:off x="2371122" y="4755001"/>
            <a:ext cx="33005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erader Verbinder 57">
            <a:extLst>
              <a:ext uri="{FF2B5EF4-FFF2-40B4-BE49-F238E27FC236}">
                <a16:creationId xmlns:a16="http://schemas.microsoft.com/office/drawing/2014/main" id="{D7DB980A-AA4D-4E17-898A-5E9212862ED3}"/>
              </a:ext>
            </a:extLst>
          </p:cNvPr>
          <p:cNvCxnSpPr>
            <a:cxnSpLocks/>
          </p:cNvCxnSpPr>
          <p:nvPr/>
        </p:nvCxnSpPr>
        <p:spPr>
          <a:xfrm flipH="1">
            <a:off x="5946658" y="2063967"/>
            <a:ext cx="388181" cy="63938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A4D82FA6-F47A-46E6-8FB1-4970AF0913C3}"/>
              </a:ext>
            </a:extLst>
          </p:cNvPr>
          <p:cNvCxnSpPr>
            <a:cxnSpLocks/>
          </p:cNvCxnSpPr>
          <p:nvPr/>
        </p:nvCxnSpPr>
        <p:spPr>
          <a:xfrm flipV="1">
            <a:off x="11542639" y="2703352"/>
            <a:ext cx="0" cy="288677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B5A7D264-2AB8-4461-AB9F-849334918645}"/>
              </a:ext>
            </a:extLst>
          </p:cNvPr>
          <p:cNvCxnSpPr>
            <a:cxnSpLocks/>
          </p:cNvCxnSpPr>
          <p:nvPr/>
        </p:nvCxnSpPr>
        <p:spPr>
          <a:xfrm flipV="1">
            <a:off x="5945096" y="2703352"/>
            <a:ext cx="0" cy="292079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259EDB57-B6DE-4FD3-859C-61D76163B9B8}"/>
              </a:ext>
            </a:extLst>
          </p:cNvPr>
          <p:cNvCxnSpPr>
            <a:cxnSpLocks/>
          </p:cNvCxnSpPr>
          <p:nvPr/>
        </p:nvCxnSpPr>
        <p:spPr>
          <a:xfrm>
            <a:off x="5945096" y="5624146"/>
            <a:ext cx="5597543" cy="1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9280D8C-EF7E-48BC-A73D-29ED051A3204}"/>
              </a:ext>
            </a:extLst>
          </p:cNvPr>
          <p:cNvCxnSpPr>
            <a:cxnSpLocks/>
          </p:cNvCxnSpPr>
          <p:nvPr/>
        </p:nvCxnSpPr>
        <p:spPr>
          <a:xfrm>
            <a:off x="7708155" y="2091692"/>
            <a:ext cx="181326" cy="56479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E0B539B0-FBE7-4E07-8430-4D1656822BEE}"/>
              </a:ext>
            </a:extLst>
          </p:cNvPr>
          <p:cNvCxnSpPr>
            <a:cxnSpLocks/>
          </p:cNvCxnSpPr>
          <p:nvPr/>
        </p:nvCxnSpPr>
        <p:spPr>
          <a:xfrm>
            <a:off x="7889481" y="2660379"/>
            <a:ext cx="3653158" cy="1633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Abgerundetes Rechteck 3">
            <a:hlinkClick r:id="rId9" action="ppaction://hlinksldjump"/>
            <a:extLst>
              <a:ext uri="{FF2B5EF4-FFF2-40B4-BE49-F238E27FC236}">
                <a16:creationId xmlns:a16="http://schemas.microsoft.com/office/drawing/2014/main" id="{CEB09B98-6A03-41DE-983B-F279356261C7}"/>
              </a:ext>
            </a:extLst>
          </p:cNvPr>
          <p:cNvSpPr/>
          <p:nvPr/>
        </p:nvSpPr>
        <p:spPr>
          <a:xfrm>
            <a:off x="6987311" y="5746512"/>
            <a:ext cx="2361360" cy="402423"/>
          </a:xfrm>
          <a:prstGeom prst="roundRect">
            <a:avLst>
              <a:gd name="adj" fmla="val 7592"/>
            </a:avLst>
          </a:prstGeom>
          <a:solidFill>
            <a:srgbClr val="0099CC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Laptev Sea polynyas</a:t>
            </a:r>
          </a:p>
          <a:p>
            <a:pPr algn="ctr"/>
            <a:r>
              <a:rPr lang="en-GB" sz="1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2002-2018</a:t>
            </a:r>
          </a:p>
        </p:txBody>
      </p:sp>
      <p:sp>
        <p:nvSpPr>
          <p:cNvPr id="79" name="Abgerundetes Rechteck 3">
            <a:hlinkClick r:id="rId10" action="ppaction://hlinksldjump"/>
            <a:extLst>
              <a:ext uri="{FF2B5EF4-FFF2-40B4-BE49-F238E27FC236}">
                <a16:creationId xmlns:a16="http://schemas.microsoft.com/office/drawing/2014/main" id="{F55928E3-CF2C-402B-A633-C04E6C880381}"/>
              </a:ext>
            </a:extLst>
          </p:cNvPr>
          <p:cNvSpPr/>
          <p:nvPr/>
        </p:nvSpPr>
        <p:spPr>
          <a:xfrm>
            <a:off x="9468353" y="5746512"/>
            <a:ext cx="2074286" cy="402423"/>
          </a:xfrm>
          <a:prstGeom prst="roundRect">
            <a:avLst>
              <a:gd name="adj" fmla="val 9244"/>
            </a:avLst>
          </a:prstGeom>
          <a:solidFill>
            <a:srgbClr val="0099CC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Chukchi Sea polynya</a:t>
            </a:r>
          </a:p>
          <a:p>
            <a:pPr algn="ctr"/>
            <a:r>
              <a:rPr lang="en-GB" sz="1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2002-2018</a:t>
            </a: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5ADF4E10-FB4F-42F4-92E7-D4DDA7199DF4}"/>
              </a:ext>
            </a:extLst>
          </p:cNvPr>
          <p:cNvSpPr txBox="1"/>
          <p:nvPr/>
        </p:nvSpPr>
        <p:spPr>
          <a:xfrm>
            <a:off x="5740191" y="5805678"/>
            <a:ext cx="132009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3CB3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&gt;&gt; CLICK &lt;&lt;</a:t>
            </a:r>
          </a:p>
        </p:txBody>
      </p:sp>
      <p:sp>
        <p:nvSpPr>
          <p:cNvPr id="81" name="Abgerundetes Rechteck 3">
            <a:hlinkClick r:id="rId11" action="ppaction://hlinksldjump"/>
            <a:extLst>
              <a:ext uri="{FF2B5EF4-FFF2-40B4-BE49-F238E27FC236}">
                <a16:creationId xmlns:a16="http://schemas.microsoft.com/office/drawing/2014/main" id="{54E2494D-C28B-4436-8ECB-28884A21E946}"/>
              </a:ext>
            </a:extLst>
          </p:cNvPr>
          <p:cNvSpPr/>
          <p:nvPr/>
        </p:nvSpPr>
        <p:spPr>
          <a:xfrm>
            <a:off x="9632070" y="561994"/>
            <a:ext cx="1380016" cy="568093"/>
          </a:xfrm>
          <a:prstGeom prst="roundRect">
            <a:avLst>
              <a:gd name="adj" fmla="val 9244"/>
            </a:avLst>
          </a:prstGeom>
          <a:solidFill>
            <a:srgbClr val="C5E0B4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 CLICK &lt;&lt;</a:t>
            </a:r>
          </a:p>
          <a:p>
            <a:pPr algn="ctr"/>
            <a:r>
              <a:rPr lang="en-GB" sz="105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ANIMATION FOR WINTER 16/17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09D90B2D-BEE2-4A00-8959-5404C275C4A2}"/>
              </a:ext>
            </a:extLst>
          </p:cNvPr>
          <p:cNvSpPr txBox="1"/>
          <p:nvPr/>
        </p:nvSpPr>
        <p:spPr>
          <a:xfrm>
            <a:off x="-26361" y="6547977"/>
            <a:ext cx="63176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Preußer, A.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Ohshima, K. I., Iwamoto, K., Willmes, S., &amp; Heinemann, G. (2019). Retrieval of wintertime sea ice production in Arctic polynyas using thermal infrared and passive microwave remote sensing data. Journal of Geophysical Research: Oceans, 124, 5503– 5528. https://doi.org/10.1029/2019JC014976 </a:t>
            </a:r>
            <a:endParaRPr lang="de-DE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05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hlinkClick r:id="rId6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7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/>
          <p:cNvSpPr/>
          <p:nvPr/>
        </p:nvSpPr>
        <p:spPr>
          <a:xfrm>
            <a:off x="531446" y="277000"/>
            <a:ext cx="11041430" cy="598312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560021" y="275907"/>
            <a:ext cx="10654904" cy="3773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MODIS thin-ice thicknesses (daily composites) and accumulated ice production 2016/2017 (DJFM)</a:t>
            </a:r>
          </a:p>
        </p:txBody>
      </p:sp>
      <p:pic>
        <p:nvPicPr>
          <p:cNvPr id="2" name="TIT_add_MODISc6_2016-2017_DJF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1937" r="22076" b="265"/>
          <a:stretch/>
        </p:blipFill>
        <p:spPr>
          <a:xfrm>
            <a:off x="592970" y="635870"/>
            <a:ext cx="5541130" cy="5552327"/>
          </a:xfrm>
          <a:prstGeom prst="rect">
            <a:avLst/>
          </a:prstGeom>
        </p:spPr>
      </p:pic>
      <p:pic>
        <p:nvPicPr>
          <p:cNvPr id="3" name="IPsum_add_MODISc6_2016-2017_DJFM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2050" r="22048"/>
          <a:stretch/>
        </p:blipFill>
        <p:spPr>
          <a:xfrm>
            <a:off x="5949950" y="635140"/>
            <a:ext cx="5534564" cy="5569100"/>
          </a:xfrm>
          <a:prstGeom prst="rect">
            <a:avLst/>
          </a:prstGeom>
        </p:spPr>
      </p:pic>
      <p:sp>
        <p:nvSpPr>
          <p:cNvPr id="16" name="Rechteck 15">
            <a:hlinkClick r:id="rId10" action="ppaction://hlinksldjump" highlightClick="1"/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9F00A34-A7C5-4DCA-ADEF-ECC398946953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F5FA119-D7EA-43BB-96CD-7D98A95CF4B3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12" name="Abgerundetes Rechteck 3">
            <a:hlinkClick r:id="rId11" action="ppaction://hlinksldjump"/>
            <a:extLst>
              <a:ext uri="{FF2B5EF4-FFF2-40B4-BE49-F238E27FC236}">
                <a16:creationId xmlns:a16="http://schemas.microsoft.com/office/drawing/2014/main" id="{34E5F137-F146-4681-93B1-BD16C2AD5ACD}"/>
              </a:ext>
            </a:extLst>
          </p:cNvPr>
          <p:cNvSpPr/>
          <p:nvPr/>
        </p:nvSpPr>
        <p:spPr>
          <a:xfrm>
            <a:off x="78511" y="6379788"/>
            <a:ext cx="798944" cy="402423"/>
          </a:xfrm>
          <a:prstGeom prst="roundRect">
            <a:avLst>
              <a:gd name="adj" fmla="val 7592"/>
            </a:avLst>
          </a:prstGeom>
          <a:solidFill>
            <a:srgbClr val="C5E0B4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  <a:endParaRPr lang="en-GB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06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81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hlinkClick r:id="rId2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/>
          <p:cNvSpPr/>
          <p:nvPr/>
        </p:nvSpPr>
        <p:spPr>
          <a:xfrm>
            <a:off x="1055716" y="361167"/>
            <a:ext cx="10101017" cy="589899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9347" y="377759"/>
            <a:ext cx="7206774" cy="5875561"/>
          </a:xfrm>
          <a:prstGeom prst="rect">
            <a:avLst/>
          </a:prstGeom>
        </p:spPr>
      </p:pic>
      <p:sp>
        <p:nvSpPr>
          <p:cNvPr id="11" name="Titel 1"/>
          <p:cNvSpPr txBox="1">
            <a:spLocks/>
          </p:cNvSpPr>
          <p:nvPr/>
        </p:nvSpPr>
        <p:spPr>
          <a:xfrm>
            <a:off x="1055716" y="377759"/>
            <a:ext cx="2876204" cy="82758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Laptev Sea polynyas</a:t>
            </a:r>
          </a:p>
        </p:txBody>
      </p:sp>
      <p:sp>
        <p:nvSpPr>
          <p:cNvPr id="12" name="Rechteck 11"/>
          <p:cNvSpPr/>
          <p:nvPr/>
        </p:nvSpPr>
        <p:spPr>
          <a:xfrm>
            <a:off x="1067182" y="4206719"/>
            <a:ext cx="285389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900" i="1" dirty="0">
                <a:latin typeface="Arial" panose="020B0604020202020204" pitchFamily="34" charset="0"/>
                <a:cs typeface="Arial" panose="020B0604020202020204" pitchFamily="34" charset="0"/>
              </a:rPr>
              <a:t>Comparison polynya characteristics in the Laptev Sea between the cloud-corrected MODIS data set (P16) and the AMSR-E data set (I14). The two upper panels show spatial distributions of the average (2002/2003 to 2010/2011) accumulated ice production (m per winter) during winter (December to March) for each sensor. The lower left and right panels illustrate a time series of the annual average polynya area (POLA; TIT ≤ 0.2m) in km² and the annual accumulated ice production (IP) in km³, respectively, from 2002/2003 to 2017/2018. Both sensor systems (MODIS / AMSR-E) are compared, where dark and light grey lines denote to MODIS (P16) and AMSR-E (I14), respectively.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161" y="1758684"/>
            <a:ext cx="1953229" cy="1894696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 rot="4064978">
            <a:off x="2811424" y="2208356"/>
            <a:ext cx="399282" cy="3556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6" action="ppaction://hlinksldjump" highlightClick="1"/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FB1D099B-81F1-4CC3-9C52-4F656D0D1C42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894742B6-83D9-40C4-A964-A1313C703BE8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EA4AB6B-569F-4204-BAE4-84225FC1F124}"/>
              </a:ext>
            </a:extLst>
          </p:cNvPr>
          <p:cNvSpPr/>
          <p:nvPr/>
        </p:nvSpPr>
        <p:spPr>
          <a:xfrm rot="16200000">
            <a:off x="10140768" y="5277502"/>
            <a:ext cx="17676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900" i="1" dirty="0">
                <a:latin typeface="Arial" panose="020B0604020202020204" pitchFamily="34" charset="0"/>
                <a:cs typeface="Arial" panose="020B0604020202020204" pitchFamily="34" charset="0"/>
              </a:rPr>
              <a:t>Preußer et al. (2019) - JGRO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445D17C-9828-4C2B-97F0-C2447A91A61C}"/>
              </a:ext>
            </a:extLst>
          </p:cNvPr>
          <p:cNvSpPr txBox="1"/>
          <p:nvPr/>
        </p:nvSpPr>
        <p:spPr>
          <a:xfrm>
            <a:off x="-26361" y="6547977"/>
            <a:ext cx="63176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Preußer, A.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Ohshima, K. I., Iwamoto, K., Willmes, S., &amp; Heinemann, G. (2019). Retrieval of wintertime sea ice production in Arctic polynyas using thermal infrared and passive microwave remote sensing data. Journal of Geophysical Research: Oceans, 124, 5503– 5528. https://doi.org/10.1029/2019JC014976 </a:t>
            </a:r>
            <a:endParaRPr lang="de-DE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Abgerundetes Rechteck 3">
            <a:hlinkClick r:id="rId7" action="ppaction://hlinksldjump"/>
            <a:extLst>
              <a:ext uri="{FF2B5EF4-FFF2-40B4-BE49-F238E27FC236}">
                <a16:creationId xmlns:a16="http://schemas.microsoft.com/office/drawing/2014/main" id="{304D7483-0E2D-4F90-BBA0-157C0C31E8A8}"/>
              </a:ext>
            </a:extLst>
          </p:cNvPr>
          <p:cNvSpPr/>
          <p:nvPr/>
        </p:nvSpPr>
        <p:spPr>
          <a:xfrm>
            <a:off x="105204" y="5857739"/>
            <a:ext cx="798944" cy="402423"/>
          </a:xfrm>
          <a:prstGeom prst="roundRect">
            <a:avLst>
              <a:gd name="adj" fmla="val 7592"/>
            </a:avLst>
          </a:prstGeom>
          <a:solidFill>
            <a:srgbClr val="7FCCE5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  <a:endParaRPr lang="en-GB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256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hlinkClick r:id="rId3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4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/>
          <p:cNvSpPr/>
          <p:nvPr/>
        </p:nvSpPr>
        <p:spPr>
          <a:xfrm>
            <a:off x="1055716" y="361167"/>
            <a:ext cx="10101017" cy="589899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1919" y="384358"/>
            <a:ext cx="7127895" cy="5821285"/>
          </a:xfrm>
          <a:prstGeom prst="rect">
            <a:avLst/>
          </a:prstGeom>
        </p:spPr>
      </p:pic>
      <p:sp>
        <p:nvSpPr>
          <p:cNvPr id="11" name="Titel 1"/>
          <p:cNvSpPr txBox="1">
            <a:spLocks/>
          </p:cNvSpPr>
          <p:nvPr/>
        </p:nvSpPr>
        <p:spPr>
          <a:xfrm>
            <a:off x="1055716" y="377759"/>
            <a:ext cx="2876204" cy="82758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Chukchi Sea polynyas</a:t>
            </a:r>
          </a:p>
        </p:txBody>
      </p:sp>
      <p:sp>
        <p:nvSpPr>
          <p:cNvPr id="12" name="Rechteck 11"/>
          <p:cNvSpPr/>
          <p:nvPr/>
        </p:nvSpPr>
        <p:spPr>
          <a:xfrm>
            <a:off x="1067182" y="4206719"/>
            <a:ext cx="285389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900" i="1" dirty="0">
                <a:latin typeface="Arial" panose="020B0604020202020204" pitchFamily="34" charset="0"/>
                <a:cs typeface="Arial" panose="020B0604020202020204" pitchFamily="34" charset="0"/>
              </a:rPr>
              <a:t>Comparison polynya characteristics in the Chukchi Sea between the cloud-corrected MODIS data set (P16) and the AMSR-E data set (I14). The two upper panels show spatial distributions of the average (2002/2003 to 2010/2011) accumulated ice production (m per winter) during winter (December to March) for each sensor. The lower left and right panels illustrate a time series of the annual average polynya area (POLA; TIT ≤ 0.2m) in km² and the annual accumulated ice production (IP) in km³, respectively, from 2002/2003 to 2017/2018. Both sensor systems (MODIS / AMSR-E) are compared, where dark and light grey lines denote to MODIS (P16) and AMSR-E (I14), respectively.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161" y="1758684"/>
            <a:ext cx="1953229" cy="1894696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 rot="20736408">
            <a:off x="2136155" y="1763932"/>
            <a:ext cx="343804" cy="29273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hlinkClick r:id="rId7" action="ppaction://hlinksldjump" highlightClick="1"/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56C0190F-B5E2-4CE3-8B0B-0466F1659911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8CAFC81-7906-4230-9DA8-8E47C4927539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949A4FD1-D33D-4170-9913-AE16D46058DE}"/>
              </a:ext>
            </a:extLst>
          </p:cNvPr>
          <p:cNvSpPr/>
          <p:nvPr/>
        </p:nvSpPr>
        <p:spPr>
          <a:xfrm rot="16200000">
            <a:off x="10140768" y="5277502"/>
            <a:ext cx="17676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900" i="1" dirty="0">
                <a:latin typeface="Arial" panose="020B0604020202020204" pitchFamily="34" charset="0"/>
                <a:cs typeface="Arial" panose="020B0604020202020204" pitchFamily="34" charset="0"/>
              </a:rPr>
              <a:t>Preußer et al. (2019) - JGRO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9F61353-EF01-48DB-970D-90895C416FA3}"/>
              </a:ext>
            </a:extLst>
          </p:cNvPr>
          <p:cNvSpPr txBox="1"/>
          <p:nvPr/>
        </p:nvSpPr>
        <p:spPr>
          <a:xfrm>
            <a:off x="-26361" y="6547977"/>
            <a:ext cx="63176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Preußer, A.</a:t>
            </a:r>
            <a:r>
              <a: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Ohshima, K. I., Iwamoto, K., Willmes, S., &amp; Heinemann, G. (2019). Retrieval of wintertime sea ice production in Arctic polynyas using thermal infrared and passive microwave remote sensing data. Journal of Geophysical Research: Oceans, 124, 5503– 5528. https://doi.org/10.1029/2019JC014976 </a:t>
            </a:r>
            <a:endParaRPr lang="de-DE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Abgerundetes Rechteck 3">
            <a:hlinkClick r:id="rId8" action="ppaction://hlinksldjump"/>
            <a:extLst>
              <a:ext uri="{FF2B5EF4-FFF2-40B4-BE49-F238E27FC236}">
                <a16:creationId xmlns:a16="http://schemas.microsoft.com/office/drawing/2014/main" id="{41E190A1-0C33-48EC-885C-B35F52DC60CC}"/>
              </a:ext>
            </a:extLst>
          </p:cNvPr>
          <p:cNvSpPr/>
          <p:nvPr/>
        </p:nvSpPr>
        <p:spPr>
          <a:xfrm>
            <a:off x="105204" y="5857739"/>
            <a:ext cx="798944" cy="402423"/>
          </a:xfrm>
          <a:prstGeom prst="roundRect">
            <a:avLst>
              <a:gd name="adj" fmla="val 7592"/>
            </a:avLst>
          </a:prstGeom>
          <a:solidFill>
            <a:srgbClr val="7FCCE5">
              <a:alpha val="50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  <a:endParaRPr lang="en-GB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791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1406769" y="358082"/>
            <a:ext cx="9245600" cy="551466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B6F9E74-A82C-4AE0-8142-AE990B7AC506}"/>
              </a:ext>
            </a:extLst>
          </p:cNvPr>
          <p:cNvSpPr txBox="1">
            <a:spLocks/>
          </p:cNvSpPr>
          <p:nvPr/>
        </p:nvSpPr>
        <p:spPr>
          <a:xfrm>
            <a:off x="1476576" y="415605"/>
            <a:ext cx="8796746" cy="2907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 frequencies of MODIS thin-ice thicknesses below 20 cm (DEC-MAR)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DFA4D70-BAD8-4796-A7DD-4330D566EFCF}"/>
              </a:ext>
            </a:extLst>
          </p:cNvPr>
          <p:cNvSpPr/>
          <p:nvPr/>
        </p:nvSpPr>
        <p:spPr>
          <a:xfrm>
            <a:off x="1479767" y="5411079"/>
            <a:ext cx="1810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Laptev Sea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E151049-B1ED-435D-9222-AD55F1EEE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1097008"/>
            <a:ext cx="4177323" cy="417732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ED82FC1-A573-476E-9BF4-FE10CEA75F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0629" y="1097008"/>
            <a:ext cx="4177323" cy="4177323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C76EF99-E7EC-40C4-9410-7B99B1EDF011}"/>
              </a:ext>
            </a:extLst>
          </p:cNvPr>
          <p:cNvSpPr txBox="1"/>
          <p:nvPr/>
        </p:nvSpPr>
        <p:spPr>
          <a:xfrm>
            <a:off x="4361262" y="109700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2013/2014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01D3C76-6461-49F2-A018-C52615DE61AB}"/>
              </a:ext>
            </a:extLst>
          </p:cNvPr>
          <p:cNvSpPr txBox="1"/>
          <p:nvPr/>
        </p:nvSpPr>
        <p:spPr>
          <a:xfrm>
            <a:off x="8712218" y="109700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2014/2015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F8574A7-FA9A-4313-B2AC-E68BCCB978DA}"/>
              </a:ext>
            </a:extLst>
          </p:cNvPr>
          <p:cNvSpPr txBox="1"/>
          <p:nvPr/>
        </p:nvSpPr>
        <p:spPr>
          <a:xfrm>
            <a:off x="1966540" y="4508423"/>
            <a:ext cx="16285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i="1" dirty="0">
                <a:solidFill>
                  <a:srgbClr val="3CB3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Raw counts, no add. filters applied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40E5613-E06B-4739-B39F-8189B037B462}"/>
              </a:ext>
            </a:extLst>
          </p:cNvPr>
          <p:cNvSpPr txBox="1"/>
          <p:nvPr/>
        </p:nvSpPr>
        <p:spPr>
          <a:xfrm>
            <a:off x="6377108" y="4508422"/>
            <a:ext cx="16285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i="1" dirty="0">
                <a:solidFill>
                  <a:srgbClr val="3CB3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Raw counts, no add. filters applied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6B0CDDF-27A4-4A08-9C9F-AE40F874432B}"/>
              </a:ext>
            </a:extLst>
          </p:cNvPr>
          <p:cNvSpPr txBox="1"/>
          <p:nvPr/>
        </p:nvSpPr>
        <p:spPr>
          <a:xfrm>
            <a:off x="3111495" y="2794537"/>
            <a:ext cx="8274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TAYMYR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8DA2334-C921-4FCD-AE77-2E8D0C46AB6A}"/>
              </a:ext>
            </a:extLst>
          </p:cNvPr>
          <p:cNvSpPr txBox="1"/>
          <p:nvPr/>
        </p:nvSpPr>
        <p:spPr>
          <a:xfrm>
            <a:off x="4006356" y="3308076"/>
            <a:ext cx="8274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1893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01ED7C3-001D-46A8-92E4-44D1602A446C}"/>
              </a:ext>
            </a:extLst>
          </p:cNvPr>
          <p:cNvSpPr txBox="1"/>
          <p:nvPr/>
        </p:nvSpPr>
        <p:spPr>
          <a:xfrm>
            <a:off x="7538909" y="2698656"/>
            <a:ext cx="8274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TAYMYR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E5F7541-3068-46F1-AB7D-EC29FF930AC0}"/>
              </a:ext>
            </a:extLst>
          </p:cNvPr>
          <p:cNvSpPr txBox="1"/>
          <p:nvPr/>
        </p:nvSpPr>
        <p:spPr>
          <a:xfrm>
            <a:off x="8366369" y="3302217"/>
            <a:ext cx="8274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1893</a:t>
            </a:r>
          </a:p>
        </p:txBody>
      </p:sp>
      <p:sp>
        <p:nvSpPr>
          <p:cNvPr id="23" name="Sprechblase: rechteckig 22">
            <a:extLst>
              <a:ext uri="{FF2B5EF4-FFF2-40B4-BE49-F238E27FC236}">
                <a16:creationId xmlns:a16="http://schemas.microsoft.com/office/drawing/2014/main" id="{01514C24-208F-4758-A445-1B51517C1803}"/>
              </a:ext>
            </a:extLst>
          </p:cNvPr>
          <p:cNvSpPr/>
          <p:nvPr/>
        </p:nvSpPr>
        <p:spPr>
          <a:xfrm>
            <a:off x="3439394" y="1856965"/>
            <a:ext cx="1917697" cy="523655"/>
          </a:xfrm>
          <a:prstGeom prst="wedgeRectCallout">
            <a:avLst>
              <a:gd name="adj1" fmla="val -51502"/>
              <a:gd name="adj2" fmla="val 113632"/>
            </a:avLst>
          </a:prstGeom>
          <a:solidFill>
            <a:schemeClr val="bg1">
              <a:alpha val="52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 more affected by lead openings</a:t>
            </a:r>
          </a:p>
        </p:txBody>
      </p:sp>
      <p:sp>
        <p:nvSpPr>
          <p:cNvPr id="24" name="Gleichschenkliges Dreieck 23">
            <a:extLst>
              <a:ext uri="{FF2B5EF4-FFF2-40B4-BE49-F238E27FC236}">
                <a16:creationId xmlns:a16="http://schemas.microsoft.com/office/drawing/2014/main" id="{1C4BA5D4-EE9A-4371-8B5A-83F1AAA0AB39}"/>
              </a:ext>
            </a:extLst>
          </p:cNvPr>
          <p:cNvSpPr/>
          <p:nvPr/>
        </p:nvSpPr>
        <p:spPr>
          <a:xfrm rot="10800000">
            <a:off x="4262815" y="2389856"/>
            <a:ext cx="129309" cy="833635"/>
          </a:xfrm>
          <a:prstGeom prst="triangle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Pfeil: nach unten 25">
            <a:hlinkClick r:id="rId7" action="ppaction://hlinksldjump"/>
            <a:extLst>
              <a:ext uri="{FF2B5EF4-FFF2-40B4-BE49-F238E27FC236}">
                <a16:creationId xmlns:a16="http://schemas.microsoft.com/office/drawing/2014/main" id="{EC0B2EE9-4769-4175-85B6-3674C4BBE473}"/>
              </a:ext>
            </a:extLst>
          </p:cNvPr>
          <p:cNvSpPr/>
          <p:nvPr/>
        </p:nvSpPr>
        <p:spPr>
          <a:xfrm rot="16200000">
            <a:off x="10780708" y="2906260"/>
            <a:ext cx="1366982" cy="634463"/>
          </a:xfrm>
          <a:prstGeom prst="downArrow">
            <a:avLst>
              <a:gd name="adj1" fmla="val 71622"/>
              <a:gd name="adj2" fmla="val 74748"/>
            </a:avLst>
          </a:prstGeom>
          <a:solidFill>
            <a:schemeClr val="bg1">
              <a:lumMod val="65000"/>
              <a:alpha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31D74966-10C9-45F0-8A8E-C5B73D6AFF19}"/>
              </a:ext>
            </a:extLst>
          </p:cNvPr>
          <p:cNvSpPr/>
          <p:nvPr/>
        </p:nvSpPr>
        <p:spPr>
          <a:xfrm>
            <a:off x="10910201" y="3906983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Chukchi Sea</a:t>
            </a:r>
          </a:p>
        </p:txBody>
      </p:sp>
    </p:spTree>
    <p:extLst>
      <p:ext uri="{BB962C8B-B14F-4D97-AF65-F5344CB8AC3E}">
        <p14:creationId xmlns:p14="http://schemas.microsoft.com/office/powerpoint/2010/main" val="2734391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242278" y="358082"/>
            <a:ext cx="11715262" cy="551916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B6F9E74-A82C-4AE0-8142-AE990B7AC506}"/>
              </a:ext>
            </a:extLst>
          </p:cNvPr>
          <p:cNvSpPr txBox="1">
            <a:spLocks/>
          </p:cNvSpPr>
          <p:nvPr/>
        </p:nvSpPr>
        <p:spPr>
          <a:xfrm>
            <a:off x="273012" y="415605"/>
            <a:ext cx="8796746" cy="2907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 frequencies of MODIS thin-ice thicknesses below 20 cm (DEC-MAR)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DFA4D70-BAD8-4796-A7DD-4330D566EFCF}"/>
              </a:ext>
            </a:extLst>
          </p:cNvPr>
          <p:cNvSpPr/>
          <p:nvPr/>
        </p:nvSpPr>
        <p:spPr>
          <a:xfrm>
            <a:off x="273012" y="5415577"/>
            <a:ext cx="2031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Chukchi Sea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01D3C76-6461-49F2-A018-C52615DE61AB}"/>
              </a:ext>
            </a:extLst>
          </p:cNvPr>
          <p:cNvSpPr txBox="1"/>
          <p:nvPr/>
        </p:nvSpPr>
        <p:spPr>
          <a:xfrm>
            <a:off x="8688773" y="109700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2014/2015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34EAC98-D2FA-4D80-95D4-D863831F3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87" y="1097008"/>
            <a:ext cx="4177323" cy="4177323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C76EF99-E7EC-40C4-9410-7B99B1EDF011}"/>
              </a:ext>
            </a:extLst>
          </p:cNvPr>
          <p:cNvSpPr txBox="1"/>
          <p:nvPr/>
        </p:nvSpPr>
        <p:spPr>
          <a:xfrm>
            <a:off x="2887871" y="109700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2009/2010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F8574A7-FA9A-4313-B2AC-E68BCCB978DA}"/>
              </a:ext>
            </a:extLst>
          </p:cNvPr>
          <p:cNvSpPr txBox="1"/>
          <p:nvPr/>
        </p:nvSpPr>
        <p:spPr>
          <a:xfrm>
            <a:off x="553092" y="1181646"/>
            <a:ext cx="16285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i="1" dirty="0">
                <a:solidFill>
                  <a:srgbClr val="3CB3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Raw counts, no add. filters applied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6B0CDDF-27A4-4A08-9C9F-AE40F874432B}"/>
              </a:ext>
            </a:extLst>
          </p:cNvPr>
          <p:cNvSpPr txBox="1"/>
          <p:nvPr/>
        </p:nvSpPr>
        <p:spPr>
          <a:xfrm>
            <a:off x="3030907" y="2479550"/>
            <a:ext cx="8274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B2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7CD199A3-BD15-4287-B071-A8DF62169EA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79"/>
          <a:stretch/>
        </p:blipFill>
        <p:spPr>
          <a:xfrm>
            <a:off x="4298463" y="1100015"/>
            <a:ext cx="3915026" cy="4177323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71C9CD1A-0F0E-4BA8-BBF0-F5AD9FB8E3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171" r="4336"/>
          <a:stretch/>
        </p:blipFill>
        <p:spPr>
          <a:xfrm>
            <a:off x="8058024" y="1104823"/>
            <a:ext cx="3734118" cy="4172515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D609EC5D-3A1A-45BA-AC75-7858911C8E9D}"/>
              </a:ext>
            </a:extLst>
          </p:cNvPr>
          <p:cNvSpPr txBox="1"/>
          <p:nvPr/>
        </p:nvSpPr>
        <p:spPr>
          <a:xfrm>
            <a:off x="6660631" y="1101816"/>
            <a:ext cx="1257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2010/2011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C7CC352-7F9A-4511-902D-01627A7298B8}"/>
              </a:ext>
            </a:extLst>
          </p:cNvPr>
          <p:cNvSpPr txBox="1"/>
          <p:nvPr/>
        </p:nvSpPr>
        <p:spPr>
          <a:xfrm>
            <a:off x="4325852" y="1186454"/>
            <a:ext cx="16285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i="1" dirty="0">
                <a:solidFill>
                  <a:srgbClr val="3CB3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Raw counts, no add. filters applied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386C22F-98DA-427E-B210-D3C59796F58D}"/>
              </a:ext>
            </a:extLst>
          </p:cNvPr>
          <p:cNvSpPr txBox="1"/>
          <p:nvPr/>
        </p:nvSpPr>
        <p:spPr>
          <a:xfrm>
            <a:off x="6803667" y="2484358"/>
            <a:ext cx="8274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B2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146FB7AF-8694-4813-B0DC-AE28968BBF0C}"/>
              </a:ext>
            </a:extLst>
          </p:cNvPr>
          <p:cNvSpPr txBox="1"/>
          <p:nvPr/>
        </p:nvSpPr>
        <p:spPr>
          <a:xfrm>
            <a:off x="10420192" y="1099421"/>
            <a:ext cx="1257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2011/2012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8D9A70B0-1BB6-45F9-89BA-148A7BD4EC7C}"/>
              </a:ext>
            </a:extLst>
          </p:cNvPr>
          <p:cNvSpPr txBox="1"/>
          <p:nvPr/>
        </p:nvSpPr>
        <p:spPr>
          <a:xfrm>
            <a:off x="8085413" y="1184059"/>
            <a:ext cx="16285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i="1" dirty="0">
                <a:solidFill>
                  <a:srgbClr val="3CB3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Raw counts, no add. filters applied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2D17BA76-738E-4CAC-B335-A1BF04AD0302}"/>
              </a:ext>
            </a:extLst>
          </p:cNvPr>
          <p:cNvSpPr txBox="1"/>
          <p:nvPr/>
        </p:nvSpPr>
        <p:spPr>
          <a:xfrm>
            <a:off x="10563228" y="2481963"/>
            <a:ext cx="8274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B2</a:t>
            </a:r>
          </a:p>
        </p:txBody>
      </p:sp>
      <p:sp>
        <p:nvSpPr>
          <p:cNvPr id="33" name="Sprechblase: rechteckig 32">
            <a:extLst>
              <a:ext uri="{FF2B5EF4-FFF2-40B4-BE49-F238E27FC236}">
                <a16:creationId xmlns:a16="http://schemas.microsoft.com/office/drawing/2014/main" id="{BE1D4EE5-7D64-4595-A834-FAB4A199B9F8}"/>
              </a:ext>
            </a:extLst>
          </p:cNvPr>
          <p:cNvSpPr/>
          <p:nvPr/>
        </p:nvSpPr>
        <p:spPr>
          <a:xfrm>
            <a:off x="674489" y="1512140"/>
            <a:ext cx="1410053" cy="796951"/>
          </a:xfrm>
          <a:prstGeom prst="wedgeRectCallout">
            <a:avLst>
              <a:gd name="adj1" fmla="val 142024"/>
              <a:gd name="adj2" fmla="val 97656"/>
            </a:avLst>
          </a:prstGeom>
          <a:solidFill>
            <a:schemeClr val="bg1">
              <a:alpha val="52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 directly within active polynya</a:t>
            </a:r>
          </a:p>
        </p:txBody>
      </p:sp>
      <p:sp>
        <p:nvSpPr>
          <p:cNvPr id="34" name="Pfeil: nach unten 33">
            <a:hlinkClick r:id="rId8" action="ppaction://hlinksldjump"/>
            <a:extLst>
              <a:ext uri="{FF2B5EF4-FFF2-40B4-BE49-F238E27FC236}">
                <a16:creationId xmlns:a16="http://schemas.microsoft.com/office/drawing/2014/main" id="{0E8C61D6-9FB6-4DE3-9A16-C52767B166BF}"/>
              </a:ext>
            </a:extLst>
          </p:cNvPr>
          <p:cNvSpPr/>
          <p:nvPr/>
        </p:nvSpPr>
        <p:spPr>
          <a:xfrm rot="5400000">
            <a:off x="-43720" y="6154769"/>
            <a:ext cx="718760" cy="435737"/>
          </a:xfrm>
          <a:prstGeom prst="downArrow">
            <a:avLst>
              <a:gd name="adj1" fmla="val 71622"/>
              <a:gd name="adj2" fmla="val 74748"/>
            </a:avLst>
          </a:prstGeom>
          <a:solidFill>
            <a:schemeClr val="bg1">
              <a:lumMod val="65000"/>
              <a:alpha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43DF9A07-0782-44F9-847C-760F507B929E}"/>
              </a:ext>
            </a:extLst>
          </p:cNvPr>
          <p:cNvSpPr/>
          <p:nvPr/>
        </p:nvSpPr>
        <p:spPr>
          <a:xfrm>
            <a:off x="533529" y="6246913"/>
            <a:ext cx="995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Laptev Sea</a:t>
            </a:r>
          </a:p>
        </p:txBody>
      </p:sp>
    </p:spTree>
    <p:extLst>
      <p:ext uri="{BB962C8B-B14F-4D97-AF65-F5344CB8AC3E}">
        <p14:creationId xmlns:p14="http://schemas.microsoft.com/office/powerpoint/2010/main" val="5383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1571348" y="358082"/>
            <a:ext cx="8961036" cy="58296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03FF680-7BF5-43F1-8B8E-73033A09735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9616" y="402251"/>
            <a:ext cx="8872768" cy="57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70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1363010" y="358082"/>
            <a:ext cx="9465978" cy="58296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92F8A50-8FA6-4623-9D72-CEFB34A1053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3010" y="397922"/>
            <a:ext cx="9465977" cy="574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38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1442112" y="358082"/>
            <a:ext cx="9429088" cy="582965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6DA966A-37FA-455E-8017-A6CC02BC4A6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2112" y="394029"/>
            <a:ext cx="9307773" cy="575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78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464486" y="682162"/>
            <a:ext cx="11263028" cy="489659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B6F9E74-A82C-4AE0-8142-AE990B7AC506}"/>
              </a:ext>
            </a:extLst>
          </p:cNvPr>
          <p:cNvSpPr txBox="1">
            <a:spLocks/>
          </p:cNvSpPr>
          <p:nvPr/>
        </p:nvSpPr>
        <p:spPr>
          <a:xfrm>
            <a:off x="516349" y="725759"/>
            <a:ext cx="10800327" cy="2907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 between binned ULS/IPS thicknesses (up to 50 cm) &amp; corresponding MODIS thicknesses 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5979F98-1884-49EC-85BD-51807EF86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003" y="1207535"/>
            <a:ext cx="5334011" cy="400203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87B52C4-1B16-457C-963B-F8EECB01CE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1" y="1207535"/>
            <a:ext cx="5334011" cy="400203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B60415F-588F-446C-852E-2152099AE7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01" y="1207535"/>
            <a:ext cx="5334011" cy="4002032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A975853B-77D3-4739-8F78-3C0BCE264DB8}"/>
              </a:ext>
            </a:extLst>
          </p:cNvPr>
          <p:cNvSpPr/>
          <p:nvPr/>
        </p:nvSpPr>
        <p:spPr>
          <a:xfrm>
            <a:off x="1560434" y="4229508"/>
            <a:ext cx="2456942" cy="5042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5E0BC2E6-47AC-4C3C-AA99-3945C1AB0EA9}"/>
              </a:ext>
            </a:extLst>
          </p:cNvPr>
          <p:cNvCxnSpPr>
            <a:cxnSpLocks/>
          </p:cNvCxnSpPr>
          <p:nvPr/>
        </p:nvCxnSpPr>
        <p:spPr>
          <a:xfrm>
            <a:off x="1953850" y="4229508"/>
            <a:ext cx="0" cy="504202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04F5104B-2238-4C29-A899-3CDA6D3D827F}"/>
              </a:ext>
            </a:extLst>
          </p:cNvPr>
          <p:cNvCxnSpPr>
            <a:cxnSpLocks/>
          </p:cNvCxnSpPr>
          <p:nvPr/>
        </p:nvCxnSpPr>
        <p:spPr>
          <a:xfrm>
            <a:off x="2367507" y="4229508"/>
            <a:ext cx="0" cy="504202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ED2EC92C-4868-485B-AF64-C81060778D08}"/>
              </a:ext>
            </a:extLst>
          </p:cNvPr>
          <p:cNvCxnSpPr>
            <a:cxnSpLocks/>
          </p:cNvCxnSpPr>
          <p:nvPr/>
        </p:nvCxnSpPr>
        <p:spPr>
          <a:xfrm>
            <a:off x="2781164" y="4229508"/>
            <a:ext cx="0" cy="504202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2861980A-5795-4DF0-9D7E-CEB60DF36BE4}"/>
              </a:ext>
            </a:extLst>
          </p:cNvPr>
          <p:cNvCxnSpPr>
            <a:cxnSpLocks/>
          </p:cNvCxnSpPr>
          <p:nvPr/>
        </p:nvCxnSpPr>
        <p:spPr>
          <a:xfrm>
            <a:off x="3192100" y="4229508"/>
            <a:ext cx="0" cy="504202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F4008FC7-4C71-4C0D-9D37-8274515DBA40}"/>
              </a:ext>
            </a:extLst>
          </p:cNvPr>
          <p:cNvCxnSpPr>
            <a:cxnSpLocks/>
          </p:cNvCxnSpPr>
          <p:nvPr/>
        </p:nvCxnSpPr>
        <p:spPr>
          <a:xfrm>
            <a:off x="3605758" y="4229508"/>
            <a:ext cx="0" cy="504202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BC8DECCD-FDF7-4972-91EA-1132D68174F4}"/>
              </a:ext>
            </a:extLst>
          </p:cNvPr>
          <p:cNvCxnSpPr>
            <a:cxnSpLocks/>
          </p:cNvCxnSpPr>
          <p:nvPr/>
        </p:nvCxnSpPr>
        <p:spPr>
          <a:xfrm>
            <a:off x="1554992" y="4403503"/>
            <a:ext cx="2456942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>
            <a:extLst>
              <a:ext uri="{FF2B5EF4-FFF2-40B4-BE49-F238E27FC236}">
                <a16:creationId xmlns:a16="http://schemas.microsoft.com/office/drawing/2014/main" id="{401B27C4-602A-4E96-9C6F-D897544106D0}"/>
              </a:ext>
            </a:extLst>
          </p:cNvPr>
          <p:cNvSpPr/>
          <p:nvPr/>
        </p:nvSpPr>
        <p:spPr>
          <a:xfrm>
            <a:off x="1498615" y="4364378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Laptev Sea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0BC84EE7-F9AC-4987-844F-8C05C46ACD8D}"/>
              </a:ext>
            </a:extLst>
          </p:cNvPr>
          <p:cNvSpPr/>
          <p:nvPr/>
        </p:nvSpPr>
        <p:spPr>
          <a:xfrm>
            <a:off x="6987403" y="4364378"/>
            <a:ext cx="1569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Chukchi Sea</a:t>
            </a:r>
          </a:p>
        </p:txBody>
      </p:sp>
    </p:spTree>
    <p:extLst>
      <p:ext uri="{BB962C8B-B14F-4D97-AF65-F5344CB8AC3E}">
        <p14:creationId xmlns:p14="http://schemas.microsoft.com/office/powerpoint/2010/main" val="3813636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9DCCE6B-22B9-4C7D-BB75-0D9786CA9DCE}"/>
              </a:ext>
            </a:extLst>
          </p:cNvPr>
          <p:cNvSpPr/>
          <p:nvPr/>
        </p:nvSpPr>
        <p:spPr>
          <a:xfrm>
            <a:off x="1565220" y="386602"/>
            <a:ext cx="8802949" cy="582965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B6F9E74-A82C-4AE0-8142-AE990B7AC506}"/>
              </a:ext>
            </a:extLst>
          </p:cNvPr>
          <p:cNvSpPr txBox="1">
            <a:spLocks/>
          </p:cNvSpPr>
          <p:nvPr/>
        </p:nvSpPr>
        <p:spPr>
          <a:xfrm>
            <a:off x="1620741" y="466283"/>
            <a:ext cx="1544689" cy="32234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1B2A6DE-7D6F-42BC-A8F7-FDA66EC5111A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F257486-B164-4083-A219-59E05DFC3FAC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  <p:sp>
        <p:nvSpPr>
          <p:cNvPr id="8" name="Rechteck 7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442B04C-E20C-468D-A2FA-21C3DCC8A0E1}"/>
              </a:ext>
            </a:extLst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73976BE-CA51-4F33-A8D2-58E3F8B9D865}"/>
              </a:ext>
            </a:extLst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A7651BA-E110-4735-826F-37DC070110F2}"/>
              </a:ext>
            </a:extLst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8B74E7E-99E6-4D3B-95D2-AD60E3931090}"/>
              </a:ext>
            </a:extLst>
          </p:cNvPr>
          <p:cNvSpPr/>
          <p:nvPr/>
        </p:nvSpPr>
        <p:spPr>
          <a:xfrm>
            <a:off x="1851912" y="1614838"/>
            <a:ext cx="10823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Laptev </a:t>
            </a:r>
          </a:p>
          <a:p>
            <a:pPr algn="ctr"/>
            <a:r>
              <a:rPr lang="en-US" sz="20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6741830-1133-4870-94FA-5DF1A5AC6E66}"/>
              </a:ext>
            </a:extLst>
          </p:cNvPr>
          <p:cNvSpPr/>
          <p:nvPr/>
        </p:nvSpPr>
        <p:spPr>
          <a:xfrm>
            <a:off x="1758938" y="4647304"/>
            <a:ext cx="12682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Chukchi </a:t>
            </a:r>
          </a:p>
          <a:p>
            <a:pPr algn="ctr"/>
            <a:r>
              <a:rPr lang="en-US" sz="20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</a:t>
            </a:r>
          </a:p>
        </p:txBody>
      </p:sp>
      <p:graphicFrame>
        <p:nvGraphicFramePr>
          <p:cNvPr id="13" name="Tabelle 12">
            <a:extLst>
              <a:ext uri="{FF2B5EF4-FFF2-40B4-BE49-F238E27FC236}">
                <a16:creationId xmlns:a16="http://schemas.microsoft.com/office/drawing/2014/main" id="{E29BD3BF-2EAF-4475-BD93-78E4FD6D1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06791"/>
              </p:ext>
            </p:extLst>
          </p:nvPr>
        </p:nvGraphicFramePr>
        <p:xfrm>
          <a:off x="3070006" y="3947782"/>
          <a:ext cx="7054121" cy="2106930"/>
        </p:xfrm>
        <a:graphic>
          <a:graphicData uri="http://schemas.openxmlformats.org/drawingml/2006/table">
            <a:tbl>
              <a:tblPr/>
              <a:tblGrid>
                <a:gridCol w="830711">
                  <a:extLst>
                    <a:ext uri="{9D8B030D-6E8A-4147-A177-3AD203B41FA5}">
                      <a16:colId xmlns:a16="http://schemas.microsoft.com/office/drawing/2014/main" val="3858981232"/>
                    </a:ext>
                  </a:extLst>
                </a:gridCol>
                <a:gridCol w="678414">
                  <a:extLst>
                    <a:ext uri="{9D8B030D-6E8A-4147-A177-3AD203B41FA5}">
                      <a16:colId xmlns:a16="http://schemas.microsoft.com/office/drawing/2014/main" val="2296449217"/>
                    </a:ext>
                  </a:extLst>
                </a:gridCol>
                <a:gridCol w="1401825">
                  <a:extLst>
                    <a:ext uri="{9D8B030D-6E8A-4147-A177-3AD203B41FA5}">
                      <a16:colId xmlns:a16="http://schemas.microsoft.com/office/drawing/2014/main" val="1325750788"/>
                    </a:ext>
                  </a:extLst>
                </a:gridCol>
                <a:gridCol w="415356">
                  <a:extLst>
                    <a:ext uri="{9D8B030D-6E8A-4147-A177-3AD203B41FA5}">
                      <a16:colId xmlns:a16="http://schemas.microsoft.com/office/drawing/2014/main" val="1117885444"/>
                    </a:ext>
                  </a:extLst>
                </a:gridCol>
                <a:gridCol w="674953">
                  <a:extLst>
                    <a:ext uri="{9D8B030D-6E8A-4147-A177-3AD203B41FA5}">
                      <a16:colId xmlns:a16="http://schemas.microsoft.com/office/drawing/2014/main" val="2176839498"/>
                    </a:ext>
                  </a:extLst>
                </a:gridCol>
                <a:gridCol w="1090307">
                  <a:extLst>
                    <a:ext uri="{9D8B030D-6E8A-4147-A177-3AD203B41FA5}">
                      <a16:colId xmlns:a16="http://schemas.microsoft.com/office/drawing/2014/main" val="1767475961"/>
                    </a:ext>
                  </a:extLst>
                </a:gridCol>
                <a:gridCol w="1131844">
                  <a:extLst>
                    <a:ext uri="{9D8B030D-6E8A-4147-A177-3AD203B41FA5}">
                      <a16:colId xmlns:a16="http://schemas.microsoft.com/office/drawing/2014/main" val="1969587883"/>
                    </a:ext>
                  </a:extLst>
                </a:gridCol>
                <a:gridCol w="830711">
                  <a:extLst>
                    <a:ext uri="{9D8B030D-6E8A-4147-A177-3AD203B41FA5}">
                      <a16:colId xmlns:a16="http://schemas.microsoft.com/office/drawing/2014/main" val="379932657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MODIS vs. VAL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0668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Period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Station</a:t>
                      </a:r>
                    </a:p>
                    <a:p>
                      <a:pPr algn="ctr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MODIS </a:t>
                      </a:r>
                    </a:p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TIT-range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  <a:p>
                      <a:pPr algn="r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RMSE</a:t>
                      </a:r>
                    </a:p>
                    <a:p>
                      <a:pPr algn="r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Mean</a:t>
                      </a: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Diff. </a:t>
                      </a:r>
                    </a:p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Median Diff. </a:t>
                      </a:r>
                    </a:p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  <a:p>
                      <a:pPr algn="r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1508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2009-2010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0.3189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6078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6705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2010-2011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5234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0.4948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9651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2011-2012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0.3750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9870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5992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2009-2015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0.3863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53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0.3477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05319"/>
                  </a:ext>
                </a:extLst>
              </a:tr>
            </a:tbl>
          </a:graphicData>
        </a:graphic>
      </p:graphicFrame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25DBCC52-D197-4BE2-8AAF-1A1DA1DB44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450799"/>
              </p:ext>
            </p:extLst>
          </p:nvPr>
        </p:nvGraphicFramePr>
        <p:xfrm>
          <a:off x="3070005" y="608179"/>
          <a:ext cx="7054121" cy="2994895"/>
        </p:xfrm>
        <a:graphic>
          <a:graphicData uri="http://schemas.openxmlformats.org/drawingml/2006/table">
            <a:tbl>
              <a:tblPr/>
              <a:tblGrid>
                <a:gridCol w="847723">
                  <a:extLst>
                    <a:ext uri="{9D8B030D-6E8A-4147-A177-3AD203B41FA5}">
                      <a16:colId xmlns:a16="http://schemas.microsoft.com/office/drawing/2014/main" val="2320641391"/>
                    </a:ext>
                  </a:extLst>
                </a:gridCol>
                <a:gridCol w="692308">
                  <a:extLst>
                    <a:ext uri="{9D8B030D-6E8A-4147-A177-3AD203B41FA5}">
                      <a16:colId xmlns:a16="http://schemas.microsoft.com/office/drawing/2014/main" val="4135957063"/>
                    </a:ext>
                  </a:extLst>
                </a:gridCol>
                <a:gridCol w="1430532">
                  <a:extLst>
                    <a:ext uri="{9D8B030D-6E8A-4147-A177-3AD203B41FA5}">
                      <a16:colId xmlns:a16="http://schemas.microsoft.com/office/drawing/2014/main" val="1995029214"/>
                    </a:ext>
                  </a:extLst>
                </a:gridCol>
                <a:gridCol w="362028">
                  <a:extLst>
                    <a:ext uri="{9D8B030D-6E8A-4147-A177-3AD203B41FA5}">
                      <a16:colId xmlns:a16="http://schemas.microsoft.com/office/drawing/2014/main" val="537689174"/>
                    </a:ext>
                  </a:extLst>
                </a:gridCol>
                <a:gridCol w="606148">
                  <a:extLst>
                    <a:ext uri="{9D8B030D-6E8A-4147-A177-3AD203B41FA5}">
                      <a16:colId xmlns:a16="http://schemas.microsoft.com/office/drawing/2014/main" val="3994992427"/>
                    </a:ext>
                  </a:extLst>
                </a:gridCol>
                <a:gridCol w="1112636">
                  <a:extLst>
                    <a:ext uri="{9D8B030D-6E8A-4147-A177-3AD203B41FA5}">
                      <a16:colId xmlns:a16="http://schemas.microsoft.com/office/drawing/2014/main" val="1642406551"/>
                    </a:ext>
                  </a:extLst>
                </a:gridCol>
                <a:gridCol w="1155023">
                  <a:extLst>
                    <a:ext uri="{9D8B030D-6E8A-4147-A177-3AD203B41FA5}">
                      <a16:colId xmlns:a16="http://schemas.microsoft.com/office/drawing/2014/main" val="1989074950"/>
                    </a:ext>
                  </a:extLst>
                </a:gridCol>
                <a:gridCol w="847723">
                  <a:extLst>
                    <a:ext uri="{9D8B030D-6E8A-4147-A177-3AD203B41FA5}">
                      <a16:colId xmlns:a16="http://schemas.microsoft.com/office/drawing/2014/main" val="1821216477"/>
                    </a:ext>
                  </a:extLst>
                </a:gridCol>
              </a:tblGrid>
              <a:tr h="93776"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MODIS vs. VAL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5846"/>
                  </a:ext>
                </a:extLst>
              </a:tr>
              <a:tr h="342938"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Period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Station</a:t>
                      </a:r>
                    </a:p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MODIS </a:t>
                      </a:r>
                    </a:p>
                    <a:p>
                      <a:pPr algn="ct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TIT-range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  <a:p>
                      <a:pPr algn="r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RMSE</a:t>
                      </a:r>
                    </a:p>
                    <a:p>
                      <a:pPr algn="r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Mean</a:t>
                      </a: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Diff. </a:t>
                      </a:r>
                    </a:p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Median Diff. </a:t>
                      </a:r>
                    </a:p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  <a:p>
                      <a:pPr algn="r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59551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2013-2014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1701678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-0.0936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0.5493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48327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Taymyr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0.3730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290178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Taymyr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-0.0557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509341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2014-2015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751424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---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---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---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---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462701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Taymyr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443978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Taymyr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-0.0563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894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de-DE" sz="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000478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2013-2015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952491"/>
                  </a:ext>
                </a:extLst>
              </a:tr>
              <a:tr h="235672">
                <a:tc>
                  <a:txBody>
                    <a:bodyPr/>
                    <a:lstStyle/>
                    <a:p>
                      <a:pPr algn="ctr" fontAlgn="b"/>
                      <a:endParaRPr lang="de-DE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≤</a:t>
                      </a:r>
                      <a:r>
                        <a:rPr lang="de-DE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-0.0759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66972"/>
                  </a:ext>
                </a:extLst>
              </a:tr>
            </a:tbl>
          </a:graphicData>
        </a:graphic>
      </p:graphicFrame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E24A7A73-B5EF-4DBC-8D4E-DCD39816B8C5}"/>
              </a:ext>
            </a:extLst>
          </p:cNvPr>
          <p:cNvCxnSpPr/>
          <p:nvPr/>
        </p:nvCxnSpPr>
        <p:spPr>
          <a:xfrm>
            <a:off x="3070005" y="5680364"/>
            <a:ext cx="70492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C493BE6-386E-4304-B239-44EDDCECE1C4}"/>
              </a:ext>
            </a:extLst>
          </p:cNvPr>
          <p:cNvCxnSpPr/>
          <p:nvPr/>
        </p:nvCxnSpPr>
        <p:spPr>
          <a:xfrm>
            <a:off x="3070005" y="5660826"/>
            <a:ext cx="70492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459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hlinkClick r:id="rId2" action="ppaction://hlinksldjump" highlightClick="1"/>
          </p:cNvPr>
          <p:cNvSpPr/>
          <p:nvPr/>
        </p:nvSpPr>
        <p:spPr>
          <a:xfrm>
            <a:off x="10338293" y="6356195"/>
            <a:ext cx="1492923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9" name="Rechteck 8">
            <a:hlinkClick r:id="rId3" action="ppaction://hlinksldjump" highlightClick="1"/>
          </p:cNvPr>
          <p:cNvSpPr/>
          <p:nvPr/>
        </p:nvSpPr>
        <p:spPr>
          <a:xfrm>
            <a:off x="8712218" y="6356195"/>
            <a:ext cx="15363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10" name="Rechteck 9"/>
          <p:cNvSpPr/>
          <p:nvPr/>
        </p:nvSpPr>
        <p:spPr>
          <a:xfrm>
            <a:off x="972643" y="466872"/>
            <a:ext cx="10038283" cy="557584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972644" y="466872"/>
            <a:ext cx="2443209" cy="5005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31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sz="2400" i="1" dirty="0">
              <a:solidFill>
                <a:srgbClr val="3131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154155" y="967391"/>
            <a:ext cx="971231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comparison of MODIS-derived ice thickness with IPS measurements yields mixed results</a:t>
            </a:r>
          </a:p>
          <a:p>
            <a:pPr marL="285750" indent="-285750" algn="just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Varying agreement depending on thickness range:</a:t>
            </a:r>
          </a:p>
          <a:p>
            <a:pPr marL="742950" lvl="1" indent="-285750" algn="just">
              <a:buFontTx/>
              <a:buChar char="-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Highest agreement below 20 cm</a:t>
            </a:r>
          </a:p>
          <a:p>
            <a:pPr marL="742950" lvl="1" indent="-285750" algn="just">
              <a:buFontTx/>
              <a:buChar char="-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Indications for an overestimation of low ice thickness range by MODIS (up to ~40 cm)</a:t>
            </a:r>
          </a:p>
          <a:p>
            <a:pPr marL="742950" lvl="1" indent="-285750" algn="just">
              <a:buFontTx/>
              <a:buChar char="-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Thicker ice underestimated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Laptev Sea: similar result as CS2SMOS product (Belter et al. 2020)</a:t>
            </a:r>
          </a:p>
          <a:p>
            <a:pPr marL="285750" indent="-285750" algn="just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Generally slightly better agreement in Chukchi Sea area</a:t>
            </a:r>
          </a:p>
          <a:p>
            <a:pPr marL="285750" indent="-285750" algn="just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Comparison to be reevaluated with a new reprocessed MODIS TIT data set</a:t>
            </a:r>
          </a:p>
          <a:p>
            <a:pPr marL="285750" indent="-285750" algn="just">
              <a:buFontTx/>
              <a:buChar char="-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 / notes on error-sources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MODIS data: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Uncertainty TIT retrieval ~ 4.7cm (up to 20 cm ice thickness)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snow considered in energy balance model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otential overestimation of ice thickness (i.e., heat loss)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IPS/ULS data: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Sea ice draft time series with an approximate precision of +/- 0.05 m (but: Conversion of draft  thickness introduces potential error-source)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5-min modal value of IPS draft could mask the “true” thickness at acquisition time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>
            <a:hlinkClick r:id="rId4" action="ppaction://hlinksldjump" highlightClick="1"/>
          </p:cNvPr>
          <p:cNvSpPr/>
          <p:nvPr/>
        </p:nvSpPr>
        <p:spPr>
          <a:xfrm>
            <a:off x="7104043" y="6356195"/>
            <a:ext cx="1518447" cy="375821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B7137B4-B4CF-4F9C-B34B-6C2B221E6AFD}"/>
              </a:ext>
            </a:extLst>
          </p:cNvPr>
          <p:cNvSpPr/>
          <p:nvPr/>
        </p:nvSpPr>
        <p:spPr>
          <a:xfrm>
            <a:off x="-1" y="0"/>
            <a:ext cx="7638585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solidFill>
                  <a:srgbClr val="0099CC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Geoscience Union – General Assembly 2021 </a:t>
            </a:r>
            <a:endParaRPr lang="de-DE" sz="1100" dirty="0">
              <a:solidFill>
                <a:srgbClr val="0099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64F1D4D-A443-4C01-BB2F-789B7F4C8731}"/>
              </a:ext>
            </a:extLst>
          </p:cNvPr>
          <p:cNvSpPr/>
          <p:nvPr/>
        </p:nvSpPr>
        <p:spPr>
          <a:xfrm>
            <a:off x="3819291" y="-7695"/>
            <a:ext cx="83727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Comparison of MODIS-based thin-ice thicknesses with ice draft measurements in the Laptev Sea &amp; Chukchi Sea</a:t>
            </a:r>
            <a:endParaRPr lang="de-DE" sz="12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346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2879</Words>
  <Application>Microsoft Office PowerPoint</Application>
  <PresentationFormat>Breitbild</PresentationFormat>
  <Paragraphs>488</Paragraphs>
  <Slides>21</Slides>
  <Notes>1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Symbol</vt:lpstr>
      <vt:lpstr>Wingdings</vt:lpstr>
      <vt:lpstr>Office Theme</vt:lpstr>
      <vt:lpstr>Comparison of MODIS-based thin-ice thicknesses with ice draft measurements in the Laptev Sea &amp; Chukchi Sea</vt:lpstr>
      <vt:lpstr>Comparison of MODIS-based thin-ice thicknesses with ice draft measurements in the Laptev Sea &amp; Chukchi Sea</vt:lpstr>
      <vt:lpstr>Polynyas Fixed hotspots for atmosphere-ice-ocean processes</vt:lpstr>
      <vt:lpstr>Polynyas Fixed hotspots for atmosphere-ice-ocean processes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Andreas Preusser</dc:creator>
  <cp:lastModifiedBy>Andreas Preusser</cp:lastModifiedBy>
  <cp:revision>174</cp:revision>
  <dcterms:created xsi:type="dcterms:W3CDTF">2019-03-18T15:58:09Z</dcterms:created>
  <dcterms:modified xsi:type="dcterms:W3CDTF">2021-04-19T09:48:42Z</dcterms:modified>
</cp:coreProperties>
</file>