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76" r:id="rId3"/>
    <p:sldId id="537" r:id="rId4"/>
    <p:sldId id="525" r:id="rId5"/>
    <p:sldId id="518" r:id="rId6"/>
    <p:sldId id="538" r:id="rId7"/>
    <p:sldId id="539" r:id="rId8"/>
    <p:sldId id="474" r:id="rId9"/>
    <p:sldId id="448" r:id="rId10"/>
    <p:sldId id="531" r:id="rId11"/>
    <p:sldId id="575" r:id="rId12"/>
    <p:sldId id="574" r:id="rId13"/>
    <p:sldId id="5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86" d="100"/>
          <a:sy n="86" d="100"/>
        </p:scale>
        <p:origin x="47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FADDEB-BB48-4BB3-A986-FF4AB7E7FF1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1920AD93-0E76-4E47-9F24-182CA3416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8B49D89D-1920-404A-B2B3-94DEF66BA454}"/>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5" name="Θέση υποσέλιδου 4">
            <a:extLst>
              <a:ext uri="{FF2B5EF4-FFF2-40B4-BE49-F238E27FC236}">
                <a16:creationId xmlns:a16="http://schemas.microsoft.com/office/drawing/2014/main" id="{0E3D774F-FBC9-4B5F-8A10-648D7F82E4CD}"/>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91ED0627-14CC-46AD-9D83-9D1F91CE9061}"/>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220578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59BDA7-A8F4-4CD5-A0CE-E5C7ED09B824}"/>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5BFBCB40-CE1E-4296-885E-FEBDA813A7B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245AEE9-07BA-41B3-A1B4-180E3560831B}"/>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5" name="Θέση υποσέλιδου 4">
            <a:extLst>
              <a:ext uri="{FF2B5EF4-FFF2-40B4-BE49-F238E27FC236}">
                <a16:creationId xmlns:a16="http://schemas.microsoft.com/office/drawing/2014/main" id="{6E4F1ADD-0D29-45AD-8355-A43A4267B5DC}"/>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8FEAE8DB-0C6A-4E87-BBDA-55193BD35234}"/>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361871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AEBCDC2-96A5-45B3-9347-A90498C8457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7F7D6126-3924-4B22-834C-71CF1D56E77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7B817BBA-3668-4B1C-825F-7ED7A982F087}"/>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5" name="Θέση υποσέλιδου 4">
            <a:extLst>
              <a:ext uri="{FF2B5EF4-FFF2-40B4-BE49-F238E27FC236}">
                <a16:creationId xmlns:a16="http://schemas.microsoft.com/office/drawing/2014/main" id="{8CF87FE0-21D1-481D-838F-5CBB4E4BE785}"/>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49F52143-56CA-409E-BFD5-E6FEEDD4A273}"/>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283151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BD7C96-F2F8-43EB-8538-B8A0AFFD580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9AC44EF2-FD11-4C81-8C07-D6EDC7EA1F8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D9C7675C-9961-4B30-8826-94D02B0D2FE6}"/>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5" name="Θέση υποσέλιδου 4">
            <a:extLst>
              <a:ext uri="{FF2B5EF4-FFF2-40B4-BE49-F238E27FC236}">
                <a16:creationId xmlns:a16="http://schemas.microsoft.com/office/drawing/2014/main" id="{32FBBA5D-F3BE-4450-AA05-08D199A7DF5A}"/>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3AEE663E-184B-40A8-99BD-60B5CA2AF85A}"/>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73375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F3C93-7C94-4D01-90DE-7D92FAC8EBE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EC7BC56C-9663-4876-A5B5-78B0DF9467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B64EEA3-D1D3-4A9A-A79A-623CD245C9E2}"/>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5" name="Θέση υποσέλιδου 4">
            <a:extLst>
              <a:ext uri="{FF2B5EF4-FFF2-40B4-BE49-F238E27FC236}">
                <a16:creationId xmlns:a16="http://schemas.microsoft.com/office/drawing/2014/main" id="{07B3CD6A-6768-48C4-946C-22FE1EC25946}"/>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C97CD3FE-4C9E-459C-BE23-24886BF08203}"/>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190699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32BA11-DE04-4EC9-9D47-7FC433145F87}"/>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300FA9F1-62B1-431B-870D-21744A72BB34}"/>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F8EB4A81-9935-44C9-8413-050D3C02A4B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F4D19B0F-E593-4B32-B2D8-39EE82C26F74}"/>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6" name="Θέση υποσέλιδου 5">
            <a:extLst>
              <a:ext uri="{FF2B5EF4-FFF2-40B4-BE49-F238E27FC236}">
                <a16:creationId xmlns:a16="http://schemas.microsoft.com/office/drawing/2014/main" id="{52E92E82-04F7-4F2C-88F7-7C02CAFD6CD1}"/>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D5368F52-477A-4E47-9B4D-C51F60456195}"/>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1754815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E2D124-C9BE-4DA1-8598-C39229C7326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0DAAC843-5F06-45AB-8306-0A5FB8650A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A39E1D0-8117-42B4-B409-2C22B77F04FF}"/>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9FAFFACB-3586-443F-B67C-42008F3BC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03D9940-A712-4D51-BC7F-7B9FAFB19F6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10075B5E-DA41-49AD-9D35-1B7B53A7842E}"/>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8" name="Θέση υποσέλιδου 7">
            <a:extLst>
              <a:ext uri="{FF2B5EF4-FFF2-40B4-BE49-F238E27FC236}">
                <a16:creationId xmlns:a16="http://schemas.microsoft.com/office/drawing/2014/main" id="{F541B427-B529-4BDF-8FC1-B98AA95CA484}"/>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73459F20-3EE5-4E63-83D1-EEE6C613C00E}"/>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280719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3AD427-3AFC-4A27-9FDF-1009ECD3C042}"/>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BE4AAA83-D17E-4DC9-9519-576EF760B2BD}"/>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4" name="Θέση υποσέλιδου 3">
            <a:extLst>
              <a:ext uri="{FF2B5EF4-FFF2-40B4-BE49-F238E27FC236}">
                <a16:creationId xmlns:a16="http://schemas.microsoft.com/office/drawing/2014/main" id="{930DFD44-74A2-497D-815B-87919B270443}"/>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305AE7C5-6C72-44A5-A893-8992E5EB0DB5}"/>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306973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C620945-6D61-4AEE-971B-E36E335481E1}"/>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3" name="Θέση υποσέλιδου 2">
            <a:extLst>
              <a:ext uri="{FF2B5EF4-FFF2-40B4-BE49-F238E27FC236}">
                <a16:creationId xmlns:a16="http://schemas.microsoft.com/office/drawing/2014/main" id="{8DC4010C-5132-4BCD-9BFE-9FE3804FDE86}"/>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CE2031E4-D74F-4DB6-AC3A-8FECA6D70262}"/>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142499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2AD313-1974-45BF-A81D-49D151B57FF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619C241A-2AD3-442B-9A2B-B437237C46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488CCCB3-2DD0-4F2E-8651-DE82F8805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5E2E73E-B24D-4E94-AFB5-797D55026C2B}"/>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6" name="Θέση υποσέλιδου 5">
            <a:extLst>
              <a:ext uri="{FF2B5EF4-FFF2-40B4-BE49-F238E27FC236}">
                <a16:creationId xmlns:a16="http://schemas.microsoft.com/office/drawing/2014/main" id="{381A50B0-4B72-49D3-ABB3-9A19CE53E274}"/>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0CED44F9-F754-4A11-8303-9A4FFDAC827D}"/>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4121441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B94658-E297-482C-9609-5D8F6FF1112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CCFC1522-7502-4CFD-96BF-918F317F5C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B9A338DD-55E6-4CFA-BCD3-82D1E7A94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888F911-FF4A-4EEB-9D69-709D5C0D6B31}"/>
              </a:ext>
            </a:extLst>
          </p:cNvPr>
          <p:cNvSpPr>
            <a:spLocks noGrp="1"/>
          </p:cNvSpPr>
          <p:nvPr>
            <p:ph type="dt" sz="half" idx="10"/>
          </p:nvPr>
        </p:nvSpPr>
        <p:spPr/>
        <p:txBody>
          <a:bodyPr/>
          <a:lstStyle/>
          <a:p>
            <a:fld id="{52ADCE42-2AF1-49D9-BFC4-A6DAC7E5B91C}" type="datetimeFigureOut">
              <a:rPr lang="en-US" smtClean="0"/>
              <a:t>4/20/2021</a:t>
            </a:fld>
            <a:endParaRPr lang="en-US"/>
          </a:p>
        </p:txBody>
      </p:sp>
      <p:sp>
        <p:nvSpPr>
          <p:cNvPr id="6" name="Θέση υποσέλιδου 5">
            <a:extLst>
              <a:ext uri="{FF2B5EF4-FFF2-40B4-BE49-F238E27FC236}">
                <a16:creationId xmlns:a16="http://schemas.microsoft.com/office/drawing/2014/main" id="{617B475B-CE3B-4A71-8B80-A2E3BA4D9CBB}"/>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107497BC-9AF8-497B-A0EA-4BF07FD396A1}"/>
              </a:ext>
            </a:extLst>
          </p:cNvPr>
          <p:cNvSpPr>
            <a:spLocks noGrp="1"/>
          </p:cNvSpPr>
          <p:nvPr>
            <p:ph type="sldNum" sz="quarter" idx="12"/>
          </p:nvPr>
        </p:nvSpPr>
        <p:spPr/>
        <p:txBody>
          <a:bodyPr/>
          <a:lstStyle/>
          <a:p>
            <a:fld id="{93D17E92-89D3-42E2-87EE-119CA9D890BC}" type="slidenum">
              <a:rPr lang="en-US" smtClean="0"/>
              <a:t>‹#›</a:t>
            </a:fld>
            <a:endParaRPr lang="en-US"/>
          </a:p>
        </p:txBody>
      </p:sp>
    </p:spTree>
    <p:extLst>
      <p:ext uri="{BB962C8B-B14F-4D97-AF65-F5344CB8AC3E}">
        <p14:creationId xmlns:p14="http://schemas.microsoft.com/office/powerpoint/2010/main" val="1678759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A591D4B-C866-4E57-A404-ABED01453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C0098E3F-A3AF-41EE-A1BC-C1ABF67447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6EDB418A-D0D1-4B90-AABC-E539918BC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DCE42-2AF1-49D9-BFC4-A6DAC7E5B91C}" type="datetimeFigureOut">
              <a:rPr lang="en-US" smtClean="0"/>
              <a:t>4/20/2021</a:t>
            </a:fld>
            <a:endParaRPr lang="en-US"/>
          </a:p>
        </p:txBody>
      </p:sp>
      <p:sp>
        <p:nvSpPr>
          <p:cNvPr id="5" name="Θέση υποσέλιδου 4">
            <a:extLst>
              <a:ext uri="{FF2B5EF4-FFF2-40B4-BE49-F238E27FC236}">
                <a16:creationId xmlns:a16="http://schemas.microsoft.com/office/drawing/2014/main" id="{60BA01A5-0600-42E9-BCD3-D3AB18881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8391FB56-ACD3-494C-A65C-DA62B77F6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17E92-89D3-42E2-87EE-119CA9D890BC}" type="slidenum">
              <a:rPr lang="en-US" smtClean="0"/>
              <a:t>‹#›</a:t>
            </a:fld>
            <a:endParaRPr lang="en-US"/>
          </a:p>
        </p:txBody>
      </p:sp>
    </p:spTree>
    <p:extLst>
      <p:ext uri="{BB962C8B-B14F-4D97-AF65-F5344CB8AC3E}">
        <p14:creationId xmlns:p14="http://schemas.microsoft.com/office/powerpoint/2010/main" val="3780370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itsak.gr/head"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DAD53C-10FC-4479-B314-CBB6448377C0}"/>
              </a:ext>
            </a:extLst>
          </p:cNvPr>
          <p:cNvSpPr>
            <a:spLocks noGrp="1"/>
          </p:cNvSpPr>
          <p:nvPr>
            <p:ph type="ctrTitle"/>
          </p:nvPr>
        </p:nvSpPr>
        <p:spPr>
          <a:xfrm>
            <a:off x="503340" y="1497392"/>
            <a:ext cx="10712741" cy="2387600"/>
          </a:xfrm>
        </p:spPr>
        <p:txBody>
          <a:bodyPr>
            <a:noAutofit/>
          </a:bodyPr>
          <a:lstStyle/>
          <a:p>
            <a:pPr marL="0" marR="0" algn="ctr">
              <a:lnSpc>
                <a:spcPct val="150000"/>
              </a:lnSpc>
              <a:spcBef>
                <a:spcPts val="0"/>
              </a:spcBef>
              <a:spcAft>
                <a:spcPts val="1000"/>
              </a:spcAft>
            </a:pPr>
            <a:r>
              <a:rPr lang="en-US" sz="2800" b="1" dirty="0">
                <a:effectLst/>
                <a:latin typeface="+mn-lt"/>
                <a:ea typeface="Calibri" panose="020F0502020204030204" pitchFamily="34" charset="0"/>
                <a:cs typeface="Times New Roman" panose="02020603050405020304" pitchFamily="18" charset="0"/>
              </a:rPr>
              <a:t>Joint interpretation of macroseismic and strong motion data for recent large shallow mainshocks of the Aegean area using a Monte Carlo optimization of finite-fault stochastic simulations</a:t>
            </a:r>
            <a:endParaRPr lang="en-US" sz="2800" dirty="0">
              <a:effectLst/>
              <a:latin typeface="+mn-lt"/>
              <a:ea typeface="Calibri" panose="020F0502020204030204" pitchFamily="34" charset="0"/>
              <a:cs typeface="Times New Roman" panose="02020603050405020304" pitchFamily="18" charset="0"/>
            </a:endParaRPr>
          </a:p>
        </p:txBody>
      </p:sp>
      <p:sp>
        <p:nvSpPr>
          <p:cNvPr id="3" name="Υπότιτλος 2">
            <a:extLst>
              <a:ext uri="{FF2B5EF4-FFF2-40B4-BE49-F238E27FC236}">
                <a16:creationId xmlns:a16="http://schemas.microsoft.com/office/drawing/2014/main" id="{9327A0C3-41DE-4E62-BC8E-45968790F41C}"/>
              </a:ext>
            </a:extLst>
          </p:cNvPr>
          <p:cNvSpPr>
            <a:spLocks noGrp="1"/>
          </p:cNvSpPr>
          <p:nvPr>
            <p:ph type="subTitle" idx="1"/>
          </p:nvPr>
        </p:nvSpPr>
        <p:spPr>
          <a:xfrm>
            <a:off x="981512" y="4960329"/>
            <a:ext cx="9144000" cy="1655762"/>
          </a:xfrm>
        </p:spPr>
        <p:txBody>
          <a:bodyPr>
            <a:normAutofit/>
          </a:bodyPr>
          <a:lstStyle/>
          <a:p>
            <a:pPr marL="0" marR="0" algn="ctr">
              <a:lnSpc>
                <a:spcPct val="150000"/>
              </a:lnSpc>
              <a:spcBef>
                <a:spcPts val="0"/>
              </a:spcBef>
              <a:spcAft>
                <a:spcPts val="100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 Ravnalis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 Kkallas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 Papazachos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 Margaris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 Papaioannou</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1800" baseline="30000" dirty="0">
                <a:effectLst/>
                <a:latin typeface="Calibri" panose="020F0502020204030204" pitchFamily="34" charset="0"/>
                <a:ea typeface="Calibri" panose="020F0502020204030204" pitchFamily="34" charset="0"/>
                <a:cs typeface="Calibri" panose="020F0502020204030204" pitchFamily="34" charset="0"/>
              </a:rPr>
              <a:t>1 </a:t>
            </a:r>
            <a:r>
              <a:rPr lang="en-US" sz="1800" dirty="0">
                <a:effectLst/>
                <a:latin typeface="Calibri" panose="020F0502020204030204" pitchFamily="34" charset="0"/>
                <a:ea typeface="Calibri" panose="020F0502020204030204" pitchFamily="34" charset="0"/>
                <a:cs typeface="Calibri" panose="020F0502020204030204" pitchFamily="34" charset="0"/>
              </a:rPr>
              <a:t>Geophysical Laboratory, Aristotle University of Thessaloniki, Thessaloniki, GREECE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1800" baseline="30000" dirty="0">
                <a:effectLst/>
                <a:latin typeface="Calibri" panose="020F0502020204030204" pitchFamily="34" charset="0"/>
                <a:ea typeface="Calibri" panose="020F0502020204030204" pitchFamily="34" charset="0"/>
                <a:cs typeface="Calibri" panose="020F0502020204030204" pitchFamily="34" charset="0"/>
              </a:rPr>
              <a:t>2 </a:t>
            </a:r>
            <a:r>
              <a:rPr lang="en-US" sz="1800" dirty="0">
                <a:effectLst/>
                <a:latin typeface="Calibri" panose="020F0502020204030204" pitchFamily="34" charset="0"/>
                <a:ea typeface="Calibri" panose="020F0502020204030204" pitchFamily="34" charset="0"/>
                <a:cs typeface="Calibri" panose="020F0502020204030204" pitchFamily="34" charset="0"/>
              </a:rPr>
              <a:t>Institute of Engineering Seismology and Earthquake Engineering (ITSAK), Thessaloniki, GREECE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6">
            <a:extLst>
              <a:ext uri="{FF2B5EF4-FFF2-40B4-BE49-F238E27FC236}">
                <a16:creationId xmlns:a16="http://schemas.microsoft.com/office/drawing/2014/main" id="{A2329401-B66D-4C5C-B5E9-81B73692D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7" name="Εικόνα 6">
            <a:extLst>
              <a:ext uri="{FF2B5EF4-FFF2-40B4-BE49-F238E27FC236}">
                <a16:creationId xmlns:a16="http://schemas.microsoft.com/office/drawing/2014/main" id="{E8BC10C0-AF0E-4422-9F3C-AE80E09ED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9" y="241909"/>
            <a:ext cx="4629796" cy="1381318"/>
          </a:xfrm>
          <a:prstGeom prst="rect">
            <a:avLst/>
          </a:prstGeom>
        </p:spPr>
      </p:pic>
    </p:spTree>
    <p:extLst>
      <p:ext uri="{BB962C8B-B14F-4D97-AF65-F5344CB8AC3E}">
        <p14:creationId xmlns:p14="http://schemas.microsoft.com/office/powerpoint/2010/main" val="209595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C295BCE6-F326-4D9A-B0C0-DFECB3BD0FD4}" type="slidenum">
              <a:rPr lang="en-US" smtClean="0"/>
              <a:pPr/>
              <a:t>10</a:t>
            </a:fld>
            <a:endParaRPr lang="en-US"/>
          </a:p>
        </p:txBody>
      </p:sp>
      <p:sp>
        <p:nvSpPr>
          <p:cNvPr id="8" name="1 - Τίτλος"/>
          <p:cNvSpPr txBox="1">
            <a:spLocks/>
          </p:cNvSpPr>
          <p:nvPr/>
        </p:nvSpPr>
        <p:spPr>
          <a:xfrm>
            <a:off x="0" y="-1"/>
            <a:ext cx="12192000" cy="897659"/>
          </a:xfrm>
          <a:prstGeom prst="rect">
            <a:avLst/>
          </a:prstGeom>
          <a:solidFill>
            <a:schemeClr val="bg1"/>
          </a:solidFill>
        </p:spPr>
        <p:txBody>
          <a:bodyPr vert="horz" lIns="91440" tIns="45720" rIns="91440" bIns="45720" rtlCol="0" anchor="ctr">
            <a:noAutofit/>
          </a:bodyPr>
          <a:lstStyle/>
          <a:p>
            <a:pPr lvl="0" algn="ctr">
              <a:spcBef>
                <a:spcPct val="0"/>
              </a:spcBef>
              <a:defRPr/>
            </a:pPr>
            <a:r>
              <a:rPr lang="en-US" sz="3000" b="1" dirty="0">
                <a:latin typeface="Arial" panose="020B0604020202020204" pitchFamily="34" charset="0"/>
                <a:cs typeface="Arial" panose="020B0604020202020204" pitchFamily="34" charset="0"/>
              </a:rPr>
              <a:t>Monte Carlo search for stress parameter optimization</a:t>
            </a:r>
          </a:p>
          <a:p>
            <a:pPr algn="ctr">
              <a:spcBef>
                <a:spcPct val="0"/>
              </a:spcBef>
              <a:defRPr/>
            </a:pPr>
            <a:r>
              <a:rPr lang="en-US" sz="3000" dirty="0">
                <a:latin typeface="Arial" panose="020B0604020202020204" pitchFamily="34" charset="0"/>
                <a:cs typeface="Arial" panose="020B0604020202020204" pitchFamily="34" charset="0"/>
              </a:rPr>
              <a:t>Joint misfit from macroseismic &amp; strong-motion data</a:t>
            </a:r>
          </a:p>
        </p:txBody>
      </p:sp>
      <p:pic>
        <p:nvPicPr>
          <p:cNvPr id="10" name="13 - Εικόνα" descr="THEA_ALL_OLDK_EXSIM.jpg"/>
          <p:cNvPicPr>
            <a:picLocks/>
          </p:cNvPicPr>
          <p:nvPr/>
        </p:nvPicPr>
        <p:blipFill>
          <a:blip r:embed="rId2" cstate="print"/>
          <a:stretch>
            <a:fillRect/>
          </a:stretch>
        </p:blipFill>
        <p:spPr>
          <a:xfrm>
            <a:off x="8043169" y="900679"/>
            <a:ext cx="2568633" cy="2438400"/>
          </a:xfrm>
          <a:prstGeom prst="rect">
            <a:avLst/>
          </a:prstGeom>
        </p:spPr>
      </p:pic>
      <p:sp>
        <p:nvSpPr>
          <p:cNvPr id="12" name="11 - Συν"/>
          <p:cNvSpPr/>
          <p:nvPr/>
        </p:nvSpPr>
        <p:spPr>
          <a:xfrm>
            <a:off x="6059958" y="1468341"/>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509E6A3-E176-46B6-8BC4-724D6CDE4AB1}"/>
              </a:ext>
            </a:extLst>
          </p:cNvPr>
          <p:cNvSpPr/>
          <p:nvPr/>
        </p:nvSpPr>
        <p:spPr>
          <a:xfrm>
            <a:off x="2794418" y="3504090"/>
            <a:ext cx="583814" cy="369332"/>
          </a:xfrm>
          <a:prstGeom prst="rect">
            <a:avLst/>
          </a:prstGeom>
        </p:spPr>
        <p:txBody>
          <a:bodyPr wrap="none">
            <a:spAutoFit/>
          </a:bodyPr>
          <a:lstStyle/>
          <a:p>
            <a:r>
              <a:rPr lang="en-US" dirty="0"/>
              <a:t>5</a:t>
            </a:r>
            <a:r>
              <a:rPr lang="el-GR" dirty="0"/>
              <a:t>0</a:t>
            </a:r>
            <a:r>
              <a:rPr lang="en-US" dirty="0"/>
              <a:t>%</a:t>
            </a:r>
          </a:p>
        </p:txBody>
      </p:sp>
      <p:sp>
        <p:nvSpPr>
          <p:cNvPr id="17" name="Rectangle 16">
            <a:extLst>
              <a:ext uri="{FF2B5EF4-FFF2-40B4-BE49-F238E27FC236}">
                <a16:creationId xmlns:a16="http://schemas.microsoft.com/office/drawing/2014/main" id="{75DE35AF-BCFF-4A8C-A146-25961EC56C49}"/>
              </a:ext>
            </a:extLst>
          </p:cNvPr>
          <p:cNvSpPr/>
          <p:nvPr/>
        </p:nvSpPr>
        <p:spPr>
          <a:xfrm>
            <a:off x="8900777" y="3504090"/>
            <a:ext cx="583814" cy="369332"/>
          </a:xfrm>
          <a:prstGeom prst="rect">
            <a:avLst/>
          </a:prstGeom>
        </p:spPr>
        <p:txBody>
          <a:bodyPr wrap="none">
            <a:spAutoFit/>
          </a:bodyPr>
          <a:lstStyle/>
          <a:p>
            <a:r>
              <a:rPr lang="en-US" dirty="0"/>
              <a:t>5</a:t>
            </a:r>
            <a:r>
              <a:rPr lang="el-GR" dirty="0"/>
              <a:t>0</a:t>
            </a:r>
            <a:r>
              <a:rPr lang="en-US" dirty="0"/>
              <a:t>%</a:t>
            </a:r>
          </a:p>
        </p:txBody>
      </p:sp>
      <p:sp>
        <p:nvSpPr>
          <p:cNvPr id="22" name="21 - Δεξιό άγκιστρο"/>
          <p:cNvSpPr/>
          <p:nvPr/>
        </p:nvSpPr>
        <p:spPr>
          <a:xfrm rot="5400000">
            <a:off x="5914045" y="356692"/>
            <a:ext cx="308295" cy="6177171"/>
          </a:xfrm>
          <a:prstGeom prst="rightBrace">
            <a:avLst>
              <a:gd name="adj1" fmla="val 8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22 - Εικόνα" descr="rmstotal1.png"/>
          <p:cNvPicPr>
            <a:picLocks noChangeAspect="1"/>
          </p:cNvPicPr>
          <p:nvPr/>
        </p:nvPicPr>
        <p:blipFill>
          <a:blip r:embed="rId3"/>
          <a:srcRect l="2464" t="20629" r="4572" b="27797"/>
          <a:stretch>
            <a:fillRect/>
          </a:stretch>
        </p:blipFill>
        <p:spPr>
          <a:xfrm>
            <a:off x="4158304" y="3645841"/>
            <a:ext cx="3962400" cy="381000"/>
          </a:xfrm>
          <a:prstGeom prst="rect">
            <a:avLst/>
          </a:prstGeom>
        </p:spPr>
      </p:pic>
      <p:pic>
        <p:nvPicPr>
          <p:cNvPr id="26" name="13 - Θέση περιεχομένου" descr="STIVOS_EXSIM_TOTAL_RMS0.5Stations_0.5IMMV2.png"/>
          <p:cNvPicPr>
            <a:picLocks noChangeAspect="1"/>
          </p:cNvPicPr>
          <p:nvPr/>
        </p:nvPicPr>
        <p:blipFill>
          <a:blip r:embed="rId4"/>
          <a:stretch>
            <a:fillRect/>
          </a:stretch>
        </p:blipFill>
        <p:spPr>
          <a:xfrm>
            <a:off x="4298975" y="4025064"/>
            <a:ext cx="3538433" cy="2652814"/>
          </a:xfrm>
          <a:prstGeom prst="rect">
            <a:avLst/>
          </a:prstGeom>
        </p:spPr>
      </p:pic>
      <p:grpSp>
        <p:nvGrpSpPr>
          <p:cNvPr id="27" name="Group 12">
            <a:extLst>
              <a:ext uri="{FF2B5EF4-FFF2-40B4-BE49-F238E27FC236}">
                <a16:creationId xmlns:a16="http://schemas.microsoft.com/office/drawing/2014/main" id="{9DC8CC03-ED99-4853-A231-590620403DF0}"/>
              </a:ext>
            </a:extLst>
          </p:cNvPr>
          <p:cNvGrpSpPr/>
          <p:nvPr/>
        </p:nvGrpSpPr>
        <p:grpSpPr>
          <a:xfrm>
            <a:off x="4957592" y="5228961"/>
            <a:ext cx="846707" cy="764360"/>
            <a:chOff x="1521854" y="4722040"/>
            <a:chExt cx="846707" cy="764360"/>
          </a:xfrm>
        </p:grpSpPr>
        <p:cxnSp>
          <p:nvCxnSpPr>
            <p:cNvPr id="28" name="Straight Arrow Connector 14">
              <a:extLst>
                <a:ext uri="{FF2B5EF4-FFF2-40B4-BE49-F238E27FC236}">
                  <a16:creationId xmlns:a16="http://schemas.microsoft.com/office/drawing/2014/main" id="{E3B9A8C8-E223-4242-8FF5-1A7D342EE184}"/>
                </a:ext>
              </a:extLst>
            </p:cNvPr>
            <p:cNvCxnSpPr>
              <a:cxnSpLocks/>
            </p:cNvCxnSpPr>
            <p:nvPr/>
          </p:nvCxnSpPr>
          <p:spPr>
            <a:xfrm>
              <a:off x="1871444" y="5105400"/>
              <a:ext cx="0" cy="3810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15">
              <a:extLst>
                <a:ext uri="{FF2B5EF4-FFF2-40B4-BE49-F238E27FC236}">
                  <a16:creationId xmlns:a16="http://schemas.microsoft.com/office/drawing/2014/main" id="{20970E91-DCA7-40DA-AB16-4C7520BDBB83}"/>
                </a:ext>
              </a:extLst>
            </p:cNvPr>
            <p:cNvSpPr/>
            <p:nvPr/>
          </p:nvSpPr>
          <p:spPr>
            <a:xfrm>
              <a:off x="1521854" y="4722040"/>
              <a:ext cx="846707" cy="369332"/>
            </a:xfrm>
            <a:prstGeom prst="rect">
              <a:avLst/>
            </a:prstGeom>
          </p:spPr>
          <p:txBody>
            <a:bodyPr wrap="none">
              <a:spAutoFit/>
            </a:bodyPr>
            <a:lstStyle/>
            <a:p>
              <a:r>
                <a:rPr lang="en-US" dirty="0"/>
                <a:t>~5</a:t>
              </a:r>
              <a:r>
                <a:rPr lang="el-GR" dirty="0"/>
                <a:t>0</a:t>
              </a:r>
              <a:r>
                <a:rPr lang="en-US" dirty="0"/>
                <a:t>bar</a:t>
              </a:r>
            </a:p>
          </p:txBody>
        </p:sp>
      </p:grpSp>
      <p:pic>
        <p:nvPicPr>
          <p:cNvPr id="15" name="Picture 6">
            <a:extLst>
              <a:ext uri="{FF2B5EF4-FFF2-40B4-BE49-F238E27FC236}">
                <a16:creationId xmlns:a16="http://schemas.microsoft.com/office/drawing/2014/main" id="{69E0D9A6-7469-4C76-A9EA-A8D5281A1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3" name="TextBox 2">
            <a:extLst>
              <a:ext uri="{FF2B5EF4-FFF2-40B4-BE49-F238E27FC236}">
                <a16:creationId xmlns:a16="http://schemas.microsoft.com/office/drawing/2014/main" id="{B7695583-83E5-4A67-9646-DF8DEE55DC65}"/>
              </a:ext>
            </a:extLst>
          </p:cNvPr>
          <p:cNvSpPr txBox="1"/>
          <p:nvPr/>
        </p:nvSpPr>
        <p:spPr>
          <a:xfrm>
            <a:off x="7728749" y="4406064"/>
            <a:ext cx="4392229" cy="1754326"/>
          </a:xfrm>
          <a:prstGeom prst="rect">
            <a:avLst/>
          </a:prstGeom>
          <a:noFill/>
        </p:spPr>
        <p:txBody>
          <a:bodyPr wrap="none" rtlCol="0">
            <a:spAutoFit/>
          </a:bodyPr>
          <a:lstStyle/>
          <a:p>
            <a:pPr algn="ctr"/>
            <a:r>
              <a:rPr lang="en-US" i="1" dirty="0"/>
              <a:t>Joint macroseismic/strong-motion FAS</a:t>
            </a:r>
          </a:p>
          <a:p>
            <a:pPr algn="ctr"/>
            <a:r>
              <a:rPr lang="en-US" i="1" dirty="0"/>
              <a:t>RMS relative misfit for the Stivos earthquake </a:t>
            </a:r>
          </a:p>
          <a:p>
            <a:pPr algn="ctr"/>
            <a:r>
              <a:rPr lang="en-US" i="1" dirty="0"/>
              <a:t>(1978, M6.5, normal fault)</a:t>
            </a:r>
          </a:p>
          <a:p>
            <a:pPr algn="ctr"/>
            <a:endParaRPr lang="en-US" i="1" dirty="0"/>
          </a:p>
          <a:p>
            <a:pPr algn="ctr"/>
            <a:r>
              <a:rPr lang="en-US" b="1" i="1" dirty="0"/>
              <a:t>The optimal stress parameter value</a:t>
            </a:r>
          </a:p>
          <a:p>
            <a:pPr algn="ctr"/>
            <a:r>
              <a:rPr lang="en-US" b="1" i="1" dirty="0"/>
              <a:t> is ~50 bars</a:t>
            </a:r>
          </a:p>
        </p:txBody>
      </p:sp>
      <p:pic>
        <p:nvPicPr>
          <p:cNvPr id="6" name="Εικόνα 5">
            <a:extLst>
              <a:ext uri="{FF2B5EF4-FFF2-40B4-BE49-F238E27FC236}">
                <a16:creationId xmlns:a16="http://schemas.microsoft.com/office/drawing/2014/main" id="{8DF05F2F-F7C0-4D86-8591-E40873A57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627" y="930180"/>
            <a:ext cx="2411308" cy="2408899"/>
          </a:xfrm>
          <a:prstGeom prst="rect">
            <a:avLst/>
          </a:prstGeom>
        </p:spPr>
      </p:pic>
    </p:spTree>
    <p:extLst>
      <p:ext uri="{BB962C8B-B14F-4D97-AF65-F5344CB8AC3E}">
        <p14:creationId xmlns:p14="http://schemas.microsoft.com/office/powerpoint/2010/main" val="8064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7"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1A75B3-AFBD-4A1B-94D8-2821B0DF512E}"/>
              </a:ext>
            </a:extLst>
          </p:cNvPr>
          <p:cNvSpPr>
            <a:spLocks noGrp="1"/>
          </p:cNvSpPr>
          <p:nvPr>
            <p:ph type="title"/>
          </p:nvPr>
        </p:nvSpPr>
        <p:spPr/>
        <p:txBody>
          <a:bodyPr>
            <a:normAutofit/>
          </a:bodyPr>
          <a:lstStyle/>
          <a:p>
            <a:pPr lvl="0" algn="ctr">
              <a:spcBef>
                <a:spcPct val="0"/>
              </a:spcBef>
              <a:defRPr/>
            </a:pPr>
            <a:r>
              <a:rPr lang="en-US" sz="3000" b="1" dirty="0">
                <a:latin typeface="Arial" panose="020B0604020202020204" pitchFamily="34" charset="0"/>
                <a:cs typeface="Arial" panose="020B0604020202020204" pitchFamily="34" charset="0"/>
              </a:rPr>
              <a:t>Monte Carlo search for stress parameter optimization</a:t>
            </a:r>
            <a:br>
              <a:rPr lang="en-US" sz="3000" b="1"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Joint misfit from macroseismic &amp; strong-motion data</a:t>
            </a:r>
          </a:p>
        </p:txBody>
      </p:sp>
      <p:pic>
        <p:nvPicPr>
          <p:cNvPr id="6" name="Θέση περιεχομένου 5">
            <a:extLst>
              <a:ext uri="{FF2B5EF4-FFF2-40B4-BE49-F238E27FC236}">
                <a16:creationId xmlns:a16="http://schemas.microsoft.com/office/drawing/2014/main" id="{94E2683C-1EDA-4A3C-B6AC-A61F17E483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029" y="2383770"/>
            <a:ext cx="11042225" cy="3731804"/>
          </a:xfrm>
        </p:spPr>
      </p:pic>
    </p:spTree>
    <p:extLst>
      <p:ext uri="{BB962C8B-B14F-4D97-AF65-F5344CB8AC3E}">
        <p14:creationId xmlns:p14="http://schemas.microsoft.com/office/powerpoint/2010/main" val="11393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85C60F-51A0-4C63-B378-35967DF56D4A}"/>
              </a:ext>
            </a:extLst>
          </p:cNvPr>
          <p:cNvSpPr>
            <a:spLocks noGrp="1"/>
          </p:cNvSpPr>
          <p:nvPr>
            <p:ph type="title"/>
          </p:nvPr>
        </p:nvSpPr>
        <p:spPr>
          <a:xfrm>
            <a:off x="762699" y="321024"/>
            <a:ext cx="10515600" cy="717951"/>
          </a:xfrm>
        </p:spPr>
        <p:txBody>
          <a:bodyPr>
            <a:noAutofit/>
          </a:bodyPr>
          <a:lstStyle/>
          <a:p>
            <a:pPr lvl="0" algn="ctr">
              <a:spcBef>
                <a:spcPct val="0"/>
              </a:spcBef>
              <a:defRPr/>
            </a:pPr>
            <a:r>
              <a:rPr lang="en-US" sz="3000" b="1" dirty="0">
                <a:latin typeface="Arial" panose="020B0604020202020204" pitchFamily="34" charset="0"/>
                <a:cs typeface="Arial" panose="020B0604020202020204" pitchFamily="34" charset="0"/>
              </a:rPr>
              <a:t>Monte Carlo search for stress parameter optimization</a:t>
            </a:r>
            <a:br>
              <a:rPr lang="en-US" sz="3000" b="1"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Joint misfit from macroseismic &amp; strong-motion data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7C5615-29AF-4636-8E71-1AFA56687CE0}"/>
                  </a:ext>
                </a:extLst>
              </p:cNvPr>
              <p:cNvSpPr txBox="1"/>
              <p:nvPr/>
            </p:nvSpPr>
            <p:spPr>
              <a:xfrm>
                <a:off x="3457143" y="5414664"/>
                <a:ext cx="4095288" cy="1246495"/>
              </a:xfrm>
              <a:prstGeom prst="rect">
                <a:avLst/>
              </a:prstGeom>
              <a:noFill/>
            </p:spPr>
            <p:txBody>
              <a:bodyPr wrap="square" rtlCol="0">
                <a:spAutoFit/>
              </a:bodyPr>
              <a:lstStyle/>
              <a:p>
                <a:pPr algn="just"/>
                <a:r>
                  <a:rPr lang="en-US" sz="1500" i="1" dirty="0">
                    <a:solidFill>
                      <a:schemeClr val="accent1">
                        <a:lumMod val="75000"/>
                      </a:schemeClr>
                    </a:solidFill>
                    <a:latin typeface="Arial" panose="020B0604020202020204" pitchFamily="34" charset="0"/>
                    <a:cs typeface="Arial" panose="020B0604020202020204" pitchFamily="34" charset="0"/>
                  </a:rPr>
                  <a:t>Stress parameter values determined from the independent (top) and joint (bottom) relative RMS misfit optimization of macroseismic and strong-motion data, for the examined earthquakes with </a:t>
                </a:r>
                <a:r>
                  <a:rPr lang="en-US" sz="1500" b="1" i="1" dirty="0">
                    <a:solidFill>
                      <a:schemeClr val="accent1">
                        <a:lumMod val="75000"/>
                      </a:schemeClr>
                    </a:solidFill>
                    <a:latin typeface="Arial" panose="020B0604020202020204" pitchFamily="34" charset="0"/>
                    <a:cs typeface="Arial" panose="020B0604020202020204" pitchFamily="34" charset="0"/>
                  </a:rPr>
                  <a:t>M</a:t>
                </a:r>
                <a14:m>
                  <m:oMath xmlns:m="http://schemas.openxmlformats.org/officeDocument/2006/math">
                    <m:r>
                      <a:rPr lang="en-US" sz="1500" i="1" smtClean="0">
                        <a:solidFill>
                          <a:schemeClr val="accent1">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500" i="1" dirty="0">
                    <a:solidFill>
                      <a:schemeClr val="accent1">
                        <a:lumMod val="75000"/>
                      </a:schemeClr>
                    </a:solidFill>
                    <a:latin typeface="Arial" panose="020B0604020202020204" pitchFamily="34" charset="0"/>
                    <a:cs typeface="Arial" panose="020B0604020202020204" pitchFamily="34" charset="0"/>
                  </a:rPr>
                  <a:t>6.0 between 1978-1995.</a:t>
                </a:r>
                <a:endParaRPr lang="en-US" sz="15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57C5615-29AF-4636-8E71-1AFA56687CE0}"/>
                  </a:ext>
                </a:extLst>
              </p:cNvPr>
              <p:cNvSpPr txBox="1">
                <a:spLocks noRot="1" noChangeAspect="1" noMove="1" noResize="1" noEditPoints="1" noAdjustHandles="1" noChangeArrowheads="1" noChangeShapeType="1" noTextEdit="1"/>
              </p:cNvSpPr>
              <p:nvPr/>
            </p:nvSpPr>
            <p:spPr>
              <a:xfrm>
                <a:off x="3457143" y="5414664"/>
                <a:ext cx="4095288" cy="1246495"/>
              </a:xfrm>
              <a:prstGeom prst="rect">
                <a:avLst/>
              </a:prstGeom>
              <a:blipFill>
                <a:blip r:embed="rId2"/>
                <a:stretch>
                  <a:fillRect l="-595" t="-976" r="-595" b="-439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53AA018-1149-48E1-A342-F0EDA716331B}"/>
              </a:ext>
            </a:extLst>
          </p:cNvPr>
          <p:cNvSpPr txBox="1"/>
          <p:nvPr/>
        </p:nvSpPr>
        <p:spPr>
          <a:xfrm>
            <a:off x="280839" y="1563223"/>
            <a:ext cx="5116783" cy="4442883"/>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Ø"/>
            </a:pPr>
            <a:r>
              <a:rPr lang="el-GR" sz="1550" dirty="0">
                <a:latin typeface="Arial" panose="020B0604020202020204" pitchFamily="34" charset="0"/>
                <a:ea typeface="Calibri" panose="020F0502020204030204" pitchFamily="34" charset="0"/>
                <a:cs typeface="Arial" panose="020B0604020202020204" pitchFamily="34" charset="0"/>
              </a:rPr>
              <a:t>Τ</a:t>
            </a:r>
            <a:r>
              <a:rPr lang="en-US" sz="1550" dirty="0">
                <a:effectLst/>
                <a:latin typeface="Arial" panose="020B0604020202020204" pitchFamily="34" charset="0"/>
                <a:ea typeface="Calibri" panose="020F0502020204030204" pitchFamily="34" charset="0"/>
                <a:cs typeface="Arial" panose="020B0604020202020204" pitchFamily="34" charset="0"/>
              </a:rPr>
              <a:t>he results suggest that a </a:t>
            </a:r>
            <a:r>
              <a:rPr lang="en-US" sz="1550" b="1" i="1" dirty="0">
                <a:effectLst/>
                <a:latin typeface="Arial" panose="020B0604020202020204" pitchFamily="34" charset="0"/>
                <a:ea typeface="Calibri" panose="020F0502020204030204" pitchFamily="34" charset="0"/>
                <a:cs typeface="Arial" panose="020B0604020202020204" pitchFamily="34" charset="0"/>
              </a:rPr>
              <a:t>joint-misfit simultaneous optimization of macroseismic </a:t>
            </a:r>
            <a:r>
              <a:rPr lang="el-GR" sz="1550" b="1" i="1" dirty="0">
                <a:latin typeface="Arial" panose="020B0604020202020204" pitchFamily="34" charset="0"/>
                <a:ea typeface="Calibri" panose="020F0502020204030204" pitchFamily="34" charset="0"/>
                <a:cs typeface="Arial" panose="020B0604020202020204" pitchFamily="34" charset="0"/>
              </a:rPr>
              <a:t> </a:t>
            </a:r>
            <a:r>
              <a:rPr lang="en-US" sz="1550" b="1" i="1" dirty="0">
                <a:effectLst/>
                <a:latin typeface="Arial" panose="020B0604020202020204" pitchFamily="34" charset="0"/>
                <a:ea typeface="Calibri" panose="020F0502020204030204" pitchFamily="34" charset="0"/>
                <a:cs typeface="Arial" panose="020B0604020202020204" pitchFamily="34" charset="0"/>
              </a:rPr>
              <a:t>and strong-motion data (FAS) is a </a:t>
            </a:r>
            <a:r>
              <a:rPr lang="en-US" sz="1550" b="1" i="1" dirty="0">
                <a:latin typeface="Arial" panose="020B0604020202020204" pitchFamily="34" charset="0"/>
                <a:ea typeface="Calibri" panose="020F0502020204030204" pitchFamily="34" charset="0"/>
                <a:cs typeface="Arial" panose="020B0604020202020204" pitchFamily="34" charset="0"/>
              </a:rPr>
              <a:t>useful </a:t>
            </a:r>
            <a:r>
              <a:rPr lang="en-US" sz="1550" b="1" i="1" dirty="0">
                <a:effectLst/>
                <a:latin typeface="Arial" panose="020B0604020202020204" pitchFamily="34" charset="0"/>
                <a:ea typeface="Calibri" panose="020F0502020204030204" pitchFamily="34" charset="0"/>
                <a:cs typeface="Arial" panose="020B0604020202020204" pitchFamily="34" charset="0"/>
              </a:rPr>
              <a:t>tool</a:t>
            </a:r>
            <a:r>
              <a:rPr lang="en-US" sz="1550" dirty="0">
                <a:effectLst/>
                <a:latin typeface="Arial" panose="020B0604020202020204" pitchFamily="34" charset="0"/>
                <a:ea typeface="Calibri" panose="020F0502020204030204" pitchFamily="34" charset="0"/>
                <a:cs typeface="Arial" panose="020B0604020202020204" pitchFamily="34" charset="0"/>
              </a:rPr>
              <a:t>, especially when a limited number of instrumental </a:t>
            </a:r>
            <a:r>
              <a:rPr lang="en-US" sz="1550" dirty="0">
                <a:latin typeface="Arial" panose="020B0604020202020204" pitchFamily="34" charset="0"/>
                <a:ea typeface="Calibri" panose="020F0502020204030204" pitchFamily="34" charset="0"/>
                <a:cs typeface="Arial" panose="020B0604020202020204" pitchFamily="34" charset="0"/>
              </a:rPr>
              <a:t>d</a:t>
            </a:r>
            <a:r>
              <a:rPr lang="en-US" sz="1550" dirty="0">
                <a:effectLst/>
                <a:latin typeface="Arial" panose="020B0604020202020204" pitchFamily="34" charset="0"/>
                <a:ea typeface="Calibri" panose="020F0502020204030204" pitchFamily="34" charset="0"/>
                <a:cs typeface="Arial" panose="020B0604020202020204" pitchFamily="34" charset="0"/>
              </a:rPr>
              <a:t>ata is available.</a:t>
            </a:r>
          </a:p>
          <a:p>
            <a:pPr marL="285750" indent="-285750" algn="just">
              <a:spcAft>
                <a:spcPts val="1200"/>
              </a:spcAft>
              <a:buFont typeface="Wingdings" panose="05000000000000000000" pitchFamily="2" charset="2"/>
              <a:buChar char="Ø"/>
            </a:pPr>
            <a:r>
              <a:rPr lang="en-US" sz="1550" dirty="0">
                <a:effectLst/>
                <a:latin typeface="Arial" panose="020B0604020202020204" pitchFamily="34" charset="0"/>
                <a:ea typeface="Calibri" panose="020F0502020204030204" pitchFamily="34" charset="0"/>
                <a:cs typeface="Arial" panose="020B0604020202020204" pitchFamily="34" charset="0"/>
              </a:rPr>
              <a:t>Optimal stress parameter value</a:t>
            </a:r>
            <a:r>
              <a:rPr lang="en-US" sz="1550" dirty="0">
                <a:latin typeface="Arial" panose="020B0604020202020204" pitchFamily="34" charset="0"/>
                <a:ea typeface="Calibri" panose="020F0502020204030204" pitchFamily="34" charset="0"/>
                <a:cs typeface="Arial" panose="020B0604020202020204" pitchFamily="34" charset="0"/>
              </a:rPr>
              <a:t>s</a:t>
            </a:r>
            <a:r>
              <a:rPr lang="en-US" sz="1550" dirty="0">
                <a:effectLst/>
                <a:latin typeface="Arial" panose="020B0604020202020204" pitchFamily="34" charset="0"/>
                <a:ea typeface="Calibri" panose="020F0502020204030204" pitchFamily="34" charset="0"/>
                <a:cs typeface="Arial" panose="020B0604020202020204" pitchFamily="34" charset="0"/>
              </a:rPr>
              <a:t> only from macroseismic data</a:t>
            </a:r>
            <a:r>
              <a:rPr lang="el-GR" sz="1550" dirty="0">
                <a:effectLst/>
                <a:latin typeface="Arial" panose="020B0604020202020204" pitchFamily="34" charset="0"/>
                <a:ea typeface="Calibri" panose="020F0502020204030204" pitchFamily="34" charset="0"/>
                <a:cs typeface="Arial" panose="020B0604020202020204" pitchFamily="34" charset="0"/>
              </a:rPr>
              <a:t> </a:t>
            </a:r>
            <a:r>
              <a:rPr lang="en-US" sz="1550" dirty="0">
                <a:effectLst/>
                <a:latin typeface="Arial" panose="020B0604020202020204" pitchFamily="34" charset="0"/>
                <a:ea typeface="Calibri" panose="020F0502020204030204" pitchFamily="34" charset="0"/>
                <a:cs typeface="Arial" panose="020B0604020202020204" pitchFamily="34" charset="0"/>
              </a:rPr>
              <a:t>are higher </a:t>
            </a:r>
            <a:r>
              <a:rPr lang="en-US" sz="1550" dirty="0">
                <a:latin typeface="Arial" panose="020B0604020202020204" pitchFamily="34" charset="0"/>
                <a:ea typeface="Calibri" panose="020F0502020204030204" pitchFamily="34" charset="0"/>
                <a:cs typeface="Arial" panose="020B0604020202020204" pitchFamily="34" charset="0"/>
              </a:rPr>
              <a:t>(65-110 bars)</a:t>
            </a:r>
            <a:r>
              <a:rPr lang="en-US" sz="1550" dirty="0">
                <a:effectLst/>
                <a:latin typeface="Arial" panose="020B0604020202020204" pitchFamily="34" charset="0"/>
                <a:ea typeface="Calibri" panose="020F0502020204030204" pitchFamily="34" charset="0"/>
                <a:cs typeface="Arial" panose="020B0604020202020204" pitchFamily="34" charset="0"/>
              </a:rPr>
              <a:t> compared to optimal stress parameter va</a:t>
            </a:r>
            <a:r>
              <a:rPr lang="en-US" sz="1550" dirty="0">
                <a:latin typeface="Arial" panose="020B0604020202020204" pitchFamily="34" charset="0"/>
                <a:ea typeface="Calibri" panose="020F0502020204030204" pitchFamily="34" charset="0"/>
                <a:cs typeface="Arial" panose="020B0604020202020204" pitchFamily="34" charset="0"/>
              </a:rPr>
              <a:t>lues (~50-90) from strong-motion data.</a:t>
            </a:r>
            <a:endParaRPr lang="en-US" sz="155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spcAft>
                <a:spcPts val="1200"/>
              </a:spcAft>
              <a:buFont typeface="Wingdings" panose="05000000000000000000" pitchFamily="2" charset="2"/>
              <a:buChar char="Ø"/>
            </a:pPr>
            <a:r>
              <a:rPr lang="en-US" sz="1550" dirty="0">
                <a:latin typeface="Arial" panose="020B0604020202020204" pitchFamily="34" charset="0"/>
                <a:ea typeface="Calibri" panose="020F0502020204030204" pitchFamily="34" charset="0"/>
                <a:cs typeface="Arial" panose="020B0604020202020204" pitchFamily="34" charset="0"/>
              </a:rPr>
              <a:t>The average Optimal stress parameter value from joint relative RMS misfit is equal to ~60-65 bars, similar to results obtained from other researchers for the area of Greece (</a:t>
            </a:r>
            <a:r>
              <a:rPr lang="en-US" sz="1550" dirty="0" err="1">
                <a:latin typeface="Arial" panose="020B0604020202020204" pitchFamily="34" charset="0"/>
                <a:ea typeface="Calibri" panose="020F0502020204030204" pitchFamily="34" charset="0"/>
                <a:cs typeface="Arial" panose="020B0604020202020204" pitchFamily="34" charset="0"/>
              </a:rPr>
              <a:t>Margaris</a:t>
            </a:r>
            <a:r>
              <a:rPr lang="en-US" sz="1550" dirty="0">
                <a:latin typeface="Arial" panose="020B0604020202020204" pitchFamily="34" charset="0"/>
                <a:ea typeface="Calibri" panose="020F0502020204030204" pitchFamily="34" charset="0"/>
                <a:cs typeface="Arial" panose="020B0604020202020204" pitchFamily="34" charset="0"/>
              </a:rPr>
              <a:t> &amp; </a:t>
            </a:r>
            <a:r>
              <a:rPr lang="en-US" sz="1550" dirty="0" err="1">
                <a:latin typeface="Arial" panose="020B0604020202020204" pitchFamily="34" charset="0"/>
                <a:ea typeface="Calibri" panose="020F0502020204030204" pitchFamily="34" charset="0"/>
                <a:cs typeface="Arial" panose="020B0604020202020204" pitchFamily="34" charset="0"/>
              </a:rPr>
              <a:t>Boore</a:t>
            </a:r>
            <a:r>
              <a:rPr lang="en-US" sz="1550" dirty="0">
                <a:latin typeface="Arial" panose="020B0604020202020204" pitchFamily="34" charset="0"/>
                <a:ea typeface="Calibri" panose="020F0502020204030204" pitchFamily="34" charset="0"/>
                <a:cs typeface="Arial" panose="020B0604020202020204" pitchFamily="34" charset="0"/>
              </a:rPr>
              <a:t>, 1998; Margaris &amp; </a:t>
            </a:r>
            <a:r>
              <a:rPr lang="en-US" sz="1550" dirty="0" err="1">
                <a:latin typeface="Arial" panose="020B0604020202020204" pitchFamily="34" charset="0"/>
                <a:ea typeface="Calibri" panose="020F0502020204030204" pitchFamily="34" charset="0"/>
                <a:cs typeface="Arial" panose="020B0604020202020204" pitchFamily="34" charset="0"/>
              </a:rPr>
              <a:t>Hatzidimitriou</a:t>
            </a:r>
            <a:r>
              <a:rPr lang="en-US" sz="1550" dirty="0">
                <a:latin typeface="Arial" panose="020B0604020202020204" pitchFamily="34" charset="0"/>
                <a:ea typeface="Calibri" panose="020F0502020204030204" pitchFamily="34" charset="0"/>
                <a:cs typeface="Arial" panose="020B0604020202020204" pitchFamily="34" charset="0"/>
              </a:rPr>
              <a:t>, 2002, </a:t>
            </a:r>
            <a:r>
              <a:rPr lang="en-US" sz="1550" dirty="0" err="1">
                <a:latin typeface="Arial" panose="020B0604020202020204" pitchFamily="34" charset="0"/>
                <a:ea typeface="Calibri" panose="020F0502020204030204" pitchFamily="34" charset="0"/>
                <a:cs typeface="Arial" panose="020B0604020202020204" pitchFamily="34" charset="0"/>
              </a:rPr>
              <a:t>etc</a:t>
            </a:r>
            <a:r>
              <a:rPr lang="en-US" sz="1550" dirty="0">
                <a:latin typeface="Arial" panose="020B0604020202020204" pitchFamily="34" charset="0"/>
                <a:ea typeface="Calibri" panose="020F0502020204030204" pitchFamily="34" charset="0"/>
                <a:cs typeface="Arial" panose="020B0604020202020204" pitchFamily="34" charset="0"/>
              </a:rPr>
              <a:t>,).</a:t>
            </a:r>
            <a:endParaRPr lang="en-US" sz="155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endParaRPr lang="en-US" dirty="0"/>
          </a:p>
        </p:txBody>
      </p:sp>
      <p:pic>
        <p:nvPicPr>
          <p:cNvPr id="6" name="Θέση περιεχομένου 5">
            <a:extLst>
              <a:ext uri="{FF2B5EF4-FFF2-40B4-BE49-F238E27FC236}">
                <a16:creationId xmlns:a16="http://schemas.microsoft.com/office/drawing/2014/main" id="{1EA7423E-812F-4DC6-B075-F67AB40BCE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8793" y="1487723"/>
            <a:ext cx="6051813" cy="5173436"/>
          </a:xfrm>
        </p:spPr>
      </p:pic>
    </p:spTree>
    <p:extLst>
      <p:ext uri="{BB962C8B-B14F-4D97-AF65-F5344CB8AC3E}">
        <p14:creationId xmlns:p14="http://schemas.microsoft.com/office/powerpoint/2010/main" val="509845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EB5E46A-A25B-447A-851D-25511ADA2A69}"/>
              </a:ext>
            </a:extLst>
          </p:cNvPr>
          <p:cNvSpPr>
            <a:spLocks noGrp="1"/>
          </p:cNvSpPr>
          <p:nvPr>
            <p:ph idx="1"/>
          </p:nvPr>
        </p:nvSpPr>
        <p:spPr>
          <a:xfrm>
            <a:off x="670420" y="1364230"/>
            <a:ext cx="10515600" cy="4351338"/>
          </a:xfrm>
        </p:spPr>
        <p:txBody>
          <a:bodyPr/>
          <a:lstStyle/>
          <a:p>
            <a:endParaRPr lang="en-US" dirty="0"/>
          </a:p>
          <a:p>
            <a:endParaRPr lang="en-US" dirty="0"/>
          </a:p>
          <a:p>
            <a:endParaRPr lang="en-US" dirty="0"/>
          </a:p>
          <a:p>
            <a:pPr marL="0" indent="0" algn="ctr">
              <a:buNone/>
            </a:pPr>
            <a:r>
              <a:rPr lang="en-US" sz="60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38413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2333B9-2316-44A9-8D36-9BC067994E20}"/>
              </a:ext>
            </a:extLst>
          </p:cNvPr>
          <p:cNvSpPr>
            <a:spLocks noGrp="1"/>
          </p:cNvSpPr>
          <p:nvPr>
            <p:ph type="title"/>
          </p:nvPr>
        </p:nvSpPr>
        <p:spPr>
          <a:xfrm>
            <a:off x="838200" y="18255"/>
            <a:ext cx="10515600" cy="834001"/>
          </a:xfrm>
        </p:spPr>
        <p:txBody>
          <a:bodyPr>
            <a:normAutofit/>
          </a:bodyPr>
          <a:lstStyle/>
          <a:p>
            <a:pPr algn="ctr"/>
            <a:r>
              <a:rPr lang="en-US" sz="3200" b="1" dirty="0">
                <a:latin typeface="Arial" panose="020B0604020202020204" pitchFamily="34" charset="0"/>
                <a:cs typeface="Arial" panose="020B0604020202020204" pitchFamily="34" charset="0"/>
              </a:rPr>
              <a:t>Target of the present study</a:t>
            </a:r>
          </a:p>
        </p:txBody>
      </p:sp>
      <p:sp>
        <p:nvSpPr>
          <p:cNvPr id="3" name="Θέση περιεχομένου 2">
            <a:extLst>
              <a:ext uri="{FF2B5EF4-FFF2-40B4-BE49-F238E27FC236}">
                <a16:creationId xmlns:a16="http://schemas.microsoft.com/office/drawing/2014/main" id="{97E4D4B3-3D43-4145-99E5-F63642336B69}"/>
              </a:ext>
            </a:extLst>
          </p:cNvPr>
          <p:cNvSpPr>
            <a:spLocks noGrp="1"/>
          </p:cNvSpPr>
          <p:nvPr>
            <p:ph idx="1"/>
          </p:nvPr>
        </p:nvSpPr>
        <p:spPr>
          <a:xfrm>
            <a:off x="142887" y="1173569"/>
            <a:ext cx="5916990" cy="5443277"/>
          </a:xfrm>
        </p:spPr>
        <p:txBody>
          <a:bodyPr>
            <a:noAutofit/>
          </a:bodyPr>
          <a:lstStyle/>
          <a:p>
            <a:pPr algn="just">
              <a:spcAft>
                <a:spcPts val="1200"/>
              </a:spcAft>
              <a:buFont typeface="Wingdings" panose="05000000000000000000" pitchFamily="2" charset="2"/>
              <a:buChar char="Ø"/>
            </a:pPr>
            <a:r>
              <a:rPr lang="en-US" sz="1600" b="1" i="1" dirty="0">
                <a:effectLst/>
                <a:latin typeface="Arial" panose="020B0604020202020204" pitchFamily="34" charset="0"/>
                <a:ea typeface="Calibri" panose="020F0502020204030204" pitchFamily="34" charset="0"/>
                <a:cs typeface="Arial" panose="020B0604020202020204" pitchFamily="34" charset="0"/>
              </a:rPr>
              <a:t>Macroseismic data </a:t>
            </a:r>
            <a:r>
              <a:rPr lang="en-US" sz="1600" b="0" i="0" dirty="0">
                <a:effectLst/>
                <a:latin typeface="Arial" panose="020B0604020202020204" pitchFamily="34" charset="0"/>
                <a:cs typeface="Arial" panose="020B0604020202020204" pitchFamily="34" charset="0"/>
              </a:rPr>
              <a:t>provide important constraints on the area that suffered the heaviest damage c</a:t>
            </a:r>
            <a:r>
              <a:rPr lang="en-US" sz="1600" dirty="0">
                <a:effectLst/>
                <a:latin typeface="Arial" panose="020B0604020202020204" pitchFamily="34" charset="0"/>
                <a:ea typeface="Calibri" panose="020F0502020204030204" pitchFamily="34" charset="0"/>
                <a:cs typeface="Arial" panose="020B0604020202020204" pitchFamily="34" charset="0"/>
              </a:rPr>
              <a:t>aused by an earthquake. They, also, provide indirect but valuable information on the seismic source, path attenuation and site amplification effects (e.g. the largest macroseismic intensities usually cluster and often delineate the near-fault source region). They are the only source of strong-motion effects for historical and mainly pre-1970 mainshocks.</a:t>
            </a:r>
          </a:p>
          <a:p>
            <a:pPr algn="just">
              <a:spcAft>
                <a:spcPts val="1200"/>
              </a:spcAft>
              <a:buFont typeface="Wingdings" panose="05000000000000000000" pitchFamily="2" charset="2"/>
              <a:buChar char="Ø"/>
            </a:pPr>
            <a:r>
              <a:rPr lang="en-US" sz="1600" b="1" i="1" dirty="0">
                <a:latin typeface="Arial" panose="020B0604020202020204" pitchFamily="34" charset="0"/>
                <a:ea typeface="Calibri" panose="020F0502020204030204" pitchFamily="34" charset="0"/>
                <a:cs typeface="Arial" panose="020B0604020202020204" pitchFamily="34" charset="0"/>
              </a:rPr>
              <a:t>Strong ground-motion </a:t>
            </a:r>
            <a:r>
              <a:rPr lang="en-US" sz="1600" dirty="0">
                <a:latin typeface="Arial" panose="020B0604020202020204" pitchFamily="34" charset="0"/>
                <a:ea typeface="Calibri" panose="020F0502020204030204" pitchFamily="34" charset="0"/>
                <a:cs typeface="Arial" panose="020B0604020202020204" pitchFamily="34" charset="0"/>
              </a:rPr>
              <a:t>data, especially near the source,</a:t>
            </a:r>
            <a:r>
              <a:rPr lang="en-US" sz="1600" dirty="0">
                <a:latin typeface="Times New Roman" panose="02020603050405020304" pitchFamily="18"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also provide valuable quantitative constraints for the study of various earthquake parameters (source, propagation path, etc.), with their number exponentially increasing during the last 4 decades. </a:t>
            </a:r>
          </a:p>
          <a:p>
            <a:pPr algn="just">
              <a:spcAft>
                <a:spcPts val="1200"/>
              </a:spcAft>
              <a:buFont typeface="Wingdings" panose="05000000000000000000" pitchFamily="2" charset="2"/>
              <a:buChar char="Ø"/>
            </a:pPr>
            <a:r>
              <a:rPr lang="en-US" sz="1600" dirty="0">
                <a:effectLst/>
                <a:latin typeface="Arial" panose="020B0604020202020204" pitchFamily="34" charset="0"/>
                <a:ea typeface="Calibri" panose="020F0502020204030204" pitchFamily="34" charset="0"/>
                <a:cs typeface="Arial" panose="020B0604020202020204" pitchFamily="34" charset="0"/>
              </a:rPr>
              <a:t>The </a:t>
            </a:r>
            <a:r>
              <a:rPr lang="en-US" sz="1600" b="1" i="1" dirty="0">
                <a:effectLst/>
                <a:latin typeface="Arial" panose="020B0604020202020204" pitchFamily="34" charset="0"/>
                <a:ea typeface="Calibri" panose="020F0502020204030204" pitchFamily="34" charset="0"/>
                <a:cs typeface="Arial" panose="020B0604020202020204" pitchFamily="34" charset="0"/>
              </a:rPr>
              <a:t>scope</a:t>
            </a:r>
            <a:r>
              <a:rPr lang="en-US" sz="1600" b="1"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of this work is to test the simultaneous, quantitative interpretation of both types of data (macroseismic and strong motion data) for shallow earthquakes with </a:t>
            </a:r>
            <a:r>
              <a:rPr lang="en-US" sz="1600" b="1" dirty="0">
                <a:effectLst/>
                <a:latin typeface="Arial" panose="020B0604020202020204" pitchFamily="34" charset="0"/>
                <a:ea typeface="Calibri" panose="020F0502020204030204" pitchFamily="34" charset="0"/>
                <a:cs typeface="Arial" panose="020B0604020202020204" pitchFamily="34" charset="0"/>
              </a:rPr>
              <a:t>M</a:t>
            </a:r>
            <a:r>
              <a:rPr lang="en-US" sz="1600" dirty="0">
                <a:effectLst/>
                <a:latin typeface="Arial" panose="020B0604020202020204" pitchFamily="34" charset="0"/>
                <a:ea typeface="Calibri" panose="020F0502020204030204" pitchFamily="34" charset="0"/>
                <a:cs typeface="Arial" panose="020B0604020202020204" pitchFamily="34" charset="0"/>
              </a:rPr>
              <a:t>≥6.0 in Greece.</a:t>
            </a:r>
          </a:p>
          <a:p>
            <a:pPr algn="just">
              <a:spcAft>
                <a:spcPts val="1200"/>
              </a:spcAft>
              <a:buFont typeface="Wingdings" panose="05000000000000000000" pitchFamily="2" charset="2"/>
              <a:buChar char="Ø"/>
            </a:pPr>
            <a:r>
              <a:rPr lang="en-US" sz="1600" dirty="0">
                <a:latin typeface="Arial" panose="020B0604020202020204" pitchFamily="34" charset="0"/>
                <a:cs typeface="Arial" panose="020B0604020202020204" pitchFamily="34" charset="0"/>
              </a:rPr>
              <a:t>The study focuses on events that occurred during a specific time period, for which an adequate number of both types if data types is available.</a:t>
            </a:r>
          </a:p>
        </p:txBody>
      </p:sp>
      <p:pic>
        <p:nvPicPr>
          <p:cNvPr id="6" name="11 - Θέση περιεχομένου" descr="1.png">
            <a:extLst>
              <a:ext uri="{FF2B5EF4-FFF2-40B4-BE49-F238E27FC236}">
                <a16:creationId xmlns:a16="http://schemas.microsoft.com/office/drawing/2014/main" id="{7FF3649B-E1EB-44F7-B4BF-C20172D2E26F}"/>
              </a:ext>
            </a:extLst>
          </p:cNvPr>
          <p:cNvPicPr>
            <a:picLocks noChangeAspect="1"/>
          </p:cNvPicPr>
          <p:nvPr/>
        </p:nvPicPr>
        <p:blipFill>
          <a:blip r:embed="rId2"/>
          <a:stretch>
            <a:fillRect/>
          </a:stretch>
        </p:blipFill>
        <p:spPr>
          <a:xfrm>
            <a:off x="6519810" y="3748687"/>
            <a:ext cx="3620492" cy="2730664"/>
          </a:xfrm>
          <a:prstGeom prst="rect">
            <a:avLst/>
          </a:prstGeom>
        </p:spPr>
      </p:pic>
      <p:sp>
        <p:nvSpPr>
          <p:cNvPr id="7" name="TextBox 6">
            <a:extLst>
              <a:ext uri="{FF2B5EF4-FFF2-40B4-BE49-F238E27FC236}">
                <a16:creationId xmlns:a16="http://schemas.microsoft.com/office/drawing/2014/main" id="{AF3ABB02-84E6-401E-A60B-76AF3C3C6F14}"/>
              </a:ext>
            </a:extLst>
          </p:cNvPr>
          <p:cNvSpPr txBox="1"/>
          <p:nvPr/>
        </p:nvSpPr>
        <p:spPr>
          <a:xfrm>
            <a:off x="7054628" y="6325431"/>
            <a:ext cx="1884490" cy="276999"/>
          </a:xfrm>
          <a:prstGeom prst="rect">
            <a:avLst/>
          </a:prstGeom>
          <a:noFill/>
        </p:spPr>
        <p:txBody>
          <a:bodyPr wrap="none" rtlCol="0">
            <a:spAutoFit/>
          </a:bodyPr>
          <a:lstStyle/>
          <a:p>
            <a:r>
              <a:rPr lang="en-US" sz="1200" b="1" i="1" dirty="0">
                <a:solidFill>
                  <a:srgbClr val="002060"/>
                </a:solidFill>
                <a:hlinkClick r:id="rId3">
                  <a:extLst>
                    <a:ext uri="{A12FA001-AC4F-418D-AE19-62706E023703}">
                      <ahyp:hlinkClr xmlns:ahyp="http://schemas.microsoft.com/office/drawing/2018/hyperlinkcolor" val="tx"/>
                    </a:ext>
                  </a:extLst>
                </a:hlinkClick>
              </a:rPr>
              <a:t>http://www.itsak.gr/head</a:t>
            </a:r>
            <a:endParaRPr lang="en-US" sz="1200" b="1" i="1" dirty="0">
              <a:solidFill>
                <a:srgbClr val="002060"/>
              </a:solidFill>
            </a:endParaRPr>
          </a:p>
        </p:txBody>
      </p:sp>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D48ED3E5-60CB-4905-B8AF-9CB9E5E51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952" y="852256"/>
            <a:ext cx="5452104" cy="2612529"/>
          </a:xfrm>
          <a:prstGeom prst="rect">
            <a:avLst/>
          </a:prstGeom>
        </p:spPr>
      </p:pic>
    </p:spTree>
    <p:extLst>
      <p:ext uri="{BB962C8B-B14F-4D97-AF65-F5344CB8AC3E}">
        <p14:creationId xmlns:p14="http://schemas.microsoft.com/office/powerpoint/2010/main" val="2356395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8505" y="0"/>
            <a:ext cx="11333527" cy="683581"/>
          </a:xfrm>
          <a:solidFill>
            <a:schemeClr val="bg1"/>
          </a:solidFill>
        </p:spPr>
        <p:txBody>
          <a:bodyPr>
            <a:normAutofit/>
          </a:bodyPr>
          <a:lstStyle/>
          <a:p>
            <a:pPr algn="ctr"/>
            <a:r>
              <a:rPr lang="en-US" sz="3200" b="1" dirty="0">
                <a:latin typeface="Arial" panose="020B0604020202020204" pitchFamily="34" charset="0"/>
                <a:cs typeface="Arial" panose="020B0604020202020204" pitchFamily="34" charset="0"/>
              </a:rPr>
              <a:t>Macroseismic and strong-motion processing approach</a:t>
            </a:r>
            <a:endParaRPr lang="en-US" dirty="0"/>
          </a:p>
        </p:txBody>
      </p:sp>
      <p:sp>
        <p:nvSpPr>
          <p:cNvPr id="4" name="3 - Θέση αριθμού διαφάνειας"/>
          <p:cNvSpPr>
            <a:spLocks noGrp="1"/>
          </p:cNvSpPr>
          <p:nvPr>
            <p:ph type="sldNum" sz="quarter" idx="12"/>
          </p:nvPr>
        </p:nvSpPr>
        <p:spPr/>
        <p:txBody>
          <a:bodyPr/>
          <a:lstStyle/>
          <a:p>
            <a:fld id="{C295BCE6-F326-4D9A-B0C0-DFECB3BD0FD4}" type="slidenum">
              <a:rPr lang="en-US" smtClean="0"/>
              <a:pPr/>
              <a:t>3</a:t>
            </a:fld>
            <a:endParaRPr lang="en-US"/>
          </a:p>
        </p:txBody>
      </p:sp>
      <p:pic>
        <p:nvPicPr>
          <p:cNvPr id="12" name="Θέση περιεχομένου 11">
            <a:extLst>
              <a:ext uri="{FF2B5EF4-FFF2-40B4-BE49-F238E27FC236}">
                <a16:creationId xmlns:a16="http://schemas.microsoft.com/office/drawing/2014/main" id="{F0C45C5C-2E65-4BC1-9939-8E10A28803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172" y="881905"/>
            <a:ext cx="5405477" cy="5536938"/>
          </a:xfrm>
        </p:spPr>
      </p:pic>
      <p:pic>
        <p:nvPicPr>
          <p:cNvPr id="13" name="Picture 6">
            <a:extLst>
              <a:ext uri="{FF2B5EF4-FFF2-40B4-BE49-F238E27FC236}">
                <a16:creationId xmlns:a16="http://schemas.microsoft.com/office/drawing/2014/main" id="{197F232A-E76F-40FA-A306-BB40558B6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3" name="TextBox 2">
            <a:extLst>
              <a:ext uri="{FF2B5EF4-FFF2-40B4-BE49-F238E27FC236}">
                <a16:creationId xmlns:a16="http://schemas.microsoft.com/office/drawing/2014/main" id="{1C0BA476-CE1A-4696-90BE-5A1B3AAA5EB5}"/>
              </a:ext>
            </a:extLst>
          </p:cNvPr>
          <p:cNvSpPr txBox="1"/>
          <p:nvPr/>
        </p:nvSpPr>
        <p:spPr>
          <a:xfrm>
            <a:off x="5083728" y="1074090"/>
            <a:ext cx="6635692" cy="6017032"/>
          </a:xfrm>
          <a:prstGeom prst="rect">
            <a:avLst/>
          </a:prstGeom>
          <a:noFill/>
        </p:spPr>
        <p:txBody>
          <a:bodyPr wrap="square" rtlCol="0">
            <a:spAutoFit/>
          </a:bodyPr>
          <a:lstStyle/>
          <a:p>
            <a:pPr algn="just"/>
            <a:r>
              <a:rPr lang="en-US" sz="17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Approach for the simultaneous quantitative modeling of macroseismic data and strong ground motion records:</a:t>
            </a:r>
          </a:p>
          <a:p>
            <a:endParaRPr lang="en-US" sz="17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1200"/>
              </a:spcAft>
            </a:pPr>
            <a:r>
              <a:rPr lang="en-US" sz="1700" b="1" dirty="0">
                <a:effectLst/>
                <a:latin typeface="Arial" panose="020B0604020202020204" pitchFamily="34" charset="0"/>
                <a:ea typeface="Calibri" panose="020F0502020204030204" pitchFamily="34" charset="0"/>
                <a:cs typeface="Arial" panose="020B0604020202020204" pitchFamily="34" charset="0"/>
              </a:rPr>
              <a:t>A)   </a:t>
            </a:r>
            <a:r>
              <a:rPr lang="en-US" sz="1700" dirty="0">
                <a:effectLst/>
                <a:latin typeface="Arial" panose="020B0604020202020204" pitchFamily="34" charset="0"/>
                <a:ea typeface="Calibri" panose="020F0502020204030204" pitchFamily="34" charset="0"/>
                <a:cs typeface="Arial" panose="020B0604020202020204" pitchFamily="34" charset="0"/>
              </a:rPr>
              <a:t>Several source-path-site effect parameters for this approach were automatically calibrated based on a priori information (e.g. moment magnitude, EN1998 soil class for generic site effect assessment, etc.). Other parameters (e.g. fault type and geometry, depth, etc.) were pre-determined based of published information, usually derived during standard earthquake analysis.</a:t>
            </a:r>
          </a:p>
          <a:p>
            <a:pPr algn="just">
              <a:spcAft>
                <a:spcPts val="1200"/>
              </a:spcAft>
            </a:pPr>
            <a:r>
              <a:rPr lang="en-US" sz="1700" b="1" dirty="0">
                <a:latin typeface="Arial" panose="020B0604020202020204" pitchFamily="34" charset="0"/>
                <a:ea typeface="Calibri" panose="020F0502020204030204" pitchFamily="34" charset="0"/>
                <a:cs typeface="Arial" panose="020B0604020202020204" pitchFamily="34" charset="0"/>
              </a:rPr>
              <a:t>B)  </a:t>
            </a:r>
            <a:r>
              <a:rPr lang="en-US" sz="1700" dirty="0">
                <a:latin typeface="Arial" panose="020B0604020202020204" pitchFamily="34" charset="0"/>
                <a:ea typeface="Calibri" panose="020F0502020204030204" pitchFamily="34" charset="0"/>
                <a:cs typeface="Arial" panose="020B0604020202020204" pitchFamily="34" charset="0"/>
              </a:rPr>
              <a:t>Synthetic time series were produced using a stochastic simulation approach.</a:t>
            </a:r>
          </a:p>
          <a:p>
            <a:pPr algn="just">
              <a:spcAft>
                <a:spcPts val="1200"/>
              </a:spcAft>
            </a:pPr>
            <a:r>
              <a:rPr lang="en-US" sz="1700" b="1" dirty="0">
                <a:latin typeface="Arial" panose="020B0604020202020204" pitchFamily="34" charset="0"/>
                <a:ea typeface="Calibri" panose="020F0502020204030204" pitchFamily="34" charset="0"/>
                <a:cs typeface="Arial" panose="020B0604020202020204" pitchFamily="34" charset="0"/>
              </a:rPr>
              <a:t>C) </a:t>
            </a:r>
            <a:r>
              <a:rPr lang="en-US" sz="1700" dirty="0">
                <a:latin typeface="Arial" panose="020B0604020202020204" pitchFamily="34" charset="0"/>
                <a:ea typeface="Calibri" panose="020F0502020204030204" pitchFamily="34" charset="0"/>
                <a:cs typeface="Arial" panose="020B0604020202020204" pitchFamily="34" charset="0"/>
              </a:rPr>
              <a:t>The simulated time series were used to obtain:</a:t>
            </a:r>
          </a:p>
          <a:p>
            <a:pPr marL="285750" indent="-285750" algn="just">
              <a:spcAft>
                <a:spcPts val="1200"/>
              </a:spcAft>
              <a:buFont typeface="Arial" panose="020B0604020202020204" pitchFamily="34" charset="0"/>
              <a:buChar char="•"/>
            </a:pPr>
            <a:r>
              <a:rPr lang="en-US" sz="1700" dirty="0">
                <a:latin typeface="Arial" panose="020B0604020202020204" pitchFamily="34" charset="0"/>
                <a:ea typeface="Calibri" panose="020F0502020204030204" pitchFamily="34" charset="0"/>
                <a:cs typeface="Arial" panose="020B0604020202020204" pitchFamily="34" charset="0"/>
              </a:rPr>
              <a:t>Spectral and peak ground motion values (PGA &amp; PGV)</a:t>
            </a:r>
          </a:p>
          <a:p>
            <a:pPr marL="285750" indent="-285750" algn="just">
              <a:spcAft>
                <a:spcPts val="1200"/>
              </a:spcAft>
              <a:buFont typeface="Arial" panose="020B0604020202020204" pitchFamily="34" charset="0"/>
              <a:buChar char="•"/>
            </a:pPr>
            <a:r>
              <a:rPr lang="en-US" sz="1700" dirty="0">
                <a:latin typeface="Arial" panose="020B0604020202020204" pitchFamily="34" charset="0"/>
                <a:ea typeface="Calibri" panose="020F0502020204030204" pitchFamily="34" charset="0"/>
                <a:cs typeface="Arial" panose="020B0604020202020204" pitchFamily="34" charset="0"/>
              </a:rPr>
              <a:t>Synthetic macroseismic intensity values (I</a:t>
            </a:r>
            <a:r>
              <a:rPr lang="en-US" sz="1000" dirty="0">
                <a:latin typeface="Arial" panose="020B0604020202020204" pitchFamily="34" charset="0"/>
                <a:ea typeface="Calibri" panose="020F0502020204030204" pitchFamily="34" charset="0"/>
                <a:cs typeface="Arial" panose="020B0604020202020204" pitchFamily="34" charset="0"/>
              </a:rPr>
              <a:t>MM</a:t>
            </a:r>
            <a:r>
              <a:rPr lang="en-US" sz="1700" dirty="0">
                <a:latin typeface="Arial" panose="020B0604020202020204" pitchFamily="34" charset="0"/>
                <a:ea typeface="Calibri" panose="020F0502020204030204" pitchFamily="34" charset="0"/>
                <a:cs typeface="Arial" panose="020B0604020202020204" pitchFamily="34" charset="0"/>
              </a:rPr>
              <a:t>) from I</a:t>
            </a:r>
            <a:r>
              <a:rPr lang="en-US" sz="1700" baseline="-25000" dirty="0">
                <a:latin typeface="Arial" panose="020B0604020202020204" pitchFamily="34" charset="0"/>
                <a:ea typeface="Calibri" panose="020F0502020204030204" pitchFamily="34" charset="0"/>
                <a:cs typeface="Arial" panose="020B0604020202020204" pitchFamily="34" charset="0"/>
              </a:rPr>
              <a:t>MM</a:t>
            </a:r>
            <a:r>
              <a:rPr lang="en-US" sz="1700" dirty="0">
                <a:latin typeface="Arial" panose="020B0604020202020204" pitchFamily="34" charset="0"/>
                <a:ea typeface="Calibri" panose="020F0502020204030204" pitchFamily="34" charset="0"/>
                <a:cs typeface="Arial" panose="020B0604020202020204" pitchFamily="34" charset="0"/>
              </a:rPr>
              <a:t> calibration relations with PGA and PGV.</a:t>
            </a:r>
          </a:p>
          <a:p>
            <a:pPr algn="just">
              <a:spcAft>
                <a:spcPts val="1200"/>
              </a:spcAft>
            </a:pPr>
            <a:r>
              <a:rPr lang="en-US" sz="1700" b="1" dirty="0">
                <a:latin typeface="Arial" panose="020B0604020202020204" pitchFamily="34" charset="0"/>
                <a:ea typeface="Calibri" panose="020F0502020204030204" pitchFamily="34" charset="0"/>
                <a:cs typeface="Arial" panose="020B0604020202020204" pitchFamily="34" charset="0"/>
              </a:rPr>
              <a:t>D)</a:t>
            </a:r>
            <a:r>
              <a:rPr lang="en-US" sz="1700" dirty="0">
                <a:latin typeface="Arial" panose="020B0604020202020204" pitchFamily="34" charset="0"/>
                <a:ea typeface="Calibri" panose="020F0502020204030204" pitchFamily="34" charset="0"/>
                <a:cs typeface="Arial" panose="020B0604020202020204" pitchFamily="34" charset="0"/>
              </a:rPr>
              <a:t> Synthetic results were compared with real data (observed macroseismic and strong-motion data).</a:t>
            </a:r>
          </a:p>
          <a:p>
            <a:pPr marL="342900" indent="-342900" algn="just">
              <a:buAutoNum type="alphaUcParen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676400" y="1066801"/>
            <a:ext cx="8229600" cy="4525963"/>
          </a:xfrm>
        </p:spPr>
        <p:txBody>
          <a:bodyPr>
            <a:normAutofit/>
          </a:bodyPr>
          <a:lstStyle/>
          <a:p>
            <a:endParaRPr lang="el-GR" dirty="0"/>
          </a:p>
          <a:p>
            <a:endParaRPr lang="el-GR" dirty="0"/>
          </a:p>
          <a:p>
            <a:endParaRPr lang="el-GR" dirty="0"/>
          </a:p>
          <a:p>
            <a:endParaRPr lang="en-US" dirty="0"/>
          </a:p>
        </p:txBody>
      </p:sp>
      <p:sp>
        <p:nvSpPr>
          <p:cNvPr id="4" name="3 - Θέση αριθμού διαφάνειας"/>
          <p:cNvSpPr>
            <a:spLocks noGrp="1"/>
          </p:cNvSpPr>
          <p:nvPr>
            <p:ph type="sldNum" sz="quarter" idx="12"/>
          </p:nvPr>
        </p:nvSpPr>
        <p:spPr/>
        <p:txBody>
          <a:bodyPr/>
          <a:lstStyle/>
          <a:p>
            <a:fld id="{C295BCE6-F326-4D9A-B0C0-DFECB3BD0FD4}" type="slidenum">
              <a:rPr lang="en-US" smtClean="0"/>
              <a:pPr/>
              <a:t>4</a:t>
            </a:fld>
            <a:endParaRPr lang="en-US"/>
          </a:p>
        </p:txBody>
      </p:sp>
      <p:sp>
        <p:nvSpPr>
          <p:cNvPr id="5" name="1 - Τίτλος"/>
          <p:cNvSpPr>
            <a:spLocks noGrp="1"/>
          </p:cNvSpPr>
          <p:nvPr>
            <p:ph type="title"/>
          </p:nvPr>
        </p:nvSpPr>
        <p:spPr>
          <a:xfrm>
            <a:off x="213063" y="0"/>
            <a:ext cx="11754035" cy="914400"/>
          </a:xfrm>
          <a:solidFill>
            <a:schemeClr val="bg1"/>
          </a:solidFill>
        </p:spPr>
        <p:txBody>
          <a:bodyPr>
            <a:normAutofit/>
          </a:bodyPr>
          <a:lstStyle/>
          <a:p>
            <a:pPr algn="ctr"/>
            <a:r>
              <a:rPr lang="en-US" sz="3000" b="1" dirty="0">
                <a:latin typeface="Arial" panose="020B0604020202020204" pitchFamily="34" charset="0"/>
                <a:cs typeface="Arial" panose="020B0604020202020204" pitchFamily="34" charset="0"/>
              </a:rPr>
              <a:t>Simulation Approach: Finite-fault stochastic simulation (EXSIM)</a:t>
            </a:r>
          </a:p>
        </p:txBody>
      </p:sp>
      <p:pic>
        <p:nvPicPr>
          <p:cNvPr id="9" name="8 - Εικόνα" descr="EXSIM.png"/>
          <p:cNvPicPr>
            <a:picLocks noChangeAspect="1"/>
          </p:cNvPicPr>
          <p:nvPr/>
        </p:nvPicPr>
        <p:blipFill>
          <a:blip r:embed="rId2"/>
          <a:stretch>
            <a:fillRect/>
          </a:stretch>
        </p:blipFill>
        <p:spPr>
          <a:xfrm>
            <a:off x="535083" y="2352151"/>
            <a:ext cx="6605073" cy="4369324"/>
          </a:xfrm>
          <a:prstGeom prst="rect">
            <a:avLst/>
          </a:prstGeom>
        </p:spPr>
      </p:pic>
      <p:pic>
        <p:nvPicPr>
          <p:cNvPr id="7" name="Picture 6">
            <a:extLst>
              <a:ext uri="{FF2B5EF4-FFF2-40B4-BE49-F238E27FC236}">
                <a16:creationId xmlns:a16="http://schemas.microsoft.com/office/drawing/2014/main" id="{5730EBD5-CA76-429A-A650-481991CD9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8" name="TextBox 7">
            <a:extLst>
              <a:ext uri="{FF2B5EF4-FFF2-40B4-BE49-F238E27FC236}">
                <a16:creationId xmlns:a16="http://schemas.microsoft.com/office/drawing/2014/main" id="{2E9BDE5D-6F3F-42F2-96DA-855E7FA1411A}"/>
              </a:ext>
            </a:extLst>
          </p:cNvPr>
          <p:cNvSpPr txBox="1"/>
          <p:nvPr/>
        </p:nvSpPr>
        <p:spPr>
          <a:xfrm>
            <a:off x="535082" y="776526"/>
            <a:ext cx="11519123" cy="1200329"/>
          </a:xfrm>
          <a:prstGeom prst="rect">
            <a:avLst/>
          </a:prstGeom>
          <a:noFill/>
        </p:spPr>
        <p:txBody>
          <a:bodyPr wrap="square" rtlCol="0">
            <a:spAutoFit/>
          </a:bodyPr>
          <a:lstStyle/>
          <a:p>
            <a:pPr marL="285750" indent="-285750" algn="just">
              <a:buFont typeface="Wingdings" panose="05000000000000000000" pitchFamily="2" charset="2"/>
              <a:buChar char="Ø"/>
            </a:pPr>
            <a:r>
              <a:rPr lang="en-US" sz="1800" dirty="0">
                <a:effectLst/>
                <a:latin typeface="Arial" panose="020B0604020202020204" pitchFamily="34" charset="0"/>
                <a:ea typeface="Calibri" panose="020F0502020204030204" pitchFamily="34" charset="0"/>
                <a:cs typeface="Arial" panose="020B0604020202020204" pitchFamily="34" charset="0"/>
              </a:rPr>
              <a:t>A</a:t>
            </a:r>
            <a:r>
              <a:rPr lang="el-GR"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widely used tool that is employed to generate synthetic data to study the spatial distribution of strong ground motion after a significant earthquake</a:t>
            </a:r>
            <a:r>
              <a:rPr lang="el-GR" sz="1800" dirty="0">
                <a:effectLst/>
                <a:latin typeface="Arial" panose="020B0604020202020204" pitchFamily="34" charset="0"/>
                <a:ea typeface="Calibri" panose="020F0502020204030204" pitchFamily="34" charset="0"/>
                <a:cs typeface="Arial" panose="020B0604020202020204" pitchFamily="34" charset="0"/>
              </a:rPr>
              <a:t>.</a:t>
            </a:r>
          </a:p>
          <a:p>
            <a:pPr marL="285750" indent="-285750" algn="just">
              <a:buFont typeface="Wingdings" panose="05000000000000000000" pitchFamily="2" charset="2"/>
              <a:buChar char="Ø"/>
            </a:pPr>
            <a:r>
              <a:rPr lang="en-US" sz="1800" dirty="0">
                <a:effectLst/>
                <a:latin typeface="Arial" panose="020B0604020202020204" pitchFamily="34" charset="0"/>
                <a:ea typeface="Calibri" panose="020F0502020204030204" pitchFamily="34" charset="0"/>
                <a:cs typeface="Arial" panose="020B0604020202020204" pitchFamily="34" charset="0"/>
              </a:rPr>
              <a:t>EXSIM algorithm</a:t>
            </a:r>
            <a:r>
              <a:rPr lang="el-GR"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O</a:t>
            </a:r>
            <a:r>
              <a:rPr lang="en-US" sz="1800" dirty="0">
                <a:effectLst/>
                <a:latin typeface="Arial" panose="020B0604020202020204" pitchFamily="34" charset="0"/>
                <a:ea typeface="Calibri" panose="020F0502020204030204" pitchFamily="34" charset="0"/>
                <a:cs typeface="Arial" panose="020B0604020202020204" pitchFamily="34" charset="0"/>
              </a:rPr>
              <a:t>pen-source FORTRAN algorithm that generates time series of ground motion for earthquakes (</a:t>
            </a:r>
            <a:r>
              <a:rPr lang="en-U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Motazedian and Atkinson 2005; Boore, 2009; Atkinson et al., 2009</a:t>
            </a:r>
            <a:r>
              <a:rPr lang="en-US" sz="1800" dirty="0">
                <a:effectLst/>
                <a:latin typeface="Arial" panose="020B0604020202020204" pitchFamily="34" charset="0"/>
                <a:ea typeface="Calibri" panose="020F0502020204030204" pitchFamily="34" charset="0"/>
                <a:cs typeface="Arial" panose="020B0604020202020204" pitchFamily="34" charset="0"/>
              </a:rPr>
              <a:t>)</a:t>
            </a:r>
            <a:r>
              <a:rPr lang="el-GR" sz="1800" dirty="0">
                <a:effectLst/>
                <a:latin typeface="Arial" panose="020B0604020202020204" pitchFamily="34" charset="0"/>
                <a:ea typeface="Calibri" panose="020F0502020204030204" pitchFamily="34" charset="0"/>
                <a:cs typeface="Arial" panose="020B0604020202020204" pitchFamily="34" charset="0"/>
              </a:rPr>
              <a:t>.</a:t>
            </a:r>
            <a:endParaRPr lang="el-GR" sz="1800" dirty="0">
              <a:effectLst/>
              <a:latin typeface="Times New Roman" panose="02020603050405020304" pitchFamily="18" charset="0"/>
              <a:ea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C295BCE6-F326-4D9A-B0C0-DFECB3BD0FD4}" type="slidenum">
              <a:rPr lang="en-US" smtClean="0"/>
              <a:pPr/>
              <a:t>5</a:t>
            </a:fld>
            <a:endParaRPr lang="en-US"/>
          </a:p>
        </p:txBody>
      </p:sp>
      <p:sp>
        <p:nvSpPr>
          <p:cNvPr id="6" name="1 - Τίτλος"/>
          <p:cNvSpPr>
            <a:spLocks noGrp="1"/>
          </p:cNvSpPr>
          <p:nvPr>
            <p:ph type="title"/>
          </p:nvPr>
        </p:nvSpPr>
        <p:spPr>
          <a:xfrm>
            <a:off x="743281" y="453114"/>
            <a:ext cx="10893568" cy="838200"/>
          </a:xfrm>
          <a:solidFill>
            <a:schemeClr val="bg1"/>
          </a:solidFill>
        </p:spPr>
        <p:txBody>
          <a:bodyPr>
            <a:normAutofit fontScale="90000"/>
          </a:bodyPr>
          <a:lstStyle/>
          <a:p>
            <a:pPr algn="ctr"/>
            <a:r>
              <a:rPr lang="en-US" sz="3600" b="1" dirty="0">
                <a:latin typeface="Arial" panose="020B0604020202020204" pitchFamily="34" charset="0"/>
                <a:cs typeface="Arial" panose="020B0604020202020204" pitchFamily="34" charset="0"/>
              </a:rPr>
              <a:t>Macroseismic and strong-motion processing approach</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Conversion relation from strong ground motion parameters (PGA, PGV) to macroseismic intensities (I</a:t>
            </a:r>
            <a:r>
              <a:rPr lang="en-US" sz="3600" baseline="-25000" dirty="0">
                <a:latin typeface="Arial" panose="020B0604020202020204" pitchFamily="34" charset="0"/>
                <a:cs typeface="Arial" panose="020B0604020202020204" pitchFamily="34" charset="0"/>
              </a:rPr>
              <a:t>MM</a:t>
            </a:r>
            <a:r>
              <a:rPr lang="en-US" sz="3600" dirty="0">
                <a:latin typeface="Arial" panose="020B0604020202020204" pitchFamily="34" charset="0"/>
                <a:cs typeface="Arial" panose="020B0604020202020204" pitchFamily="34" charset="0"/>
              </a:rPr>
              <a:t>)</a:t>
            </a:r>
          </a:p>
        </p:txBody>
      </p:sp>
      <p:pic>
        <p:nvPicPr>
          <p:cNvPr id="9" name="Picture 2"/>
          <p:cNvPicPr>
            <a:picLocks noGrp="1" noChangeAspect="1" noChangeArrowheads="1"/>
          </p:cNvPicPr>
          <p:nvPr>
            <p:ph idx="1"/>
          </p:nvPr>
        </p:nvPicPr>
        <p:blipFill>
          <a:blip r:embed="rId2"/>
          <a:srcRect/>
          <a:stretch>
            <a:fillRect/>
          </a:stretch>
        </p:blipFill>
        <p:spPr bwMode="auto">
          <a:xfrm>
            <a:off x="1905000" y="1747708"/>
            <a:ext cx="4061078" cy="3992563"/>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6190065" y="1747707"/>
            <a:ext cx="4020735" cy="4008228"/>
          </a:xfrm>
          <a:prstGeom prst="rect">
            <a:avLst/>
          </a:prstGeom>
          <a:noFill/>
          <a:ln w="9525">
            <a:noFill/>
            <a:miter lim="800000"/>
            <a:headEnd/>
            <a:tailEnd/>
          </a:ln>
          <a:effectLst/>
        </p:spPr>
      </p:pic>
      <p:sp>
        <p:nvSpPr>
          <p:cNvPr id="12" name="11 - TextBox"/>
          <p:cNvSpPr txBox="1"/>
          <p:nvPr/>
        </p:nvSpPr>
        <p:spPr>
          <a:xfrm>
            <a:off x="2209801" y="5936605"/>
            <a:ext cx="3391569" cy="646331"/>
          </a:xfrm>
          <a:prstGeom prst="rect">
            <a:avLst/>
          </a:prstGeom>
          <a:noFill/>
        </p:spPr>
        <p:txBody>
          <a:bodyPr wrap="none" rtlCol="0">
            <a:spAutoFit/>
          </a:bodyPr>
          <a:lstStyle/>
          <a:p>
            <a:r>
              <a:rPr lang="en-US" i="1" dirty="0">
                <a:solidFill>
                  <a:srgbClr val="002060"/>
                </a:solidFill>
              </a:rPr>
              <a:t> Kkallas et al. (2018)</a:t>
            </a:r>
          </a:p>
          <a:p>
            <a:r>
              <a:rPr lang="en-US" i="1" dirty="0">
                <a:solidFill>
                  <a:srgbClr val="002060"/>
                </a:solidFill>
              </a:rPr>
              <a:t>(Modified from</a:t>
            </a:r>
            <a:r>
              <a:rPr lang="el-GR" i="1" dirty="0">
                <a:solidFill>
                  <a:srgbClr val="002060"/>
                </a:solidFill>
              </a:rPr>
              <a:t> </a:t>
            </a:r>
            <a:r>
              <a:rPr lang="en-US" i="1" dirty="0">
                <a:solidFill>
                  <a:srgbClr val="002060"/>
                </a:solidFill>
              </a:rPr>
              <a:t>Wald et al. [1999])</a:t>
            </a:r>
          </a:p>
        </p:txBody>
      </p:sp>
      <p:pic>
        <p:nvPicPr>
          <p:cNvPr id="7" name="Picture 6">
            <a:extLst>
              <a:ext uri="{FF2B5EF4-FFF2-40B4-BE49-F238E27FC236}">
                <a16:creationId xmlns:a16="http://schemas.microsoft.com/office/drawing/2014/main" id="{CF6A6A34-2665-47D2-8427-F5E33C2AE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CBE938-6F21-47A0-8F35-BCC4F690EEC0}"/>
              </a:ext>
            </a:extLst>
          </p:cNvPr>
          <p:cNvSpPr>
            <a:spLocks noGrp="1"/>
          </p:cNvSpPr>
          <p:nvPr>
            <p:ph type="title"/>
          </p:nvPr>
        </p:nvSpPr>
        <p:spPr>
          <a:xfrm>
            <a:off x="6557394" y="1112379"/>
            <a:ext cx="5086525" cy="3702954"/>
          </a:xfrm>
        </p:spPr>
        <p:txBody>
          <a:bodyPr>
            <a:normAutofit fontScale="90000"/>
          </a:bodyPr>
          <a:lstStyle/>
          <a:p>
            <a:pPr>
              <a:lnSpc>
                <a:spcPct val="150000"/>
              </a:lnSpc>
            </a:pPr>
            <a:r>
              <a:rPr lang="en-US" sz="1800" dirty="0">
                <a:effectLst/>
                <a:latin typeface="Arial" panose="020B0604020202020204" pitchFamily="34" charset="0"/>
                <a:ea typeface="Calibri" panose="020F0502020204030204" pitchFamily="34" charset="0"/>
              </a:rPr>
              <a:t>The figure presents the smoothed annual collection rate of strong ground motion records and macroseismic observations with I</a:t>
            </a:r>
            <a:r>
              <a:rPr lang="en-US" sz="1800" baseline="-25000" dirty="0">
                <a:effectLst/>
                <a:latin typeface="Arial" panose="020B0604020202020204" pitchFamily="34" charset="0"/>
                <a:ea typeface="Calibri" panose="020F0502020204030204" pitchFamily="34" charset="0"/>
              </a:rPr>
              <a:t>MM </a:t>
            </a:r>
            <a:r>
              <a:rPr lang="en-US" sz="1800" u="sng" dirty="0">
                <a:effectLst/>
                <a:latin typeface="Arial" panose="020B0604020202020204" pitchFamily="34" charset="0"/>
                <a:ea typeface="Calibri" panose="020F0502020204030204" pitchFamily="34" charset="0"/>
              </a:rPr>
              <a:t>&gt;</a:t>
            </a:r>
            <a:r>
              <a:rPr lang="en-US" sz="1800" dirty="0">
                <a:effectLst/>
                <a:latin typeface="Arial" panose="020B0604020202020204" pitchFamily="34" charset="0"/>
                <a:ea typeface="Calibri" panose="020F0502020204030204" pitchFamily="34" charset="0"/>
              </a:rPr>
              <a:t> 5 (blue and red line, respectively) in Greece.</a:t>
            </a:r>
            <a:br>
              <a:rPr lang="en-US" sz="1800" dirty="0">
                <a:effectLst/>
                <a:latin typeface="Arial" panose="020B0604020202020204" pitchFamily="34" charset="0"/>
                <a:ea typeface="Calibri" panose="020F0502020204030204" pitchFamily="34" charset="0"/>
              </a:rPr>
            </a:br>
            <a:br>
              <a:rPr lang="en-US" sz="1800" dirty="0">
                <a:effectLst/>
                <a:latin typeface="Arial" panose="020B0604020202020204" pitchFamily="34" charset="0"/>
                <a:ea typeface="Calibri" panose="020F0502020204030204" pitchFamily="34" charset="0"/>
              </a:rPr>
            </a:br>
            <a:br>
              <a:rPr lang="en-US" sz="1800" dirty="0">
                <a:effectLst/>
                <a:latin typeface="Arial" panose="020B0604020202020204" pitchFamily="34" charset="0"/>
                <a:ea typeface="Calibri" panose="020F0502020204030204" pitchFamily="34" charset="0"/>
              </a:rPr>
            </a:br>
            <a:r>
              <a:rPr lang="en-US" sz="1800" dirty="0">
                <a:effectLst/>
                <a:latin typeface="Arial" panose="020B0604020202020204" pitchFamily="34" charset="0"/>
                <a:ea typeface="Calibri" panose="020F0502020204030204" pitchFamily="34" charset="0"/>
              </a:rPr>
              <a:t>The orange rectangle depicts the time period </a:t>
            </a:r>
            <a:r>
              <a:rPr lang="en-US" sz="1800" dirty="0">
                <a:latin typeface="Arial" panose="020B0604020202020204" pitchFamily="34" charset="0"/>
                <a:ea typeface="Calibri" panose="020F0502020204030204" pitchFamily="34" charset="0"/>
              </a:rPr>
              <a:t>(</a:t>
            </a:r>
            <a:r>
              <a:rPr lang="en-US" sz="1800" dirty="0">
                <a:effectLst/>
                <a:latin typeface="Arial" panose="020B0604020202020204" pitchFamily="34" charset="0"/>
                <a:ea typeface="Calibri" panose="020F0502020204030204" pitchFamily="34" charset="0"/>
              </a:rPr>
              <a:t>1978-1996) for which adequate data were available for both types of data. For this reason, we considered events exclusively from this time period.</a:t>
            </a:r>
            <a:endParaRPr lang="en-US" dirty="0"/>
          </a:p>
        </p:txBody>
      </p:sp>
      <p:pic>
        <p:nvPicPr>
          <p:cNvPr id="5" name="Θέση περιεχομένου 4">
            <a:extLst>
              <a:ext uri="{FF2B5EF4-FFF2-40B4-BE49-F238E27FC236}">
                <a16:creationId xmlns:a16="http://schemas.microsoft.com/office/drawing/2014/main" id="{C3439FBF-7558-43F5-926B-193DF8972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004" y="1112379"/>
            <a:ext cx="5889996" cy="4921528"/>
          </a:xfrm>
        </p:spPr>
      </p:pic>
      <p:sp>
        <p:nvSpPr>
          <p:cNvPr id="3" name="TextBox 2">
            <a:extLst>
              <a:ext uri="{FF2B5EF4-FFF2-40B4-BE49-F238E27FC236}">
                <a16:creationId xmlns:a16="http://schemas.microsoft.com/office/drawing/2014/main" id="{AB14E6EF-468B-44A3-9715-1D60AEDE322E}"/>
              </a:ext>
            </a:extLst>
          </p:cNvPr>
          <p:cNvSpPr txBox="1"/>
          <p:nvPr/>
        </p:nvSpPr>
        <p:spPr>
          <a:xfrm>
            <a:off x="855869" y="6079564"/>
            <a:ext cx="1640129" cy="369332"/>
          </a:xfrm>
          <a:prstGeom prst="rect">
            <a:avLst/>
          </a:prstGeom>
          <a:noFill/>
        </p:spPr>
        <p:txBody>
          <a:bodyPr wrap="none" rtlCol="0">
            <a:spAutoFit/>
          </a:bodyPr>
          <a:lstStyle/>
          <a:p>
            <a:r>
              <a:rPr lang="en-US" b="1" dirty="0" err="1">
                <a:effectLst>
                  <a:outerShdw blurRad="38100" dist="38100" dir="2700000" algn="tl">
                    <a:srgbClr val="000000">
                      <a:alpha val="43137"/>
                    </a:srgbClr>
                  </a:outerShdw>
                </a:effectLst>
              </a:rPr>
              <a:t>Ravnalis</a:t>
            </a:r>
            <a:r>
              <a:rPr lang="en-US" b="1" dirty="0">
                <a:effectLst>
                  <a:outerShdw blurRad="38100" dist="38100" dir="2700000" algn="tl">
                    <a:srgbClr val="000000">
                      <a:alpha val="43137"/>
                    </a:srgbClr>
                  </a:outerShdw>
                </a:effectLst>
              </a:rPr>
              <a:t> (2020)</a:t>
            </a:r>
          </a:p>
        </p:txBody>
      </p:sp>
      <p:pic>
        <p:nvPicPr>
          <p:cNvPr id="6" name="Picture 6">
            <a:extLst>
              <a:ext uri="{FF2B5EF4-FFF2-40B4-BE49-F238E27FC236}">
                <a16:creationId xmlns:a16="http://schemas.microsoft.com/office/drawing/2014/main" id="{45C43CB3-CB5C-4D54-B3BD-35F6F33DD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7" name="TextBox 6">
            <a:extLst>
              <a:ext uri="{FF2B5EF4-FFF2-40B4-BE49-F238E27FC236}">
                <a16:creationId xmlns:a16="http://schemas.microsoft.com/office/drawing/2014/main" id="{F5630AB1-69AF-4115-8644-36D246AF8648}"/>
              </a:ext>
            </a:extLst>
          </p:cNvPr>
          <p:cNvSpPr txBox="1"/>
          <p:nvPr/>
        </p:nvSpPr>
        <p:spPr>
          <a:xfrm>
            <a:off x="4604551" y="58201"/>
            <a:ext cx="2791149" cy="553998"/>
          </a:xfrm>
          <a:prstGeom prst="rect">
            <a:avLst/>
          </a:prstGeom>
          <a:noFill/>
        </p:spPr>
        <p:txBody>
          <a:bodyPr wrap="none" rtlCol="0">
            <a:spAutoFit/>
          </a:bodyPr>
          <a:lstStyle/>
          <a:p>
            <a:r>
              <a:rPr lang="en-US" sz="3000" b="1" dirty="0">
                <a:latin typeface="Arial" panose="020B0604020202020204" pitchFamily="34" charset="0"/>
                <a:cs typeface="Arial" panose="020B0604020202020204" pitchFamily="34" charset="0"/>
              </a:rPr>
              <a:t>Data selection</a:t>
            </a:r>
          </a:p>
        </p:txBody>
      </p:sp>
    </p:spTree>
    <p:extLst>
      <p:ext uri="{BB962C8B-B14F-4D97-AF65-F5344CB8AC3E}">
        <p14:creationId xmlns:p14="http://schemas.microsoft.com/office/powerpoint/2010/main" val="1044509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E207A1-C54A-4A8D-AFC3-19018DCF62C7}"/>
              </a:ext>
            </a:extLst>
          </p:cNvPr>
          <p:cNvSpPr>
            <a:spLocks noGrp="1"/>
          </p:cNvSpPr>
          <p:nvPr>
            <p:ph type="title"/>
          </p:nvPr>
        </p:nvSpPr>
        <p:spPr>
          <a:xfrm>
            <a:off x="343949" y="5459949"/>
            <a:ext cx="7029974" cy="991185"/>
          </a:xfrm>
        </p:spPr>
        <p:txBody>
          <a:bodyPr>
            <a:normAutofit/>
          </a:bodyPr>
          <a:lstStyle/>
          <a:p>
            <a:r>
              <a:rPr lang="en-US" sz="1600" i="1" dirty="0">
                <a:effectLst/>
                <a:latin typeface="Arial" panose="020B0604020202020204" pitchFamily="34" charset="0"/>
                <a:ea typeface="Calibri" panose="020F0502020204030204" pitchFamily="34" charset="0"/>
                <a:cs typeface="Arial" panose="020B0604020202020204" pitchFamily="34" charset="0"/>
              </a:rPr>
              <a:t>Focal mechanisms and simplified faults for the earthquakes that were studied in the present work </a:t>
            </a:r>
            <a:endParaRPr lang="en-US" sz="1600" i="1" dirty="0">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AC5955F8-58B9-48DA-B7A9-31358A912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6" name="Θέση περιεχομένου 5" descr="Εικόνα που περιέχει χάρτης&#10;&#10;Περιγραφή που δημιουργήθηκε αυτόματα">
            <a:extLst>
              <a:ext uri="{FF2B5EF4-FFF2-40B4-BE49-F238E27FC236}">
                <a16:creationId xmlns:a16="http://schemas.microsoft.com/office/drawing/2014/main" id="{DD608469-097E-43FB-AEA8-58D2106D22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395" y="612199"/>
            <a:ext cx="7238042" cy="5141890"/>
          </a:xfrm>
        </p:spPr>
      </p:pic>
      <p:sp>
        <p:nvSpPr>
          <p:cNvPr id="3" name="TextBox 2">
            <a:extLst>
              <a:ext uri="{FF2B5EF4-FFF2-40B4-BE49-F238E27FC236}">
                <a16:creationId xmlns:a16="http://schemas.microsoft.com/office/drawing/2014/main" id="{2F8D5E84-9D12-48F9-BE36-364783F3D87B}"/>
              </a:ext>
            </a:extLst>
          </p:cNvPr>
          <p:cNvSpPr txBox="1"/>
          <p:nvPr/>
        </p:nvSpPr>
        <p:spPr>
          <a:xfrm>
            <a:off x="7588956" y="1325563"/>
            <a:ext cx="4400650" cy="3139321"/>
          </a:xfrm>
          <a:prstGeom prst="rect">
            <a:avLst/>
          </a:prstGeom>
          <a:noFill/>
        </p:spPr>
        <p:txBody>
          <a:bodyPr wrap="square" rtlCol="0">
            <a:spAutoFit/>
          </a:bodyPr>
          <a:lstStyle/>
          <a:p>
            <a:pPr>
              <a:lnSpc>
                <a:spcPct val="150000"/>
              </a:lnSpc>
            </a:pPr>
            <a:r>
              <a:rPr lang="en-US" sz="1500" dirty="0">
                <a:latin typeface="Arial" panose="020B0604020202020204" pitchFamily="34" charset="0"/>
                <a:cs typeface="Arial" panose="020B0604020202020204" pitchFamily="34" charset="0"/>
              </a:rPr>
              <a:t>We simulated ground motions for </a:t>
            </a:r>
            <a:r>
              <a:rPr lang="en-US" sz="1500" b="0" dirty="0">
                <a:effectLst/>
                <a:latin typeface="Arial" panose="020B0604020202020204" pitchFamily="34" charset="0"/>
                <a:cs typeface="Arial" panose="020B0604020202020204" pitchFamily="34" charset="0"/>
              </a:rPr>
              <a:t>three (3) shallow, normal faulting, strong (</a:t>
            </a:r>
            <a:r>
              <a:rPr lang="en-US" sz="1500" b="1" dirty="0">
                <a:effectLst/>
                <a:latin typeface="Arial" panose="020B0604020202020204" pitchFamily="34" charset="0"/>
                <a:cs typeface="Arial" panose="020B0604020202020204" pitchFamily="34" charset="0"/>
              </a:rPr>
              <a:t>M</a:t>
            </a:r>
            <a:r>
              <a:rPr lang="en-US" sz="1500" b="0" dirty="0">
                <a:effectLst/>
                <a:latin typeface="Arial" panose="020B0604020202020204" pitchFamily="34" charset="0"/>
                <a:cs typeface="Arial" panose="020B0604020202020204" pitchFamily="34" charset="0"/>
              </a:rPr>
              <a:t>≥6.0) earthquakes that occurred in the broader Aegean region between 1978 and 1996:</a:t>
            </a:r>
          </a:p>
          <a:p>
            <a:pPr>
              <a:lnSpc>
                <a:spcPct val="150000"/>
              </a:lnSpc>
            </a:pPr>
            <a:endParaRPr lang="en-US" sz="1500" b="0" dirty="0">
              <a:effectLst/>
              <a:latin typeface="Arial" panose="020B0604020202020204" pitchFamily="34" charset="0"/>
              <a:cs typeface="Arial" panose="020B0604020202020204" pitchFamily="34" charset="0"/>
            </a:endParaRPr>
          </a:p>
          <a:p>
            <a:pPr>
              <a:lnSpc>
                <a:spcPct val="150000"/>
              </a:lnSpc>
            </a:pPr>
            <a:r>
              <a:rPr lang="en-US" sz="1500" dirty="0">
                <a:latin typeface="Arial" panose="020B0604020202020204" pitchFamily="34" charset="0"/>
                <a:cs typeface="Arial" panose="020B0604020202020204" pitchFamily="34" charset="0"/>
              </a:rPr>
              <a:t>1: Stivos earthquake (1978/06/20, </a:t>
            </a:r>
            <a:r>
              <a:rPr lang="en-US" sz="1500" b="1" dirty="0">
                <a:latin typeface="Arial" panose="020B0604020202020204" pitchFamily="34" charset="0"/>
                <a:cs typeface="Arial" panose="020B0604020202020204" pitchFamily="34" charset="0"/>
              </a:rPr>
              <a:t>M</a:t>
            </a:r>
            <a:r>
              <a:rPr lang="en-US" sz="1500" dirty="0">
                <a:latin typeface="Arial" panose="020B0604020202020204" pitchFamily="34" charset="0"/>
                <a:cs typeface="Arial" panose="020B0604020202020204" pitchFamily="34" charset="0"/>
              </a:rPr>
              <a:t>6.5)</a:t>
            </a:r>
          </a:p>
          <a:p>
            <a:pPr>
              <a:lnSpc>
                <a:spcPct val="150000"/>
              </a:lnSpc>
            </a:pPr>
            <a:r>
              <a:rPr lang="en-US" sz="1500" dirty="0">
                <a:latin typeface="Arial" panose="020B0604020202020204" pitchFamily="34" charset="0"/>
                <a:cs typeface="Arial" panose="020B0604020202020204" pitchFamily="34" charset="0"/>
              </a:rPr>
              <a:t>2: Kalamata earthquake (1986/09/13, </a:t>
            </a:r>
            <a:r>
              <a:rPr lang="en-US" sz="1500" b="1" dirty="0">
                <a:latin typeface="Arial" panose="020B0604020202020204" pitchFamily="34" charset="0"/>
                <a:cs typeface="Arial" panose="020B0604020202020204" pitchFamily="34" charset="0"/>
              </a:rPr>
              <a:t>M</a:t>
            </a:r>
            <a:r>
              <a:rPr lang="en-US" sz="1500" dirty="0">
                <a:latin typeface="Arial" panose="020B0604020202020204" pitchFamily="34" charset="0"/>
                <a:cs typeface="Arial" panose="020B0604020202020204" pitchFamily="34" charset="0"/>
              </a:rPr>
              <a:t>6.0)</a:t>
            </a:r>
          </a:p>
          <a:p>
            <a:pPr>
              <a:lnSpc>
                <a:spcPct val="150000"/>
              </a:lnSpc>
            </a:pPr>
            <a:r>
              <a:rPr lang="en-US" sz="1500" dirty="0">
                <a:latin typeface="Arial" panose="020B0604020202020204" pitchFamily="34" charset="0"/>
                <a:cs typeface="Arial" panose="020B0604020202020204" pitchFamily="34" charset="0"/>
              </a:rPr>
              <a:t>3: Kozani earthquake (1995/05/13, </a:t>
            </a:r>
            <a:r>
              <a:rPr lang="en-US" sz="1500" b="1" dirty="0">
                <a:latin typeface="Arial" panose="020B0604020202020204" pitchFamily="34" charset="0"/>
                <a:cs typeface="Arial" panose="020B0604020202020204" pitchFamily="34" charset="0"/>
              </a:rPr>
              <a:t>M</a:t>
            </a:r>
            <a:r>
              <a:rPr lang="en-US" sz="1500" dirty="0">
                <a:latin typeface="Arial" panose="020B0604020202020204" pitchFamily="34" charset="0"/>
                <a:cs typeface="Arial" panose="020B0604020202020204" pitchFamily="34" charset="0"/>
              </a:rPr>
              <a:t>6.6) </a:t>
            </a:r>
          </a:p>
          <a:p>
            <a:endParaRPr lang="en-US" dirty="0"/>
          </a:p>
        </p:txBody>
      </p:sp>
      <p:sp>
        <p:nvSpPr>
          <p:cNvPr id="7" name="TextBox 6">
            <a:extLst>
              <a:ext uri="{FF2B5EF4-FFF2-40B4-BE49-F238E27FC236}">
                <a16:creationId xmlns:a16="http://schemas.microsoft.com/office/drawing/2014/main" id="{77B66D17-16CA-40D7-B90D-9C7B85E1B6C8}"/>
              </a:ext>
            </a:extLst>
          </p:cNvPr>
          <p:cNvSpPr txBox="1"/>
          <p:nvPr/>
        </p:nvSpPr>
        <p:spPr>
          <a:xfrm>
            <a:off x="4604551" y="58201"/>
            <a:ext cx="2791149" cy="553998"/>
          </a:xfrm>
          <a:prstGeom prst="rect">
            <a:avLst/>
          </a:prstGeom>
          <a:noFill/>
        </p:spPr>
        <p:txBody>
          <a:bodyPr wrap="none" rtlCol="0">
            <a:spAutoFit/>
          </a:bodyPr>
          <a:lstStyle/>
          <a:p>
            <a:r>
              <a:rPr lang="en-US" sz="3000" b="1" dirty="0">
                <a:latin typeface="Arial" panose="020B0604020202020204" pitchFamily="34" charset="0"/>
                <a:cs typeface="Arial" panose="020B0604020202020204" pitchFamily="34" charset="0"/>
              </a:rPr>
              <a:t>Data selection</a:t>
            </a:r>
          </a:p>
        </p:txBody>
      </p:sp>
    </p:spTree>
    <p:extLst>
      <p:ext uri="{BB962C8B-B14F-4D97-AF65-F5344CB8AC3E}">
        <p14:creationId xmlns:p14="http://schemas.microsoft.com/office/powerpoint/2010/main" val="149228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1 - Τίτλος"/>
          <p:cNvSpPr>
            <a:spLocks noGrp="1"/>
          </p:cNvSpPr>
          <p:nvPr>
            <p:ph type="title"/>
          </p:nvPr>
        </p:nvSpPr>
        <p:spPr>
          <a:xfrm>
            <a:off x="0" y="0"/>
            <a:ext cx="12192000" cy="990600"/>
          </a:xfrm>
          <a:solidFill>
            <a:schemeClr val="bg1"/>
          </a:solidFill>
        </p:spPr>
        <p:txBody>
          <a:bodyPr>
            <a:normAutofit/>
          </a:bodyPr>
          <a:lstStyle/>
          <a:p>
            <a:pPr algn="ctr"/>
            <a:r>
              <a:rPr lang="en-US" sz="3000" b="1" dirty="0">
                <a:latin typeface="Arial" panose="020B0604020202020204" pitchFamily="34" charset="0"/>
                <a:cs typeface="Arial" panose="020B0604020202020204" pitchFamily="34" charset="0"/>
              </a:rPr>
              <a:t>Parametric (Monte Carlo) search for stress parameter</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Fourier Amplitude Spectra optimization</a:t>
            </a:r>
          </a:p>
        </p:txBody>
      </p:sp>
      <p:pic>
        <p:nvPicPr>
          <p:cNvPr id="7" name="Θέση περιεχομένου 6">
            <a:extLst>
              <a:ext uri="{FF2B5EF4-FFF2-40B4-BE49-F238E27FC236}">
                <a16:creationId xmlns:a16="http://schemas.microsoft.com/office/drawing/2014/main" id="{EA50169C-B002-4FC8-A06F-BD1BC29449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5248" y="1253330"/>
            <a:ext cx="4871739" cy="5188969"/>
          </a:xfrm>
        </p:spPr>
      </p:pic>
      <p:sp>
        <p:nvSpPr>
          <p:cNvPr id="4" name="TextBox 3">
            <a:extLst>
              <a:ext uri="{FF2B5EF4-FFF2-40B4-BE49-F238E27FC236}">
                <a16:creationId xmlns:a16="http://schemas.microsoft.com/office/drawing/2014/main" id="{778EBAEC-1261-4EF0-975A-F3AF594CFD75}"/>
              </a:ext>
            </a:extLst>
          </p:cNvPr>
          <p:cNvSpPr txBox="1"/>
          <p:nvPr/>
        </p:nvSpPr>
        <p:spPr>
          <a:xfrm>
            <a:off x="6736358" y="1708068"/>
            <a:ext cx="4622334" cy="4247317"/>
          </a:xfrm>
          <a:prstGeom prst="rect">
            <a:avLst/>
          </a:prstGeom>
          <a:noFill/>
        </p:spPr>
        <p:txBody>
          <a:bodyPr wrap="square" rtlCol="0">
            <a:spAutoFit/>
          </a:bodyPr>
          <a:lstStyle/>
          <a:p>
            <a:pPr algn="just"/>
            <a:r>
              <a:rPr lang="en-US" dirty="0"/>
              <a:t>Instead of modeling the PGA and PGV values of each strong motion record, we simulated (using </a:t>
            </a:r>
            <a:r>
              <a:rPr lang="en-US" b="1" dirty="0"/>
              <a:t>EXSIM</a:t>
            </a:r>
            <a:r>
              <a:rPr lang="en-US" dirty="0"/>
              <a:t>) the Fourier Amplitude Spectra (FAS) for the frequency range for which each FAS was reliable (as this was determined from the strong-motion record </a:t>
            </a:r>
            <a:r>
              <a:rPr lang="en-US"/>
              <a:t>processing).</a:t>
            </a:r>
            <a:endParaRPr lang="en-US" dirty="0"/>
          </a:p>
          <a:p>
            <a:pPr algn="just"/>
            <a:endParaRPr lang="en-US" dirty="0"/>
          </a:p>
          <a:p>
            <a:pPr algn="just"/>
            <a:r>
              <a:rPr lang="en-US" dirty="0"/>
              <a:t>We computed the </a:t>
            </a:r>
            <a:r>
              <a:rPr lang="en-US" i="1" dirty="0"/>
              <a:t>relative</a:t>
            </a:r>
            <a:r>
              <a:rPr lang="en-US" dirty="0"/>
              <a:t> RMS misfit between observed (red and blue lines in figure) and determined the minimum-misfit stress parameter value.</a:t>
            </a:r>
          </a:p>
          <a:p>
            <a:pPr algn="just"/>
            <a:r>
              <a:rPr lang="en-US" dirty="0"/>
              <a:t> </a:t>
            </a:r>
            <a:endParaRPr lang="en-US" b="1" dirty="0"/>
          </a:p>
          <a:p>
            <a:pPr algn="just"/>
            <a:r>
              <a:rPr lang="en-US" b="1" dirty="0"/>
              <a:t>The optimal (minimum-misfit) synthetic FAS is depicted by a green line.</a:t>
            </a:r>
          </a:p>
          <a:p>
            <a:endParaRPr lang="en-US" dirty="0"/>
          </a:p>
        </p:txBody>
      </p:sp>
    </p:spTree>
    <p:extLst>
      <p:ext uri="{BB962C8B-B14F-4D97-AF65-F5344CB8AC3E}">
        <p14:creationId xmlns:p14="http://schemas.microsoft.com/office/powerpoint/2010/main" val="63618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C295BCE6-F326-4D9A-B0C0-DFECB3BD0FD4}" type="slidenum">
              <a:rPr lang="en-US" smtClean="0"/>
              <a:pPr/>
              <a:t>9</a:t>
            </a:fld>
            <a:endParaRPr lang="en-US"/>
          </a:p>
        </p:txBody>
      </p:sp>
      <p:sp>
        <p:nvSpPr>
          <p:cNvPr id="8" name="1 - Τίτλος"/>
          <p:cNvSpPr txBox="1">
            <a:spLocks/>
          </p:cNvSpPr>
          <p:nvPr/>
        </p:nvSpPr>
        <p:spPr>
          <a:xfrm>
            <a:off x="0" y="136525"/>
            <a:ext cx="12192000" cy="897659"/>
          </a:xfrm>
          <a:prstGeom prst="rect">
            <a:avLst/>
          </a:prstGeom>
          <a:solidFill>
            <a:schemeClr val="bg1"/>
          </a:solidFill>
        </p:spPr>
        <p:txBody>
          <a:bodyPr vert="horz" lIns="91440" tIns="45720" rIns="91440" bIns="45720" rtlCol="0" anchor="ctr">
            <a:noAutofit/>
          </a:bodyPr>
          <a:lstStyle/>
          <a:p>
            <a:pPr lvl="0" algn="ctr">
              <a:spcBef>
                <a:spcPct val="0"/>
              </a:spcBef>
              <a:defRPr/>
            </a:pPr>
            <a:r>
              <a:rPr lang="en-US" sz="3000" b="1" dirty="0">
                <a:latin typeface="Arial" panose="020B0604020202020204" pitchFamily="34" charset="0"/>
                <a:cs typeface="Arial" panose="020B0604020202020204" pitchFamily="34" charset="0"/>
              </a:rPr>
              <a:t>Monte Carlo search for stress parameter optimization</a:t>
            </a:r>
          </a:p>
          <a:p>
            <a:pPr algn="ctr">
              <a:spcBef>
                <a:spcPct val="0"/>
              </a:spcBef>
              <a:defRPr/>
            </a:pPr>
            <a:r>
              <a:rPr lang="en-US" sz="3000" dirty="0">
                <a:latin typeface="Arial" panose="020B0604020202020204" pitchFamily="34" charset="0"/>
                <a:cs typeface="Arial" panose="020B0604020202020204" pitchFamily="34" charset="0"/>
              </a:rPr>
              <a:t>Independent misfit from macroseismic &amp; strong-motion data</a:t>
            </a:r>
          </a:p>
        </p:txBody>
      </p:sp>
      <p:pic>
        <p:nvPicPr>
          <p:cNvPr id="10" name="13 - Εικόνα" descr="THEA_ALL_OLDK_EXSIM.jpg"/>
          <p:cNvPicPr>
            <a:picLocks/>
          </p:cNvPicPr>
          <p:nvPr/>
        </p:nvPicPr>
        <p:blipFill>
          <a:blip r:embed="rId2" cstate="print"/>
          <a:stretch>
            <a:fillRect/>
          </a:stretch>
        </p:blipFill>
        <p:spPr>
          <a:xfrm>
            <a:off x="5802537" y="1698409"/>
            <a:ext cx="2651408" cy="2277373"/>
          </a:xfrm>
          <a:prstGeom prst="rect">
            <a:avLst/>
          </a:prstGeom>
        </p:spPr>
      </p:pic>
      <p:pic>
        <p:nvPicPr>
          <p:cNvPr id="15" name="13 - Θέση περιεχομένου" descr="STIVOS_MACRO_NEW_RMS_SMSIM_V3.png">
            <a:extLst>
              <a:ext uri="{FF2B5EF4-FFF2-40B4-BE49-F238E27FC236}">
                <a16:creationId xmlns:a16="http://schemas.microsoft.com/office/drawing/2014/main" id="{F57B5BC2-46FA-422B-B0FC-3ED8681630E6}"/>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18000" contrast="2000"/>
                    </a14:imgEffect>
                  </a14:imgLayer>
                </a14:imgProps>
              </a:ext>
            </a:extLst>
          </a:blip>
          <a:stretch>
            <a:fillRect/>
          </a:stretch>
        </p:blipFill>
        <p:spPr>
          <a:xfrm>
            <a:off x="977127" y="4032498"/>
            <a:ext cx="3641075" cy="2729766"/>
          </a:xfrm>
        </p:spPr>
      </p:pic>
      <p:grpSp>
        <p:nvGrpSpPr>
          <p:cNvPr id="17" name="Group 16">
            <a:extLst>
              <a:ext uri="{FF2B5EF4-FFF2-40B4-BE49-F238E27FC236}">
                <a16:creationId xmlns:a16="http://schemas.microsoft.com/office/drawing/2014/main" id="{98C0179F-525C-499F-A5D1-95064CBD624B}"/>
              </a:ext>
            </a:extLst>
          </p:cNvPr>
          <p:cNvGrpSpPr/>
          <p:nvPr/>
        </p:nvGrpSpPr>
        <p:grpSpPr>
          <a:xfrm>
            <a:off x="2110006" y="4855828"/>
            <a:ext cx="731290" cy="764360"/>
            <a:chOff x="1614133" y="4722040"/>
            <a:chExt cx="731290" cy="764360"/>
          </a:xfrm>
        </p:grpSpPr>
        <p:cxnSp>
          <p:nvCxnSpPr>
            <p:cNvPr id="6" name="Straight Arrow Connector 5">
              <a:extLst>
                <a:ext uri="{FF2B5EF4-FFF2-40B4-BE49-F238E27FC236}">
                  <a16:creationId xmlns:a16="http://schemas.microsoft.com/office/drawing/2014/main" id="{02AADB04-65EA-4C83-B428-4E85BD9F863D}"/>
                </a:ext>
              </a:extLst>
            </p:cNvPr>
            <p:cNvCxnSpPr>
              <a:cxnSpLocks/>
            </p:cNvCxnSpPr>
            <p:nvPr/>
          </p:nvCxnSpPr>
          <p:spPr>
            <a:xfrm>
              <a:off x="1963723" y="5105400"/>
              <a:ext cx="0" cy="3810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3C31455-4F80-4E8E-946B-A70363C8B91B}"/>
                </a:ext>
              </a:extLst>
            </p:cNvPr>
            <p:cNvSpPr/>
            <p:nvPr/>
          </p:nvSpPr>
          <p:spPr>
            <a:xfrm>
              <a:off x="1614133" y="4722040"/>
              <a:ext cx="731290" cy="369332"/>
            </a:xfrm>
            <a:prstGeom prst="rect">
              <a:avLst/>
            </a:prstGeom>
          </p:spPr>
          <p:txBody>
            <a:bodyPr wrap="none">
              <a:spAutoFit/>
            </a:bodyPr>
            <a:lstStyle/>
            <a:p>
              <a:r>
                <a:rPr lang="el-GR" dirty="0"/>
                <a:t>90</a:t>
              </a:r>
              <a:r>
                <a:rPr lang="en-US" dirty="0"/>
                <a:t>bar</a:t>
              </a:r>
            </a:p>
          </p:txBody>
        </p:sp>
      </p:grpSp>
      <p:pic>
        <p:nvPicPr>
          <p:cNvPr id="14" name="Picture 6">
            <a:extLst>
              <a:ext uri="{FF2B5EF4-FFF2-40B4-BE49-F238E27FC236}">
                <a16:creationId xmlns:a16="http://schemas.microsoft.com/office/drawing/2014/main" id="{BCF6118B-5645-4AAC-B577-27587AE55F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4589" y="6450736"/>
            <a:ext cx="1227411" cy="381000"/>
          </a:xfrm>
          <a:prstGeom prst="rect">
            <a:avLst/>
          </a:prstGeom>
        </p:spPr>
      </p:pic>
      <p:pic>
        <p:nvPicPr>
          <p:cNvPr id="5" name="Εικόνα 4">
            <a:extLst>
              <a:ext uri="{FF2B5EF4-FFF2-40B4-BE49-F238E27FC236}">
                <a16:creationId xmlns:a16="http://schemas.microsoft.com/office/drawing/2014/main" id="{63E66F25-DD15-4E58-A909-E0475D4BDB0F}"/>
              </a:ext>
            </a:extLst>
          </p:cNvPr>
          <p:cNvPicPr>
            <a:picLocks noChangeAspect="1"/>
          </p:cNvPicPr>
          <p:nvPr/>
        </p:nvPicPr>
        <p:blipFill rotWithShape="1">
          <a:blip r:embed="rId6">
            <a:extLst>
              <a:ext uri="{28A0092B-C50C-407E-A947-70E740481C1C}">
                <a14:useLocalDpi xmlns:a14="http://schemas.microsoft.com/office/drawing/2010/main" val="0"/>
              </a:ext>
            </a:extLst>
          </a:blip>
          <a:srcRect t="10154"/>
          <a:stretch/>
        </p:blipFill>
        <p:spPr>
          <a:xfrm>
            <a:off x="5717525" y="4195319"/>
            <a:ext cx="3631194" cy="2445917"/>
          </a:xfrm>
          <a:prstGeom prst="rect">
            <a:avLst/>
          </a:prstGeom>
        </p:spPr>
      </p:pic>
      <p:cxnSp>
        <p:nvCxnSpPr>
          <p:cNvPr id="18" name="Straight Arrow Connector 19">
            <a:extLst>
              <a:ext uri="{FF2B5EF4-FFF2-40B4-BE49-F238E27FC236}">
                <a16:creationId xmlns:a16="http://schemas.microsoft.com/office/drawing/2014/main" id="{0B5FC52B-411A-4A9A-88F2-91EA14F1ED0D}"/>
              </a:ext>
            </a:extLst>
          </p:cNvPr>
          <p:cNvCxnSpPr>
            <a:cxnSpLocks/>
          </p:cNvCxnSpPr>
          <p:nvPr/>
        </p:nvCxnSpPr>
        <p:spPr>
          <a:xfrm>
            <a:off x="6753831" y="5553151"/>
            <a:ext cx="0" cy="3810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20">
            <a:extLst>
              <a:ext uri="{FF2B5EF4-FFF2-40B4-BE49-F238E27FC236}">
                <a16:creationId xmlns:a16="http://schemas.microsoft.com/office/drawing/2014/main" id="{06060B3E-69DA-49BC-81B3-69DB21A1799E}"/>
              </a:ext>
            </a:extLst>
          </p:cNvPr>
          <p:cNvSpPr/>
          <p:nvPr/>
        </p:nvSpPr>
        <p:spPr>
          <a:xfrm>
            <a:off x="6459207" y="5191582"/>
            <a:ext cx="731290" cy="369332"/>
          </a:xfrm>
          <a:prstGeom prst="rect">
            <a:avLst/>
          </a:prstGeom>
        </p:spPr>
        <p:txBody>
          <a:bodyPr wrap="none">
            <a:spAutoFit/>
          </a:bodyPr>
          <a:lstStyle/>
          <a:p>
            <a:r>
              <a:rPr lang="en-US" dirty="0"/>
              <a:t>50bar</a:t>
            </a:r>
          </a:p>
        </p:txBody>
      </p:sp>
      <p:sp>
        <p:nvSpPr>
          <p:cNvPr id="20" name="TextBox 19">
            <a:extLst>
              <a:ext uri="{FF2B5EF4-FFF2-40B4-BE49-F238E27FC236}">
                <a16:creationId xmlns:a16="http://schemas.microsoft.com/office/drawing/2014/main" id="{5EDC3BBB-332F-4D9B-88AA-31DAA8EFA2CA}"/>
              </a:ext>
            </a:extLst>
          </p:cNvPr>
          <p:cNvSpPr txBox="1"/>
          <p:nvPr/>
        </p:nvSpPr>
        <p:spPr>
          <a:xfrm>
            <a:off x="1930602" y="1237812"/>
            <a:ext cx="1939313" cy="369332"/>
          </a:xfrm>
          <a:prstGeom prst="rect">
            <a:avLst/>
          </a:prstGeom>
          <a:noFill/>
        </p:spPr>
        <p:txBody>
          <a:bodyPr wrap="none" rtlCol="0">
            <a:spAutoFit/>
          </a:bodyPr>
          <a:lstStyle/>
          <a:p>
            <a:r>
              <a:rPr lang="en-US" dirty="0"/>
              <a:t>Macroseismic data</a:t>
            </a:r>
          </a:p>
        </p:txBody>
      </p:sp>
      <p:sp>
        <p:nvSpPr>
          <p:cNvPr id="21" name="TextBox 20">
            <a:extLst>
              <a:ext uri="{FF2B5EF4-FFF2-40B4-BE49-F238E27FC236}">
                <a16:creationId xmlns:a16="http://schemas.microsoft.com/office/drawing/2014/main" id="{EB29798F-4C55-4456-BA78-CDE0925DED76}"/>
              </a:ext>
            </a:extLst>
          </p:cNvPr>
          <p:cNvSpPr txBox="1"/>
          <p:nvPr/>
        </p:nvSpPr>
        <p:spPr>
          <a:xfrm>
            <a:off x="6423193" y="1297086"/>
            <a:ext cx="1997022" cy="369332"/>
          </a:xfrm>
          <a:prstGeom prst="rect">
            <a:avLst/>
          </a:prstGeom>
          <a:noFill/>
        </p:spPr>
        <p:txBody>
          <a:bodyPr wrap="none" rtlCol="0">
            <a:spAutoFit/>
          </a:bodyPr>
          <a:lstStyle/>
          <a:p>
            <a:r>
              <a:rPr lang="en-US" dirty="0"/>
              <a:t>Strong motion data</a:t>
            </a:r>
          </a:p>
        </p:txBody>
      </p:sp>
      <p:sp>
        <p:nvSpPr>
          <p:cNvPr id="2" name="TextBox 1">
            <a:extLst>
              <a:ext uri="{FF2B5EF4-FFF2-40B4-BE49-F238E27FC236}">
                <a16:creationId xmlns:a16="http://schemas.microsoft.com/office/drawing/2014/main" id="{404510D4-0589-413A-93F5-410564E4F2B4}"/>
              </a:ext>
            </a:extLst>
          </p:cNvPr>
          <p:cNvSpPr txBox="1"/>
          <p:nvPr/>
        </p:nvSpPr>
        <p:spPr>
          <a:xfrm>
            <a:off x="9060110" y="2551837"/>
            <a:ext cx="3131890" cy="2308324"/>
          </a:xfrm>
          <a:prstGeom prst="rect">
            <a:avLst/>
          </a:prstGeom>
          <a:noFill/>
        </p:spPr>
        <p:txBody>
          <a:bodyPr wrap="square" rtlCol="0">
            <a:spAutoFit/>
          </a:bodyPr>
          <a:lstStyle/>
          <a:p>
            <a:pPr algn="ctr"/>
            <a:r>
              <a:rPr lang="en-US" i="1" dirty="0">
                <a:solidFill>
                  <a:schemeClr val="accent1"/>
                </a:solidFill>
              </a:rPr>
              <a:t>Optimal stress parameter </a:t>
            </a:r>
          </a:p>
          <a:p>
            <a:pPr algn="ctr"/>
            <a:r>
              <a:rPr lang="en-US" i="1" dirty="0">
                <a:solidFill>
                  <a:schemeClr val="accent1"/>
                </a:solidFill>
              </a:rPr>
              <a:t>value from </a:t>
            </a:r>
            <a:r>
              <a:rPr lang="en-US" b="1" i="1" dirty="0">
                <a:solidFill>
                  <a:schemeClr val="accent1"/>
                </a:solidFill>
              </a:rPr>
              <a:t>macroseismic data</a:t>
            </a:r>
            <a:r>
              <a:rPr lang="en-US" i="1" dirty="0">
                <a:solidFill>
                  <a:schemeClr val="accent1"/>
                </a:solidFill>
              </a:rPr>
              <a:t>:</a:t>
            </a:r>
          </a:p>
          <a:p>
            <a:pPr algn="ctr"/>
            <a:r>
              <a:rPr lang="en-US" b="1" dirty="0">
                <a:solidFill>
                  <a:srgbClr val="FF0000"/>
                </a:solidFill>
              </a:rPr>
              <a:t>~ 90 bars</a:t>
            </a:r>
          </a:p>
          <a:p>
            <a:pPr marL="285750" indent="-285750" algn="ctr">
              <a:buFont typeface="Arial" panose="020B0604020202020204" pitchFamily="34" charset="0"/>
              <a:buChar char="•"/>
            </a:pPr>
            <a:endParaRPr lang="en-US" i="1" dirty="0">
              <a:solidFill>
                <a:schemeClr val="accent1"/>
              </a:solidFill>
            </a:endParaRPr>
          </a:p>
          <a:p>
            <a:pPr algn="ctr"/>
            <a:r>
              <a:rPr lang="en-US" i="1" dirty="0">
                <a:solidFill>
                  <a:schemeClr val="accent1"/>
                </a:solidFill>
              </a:rPr>
              <a:t>Optimal stress parameter </a:t>
            </a:r>
          </a:p>
          <a:p>
            <a:pPr algn="ctr"/>
            <a:r>
              <a:rPr lang="en-US" i="1" dirty="0">
                <a:solidFill>
                  <a:schemeClr val="accent1"/>
                </a:solidFill>
              </a:rPr>
              <a:t>value from </a:t>
            </a:r>
            <a:r>
              <a:rPr lang="en-US" b="1" i="1" dirty="0">
                <a:solidFill>
                  <a:schemeClr val="accent1"/>
                </a:solidFill>
              </a:rPr>
              <a:t>strong-motion data</a:t>
            </a:r>
            <a:r>
              <a:rPr lang="en-US" i="1" dirty="0">
                <a:solidFill>
                  <a:schemeClr val="accent1"/>
                </a:solidFill>
              </a:rPr>
              <a:t> </a:t>
            </a:r>
            <a:r>
              <a:rPr lang="en-US" b="1" dirty="0">
                <a:solidFill>
                  <a:srgbClr val="C00000"/>
                </a:solidFill>
              </a:rPr>
              <a:t>~ 50 bars</a:t>
            </a:r>
          </a:p>
          <a:p>
            <a:endParaRPr lang="en-US" dirty="0"/>
          </a:p>
        </p:txBody>
      </p:sp>
      <p:pic>
        <p:nvPicPr>
          <p:cNvPr id="24" name="Εικόνα 23">
            <a:extLst>
              <a:ext uri="{FF2B5EF4-FFF2-40B4-BE49-F238E27FC236}">
                <a16:creationId xmlns:a16="http://schemas.microsoft.com/office/drawing/2014/main" id="{E2ED1DC4-F5A5-4148-8AA3-48461A1AAC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3923" y="1546448"/>
            <a:ext cx="2549294" cy="2546747"/>
          </a:xfrm>
          <a:prstGeom prst="rect">
            <a:avLst/>
          </a:prstGeo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2294</TotalTime>
  <Words>1048</Words>
  <Application>Microsoft Office PowerPoint</Application>
  <PresentationFormat>Ευρεία οθόνη</PresentationFormat>
  <Paragraphs>81</Paragraphs>
  <Slides>13</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13</vt:i4>
      </vt:variant>
    </vt:vector>
  </HeadingPairs>
  <TitlesOfParts>
    <vt:vector size="20" baseType="lpstr">
      <vt:lpstr>Arial</vt:lpstr>
      <vt:lpstr>Calibri</vt:lpstr>
      <vt:lpstr>Calibri Light</vt:lpstr>
      <vt:lpstr>Cambria Math</vt:lpstr>
      <vt:lpstr>Times New Roman</vt:lpstr>
      <vt:lpstr>Wingdings</vt:lpstr>
      <vt:lpstr>Θέμα του Office</vt:lpstr>
      <vt:lpstr>Joint interpretation of macroseismic and strong motion data for recent large shallow mainshocks of the Aegean area using a Monte Carlo optimization of finite-fault stochastic simulations</vt:lpstr>
      <vt:lpstr>Target of the present study</vt:lpstr>
      <vt:lpstr>Macroseismic and strong-motion processing approach</vt:lpstr>
      <vt:lpstr>Simulation Approach: Finite-fault stochastic simulation (EXSIM)</vt:lpstr>
      <vt:lpstr>Macroseismic and strong-motion processing approach Conversion relation from strong ground motion parameters (PGA, PGV) to macroseismic intensities (IMM)</vt:lpstr>
      <vt:lpstr>The figure presents the smoothed annual collection rate of strong ground motion records and macroseismic observations with IMM &gt; 5 (blue and red line, respectively) in Greece.   The orange rectangle depicts the time period (1978-1996) for which adequate data were available for both types of data. For this reason, we considered events exclusively from this time period.</vt:lpstr>
      <vt:lpstr>Focal mechanisms and simplified faults for the earthquakes that were studied in the present work </vt:lpstr>
      <vt:lpstr>Parametric (Monte Carlo) search for stress parameter Fourier Amplitude Spectra optimization</vt:lpstr>
      <vt:lpstr>Παρουσίαση του PowerPoint</vt:lpstr>
      <vt:lpstr>Παρουσίαση του PowerPoint</vt:lpstr>
      <vt:lpstr>Monte Carlo search for stress parameter optimization Joint misfit from macroseismic &amp; strong-motion data</vt:lpstr>
      <vt:lpstr>Monte Carlo search for stress parameter optimization Joint misfit from macroseismic &amp; strong-motion data</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Stochastic simulation of macroseismic information and instrumental data for recent shallow large earthquakes of the Aegean area.</dc:title>
  <dc:creator>Michail Ravnalis</dc:creator>
  <cp:lastModifiedBy>Michail Ravnalis</cp:lastModifiedBy>
  <cp:revision>157</cp:revision>
  <dcterms:created xsi:type="dcterms:W3CDTF">2021-01-10T16:02:32Z</dcterms:created>
  <dcterms:modified xsi:type="dcterms:W3CDTF">2021-04-20T09:49:01Z</dcterms:modified>
</cp:coreProperties>
</file>