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1" r:id="rId3"/>
    <p:sldId id="258" r:id="rId4"/>
    <p:sldId id="259" r:id="rId5"/>
    <p:sldId id="260" r:id="rId6"/>
    <p:sldId id="262" r:id="rId7"/>
    <p:sldId id="264" r:id="rId8"/>
    <p:sldId id="263" r:id="rId9"/>
    <p:sldId id="265" r:id="rId10"/>
    <p:sldId id="267" r:id="rId11"/>
    <p:sldId id="268" r:id="rId12"/>
    <p:sldId id="269" r:id="rId13"/>
    <p:sldId id="270" r:id="rId14"/>
    <p:sldId id="272" r:id="rId15"/>
    <p:sldId id="271" r:id="rId16"/>
    <p:sldId id="273" r:id="rId17"/>
  </p:sldIdLst>
  <p:sldSz cx="12192000" cy="6858000"/>
  <p:notesSz cx="6858000" cy="9144000"/>
  <p:defaultTextStyle>
    <a:defPPr>
      <a:defRPr lang="fr-BF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Thesis\Ateliers%20et%20Conf&#233;rences\vPICO_EGU21\Graphs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20384951881015"/>
          <c:y val="3.7604333969711884E-2"/>
          <c:w val="0.8592405949256342"/>
          <c:h val="0.79486425557719098"/>
        </c:manualLayout>
      </c:layout>
      <c:barChart>
        <c:barDir val="col"/>
        <c:grouping val="clustered"/>
        <c:varyColors val="0"/>
        <c:ser>
          <c:idx val="1"/>
          <c:order val="0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fr-BF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Feuil1!$D$5:$D$8</c:f>
              <c:numCache>
                <c:formatCode>General</c:formatCode>
                <c:ptCount val="4"/>
                <c:pt idx="0">
                  <c:v>1950</c:v>
                </c:pt>
                <c:pt idx="1">
                  <c:v>2000</c:v>
                </c:pt>
                <c:pt idx="2">
                  <c:v>2050</c:v>
                </c:pt>
                <c:pt idx="3">
                  <c:v>2100</c:v>
                </c:pt>
              </c:numCache>
            </c:numRef>
          </c:cat>
          <c:val>
            <c:numRef>
              <c:f>Feuil1!$E$5:$E$8</c:f>
              <c:numCache>
                <c:formatCode>General</c:formatCode>
                <c:ptCount val="4"/>
                <c:pt idx="0">
                  <c:v>31</c:v>
                </c:pt>
                <c:pt idx="1">
                  <c:v>103</c:v>
                </c:pt>
                <c:pt idx="2">
                  <c:v>340</c:v>
                </c:pt>
                <c:pt idx="3">
                  <c:v>606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067-4BB6-834D-C2CE5BE037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82058144"/>
        <c:axId val="585500176"/>
      </c:barChart>
      <c:catAx>
        <c:axId val="5820581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fr-BF"/>
          </a:p>
        </c:txPr>
        <c:crossAx val="585500176"/>
        <c:crosses val="autoZero"/>
        <c:auto val="1"/>
        <c:lblAlgn val="ctr"/>
        <c:lblOffset val="100"/>
        <c:noMultiLvlLbl val="0"/>
      </c:catAx>
      <c:valAx>
        <c:axId val="585500176"/>
        <c:scaling>
          <c:orientation val="minMax"/>
        </c:scaling>
        <c:delete val="1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GB" sz="1800" b="1"/>
                  <a:t>Population (millions)</a:t>
                </a:r>
              </a:p>
            </c:rich>
          </c:tx>
          <c:layout>
            <c:manualLayout>
              <c:xMode val="edge"/>
              <c:yMode val="edge"/>
              <c:x val="4.0395533633537165E-2"/>
              <c:y val="0.21521970476850116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1" i="0" u="none" strike="noStrike" kern="1200" baseline="0">
                  <a:solidFill>
                    <a:sysClr val="windowText" lastClr="000000"/>
                  </a:solidFill>
                  <a:latin typeface="+mn-lt"/>
                  <a:ea typeface="+mn-ea"/>
                  <a:cs typeface="+mn-cs"/>
                </a:defRPr>
              </a:pPr>
              <a:endParaRPr lang="fr-BF"/>
            </a:p>
          </c:txPr>
        </c:title>
        <c:numFmt formatCode="General" sourceLinked="1"/>
        <c:majorTickMark val="cross"/>
        <c:minorTickMark val="none"/>
        <c:tickLblPos val="nextTo"/>
        <c:crossAx val="582058144"/>
        <c:crosses val="autoZero"/>
        <c:crossBetween val="between"/>
      </c:valAx>
      <c:spPr>
        <a:noFill/>
        <a:ln>
          <a:solidFill>
            <a:sysClr val="windowText" lastClr="000000"/>
          </a:solidFill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 sz="1600">
          <a:solidFill>
            <a:sysClr val="windowText" lastClr="000000"/>
          </a:solidFill>
        </a:defRPr>
      </a:pPr>
      <a:endParaRPr lang="fr-BF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7F4A45A-A588-497E-8245-07415424A627}" type="doc">
      <dgm:prSet loTypeId="urn:microsoft.com/office/officeart/2005/8/layout/process1" loCatId="process" qsTypeId="urn:microsoft.com/office/officeart/2005/8/quickstyle/simple1" qsCatId="simple" csTypeId="urn:microsoft.com/office/officeart/2005/8/colors/accent0_1" csCatId="mainScheme" phldr="1"/>
      <dgm:spPr/>
    </dgm:pt>
    <dgm:pt modelId="{8A0EEFD3-EA59-4C9D-BC58-78D88EF6BD17}">
      <dgm:prSet phldrT="[Texte]" custT="1"/>
      <dgm:spPr/>
      <dgm:t>
        <a:bodyPr/>
        <a:lstStyle/>
        <a:p>
          <a:r>
            <a:rPr lang="fr-FR" sz="1800" dirty="0"/>
            <a:t>Warm-up</a:t>
          </a:r>
        </a:p>
        <a:p>
          <a:r>
            <a:rPr lang="fr-FR" sz="1800" b="1" dirty="0"/>
            <a:t>LULC 1999</a:t>
          </a:r>
          <a:endParaRPr lang="fr-BF" sz="1800" b="1" dirty="0"/>
        </a:p>
      </dgm:t>
    </dgm:pt>
    <dgm:pt modelId="{09648B34-C8F3-4A8E-83C7-6EAB61E6D5AA}" type="parTrans" cxnId="{17BD885F-DD99-4202-ABC0-E66FF6897C9A}">
      <dgm:prSet/>
      <dgm:spPr/>
      <dgm:t>
        <a:bodyPr/>
        <a:lstStyle/>
        <a:p>
          <a:endParaRPr lang="fr-BF" sz="1800"/>
        </a:p>
      </dgm:t>
    </dgm:pt>
    <dgm:pt modelId="{ED2204D3-A50E-41AB-83E2-03BD92F65AFD}" type="sibTrans" cxnId="{17BD885F-DD99-4202-ABC0-E66FF6897C9A}">
      <dgm:prSet custT="1"/>
      <dgm:spPr>
        <a:solidFill>
          <a:schemeClr val="tx1"/>
        </a:solidFill>
      </dgm:spPr>
      <dgm:t>
        <a:bodyPr/>
        <a:lstStyle/>
        <a:p>
          <a:endParaRPr lang="fr-BF" sz="1800"/>
        </a:p>
      </dgm:t>
    </dgm:pt>
    <dgm:pt modelId="{F470A635-2A1B-4DB5-900B-CB3E5A8FD013}">
      <dgm:prSet phldrT="[Texte]" custT="1"/>
      <dgm:spPr/>
      <dgm:t>
        <a:bodyPr/>
        <a:lstStyle/>
        <a:p>
          <a:r>
            <a:rPr lang="fr-FR" sz="1800" dirty="0"/>
            <a:t>Calibration</a:t>
          </a:r>
        </a:p>
        <a:p>
          <a:r>
            <a:rPr lang="fr-FR" sz="1800" b="1" dirty="0"/>
            <a:t>LULC 1999</a:t>
          </a:r>
          <a:endParaRPr lang="fr-BF" sz="1800" b="1" dirty="0"/>
        </a:p>
      </dgm:t>
    </dgm:pt>
    <dgm:pt modelId="{A806C428-E6EA-48B5-86AF-392D13B37BF8}" type="parTrans" cxnId="{943A4899-799D-44F1-BF59-CF1F4E4EE029}">
      <dgm:prSet/>
      <dgm:spPr/>
      <dgm:t>
        <a:bodyPr/>
        <a:lstStyle/>
        <a:p>
          <a:endParaRPr lang="fr-BF" sz="1800"/>
        </a:p>
      </dgm:t>
    </dgm:pt>
    <dgm:pt modelId="{91B59A3F-0BEC-422C-B02F-6AE3F881AADA}" type="sibTrans" cxnId="{943A4899-799D-44F1-BF59-CF1F4E4EE029}">
      <dgm:prSet custT="1"/>
      <dgm:spPr>
        <a:solidFill>
          <a:schemeClr val="tx1"/>
        </a:solidFill>
      </dgm:spPr>
      <dgm:t>
        <a:bodyPr/>
        <a:lstStyle/>
        <a:p>
          <a:endParaRPr lang="fr-BF" sz="1800"/>
        </a:p>
      </dgm:t>
    </dgm:pt>
    <dgm:pt modelId="{EA5AC84A-6064-4083-8BE0-5920229DA0BD}">
      <dgm:prSet phldrT="[Texte]" custT="1"/>
      <dgm:spPr/>
      <dgm:t>
        <a:bodyPr/>
        <a:lstStyle/>
        <a:p>
          <a:r>
            <a:rPr lang="fr-FR" sz="1800" dirty="0"/>
            <a:t>Validation</a:t>
          </a:r>
        </a:p>
        <a:p>
          <a:r>
            <a:rPr lang="fr-FR" sz="1800" b="1" dirty="0"/>
            <a:t>LULC 1999</a:t>
          </a:r>
          <a:endParaRPr lang="fr-BF" sz="1800" b="1" dirty="0"/>
        </a:p>
      </dgm:t>
    </dgm:pt>
    <dgm:pt modelId="{7C511DD8-0DEB-4D58-9ABF-4669CF3601EB}" type="parTrans" cxnId="{B538B629-6986-433F-A8FE-68B64A945D06}">
      <dgm:prSet/>
      <dgm:spPr/>
      <dgm:t>
        <a:bodyPr/>
        <a:lstStyle/>
        <a:p>
          <a:endParaRPr lang="fr-BF" sz="1800"/>
        </a:p>
      </dgm:t>
    </dgm:pt>
    <dgm:pt modelId="{2F3EF14D-8BFF-43DE-A4AC-A73F0C40930B}" type="sibTrans" cxnId="{B538B629-6986-433F-A8FE-68B64A945D06}">
      <dgm:prSet/>
      <dgm:spPr/>
      <dgm:t>
        <a:bodyPr/>
        <a:lstStyle/>
        <a:p>
          <a:endParaRPr lang="fr-BF" sz="1800"/>
        </a:p>
      </dgm:t>
    </dgm:pt>
    <dgm:pt modelId="{11656CC5-7EA4-4758-8139-24167E7FC83F}" type="pres">
      <dgm:prSet presAssocID="{67F4A45A-A588-497E-8245-07415424A627}" presName="Name0" presStyleCnt="0">
        <dgm:presLayoutVars>
          <dgm:dir/>
          <dgm:resizeHandles val="exact"/>
        </dgm:presLayoutVars>
      </dgm:prSet>
      <dgm:spPr/>
    </dgm:pt>
    <dgm:pt modelId="{8D35FDC9-495D-4A56-AD3C-9611274A01C5}" type="pres">
      <dgm:prSet presAssocID="{8A0EEFD3-EA59-4C9D-BC58-78D88EF6BD17}" presName="node" presStyleLbl="node1" presStyleIdx="0" presStyleCnt="3">
        <dgm:presLayoutVars>
          <dgm:bulletEnabled val="1"/>
        </dgm:presLayoutVars>
      </dgm:prSet>
      <dgm:spPr/>
    </dgm:pt>
    <dgm:pt modelId="{A139457C-CD21-41E7-BD35-02C81BC72EAD}" type="pres">
      <dgm:prSet presAssocID="{ED2204D3-A50E-41AB-83E2-03BD92F65AFD}" presName="sibTrans" presStyleLbl="sibTrans2D1" presStyleIdx="0" presStyleCnt="2"/>
      <dgm:spPr/>
    </dgm:pt>
    <dgm:pt modelId="{ECA32F00-99F1-4715-978D-9BF370A82A1E}" type="pres">
      <dgm:prSet presAssocID="{ED2204D3-A50E-41AB-83E2-03BD92F65AFD}" presName="connectorText" presStyleLbl="sibTrans2D1" presStyleIdx="0" presStyleCnt="2"/>
      <dgm:spPr/>
    </dgm:pt>
    <dgm:pt modelId="{825684E0-39DF-4E3F-B738-EF18DEF09251}" type="pres">
      <dgm:prSet presAssocID="{F470A635-2A1B-4DB5-900B-CB3E5A8FD013}" presName="node" presStyleLbl="node1" presStyleIdx="1" presStyleCnt="3">
        <dgm:presLayoutVars>
          <dgm:bulletEnabled val="1"/>
        </dgm:presLayoutVars>
      </dgm:prSet>
      <dgm:spPr/>
    </dgm:pt>
    <dgm:pt modelId="{7A7B8C9D-5709-480B-86D3-D1D70379C7EC}" type="pres">
      <dgm:prSet presAssocID="{91B59A3F-0BEC-422C-B02F-6AE3F881AADA}" presName="sibTrans" presStyleLbl="sibTrans2D1" presStyleIdx="1" presStyleCnt="2"/>
      <dgm:spPr/>
    </dgm:pt>
    <dgm:pt modelId="{B8026590-B962-47AB-9A66-095CD8B2F673}" type="pres">
      <dgm:prSet presAssocID="{91B59A3F-0BEC-422C-B02F-6AE3F881AADA}" presName="connectorText" presStyleLbl="sibTrans2D1" presStyleIdx="1" presStyleCnt="2"/>
      <dgm:spPr/>
    </dgm:pt>
    <dgm:pt modelId="{35E1DF74-8907-4571-9B59-A3441F8FF7C0}" type="pres">
      <dgm:prSet presAssocID="{EA5AC84A-6064-4083-8BE0-5920229DA0BD}" presName="node" presStyleLbl="node1" presStyleIdx="2" presStyleCnt="3">
        <dgm:presLayoutVars>
          <dgm:bulletEnabled val="1"/>
        </dgm:presLayoutVars>
      </dgm:prSet>
      <dgm:spPr/>
    </dgm:pt>
  </dgm:ptLst>
  <dgm:cxnLst>
    <dgm:cxn modelId="{A2D1640B-0410-400B-BCE0-FE0907B8CDAF}" type="presOf" srcId="{ED2204D3-A50E-41AB-83E2-03BD92F65AFD}" destId="{A139457C-CD21-41E7-BD35-02C81BC72EAD}" srcOrd="0" destOrd="0" presId="urn:microsoft.com/office/officeart/2005/8/layout/process1"/>
    <dgm:cxn modelId="{AFB98F15-2935-4C4F-AABA-012B97AA9734}" type="presOf" srcId="{91B59A3F-0BEC-422C-B02F-6AE3F881AADA}" destId="{7A7B8C9D-5709-480B-86D3-D1D70379C7EC}" srcOrd="0" destOrd="0" presId="urn:microsoft.com/office/officeart/2005/8/layout/process1"/>
    <dgm:cxn modelId="{C54D591B-26D2-43D4-8C1C-9E49183B176A}" type="presOf" srcId="{67F4A45A-A588-497E-8245-07415424A627}" destId="{11656CC5-7EA4-4758-8139-24167E7FC83F}" srcOrd="0" destOrd="0" presId="urn:microsoft.com/office/officeart/2005/8/layout/process1"/>
    <dgm:cxn modelId="{B538B629-6986-433F-A8FE-68B64A945D06}" srcId="{67F4A45A-A588-497E-8245-07415424A627}" destId="{EA5AC84A-6064-4083-8BE0-5920229DA0BD}" srcOrd="2" destOrd="0" parTransId="{7C511DD8-0DEB-4D58-9ABF-4669CF3601EB}" sibTransId="{2F3EF14D-8BFF-43DE-A4AC-A73F0C40930B}"/>
    <dgm:cxn modelId="{F547902E-4ADF-4E63-90E6-CE225979B4A4}" type="presOf" srcId="{8A0EEFD3-EA59-4C9D-BC58-78D88EF6BD17}" destId="{8D35FDC9-495D-4A56-AD3C-9611274A01C5}" srcOrd="0" destOrd="0" presId="urn:microsoft.com/office/officeart/2005/8/layout/process1"/>
    <dgm:cxn modelId="{17BD885F-DD99-4202-ABC0-E66FF6897C9A}" srcId="{67F4A45A-A588-497E-8245-07415424A627}" destId="{8A0EEFD3-EA59-4C9D-BC58-78D88EF6BD17}" srcOrd="0" destOrd="0" parTransId="{09648B34-C8F3-4A8E-83C7-6EAB61E6D5AA}" sibTransId="{ED2204D3-A50E-41AB-83E2-03BD92F65AFD}"/>
    <dgm:cxn modelId="{EEA0B869-8978-42D5-BCA5-4C83B0E310EB}" type="presOf" srcId="{91B59A3F-0BEC-422C-B02F-6AE3F881AADA}" destId="{B8026590-B962-47AB-9A66-095CD8B2F673}" srcOrd="1" destOrd="0" presId="urn:microsoft.com/office/officeart/2005/8/layout/process1"/>
    <dgm:cxn modelId="{7A80384B-509B-4604-AD79-F4306E1DB8B5}" type="presOf" srcId="{EA5AC84A-6064-4083-8BE0-5920229DA0BD}" destId="{35E1DF74-8907-4571-9B59-A3441F8FF7C0}" srcOrd="0" destOrd="0" presId="urn:microsoft.com/office/officeart/2005/8/layout/process1"/>
    <dgm:cxn modelId="{943A4899-799D-44F1-BF59-CF1F4E4EE029}" srcId="{67F4A45A-A588-497E-8245-07415424A627}" destId="{F470A635-2A1B-4DB5-900B-CB3E5A8FD013}" srcOrd="1" destOrd="0" parTransId="{A806C428-E6EA-48B5-86AF-392D13B37BF8}" sibTransId="{91B59A3F-0BEC-422C-B02F-6AE3F881AADA}"/>
    <dgm:cxn modelId="{3A3CF09B-3C4A-43D4-A9F4-13213281BE6C}" type="presOf" srcId="{F470A635-2A1B-4DB5-900B-CB3E5A8FD013}" destId="{825684E0-39DF-4E3F-B738-EF18DEF09251}" srcOrd="0" destOrd="0" presId="urn:microsoft.com/office/officeart/2005/8/layout/process1"/>
    <dgm:cxn modelId="{1A3B32D4-54CC-49B8-9727-92885DF97C77}" type="presOf" srcId="{ED2204D3-A50E-41AB-83E2-03BD92F65AFD}" destId="{ECA32F00-99F1-4715-978D-9BF370A82A1E}" srcOrd="1" destOrd="0" presId="urn:microsoft.com/office/officeart/2005/8/layout/process1"/>
    <dgm:cxn modelId="{145C10B3-4675-49EF-A998-C82FFB1E3F42}" type="presParOf" srcId="{11656CC5-7EA4-4758-8139-24167E7FC83F}" destId="{8D35FDC9-495D-4A56-AD3C-9611274A01C5}" srcOrd="0" destOrd="0" presId="urn:microsoft.com/office/officeart/2005/8/layout/process1"/>
    <dgm:cxn modelId="{89C48EA9-E45A-43AF-B5A0-1015BB5E6C3D}" type="presParOf" srcId="{11656CC5-7EA4-4758-8139-24167E7FC83F}" destId="{A139457C-CD21-41E7-BD35-02C81BC72EAD}" srcOrd="1" destOrd="0" presId="urn:microsoft.com/office/officeart/2005/8/layout/process1"/>
    <dgm:cxn modelId="{FBF20EA5-1B76-4485-B559-15976E672BD7}" type="presParOf" srcId="{A139457C-CD21-41E7-BD35-02C81BC72EAD}" destId="{ECA32F00-99F1-4715-978D-9BF370A82A1E}" srcOrd="0" destOrd="0" presId="urn:microsoft.com/office/officeart/2005/8/layout/process1"/>
    <dgm:cxn modelId="{77DBAD05-26FF-4540-B695-DAB414611678}" type="presParOf" srcId="{11656CC5-7EA4-4758-8139-24167E7FC83F}" destId="{825684E0-39DF-4E3F-B738-EF18DEF09251}" srcOrd="2" destOrd="0" presId="urn:microsoft.com/office/officeart/2005/8/layout/process1"/>
    <dgm:cxn modelId="{5BE2A69C-C32E-4A4F-8064-DC13A001D39D}" type="presParOf" srcId="{11656CC5-7EA4-4758-8139-24167E7FC83F}" destId="{7A7B8C9D-5709-480B-86D3-D1D70379C7EC}" srcOrd="3" destOrd="0" presId="urn:microsoft.com/office/officeart/2005/8/layout/process1"/>
    <dgm:cxn modelId="{EA7DFCB7-FDEF-4EBF-932D-34AF1A2DD353}" type="presParOf" srcId="{7A7B8C9D-5709-480B-86D3-D1D70379C7EC}" destId="{B8026590-B962-47AB-9A66-095CD8B2F673}" srcOrd="0" destOrd="0" presId="urn:microsoft.com/office/officeart/2005/8/layout/process1"/>
    <dgm:cxn modelId="{5FD287B2-EF58-4B72-9681-3E2DCBBB875C}" type="presParOf" srcId="{11656CC5-7EA4-4758-8139-24167E7FC83F}" destId="{35E1DF74-8907-4571-9B59-A3441F8FF7C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F4A45A-A588-497E-8245-07415424A627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</dgm:pt>
    <dgm:pt modelId="{8A0EEFD3-EA59-4C9D-BC58-78D88EF6BD17}">
      <dgm:prSet phldrT="[Texte]" custT="1"/>
      <dgm:spPr>
        <a:ln>
          <a:solidFill>
            <a:srgbClr val="C00000"/>
          </a:solidFill>
        </a:ln>
      </dgm:spPr>
      <dgm:t>
        <a:bodyPr/>
        <a:lstStyle/>
        <a:p>
          <a:r>
            <a:rPr lang="fr-FR" sz="1800" dirty="0"/>
            <a:t>Warm-up</a:t>
          </a:r>
        </a:p>
        <a:p>
          <a:r>
            <a:rPr lang="fr-FR" sz="1800" b="1" dirty="0"/>
            <a:t>LULC 1999</a:t>
          </a:r>
          <a:endParaRPr lang="fr-BF" sz="1800" b="1" dirty="0"/>
        </a:p>
      </dgm:t>
    </dgm:pt>
    <dgm:pt modelId="{09648B34-C8F3-4A8E-83C7-6EAB61E6D5AA}" type="parTrans" cxnId="{17BD885F-DD99-4202-ABC0-E66FF6897C9A}">
      <dgm:prSet/>
      <dgm:spPr/>
      <dgm:t>
        <a:bodyPr/>
        <a:lstStyle/>
        <a:p>
          <a:endParaRPr lang="fr-BF" sz="1800"/>
        </a:p>
      </dgm:t>
    </dgm:pt>
    <dgm:pt modelId="{ED2204D3-A50E-41AB-83E2-03BD92F65AFD}" type="sibTrans" cxnId="{17BD885F-DD99-4202-ABC0-E66FF6897C9A}">
      <dgm:prSet custT="1"/>
      <dgm:spPr>
        <a:solidFill>
          <a:srgbClr val="C00000"/>
        </a:solidFill>
      </dgm:spPr>
      <dgm:t>
        <a:bodyPr/>
        <a:lstStyle/>
        <a:p>
          <a:endParaRPr lang="fr-BF" sz="1800"/>
        </a:p>
      </dgm:t>
    </dgm:pt>
    <dgm:pt modelId="{F470A635-2A1B-4DB5-900B-CB3E5A8FD013}">
      <dgm:prSet phldrT="[Texte]" custT="1"/>
      <dgm:spPr>
        <a:ln>
          <a:solidFill>
            <a:srgbClr val="C00000"/>
          </a:solidFill>
        </a:ln>
      </dgm:spPr>
      <dgm:t>
        <a:bodyPr/>
        <a:lstStyle/>
        <a:p>
          <a:r>
            <a:rPr lang="fr-FR" sz="1800" dirty="0"/>
            <a:t>Calibration</a:t>
          </a:r>
        </a:p>
        <a:p>
          <a:r>
            <a:rPr lang="fr-FR" sz="1800" b="1" dirty="0"/>
            <a:t>LULC 2009</a:t>
          </a:r>
          <a:endParaRPr lang="fr-BF" sz="1800" b="1" dirty="0"/>
        </a:p>
      </dgm:t>
    </dgm:pt>
    <dgm:pt modelId="{A806C428-E6EA-48B5-86AF-392D13B37BF8}" type="parTrans" cxnId="{943A4899-799D-44F1-BF59-CF1F4E4EE029}">
      <dgm:prSet/>
      <dgm:spPr/>
      <dgm:t>
        <a:bodyPr/>
        <a:lstStyle/>
        <a:p>
          <a:endParaRPr lang="fr-BF" sz="1800"/>
        </a:p>
      </dgm:t>
    </dgm:pt>
    <dgm:pt modelId="{91B59A3F-0BEC-422C-B02F-6AE3F881AADA}" type="sibTrans" cxnId="{943A4899-799D-44F1-BF59-CF1F4E4EE029}">
      <dgm:prSet custT="1"/>
      <dgm:spPr>
        <a:solidFill>
          <a:srgbClr val="C00000"/>
        </a:solidFill>
      </dgm:spPr>
      <dgm:t>
        <a:bodyPr/>
        <a:lstStyle/>
        <a:p>
          <a:endParaRPr lang="fr-BF" sz="1800"/>
        </a:p>
      </dgm:t>
    </dgm:pt>
    <dgm:pt modelId="{EA5AC84A-6064-4083-8BE0-5920229DA0BD}">
      <dgm:prSet phldrT="[Texte]" custT="1"/>
      <dgm:spPr>
        <a:ln>
          <a:solidFill>
            <a:srgbClr val="C00000"/>
          </a:solidFill>
        </a:ln>
      </dgm:spPr>
      <dgm:t>
        <a:bodyPr/>
        <a:lstStyle/>
        <a:p>
          <a:r>
            <a:rPr lang="fr-FR" sz="1800" dirty="0"/>
            <a:t>Validation</a:t>
          </a:r>
        </a:p>
        <a:p>
          <a:r>
            <a:rPr lang="fr-FR" sz="1800" b="1" dirty="0"/>
            <a:t>LULC 2017</a:t>
          </a:r>
          <a:endParaRPr lang="fr-BF" sz="1800" b="1" dirty="0"/>
        </a:p>
      </dgm:t>
    </dgm:pt>
    <dgm:pt modelId="{7C511DD8-0DEB-4D58-9ABF-4669CF3601EB}" type="parTrans" cxnId="{B538B629-6986-433F-A8FE-68B64A945D06}">
      <dgm:prSet/>
      <dgm:spPr/>
      <dgm:t>
        <a:bodyPr/>
        <a:lstStyle/>
        <a:p>
          <a:endParaRPr lang="fr-BF" sz="1800"/>
        </a:p>
      </dgm:t>
    </dgm:pt>
    <dgm:pt modelId="{2F3EF14D-8BFF-43DE-A4AC-A73F0C40930B}" type="sibTrans" cxnId="{B538B629-6986-433F-A8FE-68B64A945D06}">
      <dgm:prSet/>
      <dgm:spPr/>
      <dgm:t>
        <a:bodyPr/>
        <a:lstStyle/>
        <a:p>
          <a:endParaRPr lang="fr-BF" sz="1800"/>
        </a:p>
      </dgm:t>
    </dgm:pt>
    <dgm:pt modelId="{11656CC5-7EA4-4758-8139-24167E7FC83F}" type="pres">
      <dgm:prSet presAssocID="{67F4A45A-A588-497E-8245-07415424A627}" presName="Name0" presStyleCnt="0">
        <dgm:presLayoutVars>
          <dgm:dir/>
          <dgm:resizeHandles val="exact"/>
        </dgm:presLayoutVars>
      </dgm:prSet>
      <dgm:spPr/>
    </dgm:pt>
    <dgm:pt modelId="{8D35FDC9-495D-4A56-AD3C-9611274A01C5}" type="pres">
      <dgm:prSet presAssocID="{8A0EEFD3-EA59-4C9D-BC58-78D88EF6BD17}" presName="node" presStyleLbl="node1" presStyleIdx="0" presStyleCnt="3">
        <dgm:presLayoutVars>
          <dgm:bulletEnabled val="1"/>
        </dgm:presLayoutVars>
      </dgm:prSet>
      <dgm:spPr/>
    </dgm:pt>
    <dgm:pt modelId="{A139457C-CD21-41E7-BD35-02C81BC72EAD}" type="pres">
      <dgm:prSet presAssocID="{ED2204D3-A50E-41AB-83E2-03BD92F65AFD}" presName="sibTrans" presStyleLbl="sibTrans2D1" presStyleIdx="0" presStyleCnt="2"/>
      <dgm:spPr/>
    </dgm:pt>
    <dgm:pt modelId="{ECA32F00-99F1-4715-978D-9BF370A82A1E}" type="pres">
      <dgm:prSet presAssocID="{ED2204D3-A50E-41AB-83E2-03BD92F65AFD}" presName="connectorText" presStyleLbl="sibTrans2D1" presStyleIdx="0" presStyleCnt="2"/>
      <dgm:spPr/>
    </dgm:pt>
    <dgm:pt modelId="{825684E0-39DF-4E3F-B738-EF18DEF09251}" type="pres">
      <dgm:prSet presAssocID="{F470A635-2A1B-4DB5-900B-CB3E5A8FD013}" presName="node" presStyleLbl="node1" presStyleIdx="1" presStyleCnt="3">
        <dgm:presLayoutVars>
          <dgm:bulletEnabled val="1"/>
        </dgm:presLayoutVars>
      </dgm:prSet>
      <dgm:spPr/>
    </dgm:pt>
    <dgm:pt modelId="{7A7B8C9D-5709-480B-86D3-D1D70379C7EC}" type="pres">
      <dgm:prSet presAssocID="{91B59A3F-0BEC-422C-B02F-6AE3F881AADA}" presName="sibTrans" presStyleLbl="sibTrans2D1" presStyleIdx="1" presStyleCnt="2"/>
      <dgm:spPr/>
    </dgm:pt>
    <dgm:pt modelId="{B8026590-B962-47AB-9A66-095CD8B2F673}" type="pres">
      <dgm:prSet presAssocID="{91B59A3F-0BEC-422C-B02F-6AE3F881AADA}" presName="connectorText" presStyleLbl="sibTrans2D1" presStyleIdx="1" presStyleCnt="2"/>
      <dgm:spPr/>
    </dgm:pt>
    <dgm:pt modelId="{35E1DF74-8907-4571-9B59-A3441F8FF7C0}" type="pres">
      <dgm:prSet presAssocID="{EA5AC84A-6064-4083-8BE0-5920229DA0BD}" presName="node" presStyleLbl="node1" presStyleIdx="2" presStyleCnt="3">
        <dgm:presLayoutVars>
          <dgm:bulletEnabled val="1"/>
        </dgm:presLayoutVars>
      </dgm:prSet>
      <dgm:spPr/>
    </dgm:pt>
  </dgm:ptLst>
  <dgm:cxnLst>
    <dgm:cxn modelId="{A2D1640B-0410-400B-BCE0-FE0907B8CDAF}" type="presOf" srcId="{ED2204D3-A50E-41AB-83E2-03BD92F65AFD}" destId="{A139457C-CD21-41E7-BD35-02C81BC72EAD}" srcOrd="0" destOrd="0" presId="urn:microsoft.com/office/officeart/2005/8/layout/process1"/>
    <dgm:cxn modelId="{AFB98F15-2935-4C4F-AABA-012B97AA9734}" type="presOf" srcId="{91B59A3F-0BEC-422C-B02F-6AE3F881AADA}" destId="{7A7B8C9D-5709-480B-86D3-D1D70379C7EC}" srcOrd="0" destOrd="0" presId="urn:microsoft.com/office/officeart/2005/8/layout/process1"/>
    <dgm:cxn modelId="{C54D591B-26D2-43D4-8C1C-9E49183B176A}" type="presOf" srcId="{67F4A45A-A588-497E-8245-07415424A627}" destId="{11656CC5-7EA4-4758-8139-24167E7FC83F}" srcOrd="0" destOrd="0" presId="urn:microsoft.com/office/officeart/2005/8/layout/process1"/>
    <dgm:cxn modelId="{B538B629-6986-433F-A8FE-68B64A945D06}" srcId="{67F4A45A-A588-497E-8245-07415424A627}" destId="{EA5AC84A-6064-4083-8BE0-5920229DA0BD}" srcOrd="2" destOrd="0" parTransId="{7C511DD8-0DEB-4D58-9ABF-4669CF3601EB}" sibTransId="{2F3EF14D-8BFF-43DE-A4AC-A73F0C40930B}"/>
    <dgm:cxn modelId="{F547902E-4ADF-4E63-90E6-CE225979B4A4}" type="presOf" srcId="{8A0EEFD3-EA59-4C9D-BC58-78D88EF6BD17}" destId="{8D35FDC9-495D-4A56-AD3C-9611274A01C5}" srcOrd="0" destOrd="0" presId="urn:microsoft.com/office/officeart/2005/8/layout/process1"/>
    <dgm:cxn modelId="{17BD885F-DD99-4202-ABC0-E66FF6897C9A}" srcId="{67F4A45A-A588-497E-8245-07415424A627}" destId="{8A0EEFD3-EA59-4C9D-BC58-78D88EF6BD17}" srcOrd="0" destOrd="0" parTransId="{09648B34-C8F3-4A8E-83C7-6EAB61E6D5AA}" sibTransId="{ED2204D3-A50E-41AB-83E2-03BD92F65AFD}"/>
    <dgm:cxn modelId="{EEA0B869-8978-42D5-BCA5-4C83B0E310EB}" type="presOf" srcId="{91B59A3F-0BEC-422C-B02F-6AE3F881AADA}" destId="{B8026590-B962-47AB-9A66-095CD8B2F673}" srcOrd="1" destOrd="0" presId="urn:microsoft.com/office/officeart/2005/8/layout/process1"/>
    <dgm:cxn modelId="{7A80384B-509B-4604-AD79-F4306E1DB8B5}" type="presOf" srcId="{EA5AC84A-6064-4083-8BE0-5920229DA0BD}" destId="{35E1DF74-8907-4571-9B59-A3441F8FF7C0}" srcOrd="0" destOrd="0" presId="urn:microsoft.com/office/officeart/2005/8/layout/process1"/>
    <dgm:cxn modelId="{943A4899-799D-44F1-BF59-CF1F4E4EE029}" srcId="{67F4A45A-A588-497E-8245-07415424A627}" destId="{F470A635-2A1B-4DB5-900B-CB3E5A8FD013}" srcOrd="1" destOrd="0" parTransId="{A806C428-E6EA-48B5-86AF-392D13B37BF8}" sibTransId="{91B59A3F-0BEC-422C-B02F-6AE3F881AADA}"/>
    <dgm:cxn modelId="{3A3CF09B-3C4A-43D4-A9F4-13213281BE6C}" type="presOf" srcId="{F470A635-2A1B-4DB5-900B-CB3E5A8FD013}" destId="{825684E0-39DF-4E3F-B738-EF18DEF09251}" srcOrd="0" destOrd="0" presId="urn:microsoft.com/office/officeart/2005/8/layout/process1"/>
    <dgm:cxn modelId="{1A3B32D4-54CC-49B8-9727-92885DF97C77}" type="presOf" srcId="{ED2204D3-A50E-41AB-83E2-03BD92F65AFD}" destId="{ECA32F00-99F1-4715-978D-9BF370A82A1E}" srcOrd="1" destOrd="0" presId="urn:microsoft.com/office/officeart/2005/8/layout/process1"/>
    <dgm:cxn modelId="{145C10B3-4675-49EF-A998-C82FFB1E3F42}" type="presParOf" srcId="{11656CC5-7EA4-4758-8139-24167E7FC83F}" destId="{8D35FDC9-495D-4A56-AD3C-9611274A01C5}" srcOrd="0" destOrd="0" presId="urn:microsoft.com/office/officeart/2005/8/layout/process1"/>
    <dgm:cxn modelId="{89C48EA9-E45A-43AF-B5A0-1015BB5E6C3D}" type="presParOf" srcId="{11656CC5-7EA4-4758-8139-24167E7FC83F}" destId="{A139457C-CD21-41E7-BD35-02C81BC72EAD}" srcOrd="1" destOrd="0" presId="urn:microsoft.com/office/officeart/2005/8/layout/process1"/>
    <dgm:cxn modelId="{FBF20EA5-1B76-4485-B559-15976E672BD7}" type="presParOf" srcId="{A139457C-CD21-41E7-BD35-02C81BC72EAD}" destId="{ECA32F00-99F1-4715-978D-9BF370A82A1E}" srcOrd="0" destOrd="0" presId="urn:microsoft.com/office/officeart/2005/8/layout/process1"/>
    <dgm:cxn modelId="{77DBAD05-26FF-4540-B695-DAB414611678}" type="presParOf" srcId="{11656CC5-7EA4-4758-8139-24167E7FC83F}" destId="{825684E0-39DF-4E3F-B738-EF18DEF09251}" srcOrd="2" destOrd="0" presId="urn:microsoft.com/office/officeart/2005/8/layout/process1"/>
    <dgm:cxn modelId="{5BE2A69C-C32E-4A4F-8064-DC13A001D39D}" type="presParOf" srcId="{11656CC5-7EA4-4758-8139-24167E7FC83F}" destId="{7A7B8C9D-5709-480B-86D3-D1D70379C7EC}" srcOrd="3" destOrd="0" presId="urn:microsoft.com/office/officeart/2005/8/layout/process1"/>
    <dgm:cxn modelId="{EA7DFCB7-FDEF-4EBF-932D-34AF1A2DD353}" type="presParOf" srcId="{7A7B8C9D-5709-480B-86D3-D1D70379C7EC}" destId="{B8026590-B962-47AB-9A66-095CD8B2F673}" srcOrd="0" destOrd="0" presId="urn:microsoft.com/office/officeart/2005/8/layout/process1"/>
    <dgm:cxn modelId="{5FD287B2-EF58-4B72-9681-3E2DCBBB875C}" type="presParOf" srcId="{11656CC5-7EA4-4758-8139-24167E7FC83F}" destId="{35E1DF74-8907-4571-9B59-A3441F8FF7C0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5FDC9-495D-4A56-AD3C-9611274A01C5}">
      <dsp:nvSpPr>
        <dsp:cNvPr id="0" name=""/>
        <dsp:cNvSpPr/>
      </dsp:nvSpPr>
      <dsp:spPr>
        <a:xfrm>
          <a:off x="4312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Warm-up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1999</a:t>
          </a:r>
          <a:endParaRPr lang="fr-BF" sz="1800" b="1" kern="1200" dirty="0"/>
        </a:p>
      </dsp:txBody>
      <dsp:txXfrm>
        <a:off x="28022" y="137837"/>
        <a:ext cx="1241391" cy="762114"/>
      </dsp:txXfrm>
    </dsp:sp>
    <dsp:sp modelId="{A139457C-CD21-41E7-BD35-02C81BC72EAD}">
      <dsp:nvSpPr>
        <dsp:cNvPr id="0" name=""/>
        <dsp:cNvSpPr/>
      </dsp:nvSpPr>
      <dsp:spPr>
        <a:xfrm>
          <a:off x="1422005" y="359081"/>
          <a:ext cx="273228" cy="31962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BF" sz="1800" kern="1200"/>
        </a:p>
      </dsp:txBody>
      <dsp:txXfrm>
        <a:off x="1422005" y="423006"/>
        <a:ext cx="191260" cy="191775"/>
      </dsp:txXfrm>
    </dsp:sp>
    <dsp:sp modelId="{825684E0-39DF-4E3F-B738-EF18DEF09251}">
      <dsp:nvSpPr>
        <dsp:cNvPr id="0" name=""/>
        <dsp:cNvSpPr/>
      </dsp:nvSpPr>
      <dsp:spPr>
        <a:xfrm>
          <a:off x="1808648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Calibration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1999</a:t>
          </a:r>
          <a:endParaRPr lang="fr-BF" sz="1800" b="1" kern="1200" dirty="0"/>
        </a:p>
      </dsp:txBody>
      <dsp:txXfrm>
        <a:off x="1832358" y="137837"/>
        <a:ext cx="1241391" cy="762114"/>
      </dsp:txXfrm>
    </dsp:sp>
    <dsp:sp modelId="{7A7B8C9D-5709-480B-86D3-D1D70379C7EC}">
      <dsp:nvSpPr>
        <dsp:cNvPr id="0" name=""/>
        <dsp:cNvSpPr/>
      </dsp:nvSpPr>
      <dsp:spPr>
        <a:xfrm>
          <a:off x="3226341" y="359081"/>
          <a:ext cx="273228" cy="319625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BF" sz="1800" kern="1200"/>
        </a:p>
      </dsp:txBody>
      <dsp:txXfrm>
        <a:off x="3226341" y="423006"/>
        <a:ext cx="191260" cy="191775"/>
      </dsp:txXfrm>
    </dsp:sp>
    <dsp:sp modelId="{35E1DF74-8907-4571-9B59-A3441F8FF7C0}">
      <dsp:nvSpPr>
        <dsp:cNvPr id="0" name=""/>
        <dsp:cNvSpPr/>
      </dsp:nvSpPr>
      <dsp:spPr>
        <a:xfrm>
          <a:off x="3612985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Validation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1999</a:t>
          </a:r>
          <a:endParaRPr lang="fr-BF" sz="1800" b="1" kern="1200" dirty="0"/>
        </a:p>
      </dsp:txBody>
      <dsp:txXfrm>
        <a:off x="3636695" y="137837"/>
        <a:ext cx="1241391" cy="76211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35FDC9-495D-4A56-AD3C-9611274A01C5}">
      <dsp:nvSpPr>
        <dsp:cNvPr id="0" name=""/>
        <dsp:cNvSpPr/>
      </dsp:nvSpPr>
      <dsp:spPr>
        <a:xfrm>
          <a:off x="4312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Warm-up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1999</a:t>
          </a:r>
          <a:endParaRPr lang="fr-BF" sz="1800" b="1" kern="1200" dirty="0"/>
        </a:p>
      </dsp:txBody>
      <dsp:txXfrm>
        <a:off x="28022" y="137837"/>
        <a:ext cx="1241391" cy="762114"/>
      </dsp:txXfrm>
    </dsp:sp>
    <dsp:sp modelId="{A139457C-CD21-41E7-BD35-02C81BC72EAD}">
      <dsp:nvSpPr>
        <dsp:cNvPr id="0" name=""/>
        <dsp:cNvSpPr/>
      </dsp:nvSpPr>
      <dsp:spPr>
        <a:xfrm>
          <a:off x="1422005" y="359081"/>
          <a:ext cx="273228" cy="319625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BF" sz="1800" kern="1200"/>
        </a:p>
      </dsp:txBody>
      <dsp:txXfrm>
        <a:off x="1422005" y="423006"/>
        <a:ext cx="191260" cy="191775"/>
      </dsp:txXfrm>
    </dsp:sp>
    <dsp:sp modelId="{825684E0-39DF-4E3F-B738-EF18DEF09251}">
      <dsp:nvSpPr>
        <dsp:cNvPr id="0" name=""/>
        <dsp:cNvSpPr/>
      </dsp:nvSpPr>
      <dsp:spPr>
        <a:xfrm>
          <a:off x="1808648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Calibration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2009</a:t>
          </a:r>
          <a:endParaRPr lang="fr-BF" sz="1800" b="1" kern="1200" dirty="0"/>
        </a:p>
      </dsp:txBody>
      <dsp:txXfrm>
        <a:off x="1832358" y="137837"/>
        <a:ext cx="1241391" cy="762114"/>
      </dsp:txXfrm>
    </dsp:sp>
    <dsp:sp modelId="{7A7B8C9D-5709-480B-86D3-D1D70379C7EC}">
      <dsp:nvSpPr>
        <dsp:cNvPr id="0" name=""/>
        <dsp:cNvSpPr/>
      </dsp:nvSpPr>
      <dsp:spPr>
        <a:xfrm>
          <a:off x="3226341" y="359081"/>
          <a:ext cx="273228" cy="319625"/>
        </a:xfrm>
        <a:prstGeom prst="rightArrow">
          <a:avLst>
            <a:gd name="adj1" fmla="val 60000"/>
            <a:gd name="adj2" fmla="val 50000"/>
          </a:avLst>
        </a:prstGeom>
        <a:solidFill>
          <a:srgbClr val="C000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fr-BF" sz="1800" kern="1200"/>
        </a:p>
      </dsp:txBody>
      <dsp:txXfrm>
        <a:off x="3226341" y="423006"/>
        <a:ext cx="191260" cy="191775"/>
      </dsp:txXfrm>
    </dsp:sp>
    <dsp:sp modelId="{35E1DF74-8907-4571-9B59-A3441F8FF7C0}">
      <dsp:nvSpPr>
        <dsp:cNvPr id="0" name=""/>
        <dsp:cNvSpPr/>
      </dsp:nvSpPr>
      <dsp:spPr>
        <a:xfrm>
          <a:off x="3612985" y="114127"/>
          <a:ext cx="1288811" cy="8095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rgbClr val="C0000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kern="1200" dirty="0"/>
            <a:t>Validation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/>
            <a:t>LULC 2017</a:t>
          </a:r>
          <a:endParaRPr lang="fr-BF" sz="1800" b="1" kern="1200" dirty="0"/>
        </a:p>
      </dsp:txBody>
      <dsp:txXfrm>
        <a:off x="3636695" y="137837"/>
        <a:ext cx="1241391" cy="7621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F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BD2EEF-C394-43DD-B3FB-2B7EE3A23F03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F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F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315B99-0143-4BD6-99C2-0810F5414BF0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42680038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3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41847544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4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9745347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5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13153578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6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8590314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7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13932566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8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26411182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9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899028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10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9905624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11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13760964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12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737129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13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7995994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14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6688127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15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7526985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F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315B99-0143-4BD6-99C2-0810F5414BF0}" type="slidenum">
              <a:rPr lang="fr-BF" smtClean="0"/>
              <a:t>16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779751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28A5C-DCCD-404C-B205-EF468215842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6926DE-ABEF-4DC7-89FC-7C0C59821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fr-BF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F348B83-9737-401A-87E5-7F3229A11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5D64B9-9592-4109-AA04-1CB9EEC193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FDDC17-7F01-4072-9FFD-36B6C90A85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426715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D7D42C-566A-4FF7-B729-449B94520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32E70B-0296-4A1C-B3A5-2767627CFE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789CF6-021A-4D20-902B-F70EA70386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1FAACB-E34E-4A44-B6B6-E51871EA6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F8BD1D-BDC4-4820-A40A-66C719FD5A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2871368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BF42B-E50C-4FAD-9694-D15039367F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E8BC4E6-BEE6-4679-9080-B9B968A467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E07B2DC-A2B4-4892-9A47-8EE7ADA94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D45B1D-9052-4F9C-8D1B-97BEA94F97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2C293FC-7058-4DA5-8028-4E918F2DC0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840344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0B70B4-EE9E-4015-ABC6-43EB653E96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6A91F7-E5D6-4D0E-BCF3-2776DCD2C4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93538AA-F1AC-43DC-AC17-20ACF1E43A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089BFDD-739E-494B-8423-1B97BDD90C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6CDE78-A004-4316-BCE1-69FB53C17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18730C-1B26-43B3-B513-6C27C6BF5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2965789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354736-4F36-4399-BCEF-73657D1FE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DFA035-CF3F-4CEB-A7EB-45FBB0DD9A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CE2FF1-3102-41F0-A5AE-B36C20E76F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48CC38A-F16B-4040-B30A-16F6A369FA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F1773FB-44AA-4FA4-A6CE-0E49AE013D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9B4963E-6A52-4F6F-AB12-5F0CD180E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B3E3EC2-872D-47D8-966C-B7868F3BE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9493B58C-2300-4B21-931B-B1E2C9F77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299898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656BEB-F647-48DA-863A-F01CC29FF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6AF5B7C-F3A9-4660-89CB-2926CD30B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1E7F5DE-EBC2-46B6-8DD2-0DEEB05CE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AE5561C-2FD8-468B-A005-58B95221C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2148992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E043B10-AAD1-40DC-8FB7-F416FD58B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FA2282F-20B3-4077-9C1D-1E26CC52E0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53F0C3-88F4-4BAE-9BD8-A2751CA92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320510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279F39-4A61-456B-807E-0CD3448F0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5D9026-759F-4E64-805D-7E358B34D1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8BC31B9-B009-41F3-8336-5B8EC93355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830ECA-A72A-4029-8B41-A9864D7D2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D57368-F03E-4CC7-8DA6-77F76B6F03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D24F28-A9F7-44EA-A8E5-BDEAD229DB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4181270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A06627-2DA6-446E-BD90-5A6B80412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C1BFC2D-5FA0-45D1-9CA3-B0F7F235B7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F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930E0BF-364C-4902-AC5E-C4B514911C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9DD6778-CA25-4BE6-B161-8DC29F783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C59E086-B068-4BBE-8933-C1E355051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DCC7116-66F8-47F9-8ABC-2D9D18534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1612745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F1D12B-B400-4B06-B981-8FFDF8AD2B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FF2FC28-B785-4F0E-81A9-68762CF75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98C463-0675-43EB-BCA2-072E72EAB4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231B27E-1AC4-4B66-A0BF-3E1A73766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D49D5AB-8B23-408D-BE87-63E45801D4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548415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CD28DD0-D6AA-42ED-9362-6947D0999C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7C3DDF2-343A-460D-992C-745388F7DA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23AE840-4D42-4B84-A815-7037A9EE4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CF4BFA-5A3A-4E81-8B43-83AF325E6A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EB43C6-AB77-4A4F-94F6-0C3CB1CAA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3497256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FC05CB4-67B6-4CF1-BC61-1FC9CF9D1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fr-BF"/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8E68C9D-1D7D-49F6-AF1A-9C4F8A34CF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F"/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C58961D-829B-4A8A-8AF5-651021AB4EF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985F03-B8A2-41B7-8596-8DBFA1B1AACC}" type="datetimeFigureOut">
              <a:rPr lang="fr-BF" smtClean="0"/>
              <a:t>22/04/2021</a:t>
            </a:fld>
            <a:endParaRPr lang="fr-BF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DC4C6C5-F098-4820-B1E2-7FFAD775CE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F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4320B8-4B7D-4F7F-AEB2-E6C6C83BDB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8572B-FE99-48D6-AA4A-694BD8F5F916}" type="slidenum">
              <a:rPr lang="fr-BF" smtClean="0"/>
              <a:t>‹N°›</a:t>
            </a:fld>
            <a:endParaRPr lang="fr-BF"/>
          </a:p>
        </p:txBody>
      </p:sp>
    </p:spTree>
    <p:extLst>
      <p:ext uri="{BB962C8B-B14F-4D97-AF65-F5344CB8AC3E}">
        <p14:creationId xmlns:p14="http://schemas.microsoft.com/office/powerpoint/2010/main" val="612414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BF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doi.org/10.5194/egusphere-egu21-7974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1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slide" Target="slide16.xml"/><Relationship Id="rId5" Type="http://schemas.openxmlformats.org/officeDocument/2006/relationships/image" Target="../media/image4.png"/><Relationship Id="rId10" Type="http://schemas.openxmlformats.org/officeDocument/2006/relationships/slide" Target="slide15.xml"/><Relationship Id="rId4" Type="http://schemas.openxmlformats.org/officeDocument/2006/relationships/image" Target="../media/image2.svg"/><Relationship Id="rId9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6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.xml"/><Relationship Id="rId5" Type="http://schemas.openxmlformats.org/officeDocument/2006/relationships/hyperlink" Target="https://link.springer.com/10.1007/s10640-013-9679-2" TargetMode="External"/><Relationship Id="rId4" Type="http://schemas.openxmlformats.org/officeDocument/2006/relationships/hyperlink" Target="https://www.researchgate.net/publication/234101792_The_climate_of_the_Sahel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8.png"/><Relationship Id="rId7" Type="http://schemas.openxmlformats.org/officeDocument/2006/relationships/hyperlink" Target="https://www.intechopen.com/books/current-perspectives-in-contaminant-hydrology-and-water-resources-sustainability/impact-of-drought-and-land-use-changes-on-surface-water-quality-and-quantity-the-sahelian-paradox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slide" Target="slide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x.doi.org/10.1007%2Fs00267-008-9237-9" TargetMode="External"/><Relationship Id="rId5" Type="http://schemas.openxmlformats.org/officeDocument/2006/relationships/hyperlink" Target="http://www.documentation.ird.fr/hor/fdi:010056120" TargetMode="Externa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science/article/abs/pii/S026483772100028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slide" Target="slide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4.png"/><Relationship Id="rId5" Type="http://schemas.openxmlformats.org/officeDocument/2006/relationships/image" Target="../media/image19.png"/><Relationship Id="rId10" Type="http://schemas.openxmlformats.org/officeDocument/2006/relationships/hyperlink" Target="https://www.sciencedirect.com/science/article/abs/pii/S0264837721000284" TargetMode="External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elibrary.asabe.org/abstract.asp??JID=3&amp;AID=39854&amp;CID=t2011&amp;v=54&amp;i=5&amp;T=1" TargetMode="External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hyperlink" Target="https://doi.wiley.com/10.1111/j.1752-1688.1998.tb05961.x" TargetMode="External"/><Relationship Id="rId4" Type="http://schemas.openxmlformats.org/officeDocument/2006/relationships/slide" Target="slide2.xml"/><Relationship Id="rId9" Type="http://schemas.openxmlformats.org/officeDocument/2006/relationships/hyperlink" Target="https://www.sciencedirect.com/science/article/abs/pii/S004896972037323X?via%3Dihub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slide" Target="slide2.xml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Relationship Id="rId1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hyperlink" Target="http://www.scirp.org/journal/doi.aspx?DOI=10.4236/jwarp.2017.912092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hyperlink" Target="https://www.sciencedirect.com/science/article/abs/pii/S004896972037323X?dgcid=author" TargetMode="External"/><Relationship Id="rId4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gif"/><Relationship Id="rId3" Type="http://schemas.openxmlformats.org/officeDocument/2006/relationships/slide" Target="slide2.xml"/><Relationship Id="rId7" Type="http://schemas.openxmlformats.org/officeDocument/2006/relationships/hyperlink" Target="https://www.sciencedirect.com/science/article/abs/pii/S0264837721000284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g"/><Relationship Id="rId5" Type="http://schemas.openxmlformats.org/officeDocument/2006/relationships/hyperlink" Target="https://linkinghub.elsevier.com/retrieve/pii/S004896972037323X" TargetMode="External"/><Relationship Id="rId4" Type="http://schemas.openxmlformats.org/officeDocument/2006/relationships/hyperlink" Target="https://doi.org/10.1016/j.scitotenv.2020.143792" TargetMode="External"/><Relationship Id="rId9" Type="http://schemas.openxmlformats.org/officeDocument/2006/relationships/hyperlink" Target="https://doi.org/10.1016/j.landusepol.2021.105305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0A850F-2DCD-4F2E-B3A9-C21D4A4FA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99514" y="1121586"/>
            <a:ext cx="10592972" cy="2387600"/>
          </a:xfrm>
        </p:spPr>
        <p:txBody>
          <a:bodyPr>
            <a:normAutofit fontScale="90000"/>
          </a:bodyPr>
          <a:lstStyle/>
          <a:p>
            <a:r>
              <a:rPr lang="en-US" sz="4400" b="1" dirty="0"/>
              <a:t>Hydrological modelling of Sahelian hydrological paradox: accounting for explicit land use/land cover change in the simulation of hydrological processes</a:t>
            </a:r>
            <a:endParaRPr lang="fr-BF" sz="4400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1EE9032-7BBA-41F3-B377-2BD6755B734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71714" y="4080354"/>
            <a:ext cx="11248571" cy="19082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BF" altLang="fr-BF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Roland Yonaba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A.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C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Biaou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Koita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Fowé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lang="fr-FR" altLang="fr-BF" sz="1600" dirty="0"/>
              <a:t>A. L. 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Mounirou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C. O.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Zouré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P.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Queloz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2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K.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Karambiri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FR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r>
              <a:rPr kumimoji="0" lang="fr-FR" altLang="fr-BF" sz="1600" b="0" i="0" u="none" strike="noStrike" cap="none" normalizeH="0" dirty="0">
                <a:ln>
                  <a:noFill/>
                </a:ln>
                <a:solidFill>
                  <a:schemeClr val="tx1"/>
                </a:solidFill>
                <a:effectLst/>
              </a:rPr>
              <a:t>,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H</a:t>
            </a:r>
            <a:r>
              <a:rPr kumimoji="0" lang="fr-FR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Yacouba</a:t>
            </a:r>
            <a:r>
              <a:rPr kumimoji="0" lang="fr-BF" altLang="fr-BF" sz="1600" b="0" i="0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fr-FR" altLang="fr-BF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F" altLang="fr-BF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BF" altLang="fr-BF" sz="1400" b="0" i="1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1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International Institute for Water and </a:t>
            </a:r>
            <a:r>
              <a:rPr kumimoji="0" lang="fr-BF" altLang="fr-BF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Environmental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Engineering (2iE), </a:t>
            </a:r>
            <a:endParaRPr kumimoji="0" lang="fr-FR" altLang="fr-BF" sz="1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BF" altLang="fr-BF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Laboratory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for Water, Hydro-</a:t>
            </a:r>
            <a:r>
              <a:rPr kumimoji="0" lang="fr-BF" altLang="fr-BF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Systems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and Agriculture (LEHSA), Burkina Faso (roland.yonaba@gmail.com) </a:t>
            </a:r>
            <a:endParaRPr kumimoji="0" lang="fr-FR" altLang="fr-BF" sz="1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fr-BF" altLang="fr-BF" sz="1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BF" altLang="fr-BF" sz="1400" b="0" i="1" u="none" strike="noStrike" cap="none" normalizeH="0" baseline="30000" dirty="0">
                <a:ln>
                  <a:noFill/>
                </a:ln>
                <a:solidFill>
                  <a:schemeClr val="tx1"/>
                </a:solidFill>
                <a:effectLst/>
              </a:rPr>
              <a:t>2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Institute of Territorial Engineering (INSIT)</a:t>
            </a:r>
            <a:endParaRPr kumimoji="0" lang="fr-FR" altLang="fr-BF" sz="1400" b="0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fr-BF" altLang="fr-BF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School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of Management and Engineering Vaud (HEIG-VD), Yverdon-les-Bains, </a:t>
            </a:r>
            <a:r>
              <a:rPr kumimoji="0" lang="fr-BF" altLang="fr-BF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</a:rPr>
              <a:t>Switzerland</a:t>
            </a:r>
            <a:r>
              <a:rPr kumimoji="0" lang="fr-BF" altLang="fr-BF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.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BF" altLang="fr-BF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A277351-0073-4D0B-B817-387C1C3FC475}"/>
              </a:ext>
            </a:extLst>
          </p:cNvPr>
          <p:cNvSpPr/>
          <p:nvPr/>
        </p:nvSpPr>
        <p:spPr>
          <a:xfrm>
            <a:off x="3474961" y="6252289"/>
            <a:ext cx="524207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000" dirty="0">
                <a:hlinkClick r:id="rId2"/>
              </a:rPr>
              <a:t>https://doi.org/10.5194/egusphere-egu21-7974</a:t>
            </a:r>
            <a:r>
              <a:rPr lang="en-GB" sz="2000" dirty="0"/>
              <a:t> </a:t>
            </a:r>
            <a:endParaRPr lang="fr-BF" sz="2000" dirty="0"/>
          </a:p>
        </p:txBody>
      </p:sp>
      <p:cxnSp>
        <p:nvCxnSpPr>
          <p:cNvPr id="7" name="Connecteur droit 6">
            <a:extLst>
              <a:ext uri="{FF2B5EF4-FFF2-40B4-BE49-F238E27FC236}">
                <a16:creationId xmlns:a16="http://schemas.microsoft.com/office/drawing/2014/main" id="{178999AB-3388-4D7C-BB85-B3C93BC0215C}"/>
              </a:ext>
            </a:extLst>
          </p:cNvPr>
          <p:cNvCxnSpPr/>
          <p:nvPr/>
        </p:nvCxnSpPr>
        <p:spPr>
          <a:xfrm>
            <a:off x="365760" y="3808836"/>
            <a:ext cx="11354525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Graphique 8">
            <a:extLst>
              <a:ext uri="{FF2B5EF4-FFF2-40B4-BE49-F238E27FC236}">
                <a16:creationId xmlns:a16="http://schemas.microsoft.com/office/drawing/2014/main" id="{40D02AD7-54E4-405A-83AF-070CD1EBC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45880" y="130988"/>
            <a:ext cx="4300240" cy="1128672"/>
          </a:xfrm>
          <a:prstGeom prst="rect">
            <a:avLst/>
          </a:prstGeom>
        </p:spPr>
      </p:pic>
      <p:pic>
        <p:nvPicPr>
          <p:cNvPr id="10" name="Image 9" descr="I:\logo.jpg">
            <a:extLst>
              <a:ext uri="{FF2B5EF4-FFF2-40B4-BE49-F238E27FC236}">
                <a16:creationId xmlns:a16="http://schemas.microsoft.com/office/drawing/2014/main" id="{89F39B84-743C-4FCC-BB55-51069A1B67DE}"/>
              </a:ext>
            </a:extLst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9886" y="5998288"/>
            <a:ext cx="1132114" cy="84564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8">
            <a:extLst>
              <a:ext uri="{FF2B5EF4-FFF2-40B4-BE49-F238E27FC236}">
                <a16:creationId xmlns:a16="http://schemas.microsoft.com/office/drawing/2014/main" id="{F8C64922-E72F-4559-BBB8-8EA6BEEC5A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13739" y="5798417"/>
            <a:ext cx="1502725" cy="52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50210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0A850F-2DCD-4F2E-B3A9-C21D4A4FA9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7313" y="1187392"/>
            <a:ext cx="10592972" cy="895899"/>
          </a:xfrm>
        </p:spPr>
        <p:txBody>
          <a:bodyPr>
            <a:normAutofit/>
          </a:bodyPr>
          <a:lstStyle/>
          <a:p>
            <a:r>
              <a:rPr lang="en-US" sz="2200" b="1" dirty="0"/>
              <a:t>Hydrological modelling of Sahelian hydrological paradox: accounting for explicit land use/land cover change in the simulation of hydrological processes</a:t>
            </a:r>
            <a:endParaRPr lang="fr-BF" sz="2200" b="1" dirty="0"/>
          </a:p>
        </p:txBody>
      </p:sp>
      <p:pic>
        <p:nvPicPr>
          <p:cNvPr id="9" name="Graphique 8">
            <a:extLst>
              <a:ext uri="{FF2B5EF4-FFF2-40B4-BE49-F238E27FC236}">
                <a16:creationId xmlns:a16="http://schemas.microsoft.com/office/drawing/2014/main" id="{40D02AD7-54E4-405A-83AF-070CD1EBCE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945880" y="130988"/>
            <a:ext cx="4300240" cy="11286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8581648-A423-4456-A8F4-93677EF3A432}"/>
              </a:ext>
            </a:extLst>
          </p:cNvPr>
          <p:cNvSpPr/>
          <p:nvPr/>
        </p:nvSpPr>
        <p:spPr>
          <a:xfrm>
            <a:off x="3326" y="1701"/>
            <a:ext cx="724867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fr-FR" sz="3200" b="1" dirty="0">
                <a:effectLst>
                  <a:outerShdw blurRad="50800" dist="50800" dir="4200000" algn="ctr" rotWithShape="0">
                    <a:srgbClr val="000000">
                      <a:alpha val="43137"/>
                    </a:srgbClr>
                  </a:outerShdw>
                </a:effectLst>
              </a:rPr>
              <a:t>OVERVIEW</a:t>
            </a:r>
            <a:endParaRPr lang="fr-BF" b="1" dirty="0">
              <a:effectLst>
                <a:outerShdw blurRad="50800" dist="50800" dir="4200000" algn="ctr" rotWithShape="0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18">
            <a:extLst>
              <a:ext uri="{FF2B5EF4-FFF2-40B4-BE49-F238E27FC236}">
                <a16:creationId xmlns:a16="http://schemas.microsoft.com/office/drawing/2014/main" id="{D5AF21C5-C335-42DE-A1D3-D433F6179F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85603" y="5725592"/>
            <a:ext cx="1502725" cy="525954"/>
          </a:xfrm>
          <a:prstGeom prst="rect">
            <a:avLst/>
          </a:prstGeom>
        </p:spPr>
      </p:pic>
      <p:pic>
        <p:nvPicPr>
          <p:cNvPr id="13" name="Image 12" descr="I:\logo.jpg">
            <a:extLst>
              <a:ext uri="{FF2B5EF4-FFF2-40B4-BE49-F238E27FC236}">
                <a16:creationId xmlns:a16="http://schemas.microsoft.com/office/drawing/2014/main" id="{1E8F3D1E-4E74-4F83-8049-83480759D266}"/>
              </a:ext>
            </a:extLst>
          </p:cNvPr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4400" y="5923316"/>
            <a:ext cx="1029332" cy="845644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Rectangle 13">
            <a:hlinkClick r:id="rId7" action="ppaction://hlinksldjump"/>
            <a:extLst>
              <a:ext uri="{FF2B5EF4-FFF2-40B4-BE49-F238E27FC236}">
                <a16:creationId xmlns:a16="http://schemas.microsoft.com/office/drawing/2014/main" id="{C6EA901E-670B-4D12-8083-4D6081F3A5F5}"/>
              </a:ext>
            </a:extLst>
          </p:cNvPr>
          <p:cNvSpPr/>
          <p:nvPr/>
        </p:nvSpPr>
        <p:spPr>
          <a:xfrm>
            <a:off x="1127312" y="2605672"/>
            <a:ext cx="4663440" cy="606594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/>
              <a:t>1. </a:t>
            </a:r>
            <a:r>
              <a:rPr lang="fr-FR" sz="2400" b="1" dirty="0" err="1"/>
              <a:t>Problem</a:t>
            </a:r>
            <a:r>
              <a:rPr lang="fr-FR" sz="2400" b="1" dirty="0"/>
              <a:t> </a:t>
            </a:r>
            <a:r>
              <a:rPr lang="fr-FR" sz="2400" b="1" dirty="0" err="1"/>
              <a:t>statement</a:t>
            </a:r>
            <a:r>
              <a:rPr lang="fr-FR" sz="2400" b="1" dirty="0"/>
              <a:t> / </a:t>
            </a:r>
            <a:r>
              <a:rPr lang="fr-FR" sz="2400" b="1" dirty="0" err="1"/>
              <a:t>Context</a:t>
            </a:r>
            <a:endParaRPr lang="fr-BF" sz="2400" b="1" dirty="0"/>
          </a:p>
        </p:txBody>
      </p:sp>
      <p:sp>
        <p:nvSpPr>
          <p:cNvPr id="15" name="Rectangle 14">
            <a:hlinkClick r:id="rId8" action="ppaction://hlinksldjump"/>
            <a:extLst>
              <a:ext uri="{FF2B5EF4-FFF2-40B4-BE49-F238E27FC236}">
                <a16:creationId xmlns:a16="http://schemas.microsoft.com/office/drawing/2014/main" id="{DBDDB0B0-691A-46CB-A143-E426EB2F060C}"/>
              </a:ext>
            </a:extLst>
          </p:cNvPr>
          <p:cNvSpPr/>
          <p:nvPr/>
        </p:nvSpPr>
        <p:spPr>
          <a:xfrm>
            <a:off x="1127313" y="3309075"/>
            <a:ext cx="4663440" cy="606595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/>
              <a:t>2. </a:t>
            </a:r>
            <a:r>
              <a:rPr lang="fr-FR" sz="2400" b="1" dirty="0" err="1"/>
              <a:t>Study</a:t>
            </a:r>
            <a:r>
              <a:rPr lang="fr-FR" sz="2400" b="1" dirty="0"/>
              <a:t> area</a:t>
            </a:r>
            <a:endParaRPr lang="fr-BF" sz="2400" b="1" dirty="0"/>
          </a:p>
        </p:txBody>
      </p:sp>
      <p:sp>
        <p:nvSpPr>
          <p:cNvPr id="16" name="Rectangle 15">
            <a:hlinkClick r:id="rId9" action="ppaction://hlinksldjump"/>
            <a:extLst>
              <a:ext uri="{FF2B5EF4-FFF2-40B4-BE49-F238E27FC236}">
                <a16:creationId xmlns:a16="http://schemas.microsoft.com/office/drawing/2014/main" id="{BD30FE2B-AB94-419B-80B1-9985DCE788BF}"/>
              </a:ext>
            </a:extLst>
          </p:cNvPr>
          <p:cNvSpPr/>
          <p:nvPr/>
        </p:nvSpPr>
        <p:spPr>
          <a:xfrm>
            <a:off x="1127312" y="4015591"/>
            <a:ext cx="4663440" cy="606595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/>
              <a:t>3. </a:t>
            </a:r>
            <a:r>
              <a:rPr lang="fr-FR" sz="2400" b="1" dirty="0" err="1"/>
              <a:t>Modelling</a:t>
            </a:r>
            <a:r>
              <a:rPr lang="fr-FR" sz="2400" b="1" dirty="0"/>
              <a:t> </a:t>
            </a:r>
            <a:r>
              <a:rPr lang="fr-FR" sz="2400" b="1" dirty="0" err="1"/>
              <a:t>work</a:t>
            </a:r>
            <a:r>
              <a:rPr lang="fr-FR" sz="2400" b="1" dirty="0"/>
              <a:t> and key </a:t>
            </a:r>
            <a:r>
              <a:rPr lang="fr-FR" sz="2400" b="1" dirty="0" err="1"/>
              <a:t>findings</a:t>
            </a:r>
            <a:endParaRPr lang="fr-BF" sz="2400" b="1" dirty="0"/>
          </a:p>
        </p:txBody>
      </p:sp>
      <p:sp>
        <p:nvSpPr>
          <p:cNvPr id="17" name="Rectangle 16">
            <a:hlinkClick r:id="rId10" action="ppaction://hlinksldjump"/>
            <a:extLst>
              <a:ext uri="{FF2B5EF4-FFF2-40B4-BE49-F238E27FC236}">
                <a16:creationId xmlns:a16="http://schemas.microsoft.com/office/drawing/2014/main" id="{FB2E2E63-836E-4A1C-9EC9-B8792653E949}"/>
              </a:ext>
            </a:extLst>
          </p:cNvPr>
          <p:cNvSpPr/>
          <p:nvPr/>
        </p:nvSpPr>
        <p:spPr>
          <a:xfrm>
            <a:off x="1127313" y="4723851"/>
            <a:ext cx="4663440" cy="606595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/>
              <a:t>4. Key conclusions</a:t>
            </a:r>
            <a:endParaRPr lang="fr-BF" sz="2400" b="1" dirty="0"/>
          </a:p>
        </p:txBody>
      </p:sp>
      <p:sp>
        <p:nvSpPr>
          <p:cNvPr id="22" name="Right Arrow 15">
            <a:extLst>
              <a:ext uri="{FF2B5EF4-FFF2-40B4-BE49-F238E27FC236}">
                <a16:creationId xmlns:a16="http://schemas.microsoft.com/office/drawing/2014/main" id="{7DE1A7B8-4BF3-4114-B78C-3A535FC5B9B5}"/>
              </a:ext>
            </a:extLst>
          </p:cNvPr>
          <p:cNvSpPr/>
          <p:nvPr/>
        </p:nvSpPr>
        <p:spPr>
          <a:xfrm>
            <a:off x="10329090" y="4512832"/>
            <a:ext cx="1123908" cy="74249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16">
            <a:extLst>
              <a:ext uri="{FF2B5EF4-FFF2-40B4-BE49-F238E27FC236}">
                <a16:creationId xmlns:a16="http://schemas.microsoft.com/office/drawing/2014/main" id="{5B3E98A2-F204-4212-AA17-EF1D038A2E2C}"/>
              </a:ext>
            </a:extLst>
          </p:cNvPr>
          <p:cNvSpPr/>
          <p:nvPr/>
        </p:nvSpPr>
        <p:spPr>
          <a:xfrm rot="10800000">
            <a:off x="9090271" y="4512831"/>
            <a:ext cx="1123908" cy="742493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3">
            <a:extLst>
              <a:ext uri="{FF2B5EF4-FFF2-40B4-BE49-F238E27FC236}">
                <a16:creationId xmlns:a16="http://schemas.microsoft.com/office/drawing/2014/main" id="{A993C636-46FF-40C7-9FF5-F5C0765BC572}"/>
              </a:ext>
            </a:extLst>
          </p:cNvPr>
          <p:cNvSpPr txBox="1"/>
          <p:nvPr/>
        </p:nvSpPr>
        <p:spPr>
          <a:xfrm>
            <a:off x="6763930" y="3400509"/>
            <a:ext cx="210929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The orange ‘Home’ </a:t>
            </a:r>
          </a:p>
          <a:p>
            <a:pPr algn="ctr"/>
            <a:r>
              <a:rPr lang="en-GB" b="1" dirty="0"/>
              <a:t>Button takes you to </a:t>
            </a:r>
          </a:p>
          <a:p>
            <a:pPr algn="ctr"/>
            <a:r>
              <a:rPr lang="en-GB" b="1" dirty="0"/>
              <a:t>this section menu</a:t>
            </a:r>
          </a:p>
        </p:txBody>
      </p:sp>
      <p:sp>
        <p:nvSpPr>
          <p:cNvPr id="25" name="TextBox 17">
            <a:extLst>
              <a:ext uri="{FF2B5EF4-FFF2-40B4-BE49-F238E27FC236}">
                <a16:creationId xmlns:a16="http://schemas.microsoft.com/office/drawing/2014/main" id="{05073B83-A396-4C2C-8516-5B82B8D9E537}"/>
              </a:ext>
            </a:extLst>
          </p:cNvPr>
          <p:cNvSpPr txBox="1"/>
          <p:nvPr/>
        </p:nvSpPr>
        <p:spPr>
          <a:xfrm>
            <a:off x="9118389" y="3404149"/>
            <a:ext cx="21734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/>
              <a:t>The left/right arrows</a:t>
            </a:r>
          </a:p>
          <a:p>
            <a:pPr algn="ctr"/>
            <a:r>
              <a:rPr lang="en-GB" b="1" dirty="0"/>
              <a:t>take you to the</a:t>
            </a:r>
          </a:p>
          <a:p>
            <a:pPr algn="ctr"/>
            <a:r>
              <a:rPr lang="en-GB" b="1" dirty="0"/>
              <a:t>previous/next page</a:t>
            </a:r>
          </a:p>
        </p:txBody>
      </p:sp>
      <p:sp>
        <p:nvSpPr>
          <p:cNvPr id="26" name="TextBox 7">
            <a:extLst>
              <a:ext uri="{FF2B5EF4-FFF2-40B4-BE49-F238E27FC236}">
                <a16:creationId xmlns:a16="http://schemas.microsoft.com/office/drawing/2014/main" id="{E66B26AC-C969-4735-8C57-90536F87D781}"/>
              </a:ext>
            </a:extLst>
          </p:cNvPr>
          <p:cNvSpPr txBox="1"/>
          <p:nvPr/>
        </p:nvSpPr>
        <p:spPr>
          <a:xfrm>
            <a:off x="7818577" y="2673049"/>
            <a:ext cx="22426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PICO Navigation</a:t>
            </a:r>
          </a:p>
        </p:txBody>
      </p:sp>
      <p:sp>
        <p:nvSpPr>
          <p:cNvPr id="27" name="Right Arrow 12">
            <a:extLst>
              <a:ext uri="{FF2B5EF4-FFF2-40B4-BE49-F238E27FC236}">
                <a16:creationId xmlns:a16="http://schemas.microsoft.com/office/drawing/2014/main" id="{F5EEF776-E015-41A8-8F1F-CD50C363B4DE}"/>
              </a:ext>
            </a:extLst>
          </p:cNvPr>
          <p:cNvSpPr/>
          <p:nvPr/>
        </p:nvSpPr>
        <p:spPr>
          <a:xfrm rot="16200000">
            <a:off x="7310270" y="4369411"/>
            <a:ext cx="1016617" cy="1029333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1" action="ppaction://hlinksldjump"/>
            <a:extLst>
              <a:ext uri="{FF2B5EF4-FFF2-40B4-BE49-F238E27FC236}">
                <a16:creationId xmlns:a16="http://schemas.microsoft.com/office/drawing/2014/main" id="{9C25C281-7558-4418-A6DF-90175A4FE3A7}"/>
              </a:ext>
            </a:extLst>
          </p:cNvPr>
          <p:cNvSpPr/>
          <p:nvPr/>
        </p:nvSpPr>
        <p:spPr>
          <a:xfrm>
            <a:off x="1127312" y="5438018"/>
            <a:ext cx="4663440" cy="606595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2400" b="1" dirty="0"/>
              <a:t>5. </a:t>
            </a:r>
            <a:r>
              <a:rPr lang="fr-FR" sz="2400" b="1" dirty="0" err="1"/>
              <a:t>Published</a:t>
            </a:r>
            <a:r>
              <a:rPr lang="fr-FR" sz="2400" b="1" dirty="0"/>
              <a:t> </a:t>
            </a:r>
            <a:r>
              <a:rPr lang="fr-FR" sz="2400" b="1" dirty="0" err="1"/>
              <a:t>papers</a:t>
            </a:r>
            <a:r>
              <a:rPr lang="fr-FR" sz="2400" b="1" dirty="0"/>
              <a:t> for more</a:t>
            </a:r>
            <a:endParaRPr lang="fr-BF" sz="2400" b="1" dirty="0"/>
          </a:p>
        </p:txBody>
      </p:sp>
    </p:spTree>
    <p:extLst>
      <p:ext uri="{BB962C8B-B14F-4D97-AF65-F5344CB8AC3E}">
        <p14:creationId xmlns:p14="http://schemas.microsoft.com/office/powerpoint/2010/main" val="1879601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2" y="125976"/>
            <a:ext cx="11616396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problem</a:t>
            </a:r>
            <a:r>
              <a:rPr lang="fr-FR" sz="3600" b="1" dirty="0">
                <a:solidFill>
                  <a:srgbClr val="C00000"/>
                </a:solidFill>
              </a:rPr>
              <a:t>: </a:t>
            </a:r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Hydrology</a:t>
            </a:r>
            <a:r>
              <a:rPr lang="fr-FR" sz="3600" b="1" dirty="0">
                <a:solidFill>
                  <a:srgbClr val="C00000"/>
                </a:solidFill>
              </a:rPr>
              <a:t> in the West </a:t>
            </a:r>
            <a:r>
              <a:rPr lang="fr-FR" sz="3600" b="1" dirty="0" err="1">
                <a:solidFill>
                  <a:srgbClr val="C00000"/>
                </a:solidFill>
              </a:rPr>
              <a:t>African</a:t>
            </a:r>
            <a:r>
              <a:rPr lang="fr-FR" sz="3600" b="1" dirty="0">
                <a:solidFill>
                  <a:srgbClr val="C00000"/>
                </a:solidFill>
              </a:rPr>
              <a:t> Sahel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F52D3A-4E63-48DA-BE43-00F03DCDD14E}"/>
              </a:ext>
            </a:extLst>
          </p:cNvPr>
          <p:cNvSpPr txBox="1"/>
          <p:nvPr/>
        </p:nvSpPr>
        <p:spPr>
          <a:xfrm>
            <a:off x="249159" y="914293"/>
            <a:ext cx="1170837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The West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African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Sahel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context</a:t>
            </a:r>
            <a:endParaRPr lang="fr-BF" sz="2400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603C870-37DC-4518-8628-64CA398F327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55" r="6392"/>
          <a:stretch/>
        </p:blipFill>
        <p:spPr>
          <a:xfrm>
            <a:off x="167184" y="2480722"/>
            <a:ext cx="5910389" cy="4008874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72B1D21-E748-4D2C-BB5F-110648E8FFF5}"/>
              </a:ext>
            </a:extLst>
          </p:cNvPr>
          <p:cNvSpPr txBox="1"/>
          <p:nvPr/>
        </p:nvSpPr>
        <p:spPr>
          <a:xfrm>
            <a:off x="721606" y="1623932"/>
            <a:ext cx="4801544" cy="61555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fr-FR" b="1" dirty="0" err="1">
                <a:latin typeface="Arial" panose="020B0604020202020204" pitchFamily="34" charset="0"/>
                <a:cs typeface="Arial" panose="020B0604020202020204" pitchFamily="34" charset="0"/>
              </a:rPr>
              <a:t>variability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 in the </a:t>
            </a:r>
            <a:r>
              <a:rPr lang="fr-FR" b="1" dirty="0" err="1">
                <a:latin typeface="Arial" panose="020B0604020202020204" pitchFamily="34" charset="0"/>
                <a:cs typeface="Arial" panose="020B0604020202020204" pitchFamily="34" charset="0"/>
              </a:rPr>
              <a:t>rainfall</a:t>
            </a:r>
            <a:endParaRPr lang="fr-FR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1600" b="1" dirty="0" err="1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Buontempo</a:t>
            </a:r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 et al., 2012</a:t>
            </a:r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r-BF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EF26A34C-33E7-48A1-A93D-AE7769EF5856}"/>
              </a:ext>
            </a:extLst>
          </p:cNvPr>
          <p:cNvSpPr txBox="1"/>
          <p:nvPr/>
        </p:nvSpPr>
        <p:spPr>
          <a:xfrm>
            <a:off x="6668852" y="1743674"/>
            <a:ext cx="499305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High </a:t>
            </a:r>
            <a:r>
              <a:rPr lang="fr-FR" b="1" dirty="0" err="1">
                <a:latin typeface="Arial" panose="020B0604020202020204" pitchFamily="34" charset="0"/>
                <a:cs typeface="Arial" panose="020B0604020202020204" pitchFamily="34" charset="0"/>
              </a:rPr>
              <a:t>anthropic</a:t>
            </a:r>
            <a:r>
              <a:rPr lang="fr-FR" b="1" dirty="0">
                <a:latin typeface="Arial" panose="020B0604020202020204" pitchFamily="34" charset="0"/>
                <a:cs typeface="Arial" panose="020B0604020202020204" pitchFamily="34" charset="0"/>
              </a:rPr>
              <a:t> pressure </a:t>
            </a:r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Potts et al., 2013</a:t>
            </a:r>
            <a:r>
              <a:rPr lang="fr-FR" sz="1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r-BF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1" name="Graphique 30">
            <a:extLst>
              <a:ext uri="{FF2B5EF4-FFF2-40B4-BE49-F238E27FC236}">
                <a16:creationId xmlns:a16="http://schemas.microsoft.com/office/drawing/2014/main" id="{3C27CBA7-4EBD-417E-A1EE-AD48761A5C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436357"/>
              </p:ext>
            </p:extLst>
          </p:nvPr>
        </p:nvGraphicFramePr>
        <p:xfrm>
          <a:off x="6738529" y="2491126"/>
          <a:ext cx="4993052" cy="37408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8" name="Image 27">
            <a:extLst>
              <a:ext uri="{FF2B5EF4-FFF2-40B4-BE49-F238E27FC236}">
                <a16:creationId xmlns:a16="http://schemas.microsoft.com/office/drawing/2014/main" id="{444998A7-948C-4966-9A20-B86D243C6B9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83290" y="2948615"/>
            <a:ext cx="1945119" cy="1778130"/>
          </a:xfrm>
          <a:prstGeom prst="rect">
            <a:avLst/>
          </a:prstGeom>
        </p:spPr>
      </p:pic>
      <p:sp>
        <p:nvSpPr>
          <p:cNvPr id="32" name="Right Arrow 12">
            <a:hlinkClick r:id="rId8" action="ppaction://hlinksldjump"/>
            <a:extLst>
              <a:ext uri="{FF2B5EF4-FFF2-40B4-BE49-F238E27FC236}">
                <a16:creationId xmlns:a16="http://schemas.microsoft.com/office/drawing/2014/main" id="{1E02D454-7210-46C5-8FAE-1C16566C647D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769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2" y="125976"/>
            <a:ext cx="11616396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problem</a:t>
            </a:r>
            <a:r>
              <a:rPr lang="fr-FR" sz="3600" b="1" dirty="0">
                <a:solidFill>
                  <a:srgbClr val="C00000"/>
                </a:solidFill>
              </a:rPr>
              <a:t>: </a:t>
            </a:r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Hydrology</a:t>
            </a:r>
            <a:r>
              <a:rPr lang="fr-FR" sz="3600" b="1" dirty="0">
                <a:solidFill>
                  <a:srgbClr val="C00000"/>
                </a:solidFill>
              </a:rPr>
              <a:t> in the West </a:t>
            </a:r>
            <a:r>
              <a:rPr lang="fr-FR" sz="3600" b="1" dirty="0" err="1">
                <a:solidFill>
                  <a:srgbClr val="C00000"/>
                </a:solidFill>
              </a:rPr>
              <a:t>African</a:t>
            </a:r>
            <a:r>
              <a:rPr lang="fr-FR" sz="3600" b="1" dirty="0">
                <a:solidFill>
                  <a:srgbClr val="C00000"/>
                </a:solidFill>
              </a:rPr>
              <a:t> Sahel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F52D3A-4E63-48DA-BE43-00F03DCDD14E}"/>
              </a:ext>
            </a:extLst>
          </p:cNvPr>
          <p:cNvSpPr txBox="1"/>
          <p:nvPr/>
        </p:nvSpPr>
        <p:spPr>
          <a:xfrm>
            <a:off x="249159" y="914293"/>
            <a:ext cx="1170837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The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Sahelian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hydrological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paradox</a:t>
            </a:r>
            <a:endParaRPr lang="fr-BF" sz="2400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B5303C71-3FD8-4204-ACE3-992AA301D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93" y="2120654"/>
            <a:ext cx="5034676" cy="1918572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D9A1976C-A599-4C5E-B728-AFA5EC515799}"/>
              </a:ext>
            </a:extLst>
          </p:cNvPr>
          <p:cNvSpPr txBox="1"/>
          <p:nvPr/>
        </p:nvSpPr>
        <p:spPr>
          <a:xfrm>
            <a:off x="431330" y="1456028"/>
            <a:ext cx="4801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Severe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droughts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occured</a:t>
            </a:r>
            <a:r>
              <a:rPr lang="fr-FR" sz="2000" dirty="0">
                <a:cs typeface="Arial" panose="020B0604020202020204" pitchFamily="34" charset="0"/>
              </a:rPr>
              <a:t> in the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period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1970-1990 </a:t>
            </a:r>
            <a:r>
              <a:rPr lang="fr-FR" sz="2000" dirty="0">
                <a:cs typeface="Arial" panose="020B0604020202020204" pitchFamily="34" charset="0"/>
              </a:rPr>
              <a:t>over the </a:t>
            </a:r>
            <a:r>
              <a:rPr lang="fr-FR" sz="2000" dirty="0" err="1">
                <a:cs typeface="Arial" panose="020B0604020202020204" pitchFamily="34" charset="0"/>
              </a:rPr>
              <a:t>entire</a:t>
            </a:r>
            <a:r>
              <a:rPr lang="fr-FR" sz="2000" dirty="0">
                <a:cs typeface="Arial" panose="020B0604020202020204" pitchFamily="34" charset="0"/>
              </a:rPr>
              <a:t> Western Sahel…</a:t>
            </a:r>
            <a:endParaRPr lang="fr-BF" dirty="0">
              <a:cs typeface="Arial" panose="020B0604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49B580E5-72FE-4972-8E6B-D2CDBBC415BB}"/>
              </a:ext>
            </a:extLst>
          </p:cNvPr>
          <p:cNvSpPr/>
          <p:nvPr/>
        </p:nvSpPr>
        <p:spPr>
          <a:xfrm>
            <a:off x="38992" y="1517473"/>
            <a:ext cx="464234" cy="46166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b="1" dirty="0">
                <a:solidFill>
                  <a:schemeClr val="tx1"/>
                </a:solidFill>
              </a:rPr>
              <a:t>1</a:t>
            </a:r>
            <a:endParaRPr lang="fr-BF" sz="2800" b="1" dirty="0">
              <a:solidFill>
                <a:schemeClr val="tx1"/>
              </a:solidFill>
            </a:endParaRPr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3CD7CC52-2F3C-4B0C-9107-0DBF05889D4B}"/>
              </a:ext>
            </a:extLst>
          </p:cNvPr>
          <p:cNvGrpSpPr/>
          <p:nvPr/>
        </p:nvGrpSpPr>
        <p:grpSpPr>
          <a:xfrm>
            <a:off x="38992" y="4150101"/>
            <a:ext cx="5179814" cy="2581922"/>
            <a:chOff x="38992" y="4150101"/>
            <a:chExt cx="5179814" cy="2581922"/>
          </a:xfrm>
        </p:grpSpPr>
        <p:sp>
          <p:nvSpPr>
            <p:cNvPr id="12" name="ZoneTexte 11">
              <a:extLst>
                <a:ext uri="{FF2B5EF4-FFF2-40B4-BE49-F238E27FC236}">
                  <a16:creationId xmlns:a16="http://schemas.microsoft.com/office/drawing/2014/main" id="{ADFCAE4A-FC3D-4D4E-A903-A34E19547B63}"/>
                </a:ext>
              </a:extLst>
            </p:cNvPr>
            <p:cNvSpPr txBox="1"/>
            <p:nvPr/>
          </p:nvSpPr>
          <p:spPr>
            <a:xfrm>
              <a:off x="417262" y="4150101"/>
              <a:ext cx="480154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>
                  <a:cs typeface="Arial" panose="020B0604020202020204" pitchFamily="34" charset="0"/>
                </a:rPr>
                <a:t>It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dirty="0" err="1">
                  <a:cs typeface="Arial" panose="020B0604020202020204" pitchFamily="34" charset="0"/>
                </a:rPr>
                <a:t>resulted</a:t>
              </a:r>
              <a:r>
                <a:rPr lang="fr-FR" sz="2000" dirty="0">
                  <a:cs typeface="Arial" panose="020B0604020202020204" pitchFamily="34" charset="0"/>
                </a:rPr>
                <a:t> in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loss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of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vegetation</a:t>
              </a:r>
              <a:r>
                <a:rPr lang="fr-FR" sz="2000" dirty="0">
                  <a:cs typeface="Arial" panose="020B0604020202020204" pitchFamily="34" charset="0"/>
                </a:rPr>
                <a:t>,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soil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surface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crusting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dirty="0">
                  <a:cs typeface="Arial" panose="020B0604020202020204" pitchFamily="34" charset="0"/>
                </a:rPr>
                <a:t>and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sealing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, land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degradation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…</a:t>
              </a:r>
              <a:endParaRPr lang="fr-BF" b="1" dirty="0">
                <a:solidFill>
                  <a:srgbClr val="C00000"/>
                </a:solidFill>
                <a:cs typeface="Arial" panose="020B0604020202020204" pitchFamily="34" charset="0"/>
              </a:endParaRPr>
            </a:p>
          </p:txBody>
        </p:sp>
        <p:grpSp>
          <p:nvGrpSpPr>
            <p:cNvPr id="5" name="Groupe 4">
              <a:extLst>
                <a:ext uri="{FF2B5EF4-FFF2-40B4-BE49-F238E27FC236}">
                  <a16:creationId xmlns:a16="http://schemas.microsoft.com/office/drawing/2014/main" id="{A141F03C-0843-49F6-86A0-74CE3EB7FF93}"/>
                </a:ext>
              </a:extLst>
            </p:cNvPr>
            <p:cNvGrpSpPr/>
            <p:nvPr/>
          </p:nvGrpSpPr>
          <p:grpSpPr>
            <a:xfrm>
              <a:off x="181076" y="4962556"/>
              <a:ext cx="5023661" cy="1769467"/>
              <a:chOff x="84343" y="4821880"/>
              <a:chExt cx="4869626" cy="1636352"/>
            </a:xfrm>
          </p:grpSpPr>
          <p:pic>
            <p:nvPicPr>
              <p:cNvPr id="15" name="Picture 5">
                <a:extLst>
                  <a:ext uri="{FF2B5EF4-FFF2-40B4-BE49-F238E27FC236}">
                    <a16:creationId xmlns:a16="http://schemas.microsoft.com/office/drawing/2014/main" id="{A9122B89-8026-453C-A282-DEA3AA1E0AB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4343" y="4838286"/>
                <a:ext cx="2434813" cy="161994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6" name="Picture 8">
                <a:extLst>
                  <a:ext uri="{FF2B5EF4-FFF2-40B4-BE49-F238E27FC236}">
                    <a16:creationId xmlns:a16="http://schemas.microsoft.com/office/drawing/2014/main" id="{EA4ED84F-5024-4FD8-B923-8E64050444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19156" y="4841772"/>
                <a:ext cx="2434813" cy="16164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6E676849-B583-4FB3-BFB0-D7B146E14239}"/>
                  </a:ext>
                </a:extLst>
              </p:cNvPr>
              <p:cNvSpPr/>
              <p:nvPr/>
            </p:nvSpPr>
            <p:spPr>
              <a:xfrm>
                <a:off x="1729887" y="4821880"/>
                <a:ext cx="80663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b="1" dirty="0">
                    <a:cs typeface="Arial" panose="020B0604020202020204" pitchFamily="34" charset="0"/>
                  </a:rPr>
                  <a:t>1983</a:t>
                </a:r>
                <a:endParaRPr lang="fr-BF" sz="2400" b="1" dirty="0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5107B0A-261D-4C22-8055-1124D0F3A19A}"/>
                  </a:ext>
                </a:extLst>
              </p:cNvPr>
              <p:cNvSpPr/>
              <p:nvPr/>
            </p:nvSpPr>
            <p:spPr>
              <a:xfrm>
                <a:off x="4109931" y="4867988"/>
                <a:ext cx="806631" cy="46166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fr-FR" sz="2400" b="1" dirty="0">
                    <a:cs typeface="Arial" panose="020B0604020202020204" pitchFamily="34" charset="0"/>
                  </a:rPr>
                  <a:t>1995</a:t>
                </a:r>
                <a:endParaRPr lang="fr-BF" sz="2400" b="1" dirty="0"/>
              </a:p>
            </p:txBody>
          </p:sp>
        </p:grpSp>
        <p:sp>
          <p:nvSpPr>
            <p:cNvPr id="21" name="Ellipse 20">
              <a:extLst>
                <a:ext uri="{FF2B5EF4-FFF2-40B4-BE49-F238E27FC236}">
                  <a16:creationId xmlns:a16="http://schemas.microsoft.com/office/drawing/2014/main" id="{3AEA6CFF-B5C3-4F1A-85A4-7457FC24D640}"/>
                </a:ext>
              </a:extLst>
            </p:cNvPr>
            <p:cNvSpPr/>
            <p:nvPr/>
          </p:nvSpPr>
          <p:spPr>
            <a:xfrm>
              <a:off x="38992" y="4278929"/>
              <a:ext cx="464234" cy="46166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b="1" dirty="0">
                  <a:solidFill>
                    <a:schemeClr val="tx1"/>
                  </a:solidFill>
                </a:rPr>
                <a:t>2</a:t>
              </a:r>
              <a:endParaRPr lang="fr-BF" sz="2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Groupe 7">
            <a:extLst>
              <a:ext uri="{FF2B5EF4-FFF2-40B4-BE49-F238E27FC236}">
                <a16:creationId xmlns:a16="http://schemas.microsoft.com/office/drawing/2014/main" id="{8432277E-ECC5-4964-8741-C974299C5DDD}"/>
              </a:ext>
            </a:extLst>
          </p:cNvPr>
          <p:cNvGrpSpPr/>
          <p:nvPr/>
        </p:nvGrpSpPr>
        <p:grpSpPr>
          <a:xfrm>
            <a:off x="5496129" y="1412768"/>
            <a:ext cx="6461409" cy="5416166"/>
            <a:chOff x="5496129" y="1412768"/>
            <a:chExt cx="6461409" cy="5416166"/>
          </a:xfrm>
        </p:grpSpPr>
        <p:sp>
          <p:nvSpPr>
            <p:cNvPr id="23" name="Ellipse 22">
              <a:extLst>
                <a:ext uri="{FF2B5EF4-FFF2-40B4-BE49-F238E27FC236}">
                  <a16:creationId xmlns:a16="http://schemas.microsoft.com/office/drawing/2014/main" id="{3DDDACA1-4BAD-46A6-90B0-24309BC4D05D}"/>
                </a:ext>
              </a:extLst>
            </p:cNvPr>
            <p:cNvSpPr/>
            <p:nvPr/>
          </p:nvSpPr>
          <p:spPr>
            <a:xfrm>
              <a:off x="5496129" y="1517473"/>
              <a:ext cx="464234" cy="461665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fr-FR" sz="2800" b="1" dirty="0">
                  <a:solidFill>
                    <a:schemeClr val="tx1"/>
                  </a:solidFill>
                </a:rPr>
                <a:t>3</a:t>
              </a:r>
              <a:endParaRPr lang="fr-BF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4" name="ZoneTexte 23">
              <a:extLst>
                <a:ext uri="{FF2B5EF4-FFF2-40B4-BE49-F238E27FC236}">
                  <a16:creationId xmlns:a16="http://schemas.microsoft.com/office/drawing/2014/main" id="{21EDEF17-B5C5-47A5-8A23-9E872C4B2F99}"/>
                </a:ext>
              </a:extLst>
            </p:cNvPr>
            <p:cNvSpPr txBox="1"/>
            <p:nvPr/>
          </p:nvSpPr>
          <p:spPr>
            <a:xfrm>
              <a:off x="6096000" y="1412768"/>
              <a:ext cx="5861538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 err="1">
                  <a:cs typeface="Arial" panose="020B0604020202020204" pitchFamily="34" charset="0"/>
                </a:rPr>
                <a:t>Despite</a:t>
              </a:r>
              <a:r>
                <a:rPr lang="fr-FR" sz="2000" dirty="0">
                  <a:cs typeface="Arial" panose="020B0604020202020204" pitchFamily="34" charset="0"/>
                </a:rPr>
                <a:t> the </a:t>
              </a:r>
              <a:r>
                <a:rPr lang="fr-FR" sz="2000" dirty="0" err="1">
                  <a:cs typeface="Arial" panose="020B0604020202020204" pitchFamily="34" charset="0"/>
                </a:rPr>
                <a:t>rainfall</a:t>
              </a:r>
              <a:r>
                <a:rPr lang="fr-FR" sz="2000" dirty="0">
                  <a:cs typeface="Arial" panose="020B0604020202020204" pitchFamily="34" charset="0"/>
                </a:rPr>
                <a:t> </a:t>
              </a:r>
              <a:r>
                <a:rPr lang="fr-FR" sz="2000" dirty="0" err="1">
                  <a:cs typeface="Arial" panose="020B0604020202020204" pitchFamily="34" charset="0"/>
                </a:rPr>
                <a:t>decrease</a:t>
              </a:r>
              <a:r>
                <a:rPr lang="fr-FR" sz="2000" dirty="0">
                  <a:cs typeface="Arial" panose="020B0604020202020204" pitchFamily="34" charset="0"/>
                </a:rPr>
                <a:t>, 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a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significant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increase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dirty="0">
                  <a:cs typeface="Arial" panose="020B0604020202020204" pitchFamily="34" charset="0"/>
                </a:rPr>
                <a:t>in 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surface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runoff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dirty="0">
                  <a:cs typeface="Arial" panose="020B0604020202020204" pitchFamily="34" charset="0"/>
                </a:rPr>
                <a:t>coefficients has been </a:t>
              </a:r>
              <a:r>
                <a:rPr lang="fr-FR" sz="2000" dirty="0" err="1">
                  <a:cs typeface="Arial" panose="020B0604020202020204" pitchFamily="34" charset="0"/>
                </a:rPr>
                <a:t>observed</a:t>
              </a:r>
              <a:r>
                <a:rPr lang="fr-FR" sz="2000" dirty="0">
                  <a:cs typeface="Arial" panose="020B0604020202020204" pitchFamily="34" charset="0"/>
                </a:rPr>
                <a:t> on </a:t>
              </a:r>
              <a:r>
                <a:rPr lang="fr-FR" sz="2000" dirty="0" err="1">
                  <a:cs typeface="Arial" panose="020B0604020202020204" pitchFamily="34" charset="0"/>
                </a:rPr>
                <a:t>most</a:t>
              </a:r>
              <a:r>
                <a:rPr lang="fr-FR" sz="2000" dirty="0">
                  <a:cs typeface="Arial" panose="020B0604020202020204" pitchFamily="34" charset="0"/>
                </a:rPr>
                <a:t> </a:t>
              </a:r>
              <a:r>
                <a:rPr lang="fr-FR" sz="2000" dirty="0" err="1">
                  <a:cs typeface="Arial" panose="020B0604020202020204" pitchFamily="34" charset="0"/>
                </a:rPr>
                <a:t>Sahelian</a:t>
              </a:r>
              <a:r>
                <a:rPr lang="fr-FR" sz="2000" dirty="0">
                  <a:cs typeface="Arial" panose="020B0604020202020204" pitchFamily="34" charset="0"/>
                </a:rPr>
                <a:t> </a:t>
              </a:r>
              <a:r>
                <a:rPr lang="fr-FR" sz="2000" dirty="0" err="1">
                  <a:cs typeface="Arial" panose="020B0604020202020204" pitchFamily="34" charset="0"/>
                </a:rPr>
                <a:t>hydrosystems</a:t>
              </a:r>
              <a:r>
                <a:rPr lang="fr-FR" sz="2000" dirty="0">
                  <a:cs typeface="Arial" panose="020B0604020202020204" pitchFamily="34" charset="0"/>
                </a:rPr>
                <a:t>, </a:t>
              </a:r>
              <a:r>
                <a:rPr lang="fr-FR" sz="2000" dirty="0" err="1">
                  <a:cs typeface="Arial" panose="020B0604020202020204" pitchFamily="34" charset="0"/>
                </a:rPr>
                <a:t>termed</a:t>
              </a:r>
              <a:r>
                <a:rPr lang="fr-FR" sz="2000" dirty="0">
                  <a:cs typeface="Arial" panose="020B0604020202020204" pitchFamily="34" charset="0"/>
                </a:rPr>
                <a:t> as the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Sahelian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hydrological</a:t>
              </a:r>
              <a:r>
                <a:rPr lang="fr-FR" sz="2000" b="1" dirty="0">
                  <a:solidFill>
                    <a:srgbClr val="C00000"/>
                  </a:solidFill>
                  <a:cs typeface="Arial" panose="020B0604020202020204" pitchFamily="34" charset="0"/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  <a:cs typeface="Arial" panose="020B0604020202020204" pitchFamily="34" charset="0"/>
                </a:rPr>
                <a:t>paradox</a:t>
              </a:r>
              <a:r>
                <a:rPr lang="fr-FR" sz="2000" dirty="0">
                  <a:cs typeface="Arial" panose="020B0604020202020204" pitchFamily="34" charset="0"/>
                </a:rPr>
                <a:t> (SHP)</a:t>
              </a:r>
              <a:endParaRPr lang="fr-BF" dirty="0">
                <a:cs typeface="Arial" panose="020B0604020202020204" pitchFamily="34" charset="0"/>
              </a:endParaRPr>
            </a:p>
          </p:txBody>
        </p:sp>
        <p:pic>
          <p:nvPicPr>
            <p:cNvPr id="25" name="Image 24">
              <a:extLst>
                <a:ext uri="{FF2B5EF4-FFF2-40B4-BE49-F238E27FC236}">
                  <a16:creationId xmlns:a16="http://schemas.microsoft.com/office/drawing/2014/main" id="{56453B33-B7D4-43A7-B8EA-CC1D180BD9D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r="3097"/>
            <a:stretch/>
          </p:blipFill>
          <p:spPr>
            <a:xfrm>
              <a:off x="6096000" y="2887040"/>
              <a:ext cx="5766501" cy="3941894"/>
            </a:xfrm>
            <a:prstGeom prst="rect">
              <a:avLst/>
            </a:prstGeom>
          </p:spPr>
        </p:pic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E64D2BA-BFEE-4C66-B4A5-7178980C3DB0}"/>
                </a:ext>
              </a:extLst>
            </p:cNvPr>
            <p:cNvSpPr/>
            <p:nvPr/>
          </p:nvSpPr>
          <p:spPr>
            <a:xfrm>
              <a:off x="8449551" y="3059668"/>
              <a:ext cx="221874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dirty="0">
                  <a:cs typeface="Arial" panose="020B0604020202020204" pitchFamily="34" charset="0"/>
                </a:rPr>
                <a:t>(</a:t>
              </a:r>
              <a:r>
                <a:rPr lang="fr-FR" dirty="0" err="1">
                  <a:cs typeface="Arial" panose="020B0604020202020204" pitchFamily="34" charset="0"/>
                  <a:hlinkClick r:id="rId7"/>
                </a:rPr>
                <a:t>Descroix</a:t>
              </a:r>
              <a:r>
                <a:rPr lang="fr-FR" dirty="0">
                  <a:cs typeface="Arial" panose="020B0604020202020204" pitchFamily="34" charset="0"/>
                  <a:hlinkClick r:id="rId7"/>
                </a:rPr>
                <a:t> et al., 2013</a:t>
              </a:r>
              <a:r>
                <a:rPr lang="fr-FR" dirty="0">
                  <a:cs typeface="Arial" panose="020B0604020202020204" pitchFamily="34" charset="0"/>
                </a:rPr>
                <a:t>)</a:t>
              </a:r>
              <a:endParaRPr lang="fr-BF" dirty="0"/>
            </a:p>
          </p:txBody>
        </p:sp>
      </p:grpSp>
      <p:sp>
        <p:nvSpPr>
          <p:cNvPr id="27" name="Right Arrow 12">
            <a:hlinkClick r:id="rId8" action="ppaction://hlinksldjump"/>
            <a:extLst>
              <a:ext uri="{FF2B5EF4-FFF2-40B4-BE49-F238E27FC236}">
                <a16:creationId xmlns:a16="http://schemas.microsoft.com/office/drawing/2014/main" id="{41DA37D5-3466-4ADD-A0DD-D206739B1AE5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5827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problem</a:t>
            </a:r>
            <a:r>
              <a:rPr lang="fr-FR" sz="3600" b="1" dirty="0">
                <a:solidFill>
                  <a:srgbClr val="C00000"/>
                </a:solidFill>
              </a:rPr>
              <a:t>: </a:t>
            </a:r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Hydrology</a:t>
            </a:r>
            <a:r>
              <a:rPr lang="fr-FR" sz="3600" b="1" dirty="0">
                <a:solidFill>
                  <a:srgbClr val="C00000"/>
                </a:solidFill>
              </a:rPr>
              <a:t> in the West </a:t>
            </a:r>
            <a:r>
              <a:rPr lang="fr-FR" sz="3600" b="1" dirty="0" err="1">
                <a:solidFill>
                  <a:srgbClr val="C00000"/>
                </a:solidFill>
              </a:rPr>
              <a:t>African</a:t>
            </a:r>
            <a:r>
              <a:rPr lang="fr-FR" sz="3600" b="1" dirty="0">
                <a:solidFill>
                  <a:srgbClr val="C00000"/>
                </a:solidFill>
              </a:rPr>
              <a:t> Sahel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F52D3A-4E63-48DA-BE43-00F03DCDD14E}"/>
              </a:ext>
            </a:extLst>
          </p:cNvPr>
          <p:cNvSpPr txBox="1"/>
          <p:nvPr/>
        </p:nvSpPr>
        <p:spPr>
          <a:xfrm>
            <a:off x="249159" y="914293"/>
            <a:ext cx="1170837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Sahelian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context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is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a challenge for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hydrological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modelling</a:t>
            </a:r>
            <a:endParaRPr lang="fr-BF" sz="2400" b="1" dirty="0">
              <a:solidFill>
                <a:srgbClr val="C00000"/>
              </a:solidFill>
              <a:cs typeface="Arial" panose="020B0604020202020204" pitchFamily="34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D9A1976C-A599-4C5E-B728-AFA5EC515799}"/>
              </a:ext>
            </a:extLst>
          </p:cNvPr>
          <p:cNvSpPr txBox="1"/>
          <p:nvPr/>
        </p:nvSpPr>
        <p:spPr>
          <a:xfrm>
            <a:off x="249159" y="1685340"/>
            <a:ext cx="4547923" cy="498598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fr-FR" sz="2000" dirty="0">
                <a:cs typeface="Arial" panose="020B0604020202020204" pitchFamily="34" charset="0"/>
              </a:rPr>
              <a:t>The SHP </a:t>
            </a:r>
            <a:r>
              <a:rPr lang="fr-FR" sz="2000" dirty="0" err="1">
                <a:cs typeface="Arial" panose="020B0604020202020204" pitchFamily="34" charset="0"/>
              </a:rPr>
              <a:t>is</a:t>
            </a:r>
            <a:r>
              <a:rPr lang="fr-FR" sz="2000" dirty="0">
                <a:cs typeface="Arial" panose="020B0604020202020204" pitchFamily="34" charset="0"/>
              </a:rPr>
              <a:t> an key </a:t>
            </a:r>
            <a:r>
              <a:rPr lang="fr-FR" sz="2000" dirty="0" err="1">
                <a:cs typeface="Arial" panose="020B0604020202020204" pitchFamily="34" charset="0"/>
              </a:rPr>
              <a:t>indicator</a:t>
            </a:r>
            <a:r>
              <a:rPr lang="fr-FR" sz="2000" dirty="0">
                <a:cs typeface="Arial" panose="020B0604020202020204" pitchFamily="34" charset="0"/>
              </a:rPr>
              <a:t> of the </a:t>
            </a:r>
            <a:r>
              <a:rPr lang="fr-FR" sz="2000" dirty="0" err="1">
                <a:cs typeface="Arial" panose="020B0604020202020204" pitchFamily="34" charset="0"/>
              </a:rPr>
              <a:t>tight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coupling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between</a:t>
            </a:r>
            <a:r>
              <a:rPr lang="fr-FR" sz="2000" dirty="0">
                <a:cs typeface="Arial" panose="020B0604020202020204" pitchFamily="34" charset="0"/>
              </a:rPr>
              <a:t> LULC changes and </a:t>
            </a:r>
            <a:r>
              <a:rPr lang="fr-FR" sz="2000" dirty="0" err="1">
                <a:cs typeface="Arial" panose="020B0604020202020204" pitchFamily="34" charset="0"/>
              </a:rPr>
              <a:t>hydrological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processes</a:t>
            </a:r>
            <a:r>
              <a:rPr lang="fr-FR" sz="2000" dirty="0">
                <a:cs typeface="Arial" panose="020B0604020202020204" pitchFamily="34" charset="0"/>
              </a:rPr>
              <a:t> (HP) in the </a:t>
            </a:r>
            <a:r>
              <a:rPr lang="fr-FR" sz="2000" dirty="0" err="1">
                <a:cs typeface="Arial" panose="020B0604020202020204" pitchFamily="34" charset="0"/>
              </a:rPr>
              <a:t>Sahelian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context</a:t>
            </a:r>
            <a:endParaRPr lang="fr-FR" sz="2000" dirty="0"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fr-FR" sz="2000" dirty="0"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fr-FR" sz="2000" dirty="0">
                <a:cs typeface="Arial" panose="020B0604020202020204" pitchFamily="34" charset="0"/>
              </a:rPr>
              <a:t>The 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SHP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cannot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be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reproduced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within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hydrological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models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dirty="0">
                <a:cs typeface="Arial" panose="020B0604020202020204" pitchFamily="34" charset="0"/>
              </a:rPr>
              <a:t>: a </a:t>
            </a:r>
            <a:r>
              <a:rPr lang="fr-FR" sz="2000" dirty="0" err="1">
                <a:cs typeface="Arial" panose="020B0604020202020204" pitchFamily="34" charset="0"/>
              </a:rPr>
              <a:t>decrease</a:t>
            </a:r>
            <a:r>
              <a:rPr lang="fr-FR" sz="2000" dirty="0">
                <a:cs typeface="Arial" panose="020B0604020202020204" pitchFamily="34" charset="0"/>
              </a:rPr>
              <a:t> in </a:t>
            </a:r>
            <a:r>
              <a:rPr lang="fr-FR" sz="2000" dirty="0" err="1">
                <a:cs typeface="Arial" panose="020B0604020202020204" pitchFamily="34" charset="0"/>
              </a:rPr>
              <a:t>rainfall</a:t>
            </a:r>
            <a:r>
              <a:rPr lang="fr-FR" sz="2000" dirty="0">
                <a:cs typeface="Arial" panose="020B0604020202020204" pitchFamily="34" charset="0"/>
              </a:rPr>
              <a:t> translates to a </a:t>
            </a:r>
            <a:r>
              <a:rPr lang="fr-FR" sz="2000" dirty="0" err="1">
                <a:cs typeface="Arial" panose="020B0604020202020204" pitchFamily="34" charset="0"/>
              </a:rPr>
              <a:t>decrease</a:t>
            </a:r>
            <a:r>
              <a:rPr lang="fr-FR" sz="2000" dirty="0">
                <a:cs typeface="Arial" panose="020B0604020202020204" pitchFamily="34" charset="0"/>
              </a:rPr>
              <a:t> in </a:t>
            </a:r>
            <a:r>
              <a:rPr lang="fr-FR" sz="2000" dirty="0" err="1">
                <a:cs typeface="Arial" panose="020B0604020202020204" pitchFamily="34" charset="0"/>
              </a:rPr>
              <a:t>runoff</a:t>
            </a:r>
            <a:r>
              <a:rPr lang="fr-FR" sz="2000" dirty="0">
                <a:cs typeface="Arial" panose="020B0604020202020204" pitchFamily="34" charset="0"/>
              </a:rPr>
              <a:t>….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fr-FR" sz="2000" dirty="0"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fr-FR" sz="2000" dirty="0">
                <a:cs typeface="Arial" panose="020B0604020202020204" pitchFamily="34" charset="0"/>
              </a:rPr>
              <a:t>The issue arises </a:t>
            </a:r>
            <a:r>
              <a:rPr lang="fr-FR" sz="2000" dirty="0" err="1">
                <a:cs typeface="Arial" panose="020B0604020202020204" pitchFamily="34" charset="0"/>
              </a:rPr>
              <a:t>because</a:t>
            </a:r>
            <a:r>
              <a:rPr lang="fr-FR" sz="2000" dirty="0">
                <a:cs typeface="Arial" panose="020B0604020202020204" pitchFamily="34" charset="0"/>
              </a:rPr>
              <a:t> the 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LULC layer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is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kept</a:t>
            </a:r>
            <a:r>
              <a:rPr lang="fr-FR" sz="20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static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during</a:t>
            </a:r>
            <a:r>
              <a:rPr lang="fr-FR" sz="2000" dirty="0">
                <a:cs typeface="Arial" panose="020B0604020202020204" pitchFamily="34" charset="0"/>
              </a:rPr>
              <a:t> the simulation, </a:t>
            </a:r>
            <a:r>
              <a:rPr lang="fr-FR" sz="2000" dirty="0" err="1">
                <a:cs typeface="Arial" panose="020B0604020202020204" pitchFamily="34" charset="0"/>
              </a:rPr>
              <a:t>hence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inducing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b="1" dirty="0" err="1">
                <a:solidFill>
                  <a:srgbClr val="C00000"/>
                </a:solidFill>
                <a:cs typeface="Arial" panose="020B0604020202020204" pitchFamily="34" charset="0"/>
              </a:rPr>
              <a:t>stationarity</a:t>
            </a:r>
            <a:r>
              <a:rPr lang="fr-FR" sz="2000" dirty="0">
                <a:cs typeface="Arial" panose="020B0604020202020204" pitchFamily="34" charset="0"/>
              </a:rPr>
              <a:t> in the </a:t>
            </a:r>
            <a:r>
              <a:rPr lang="fr-FR" sz="2000" dirty="0" err="1">
                <a:cs typeface="Arial" panose="020B0604020202020204" pitchFamily="34" charset="0"/>
              </a:rPr>
              <a:t>runoff</a:t>
            </a:r>
            <a:r>
              <a:rPr lang="fr-FR" sz="2000" dirty="0">
                <a:cs typeface="Arial" panose="020B0604020202020204" pitchFamily="34" charset="0"/>
              </a:rPr>
              <a:t> </a:t>
            </a:r>
            <a:r>
              <a:rPr lang="fr-FR" sz="2000" dirty="0" err="1">
                <a:cs typeface="Arial" panose="020B0604020202020204" pitchFamily="34" charset="0"/>
              </a:rPr>
              <a:t>response</a:t>
            </a:r>
            <a:r>
              <a:rPr lang="fr-FR" sz="2000" dirty="0">
                <a:cs typeface="Arial" panose="020B0604020202020204" pitchFamily="34" charset="0"/>
              </a:rPr>
              <a:t> to </a:t>
            </a:r>
            <a:r>
              <a:rPr lang="fr-FR" sz="2000" dirty="0" err="1">
                <a:cs typeface="Arial" panose="020B0604020202020204" pitchFamily="34" charset="0"/>
              </a:rPr>
              <a:t>rainfall</a:t>
            </a:r>
            <a:endParaRPr lang="fr-FR" sz="2000" dirty="0"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q"/>
            </a:pPr>
            <a:endParaRPr lang="fr-BF" dirty="0">
              <a:cs typeface="Arial" panose="020B0604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6F001EC-0CF9-4CE8-8415-DAEF00100A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1287" y="1488390"/>
            <a:ext cx="6791554" cy="3510655"/>
          </a:xfrm>
          <a:prstGeom prst="rect">
            <a:avLst/>
          </a:prstGeom>
        </p:spPr>
      </p:pic>
      <p:grpSp>
        <p:nvGrpSpPr>
          <p:cNvPr id="3" name="Groupe 2">
            <a:extLst>
              <a:ext uri="{FF2B5EF4-FFF2-40B4-BE49-F238E27FC236}">
                <a16:creationId xmlns:a16="http://schemas.microsoft.com/office/drawing/2014/main" id="{95AD4477-BB05-4C84-9A00-605E7F08F32D}"/>
              </a:ext>
            </a:extLst>
          </p:cNvPr>
          <p:cNvGrpSpPr/>
          <p:nvPr/>
        </p:nvGrpSpPr>
        <p:grpSpPr>
          <a:xfrm>
            <a:off x="5123151" y="5262994"/>
            <a:ext cx="7068849" cy="1580938"/>
            <a:chOff x="5123151" y="5262994"/>
            <a:chExt cx="7068849" cy="1580938"/>
          </a:xfrm>
        </p:grpSpPr>
        <p:sp>
          <p:nvSpPr>
            <p:cNvPr id="20" name="Forme libre : forme 19">
              <a:extLst>
                <a:ext uri="{FF2B5EF4-FFF2-40B4-BE49-F238E27FC236}">
                  <a16:creationId xmlns:a16="http://schemas.microsoft.com/office/drawing/2014/main" id="{CF72BA9E-0495-4BF5-B49F-1317DE5C7884}"/>
                </a:ext>
              </a:extLst>
            </p:cNvPr>
            <p:cNvSpPr/>
            <p:nvPr/>
          </p:nvSpPr>
          <p:spPr>
            <a:xfrm>
              <a:off x="5123151" y="5262994"/>
              <a:ext cx="6846006" cy="1408325"/>
            </a:xfrm>
            <a:custGeom>
              <a:avLst/>
              <a:gdLst>
                <a:gd name="connsiteX0" fmla="*/ 0 w 3429982"/>
                <a:gd name="connsiteY0" fmla="*/ 0 h 2629615"/>
                <a:gd name="connsiteX1" fmla="*/ 3429982 w 3429982"/>
                <a:gd name="connsiteY1" fmla="*/ 0 h 2629615"/>
                <a:gd name="connsiteX2" fmla="*/ 3429982 w 3429982"/>
                <a:gd name="connsiteY2" fmla="*/ 2629615 h 2629615"/>
                <a:gd name="connsiteX3" fmla="*/ 0 w 3429982"/>
                <a:gd name="connsiteY3" fmla="*/ 2629615 h 2629615"/>
                <a:gd name="connsiteX4" fmla="*/ 0 w 3429982"/>
                <a:gd name="connsiteY4" fmla="*/ 0 h 26296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982" h="2629615">
                  <a:moveTo>
                    <a:pt x="0" y="0"/>
                  </a:moveTo>
                  <a:lnTo>
                    <a:pt x="3429982" y="0"/>
                  </a:lnTo>
                  <a:lnTo>
                    <a:pt x="3429982" y="2629615"/>
                  </a:lnTo>
                  <a:lnTo>
                    <a:pt x="0" y="26296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 w="28575">
              <a:solidFill>
                <a:schemeClr val="tx1"/>
              </a:solidFill>
            </a:ln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68580" tIns="68580" rIns="68580" bIns="68580" numCol="1" spcCol="1270" anchor="t" anchorCtr="0">
              <a:noAutofit/>
            </a:bodyPr>
            <a:lstStyle/>
            <a:p>
              <a:pPr lvl="0" algn="ctr" defTabSz="800100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Is the SHP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effectively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simulated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in an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hydrological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model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when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integrating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spatial and temporal LULC changes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dynamically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?</a:t>
              </a:r>
              <a:endParaRPr lang="fr-F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2" name="Image 21">
              <a:extLst>
                <a:ext uri="{FF2B5EF4-FFF2-40B4-BE49-F238E27FC236}">
                  <a16:creationId xmlns:a16="http://schemas.microsoft.com/office/drawing/2014/main" id="{5D81F749-7A1A-4E7F-81D7-06FFCD45332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8679" y="5673558"/>
              <a:ext cx="693321" cy="1170374"/>
            </a:xfrm>
            <a:prstGeom prst="rect">
              <a:avLst/>
            </a:prstGeom>
          </p:spPr>
        </p:pic>
      </p:grpSp>
      <p:sp>
        <p:nvSpPr>
          <p:cNvPr id="26" name="Right Arrow 12">
            <a:hlinkClick r:id="rId5" action="ppaction://hlinksldjump"/>
            <a:extLst>
              <a:ext uri="{FF2B5EF4-FFF2-40B4-BE49-F238E27FC236}">
                <a16:creationId xmlns:a16="http://schemas.microsoft.com/office/drawing/2014/main" id="{B159B3F6-4377-4026-ABAB-36B6D00AF49F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3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study</a:t>
            </a:r>
            <a:r>
              <a:rPr lang="fr-FR" sz="3600" b="1" dirty="0">
                <a:solidFill>
                  <a:srgbClr val="C00000"/>
                </a:solidFill>
              </a:rPr>
              <a:t> area : </a:t>
            </a:r>
            <a:r>
              <a:rPr lang="fr-FR" sz="3600" b="1" dirty="0" err="1">
                <a:solidFill>
                  <a:srgbClr val="C00000"/>
                </a:solidFill>
              </a:rPr>
              <a:t>Tougou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watershed</a:t>
            </a:r>
            <a:endParaRPr lang="fr-BF" sz="3600" b="1" dirty="0">
              <a:solidFill>
                <a:srgbClr val="C00000"/>
              </a:solidFill>
            </a:endParaRPr>
          </a:p>
        </p:txBody>
      </p:sp>
      <p:grpSp>
        <p:nvGrpSpPr>
          <p:cNvPr id="8" name="Groupe 7">
            <a:extLst>
              <a:ext uri="{FF2B5EF4-FFF2-40B4-BE49-F238E27FC236}">
                <a16:creationId xmlns:a16="http://schemas.microsoft.com/office/drawing/2014/main" id="{A58A4A9B-7E85-4193-B6E9-969B46F891FD}"/>
              </a:ext>
            </a:extLst>
          </p:cNvPr>
          <p:cNvGrpSpPr/>
          <p:nvPr/>
        </p:nvGrpSpPr>
        <p:grpSpPr>
          <a:xfrm>
            <a:off x="105407" y="940425"/>
            <a:ext cx="2806605" cy="2407687"/>
            <a:chOff x="35497" y="631069"/>
            <a:chExt cx="2724680" cy="2293875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2607D904-3D7A-49AC-9322-79F296668B2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5497" y="956895"/>
              <a:ext cx="2724680" cy="1968049"/>
            </a:xfrm>
            <a:prstGeom prst="rect">
              <a:avLst/>
            </a:prstGeom>
          </p:spPr>
        </p:pic>
        <p:sp>
          <p:nvSpPr>
            <p:cNvPr id="10" name="ZoneTexte 9">
              <a:extLst>
                <a:ext uri="{FF2B5EF4-FFF2-40B4-BE49-F238E27FC236}">
                  <a16:creationId xmlns:a16="http://schemas.microsoft.com/office/drawing/2014/main" id="{A1B1DA7D-E961-44F3-BF58-D59CB6140447}"/>
                </a:ext>
              </a:extLst>
            </p:cNvPr>
            <p:cNvSpPr txBox="1"/>
            <p:nvPr/>
          </p:nvSpPr>
          <p:spPr>
            <a:xfrm>
              <a:off x="122977" y="631069"/>
              <a:ext cx="1485098" cy="54731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1400" b="1" dirty="0">
                  <a:latin typeface="Arial" panose="020B0604020202020204" pitchFamily="34" charset="0"/>
                  <a:cs typeface="Arial" panose="020B0604020202020204" pitchFamily="34" charset="0"/>
                </a:rPr>
                <a:t>Yatenga province</a:t>
              </a:r>
              <a:endParaRPr lang="fr-BF" sz="14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12" name="Connecteur droit avec flèche 11">
              <a:extLst>
                <a:ext uri="{FF2B5EF4-FFF2-40B4-BE49-F238E27FC236}">
                  <a16:creationId xmlns:a16="http://schemas.microsoft.com/office/drawing/2014/main" id="{87F80B7B-AF43-4707-B093-5BE742E681EE}"/>
                </a:ext>
              </a:extLst>
            </p:cNvPr>
            <p:cNvCxnSpPr>
              <a:cxnSpLocks/>
            </p:cNvCxnSpPr>
            <p:nvPr/>
          </p:nvCxnSpPr>
          <p:spPr>
            <a:xfrm>
              <a:off x="1101531" y="1170626"/>
              <a:ext cx="0" cy="314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3" name="Image 2">
            <a:extLst>
              <a:ext uri="{FF2B5EF4-FFF2-40B4-BE49-F238E27FC236}">
                <a16:creationId xmlns:a16="http://schemas.microsoft.com/office/drawing/2014/main" id="{6B51FA2F-4809-49FA-A0C9-CA03C969D3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926" y="844064"/>
            <a:ext cx="8974667" cy="5930164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503E1B0F-0F0B-42D0-985C-C6BC9ACCFA78}"/>
              </a:ext>
            </a:extLst>
          </p:cNvPr>
          <p:cNvSpPr txBox="1"/>
          <p:nvPr/>
        </p:nvSpPr>
        <p:spPr>
          <a:xfrm>
            <a:off x="3486617" y="1131939"/>
            <a:ext cx="2427541" cy="872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SzPct val="120000"/>
            </a:pPr>
            <a:r>
              <a:rPr lang="fr-FR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Tougou</a:t>
            </a:r>
            <a:r>
              <a:rPr lang="fr-F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watershed</a:t>
            </a:r>
            <a:endParaRPr lang="fr-F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  <a:buSzPct val="120000"/>
            </a:pPr>
            <a:r>
              <a:rPr lang="fr-F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fr-FR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37 km² </a:t>
            </a: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A7141B2B-32BD-4B54-8C4C-41FB215103B3}"/>
              </a:ext>
            </a:extLst>
          </p:cNvPr>
          <p:cNvSpPr txBox="1"/>
          <p:nvPr/>
        </p:nvSpPr>
        <p:spPr>
          <a:xfrm>
            <a:off x="341141" y="4150404"/>
            <a:ext cx="7837135" cy="21268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Located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in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northern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Burkina Faso (West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Africa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Strong interrelations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between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climate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, populations and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environment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, 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representative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of the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sahelian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strip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(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  <a:hlinkClick r:id="rId5"/>
              </a:rPr>
              <a:t>Diello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  <a:hlinkClick r:id="rId5"/>
              </a:rPr>
              <a:t>, 2007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; 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  <a:hlinkClick r:id="rId6"/>
              </a:rPr>
              <a:t>Barbier et al., 2009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Semi-arid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climate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(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rainfall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~ 604 mm/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yr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-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Avg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. T°: 16-40°C – PET : 2095 mm/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yr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Daily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Rainfall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/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runoff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data monitoring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during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the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period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2004-2018</a:t>
            </a:r>
          </a:p>
        </p:txBody>
      </p:sp>
      <p:sp>
        <p:nvSpPr>
          <p:cNvPr id="19" name="Right Arrow 12">
            <a:hlinkClick r:id="rId7" action="ppaction://hlinksldjump"/>
            <a:extLst>
              <a:ext uri="{FF2B5EF4-FFF2-40B4-BE49-F238E27FC236}">
                <a16:creationId xmlns:a16="http://schemas.microsoft.com/office/drawing/2014/main" id="{F13B08EA-B4AA-4E1E-8FB0-9E16BFF8DB0E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2856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study</a:t>
            </a:r>
            <a:r>
              <a:rPr lang="fr-FR" sz="3600" b="1" dirty="0">
                <a:solidFill>
                  <a:srgbClr val="C00000"/>
                </a:solidFill>
              </a:rPr>
              <a:t> area : </a:t>
            </a:r>
            <a:r>
              <a:rPr lang="fr-FR" sz="3600" b="1" dirty="0" err="1">
                <a:solidFill>
                  <a:srgbClr val="C00000"/>
                </a:solidFill>
              </a:rPr>
              <a:t>Tougou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watershed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5783570D-FB0E-49B7-A165-3166E23DFF8E}"/>
              </a:ext>
            </a:extLst>
          </p:cNvPr>
          <p:cNvSpPr txBox="1"/>
          <p:nvPr/>
        </p:nvSpPr>
        <p:spPr>
          <a:xfrm>
            <a:off x="249159" y="853333"/>
            <a:ext cx="1170837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Land use/Land cover types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found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within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the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watershed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dirty="0">
                <a:cs typeface="Arial" panose="020B0604020202020204" pitchFamily="34" charset="0"/>
              </a:rPr>
              <a:t>(</a:t>
            </a:r>
            <a:r>
              <a:rPr lang="fr-FR" sz="2000" dirty="0" err="1">
                <a:cs typeface="Arial" panose="020B0604020202020204" pitchFamily="34" charset="0"/>
                <a:hlinkClick r:id="rId3"/>
              </a:rPr>
              <a:t>Yonaba</a:t>
            </a:r>
            <a:r>
              <a:rPr lang="fr-FR" sz="2000" dirty="0">
                <a:cs typeface="Arial" panose="020B0604020202020204" pitchFamily="34" charset="0"/>
                <a:hlinkClick r:id="rId3"/>
              </a:rPr>
              <a:t> et al., 2021b</a:t>
            </a:r>
            <a:r>
              <a:rPr lang="fr-FR" sz="2000" dirty="0">
                <a:cs typeface="Arial" panose="020B0604020202020204" pitchFamily="34" charset="0"/>
              </a:rPr>
              <a:t>)</a:t>
            </a:r>
            <a:endParaRPr lang="fr-BF" sz="2400" dirty="0">
              <a:cs typeface="Arial" panose="020B0604020202020204" pitchFamily="34" charset="0"/>
            </a:endParaRPr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94BC0326-745F-455C-861E-9D18524A96CB}"/>
              </a:ext>
            </a:extLst>
          </p:cNvPr>
          <p:cNvGrpSpPr/>
          <p:nvPr/>
        </p:nvGrpSpPr>
        <p:grpSpPr>
          <a:xfrm>
            <a:off x="928694" y="1708105"/>
            <a:ext cx="10304438" cy="438502"/>
            <a:chOff x="-252992" y="2087935"/>
            <a:chExt cx="10304438" cy="438502"/>
          </a:xfrm>
        </p:grpSpPr>
        <p:sp>
          <p:nvSpPr>
            <p:cNvPr id="16" name="ZoneTexte 15">
              <a:extLst>
                <a:ext uri="{FF2B5EF4-FFF2-40B4-BE49-F238E27FC236}">
                  <a16:creationId xmlns:a16="http://schemas.microsoft.com/office/drawing/2014/main" id="{F7A202F8-BD9F-4846-BF68-F09506F1130C}"/>
                </a:ext>
              </a:extLst>
            </p:cNvPr>
            <p:cNvSpPr txBox="1"/>
            <p:nvPr/>
          </p:nvSpPr>
          <p:spPr>
            <a:xfrm>
              <a:off x="-252992" y="2116068"/>
              <a:ext cx="2627784" cy="41036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buSzPct val="120000"/>
              </a:pP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Bare</a:t>
              </a:r>
              <a:r>
                <a:rPr lang="fr-FR" b="1" dirty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/ </a:t>
              </a: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Degraded</a:t>
              </a:r>
              <a:endParaRPr lang="fr-F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7" name="ZoneTexte 16">
              <a:extLst>
                <a:ext uri="{FF2B5EF4-FFF2-40B4-BE49-F238E27FC236}">
                  <a16:creationId xmlns:a16="http://schemas.microsoft.com/office/drawing/2014/main" id="{51A3691E-FA8E-4C39-9E0B-D85D0A1887E0}"/>
                </a:ext>
              </a:extLst>
            </p:cNvPr>
            <p:cNvSpPr txBox="1"/>
            <p:nvPr/>
          </p:nvSpPr>
          <p:spPr>
            <a:xfrm>
              <a:off x="3646412" y="2116068"/>
              <a:ext cx="2627784" cy="41036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buSzPct val="120000"/>
              </a:pP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Cultivated</a:t>
              </a:r>
              <a:endParaRPr lang="fr-F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ZoneTexte 18">
              <a:extLst>
                <a:ext uri="{FF2B5EF4-FFF2-40B4-BE49-F238E27FC236}">
                  <a16:creationId xmlns:a16="http://schemas.microsoft.com/office/drawing/2014/main" id="{D74E2661-6060-4EB7-9B15-9C159BADD6E5}"/>
                </a:ext>
              </a:extLst>
            </p:cNvPr>
            <p:cNvSpPr txBox="1"/>
            <p:nvPr/>
          </p:nvSpPr>
          <p:spPr>
            <a:xfrm>
              <a:off x="7423662" y="2087935"/>
              <a:ext cx="2627784" cy="41036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algn="ctr">
                <a:lnSpc>
                  <a:spcPct val="150000"/>
                </a:lnSpc>
                <a:buSzPct val="120000"/>
              </a:pPr>
              <a:r>
                <a:rPr lang="fr-FR" b="1" dirty="0" err="1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Vegetation</a:t>
              </a:r>
              <a:endParaRPr lang="fr-F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4" name="Image 3">
            <a:extLst>
              <a:ext uri="{FF2B5EF4-FFF2-40B4-BE49-F238E27FC236}">
                <a16:creationId xmlns:a16="http://schemas.microsoft.com/office/drawing/2014/main" id="{DB7A1FD0-6BA1-40FB-8E1A-CC9307B810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159" y="2346151"/>
            <a:ext cx="11472459" cy="3182449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167C699-53E7-4E94-ABBE-5415A376CED2}"/>
              </a:ext>
            </a:extLst>
          </p:cNvPr>
          <p:cNvSpPr txBox="1"/>
          <p:nvPr/>
        </p:nvSpPr>
        <p:spPr>
          <a:xfrm>
            <a:off x="249158" y="5669275"/>
            <a:ext cx="38933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/>
              <a:t>Develops</a:t>
            </a:r>
            <a:r>
              <a:rPr lang="fr-FR" i="1" dirty="0"/>
              <a:t> surface </a:t>
            </a:r>
            <a:r>
              <a:rPr lang="fr-FR" i="1" dirty="0" err="1"/>
              <a:t>crusting</a:t>
            </a:r>
            <a:r>
              <a:rPr lang="fr-FR" i="1" dirty="0"/>
              <a:t> and </a:t>
            </a:r>
            <a:r>
              <a:rPr lang="fr-FR" i="1" dirty="0" err="1"/>
              <a:t>sealing</a:t>
            </a:r>
            <a:endParaRPr lang="fr-FR" i="1" dirty="0"/>
          </a:p>
          <a:p>
            <a:pPr algn="ctr"/>
            <a:r>
              <a:rPr lang="fr-FR" b="1" dirty="0">
                <a:solidFill>
                  <a:srgbClr val="C00000"/>
                </a:solidFill>
              </a:rPr>
              <a:t>Low</a:t>
            </a:r>
            <a:r>
              <a:rPr lang="fr-FR" dirty="0"/>
              <a:t> </a:t>
            </a:r>
            <a:r>
              <a:rPr lang="fr-FR" b="1" dirty="0" err="1"/>
              <a:t>infilt</a:t>
            </a:r>
            <a:r>
              <a:rPr lang="fr-FR" b="1" dirty="0"/>
              <a:t>. rates </a:t>
            </a:r>
            <a:r>
              <a:rPr lang="fr-FR" dirty="0"/>
              <a:t>(6.2 </a:t>
            </a:r>
            <a:r>
              <a:rPr lang="fr-BF" dirty="0"/>
              <a:t>±</a:t>
            </a:r>
            <a:r>
              <a:rPr lang="fr-FR" dirty="0"/>
              <a:t> 2.3 mm/</a:t>
            </a:r>
            <a:r>
              <a:rPr lang="fr-FR" dirty="0" err="1"/>
              <a:t>hr</a:t>
            </a:r>
            <a:r>
              <a:rPr lang="fr-FR" dirty="0"/>
              <a:t>)</a:t>
            </a:r>
          </a:p>
          <a:p>
            <a:pPr algn="ctr"/>
            <a:r>
              <a:rPr lang="fr-FR" b="1" dirty="0">
                <a:solidFill>
                  <a:srgbClr val="C00000"/>
                </a:solidFill>
              </a:rPr>
              <a:t>High</a:t>
            </a:r>
            <a:r>
              <a:rPr lang="fr-FR" dirty="0"/>
              <a:t> </a:t>
            </a:r>
            <a:r>
              <a:rPr lang="fr-FR" b="1" dirty="0" err="1"/>
              <a:t>runoff</a:t>
            </a:r>
            <a:r>
              <a:rPr lang="fr-FR" b="1" dirty="0"/>
              <a:t> </a:t>
            </a:r>
            <a:r>
              <a:rPr lang="fr-FR" b="1" dirty="0" err="1"/>
              <a:t>potential</a:t>
            </a:r>
            <a:endParaRPr lang="fr-FR" b="1" dirty="0"/>
          </a:p>
        </p:txBody>
      </p:sp>
      <p:sp>
        <p:nvSpPr>
          <p:cNvPr id="22" name="ZoneTexte 21">
            <a:extLst>
              <a:ext uri="{FF2B5EF4-FFF2-40B4-BE49-F238E27FC236}">
                <a16:creationId xmlns:a16="http://schemas.microsoft.com/office/drawing/2014/main" id="{49AABC3C-F693-41A1-88F9-1E7AF0597B1E}"/>
              </a:ext>
            </a:extLst>
          </p:cNvPr>
          <p:cNvSpPr txBox="1"/>
          <p:nvPr/>
        </p:nvSpPr>
        <p:spPr>
          <a:xfrm>
            <a:off x="3998356" y="5669275"/>
            <a:ext cx="411869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/>
              <a:t>Limited </a:t>
            </a:r>
            <a:r>
              <a:rPr lang="fr-FR" i="1" dirty="0" err="1"/>
              <a:t>crusting</a:t>
            </a:r>
            <a:r>
              <a:rPr lang="fr-FR" i="1" dirty="0"/>
              <a:t> </a:t>
            </a:r>
            <a:r>
              <a:rPr lang="fr-FR" i="1" dirty="0" err="1"/>
              <a:t>because</a:t>
            </a:r>
            <a:r>
              <a:rPr lang="fr-FR" i="1" dirty="0"/>
              <a:t> of labour</a:t>
            </a:r>
          </a:p>
          <a:p>
            <a:pPr algn="ctr"/>
            <a:r>
              <a:rPr lang="fr-FR" b="1" dirty="0">
                <a:solidFill>
                  <a:srgbClr val="C00000"/>
                </a:solidFill>
              </a:rPr>
              <a:t>High</a:t>
            </a:r>
            <a:r>
              <a:rPr lang="fr-FR" dirty="0"/>
              <a:t> </a:t>
            </a:r>
            <a:r>
              <a:rPr lang="fr-FR" b="1" dirty="0" err="1"/>
              <a:t>infilt</a:t>
            </a:r>
            <a:r>
              <a:rPr lang="fr-FR" b="1" dirty="0"/>
              <a:t>. rates </a:t>
            </a:r>
            <a:r>
              <a:rPr lang="fr-FR" dirty="0"/>
              <a:t>(44.7 </a:t>
            </a:r>
            <a:r>
              <a:rPr lang="fr-BF" dirty="0"/>
              <a:t>±</a:t>
            </a:r>
            <a:r>
              <a:rPr lang="fr-FR" dirty="0"/>
              <a:t> 10.8 mm/</a:t>
            </a:r>
            <a:r>
              <a:rPr lang="fr-FR" dirty="0" err="1"/>
              <a:t>hr</a:t>
            </a:r>
            <a:r>
              <a:rPr lang="fr-FR" dirty="0"/>
              <a:t>)</a:t>
            </a:r>
          </a:p>
          <a:p>
            <a:pPr algn="ctr"/>
            <a:r>
              <a:rPr lang="fr-FR" b="1" dirty="0">
                <a:solidFill>
                  <a:srgbClr val="C00000"/>
                </a:solidFill>
              </a:rPr>
              <a:t>Low/</a:t>
            </a:r>
            <a:r>
              <a:rPr lang="fr-FR" b="1" dirty="0" err="1">
                <a:solidFill>
                  <a:srgbClr val="C00000"/>
                </a:solidFill>
              </a:rPr>
              <a:t>Moderate</a:t>
            </a:r>
            <a:r>
              <a:rPr lang="fr-FR" b="1" dirty="0">
                <a:solidFill>
                  <a:srgbClr val="C00000"/>
                </a:solidFill>
              </a:rPr>
              <a:t> </a:t>
            </a:r>
            <a:r>
              <a:rPr lang="fr-FR" b="1" dirty="0" err="1"/>
              <a:t>runoff</a:t>
            </a:r>
            <a:r>
              <a:rPr lang="fr-FR" b="1" dirty="0"/>
              <a:t> </a:t>
            </a:r>
            <a:r>
              <a:rPr lang="fr-FR" b="1" dirty="0" err="1"/>
              <a:t>potential</a:t>
            </a:r>
            <a:endParaRPr lang="fr-FR" b="1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5298E7FB-BC90-49EC-AB60-C023F2034631}"/>
              </a:ext>
            </a:extLst>
          </p:cNvPr>
          <p:cNvSpPr txBox="1"/>
          <p:nvPr/>
        </p:nvSpPr>
        <p:spPr>
          <a:xfrm>
            <a:off x="7990193" y="5669275"/>
            <a:ext cx="40730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i="1" dirty="0" err="1"/>
              <a:t>Develops</a:t>
            </a:r>
            <a:r>
              <a:rPr lang="fr-FR" i="1" dirty="0"/>
              <a:t> surface </a:t>
            </a:r>
            <a:r>
              <a:rPr lang="fr-FR" i="1" dirty="0" err="1"/>
              <a:t>crusting</a:t>
            </a:r>
            <a:r>
              <a:rPr lang="fr-FR" i="1" dirty="0"/>
              <a:t> and </a:t>
            </a:r>
            <a:r>
              <a:rPr lang="fr-FR" i="1" dirty="0" err="1"/>
              <a:t>sealing</a:t>
            </a:r>
            <a:endParaRPr lang="fr-FR" i="1" dirty="0"/>
          </a:p>
          <a:p>
            <a:pPr algn="ctr"/>
            <a:r>
              <a:rPr lang="fr-FR" b="1" dirty="0" err="1">
                <a:solidFill>
                  <a:srgbClr val="C00000"/>
                </a:solidFill>
              </a:rPr>
              <a:t>Moderate</a:t>
            </a:r>
            <a:r>
              <a:rPr lang="fr-FR" dirty="0"/>
              <a:t> </a:t>
            </a:r>
            <a:r>
              <a:rPr lang="fr-FR" b="1" dirty="0" err="1"/>
              <a:t>infilt</a:t>
            </a:r>
            <a:r>
              <a:rPr lang="fr-FR" b="1" dirty="0"/>
              <a:t>. rates </a:t>
            </a:r>
            <a:r>
              <a:rPr lang="fr-FR" dirty="0"/>
              <a:t>(32.9 </a:t>
            </a:r>
            <a:r>
              <a:rPr lang="fr-BF" dirty="0"/>
              <a:t>±</a:t>
            </a:r>
            <a:r>
              <a:rPr lang="fr-FR" dirty="0"/>
              <a:t> 8.2 mm/</a:t>
            </a:r>
            <a:r>
              <a:rPr lang="fr-FR" dirty="0" err="1"/>
              <a:t>hr</a:t>
            </a:r>
            <a:r>
              <a:rPr lang="fr-FR" dirty="0"/>
              <a:t>)</a:t>
            </a:r>
          </a:p>
          <a:p>
            <a:pPr algn="ctr"/>
            <a:r>
              <a:rPr lang="fr-FR" b="1" dirty="0">
                <a:solidFill>
                  <a:srgbClr val="C00000"/>
                </a:solidFill>
              </a:rPr>
              <a:t>Low</a:t>
            </a:r>
            <a:r>
              <a:rPr lang="fr-FR" dirty="0"/>
              <a:t> </a:t>
            </a:r>
            <a:r>
              <a:rPr lang="fr-FR" b="1" dirty="0" err="1"/>
              <a:t>runoff</a:t>
            </a:r>
            <a:r>
              <a:rPr lang="fr-FR" b="1" dirty="0"/>
              <a:t> </a:t>
            </a:r>
            <a:r>
              <a:rPr lang="fr-FR" b="1" dirty="0" err="1"/>
              <a:t>potential</a:t>
            </a:r>
            <a:endParaRPr lang="fr-FR" b="1" dirty="0"/>
          </a:p>
        </p:txBody>
      </p:sp>
      <p:sp>
        <p:nvSpPr>
          <p:cNvPr id="24" name="Right Arrow 12">
            <a:hlinkClick r:id="rId5" action="ppaction://hlinksldjump"/>
            <a:extLst>
              <a:ext uri="{FF2B5EF4-FFF2-40B4-BE49-F238E27FC236}">
                <a16:creationId xmlns:a16="http://schemas.microsoft.com/office/drawing/2014/main" id="{F1BBF002-2C33-4C60-BF0C-31063EBEAA8C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445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The </a:t>
            </a:r>
            <a:r>
              <a:rPr lang="fr-FR" sz="3600" b="1" dirty="0" err="1">
                <a:solidFill>
                  <a:srgbClr val="C00000"/>
                </a:solidFill>
              </a:rPr>
              <a:t>study</a:t>
            </a:r>
            <a:r>
              <a:rPr lang="fr-FR" sz="3600" b="1" dirty="0">
                <a:solidFill>
                  <a:srgbClr val="C00000"/>
                </a:solidFill>
              </a:rPr>
              <a:t> area : </a:t>
            </a:r>
            <a:r>
              <a:rPr lang="fr-FR" sz="3600" b="1" dirty="0" err="1">
                <a:solidFill>
                  <a:srgbClr val="C00000"/>
                </a:solidFill>
              </a:rPr>
              <a:t>Tougou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watershed</a:t>
            </a:r>
            <a:endParaRPr lang="fr-BF" sz="3600" b="1" dirty="0">
              <a:solidFill>
                <a:srgbClr val="C00000"/>
              </a:solidFill>
            </a:endParaRPr>
          </a:p>
        </p:txBody>
      </p:sp>
      <p:grpSp>
        <p:nvGrpSpPr>
          <p:cNvPr id="32" name="Groupe 31">
            <a:extLst>
              <a:ext uri="{FF2B5EF4-FFF2-40B4-BE49-F238E27FC236}">
                <a16:creationId xmlns:a16="http://schemas.microsoft.com/office/drawing/2014/main" id="{755178E9-5F77-4A80-B90B-346D48866890}"/>
              </a:ext>
            </a:extLst>
          </p:cNvPr>
          <p:cNvGrpSpPr/>
          <p:nvPr/>
        </p:nvGrpSpPr>
        <p:grpSpPr>
          <a:xfrm>
            <a:off x="73215" y="1615746"/>
            <a:ext cx="7040880" cy="2005930"/>
            <a:chOff x="185757" y="1686084"/>
            <a:chExt cx="7721317" cy="2082414"/>
          </a:xfrm>
        </p:grpSpPr>
        <p:grpSp>
          <p:nvGrpSpPr>
            <p:cNvPr id="27" name="Groupe 26">
              <a:extLst>
                <a:ext uri="{FF2B5EF4-FFF2-40B4-BE49-F238E27FC236}">
                  <a16:creationId xmlns:a16="http://schemas.microsoft.com/office/drawing/2014/main" id="{65D7C1F0-24DD-4675-ADA2-CB958373DD86}"/>
                </a:ext>
              </a:extLst>
            </p:cNvPr>
            <p:cNvGrpSpPr/>
            <p:nvPr/>
          </p:nvGrpSpPr>
          <p:grpSpPr>
            <a:xfrm>
              <a:off x="185757" y="1688223"/>
              <a:ext cx="5347806" cy="2080275"/>
              <a:chOff x="6893169" y="166669"/>
              <a:chExt cx="5347806" cy="2080275"/>
            </a:xfrm>
          </p:grpSpPr>
          <p:pic>
            <p:nvPicPr>
              <p:cNvPr id="5" name="Image 4">
                <a:extLst>
                  <a:ext uri="{FF2B5EF4-FFF2-40B4-BE49-F238E27FC236}">
                    <a16:creationId xmlns:a16="http://schemas.microsoft.com/office/drawing/2014/main" id="{FD6A93C4-1DEC-4578-8239-402EEBA3C0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319580" y="166669"/>
                <a:ext cx="2469670" cy="2078136"/>
              </a:xfrm>
              <a:prstGeom prst="rect">
                <a:avLst/>
              </a:prstGeom>
            </p:spPr>
          </p:pic>
          <p:pic>
            <p:nvPicPr>
              <p:cNvPr id="4" name="Image 3">
                <a:extLst>
                  <a:ext uri="{FF2B5EF4-FFF2-40B4-BE49-F238E27FC236}">
                    <a16:creationId xmlns:a16="http://schemas.microsoft.com/office/drawing/2014/main" id="{BB267D8F-F20D-44BA-B39F-9C78CF25E5E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5432"/>
              <a:stretch/>
            </p:blipFill>
            <p:spPr>
              <a:xfrm>
                <a:off x="6893169" y="168809"/>
                <a:ext cx="2467302" cy="2078135"/>
              </a:xfrm>
              <a:prstGeom prst="rect">
                <a:avLst/>
              </a:prstGeom>
            </p:spPr>
          </p:pic>
          <p:sp>
            <p:nvSpPr>
              <p:cNvPr id="16" name="ZoneTexte 15">
                <a:extLst>
                  <a:ext uri="{FF2B5EF4-FFF2-40B4-BE49-F238E27FC236}">
                    <a16:creationId xmlns:a16="http://schemas.microsoft.com/office/drawing/2014/main" id="{290F2D91-C6B3-4ADE-AFB2-704FA7261366}"/>
                  </a:ext>
                </a:extLst>
              </p:cNvPr>
              <p:cNvSpPr txBox="1"/>
              <p:nvPr/>
            </p:nvSpPr>
            <p:spPr>
              <a:xfrm>
                <a:off x="7723162" y="1490602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1952</a:t>
                </a:r>
                <a:endParaRPr lang="fr-BF" sz="2000" b="1" dirty="0"/>
              </a:p>
            </p:txBody>
          </p:sp>
          <p:sp>
            <p:nvSpPr>
              <p:cNvPr id="20" name="ZoneTexte 19">
                <a:extLst>
                  <a:ext uri="{FF2B5EF4-FFF2-40B4-BE49-F238E27FC236}">
                    <a16:creationId xmlns:a16="http://schemas.microsoft.com/office/drawing/2014/main" id="{6A8DEFCE-256E-49FB-BF2F-C2BAECE79960}"/>
                  </a:ext>
                </a:extLst>
              </p:cNvPr>
              <p:cNvSpPr txBox="1"/>
              <p:nvPr/>
            </p:nvSpPr>
            <p:spPr>
              <a:xfrm>
                <a:off x="10271498" y="1490602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1973</a:t>
                </a:r>
                <a:endParaRPr lang="fr-BF" sz="2000" b="1" dirty="0"/>
              </a:p>
            </p:txBody>
          </p:sp>
        </p:grpSp>
        <p:grpSp>
          <p:nvGrpSpPr>
            <p:cNvPr id="28" name="Groupe 27">
              <a:extLst>
                <a:ext uri="{FF2B5EF4-FFF2-40B4-BE49-F238E27FC236}">
                  <a16:creationId xmlns:a16="http://schemas.microsoft.com/office/drawing/2014/main" id="{AA6F5FB8-9D73-4450-96E8-C90157146911}"/>
                </a:ext>
              </a:extLst>
            </p:cNvPr>
            <p:cNvGrpSpPr/>
            <p:nvPr/>
          </p:nvGrpSpPr>
          <p:grpSpPr>
            <a:xfrm>
              <a:off x="5079470" y="1686084"/>
              <a:ext cx="2827604" cy="2078137"/>
              <a:chOff x="6865035" y="2234613"/>
              <a:chExt cx="2827604" cy="2078137"/>
            </a:xfrm>
          </p:grpSpPr>
          <p:pic>
            <p:nvPicPr>
              <p:cNvPr id="6" name="Image 5">
                <a:extLst>
                  <a:ext uri="{FF2B5EF4-FFF2-40B4-BE49-F238E27FC236}">
                    <a16:creationId xmlns:a16="http://schemas.microsoft.com/office/drawing/2014/main" id="{31569443-B65E-4E6C-A523-AECE8ADF52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6865035" y="2234613"/>
                <a:ext cx="2467305" cy="2078137"/>
              </a:xfrm>
              <a:prstGeom prst="rect">
                <a:avLst/>
              </a:prstGeom>
            </p:spPr>
          </p:pic>
          <p:sp>
            <p:nvSpPr>
              <p:cNvPr id="21" name="ZoneTexte 20">
                <a:extLst>
                  <a:ext uri="{FF2B5EF4-FFF2-40B4-BE49-F238E27FC236}">
                    <a16:creationId xmlns:a16="http://schemas.microsoft.com/office/drawing/2014/main" id="{8502D025-E13D-4959-93F7-8689AE803F1C}"/>
                  </a:ext>
                </a:extLst>
              </p:cNvPr>
              <p:cNvSpPr txBox="1"/>
              <p:nvPr/>
            </p:nvSpPr>
            <p:spPr>
              <a:xfrm>
                <a:off x="7723162" y="3646060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1986</a:t>
                </a:r>
                <a:endParaRPr lang="fr-BF" sz="2000" b="1" dirty="0"/>
              </a:p>
            </p:txBody>
          </p:sp>
        </p:grpSp>
      </p:grpSp>
      <p:grpSp>
        <p:nvGrpSpPr>
          <p:cNvPr id="31" name="Groupe 30">
            <a:extLst>
              <a:ext uri="{FF2B5EF4-FFF2-40B4-BE49-F238E27FC236}">
                <a16:creationId xmlns:a16="http://schemas.microsoft.com/office/drawing/2014/main" id="{880BD532-5821-493E-B3B8-BDF833D2AD5B}"/>
              </a:ext>
            </a:extLst>
          </p:cNvPr>
          <p:cNvGrpSpPr/>
          <p:nvPr/>
        </p:nvGrpSpPr>
        <p:grpSpPr>
          <a:xfrm>
            <a:off x="73214" y="3760895"/>
            <a:ext cx="7040880" cy="2028629"/>
            <a:chOff x="185757" y="3901573"/>
            <a:chExt cx="7945234" cy="2101651"/>
          </a:xfrm>
        </p:grpSpPr>
        <p:grpSp>
          <p:nvGrpSpPr>
            <p:cNvPr id="29" name="Groupe 28">
              <a:extLst>
                <a:ext uri="{FF2B5EF4-FFF2-40B4-BE49-F238E27FC236}">
                  <a16:creationId xmlns:a16="http://schemas.microsoft.com/office/drawing/2014/main" id="{51768604-D4F8-44DD-A1F9-D368D2597523}"/>
                </a:ext>
              </a:extLst>
            </p:cNvPr>
            <p:cNvGrpSpPr/>
            <p:nvPr/>
          </p:nvGrpSpPr>
          <p:grpSpPr>
            <a:xfrm>
              <a:off x="185757" y="3901573"/>
              <a:ext cx="2917076" cy="2078135"/>
              <a:chOff x="9305517" y="2234611"/>
              <a:chExt cx="2917076" cy="2078135"/>
            </a:xfrm>
          </p:grpSpPr>
          <p:pic>
            <p:nvPicPr>
              <p:cNvPr id="7" name="Image 6">
                <a:extLst>
                  <a:ext uri="{FF2B5EF4-FFF2-40B4-BE49-F238E27FC236}">
                    <a16:creationId xmlns:a16="http://schemas.microsoft.com/office/drawing/2014/main" id="{3C5114FA-FCED-4811-9548-CB36F0B29F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305517" y="2234611"/>
                <a:ext cx="2467305" cy="2078135"/>
              </a:xfrm>
              <a:prstGeom prst="rect">
                <a:avLst/>
              </a:prstGeom>
            </p:spPr>
          </p:pic>
          <p:sp>
            <p:nvSpPr>
              <p:cNvPr id="22" name="ZoneTexte 21">
                <a:extLst>
                  <a:ext uri="{FF2B5EF4-FFF2-40B4-BE49-F238E27FC236}">
                    <a16:creationId xmlns:a16="http://schemas.microsoft.com/office/drawing/2014/main" id="{7222CFEE-91C5-4356-B64B-F30417A521B8}"/>
                  </a:ext>
                </a:extLst>
              </p:cNvPr>
              <p:cNvSpPr txBox="1"/>
              <p:nvPr/>
            </p:nvSpPr>
            <p:spPr>
              <a:xfrm>
                <a:off x="10253116" y="3646060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1999</a:t>
                </a:r>
                <a:endParaRPr lang="fr-BF" sz="2000" b="1" dirty="0"/>
              </a:p>
            </p:txBody>
          </p:sp>
        </p:grpSp>
        <p:grpSp>
          <p:nvGrpSpPr>
            <p:cNvPr id="30" name="Groupe 29">
              <a:extLst>
                <a:ext uri="{FF2B5EF4-FFF2-40B4-BE49-F238E27FC236}">
                  <a16:creationId xmlns:a16="http://schemas.microsoft.com/office/drawing/2014/main" id="{72804D75-A894-4F30-ACB9-D4B0DE18FDD5}"/>
                </a:ext>
              </a:extLst>
            </p:cNvPr>
            <p:cNvGrpSpPr/>
            <p:nvPr/>
          </p:nvGrpSpPr>
          <p:grpSpPr>
            <a:xfrm>
              <a:off x="2653059" y="3901573"/>
              <a:ext cx="5477932" cy="2101651"/>
              <a:chOff x="6763042" y="4422510"/>
              <a:chExt cx="5477932" cy="2101651"/>
            </a:xfrm>
          </p:grpSpPr>
          <p:pic>
            <p:nvPicPr>
              <p:cNvPr id="13" name="Image 12">
                <a:extLst>
                  <a:ext uri="{FF2B5EF4-FFF2-40B4-BE49-F238E27FC236}">
                    <a16:creationId xmlns:a16="http://schemas.microsoft.com/office/drawing/2014/main" id="{671CF3F8-0142-4EE6-9C3D-4D930B216C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763042" y="4446024"/>
                <a:ext cx="2727555" cy="2078137"/>
              </a:xfrm>
              <a:prstGeom prst="rect">
                <a:avLst/>
              </a:prstGeom>
            </p:spPr>
          </p:pic>
          <p:pic>
            <p:nvPicPr>
              <p:cNvPr id="17" name="Image 16">
                <a:extLst>
                  <a:ext uri="{FF2B5EF4-FFF2-40B4-BE49-F238E27FC236}">
                    <a16:creationId xmlns:a16="http://schemas.microsoft.com/office/drawing/2014/main" id="{5B4EBFD8-26C1-44F1-A939-574015ACC9D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9360471" y="4422510"/>
                <a:ext cx="2568932" cy="2101648"/>
              </a:xfrm>
              <a:prstGeom prst="rect">
                <a:avLst/>
              </a:prstGeom>
            </p:spPr>
          </p:pic>
          <p:sp>
            <p:nvSpPr>
              <p:cNvPr id="23" name="ZoneTexte 22">
                <a:extLst>
                  <a:ext uri="{FF2B5EF4-FFF2-40B4-BE49-F238E27FC236}">
                    <a16:creationId xmlns:a16="http://schemas.microsoft.com/office/drawing/2014/main" id="{B91AA458-CD3F-45B8-B64A-CBD2499EE7A0}"/>
                  </a:ext>
                </a:extLst>
              </p:cNvPr>
              <p:cNvSpPr txBox="1"/>
              <p:nvPr/>
            </p:nvSpPr>
            <p:spPr>
              <a:xfrm>
                <a:off x="7755784" y="5888969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2009</a:t>
                </a:r>
                <a:endParaRPr lang="fr-BF" sz="2000" b="1" dirty="0"/>
              </a:p>
            </p:txBody>
          </p:sp>
          <p:sp>
            <p:nvSpPr>
              <p:cNvPr id="24" name="ZoneTexte 23">
                <a:extLst>
                  <a:ext uri="{FF2B5EF4-FFF2-40B4-BE49-F238E27FC236}">
                    <a16:creationId xmlns:a16="http://schemas.microsoft.com/office/drawing/2014/main" id="{ED70B16B-19A2-4DF3-AD00-7989B70F43B4}"/>
                  </a:ext>
                </a:extLst>
              </p:cNvPr>
              <p:cNvSpPr txBox="1"/>
              <p:nvPr/>
            </p:nvSpPr>
            <p:spPr>
              <a:xfrm>
                <a:off x="10271497" y="5868039"/>
                <a:ext cx="1969477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sz="2000" b="1" dirty="0"/>
                  <a:t>2017</a:t>
                </a:r>
                <a:endParaRPr lang="fr-BF" sz="2000" b="1" dirty="0"/>
              </a:p>
            </p:txBody>
          </p:sp>
        </p:grpSp>
      </p:grpSp>
      <p:pic>
        <p:nvPicPr>
          <p:cNvPr id="33" name="Image 32">
            <a:extLst>
              <a:ext uri="{FF2B5EF4-FFF2-40B4-BE49-F238E27FC236}">
                <a16:creationId xmlns:a16="http://schemas.microsoft.com/office/drawing/2014/main" id="{B963C624-718F-46FE-A200-CCF0FF9403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0224" y="5951437"/>
            <a:ext cx="5695950" cy="257175"/>
          </a:xfrm>
          <a:prstGeom prst="rect">
            <a:avLst/>
          </a:prstGeom>
        </p:spPr>
      </p:pic>
      <p:sp>
        <p:nvSpPr>
          <p:cNvPr id="34" name="ZoneTexte 33">
            <a:extLst>
              <a:ext uri="{FF2B5EF4-FFF2-40B4-BE49-F238E27FC236}">
                <a16:creationId xmlns:a16="http://schemas.microsoft.com/office/drawing/2014/main" id="{907CA8AA-F430-4915-BFAD-B2688D8E8FE9}"/>
              </a:ext>
            </a:extLst>
          </p:cNvPr>
          <p:cNvSpPr txBox="1"/>
          <p:nvPr/>
        </p:nvSpPr>
        <p:spPr>
          <a:xfrm>
            <a:off x="249159" y="853333"/>
            <a:ext cx="11708379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Landscape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evolution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in the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Tougou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watershed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</a:t>
            </a:r>
            <a:r>
              <a:rPr lang="fr-FR" sz="2000" dirty="0">
                <a:cs typeface="Arial" panose="020B0604020202020204" pitchFamily="34" charset="0"/>
              </a:rPr>
              <a:t>(</a:t>
            </a:r>
            <a:r>
              <a:rPr lang="fr-FR" sz="2000" dirty="0" err="1">
                <a:cs typeface="Arial" panose="020B0604020202020204" pitchFamily="34" charset="0"/>
                <a:hlinkClick r:id="rId10"/>
              </a:rPr>
              <a:t>Yonaba</a:t>
            </a:r>
            <a:r>
              <a:rPr lang="fr-FR" sz="2000" dirty="0">
                <a:cs typeface="Arial" panose="020B0604020202020204" pitchFamily="34" charset="0"/>
                <a:hlinkClick r:id="rId10"/>
              </a:rPr>
              <a:t> et al., 2021b</a:t>
            </a:r>
            <a:r>
              <a:rPr lang="fr-FR" sz="2000" dirty="0">
                <a:cs typeface="Arial" panose="020B0604020202020204" pitchFamily="34" charset="0"/>
              </a:rPr>
              <a:t>)</a:t>
            </a:r>
            <a:endParaRPr lang="fr-BF" sz="2400" dirty="0">
              <a:cs typeface="Arial" panose="020B0604020202020204" pitchFamily="34" charset="0"/>
            </a:endParaRPr>
          </a:p>
        </p:txBody>
      </p:sp>
      <p:pic>
        <p:nvPicPr>
          <p:cNvPr id="35" name="Image 34">
            <a:extLst>
              <a:ext uri="{FF2B5EF4-FFF2-40B4-BE49-F238E27FC236}">
                <a16:creationId xmlns:a16="http://schemas.microsoft.com/office/drawing/2014/main" id="{F53C5467-8E4D-4398-A306-1CBB794AC1D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7604"/>
          <a:stretch/>
        </p:blipFill>
        <p:spPr>
          <a:xfrm>
            <a:off x="6894259" y="1949526"/>
            <a:ext cx="5283673" cy="3498243"/>
          </a:xfrm>
          <a:prstGeom prst="rect">
            <a:avLst/>
          </a:prstGeom>
        </p:spPr>
      </p:pic>
      <p:sp>
        <p:nvSpPr>
          <p:cNvPr id="36" name="ZoneTexte 35">
            <a:extLst>
              <a:ext uri="{FF2B5EF4-FFF2-40B4-BE49-F238E27FC236}">
                <a16:creationId xmlns:a16="http://schemas.microsoft.com/office/drawing/2014/main" id="{B24C0830-334C-4643-AED9-51ABB6576BBF}"/>
              </a:ext>
            </a:extLst>
          </p:cNvPr>
          <p:cNvSpPr txBox="1"/>
          <p:nvPr/>
        </p:nvSpPr>
        <p:spPr>
          <a:xfrm>
            <a:off x="6703701" y="5421017"/>
            <a:ext cx="5415085" cy="12958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chemeClr val="tx1"/>
                </a:solidFill>
                <a:cs typeface="Arial" panose="020B0604020202020204" pitchFamily="34" charset="0"/>
              </a:rPr>
              <a:t>1952-1973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: conversion of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vegetation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to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cultivated</a:t>
            </a:r>
            <a:endParaRPr lang="fr-FR" dirty="0">
              <a:solidFill>
                <a:schemeClr val="tx1"/>
              </a:solidFill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chemeClr val="tx1"/>
                </a:solidFill>
                <a:cs typeface="Arial" panose="020B0604020202020204" pitchFamily="34" charset="0"/>
              </a:rPr>
              <a:t>1973-1986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: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increase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in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bare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/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degraded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(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droughts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)</a:t>
            </a:r>
          </a:p>
          <a:p>
            <a:pPr marL="285750" indent="-285750">
              <a:lnSpc>
                <a:spcPct val="150000"/>
              </a:lnSpc>
              <a:buSzPct val="120000"/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chemeClr val="tx1"/>
                </a:solidFill>
                <a:cs typeface="Arial" panose="020B0604020202020204" pitchFamily="34" charset="0"/>
              </a:rPr>
              <a:t>1986-2017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: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recovery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of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bare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/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degraded</a:t>
            </a:r>
            <a:r>
              <a:rPr lang="fr-FR" dirty="0">
                <a:solidFill>
                  <a:schemeClr val="tx1"/>
                </a:solidFill>
                <a:cs typeface="Arial" panose="020B0604020202020204" pitchFamily="34" charset="0"/>
              </a:rPr>
              <a:t> to </a:t>
            </a:r>
            <a:r>
              <a:rPr lang="fr-FR" dirty="0" err="1">
                <a:solidFill>
                  <a:schemeClr val="tx1"/>
                </a:solidFill>
                <a:cs typeface="Arial" panose="020B0604020202020204" pitchFamily="34" charset="0"/>
              </a:rPr>
              <a:t>cultivated</a:t>
            </a:r>
            <a:endParaRPr lang="fr-FR" dirty="0">
              <a:solidFill>
                <a:schemeClr val="tx1"/>
              </a:solidFill>
              <a:cs typeface="Arial" panose="020B0604020202020204" pitchFamily="34" charset="0"/>
            </a:endParaRPr>
          </a:p>
        </p:txBody>
      </p:sp>
      <p:sp>
        <p:nvSpPr>
          <p:cNvPr id="38" name="Accolade ouvrante 37">
            <a:extLst>
              <a:ext uri="{FF2B5EF4-FFF2-40B4-BE49-F238E27FC236}">
                <a16:creationId xmlns:a16="http://schemas.microsoft.com/office/drawing/2014/main" id="{30B58E9D-B2EB-41DF-8650-67851FB0EE36}"/>
              </a:ext>
            </a:extLst>
          </p:cNvPr>
          <p:cNvSpPr/>
          <p:nvPr/>
        </p:nvSpPr>
        <p:spPr>
          <a:xfrm rot="5400000">
            <a:off x="7686923" y="1499804"/>
            <a:ext cx="260026" cy="1029933"/>
          </a:xfrm>
          <a:prstGeom prst="leftBrace">
            <a:avLst>
              <a:gd name="adj1" fmla="val 61082"/>
              <a:gd name="adj2" fmla="val 51739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F"/>
          </a:p>
        </p:txBody>
      </p:sp>
      <p:sp>
        <p:nvSpPr>
          <p:cNvPr id="39" name="Accolade ouvrante 38">
            <a:extLst>
              <a:ext uri="{FF2B5EF4-FFF2-40B4-BE49-F238E27FC236}">
                <a16:creationId xmlns:a16="http://schemas.microsoft.com/office/drawing/2014/main" id="{B5ABC519-9730-463F-8AC6-25AD683B8CB1}"/>
              </a:ext>
            </a:extLst>
          </p:cNvPr>
          <p:cNvSpPr/>
          <p:nvPr/>
        </p:nvSpPr>
        <p:spPr>
          <a:xfrm rot="5400000">
            <a:off x="8624122" y="1582432"/>
            <a:ext cx="260028" cy="836544"/>
          </a:xfrm>
          <a:prstGeom prst="leftBrace">
            <a:avLst>
              <a:gd name="adj1" fmla="val 43498"/>
              <a:gd name="adj2" fmla="val 50828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F"/>
          </a:p>
        </p:txBody>
      </p:sp>
      <p:sp>
        <p:nvSpPr>
          <p:cNvPr id="41" name="Accolade ouvrante 40">
            <a:extLst>
              <a:ext uri="{FF2B5EF4-FFF2-40B4-BE49-F238E27FC236}">
                <a16:creationId xmlns:a16="http://schemas.microsoft.com/office/drawing/2014/main" id="{69F79E11-05A9-4AA1-AD8A-8DC4927D27C5}"/>
              </a:ext>
            </a:extLst>
          </p:cNvPr>
          <p:cNvSpPr/>
          <p:nvPr/>
        </p:nvSpPr>
        <p:spPr>
          <a:xfrm rot="5400000">
            <a:off x="10206392" y="822343"/>
            <a:ext cx="288459" cy="2356428"/>
          </a:xfrm>
          <a:prstGeom prst="leftBrace">
            <a:avLst>
              <a:gd name="adj1" fmla="val 90223"/>
              <a:gd name="adj2" fmla="val 51739"/>
            </a:avLst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BF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54F2B8B-30BC-42B8-94AB-C2F132F786DA}"/>
              </a:ext>
            </a:extLst>
          </p:cNvPr>
          <p:cNvSpPr txBox="1"/>
          <p:nvPr/>
        </p:nvSpPr>
        <p:spPr>
          <a:xfrm>
            <a:off x="7114094" y="1333223"/>
            <a:ext cx="1393267" cy="366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/>
              <a:t>Wet</a:t>
            </a:r>
            <a:endParaRPr lang="fr-BF" b="1" dirty="0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2D30A001-110B-4428-8570-43327BF9B52A}"/>
              </a:ext>
            </a:extLst>
          </p:cNvPr>
          <p:cNvSpPr txBox="1"/>
          <p:nvPr/>
        </p:nvSpPr>
        <p:spPr>
          <a:xfrm>
            <a:off x="8057502" y="1347022"/>
            <a:ext cx="1393267" cy="3663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Dry</a:t>
            </a:r>
            <a:endParaRPr lang="fr-BF" b="1" dirty="0"/>
          </a:p>
        </p:txBody>
      </p:sp>
      <p:sp>
        <p:nvSpPr>
          <p:cNvPr id="45" name="ZoneTexte 44">
            <a:extLst>
              <a:ext uri="{FF2B5EF4-FFF2-40B4-BE49-F238E27FC236}">
                <a16:creationId xmlns:a16="http://schemas.microsoft.com/office/drawing/2014/main" id="{F819B54D-2893-4BD3-97E8-0C541F389F86}"/>
              </a:ext>
            </a:extLst>
          </p:cNvPr>
          <p:cNvSpPr txBox="1"/>
          <p:nvPr/>
        </p:nvSpPr>
        <p:spPr>
          <a:xfrm>
            <a:off x="9297592" y="1345532"/>
            <a:ext cx="22498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err="1"/>
              <a:t>Wet</a:t>
            </a:r>
            <a:r>
              <a:rPr lang="fr-FR" b="1" dirty="0"/>
              <a:t> (</a:t>
            </a:r>
            <a:r>
              <a:rPr lang="fr-FR" b="1" dirty="0" err="1"/>
              <a:t>period</a:t>
            </a:r>
            <a:r>
              <a:rPr lang="fr-FR" b="1" dirty="0"/>
              <a:t>)</a:t>
            </a:r>
            <a:endParaRPr lang="fr-BF" b="1" dirty="0"/>
          </a:p>
        </p:txBody>
      </p:sp>
      <p:sp>
        <p:nvSpPr>
          <p:cNvPr id="46" name="Right Arrow 12">
            <a:hlinkClick r:id="rId12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323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5317624-0773-423B-B200-3402660F1B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2861" y="2883916"/>
            <a:ext cx="3358662" cy="3514105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4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23FE922-4C49-40C2-ABB9-6458D32DE370}"/>
              </a:ext>
            </a:extLst>
          </p:cNvPr>
          <p:cNvSpPr txBox="1"/>
          <p:nvPr/>
        </p:nvSpPr>
        <p:spPr>
          <a:xfrm>
            <a:off x="341141" y="1776342"/>
            <a:ext cx="3358662" cy="424731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dirty="0" err="1"/>
              <a:t>Modelling</a:t>
            </a:r>
            <a:r>
              <a:rPr lang="fr-FR" dirty="0"/>
              <a:t> the water balance </a:t>
            </a:r>
            <a:r>
              <a:rPr lang="fr-FR" dirty="0" err="1"/>
              <a:t>with</a:t>
            </a:r>
            <a:r>
              <a:rPr lang="fr-FR" dirty="0"/>
              <a:t> the </a:t>
            </a:r>
            <a:r>
              <a:rPr lang="fr-FR" b="1" dirty="0"/>
              <a:t>SWAT</a:t>
            </a:r>
            <a:r>
              <a:rPr lang="fr-FR" dirty="0"/>
              <a:t> model (</a:t>
            </a:r>
            <a:r>
              <a:rPr lang="fr-FR" dirty="0">
                <a:hlinkClick r:id="rId5"/>
              </a:rPr>
              <a:t>Arnold et al., 1998</a:t>
            </a:r>
            <a:r>
              <a:rPr lang="fr-FR" dirty="0"/>
              <a:t>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rgbClr val="C00000"/>
                </a:solidFill>
              </a:rPr>
              <a:t>SWAT</a:t>
            </a:r>
            <a:r>
              <a:rPr lang="fr-FR" dirty="0"/>
              <a:t>: </a:t>
            </a:r>
            <a:r>
              <a:rPr lang="fr-FR" dirty="0" err="1"/>
              <a:t>physically-based</a:t>
            </a:r>
            <a:r>
              <a:rPr lang="fr-FR" dirty="0"/>
              <a:t>, </a:t>
            </a:r>
            <a:r>
              <a:rPr lang="fr-FR" dirty="0" err="1"/>
              <a:t>continuous</a:t>
            </a:r>
            <a:r>
              <a:rPr lang="fr-FR" dirty="0"/>
              <a:t>, semi-</a:t>
            </a:r>
            <a:r>
              <a:rPr lang="fr-FR" dirty="0" err="1"/>
              <a:t>distributed</a:t>
            </a:r>
            <a:r>
              <a:rPr lang="fr-FR" dirty="0"/>
              <a:t> </a:t>
            </a:r>
            <a:r>
              <a:rPr lang="fr-FR" dirty="0" err="1"/>
              <a:t>hydrological</a:t>
            </a:r>
            <a:r>
              <a:rPr lang="fr-FR" dirty="0"/>
              <a:t> model </a:t>
            </a:r>
            <a:r>
              <a:rPr lang="fr-FR" dirty="0" err="1"/>
              <a:t>simulating</a:t>
            </a:r>
            <a:r>
              <a:rPr lang="fr-FR" dirty="0"/>
              <a:t> the water balance at the </a:t>
            </a:r>
            <a:r>
              <a:rPr lang="fr-FR" dirty="0" err="1"/>
              <a:t>scale</a:t>
            </a:r>
            <a:r>
              <a:rPr lang="fr-FR" dirty="0"/>
              <a:t> of </a:t>
            </a:r>
            <a:r>
              <a:rPr lang="fr-FR" b="1" dirty="0" err="1">
                <a:solidFill>
                  <a:srgbClr val="C00000"/>
                </a:solidFill>
              </a:rPr>
              <a:t>Hydrologic</a:t>
            </a:r>
            <a:r>
              <a:rPr lang="fr-FR" b="1" dirty="0">
                <a:solidFill>
                  <a:srgbClr val="C00000"/>
                </a:solidFill>
              </a:rPr>
              <a:t> </a:t>
            </a:r>
            <a:r>
              <a:rPr lang="fr-FR" b="1" dirty="0" err="1">
                <a:solidFill>
                  <a:srgbClr val="C00000"/>
                </a:solidFill>
              </a:rPr>
              <a:t>Response</a:t>
            </a:r>
            <a:r>
              <a:rPr lang="fr-FR" b="1" dirty="0">
                <a:solidFill>
                  <a:srgbClr val="C00000"/>
                </a:solidFill>
              </a:rPr>
              <a:t> </a:t>
            </a:r>
            <a:r>
              <a:rPr lang="fr-FR" b="1" dirty="0" err="1">
                <a:solidFill>
                  <a:srgbClr val="C00000"/>
                </a:solidFill>
              </a:rPr>
              <a:t>Units</a:t>
            </a:r>
            <a:r>
              <a:rPr lang="fr-FR" dirty="0"/>
              <a:t> (HRU)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b="1" dirty="0" err="1">
                <a:solidFill>
                  <a:srgbClr val="C00000"/>
                </a:solidFill>
              </a:rPr>
              <a:t>HRUs</a:t>
            </a:r>
            <a:r>
              <a:rPr lang="fr-FR" dirty="0"/>
              <a:t>: set of </a:t>
            </a:r>
            <a:r>
              <a:rPr lang="fr-FR" b="1" dirty="0"/>
              <a:t>unique</a:t>
            </a:r>
            <a:r>
              <a:rPr lang="fr-FR" dirty="0"/>
              <a:t> and </a:t>
            </a:r>
            <a:r>
              <a:rPr lang="fr-FR" b="1" dirty="0" err="1"/>
              <a:t>homogeneous</a:t>
            </a:r>
            <a:r>
              <a:rPr lang="fr-FR" dirty="0"/>
              <a:t> combination of </a:t>
            </a:r>
            <a:r>
              <a:rPr lang="fr-FR" b="1" dirty="0">
                <a:solidFill>
                  <a:srgbClr val="C00000"/>
                </a:solidFill>
              </a:rPr>
              <a:t>LULC, </a:t>
            </a:r>
            <a:r>
              <a:rPr lang="fr-FR" b="1" dirty="0" err="1">
                <a:solidFill>
                  <a:srgbClr val="C00000"/>
                </a:solidFill>
              </a:rPr>
              <a:t>soil</a:t>
            </a:r>
            <a:r>
              <a:rPr lang="fr-FR" b="1" dirty="0">
                <a:solidFill>
                  <a:srgbClr val="C00000"/>
                </a:solidFill>
              </a:rPr>
              <a:t> type, </a:t>
            </a:r>
            <a:r>
              <a:rPr lang="fr-FR" b="1" dirty="0" err="1">
                <a:solidFill>
                  <a:srgbClr val="C00000"/>
                </a:solidFill>
              </a:rPr>
              <a:t>slope</a:t>
            </a:r>
            <a:endParaRPr lang="fr-FR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BED032B-38B8-43FF-9D5D-C249CF2361A7}"/>
              </a:ext>
            </a:extLst>
          </p:cNvPr>
          <p:cNvSpPr txBox="1"/>
          <p:nvPr/>
        </p:nvSpPr>
        <p:spPr>
          <a:xfrm>
            <a:off x="341141" y="1135517"/>
            <a:ext cx="3358663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Model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Used</a:t>
            </a:r>
            <a:endParaRPr lang="fr-BF" sz="2400" dirty="0">
              <a:cs typeface="Arial" panose="020B0604020202020204" pitchFamily="34" charset="0"/>
            </a:endParaRPr>
          </a:p>
        </p:txBody>
      </p:sp>
      <p:pic>
        <p:nvPicPr>
          <p:cNvPr id="1026" name="Picture 2" descr="SWAT: Soil &amp; Water Assessment Tool">
            <a:extLst>
              <a:ext uri="{FF2B5EF4-FFF2-40B4-BE49-F238E27FC236}">
                <a16:creationId xmlns:a16="http://schemas.microsoft.com/office/drawing/2014/main" id="{B30AE4F3-C3A5-41AF-811A-E915E64273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893" y="981020"/>
            <a:ext cx="1554150" cy="86616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915A484-1FC1-4FB9-9444-EAC49162AF6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69692" y="2938020"/>
            <a:ext cx="3243169" cy="3405896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93FA4432-C119-47F9-8E00-68DA4F04E62D}"/>
              </a:ext>
            </a:extLst>
          </p:cNvPr>
          <p:cNvSpPr txBox="1"/>
          <p:nvPr/>
        </p:nvSpPr>
        <p:spPr>
          <a:xfrm>
            <a:off x="4908209" y="1203674"/>
            <a:ext cx="6809305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SWAT</a:t>
            </a:r>
            <a:r>
              <a:rPr lang="fr-FR" dirty="0"/>
              <a:t> </a:t>
            </a:r>
            <a:r>
              <a:rPr lang="fr-FR" dirty="0" err="1"/>
              <a:t>features</a:t>
            </a:r>
            <a:r>
              <a:rPr lang="fr-FR" dirty="0"/>
              <a:t> a </a:t>
            </a:r>
            <a:r>
              <a:rPr lang="fr-FR" b="1" dirty="0">
                <a:solidFill>
                  <a:srgbClr val="C00000"/>
                </a:solidFill>
              </a:rPr>
              <a:t>Land use </a:t>
            </a:r>
            <a:r>
              <a:rPr lang="fr-FR" b="1" dirty="0" err="1">
                <a:solidFill>
                  <a:srgbClr val="C00000"/>
                </a:solidFill>
              </a:rPr>
              <a:t>UPdate</a:t>
            </a:r>
            <a:r>
              <a:rPr lang="fr-FR" dirty="0"/>
              <a:t> module (LUP) </a:t>
            </a:r>
            <a:r>
              <a:rPr lang="fr-FR" dirty="0" err="1"/>
              <a:t>which</a:t>
            </a:r>
            <a:r>
              <a:rPr lang="fr-FR" dirty="0"/>
              <a:t> </a:t>
            </a:r>
            <a:r>
              <a:rPr lang="fr-FR" dirty="0" err="1"/>
              <a:t>integrates</a:t>
            </a:r>
            <a:r>
              <a:rPr lang="fr-FR" dirty="0"/>
              <a:t> </a:t>
            </a:r>
            <a:r>
              <a:rPr lang="fr-FR" dirty="0" err="1"/>
              <a:t>dynamical</a:t>
            </a:r>
            <a:r>
              <a:rPr lang="fr-FR" dirty="0"/>
              <a:t> LULC </a:t>
            </a:r>
            <a:r>
              <a:rPr lang="fr-FR" dirty="0" err="1"/>
              <a:t>during</a:t>
            </a:r>
            <a:r>
              <a:rPr lang="fr-FR" dirty="0"/>
              <a:t> the simulation </a:t>
            </a:r>
            <a:r>
              <a:rPr lang="fr-FR" b="1" dirty="0">
                <a:solidFill>
                  <a:srgbClr val="C00000"/>
                </a:solidFill>
              </a:rPr>
              <a:t>by </a:t>
            </a:r>
            <a:r>
              <a:rPr lang="fr-FR" b="1" dirty="0" err="1">
                <a:solidFill>
                  <a:srgbClr val="C00000"/>
                </a:solidFill>
              </a:rPr>
              <a:t>updating</a:t>
            </a:r>
            <a:r>
              <a:rPr lang="fr-FR" b="1" dirty="0">
                <a:solidFill>
                  <a:srgbClr val="C00000"/>
                </a:solidFill>
              </a:rPr>
              <a:t> the </a:t>
            </a:r>
            <a:r>
              <a:rPr lang="fr-FR" b="1" dirty="0" err="1">
                <a:solidFill>
                  <a:srgbClr val="C00000"/>
                </a:solidFill>
              </a:rPr>
              <a:t>fractional</a:t>
            </a:r>
            <a:r>
              <a:rPr lang="fr-FR" b="1" dirty="0">
                <a:solidFill>
                  <a:srgbClr val="C00000"/>
                </a:solidFill>
              </a:rPr>
              <a:t> area </a:t>
            </a:r>
            <a:r>
              <a:rPr lang="fr-FR" b="1" dirty="0" err="1">
                <a:solidFill>
                  <a:srgbClr val="C00000"/>
                </a:solidFill>
              </a:rPr>
              <a:t>occupied</a:t>
            </a:r>
            <a:r>
              <a:rPr lang="fr-FR" dirty="0"/>
              <a:t> by a </a:t>
            </a:r>
            <a:r>
              <a:rPr lang="fr-FR" dirty="0" err="1"/>
              <a:t>given</a:t>
            </a:r>
            <a:r>
              <a:rPr lang="fr-FR" dirty="0"/>
              <a:t> HRU (HRU_FR) at </a:t>
            </a:r>
            <a:r>
              <a:rPr lang="fr-FR" dirty="0" err="1"/>
              <a:t>discrete</a:t>
            </a:r>
            <a:r>
              <a:rPr lang="fr-FR" dirty="0"/>
              <a:t> and user-</a:t>
            </a:r>
            <a:r>
              <a:rPr lang="fr-FR" dirty="0" err="1"/>
              <a:t>predefined</a:t>
            </a:r>
            <a:r>
              <a:rPr lang="fr-FR" dirty="0"/>
              <a:t> </a:t>
            </a:r>
            <a:r>
              <a:rPr lang="fr-FR" dirty="0" err="1"/>
              <a:t>time-points</a:t>
            </a:r>
            <a:r>
              <a:rPr lang="fr-FR" dirty="0"/>
              <a:t> (</a:t>
            </a:r>
            <a:r>
              <a:rPr lang="fr-FR" dirty="0">
                <a:hlinkClick r:id="rId8"/>
              </a:rPr>
              <a:t>Pai et </a:t>
            </a:r>
            <a:r>
              <a:rPr lang="fr-FR" dirty="0" err="1">
                <a:hlinkClick r:id="rId8"/>
              </a:rPr>
              <a:t>Saraswat</a:t>
            </a:r>
            <a:r>
              <a:rPr lang="fr-FR" dirty="0">
                <a:hlinkClick r:id="rId8"/>
              </a:rPr>
              <a:t>, 2011</a:t>
            </a:r>
            <a:r>
              <a:rPr lang="fr-FR" dirty="0"/>
              <a:t>; </a:t>
            </a:r>
            <a:r>
              <a:rPr lang="fr-FR" dirty="0" err="1">
                <a:hlinkClick r:id="rId9"/>
              </a:rPr>
              <a:t>Yonaba</a:t>
            </a:r>
            <a:r>
              <a:rPr lang="fr-FR" dirty="0">
                <a:hlinkClick r:id="rId9"/>
              </a:rPr>
              <a:t> et al., 2021a</a:t>
            </a:r>
            <a:r>
              <a:rPr lang="fr-FR" dirty="0"/>
              <a:t>)</a:t>
            </a:r>
            <a:endParaRPr lang="fr-FR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4844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BED032B-38B8-43FF-9D5D-C249CF2361A7}"/>
              </a:ext>
            </a:extLst>
          </p:cNvPr>
          <p:cNvSpPr txBox="1"/>
          <p:nvPr/>
        </p:nvSpPr>
        <p:spPr>
          <a:xfrm>
            <a:off x="96650" y="980769"/>
            <a:ext cx="5297656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Modelling</a:t>
            </a:r>
            <a:r>
              <a:rPr lang="fr-FR" sz="2400" b="1" dirty="0">
                <a:solidFill>
                  <a:srgbClr val="C00000"/>
                </a:solidFill>
                <a:cs typeface="Arial" panose="020B0604020202020204" pitchFamily="34" charset="0"/>
              </a:rPr>
              <a:t> scenarios and </a:t>
            </a:r>
            <a:r>
              <a:rPr lang="fr-FR" sz="2400" b="1" dirty="0" err="1">
                <a:solidFill>
                  <a:srgbClr val="C00000"/>
                </a:solidFill>
                <a:cs typeface="Arial" panose="020B0604020202020204" pitchFamily="34" charset="0"/>
              </a:rPr>
              <a:t>results</a:t>
            </a:r>
            <a:endParaRPr lang="fr-BF" sz="2400" dirty="0">
              <a:cs typeface="Arial" panose="020B0604020202020204" pitchFamily="34" charset="0"/>
            </a:endParaRPr>
          </a:p>
        </p:txBody>
      </p:sp>
      <p:graphicFrame>
        <p:nvGraphicFramePr>
          <p:cNvPr id="3" name="Diagramme 2">
            <a:extLst>
              <a:ext uri="{FF2B5EF4-FFF2-40B4-BE49-F238E27FC236}">
                <a16:creationId xmlns:a16="http://schemas.microsoft.com/office/drawing/2014/main" id="{566AC59F-CC64-4560-AB07-511E75B7320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8321164"/>
              </p:ext>
            </p:extLst>
          </p:nvPr>
        </p:nvGraphicFramePr>
        <p:xfrm>
          <a:off x="488196" y="3902970"/>
          <a:ext cx="4906109" cy="1037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2" name="ZoneTexte 11">
            <a:extLst>
              <a:ext uri="{FF2B5EF4-FFF2-40B4-BE49-F238E27FC236}">
                <a16:creationId xmlns:a16="http://schemas.microsoft.com/office/drawing/2014/main" id="{06D2E124-ABDE-4209-B9B0-B594FD21EB65}"/>
              </a:ext>
            </a:extLst>
          </p:cNvPr>
          <p:cNvSpPr txBox="1"/>
          <p:nvPr/>
        </p:nvSpPr>
        <p:spPr>
          <a:xfrm>
            <a:off x="96649" y="1629425"/>
            <a:ext cx="5297656" cy="1754326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dirty="0"/>
              <a:t>Daily </a:t>
            </a:r>
            <a:r>
              <a:rPr lang="fr-FR" dirty="0" err="1"/>
              <a:t>rainfall</a:t>
            </a:r>
            <a:r>
              <a:rPr lang="fr-FR" dirty="0"/>
              <a:t>/</a:t>
            </a:r>
            <a:r>
              <a:rPr lang="fr-FR" dirty="0" err="1"/>
              <a:t>Runoff</a:t>
            </a:r>
            <a:r>
              <a:rPr lang="fr-FR" dirty="0"/>
              <a:t>/</a:t>
            </a:r>
            <a:r>
              <a:rPr lang="fr-FR" dirty="0" err="1"/>
              <a:t>climate</a:t>
            </a:r>
            <a:r>
              <a:rPr lang="fr-FR" dirty="0"/>
              <a:t> data : </a:t>
            </a:r>
            <a:r>
              <a:rPr lang="fr-FR" b="1" dirty="0">
                <a:solidFill>
                  <a:srgbClr val="C00000"/>
                </a:solidFill>
              </a:rPr>
              <a:t>2004-2018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b="1" dirty="0">
              <a:solidFill>
                <a:srgbClr val="C0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dirty="0" err="1"/>
              <a:t>Two</a:t>
            </a:r>
            <a:r>
              <a:rPr lang="fr-FR" dirty="0"/>
              <a:t> </a:t>
            </a:r>
            <a:r>
              <a:rPr lang="fr-FR" dirty="0" err="1"/>
              <a:t>modelling</a:t>
            </a:r>
            <a:r>
              <a:rPr lang="fr-FR" dirty="0"/>
              <a:t> scenarios are </a:t>
            </a:r>
            <a:r>
              <a:rPr lang="fr-FR" dirty="0" err="1"/>
              <a:t>compared</a:t>
            </a:r>
            <a:r>
              <a:rPr lang="fr-FR" dirty="0"/>
              <a:t>: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rgbClr val="C00000"/>
                </a:solidFill>
              </a:rPr>
              <a:t>SLU</a:t>
            </a:r>
            <a:r>
              <a:rPr lang="fr-FR" dirty="0"/>
              <a:t> : </a:t>
            </a:r>
            <a:r>
              <a:rPr lang="fr-FR" b="1" dirty="0" err="1"/>
              <a:t>static</a:t>
            </a:r>
            <a:r>
              <a:rPr lang="fr-FR" b="1" dirty="0"/>
              <a:t> land use </a:t>
            </a:r>
            <a:r>
              <a:rPr lang="fr-FR" dirty="0"/>
              <a:t>scenario</a:t>
            </a:r>
          </a:p>
          <a:p>
            <a:pPr marL="742950" lvl="1" indent="-285750">
              <a:buFont typeface="Wingdings" panose="05000000000000000000" pitchFamily="2" charset="2"/>
              <a:buChar char="q"/>
            </a:pPr>
            <a:r>
              <a:rPr lang="fr-FR" b="1" dirty="0">
                <a:solidFill>
                  <a:srgbClr val="C00000"/>
                </a:solidFill>
              </a:rPr>
              <a:t>DLU</a:t>
            </a:r>
            <a:r>
              <a:rPr lang="fr-FR" dirty="0"/>
              <a:t> : </a:t>
            </a:r>
            <a:r>
              <a:rPr lang="fr-FR" b="1" dirty="0" err="1"/>
              <a:t>dynamic</a:t>
            </a:r>
            <a:r>
              <a:rPr lang="fr-FR" b="1" dirty="0"/>
              <a:t> land use </a:t>
            </a:r>
            <a:r>
              <a:rPr lang="fr-FR" dirty="0"/>
              <a:t>scenario (</a:t>
            </a:r>
            <a:r>
              <a:rPr lang="fr-FR" dirty="0" err="1"/>
              <a:t>where</a:t>
            </a:r>
            <a:r>
              <a:rPr lang="fr-FR" dirty="0"/>
              <a:t> LULC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dynamically</a:t>
            </a:r>
            <a:r>
              <a:rPr lang="fr-FR" dirty="0"/>
              <a:t> </a:t>
            </a:r>
            <a:r>
              <a:rPr lang="fr-FR" dirty="0" err="1"/>
              <a:t>updated</a:t>
            </a:r>
            <a:r>
              <a:rPr lang="fr-FR" dirty="0"/>
              <a:t>*)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E53CF2F-D7EE-4ED8-9E18-75318A1AE3A9}"/>
              </a:ext>
            </a:extLst>
          </p:cNvPr>
          <p:cNvSpPr txBox="1"/>
          <p:nvPr/>
        </p:nvSpPr>
        <p:spPr>
          <a:xfrm>
            <a:off x="0" y="6498885"/>
            <a:ext cx="5998699" cy="307777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400" i="1" dirty="0"/>
              <a:t>* For </a:t>
            </a:r>
            <a:r>
              <a:rPr lang="fr-FR" sz="1400" i="1" dirty="0" err="1"/>
              <a:t>intermediate</a:t>
            </a:r>
            <a:r>
              <a:rPr lang="fr-FR" sz="1400" i="1" dirty="0"/>
              <a:t> dates in a </a:t>
            </a:r>
            <a:r>
              <a:rPr lang="fr-FR" sz="1400" i="1" dirty="0" err="1"/>
              <a:t>period</a:t>
            </a:r>
            <a:r>
              <a:rPr lang="fr-FR" sz="1400" i="1" dirty="0"/>
              <a:t>, </a:t>
            </a:r>
            <a:r>
              <a:rPr lang="fr-FR" sz="1400" i="1" dirty="0" err="1"/>
              <a:t>fractional</a:t>
            </a:r>
            <a:r>
              <a:rPr lang="fr-FR" sz="1400" i="1" dirty="0"/>
              <a:t> HRU_FR values are </a:t>
            </a:r>
            <a:r>
              <a:rPr lang="fr-FR" sz="1400" i="1" dirty="0" err="1"/>
              <a:t>interpolated</a:t>
            </a:r>
            <a:endParaRPr lang="fr-FR" sz="1400" i="1" dirty="0">
              <a:solidFill>
                <a:srgbClr val="C00000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2FE0CD7-2E02-4CCD-B37B-BA4F6D4AC288}"/>
              </a:ext>
            </a:extLst>
          </p:cNvPr>
          <p:cNvSpPr txBox="1"/>
          <p:nvPr/>
        </p:nvSpPr>
        <p:spPr>
          <a:xfrm rot="16200000">
            <a:off x="-171951" y="4251215"/>
            <a:ext cx="842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/>
              <a:t>SLU</a:t>
            </a:r>
            <a:endParaRPr lang="fr-BF" sz="2400" b="1" dirty="0"/>
          </a:p>
        </p:txBody>
      </p:sp>
      <p:graphicFrame>
        <p:nvGraphicFramePr>
          <p:cNvPr id="16" name="Diagramme 15">
            <a:extLst>
              <a:ext uri="{FF2B5EF4-FFF2-40B4-BE49-F238E27FC236}">
                <a16:creationId xmlns:a16="http://schemas.microsoft.com/office/drawing/2014/main" id="{69642B97-66D9-4FF1-864A-ED6F48F7673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94248226"/>
              </p:ext>
            </p:extLst>
          </p:nvPr>
        </p:nvGraphicFramePr>
        <p:xfrm>
          <a:off x="488196" y="5039974"/>
          <a:ext cx="4906109" cy="10377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7" name="ZoneTexte 16">
            <a:extLst>
              <a:ext uri="{FF2B5EF4-FFF2-40B4-BE49-F238E27FC236}">
                <a16:creationId xmlns:a16="http://schemas.microsoft.com/office/drawing/2014/main" id="{C3DF3941-20DD-4801-B730-0D6C3EBD9E12}"/>
              </a:ext>
            </a:extLst>
          </p:cNvPr>
          <p:cNvSpPr txBox="1"/>
          <p:nvPr/>
        </p:nvSpPr>
        <p:spPr>
          <a:xfrm rot="16200000">
            <a:off x="-133806" y="5328035"/>
            <a:ext cx="8422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>
                <a:solidFill>
                  <a:srgbClr val="C00000"/>
                </a:solidFill>
              </a:rPr>
              <a:t>DLU</a:t>
            </a:r>
            <a:endParaRPr lang="fr-BF" sz="2400" b="1" dirty="0">
              <a:solidFill>
                <a:srgbClr val="C00000"/>
              </a:solidFill>
            </a:endParaRPr>
          </a:p>
        </p:txBody>
      </p:sp>
      <p:sp>
        <p:nvSpPr>
          <p:cNvPr id="18" name="ZoneTexte 17">
            <a:extLst>
              <a:ext uri="{FF2B5EF4-FFF2-40B4-BE49-F238E27FC236}">
                <a16:creationId xmlns:a16="http://schemas.microsoft.com/office/drawing/2014/main" id="{369742E4-EAB0-479D-B284-ABC52B5B0430}"/>
              </a:ext>
            </a:extLst>
          </p:cNvPr>
          <p:cNvSpPr txBox="1"/>
          <p:nvPr/>
        </p:nvSpPr>
        <p:spPr>
          <a:xfrm>
            <a:off x="207015" y="3542030"/>
            <a:ext cx="1868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2004-2005</a:t>
            </a:r>
            <a:endParaRPr lang="fr-BF" b="1" dirty="0"/>
          </a:p>
        </p:txBody>
      </p:sp>
      <p:sp>
        <p:nvSpPr>
          <p:cNvPr id="20" name="ZoneTexte 19">
            <a:extLst>
              <a:ext uri="{FF2B5EF4-FFF2-40B4-BE49-F238E27FC236}">
                <a16:creationId xmlns:a16="http://schemas.microsoft.com/office/drawing/2014/main" id="{A32BF088-1860-47A6-B71E-E96548AD325F}"/>
              </a:ext>
            </a:extLst>
          </p:cNvPr>
          <p:cNvSpPr txBox="1"/>
          <p:nvPr/>
        </p:nvSpPr>
        <p:spPr>
          <a:xfrm>
            <a:off x="2006998" y="3525892"/>
            <a:ext cx="1868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2006-2012</a:t>
            </a:r>
            <a:endParaRPr lang="fr-BF" b="1" dirty="0"/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CDC07CF5-9F64-499A-AEE1-2373C92A7F9E}"/>
              </a:ext>
            </a:extLst>
          </p:cNvPr>
          <p:cNvSpPr txBox="1"/>
          <p:nvPr/>
        </p:nvSpPr>
        <p:spPr>
          <a:xfrm>
            <a:off x="3783563" y="3525892"/>
            <a:ext cx="18685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2015-2018</a:t>
            </a:r>
            <a:endParaRPr lang="fr-BF" b="1" dirty="0"/>
          </a:p>
        </p:txBody>
      </p:sp>
      <p:graphicFrame>
        <p:nvGraphicFramePr>
          <p:cNvPr id="22" name="Tableau 21">
            <a:extLst>
              <a:ext uri="{FF2B5EF4-FFF2-40B4-BE49-F238E27FC236}">
                <a16:creationId xmlns:a16="http://schemas.microsoft.com/office/drawing/2014/main" id="{D74CF9A0-BC22-44FA-BDD4-8AC5F7FB3FB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493349"/>
              </p:ext>
            </p:extLst>
          </p:nvPr>
        </p:nvGraphicFramePr>
        <p:xfrm>
          <a:off x="5998699" y="1259395"/>
          <a:ext cx="5632652" cy="19196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8963">
                  <a:extLst>
                    <a:ext uri="{9D8B030D-6E8A-4147-A177-3AD203B41FA5}">
                      <a16:colId xmlns:a16="http://schemas.microsoft.com/office/drawing/2014/main" val="3083073364"/>
                    </a:ext>
                  </a:extLst>
                </a:gridCol>
                <a:gridCol w="1179104">
                  <a:extLst>
                    <a:ext uri="{9D8B030D-6E8A-4147-A177-3AD203B41FA5}">
                      <a16:colId xmlns:a16="http://schemas.microsoft.com/office/drawing/2014/main" val="3107555320"/>
                    </a:ext>
                  </a:extLst>
                </a:gridCol>
                <a:gridCol w="805326">
                  <a:extLst>
                    <a:ext uri="{9D8B030D-6E8A-4147-A177-3AD203B41FA5}">
                      <a16:colId xmlns:a16="http://schemas.microsoft.com/office/drawing/2014/main" val="3319116652"/>
                    </a:ext>
                  </a:extLst>
                </a:gridCol>
                <a:gridCol w="1069141">
                  <a:extLst>
                    <a:ext uri="{9D8B030D-6E8A-4147-A177-3AD203B41FA5}">
                      <a16:colId xmlns:a16="http://schemas.microsoft.com/office/drawing/2014/main" val="1255465106"/>
                    </a:ext>
                  </a:extLst>
                </a:gridCol>
                <a:gridCol w="870118">
                  <a:extLst>
                    <a:ext uri="{9D8B030D-6E8A-4147-A177-3AD203B41FA5}">
                      <a16:colId xmlns:a16="http://schemas.microsoft.com/office/drawing/2014/main" val="3641636617"/>
                    </a:ext>
                  </a:extLst>
                </a:gridCol>
              </a:tblGrid>
              <a:tr h="440763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Criterion</a:t>
                      </a:r>
                      <a:endParaRPr lang="fr-BF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Calibration</a:t>
                      </a:r>
                      <a:endParaRPr lang="fr-BF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BF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Validation</a:t>
                      </a:r>
                      <a:endParaRPr lang="fr-BF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BF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3069943"/>
                  </a:ext>
                </a:extLst>
              </a:tr>
              <a:tr h="370045">
                <a:tc vMerge="1">
                  <a:txBody>
                    <a:bodyPr/>
                    <a:lstStyle/>
                    <a:p>
                      <a:endParaRPr lang="fr-BF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SLU</a:t>
                      </a:r>
                      <a:endParaRPr lang="fr-BF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DLU</a:t>
                      </a:r>
                      <a:endParaRPr lang="fr-BF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SLU</a:t>
                      </a:r>
                      <a:endParaRPr lang="fr-BF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DLU</a:t>
                      </a:r>
                      <a:endParaRPr lang="fr-BF" sz="2000" b="1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9931991"/>
                  </a:ext>
                </a:extLst>
              </a:tr>
              <a:tr h="49571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KGE</a:t>
                      </a:r>
                      <a:endParaRPr lang="fr-BF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0,84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0,95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0,86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0,94</a:t>
                      </a:r>
                    </a:p>
                  </a:txBody>
                  <a:tcPr marL="51435" marR="51435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3712895"/>
                  </a:ext>
                </a:extLst>
              </a:tr>
              <a:tr h="57325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PBIAS (%)</a:t>
                      </a:r>
                      <a:endParaRPr lang="fr-BF" sz="20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-14,30</a:t>
                      </a: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-2,30</a:t>
                      </a: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-7,30</a:t>
                      </a: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fr-FR" sz="2000" b="1" dirty="0">
                          <a:solidFill>
                            <a:srgbClr val="C00000"/>
                          </a:solidFill>
                          <a:effectLst/>
                          <a:latin typeface="+mn-lt"/>
                          <a:cs typeface="Arial" panose="020B0604020202020204" pitchFamily="34" charset="0"/>
                        </a:rPr>
                        <a:t>2,90</a:t>
                      </a:r>
                    </a:p>
                  </a:txBody>
                  <a:tcPr marL="51435" marR="51435" marT="0" marB="0" anchor="ctr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394356"/>
                  </a:ext>
                </a:extLst>
              </a:tr>
            </a:tbl>
          </a:graphicData>
        </a:graphic>
      </p:graphicFrame>
      <p:sp>
        <p:nvSpPr>
          <p:cNvPr id="23" name="ZoneTexte 22">
            <a:extLst>
              <a:ext uri="{FF2B5EF4-FFF2-40B4-BE49-F238E27FC236}">
                <a16:creationId xmlns:a16="http://schemas.microsoft.com/office/drawing/2014/main" id="{6D40EF41-D656-48E8-AE0D-5AB6BE68A9EF}"/>
              </a:ext>
            </a:extLst>
          </p:cNvPr>
          <p:cNvSpPr txBox="1"/>
          <p:nvPr/>
        </p:nvSpPr>
        <p:spPr>
          <a:xfrm>
            <a:off x="6237706" y="525233"/>
            <a:ext cx="5154637" cy="646331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Simulation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dirty="0" err="1"/>
              <a:t>quite</a:t>
            </a:r>
            <a:r>
              <a:rPr lang="fr-FR" dirty="0"/>
              <a:t> </a:t>
            </a:r>
            <a:r>
              <a:rPr lang="fr-FR" dirty="0" err="1"/>
              <a:t>satisfactory</a:t>
            </a:r>
            <a:r>
              <a:rPr lang="fr-FR" dirty="0"/>
              <a:t> in </a:t>
            </a:r>
            <a:r>
              <a:rPr lang="fr-FR" dirty="0" err="1"/>
              <a:t>both</a:t>
            </a:r>
            <a:r>
              <a:rPr lang="fr-FR" dirty="0"/>
              <a:t> cases, </a:t>
            </a:r>
            <a:r>
              <a:rPr lang="fr-FR" dirty="0" err="1"/>
              <a:t>however</a:t>
            </a:r>
            <a:r>
              <a:rPr lang="fr-FR" dirty="0"/>
              <a:t> </a:t>
            </a:r>
            <a:r>
              <a:rPr lang="fr-FR" dirty="0" err="1"/>
              <a:t>with</a:t>
            </a:r>
            <a:r>
              <a:rPr lang="fr-FR" dirty="0"/>
              <a:t> an </a:t>
            </a:r>
            <a:r>
              <a:rPr lang="fr-FR" b="1" dirty="0" err="1">
                <a:solidFill>
                  <a:srgbClr val="C00000"/>
                </a:solidFill>
              </a:rPr>
              <a:t>overestimation</a:t>
            </a:r>
            <a:r>
              <a:rPr lang="fr-FR" dirty="0">
                <a:solidFill>
                  <a:srgbClr val="C00000"/>
                </a:solidFill>
              </a:rPr>
              <a:t> </a:t>
            </a:r>
            <a:r>
              <a:rPr lang="fr-FR" b="1" dirty="0" err="1">
                <a:solidFill>
                  <a:srgbClr val="C00000"/>
                </a:solidFill>
              </a:rPr>
              <a:t>bias</a:t>
            </a:r>
            <a:r>
              <a:rPr lang="fr-FR" dirty="0">
                <a:solidFill>
                  <a:srgbClr val="C00000"/>
                </a:solidFill>
              </a:rPr>
              <a:t> </a:t>
            </a:r>
            <a:r>
              <a:rPr lang="fr-FR" dirty="0" err="1"/>
              <a:t>is</a:t>
            </a:r>
            <a:r>
              <a:rPr lang="fr-FR" dirty="0"/>
              <a:t> </a:t>
            </a:r>
            <a:r>
              <a:rPr lang="fr-FR" b="1" dirty="0"/>
              <a:t>SLU</a:t>
            </a:r>
            <a:endParaRPr lang="fr-FR" dirty="0"/>
          </a:p>
        </p:txBody>
      </p:sp>
      <p:pic>
        <p:nvPicPr>
          <p:cNvPr id="24" name="Image 23">
            <a:extLst>
              <a:ext uri="{FF2B5EF4-FFF2-40B4-BE49-F238E27FC236}">
                <a16:creationId xmlns:a16="http://schemas.microsoft.com/office/drawing/2014/main" id="{784A7DE0-C087-4CC5-B3B9-05EDEBB0E219}"/>
              </a:ext>
            </a:extLst>
          </p:cNvPr>
          <p:cNvPicPr>
            <a:picLocks noChangeAspect="1"/>
          </p:cNvPicPr>
          <p:nvPr/>
        </p:nvPicPr>
        <p:blipFill rotWithShape="1">
          <a:blip r:embed="rId14"/>
          <a:srcRect l="5328" t="6276" r="3934"/>
          <a:stretch/>
        </p:blipFill>
        <p:spPr>
          <a:xfrm>
            <a:off x="5992833" y="3266916"/>
            <a:ext cx="6085902" cy="3564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918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9E53CF2F-D7EE-4ED8-9E18-75318A1AE3A9}"/>
              </a:ext>
            </a:extLst>
          </p:cNvPr>
          <p:cNvSpPr txBox="1"/>
          <p:nvPr/>
        </p:nvSpPr>
        <p:spPr>
          <a:xfrm>
            <a:off x="1" y="6442868"/>
            <a:ext cx="5303520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fr-FR" sz="1200" i="1" dirty="0"/>
              <a:t>*Values in </a:t>
            </a:r>
            <a:r>
              <a:rPr lang="fr-FR" sz="1200" i="1" dirty="0" err="1"/>
              <a:t>blue</a:t>
            </a:r>
            <a:r>
              <a:rPr lang="fr-FR" sz="1200" i="1" dirty="0"/>
              <a:t> are </a:t>
            </a:r>
            <a:r>
              <a:rPr lang="fr-FR" sz="1200" i="1" dirty="0" err="1"/>
              <a:t>annual</a:t>
            </a:r>
            <a:r>
              <a:rPr lang="fr-FR" sz="1200" i="1" dirty="0"/>
              <a:t> </a:t>
            </a:r>
            <a:r>
              <a:rPr lang="fr-FR" sz="1200" i="1" dirty="0" err="1"/>
              <a:t>average</a:t>
            </a:r>
            <a:r>
              <a:rPr lang="fr-FR" sz="1200" i="1" dirty="0"/>
              <a:t> </a:t>
            </a:r>
            <a:r>
              <a:rPr lang="fr-FR" sz="1200" i="1" dirty="0" err="1"/>
              <a:t>from</a:t>
            </a:r>
            <a:r>
              <a:rPr lang="fr-FR" sz="1200" i="1" dirty="0"/>
              <a:t> </a:t>
            </a:r>
            <a:r>
              <a:rPr lang="fr-FR" sz="1200" i="1" dirty="0" err="1"/>
              <a:t>observed</a:t>
            </a:r>
            <a:r>
              <a:rPr lang="fr-FR" sz="1200" i="1" dirty="0"/>
              <a:t> </a:t>
            </a:r>
            <a:r>
              <a:rPr lang="fr-FR" sz="1200" i="1" dirty="0" err="1"/>
              <a:t>runoff</a:t>
            </a:r>
            <a:r>
              <a:rPr lang="fr-FR" sz="1200" i="1" dirty="0"/>
              <a:t> values (for surface </a:t>
            </a:r>
            <a:r>
              <a:rPr lang="fr-FR" sz="1200" i="1" dirty="0" err="1"/>
              <a:t>runoff</a:t>
            </a:r>
            <a:r>
              <a:rPr lang="fr-FR" sz="1200" i="1" dirty="0"/>
              <a:t>) </a:t>
            </a:r>
          </a:p>
          <a:p>
            <a:r>
              <a:rPr lang="fr-FR" sz="1200" i="1" dirty="0"/>
              <a:t>and </a:t>
            </a:r>
            <a:r>
              <a:rPr lang="fr-FR" sz="1200" i="1" dirty="0" err="1"/>
              <a:t>from</a:t>
            </a:r>
            <a:r>
              <a:rPr lang="fr-FR" sz="1200" i="1" dirty="0"/>
              <a:t> </a:t>
            </a:r>
            <a:r>
              <a:rPr lang="fr-FR" sz="1200" i="1" dirty="0" err="1">
                <a:hlinkClick r:id="rId4"/>
              </a:rPr>
              <a:t>Koita</a:t>
            </a:r>
            <a:r>
              <a:rPr lang="fr-FR" sz="1200" i="1" dirty="0">
                <a:hlinkClick r:id="rId4"/>
              </a:rPr>
              <a:t> et al. (2017)</a:t>
            </a:r>
            <a:r>
              <a:rPr lang="fr-FR" sz="1200" i="1" dirty="0"/>
              <a:t> for </a:t>
            </a:r>
            <a:r>
              <a:rPr lang="fr-FR" sz="1200" i="1" dirty="0" err="1"/>
              <a:t>deep</a:t>
            </a:r>
            <a:r>
              <a:rPr lang="fr-FR" sz="1200" i="1" dirty="0"/>
              <a:t> </a:t>
            </a:r>
            <a:r>
              <a:rPr lang="fr-FR" sz="1200" i="1" dirty="0" err="1"/>
              <a:t>aquifer</a:t>
            </a:r>
            <a:r>
              <a:rPr lang="fr-FR" sz="1200" i="1" dirty="0"/>
              <a:t> recharge.</a:t>
            </a:r>
            <a:endParaRPr lang="fr-FR" sz="1200" i="1" dirty="0">
              <a:solidFill>
                <a:srgbClr val="C00000"/>
              </a:solidFill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4F7F240C-9A6D-41FE-8C51-5F2EE5BC86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26" y="2139322"/>
            <a:ext cx="6555546" cy="4116802"/>
          </a:xfrm>
          <a:prstGeom prst="rect">
            <a:avLst/>
          </a:prstGeom>
        </p:spPr>
      </p:pic>
      <p:sp>
        <p:nvSpPr>
          <p:cNvPr id="25" name="ZoneTexte 24">
            <a:extLst>
              <a:ext uri="{FF2B5EF4-FFF2-40B4-BE49-F238E27FC236}">
                <a16:creationId xmlns:a16="http://schemas.microsoft.com/office/drawing/2014/main" id="{DE99FAEA-94FD-46EF-9DB3-30061CD57654}"/>
              </a:ext>
            </a:extLst>
          </p:cNvPr>
          <p:cNvSpPr txBox="1"/>
          <p:nvPr/>
        </p:nvSpPr>
        <p:spPr>
          <a:xfrm>
            <a:off x="392723" y="1123659"/>
            <a:ext cx="5826073" cy="1015663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The </a:t>
            </a:r>
            <a:r>
              <a:rPr lang="fr-FR" sz="2000" dirty="0" err="1"/>
              <a:t>depiction</a:t>
            </a:r>
            <a:r>
              <a:rPr lang="fr-FR" sz="2000" dirty="0"/>
              <a:t> of the water balance </a:t>
            </a:r>
            <a:r>
              <a:rPr lang="fr-FR" sz="2000" dirty="0" err="1"/>
              <a:t>is</a:t>
            </a:r>
            <a:r>
              <a:rPr lang="fr-FR" sz="2000" dirty="0"/>
              <a:t> </a:t>
            </a:r>
            <a:r>
              <a:rPr lang="fr-FR" sz="2000" b="1" dirty="0">
                <a:solidFill>
                  <a:srgbClr val="C00000"/>
                </a:solidFill>
              </a:rPr>
              <a:t>more </a:t>
            </a:r>
            <a:r>
              <a:rPr lang="fr-FR" sz="2000" b="1" dirty="0" err="1">
                <a:solidFill>
                  <a:srgbClr val="C00000"/>
                </a:solidFill>
              </a:rPr>
              <a:t>accurate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dirty="0"/>
              <a:t>for </a:t>
            </a:r>
            <a:r>
              <a:rPr lang="fr-FR" sz="2000" b="1" dirty="0" err="1"/>
              <a:t>deep</a:t>
            </a:r>
            <a:r>
              <a:rPr lang="fr-FR" sz="2000" b="1" dirty="0"/>
              <a:t> </a:t>
            </a:r>
            <a:r>
              <a:rPr lang="fr-FR" sz="2000" b="1" dirty="0" err="1"/>
              <a:t>aquifer</a:t>
            </a:r>
            <a:r>
              <a:rPr lang="fr-FR" sz="2000" b="1" dirty="0"/>
              <a:t> recharge</a:t>
            </a:r>
            <a:r>
              <a:rPr lang="fr-FR" sz="2000" dirty="0"/>
              <a:t> and for </a:t>
            </a:r>
            <a:r>
              <a:rPr lang="fr-FR" sz="2000" b="1" dirty="0"/>
              <a:t>surface </a:t>
            </a:r>
            <a:r>
              <a:rPr lang="fr-FR" sz="2000" b="1" dirty="0" err="1"/>
              <a:t>runoff</a:t>
            </a:r>
            <a:r>
              <a:rPr lang="fr-FR" sz="2000" b="1" dirty="0"/>
              <a:t> </a:t>
            </a:r>
            <a:r>
              <a:rPr lang="fr-FR" sz="2000" dirty="0" err="1"/>
              <a:t>using</a:t>
            </a:r>
            <a:r>
              <a:rPr lang="fr-FR" sz="2000" dirty="0"/>
              <a:t> a </a:t>
            </a:r>
            <a:r>
              <a:rPr lang="fr-FR" sz="2000" dirty="0" err="1"/>
              <a:t>dynamic</a:t>
            </a:r>
            <a:r>
              <a:rPr lang="fr-FR" sz="2000" dirty="0"/>
              <a:t> LULC input</a:t>
            </a:r>
          </a:p>
        </p:txBody>
      </p:sp>
      <p:grpSp>
        <p:nvGrpSpPr>
          <p:cNvPr id="14" name="Groupe 13">
            <a:extLst>
              <a:ext uri="{FF2B5EF4-FFF2-40B4-BE49-F238E27FC236}">
                <a16:creationId xmlns:a16="http://schemas.microsoft.com/office/drawing/2014/main" id="{ACA1832C-144A-4F0D-9864-0019742715F8}"/>
              </a:ext>
            </a:extLst>
          </p:cNvPr>
          <p:cNvGrpSpPr/>
          <p:nvPr/>
        </p:nvGrpSpPr>
        <p:grpSpPr>
          <a:xfrm>
            <a:off x="6579661" y="204692"/>
            <a:ext cx="4815171" cy="3531347"/>
            <a:chOff x="6579661" y="204692"/>
            <a:chExt cx="4815171" cy="3531347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C078EBD7-50FB-46D8-B0DB-DFBD600DF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79661" y="1178151"/>
              <a:ext cx="3972155" cy="2557888"/>
            </a:xfrm>
            <a:prstGeom prst="rect">
              <a:avLst/>
            </a:prstGeom>
          </p:spPr>
        </p:pic>
        <p:sp>
          <p:nvSpPr>
            <p:cNvPr id="26" name="ZoneTexte 25">
              <a:extLst>
                <a:ext uri="{FF2B5EF4-FFF2-40B4-BE49-F238E27FC236}">
                  <a16:creationId xmlns:a16="http://schemas.microsoft.com/office/drawing/2014/main" id="{80185445-26CB-491C-805D-69DC4718A1A8}"/>
                </a:ext>
              </a:extLst>
            </p:cNvPr>
            <p:cNvSpPr txBox="1"/>
            <p:nvPr/>
          </p:nvSpPr>
          <p:spPr>
            <a:xfrm>
              <a:off x="6597750" y="204692"/>
              <a:ext cx="4797082" cy="1015663"/>
            </a:xfrm>
            <a:prstGeom prst="rect">
              <a:avLst/>
            </a:prstGeom>
            <a:solidFill>
              <a:schemeClr val="bg1"/>
            </a:solidFill>
            <a:ln w="28575"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fr-FR" sz="2000" dirty="0"/>
                <a:t>This </a:t>
              </a:r>
              <a:r>
                <a:rPr lang="fr-FR" sz="2000" b="1" dirty="0" err="1">
                  <a:solidFill>
                    <a:srgbClr val="C00000"/>
                  </a:solidFill>
                </a:rPr>
                <a:t>increased</a:t>
              </a:r>
              <a:r>
                <a:rPr lang="fr-FR" sz="2000" b="1" dirty="0">
                  <a:solidFill>
                    <a:srgbClr val="C00000"/>
                  </a:solidFill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</a:rPr>
                <a:t>accuracy</a:t>
              </a:r>
              <a:r>
                <a:rPr lang="fr-FR" sz="2000" b="1" dirty="0">
                  <a:solidFill>
                    <a:srgbClr val="C00000"/>
                  </a:solidFill>
                </a:rPr>
                <a:t> </a:t>
              </a:r>
              <a:r>
                <a:rPr lang="fr-FR" sz="2000" dirty="0" err="1"/>
                <a:t>might</a:t>
              </a:r>
              <a:r>
                <a:rPr lang="fr-FR" sz="2000" dirty="0"/>
                <a:t> </a:t>
              </a:r>
              <a:r>
                <a:rPr lang="fr-FR" sz="2000" dirty="0" err="1"/>
                <a:t>be</a:t>
              </a:r>
              <a:r>
                <a:rPr lang="fr-FR" sz="2000" dirty="0"/>
                <a:t> </a:t>
              </a:r>
              <a:r>
                <a:rPr lang="fr-FR" sz="2000" dirty="0" err="1"/>
                <a:t>explained</a:t>
              </a:r>
              <a:r>
                <a:rPr lang="fr-FR" sz="2000" dirty="0"/>
                <a:t> by the </a:t>
              </a:r>
              <a:r>
                <a:rPr lang="fr-FR" sz="2000" b="1" dirty="0" err="1">
                  <a:solidFill>
                    <a:srgbClr val="C00000"/>
                  </a:solidFill>
                </a:rPr>
                <a:t>runoff</a:t>
              </a:r>
              <a:r>
                <a:rPr lang="fr-FR" sz="2000" b="1" dirty="0">
                  <a:solidFill>
                    <a:srgbClr val="C00000"/>
                  </a:solidFill>
                </a:rPr>
                <a:t> </a:t>
              </a:r>
              <a:r>
                <a:rPr lang="fr-FR" sz="2000" b="1" dirty="0" err="1">
                  <a:solidFill>
                    <a:srgbClr val="C00000"/>
                  </a:solidFill>
                </a:rPr>
                <a:t>potential</a:t>
              </a:r>
              <a:r>
                <a:rPr lang="fr-FR" sz="2000" b="1" dirty="0">
                  <a:solidFill>
                    <a:srgbClr val="C00000"/>
                  </a:solidFill>
                </a:rPr>
                <a:t> </a:t>
              </a:r>
              <a:r>
                <a:rPr lang="fr-FR" sz="2000" dirty="0"/>
                <a:t>(CN values) for LULC conditions </a:t>
              </a:r>
              <a:r>
                <a:rPr lang="fr-FR" sz="2000" dirty="0" err="1"/>
                <a:t>within</a:t>
              </a:r>
              <a:r>
                <a:rPr lang="fr-FR" sz="2000" dirty="0"/>
                <a:t> the </a:t>
              </a:r>
              <a:r>
                <a:rPr lang="fr-FR" sz="2000" dirty="0" err="1"/>
                <a:t>watershed</a:t>
              </a:r>
              <a:endParaRPr lang="fr-FR" sz="2000" b="1" dirty="0"/>
            </a:p>
          </p:txBody>
        </p:sp>
      </p:grpSp>
      <p:grpSp>
        <p:nvGrpSpPr>
          <p:cNvPr id="15" name="Groupe 14">
            <a:extLst>
              <a:ext uri="{FF2B5EF4-FFF2-40B4-BE49-F238E27FC236}">
                <a16:creationId xmlns:a16="http://schemas.microsoft.com/office/drawing/2014/main" id="{97522F71-5CC5-4D91-8834-E2DAA297AE76}"/>
              </a:ext>
            </a:extLst>
          </p:cNvPr>
          <p:cNvGrpSpPr/>
          <p:nvPr/>
        </p:nvGrpSpPr>
        <p:grpSpPr>
          <a:xfrm>
            <a:off x="7055023" y="3912275"/>
            <a:ext cx="5122910" cy="2901256"/>
            <a:chOff x="7055023" y="3912275"/>
            <a:chExt cx="5122910" cy="2901256"/>
          </a:xfrm>
        </p:grpSpPr>
        <p:pic>
          <p:nvPicPr>
            <p:cNvPr id="10" name="Image 9">
              <a:extLst>
                <a:ext uri="{FF2B5EF4-FFF2-40B4-BE49-F238E27FC236}">
                  <a16:creationId xmlns:a16="http://schemas.microsoft.com/office/drawing/2014/main" id="{DE5AA5ED-E189-4430-A39E-1C52B4EAD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055023" y="4112331"/>
              <a:ext cx="5122910" cy="2701200"/>
            </a:xfrm>
            <a:prstGeom prst="rect">
              <a:avLst/>
            </a:prstGeom>
          </p:spPr>
        </p:pic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67C09E79-6AD7-48D5-8ADD-E436919E8CFA}"/>
                </a:ext>
              </a:extLst>
            </p:cNvPr>
            <p:cNvSpPr/>
            <p:nvPr/>
          </p:nvSpPr>
          <p:spPr>
            <a:xfrm>
              <a:off x="8041066" y="3912275"/>
              <a:ext cx="3901774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2000" dirty="0"/>
                <a:t>… </a:t>
              </a:r>
              <a:r>
                <a:rPr lang="fr-FR" sz="2000" b="1" dirty="0" err="1">
                  <a:solidFill>
                    <a:srgbClr val="C00000"/>
                  </a:solidFill>
                </a:rPr>
                <a:t>which</a:t>
              </a:r>
              <a:r>
                <a:rPr lang="fr-FR" sz="2000" b="1" dirty="0">
                  <a:solidFill>
                    <a:srgbClr val="C00000"/>
                  </a:solidFill>
                </a:rPr>
                <a:t> are </a:t>
              </a:r>
              <a:r>
                <a:rPr lang="fr-FR" sz="2000" b="1" dirty="0" err="1">
                  <a:solidFill>
                    <a:srgbClr val="C00000"/>
                  </a:solidFill>
                </a:rPr>
                <a:t>updated</a:t>
              </a:r>
              <a:r>
                <a:rPr lang="fr-FR" sz="2000" b="1" dirty="0">
                  <a:solidFill>
                    <a:srgbClr val="C00000"/>
                  </a:solidFill>
                </a:rPr>
                <a:t> </a:t>
              </a:r>
              <a:r>
                <a:rPr lang="fr-FR" sz="2000" dirty="0"/>
                <a:t>in </a:t>
              </a:r>
              <a:r>
                <a:rPr lang="fr-FR" sz="2000" b="1" dirty="0"/>
                <a:t>DLU mode!</a:t>
              </a:r>
              <a:endParaRPr lang="fr-BF" sz="2000" dirty="0"/>
            </a:p>
          </p:txBody>
        </p:sp>
      </p:grpSp>
    </p:spTree>
    <p:extLst>
      <p:ext uri="{BB962C8B-B14F-4D97-AF65-F5344CB8AC3E}">
        <p14:creationId xmlns:p14="http://schemas.microsoft.com/office/powerpoint/2010/main" val="2151125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DC5D027F-7486-4F25-8220-69FBEF370F9E}"/>
              </a:ext>
            </a:extLst>
          </p:cNvPr>
          <p:cNvSpPr txBox="1"/>
          <p:nvPr/>
        </p:nvSpPr>
        <p:spPr>
          <a:xfrm>
            <a:off x="242350" y="892697"/>
            <a:ext cx="11799277" cy="1015663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Surface </a:t>
            </a:r>
            <a:r>
              <a:rPr lang="fr-FR" sz="2000" dirty="0" err="1"/>
              <a:t>runoff</a:t>
            </a:r>
            <a:r>
              <a:rPr lang="fr-FR" sz="2000" dirty="0"/>
              <a:t> </a:t>
            </a:r>
            <a:r>
              <a:rPr lang="fr-FR" sz="2000" dirty="0" err="1"/>
              <a:t>was</a:t>
            </a:r>
            <a:r>
              <a:rPr lang="fr-FR" sz="2000" dirty="0"/>
              <a:t> </a:t>
            </a:r>
            <a:r>
              <a:rPr lang="fr-FR" sz="2000" dirty="0" err="1"/>
              <a:t>therefore</a:t>
            </a:r>
            <a:r>
              <a:rPr lang="fr-FR" sz="2000" dirty="0"/>
              <a:t> </a:t>
            </a:r>
            <a:r>
              <a:rPr lang="fr-FR" sz="2000" dirty="0" err="1"/>
              <a:t>simulated</a:t>
            </a:r>
            <a:r>
              <a:rPr lang="fr-FR" sz="2000" dirty="0"/>
              <a:t> over </a:t>
            </a:r>
            <a:r>
              <a:rPr lang="fr-FR" sz="2000" dirty="0" err="1"/>
              <a:t>past</a:t>
            </a:r>
            <a:r>
              <a:rPr lang="fr-FR" sz="2000" dirty="0"/>
              <a:t> </a:t>
            </a:r>
            <a:r>
              <a:rPr lang="fr-FR" sz="2000" dirty="0" err="1"/>
              <a:t>periods</a:t>
            </a:r>
            <a:r>
              <a:rPr lang="fr-FR" sz="2000" dirty="0"/>
              <a:t> (</a:t>
            </a:r>
            <a:r>
              <a:rPr lang="fr-FR" sz="2000" b="1" dirty="0">
                <a:solidFill>
                  <a:srgbClr val="C00000"/>
                </a:solidFill>
              </a:rPr>
              <a:t>P1</a:t>
            </a:r>
            <a:r>
              <a:rPr lang="fr-FR" sz="2000" dirty="0"/>
              <a:t>: </a:t>
            </a:r>
            <a:r>
              <a:rPr lang="fr-FR" sz="2000" b="1" dirty="0"/>
              <a:t>1952-1968</a:t>
            </a:r>
            <a:r>
              <a:rPr lang="fr-FR" sz="2000" dirty="0"/>
              <a:t>, </a:t>
            </a:r>
            <a:r>
              <a:rPr lang="fr-FR" sz="2000" b="1" dirty="0" err="1">
                <a:solidFill>
                  <a:schemeClr val="accent1"/>
                </a:solidFill>
              </a:rPr>
              <a:t>wet</a:t>
            </a:r>
            <a:r>
              <a:rPr lang="fr-FR" sz="2000" dirty="0"/>
              <a:t>; </a:t>
            </a:r>
            <a:r>
              <a:rPr lang="fr-FR" sz="2000" b="1" dirty="0">
                <a:solidFill>
                  <a:srgbClr val="C00000"/>
                </a:solidFill>
              </a:rPr>
              <a:t>P2</a:t>
            </a:r>
            <a:r>
              <a:rPr lang="fr-FR" sz="2000" dirty="0"/>
              <a:t>: </a:t>
            </a:r>
            <a:r>
              <a:rPr lang="fr-FR" sz="2000" b="1" dirty="0"/>
              <a:t>1969-1985, </a:t>
            </a:r>
            <a:r>
              <a:rPr lang="fr-FR" sz="2000" b="1" dirty="0">
                <a:solidFill>
                  <a:srgbClr val="FFC000"/>
                </a:solidFill>
              </a:rPr>
              <a:t>dry</a:t>
            </a:r>
            <a:r>
              <a:rPr lang="fr-FR" sz="2000" dirty="0"/>
              <a:t> and </a:t>
            </a:r>
            <a:r>
              <a:rPr lang="fr-FR" sz="2000" b="1" dirty="0">
                <a:solidFill>
                  <a:srgbClr val="C00000"/>
                </a:solidFill>
              </a:rPr>
              <a:t>P3</a:t>
            </a:r>
            <a:r>
              <a:rPr lang="fr-FR" sz="2000" dirty="0"/>
              <a:t>: </a:t>
            </a:r>
            <a:r>
              <a:rPr lang="fr-FR" sz="2000" b="1" dirty="0"/>
              <a:t>1986-2005, </a:t>
            </a:r>
            <a:r>
              <a:rPr lang="fr-FR" sz="2000" b="1" dirty="0" err="1">
                <a:solidFill>
                  <a:schemeClr val="accent1"/>
                </a:solidFill>
              </a:rPr>
              <a:t>wet</a:t>
            </a:r>
            <a:r>
              <a:rPr lang="fr-FR" sz="2000" dirty="0"/>
              <a:t>) </a:t>
            </a:r>
            <a:r>
              <a:rPr lang="fr-FR" sz="2000" dirty="0" err="1"/>
              <a:t>using</a:t>
            </a:r>
            <a:r>
              <a:rPr lang="fr-FR" sz="2000" dirty="0"/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each</a:t>
            </a:r>
            <a:r>
              <a:rPr lang="fr-FR" sz="2000" b="1" dirty="0">
                <a:solidFill>
                  <a:srgbClr val="C00000"/>
                </a:solidFill>
              </a:rPr>
              <a:t> of the LULC </a:t>
            </a:r>
            <a:r>
              <a:rPr lang="fr-FR" sz="2000" b="1" dirty="0" err="1">
                <a:solidFill>
                  <a:srgbClr val="C00000"/>
                </a:solidFill>
              </a:rPr>
              <a:t>maps</a:t>
            </a:r>
            <a:r>
              <a:rPr lang="fr-FR" sz="2000" b="1" dirty="0">
                <a:solidFill>
                  <a:srgbClr val="C00000"/>
                </a:solidFill>
              </a:rPr>
              <a:t> of the </a:t>
            </a:r>
            <a:r>
              <a:rPr lang="fr-FR" sz="2000" b="1" dirty="0" err="1">
                <a:solidFill>
                  <a:srgbClr val="C00000"/>
                </a:solidFill>
              </a:rPr>
              <a:t>watershed</a:t>
            </a:r>
            <a:r>
              <a:rPr lang="fr-FR" sz="2000" b="1" dirty="0">
                <a:solidFill>
                  <a:srgbClr val="C00000"/>
                </a:solidFill>
              </a:rPr>
              <a:t> in </a:t>
            </a:r>
            <a:r>
              <a:rPr lang="fr-FR" sz="2000" b="1" dirty="0" err="1">
                <a:solidFill>
                  <a:srgbClr val="C00000"/>
                </a:solidFill>
              </a:rPr>
              <a:t>static</a:t>
            </a:r>
            <a:r>
              <a:rPr lang="fr-FR" sz="2000" b="1" dirty="0">
                <a:solidFill>
                  <a:srgbClr val="C00000"/>
                </a:solidFill>
              </a:rPr>
              <a:t> mode </a:t>
            </a:r>
            <a:r>
              <a:rPr lang="fr-FR" sz="2000" dirty="0"/>
              <a:t>(1952, 1973, 1986, 1999), </a:t>
            </a:r>
            <a:r>
              <a:rPr lang="fr-FR" sz="2000" dirty="0" err="1"/>
              <a:t>which</a:t>
            </a:r>
            <a:r>
              <a:rPr lang="fr-FR" sz="2000" dirty="0"/>
              <a:t> </a:t>
            </a:r>
            <a:r>
              <a:rPr lang="fr-FR" sz="2000" dirty="0" err="1"/>
              <a:t>was</a:t>
            </a:r>
            <a:r>
              <a:rPr lang="fr-FR" sz="2000" dirty="0"/>
              <a:t> </a:t>
            </a:r>
            <a:r>
              <a:rPr lang="fr-FR" sz="2000" dirty="0" err="1"/>
              <a:t>compared</a:t>
            </a:r>
            <a:r>
              <a:rPr lang="fr-FR" sz="2000" dirty="0"/>
              <a:t> </a:t>
            </a:r>
            <a:r>
              <a:rPr lang="fr-FR" sz="2000" dirty="0" err="1"/>
              <a:t>with</a:t>
            </a:r>
            <a:r>
              <a:rPr lang="fr-FR" sz="2000" dirty="0"/>
              <a:t> a </a:t>
            </a:r>
            <a:r>
              <a:rPr lang="fr-FR" sz="2000" b="1" dirty="0" err="1">
                <a:solidFill>
                  <a:srgbClr val="C00000"/>
                </a:solidFill>
              </a:rPr>
              <a:t>dynamic</a:t>
            </a:r>
            <a:r>
              <a:rPr lang="fr-FR" sz="2000" b="1" dirty="0">
                <a:solidFill>
                  <a:srgbClr val="C00000"/>
                </a:solidFill>
              </a:rPr>
              <a:t> scenario </a:t>
            </a:r>
            <a:r>
              <a:rPr lang="fr-FR" sz="2000" b="1" dirty="0" err="1">
                <a:solidFill>
                  <a:srgbClr val="C00000"/>
                </a:solidFill>
              </a:rPr>
              <a:t>integrating</a:t>
            </a:r>
            <a:r>
              <a:rPr lang="fr-FR" sz="2000" b="1" dirty="0">
                <a:solidFill>
                  <a:srgbClr val="C00000"/>
                </a:solidFill>
              </a:rPr>
              <a:t> all </a:t>
            </a:r>
            <a:r>
              <a:rPr lang="fr-FR" sz="2000" b="1" dirty="0" err="1">
                <a:solidFill>
                  <a:srgbClr val="C00000"/>
                </a:solidFill>
              </a:rPr>
              <a:t>these</a:t>
            </a:r>
            <a:r>
              <a:rPr lang="fr-FR" sz="2000" b="1" dirty="0">
                <a:solidFill>
                  <a:srgbClr val="C00000"/>
                </a:solidFill>
              </a:rPr>
              <a:t> LULC </a:t>
            </a:r>
            <a:r>
              <a:rPr lang="fr-FR" sz="2000" b="1" dirty="0" err="1">
                <a:solidFill>
                  <a:srgbClr val="C00000"/>
                </a:solidFill>
              </a:rPr>
              <a:t>maps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dirty="0"/>
              <a:t>(DLU_HIST)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4B3EE0F-32BD-4003-869E-52303DEAC8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89" y="1962790"/>
            <a:ext cx="12192000" cy="4395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583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FDA0582-870E-454C-8390-8E93BDA0C4A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161"/>
          <a:stretch/>
        </p:blipFill>
        <p:spPr>
          <a:xfrm>
            <a:off x="226990" y="1951482"/>
            <a:ext cx="10663311" cy="4906518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DC5D027F-7486-4F25-8220-69FBEF370F9E}"/>
              </a:ext>
            </a:extLst>
          </p:cNvPr>
          <p:cNvSpPr txBox="1"/>
          <p:nvPr/>
        </p:nvSpPr>
        <p:spPr>
          <a:xfrm>
            <a:off x="7226419" y="371357"/>
            <a:ext cx="4318782" cy="163121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The </a:t>
            </a:r>
            <a:r>
              <a:rPr lang="fr-FR" sz="2000" b="1" dirty="0" err="1">
                <a:solidFill>
                  <a:srgbClr val="C00000"/>
                </a:solidFill>
              </a:rPr>
              <a:t>Sahelian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Hydrological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Paradox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dirty="0" err="1"/>
              <a:t>is</a:t>
            </a:r>
            <a:r>
              <a:rPr lang="fr-FR" sz="2000" dirty="0"/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only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b="1" dirty="0" err="1">
                <a:solidFill>
                  <a:srgbClr val="C00000"/>
                </a:solidFill>
              </a:rPr>
              <a:t>reproduced</a:t>
            </a:r>
            <a:r>
              <a:rPr lang="fr-FR" sz="2000" b="1" dirty="0">
                <a:solidFill>
                  <a:srgbClr val="C00000"/>
                </a:solidFill>
              </a:rPr>
              <a:t> </a:t>
            </a:r>
            <a:r>
              <a:rPr lang="fr-FR" sz="2000" dirty="0"/>
              <a:t>in </a:t>
            </a:r>
            <a:r>
              <a:rPr lang="fr-FR" sz="2000" b="1" dirty="0">
                <a:solidFill>
                  <a:srgbClr val="C00000"/>
                </a:solidFill>
              </a:rPr>
              <a:t>DLU_HIST </a:t>
            </a:r>
            <a:r>
              <a:rPr lang="fr-FR" sz="2000" dirty="0"/>
              <a:t>scenario, i.e. </a:t>
            </a:r>
            <a:r>
              <a:rPr lang="fr-FR" sz="2000" dirty="0" err="1"/>
              <a:t>when</a:t>
            </a:r>
            <a:r>
              <a:rPr lang="fr-FR" sz="2000" dirty="0"/>
              <a:t> </a:t>
            </a:r>
            <a:r>
              <a:rPr lang="fr-FR" sz="2000" dirty="0" err="1"/>
              <a:t>explicitely</a:t>
            </a:r>
            <a:r>
              <a:rPr lang="fr-FR" sz="2000" dirty="0"/>
              <a:t> </a:t>
            </a:r>
            <a:r>
              <a:rPr lang="fr-FR" sz="2000" dirty="0" err="1"/>
              <a:t>accounting</a:t>
            </a:r>
            <a:r>
              <a:rPr lang="fr-FR" sz="2000" dirty="0"/>
              <a:t> for LULC spatial and temporal changes </a:t>
            </a:r>
            <a:r>
              <a:rPr lang="fr-FR" sz="2000" dirty="0" err="1"/>
              <a:t>within</a:t>
            </a:r>
            <a:r>
              <a:rPr lang="fr-FR" sz="2000" dirty="0"/>
              <a:t> the </a:t>
            </a:r>
            <a:r>
              <a:rPr lang="fr-FR" sz="2000" dirty="0" err="1"/>
              <a:t>watershed</a:t>
            </a:r>
            <a:endParaRPr lang="fr-FR" sz="2000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6E5C24C-0BDC-42B7-AECA-A852EFC52C06}"/>
              </a:ext>
            </a:extLst>
          </p:cNvPr>
          <p:cNvSpPr txBox="1"/>
          <p:nvPr/>
        </p:nvSpPr>
        <p:spPr>
          <a:xfrm>
            <a:off x="61048" y="986910"/>
            <a:ext cx="6767732" cy="1015663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/>
              <a:t>In </a:t>
            </a:r>
            <a:r>
              <a:rPr lang="fr-FR" sz="2000" b="1" dirty="0" err="1">
                <a:solidFill>
                  <a:srgbClr val="C00000"/>
                </a:solidFill>
              </a:rPr>
              <a:t>static</a:t>
            </a:r>
            <a:r>
              <a:rPr lang="fr-FR" sz="2000" b="1" dirty="0">
                <a:solidFill>
                  <a:srgbClr val="C00000"/>
                </a:solidFill>
              </a:rPr>
              <a:t> LULC scenarios </a:t>
            </a:r>
            <a:r>
              <a:rPr lang="fr-FR" sz="2000" dirty="0"/>
              <a:t>(SLU1952, SLU1973 and SLU1986), </a:t>
            </a:r>
            <a:r>
              <a:rPr lang="fr-FR" sz="2000" b="1" dirty="0" err="1"/>
              <a:t>when</a:t>
            </a:r>
            <a:r>
              <a:rPr lang="fr-FR" sz="2000" b="1" dirty="0"/>
              <a:t> </a:t>
            </a:r>
            <a:r>
              <a:rPr lang="fr-FR" sz="2000" b="1" dirty="0" err="1"/>
              <a:t>rainfall</a:t>
            </a:r>
            <a:r>
              <a:rPr lang="fr-FR" sz="2000" b="1" dirty="0"/>
              <a:t> </a:t>
            </a:r>
            <a:r>
              <a:rPr lang="fr-FR" sz="2000" b="1" dirty="0" err="1"/>
              <a:t>decrease</a:t>
            </a:r>
            <a:r>
              <a:rPr lang="fr-FR" sz="2000" dirty="0"/>
              <a:t>, </a:t>
            </a:r>
            <a:r>
              <a:rPr lang="fr-FR" sz="2000" b="1" dirty="0"/>
              <a:t>surface </a:t>
            </a:r>
            <a:r>
              <a:rPr lang="fr-FR" sz="2000" b="1" dirty="0" err="1"/>
              <a:t>runoff</a:t>
            </a:r>
            <a:r>
              <a:rPr lang="fr-FR" sz="2000" b="1" dirty="0"/>
              <a:t> </a:t>
            </a:r>
            <a:r>
              <a:rPr lang="fr-FR" sz="2000" b="1" dirty="0" err="1"/>
              <a:t>decreases</a:t>
            </a:r>
            <a:r>
              <a:rPr lang="fr-FR" sz="2000" dirty="0"/>
              <a:t> as </a:t>
            </a:r>
            <a:r>
              <a:rPr lang="fr-FR" sz="2000" dirty="0" err="1"/>
              <a:t>well</a:t>
            </a:r>
            <a:r>
              <a:rPr lang="fr-FR" sz="2000" dirty="0"/>
              <a:t>.</a:t>
            </a:r>
          </a:p>
          <a:p>
            <a:pPr algn="ctr"/>
            <a:r>
              <a:rPr lang="fr-FR" sz="2000" i="1" dirty="0"/>
              <a:t>The </a:t>
            </a:r>
            <a:r>
              <a:rPr lang="fr-FR" sz="2000" i="1" dirty="0" err="1"/>
              <a:t>Sahelian</a:t>
            </a:r>
            <a:r>
              <a:rPr lang="fr-FR" sz="2000" i="1" dirty="0"/>
              <a:t> </a:t>
            </a:r>
            <a:r>
              <a:rPr lang="fr-FR" sz="2000" i="1" dirty="0" err="1"/>
              <a:t>Hydrological</a:t>
            </a:r>
            <a:r>
              <a:rPr lang="fr-FR" sz="2000" i="1" dirty="0"/>
              <a:t> </a:t>
            </a:r>
            <a:r>
              <a:rPr lang="fr-FR" sz="2000" i="1" dirty="0" err="1"/>
              <a:t>Paradox</a:t>
            </a:r>
            <a:r>
              <a:rPr lang="fr-FR" sz="2000" i="1" dirty="0"/>
              <a:t> </a:t>
            </a:r>
            <a:r>
              <a:rPr lang="fr-FR" sz="2000" i="1" dirty="0" err="1"/>
              <a:t>cannot</a:t>
            </a:r>
            <a:r>
              <a:rPr lang="fr-FR" sz="2000" i="1" dirty="0"/>
              <a:t> </a:t>
            </a:r>
            <a:r>
              <a:rPr lang="fr-FR" sz="2000" i="1" dirty="0" err="1"/>
              <a:t>be</a:t>
            </a:r>
            <a:r>
              <a:rPr lang="fr-FR" sz="2000" i="1" dirty="0"/>
              <a:t> </a:t>
            </a:r>
            <a:r>
              <a:rPr lang="fr-FR" sz="2000" i="1" dirty="0" err="1"/>
              <a:t>simulated</a:t>
            </a:r>
            <a:r>
              <a:rPr lang="fr-FR" sz="2000" i="1" dirty="0"/>
              <a:t>.</a:t>
            </a:r>
          </a:p>
        </p:txBody>
      </p:sp>
      <p:cxnSp>
        <p:nvCxnSpPr>
          <p:cNvPr id="5" name="Connecteur droit avec flèche 4">
            <a:extLst>
              <a:ext uri="{FF2B5EF4-FFF2-40B4-BE49-F238E27FC236}">
                <a16:creationId xmlns:a16="http://schemas.microsoft.com/office/drawing/2014/main" id="{DDCE29DD-F16C-4FC5-BAE6-5E4F7A927B32}"/>
              </a:ext>
            </a:extLst>
          </p:cNvPr>
          <p:cNvCxnSpPr>
            <a:cxnSpLocks/>
          </p:cNvCxnSpPr>
          <p:nvPr/>
        </p:nvCxnSpPr>
        <p:spPr>
          <a:xfrm>
            <a:off x="2389837" y="2016641"/>
            <a:ext cx="0" cy="3467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>
            <a:extLst>
              <a:ext uri="{FF2B5EF4-FFF2-40B4-BE49-F238E27FC236}">
                <a16:creationId xmlns:a16="http://schemas.microsoft.com/office/drawing/2014/main" id="{065C7354-11A5-4864-85AF-0FF47170E2FA}"/>
              </a:ext>
            </a:extLst>
          </p:cNvPr>
          <p:cNvCxnSpPr>
            <a:cxnSpLocks/>
          </p:cNvCxnSpPr>
          <p:nvPr/>
        </p:nvCxnSpPr>
        <p:spPr>
          <a:xfrm>
            <a:off x="4552685" y="1951482"/>
            <a:ext cx="0" cy="411891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avec flèche 14">
            <a:extLst>
              <a:ext uri="{FF2B5EF4-FFF2-40B4-BE49-F238E27FC236}">
                <a16:creationId xmlns:a16="http://schemas.microsoft.com/office/drawing/2014/main" id="{73D82611-B47F-424E-8DA6-4C6095F4E5B7}"/>
              </a:ext>
            </a:extLst>
          </p:cNvPr>
          <p:cNvCxnSpPr>
            <a:cxnSpLocks/>
          </p:cNvCxnSpPr>
          <p:nvPr/>
        </p:nvCxnSpPr>
        <p:spPr>
          <a:xfrm>
            <a:off x="6599751" y="2016641"/>
            <a:ext cx="0" cy="332664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avec flèche 16">
            <a:extLst>
              <a:ext uri="{FF2B5EF4-FFF2-40B4-BE49-F238E27FC236}">
                <a16:creationId xmlns:a16="http://schemas.microsoft.com/office/drawing/2014/main" id="{CE0BA4B2-06F4-4F4A-BDAC-9D38F8638938}"/>
              </a:ext>
            </a:extLst>
          </p:cNvPr>
          <p:cNvCxnSpPr>
            <a:cxnSpLocks/>
          </p:cNvCxnSpPr>
          <p:nvPr/>
        </p:nvCxnSpPr>
        <p:spPr>
          <a:xfrm>
            <a:off x="9762978" y="2016641"/>
            <a:ext cx="0" cy="34673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ZoneTexte 22">
            <a:extLst>
              <a:ext uri="{FF2B5EF4-FFF2-40B4-BE49-F238E27FC236}">
                <a16:creationId xmlns:a16="http://schemas.microsoft.com/office/drawing/2014/main" id="{25BF3333-5F5D-4952-93E2-C0250F7D38BB}"/>
              </a:ext>
            </a:extLst>
          </p:cNvPr>
          <p:cNvSpPr txBox="1"/>
          <p:nvPr/>
        </p:nvSpPr>
        <p:spPr>
          <a:xfrm>
            <a:off x="10544489" y="2694595"/>
            <a:ext cx="1633443" cy="1754326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rgbClr val="C00000"/>
                </a:solidFill>
              </a:rPr>
              <a:t>Surface </a:t>
            </a:r>
            <a:r>
              <a:rPr lang="fr-FR" b="1" dirty="0" err="1">
                <a:solidFill>
                  <a:srgbClr val="C00000"/>
                </a:solidFill>
              </a:rPr>
              <a:t>runoff</a:t>
            </a:r>
            <a:r>
              <a:rPr lang="fr-FR" b="1" dirty="0">
                <a:solidFill>
                  <a:srgbClr val="C00000"/>
                </a:solidFill>
              </a:rPr>
              <a:t> </a:t>
            </a:r>
            <a:r>
              <a:rPr lang="fr-FR" b="1" dirty="0" err="1">
                <a:solidFill>
                  <a:srgbClr val="C00000"/>
                </a:solidFill>
              </a:rPr>
              <a:t>increase</a:t>
            </a:r>
            <a:r>
              <a:rPr lang="fr-FR" b="1" dirty="0">
                <a:solidFill>
                  <a:srgbClr val="C00000"/>
                </a:solidFill>
              </a:rPr>
              <a:t> </a:t>
            </a:r>
            <a:r>
              <a:rPr lang="fr-FR" b="1" dirty="0" err="1"/>
              <a:t>between</a:t>
            </a:r>
            <a:r>
              <a:rPr lang="fr-FR" b="1" dirty="0"/>
              <a:t> P1 and P3 </a:t>
            </a:r>
            <a:r>
              <a:rPr lang="fr-FR" dirty="0" err="1"/>
              <a:t>despite</a:t>
            </a:r>
            <a:r>
              <a:rPr lang="fr-FR" dirty="0"/>
              <a:t> the </a:t>
            </a:r>
            <a:r>
              <a:rPr lang="fr-FR" dirty="0" err="1"/>
              <a:t>decrease</a:t>
            </a:r>
            <a:r>
              <a:rPr lang="fr-FR" dirty="0"/>
              <a:t> in </a:t>
            </a:r>
            <a:r>
              <a:rPr lang="fr-FR" dirty="0" err="1"/>
              <a:t>rainfall</a:t>
            </a:r>
            <a:endParaRPr lang="fr-FR" dirty="0"/>
          </a:p>
        </p:txBody>
      </p:sp>
      <p:cxnSp>
        <p:nvCxnSpPr>
          <p:cNvPr id="27" name="Connecteur : en arc 26">
            <a:extLst>
              <a:ext uri="{FF2B5EF4-FFF2-40B4-BE49-F238E27FC236}">
                <a16:creationId xmlns:a16="http://schemas.microsoft.com/office/drawing/2014/main" id="{FA646C6E-EC7D-4C99-8822-3A566D692BAF}"/>
              </a:ext>
            </a:extLst>
          </p:cNvPr>
          <p:cNvCxnSpPr>
            <a:cxnSpLocks/>
          </p:cNvCxnSpPr>
          <p:nvPr/>
        </p:nvCxnSpPr>
        <p:spPr>
          <a:xfrm rot="10800000" flipV="1">
            <a:off x="8834511" y="3148202"/>
            <a:ext cx="1709978" cy="747106"/>
          </a:xfrm>
          <a:prstGeom prst="curvedConnector3">
            <a:avLst>
              <a:gd name="adj1" fmla="val 101006"/>
            </a:avLst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necteur : en arc 29">
            <a:extLst>
              <a:ext uri="{FF2B5EF4-FFF2-40B4-BE49-F238E27FC236}">
                <a16:creationId xmlns:a16="http://schemas.microsoft.com/office/drawing/2014/main" id="{98E12719-40D2-4A02-8170-647DF23069E9}"/>
              </a:ext>
            </a:extLst>
          </p:cNvPr>
          <p:cNvCxnSpPr>
            <a:cxnSpLocks/>
          </p:cNvCxnSpPr>
          <p:nvPr/>
        </p:nvCxnSpPr>
        <p:spPr>
          <a:xfrm rot="10800000" flipV="1">
            <a:off x="10044333" y="3148200"/>
            <a:ext cx="408917" cy="373553"/>
          </a:xfrm>
          <a:prstGeom prst="curvedConnector3">
            <a:avLst>
              <a:gd name="adj1" fmla="val 118805"/>
            </a:avLst>
          </a:prstGeom>
          <a:ln w="28575"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18493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Modelling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work</a:t>
            </a:r>
            <a:r>
              <a:rPr lang="fr-FR" sz="3600" b="1" dirty="0">
                <a:solidFill>
                  <a:srgbClr val="C00000"/>
                </a:solidFill>
              </a:rPr>
              <a:t> and key </a:t>
            </a:r>
            <a:r>
              <a:rPr lang="fr-FR" sz="3600" b="1" dirty="0" err="1">
                <a:solidFill>
                  <a:srgbClr val="C00000"/>
                </a:solidFill>
              </a:rPr>
              <a:t>findings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6E5C24C-0BDC-42B7-AECA-A852EFC52C06}"/>
              </a:ext>
            </a:extLst>
          </p:cNvPr>
          <p:cNvSpPr txBox="1"/>
          <p:nvPr/>
        </p:nvSpPr>
        <p:spPr>
          <a:xfrm>
            <a:off x="515903" y="1048273"/>
            <a:ext cx="5580097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 err="1"/>
              <a:t>Disentangling</a:t>
            </a:r>
            <a:r>
              <a:rPr lang="fr-FR" sz="2000" b="1" dirty="0"/>
              <a:t> </a:t>
            </a:r>
            <a:r>
              <a:rPr lang="fr-FR" sz="2000" b="1" dirty="0" err="1"/>
              <a:t>annual</a:t>
            </a:r>
            <a:r>
              <a:rPr lang="fr-FR" sz="2000" b="1" dirty="0"/>
              <a:t> </a:t>
            </a:r>
            <a:r>
              <a:rPr lang="fr-FR" sz="2000" b="1" dirty="0" err="1"/>
              <a:t>rainfall</a:t>
            </a:r>
            <a:r>
              <a:rPr lang="fr-FR" sz="2000" b="1" dirty="0"/>
              <a:t> </a:t>
            </a:r>
            <a:r>
              <a:rPr lang="fr-FR" sz="2000" b="1" dirty="0" err="1"/>
              <a:t>variability</a:t>
            </a:r>
            <a:r>
              <a:rPr lang="fr-FR" sz="2000" b="1" dirty="0"/>
              <a:t> and LULC changes impact on surface </a:t>
            </a:r>
            <a:r>
              <a:rPr lang="fr-FR" sz="2000" b="1" dirty="0" err="1"/>
              <a:t>runoff</a:t>
            </a:r>
            <a:endParaRPr lang="fr-FR" sz="20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6" name="Tableau 5">
                <a:extLst>
                  <a:ext uri="{FF2B5EF4-FFF2-40B4-BE49-F238E27FC236}">
                    <a16:creationId xmlns:a16="http://schemas.microsoft.com/office/drawing/2014/main" id="{77619C0C-B6B5-4E87-9C6C-055708E3054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26513816"/>
                  </p:ext>
                </p:extLst>
              </p:nvPr>
            </p:nvGraphicFramePr>
            <p:xfrm>
              <a:off x="328247" y="2495550"/>
              <a:ext cx="5767753" cy="17145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644726">
                      <a:extLst>
                        <a:ext uri="{9D8B030D-6E8A-4147-A177-3AD203B41FA5}">
                          <a16:colId xmlns:a16="http://schemas.microsoft.com/office/drawing/2014/main" val="2529175502"/>
                        </a:ext>
                      </a:extLst>
                    </a:gridCol>
                    <a:gridCol w="1083212">
                      <a:extLst>
                        <a:ext uri="{9D8B030D-6E8A-4147-A177-3AD203B41FA5}">
                          <a16:colId xmlns:a16="http://schemas.microsoft.com/office/drawing/2014/main" val="545827340"/>
                        </a:ext>
                      </a:extLst>
                    </a:gridCol>
                    <a:gridCol w="759656">
                      <a:extLst>
                        <a:ext uri="{9D8B030D-6E8A-4147-A177-3AD203B41FA5}">
                          <a16:colId xmlns:a16="http://schemas.microsoft.com/office/drawing/2014/main" val="491937988"/>
                        </a:ext>
                      </a:extLst>
                    </a:gridCol>
                    <a:gridCol w="1280159">
                      <a:extLst>
                        <a:ext uri="{9D8B030D-6E8A-4147-A177-3AD203B41FA5}">
                          <a16:colId xmlns:a16="http://schemas.microsoft.com/office/drawing/2014/main" val="1781461969"/>
                        </a:ext>
                      </a:extLst>
                    </a:gridCol>
                  </a:tblGrid>
                  <a:tr h="2781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Scenario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Rainfall</a:t>
                          </a:r>
                          <a:endParaRPr lang="fr-FR" sz="1800" dirty="0">
                            <a:solidFill>
                              <a:schemeClr val="tx1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LULC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Response</a:t>
                          </a:r>
                          <a:endParaRPr lang="fr-FR" sz="1800" dirty="0">
                            <a:solidFill>
                              <a:schemeClr val="tx1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3902176"/>
                      </a:ext>
                    </a:extLst>
                  </a:tr>
                  <a:tr h="2781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Period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P1 condition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𝑷</m:t>
                                    </m:r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𝟏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fr-FR" sz="1800" b="1" dirty="0">
                            <a:solidFill>
                              <a:srgbClr val="C00000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73151417"/>
                      </a:ext>
                    </a:extLst>
                  </a:tr>
                  <a:tr h="2781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Effect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rainfall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change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𝒄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fr-FR" sz="1800" b="1" dirty="0">
                            <a:solidFill>
                              <a:srgbClr val="C00000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38562849"/>
                      </a:ext>
                    </a:extLst>
                  </a:tr>
                  <a:tr h="2781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Effect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of LULC change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𝒍𝒖𝒍𝒄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fr-FR" sz="1800" b="1" dirty="0">
                            <a:solidFill>
                              <a:srgbClr val="C00000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63383928"/>
                      </a:ext>
                    </a:extLst>
                  </a:tr>
                  <a:tr h="27813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Period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P3 condition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𝑸</m:t>
                                    </m:r>
                                  </m:e>
                                  <m:sub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𝑷</m:t>
                                    </m:r>
                                    <m:r>
                                      <a:rPr lang="fr-FR" sz="1800" b="1" i="1" smtClean="0">
                                        <a:solidFill>
                                          <a:srgbClr val="C00000"/>
                                        </a:solidFill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𝟑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fr-FR" sz="1800" b="1" dirty="0">
                            <a:solidFill>
                              <a:srgbClr val="C00000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734245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6" name="Tableau 5">
                <a:extLst>
                  <a:ext uri="{FF2B5EF4-FFF2-40B4-BE49-F238E27FC236}">
                    <a16:creationId xmlns:a16="http://schemas.microsoft.com/office/drawing/2014/main" id="{77619C0C-B6B5-4E87-9C6C-055708E30543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526513816"/>
                  </p:ext>
                </p:extLst>
              </p:nvPr>
            </p:nvGraphicFramePr>
            <p:xfrm>
              <a:off x="328247" y="2495550"/>
              <a:ext cx="5767753" cy="17145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2644726">
                      <a:extLst>
                        <a:ext uri="{9D8B030D-6E8A-4147-A177-3AD203B41FA5}">
                          <a16:colId xmlns:a16="http://schemas.microsoft.com/office/drawing/2014/main" val="2529175502"/>
                        </a:ext>
                      </a:extLst>
                    </a:gridCol>
                    <a:gridCol w="1083212">
                      <a:extLst>
                        <a:ext uri="{9D8B030D-6E8A-4147-A177-3AD203B41FA5}">
                          <a16:colId xmlns:a16="http://schemas.microsoft.com/office/drawing/2014/main" val="545827340"/>
                        </a:ext>
                      </a:extLst>
                    </a:gridCol>
                    <a:gridCol w="759656">
                      <a:extLst>
                        <a:ext uri="{9D8B030D-6E8A-4147-A177-3AD203B41FA5}">
                          <a16:colId xmlns:a16="http://schemas.microsoft.com/office/drawing/2014/main" val="491937988"/>
                        </a:ext>
                      </a:extLst>
                    </a:gridCol>
                    <a:gridCol w="1280159">
                      <a:extLst>
                        <a:ext uri="{9D8B030D-6E8A-4147-A177-3AD203B41FA5}">
                          <a16:colId xmlns:a16="http://schemas.microsoft.com/office/drawing/2014/main" val="1781461969"/>
                        </a:ext>
                      </a:extLst>
                    </a:gridCol>
                  </a:tblGrid>
                  <a:tr h="3429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Scenario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Rainfall</a:t>
                          </a:r>
                          <a:endParaRPr lang="fr-FR" sz="1800" dirty="0">
                            <a:solidFill>
                              <a:schemeClr val="tx1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LULC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Response</a:t>
                          </a:r>
                          <a:endParaRPr lang="fr-FR" sz="1800" dirty="0">
                            <a:solidFill>
                              <a:schemeClr val="tx1"/>
                            </a:solidFill>
                            <a:latin typeface="+mn-lt"/>
                            <a:cs typeface="Arial" panose="020B0604020202020204" pitchFamily="34" charset="0"/>
                          </a:endParaRP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3902176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Period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P1 condition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fr-BF"/>
                        </a:p>
                      </a:txBody>
                      <a:tcPr marL="68580" marR="68580" marT="34290" marB="34290"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51429" t="-110526" r="-1429" b="-32631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373151417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Effect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rainfall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change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fr-BF"/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4"/>
                          <a:stretch>
                            <a:fillRect l="-351429" t="-214286" r="-1429" b="-23214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538562849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Effect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of LULC change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P1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fr-BF"/>
                        </a:p>
                      </a:txBody>
                      <a:tcPr marL="68580" marR="68580" marT="34290" marB="34290">
                        <a:lnT w="12700" cap="flat" cmpd="sng" algn="ctr">
                          <a:noFill/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mpd="sng">
                          <a:noFill/>
                        </a:lnB>
                        <a:blipFill>
                          <a:blip r:embed="rId4"/>
                          <a:stretch>
                            <a:fillRect l="-351429" t="-308772" r="-1429" b="-12807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63383928"/>
                      </a:ext>
                    </a:extLst>
                  </a:tr>
                  <a:tr h="3429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b="0" dirty="0" err="1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Period</a:t>
                          </a:r>
                          <a:r>
                            <a:rPr lang="fr-FR" sz="1800" b="0" dirty="0">
                              <a:solidFill>
                                <a:schemeClr val="tx1"/>
                              </a:solidFill>
                              <a:latin typeface="+mn-lt"/>
                              <a:cs typeface="Arial" panose="020B0604020202020204" pitchFamily="34" charset="0"/>
                            </a:rPr>
                            <a:t> P3 condition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sz="1800" dirty="0">
                              <a:latin typeface="+mn-lt"/>
                              <a:cs typeface="Arial" panose="020B0604020202020204" pitchFamily="34" charset="0"/>
                            </a:rPr>
                            <a:t>P3</a:t>
                          </a:r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solidFill>
                          <a:schemeClr val="bg1"/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fr-BF"/>
                        </a:p>
                      </a:txBody>
                      <a:tcPr marL="68580" marR="68580" marT="34290" marB="34290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351429" t="-416071" r="-1429" b="-3035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13734245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ZoneTexte 3">
            <a:extLst>
              <a:ext uri="{FF2B5EF4-FFF2-40B4-BE49-F238E27FC236}">
                <a16:creationId xmlns:a16="http://schemas.microsoft.com/office/drawing/2014/main" id="{EC49799A-2858-45C2-853A-562CE74456B1}"/>
              </a:ext>
            </a:extLst>
          </p:cNvPr>
          <p:cNvSpPr txBox="1"/>
          <p:nvPr/>
        </p:nvSpPr>
        <p:spPr>
          <a:xfrm>
            <a:off x="780770" y="2002418"/>
            <a:ext cx="4862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err="1"/>
              <a:t>Crossing</a:t>
            </a:r>
            <a:r>
              <a:rPr lang="fr-FR" i="1" dirty="0"/>
              <a:t> multiple scenarios (</a:t>
            </a:r>
            <a:r>
              <a:rPr lang="fr-FR" i="1" dirty="0" err="1">
                <a:hlinkClick r:id="rId5"/>
              </a:rPr>
              <a:t>Yonaba</a:t>
            </a:r>
            <a:r>
              <a:rPr lang="fr-FR" i="1" dirty="0">
                <a:hlinkClick r:id="rId5"/>
              </a:rPr>
              <a:t> et al., 2021a</a:t>
            </a:r>
            <a:r>
              <a:rPr lang="fr-FR" i="1" dirty="0"/>
              <a:t>)</a:t>
            </a:r>
            <a:endParaRPr lang="fr-BF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DF838AF-9AF6-434B-B40C-AB465E6037D2}"/>
                  </a:ext>
                </a:extLst>
              </p:cNvPr>
              <p:cNvSpPr/>
              <p:nvPr/>
            </p:nvSpPr>
            <p:spPr>
              <a:xfrm>
                <a:off x="328247" y="4496731"/>
                <a:ext cx="5737147" cy="16106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eqArr>
                        <m:eqArrPr>
                          <m:ctrlPr>
                            <a:rPr lang="fr-FR" i="1" smtClean="0">
                              <a:latin typeface="Cambria Math" panose="02040503050406030204" pitchFamily="18" charset="0"/>
                            </a:rPr>
                          </m:ctrlPr>
                        </m:eqArrPr>
                        <m:e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𝑟𝑎𝑖𝑛𝑓𝑎𝑙𝑙</m:t>
                              </m:r>
                            </m:sub>
                          </m:sSub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[%]=</m:t>
                          </m:r>
                          <m:f>
                            <m:f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sub>
                              </m:sSub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fr-FR" b="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×100</m:t>
                          </m:r>
                        </m:e>
                        <m:e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  <m:e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  <m:e>
                          <m:sSub>
                            <m:sSub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 panose="02040503050406030204" pitchFamily="18" charset="0"/>
                                </a:rPr>
                                <m:t>𝑙𝑢𝑙𝑐</m:t>
                              </m:r>
                            </m:sub>
                          </m:sSub>
                          <m:r>
                            <a:rPr lang="fr-FR" b="0" i="1" smtClean="0">
                              <a:latin typeface="Cambria Math" panose="02040503050406030204" pitchFamily="18" charset="0"/>
                            </a:rPr>
                            <m:t>[%]</m:t>
                          </m:r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=</m:t>
                          </m:r>
                          <m:f>
                            <m:fPr>
                              <m:ctrlPr>
                                <a:rPr lang="fr-FR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𝑙𝑢𝑙𝑐</m:t>
                                  </m:r>
                                </m:sub>
                              </m:sSub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sub>
                              </m:sSub>
                              <m:r>
                                <a:rPr lang="fr-FR" b="0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fr-FR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  <m:r>
                                    <a:rPr lang="fr-FR" b="0" i="1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×100</m:t>
                          </m:r>
                        </m:e>
                      </m:eqArr>
                      <m:r>
                        <a:rPr lang="fr-FR" b="0" i="1">
                          <a:latin typeface="Cambria Math" panose="02040503050406030204" pitchFamily="18" charset="0"/>
                        </a:rPr>
                        <m:t>,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𝑐𝑙𝑖𝑚𝑎𝑡</m:t>
                          </m:r>
                        </m:sub>
                      </m:sSub>
                      <m:r>
                        <a:rPr lang="fr-FR" b="0" i="1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fr-F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𝜂</m:t>
                          </m:r>
                        </m:e>
                        <m:sub>
                          <m:r>
                            <a:rPr lang="fr-FR" b="0" i="1">
                              <a:latin typeface="Cambria Math" panose="02040503050406030204" pitchFamily="18" charset="0"/>
                            </a:rPr>
                            <m:t>𝐸𝐷𝑆</m:t>
                          </m:r>
                        </m:sub>
                      </m:sSub>
                      <m:r>
                        <a:rPr lang="fr-FR" b="0" i="1">
                          <a:latin typeface="Cambria Math" panose="02040503050406030204" pitchFamily="18" charset="0"/>
                        </a:rPr>
                        <m:t>=100</m:t>
                      </m:r>
                    </m:oMath>
                  </m:oMathPara>
                </a14:m>
                <a:endParaRPr lang="fr-BF" dirty="0"/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6DF838AF-9AF6-434B-B40C-AB465E6037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47" y="4496731"/>
                <a:ext cx="5737147" cy="1610697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BF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ZoneTexte 21">
            <a:extLst>
              <a:ext uri="{FF2B5EF4-FFF2-40B4-BE49-F238E27FC236}">
                <a16:creationId xmlns:a16="http://schemas.microsoft.com/office/drawing/2014/main" id="{2FFF0A1C-22DB-4B05-8D9A-CC112822F35F}"/>
              </a:ext>
            </a:extLst>
          </p:cNvPr>
          <p:cNvSpPr txBox="1"/>
          <p:nvPr/>
        </p:nvSpPr>
        <p:spPr>
          <a:xfrm>
            <a:off x="6422141" y="4271941"/>
            <a:ext cx="5619173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 err="1"/>
              <a:t>From</a:t>
            </a:r>
            <a:r>
              <a:rPr lang="fr-FR" sz="2000" dirty="0"/>
              <a:t> </a:t>
            </a:r>
            <a:r>
              <a:rPr lang="fr-FR" sz="2000" b="1" dirty="0"/>
              <a:t>P1 to P2 </a:t>
            </a:r>
            <a:r>
              <a:rPr lang="fr-FR" sz="2000" dirty="0"/>
              <a:t>and </a:t>
            </a:r>
            <a:r>
              <a:rPr lang="fr-FR" sz="2000" b="1" dirty="0"/>
              <a:t>P2 to P3</a:t>
            </a:r>
            <a:r>
              <a:rPr lang="fr-FR" sz="2000" dirty="0"/>
              <a:t>, </a:t>
            </a:r>
            <a:r>
              <a:rPr lang="fr-FR" sz="2000" b="1" dirty="0"/>
              <a:t>surface </a:t>
            </a:r>
            <a:r>
              <a:rPr lang="fr-FR" sz="2000" b="1" dirty="0" err="1"/>
              <a:t>runoff</a:t>
            </a:r>
            <a:r>
              <a:rPr lang="fr-FR" sz="2000" b="1" dirty="0"/>
              <a:t> </a:t>
            </a:r>
            <a:r>
              <a:rPr lang="fr-FR" sz="2000" dirty="0" err="1"/>
              <a:t>is</a:t>
            </a:r>
            <a:r>
              <a:rPr lang="fr-FR" sz="2000" dirty="0"/>
              <a:t> more </a:t>
            </a:r>
            <a:r>
              <a:rPr lang="fr-FR" sz="2000" b="1" dirty="0">
                <a:solidFill>
                  <a:srgbClr val="C00000"/>
                </a:solidFill>
              </a:rPr>
              <a:t>sensitive</a:t>
            </a:r>
            <a:r>
              <a:rPr lang="fr-FR" sz="2000" dirty="0"/>
              <a:t> to </a:t>
            </a:r>
            <a:r>
              <a:rPr lang="fr-FR" sz="2000" b="1" dirty="0" err="1"/>
              <a:t>rainfall</a:t>
            </a:r>
            <a:r>
              <a:rPr lang="fr-FR" sz="2000" dirty="0"/>
              <a:t>, but the </a:t>
            </a:r>
            <a:r>
              <a:rPr lang="fr-FR" sz="2000" dirty="0" err="1"/>
              <a:t>effect</a:t>
            </a:r>
            <a:r>
              <a:rPr lang="fr-FR" sz="2000" dirty="0"/>
              <a:t> </a:t>
            </a:r>
            <a:r>
              <a:rPr lang="fr-FR" sz="2000" dirty="0" err="1"/>
              <a:t>is</a:t>
            </a:r>
            <a:r>
              <a:rPr lang="fr-FR" sz="2000" dirty="0"/>
              <a:t> </a:t>
            </a:r>
            <a:r>
              <a:rPr lang="fr-FR" sz="2000" dirty="0" err="1"/>
              <a:t>contrasted</a:t>
            </a:r>
            <a:r>
              <a:rPr lang="fr-FR" sz="2000" dirty="0"/>
              <a:t> : </a:t>
            </a:r>
            <a:r>
              <a:rPr lang="fr-FR" sz="2000" dirty="0" err="1"/>
              <a:t>rainfall</a:t>
            </a:r>
            <a:r>
              <a:rPr lang="fr-FR" sz="2000" dirty="0"/>
              <a:t> tends to </a:t>
            </a:r>
            <a:r>
              <a:rPr lang="fr-FR" sz="2000" dirty="0" err="1"/>
              <a:t>reduce</a:t>
            </a:r>
            <a:r>
              <a:rPr lang="fr-FR" sz="2000" dirty="0"/>
              <a:t> </a:t>
            </a:r>
            <a:r>
              <a:rPr lang="fr-FR" sz="2000" dirty="0" err="1"/>
              <a:t>runoff</a:t>
            </a:r>
            <a:r>
              <a:rPr lang="fr-FR" sz="2000" dirty="0"/>
              <a:t> (P1 to P2), </a:t>
            </a:r>
            <a:r>
              <a:rPr lang="fr-FR" sz="2000" dirty="0" err="1"/>
              <a:t>then</a:t>
            </a:r>
            <a:r>
              <a:rPr lang="fr-FR" sz="2000" dirty="0"/>
              <a:t> to </a:t>
            </a:r>
            <a:r>
              <a:rPr lang="fr-FR" sz="2000" dirty="0" err="1"/>
              <a:t>increase</a:t>
            </a:r>
            <a:r>
              <a:rPr lang="fr-FR" sz="2000" dirty="0"/>
              <a:t> </a:t>
            </a:r>
            <a:r>
              <a:rPr lang="fr-FR" sz="2000" dirty="0" err="1"/>
              <a:t>runoff</a:t>
            </a:r>
            <a:r>
              <a:rPr lang="fr-FR" sz="2000" dirty="0"/>
              <a:t> (P2 to P3)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b="1" dirty="0" err="1">
                <a:solidFill>
                  <a:srgbClr val="C00000"/>
                </a:solidFill>
              </a:rPr>
              <a:t>Overall</a:t>
            </a:r>
            <a:r>
              <a:rPr lang="fr-FR" sz="2000" dirty="0"/>
              <a:t>, </a:t>
            </a:r>
            <a:r>
              <a:rPr lang="fr-FR" sz="2000" dirty="0" err="1"/>
              <a:t>from</a:t>
            </a:r>
            <a:r>
              <a:rPr lang="fr-FR" sz="2000" dirty="0"/>
              <a:t> </a:t>
            </a:r>
            <a:r>
              <a:rPr lang="fr-FR" sz="2000" b="1" dirty="0"/>
              <a:t>P1 to P3</a:t>
            </a:r>
            <a:r>
              <a:rPr lang="fr-FR" sz="2000" dirty="0"/>
              <a:t>, </a:t>
            </a:r>
            <a:r>
              <a:rPr lang="fr-FR" sz="2000" b="1" dirty="0"/>
              <a:t>surface </a:t>
            </a:r>
            <a:r>
              <a:rPr lang="fr-FR" sz="2000" b="1" dirty="0" err="1"/>
              <a:t>runoff</a:t>
            </a:r>
            <a:r>
              <a:rPr lang="fr-FR" sz="2000" b="1" dirty="0"/>
              <a:t> </a:t>
            </a:r>
            <a:r>
              <a:rPr lang="fr-FR" sz="2000" dirty="0" err="1"/>
              <a:t>is</a:t>
            </a:r>
            <a:r>
              <a:rPr lang="fr-FR" sz="2000" dirty="0"/>
              <a:t> more </a:t>
            </a:r>
            <a:r>
              <a:rPr lang="fr-FR" sz="2000" b="1" dirty="0">
                <a:solidFill>
                  <a:srgbClr val="C00000"/>
                </a:solidFill>
              </a:rPr>
              <a:t>sensitive</a:t>
            </a:r>
            <a:r>
              <a:rPr lang="fr-FR" sz="2000" dirty="0"/>
              <a:t> to </a:t>
            </a:r>
            <a:r>
              <a:rPr lang="fr-FR" sz="2000" b="1" dirty="0">
                <a:solidFill>
                  <a:srgbClr val="C00000"/>
                </a:solidFill>
              </a:rPr>
              <a:t>LULC</a:t>
            </a:r>
            <a:r>
              <a:rPr lang="fr-FR" sz="2000" dirty="0"/>
              <a:t> changes, </a:t>
            </a:r>
            <a:r>
              <a:rPr lang="fr-FR" sz="2000" dirty="0" err="1"/>
              <a:t>which</a:t>
            </a:r>
            <a:r>
              <a:rPr lang="fr-FR" sz="2000" dirty="0"/>
              <a:t> tends to </a:t>
            </a:r>
            <a:r>
              <a:rPr lang="fr-FR" sz="2000" b="1" dirty="0" err="1">
                <a:solidFill>
                  <a:srgbClr val="C00000"/>
                </a:solidFill>
              </a:rPr>
              <a:t>increase</a:t>
            </a:r>
            <a:r>
              <a:rPr lang="fr-FR" sz="2000" dirty="0"/>
              <a:t> </a:t>
            </a:r>
            <a:r>
              <a:rPr lang="fr-FR" sz="2000" dirty="0" err="1"/>
              <a:t>runoff</a:t>
            </a:r>
            <a:r>
              <a:rPr lang="fr-FR" sz="2000" dirty="0"/>
              <a:t>.</a:t>
            </a:r>
            <a:endParaRPr lang="fr-BF" sz="2000" dirty="0"/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83F55E6E-FEEA-4C0F-9A5F-42716B41A1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26576" y="55021"/>
            <a:ext cx="4784654" cy="4165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030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37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>
                <a:solidFill>
                  <a:srgbClr val="C00000"/>
                </a:solidFill>
              </a:rPr>
              <a:t>Key conclusions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4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821A68DF-4F86-46F6-9101-1550D8C5BEB9}"/>
              </a:ext>
            </a:extLst>
          </p:cNvPr>
          <p:cNvSpPr txBox="1"/>
          <p:nvPr/>
        </p:nvSpPr>
        <p:spPr>
          <a:xfrm>
            <a:off x="1617785" y="1382286"/>
            <a:ext cx="9284677" cy="40934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 err="1"/>
              <a:t>Sahelian</a:t>
            </a:r>
            <a:r>
              <a:rPr lang="fr-FR" sz="2000" dirty="0"/>
              <a:t> </a:t>
            </a:r>
            <a:r>
              <a:rPr lang="fr-FR" sz="2000" dirty="0" err="1"/>
              <a:t>hydrology</a:t>
            </a:r>
            <a:r>
              <a:rPr lang="fr-FR" sz="2000" dirty="0"/>
              <a:t> </a:t>
            </a:r>
            <a:r>
              <a:rPr lang="fr-FR" sz="2000" dirty="0" err="1"/>
              <a:t>remains</a:t>
            </a:r>
            <a:r>
              <a:rPr lang="fr-FR" sz="2000" dirty="0"/>
              <a:t> a challenge to </a:t>
            </a:r>
            <a:r>
              <a:rPr lang="fr-FR" sz="2000" dirty="0" err="1"/>
              <a:t>hydrologists</a:t>
            </a:r>
            <a:r>
              <a:rPr lang="fr-FR" sz="2000" dirty="0"/>
              <a:t>, </a:t>
            </a:r>
            <a:r>
              <a:rPr lang="fr-FR" sz="2000" dirty="0" err="1"/>
              <a:t>especially</a:t>
            </a:r>
            <a:r>
              <a:rPr lang="fr-FR" sz="2000" dirty="0"/>
              <a:t> for </a:t>
            </a:r>
            <a:r>
              <a:rPr lang="fr-FR" sz="2000" dirty="0" err="1"/>
              <a:t>hydrological</a:t>
            </a:r>
            <a:r>
              <a:rPr lang="fr-FR" sz="2000" dirty="0"/>
              <a:t> </a:t>
            </a:r>
            <a:r>
              <a:rPr lang="fr-FR" sz="2000" dirty="0" err="1"/>
              <a:t>processes</a:t>
            </a:r>
            <a:r>
              <a:rPr lang="fr-FR" sz="2000" dirty="0"/>
              <a:t> </a:t>
            </a:r>
            <a:r>
              <a:rPr lang="fr-FR" sz="2000" dirty="0" err="1"/>
              <a:t>modelling</a:t>
            </a: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/>
              <a:t>In </a:t>
            </a:r>
            <a:r>
              <a:rPr lang="fr-FR" sz="2000" dirty="0" err="1"/>
              <a:t>this</a:t>
            </a:r>
            <a:r>
              <a:rPr lang="fr-FR" sz="2000" dirty="0"/>
              <a:t> </a:t>
            </a:r>
            <a:r>
              <a:rPr lang="fr-FR" sz="2000" dirty="0" err="1"/>
              <a:t>context</a:t>
            </a:r>
            <a:r>
              <a:rPr lang="fr-FR" sz="2000" dirty="0"/>
              <a:t>, </a:t>
            </a:r>
            <a:r>
              <a:rPr lang="fr-FR" sz="2000" dirty="0" err="1"/>
              <a:t>there</a:t>
            </a:r>
            <a:r>
              <a:rPr lang="fr-FR" sz="2000" dirty="0"/>
              <a:t> </a:t>
            </a:r>
            <a:r>
              <a:rPr lang="fr-FR" sz="2000" dirty="0" err="1"/>
              <a:t>is</a:t>
            </a:r>
            <a:r>
              <a:rPr lang="fr-FR" sz="2000" dirty="0"/>
              <a:t> a </a:t>
            </a:r>
            <a:r>
              <a:rPr lang="fr-FR" sz="2000" dirty="0" err="1"/>
              <a:t>tight</a:t>
            </a:r>
            <a:r>
              <a:rPr lang="fr-FR" sz="2000" dirty="0"/>
              <a:t> </a:t>
            </a:r>
            <a:r>
              <a:rPr lang="fr-FR" sz="2000" dirty="0" err="1"/>
              <a:t>coupling</a:t>
            </a:r>
            <a:r>
              <a:rPr lang="fr-FR" sz="2000" dirty="0"/>
              <a:t> and interactions </a:t>
            </a:r>
            <a:r>
              <a:rPr lang="fr-FR" sz="2000" dirty="0" err="1"/>
              <a:t>between</a:t>
            </a:r>
            <a:r>
              <a:rPr lang="fr-FR" sz="2000" dirty="0"/>
              <a:t> land, </a:t>
            </a:r>
            <a:r>
              <a:rPr lang="fr-FR" sz="2000" dirty="0" err="1"/>
              <a:t>climate</a:t>
            </a:r>
            <a:r>
              <a:rPr lang="fr-FR" sz="2000" dirty="0"/>
              <a:t>, surface </a:t>
            </a:r>
            <a:r>
              <a:rPr lang="fr-FR" sz="2000" dirty="0" err="1"/>
              <a:t>runoff</a:t>
            </a:r>
            <a:r>
              <a:rPr lang="fr-FR" sz="2000" dirty="0"/>
              <a:t> and </a:t>
            </a:r>
            <a:r>
              <a:rPr lang="fr-FR" sz="2000" dirty="0" err="1"/>
              <a:t>other</a:t>
            </a:r>
            <a:r>
              <a:rPr lang="fr-FR" sz="2000" dirty="0"/>
              <a:t> </a:t>
            </a:r>
            <a:r>
              <a:rPr lang="fr-FR" sz="2000" dirty="0" err="1"/>
              <a:t>hydrologicals</a:t>
            </a:r>
            <a:r>
              <a:rPr lang="fr-FR" sz="2000" dirty="0"/>
              <a:t>. </a:t>
            </a:r>
            <a:r>
              <a:rPr lang="fr-FR" sz="2000" dirty="0" err="1"/>
              <a:t>Such</a:t>
            </a:r>
            <a:r>
              <a:rPr lang="fr-FR" sz="2000" dirty="0"/>
              <a:t> interactions are not </a:t>
            </a:r>
            <a:r>
              <a:rPr lang="fr-FR" sz="2000" dirty="0" err="1"/>
              <a:t>yet</a:t>
            </a:r>
            <a:r>
              <a:rPr lang="fr-FR" sz="2000" dirty="0"/>
              <a:t> </a:t>
            </a:r>
            <a:r>
              <a:rPr lang="fr-FR" sz="2000" dirty="0" err="1"/>
              <a:t>fully</a:t>
            </a:r>
            <a:r>
              <a:rPr lang="fr-FR" sz="2000" dirty="0"/>
              <a:t> </a:t>
            </a:r>
            <a:r>
              <a:rPr lang="fr-FR" sz="2000" dirty="0" err="1"/>
              <a:t>understood</a:t>
            </a:r>
            <a:r>
              <a:rPr lang="fr-FR" sz="2000" dirty="0"/>
              <a:t> and pose </a:t>
            </a:r>
            <a:r>
              <a:rPr lang="fr-FR" sz="2000" dirty="0" err="1"/>
              <a:t>serious</a:t>
            </a:r>
            <a:r>
              <a:rPr lang="fr-FR" sz="2000" dirty="0"/>
              <a:t> challenges to </a:t>
            </a:r>
            <a:r>
              <a:rPr lang="fr-FR" sz="2000" dirty="0" err="1"/>
              <a:t>modelling</a:t>
            </a: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/>
              <a:t>There </a:t>
            </a:r>
            <a:r>
              <a:rPr lang="fr-FR" sz="2000" dirty="0" err="1"/>
              <a:t>is</a:t>
            </a:r>
            <a:r>
              <a:rPr lang="fr-FR" sz="2000" dirty="0"/>
              <a:t> a </a:t>
            </a:r>
            <a:r>
              <a:rPr lang="fr-FR" sz="2000" dirty="0" err="1"/>
              <a:t>need</a:t>
            </a:r>
            <a:r>
              <a:rPr lang="fr-FR" sz="2000" dirty="0"/>
              <a:t> to </a:t>
            </a:r>
            <a:r>
              <a:rPr lang="fr-FR" sz="2000" dirty="0" err="1"/>
              <a:t>account</a:t>
            </a:r>
            <a:r>
              <a:rPr lang="fr-FR" sz="2000" dirty="0"/>
              <a:t> for spatial and temporal changes in LULC </a:t>
            </a:r>
            <a:r>
              <a:rPr lang="fr-FR" sz="2000" dirty="0" err="1"/>
              <a:t>during</a:t>
            </a:r>
            <a:r>
              <a:rPr lang="fr-FR" sz="2000" dirty="0"/>
              <a:t> </a:t>
            </a:r>
            <a:r>
              <a:rPr lang="fr-FR" sz="2000" dirty="0" err="1"/>
              <a:t>hydrological</a:t>
            </a:r>
            <a:r>
              <a:rPr lang="fr-FR" sz="2000" dirty="0"/>
              <a:t> simulation in </a:t>
            </a:r>
            <a:r>
              <a:rPr lang="fr-FR" sz="2000" dirty="0" err="1"/>
              <a:t>order</a:t>
            </a:r>
            <a:r>
              <a:rPr lang="fr-FR" sz="2000" dirty="0"/>
              <a:t> to </a:t>
            </a:r>
            <a:r>
              <a:rPr lang="fr-FR" sz="2000" dirty="0" err="1"/>
              <a:t>simulate</a:t>
            </a:r>
            <a:r>
              <a:rPr lang="fr-FR" sz="2000" dirty="0"/>
              <a:t> </a:t>
            </a:r>
            <a:r>
              <a:rPr lang="fr-FR" sz="2000" dirty="0" err="1"/>
              <a:t>accurately</a:t>
            </a:r>
            <a:r>
              <a:rPr lang="fr-FR" sz="2000" dirty="0"/>
              <a:t> </a:t>
            </a:r>
            <a:r>
              <a:rPr lang="fr-FR" sz="2000" dirty="0" err="1"/>
              <a:t>specific</a:t>
            </a:r>
            <a:r>
              <a:rPr lang="fr-FR" sz="2000" dirty="0"/>
              <a:t> </a:t>
            </a:r>
            <a:r>
              <a:rPr lang="fr-FR" sz="2000" dirty="0" err="1"/>
              <a:t>processes</a:t>
            </a:r>
            <a:r>
              <a:rPr lang="fr-FR" sz="2000" dirty="0"/>
              <a:t> in </a:t>
            </a:r>
            <a:r>
              <a:rPr lang="fr-FR" sz="2000" dirty="0" err="1"/>
              <a:t>such</a:t>
            </a:r>
            <a:r>
              <a:rPr lang="fr-FR" sz="2000" dirty="0"/>
              <a:t> </a:t>
            </a:r>
            <a:r>
              <a:rPr lang="fr-FR" sz="2000" dirty="0" err="1"/>
              <a:t>environnments</a:t>
            </a: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fr-FR" sz="2000" dirty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fr-FR" sz="2000" dirty="0"/>
              <a:t>There </a:t>
            </a:r>
            <a:r>
              <a:rPr lang="fr-FR" sz="2000" dirty="0" err="1"/>
              <a:t>is</a:t>
            </a:r>
            <a:r>
              <a:rPr lang="fr-FR" sz="2000" dirty="0"/>
              <a:t> a </a:t>
            </a:r>
            <a:r>
              <a:rPr lang="fr-FR" sz="2000" dirty="0" err="1"/>
              <a:t>need</a:t>
            </a:r>
            <a:r>
              <a:rPr lang="fr-FR" sz="2000" dirty="0"/>
              <a:t> to </a:t>
            </a:r>
            <a:r>
              <a:rPr lang="fr-FR" sz="2000" dirty="0" err="1"/>
              <a:t>develop</a:t>
            </a:r>
            <a:r>
              <a:rPr lang="fr-FR" sz="2000" dirty="0"/>
              <a:t> </a:t>
            </a:r>
            <a:r>
              <a:rPr lang="fr-FR" sz="2000" dirty="0" err="1"/>
              <a:t>integrated</a:t>
            </a:r>
            <a:r>
              <a:rPr lang="fr-FR" sz="2000" dirty="0"/>
              <a:t> </a:t>
            </a:r>
            <a:r>
              <a:rPr lang="fr-FR" sz="2000" dirty="0" err="1"/>
              <a:t>modelling</a:t>
            </a:r>
            <a:r>
              <a:rPr lang="fr-FR" sz="2000" dirty="0"/>
              <a:t> platforms or environnement </a:t>
            </a:r>
            <a:r>
              <a:rPr lang="fr-FR" sz="2000" dirty="0" err="1"/>
              <a:t>coupling</a:t>
            </a:r>
            <a:r>
              <a:rPr lang="fr-FR" sz="2000" dirty="0"/>
              <a:t> </a:t>
            </a:r>
            <a:r>
              <a:rPr lang="fr-FR" sz="2000" dirty="0" err="1"/>
              <a:t>hydrological</a:t>
            </a:r>
            <a:r>
              <a:rPr lang="fr-FR" sz="2000" dirty="0"/>
              <a:t> </a:t>
            </a:r>
            <a:r>
              <a:rPr lang="fr-FR" sz="2000" dirty="0" err="1"/>
              <a:t>modelling</a:t>
            </a:r>
            <a:r>
              <a:rPr lang="fr-FR" sz="2000" dirty="0"/>
              <a:t> and </a:t>
            </a:r>
            <a:r>
              <a:rPr lang="fr-FR" sz="2000" dirty="0" err="1"/>
              <a:t>evolution</a:t>
            </a:r>
            <a:r>
              <a:rPr lang="fr-FR" sz="2000" dirty="0"/>
              <a:t> of LULC conditions</a:t>
            </a:r>
            <a:endParaRPr lang="fr-BF" sz="2000" dirty="0"/>
          </a:p>
        </p:txBody>
      </p:sp>
    </p:spTree>
    <p:extLst>
      <p:ext uri="{BB962C8B-B14F-4D97-AF65-F5344CB8AC3E}">
        <p14:creationId xmlns:p14="http://schemas.microsoft.com/office/powerpoint/2010/main" val="440614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5B916-B9F3-4151-BA67-C583FD5407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141" y="125976"/>
            <a:ext cx="11601699" cy="675884"/>
          </a:xfrm>
        </p:spPr>
        <p:txBody>
          <a:bodyPr>
            <a:normAutofit/>
          </a:bodyPr>
          <a:lstStyle/>
          <a:p>
            <a:r>
              <a:rPr lang="fr-FR" sz="3600" b="1" dirty="0" err="1">
                <a:solidFill>
                  <a:srgbClr val="C00000"/>
                </a:solidFill>
              </a:rPr>
              <a:t>Published</a:t>
            </a:r>
            <a:r>
              <a:rPr lang="fr-FR" sz="3600" b="1" dirty="0">
                <a:solidFill>
                  <a:srgbClr val="C00000"/>
                </a:solidFill>
              </a:rPr>
              <a:t> </a:t>
            </a:r>
            <a:r>
              <a:rPr lang="fr-FR" sz="3600" b="1" dirty="0" err="1">
                <a:solidFill>
                  <a:srgbClr val="C00000"/>
                </a:solidFill>
              </a:rPr>
              <a:t>papers</a:t>
            </a:r>
            <a:r>
              <a:rPr lang="fr-FR" sz="3600" b="1" dirty="0">
                <a:solidFill>
                  <a:srgbClr val="C00000"/>
                </a:solidFill>
              </a:rPr>
              <a:t> for more….</a:t>
            </a:r>
            <a:endParaRPr lang="fr-BF" sz="3600" b="1" dirty="0">
              <a:solidFill>
                <a:srgbClr val="C00000"/>
              </a:solidFill>
            </a:endParaRPr>
          </a:p>
        </p:txBody>
      </p:sp>
      <p:sp>
        <p:nvSpPr>
          <p:cNvPr id="46" name="Right Arrow 12">
            <a:hlinkClick r:id="rId3" action="ppaction://hlinksldjump"/>
            <a:extLst>
              <a:ext uri="{FF2B5EF4-FFF2-40B4-BE49-F238E27FC236}">
                <a16:creationId xmlns:a16="http://schemas.microsoft.com/office/drawing/2014/main" id="{E8B3BE9C-E7E3-4DD4-B9AD-B281B585B4F3}"/>
              </a:ext>
            </a:extLst>
          </p:cNvPr>
          <p:cNvSpPr/>
          <p:nvPr/>
        </p:nvSpPr>
        <p:spPr>
          <a:xfrm rot="16200000">
            <a:off x="11716891" y="45094"/>
            <a:ext cx="461664" cy="460417"/>
          </a:xfrm>
          <a:prstGeom prst="rightArrow">
            <a:avLst>
              <a:gd name="adj1" fmla="val 80037"/>
              <a:gd name="adj2" fmla="val 50000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e 9">
            <a:extLst>
              <a:ext uri="{FF2B5EF4-FFF2-40B4-BE49-F238E27FC236}">
                <a16:creationId xmlns:a16="http://schemas.microsoft.com/office/drawing/2014/main" id="{86F6D03B-6D08-4531-B3C1-82FBC8BEE8C6}"/>
              </a:ext>
            </a:extLst>
          </p:cNvPr>
          <p:cNvGrpSpPr/>
          <p:nvPr/>
        </p:nvGrpSpPr>
        <p:grpSpPr>
          <a:xfrm>
            <a:off x="243399" y="1212834"/>
            <a:ext cx="11094530" cy="4849794"/>
            <a:chOff x="344127" y="746650"/>
            <a:chExt cx="14792706" cy="5076017"/>
          </a:xfrm>
        </p:grpSpPr>
        <p:grpSp>
          <p:nvGrpSpPr>
            <p:cNvPr id="11" name="Groupe 10">
              <a:extLst>
                <a:ext uri="{FF2B5EF4-FFF2-40B4-BE49-F238E27FC236}">
                  <a16:creationId xmlns:a16="http://schemas.microsoft.com/office/drawing/2014/main" id="{616F7570-F0E9-4355-91F3-A8D3BF79AEF8}"/>
                </a:ext>
              </a:extLst>
            </p:cNvPr>
            <p:cNvGrpSpPr/>
            <p:nvPr/>
          </p:nvGrpSpPr>
          <p:grpSpPr>
            <a:xfrm>
              <a:off x="344127" y="746650"/>
              <a:ext cx="8022298" cy="2145957"/>
              <a:chOff x="-5848561" y="785605"/>
              <a:chExt cx="8022298" cy="2145957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1F557FCA-E913-4F87-B287-B0471115786A}"/>
                  </a:ext>
                </a:extLst>
              </p:cNvPr>
              <p:cNvSpPr/>
              <p:nvPr/>
            </p:nvSpPr>
            <p:spPr>
              <a:xfrm>
                <a:off x="-3722913" y="912517"/>
                <a:ext cx="5896650" cy="19005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Yonaba, R.,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Biaou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A.C.,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Koïta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M., Tazen, F.,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Mounirou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L.A., Zouré, C.O., Queloz, P.,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Karambiri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H., Yacouba, H., 2021. </a:t>
                </a:r>
                <a:r>
                  <a:rPr lang="en-GB" sz="1600" i="1" dirty="0">
                    <a:latin typeface="+mj-lt"/>
                    <a:cs typeface="Arial" panose="020B0604020202020204" pitchFamily="34" charset="0"/>
                  </a:rPr>
                  <a:t>A dynamic land use/land cover input helps in picturing the Sahelian paradox: assessing variability and attribution of changes in surface runoff in a Sahelian watershed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en-GB" sz="1600" dirty="0">
                    <a:hlinkClick r:id="rId4" tooltip="Persistent link using digital object identifier"/>
                  </a:rPr>
                  <a:t>https://doi.org/10.1016/j.scitotenv.2020.143792</a:t>
                </a:r>
                <a:endParaRPr lang="en-GB" sz="1600" dirty="0">
                  <a:latin typeface="+mj-lt"/>
                  <a:cs typeface="Arial" panose="020B0604020202020204" pitchFamily="34" charset="0"/>
                </a:endParaRPr>
              </a:p>
            </p:txBody>
          </p:sp>
          <p:pic>
            <p:nvPicPr>
              <p:cNvPr id="18" name="Image 17">
                <a:hlinkClick r:id="rId5"/>
                <a:extLst>
                  <a:ext uri="{FF2B5EF4-FFF2-40B4-BE49-F238E27FC236}">
                    <a16:creationId xmlns:a16="http://schemas.microsoft.com/office/drawing/2014/main" id="{C1070792-B8C1-4B32-B8A9-EE7FD2DCEE6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-5848561" y="785605"/>
                <a:ext cx="1811612" cy="214595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12" name="Groupe 11">
              <a:extLst>
                <a:ext uri="{FF2B5EF4-FFF2-40B4-BE49-F238E27FC236}">
                  <a16:creationId xmlns:a16="http://schemas.microsoft.com/office/drawing/2014/main" id="{0A3C5313-A1E2-4103-952A-3D7C2C2E4B64}"/>
                </a:ext>
              </a:extLst>
            </p:cNvPr>
            <p:cNvGrpSpPr/>
            <p:nvPr/>
          </p:nvGrpSpPr>
          <p:grpSpPr>
            <a:xfrm>
              <a:off x="6817613" y="3676705"/>
              <a:ext cx="8319220" cy="2145962"/>
              <a:chOff x="6078038" y="5414431"/>
              <a:chExt cx="8319220" cy="2145962"/>
            </a:xfrm>
          </p:grpSpPr>
          <p:pic>
            <p:nvPicPr>
              <p:cNvPr id="14" name="Picture 2" descr="data:image/gif;base64,R0lGODdheACgAPcAACJBNSNCNSVDNidFNy5KPDNNPjtSQT5VREJTRENTRENURkVURUVVRkdXR0RZR0lYSUtYSktaTU5aTEpdS1BbTVBcTk5fTVJdT1ReUFVfUVNkT1hgUlphU1tkVVlnWl5mWF5nWmFnWWBpXGRoW2FtV2ZqXWZtYHNsWGtuYWlzWmxwZGhyZm10Z3N0aHR5YHB4a3V3a3R6b3l9Ynl6bnN+dHyAZX5+dHmDeYOEaH6DeIKFeoqJbIKJgJeDbomIfZCMb4mOhI+MgpSQcIWfaIifaZGQhpmUdIqha4+UipeTgJOTieB8R52VdZeUiqCYeOGBTpeXj5yYj+KEUpebkqSceuOGVZaelp6ck6qffJ2qdeSJWaKela2hfuWMXZ+jm6SimamikeWPYLKjgeaRZLWlg+eTZ6qlnbeng62wfeiVaaWqoqypoLurheiYbbS0gumbb76sirGso+mccqyvp8CvibCwp+qfdby3hcOxiuuhd+uiebexqsezjL+6iOuke7K1ruylfcq1kOymgMa7irq1rsm1leynge6pgs65kO6rhOmvgrq6tL66s866me+ths2/j++uiNO8kry+ue+witK8nfCxi9e+lMC/ufCxj/Cyjuu3i8O/udm/lfCzkNbClNW/num6i8PCvfG1k9DBq9vCl+q8jsHFvt7DmN7Cm/G5lsnDvtjFpPK7meDHmO6/l+PHm8/IusvIw+TJm+TIn97Iqc3Kw/O/oebJnefKnfTCpOrLntvLt8/NyeLMrevMn+zMn+zNn/XFpuzNoNPOye7NoO7OoO/OodPQy+DPu/bIrdXSzPLQo9bUzubTuvTTpPfNs9nV0OrVt9fX09rY0+zYutrZ1uPZzN3a1/jUu+bcz+Dc2fHcv/PcvPrYwuLe2uzeyvrax+Ph3OTi3uXi3vzezObk4fHi2Ofl4unm5P3i0PHn4Ovp5v7l1uzq5+7s6frs1//p3PDv7PLw7vPx7//u4/Tz8f/y5/b08/f29f/27vn49/359v36+f/++P7+/f///SH+IkNyZWF0ZWQgd2l0aCBFcXVpbGlicml1bSBNZWRpYVJpY2gALAAAAAB4AKAAAAj/AIUJHEiwoMGDCBMqXMiwocOHECNKnEixosWLGDNq3Mixo8ePIEOKVKgrkqWTKFOifEXQlyxZrQq+XOiLVMGYAmX5wjVTJimYO3kSw6XLpSxSP0cSfIWrmNOnUJ0ui0SQWBY3R/qgyXJH1pEsnhQWc3N1UJ8sRNy4uUOKCBqsugre4TooC6khj7jq5erpkdKBr27p4kQKDx4+iB/xeXTLGFWCjx656XOnMi5Pnogp9HWnT59Bkt08uvNokOnKBiP3JdXqDujVkZFq/isssCUyWJxwEcMFCxcmTvg4pk18Y2BSVJxQYZI8ORMswh8Xn14xcCTmy5dzccIcz3Dq4CUG/9YlhsrvMz/E8KYTPbz7h4FbUaGjnA8V83QEfn/PP2HgV1hEspsRXJzBhBD6SdffgkvdwgdVshTzihB4GPFDggxmCNgtAr0ihi+RnPEIGQgKs5+GCwYmjC7oIUYFDlykMN+JKPIXn2/m/fabhXTQWKN7x/GBR2R80CHgI3T0qOCPQN7CCW94CFEgKT+QYQQZPjJJXWC++CIMMV0K84swXpq4pJbU3WKSSmxywgmacMYp55x01mnnnXjmqeeefPbp55+ABupRMcYUasxFVPo1EKGG6tfoQ4waMxtCvnBRoi6ThsSEAwUUkEJcFOERgAB8EMTEAZ26oBkOnZJQJkM/FP9AQAEWHODCKQf9coAALghDRQAy/EWFAAUcWlExE5BakBACOFDMQFQ4YGxDxNQwQArGiBEAASwZNGywQgCQwl9YCHDAtBMhq6ypAlgwKR0kRITDtSYSIAATB30rEB6vilTuuQUR88qbAhXziC632DSQwJw4sO5ATLQ7KR7jCnOLJbgM5IsloBI077jGFCBAibIJpK/FpQqkiyWveAkmmS9b9C+6lmhAAgATCEOHA+IGEAAJz3JigQEujJoyxBIPRLEwRgxgrSVMFyDDAFQU9LEwpAAgAClieHqAAn59W0wKAwSriwsGyNCs1h7c4sEAOFw0M0GeFuNBAFAXgDcuAwD/gKkBArxSjMNHCxSxu0pjO0ABt3BRJABORMIpuh/TwYAHkQkwQTGRBFCALvr+IEANwpQQgE14cOHCyMLgUKLM5qLb4yMT4L2M3rqE7LeoExijbuHCRDzBuy4YY4EABDAxdgA17PCDEM8O9DExkrZOrzEDBHCGvhHXoEsABkwrqgGD90vR3AJhQYWtDgTQyu0B5F6A31wIwIDvyQJ/BrHTWujLKSUQAADocLf8HORqA7FWvEImADJwb3SnAMAACGIMAzAPXxgZVrEEwgeHEcAZFgBAK5yht8bM7xan8Jlw8icTAQTAgL4wwCPQQwwc3ItZDuDYhTxGr4GQIQDn8sUA/whwiwfWoIK88oUunMA0YplvIlSYAAAAYIEUvO0HBwiAA9p3gBQEAABVEmDcmDWACczPAmcoyBkGcC0cHICJjwjADyZggJbdbYoYNNn8CPC6GgYgBSkgAB0s0QEAHAALGgCAA4Skt2355RUBMEJGXhGYW1iSkrrQBR5YggdSvOIlnwSlQFpBB1yQgROZ0hgfxECHjr2CPQvjBB26BZjAwEQmh1HZJym5Sw75AjFlClnHBKUUY9Bhh8RUys4IMMxkhuQMBaiaM/8SvWla85rYzKY2t8nNbnrzm+AMpzjHSU40zYISeKBEIRrxidQ9ghrU6AUlovGIaNCiF9uIBjXy2f+LM9CBDGI4wxlYuc9tNCOfn4gGJXrRiGg0oxd0EAPw7ISHNfjAonHYgwcWEIFzxCMeX5jGJfZwDjPUQx/r4Ac/zpGDD2AgBB+4QAhCsAZ9oPSkjFAGIxgRijiEgxm8EMHr8NSLe3whDkVQRS0QsIAE0MAd9TgHFMrxhWNMgxD6uIc8slqND5hgAxgoAQcwEINj4IMf68DHPOLAjDWoYg+M8MYxLoFMPG3DH0XYwhpi8QUEMGABBlhEPOrRU21cwR2MuAY/5nEPtIaCAh8YwQUyYIMYKMEdWQ0HPs6xhmtUdQux0MY0drEnWkiiCFAIBS9o0IAEIEACGPBoPb5QjZ7/uiMO9eDHWfkxDiVItgQ2aIENSuADxrrDG/dQBiGYAVooVOMayNgTGVDwhStcYxquTcACRNABJMgjHuHYAmeZ4Y1L6DYe/LjHNUQQAx/YwAYhGEEI9oAPfJRjHPW4RCgu8YVQXCEczdgTHsywhT1M4w9MZQACRDADEEgiHu7YBCG0sYVwhEKx9cCHPtwxDRv4oAUjkG8JMsCLe8xjGu6Yxx5qsQZCEMIM39jTI+IQBWZMYwWtRQAEYtAEEUjgHOtwxxZqoYo1nCMO7sBHPM56jkuUoAQh6MAGOFCBEpQDH+qtxzrMcIwtFLkQe2pGOFDsjinwgAYvsEATzNCBC/hg/x3rCAcUvPEFVVwjDvpAqz7q4Q0fPPkCFeCAoHNQj3q44xrymMYajnGFY4BZT9SoB4TdEeR2UPoc4eCFJP5wjhQzYg3ViIKFVYFW5LqjGk/uQAg40IFWfwEf9RCHNgjLiFhsgbR62kZ9z5pnlfoaH/JwxznOUQ6rnuMYexCHGcSBD28seR2LgGkGNjDTKNfiHvGYxjnqEYdQEOLReaJFLMYdC6UeQxna8EY51lGPe2iYH+XQKrHHMY5q7PkYJmaGDwQ90w98oAMl6DSHhc3lUeyJGu5oRznK4Y1rMIMZRCZEHDJ6iVgcoxbuuEee6xsPbVzDo9hmxgo+0O9VZyAG8/8Q9jXqcY01RFdPvTiGVa8RjnXI46zAXkc5mHEMVYSCEZsIhSqOwYx2ZDi97Ui3OK5xBRN8IAMZEPQGvkDpcKw8FuDGEzWm8YUOcCAEJeiACL6wiUvMIRbQsHk9qlEObUCDyEEf+jWgCmtMZ9oLL4i6BjYQinWcg7zrMDjMx2GC+HZAAtT+QizWMIMiXAAFQPjCF3IajkKvwxvKiMUman0MbzB2s9PAPN4zMIJwDPsY5cjGnnrxB39fQAIj6MAD3PqFOQQhBDO4ghIioIE4rGEPRSDEMVLsjp+WexOx0HaG13ENb0BDDT44x9JroXo9RYMFHHgAtS+g/T3E4go58EH/CHxQBBMsYAFN2MIXtoCCKNgg+Bg39Dmm8fNNHGMcgz1uzY8LjVXsqREQAAH/JgEyVQErBgUsUAQjUAQvcH4LcAFrkFE2AANQgAJQEAQ+UHHTMA9aNg2xwAiXUAvl0G7noA3h4A4vlydckAEdUAEQMFMV8ACMcAxQQH4joAQmkAB/BQErsAcThwIeRl25dwxxYAahMHz3sA7MoAqXsAm1EA4mFg4piCdksAEQUGWH1wE5cIRNEARFUAJX4AHa9QAQIAFbEAfCFwrTYArKAA2mMA7zNw7toG37sA9Kdg701g51mA/v0Id++IeAGIh9yA3vwQUM0AEjgAEXMANN4ANq/9iFSoACW7BRDCABEkABGLAIl/APnNiJnviJoAiK/RCKpPiJ7/AeYjACHCABIgAFUFAEPmBnRVAETaACZrBRZXiJGGADmziKpfiLn7gPwFiKp+geZCABFZADW+CKM1ACdtYETQAFLWAGJvAADXCJBIgBa/APwjiMn+iLnrgP8LAP9PAMwcAKrIAN7AAO7NCJ8JAP9ICO3YAu1MEFH6AErlgELYACJaAM3gAFV/AFM7AGL/BX2XgBGPAB2AAO4NAN3UAOEPmQ5JAO2PCQ6XCRFzmRGMkOzyAKrJAMuQAJjlAJqZAKHpkM7AAP5JAJlcCSmZAJrvAeeAAF+Phh/BgCzP8QDlFwBVtgA2sQA8h4AQiJARvQAZXQkiw5CZUgko7QlJMACUq5lC15lEh5lC+ZCaJQCZ0gCp1Qkl6ZCugYluiYC++BCoVQCHiQJHRwBlzQCwrVCJRAB58QUepRl+qxlXgpClzZCZnAl1z5l52wlX3Jl5nwlI5gCIIACIKQCIAACIfgCEo5CSwZmF9JlnryC0vJko4ACZCQCIeQCJzZlJvZmU3ZmYZgCH7QmHqQCI7ACmBZCYKQmodwCIaQCLW5mZMgmTF5mZvZlIYwm4fgmMEJnICgB4nZmIaQB8mpB36QCJ2QDMGQCInwDKyQmoCQB4egB3qAmo4JCImwm3nyC43/mZp24AfayZzoWZ5+YAd2kAd6wJ5yIAd2cAh2EAyTkArP4AcfeQjBkAfXaQfaaZ4CKgigsCe6kAf+qZ1y4AdvoAdtoAfyyZ5+IAfv2Z5tYAhl4Ahp8AxtQA56QA+H0A2HQA+A0A15AAlyAAhvAAhykAcSqgl74gsQmgdp8AZy0AZp0AZ5YKM3+gbsOQZ6UAZ6AAhtkAllIKLPkAt2wA6VQA9tAA+dkAvBYAeskAaQ8KAu6gh2AKN6cqDy6Qc7Gp/xaQfxCaFlYAdlYKVpIAeHEAbP4AhPmgi20A2JgA9ykAz50AbYIApykAtCaghjkJxvUKBdOgZjUAZA2gZjkKNd/5AGepAGWkCjXaCcVeAHlaAFuZAJYdANuXAI5PAMlZAOkGAI+9AJgOChbZAKaWClcpAGjkCoeaILWjAGeSAHjaqoaYCmWtAGclAFY+AIb1AFhgAImJoMD5oPRroPtpAJ4JALctAN+VAGmUAPq8oKdjAGjRkGimCgbdAFXaCok6qoVVAGvSoFgOAH3nqYVQAI+VkF9JAMmSAH/yAKmdAN6TAGqfAPVcoK9NAFcsAKgjAGbdAJXBqriNoFuyoHY/AEXaAHYyAFQtqrXRCvWpAG8ICugrAPoqAHrPAPhsCs+aAFh4AP+UCrz0AOjTqlYZAGsIonsjoGN6oFDBufUtAFfv9wCG0gBQObBxULD4dgqPkAr2OADf9wCJ3wDB5rB0SLDWNwCOv4rf05BtvapXYAqU8AsWFQBU8ApHrQBVIwpHYgBWmQDomQs8mwD95ZBfnwD3qQCcHwD8mQBqLAjTnaCXDbBVSaCFMbqzK7q1YbBobgoFKgBaBZBmJLD93Qq3bwD+SgoXpAt6JAtM8wBk16t4CQDP2QCP76DMlgoEvQBW9guE9Argr7ueYZtl1AD/TQtVIADx6bCGPwtuwgB5DQsd2gBY6AtPvQBWUACdBaBpOaDNmwDdRAB9lwvNkwCrQAT9QwCvpEDc2ADNL7CYXQC8DgHrogB2EgBU9QBWlwCGn/oLXfqwdvULPsoLEPO7fwwJhV0I7pYAe1y41aYAeVsLasoAVyYAgXOQZdUAoYdw+hEA6L0A6W5nfhwAjhEA6bxnDhIFpKkA3XGx66oLU1+54LK7YhKQda0AVIq6RaUAX90A+soKVaIIzP8K+YwImH6gjdwI1jEAZGiw/YoAW2wA+SEA7yYAqG9lHC5g5/0A7jUA7/FQ7K0MDTYA0RDB668Llragdd8Ll2kAuGkAaD6wf/YAuA0AVP0MLpcLNaYLfzmgeOMLf/4AdhAAmiYL+zmggdaws1fA/1UA7zIA/hUA2SwAzxgHpewHyLEA7iIA6EkMBIjL1V0AY4qgVLsKjb/9kGVVAFkIAP7JAGhmsInBgMhmAHWtDC/yAIbQvGneCvh7C2+8C/VgoO9DALzPAHC3cP01AP2uBR7hAP6xAP4yANOncMH9fAEIy9qxq+SxAGZcAKiCoFUmAHrvuo3EsP3OgHkBC23SgHoJkLnPgM+OsI5MCJmaAFYfAGldAN+KAG4cBYfqxW8SAP1RALtVANx9B3cHgN61wNuxwevuAKoAAKilAKoOAMrkDPiuAKxMAN0UDPoOAK3MANzpALxsAOPeADN3ADJ/DQJ5ADSGAO6QAP9GAO/4AP9MAO5MAO5qAOaHUJ+OB34nAO93AOsXANvDANfrcOtfBxvHCEoWANY/+SJ73wDzGQAZLAC3MgAqbADEhQBNfwDyznd/gwB+LgiUvnD3lWDSL9ce5QDsowDeUwd8N21X9wBbBQ03gSDf/gAx2AzpLAAVNwDUDwBxnNiecAiv7A0rzwB7VwDtdwDfiQ0pIW1dNgY+WAh+LgDd5AfUl8J71QDX/QAV7ADCbAARcQCywgXpzoD/LgzsrAD//AD9BwDv5wD+Jw0tBwD3B8zpdQDgpXC95wDrxQDrWAy+UwyDb9B1MwAi/wBzTgUlfAAdNA2f8Qb0lWC5xoCh/wB9VgCuFQC4TlDrFQDe7gDrxwDLwgbOsWC2qwcMewBqyNJ49QAiNAcl9neBlQDv7/wIlJVg2c2G618AJTkNxRJQ6xZtzVUHPM8HdzfWElaILXUN13EghRFnWCtt8b8N2d+N02fAnnwA9hN9fesGtzFwvDdtnlsAZmMA3QAOGe9YT2bSeBwAEagHgbkAEYAHUZAA3u4A/lUHmc+Af1kNEoMAJWoA+8oAEKQANqsA7T4IFTfQxjNg0N3HDXEAqhAA2BbSd88AAS8HX/FgJFyQENoAY3sAAQ0AAWwAEr8AI0cAMekGYeIAEv4AEQsAAWUA5vPQfhsNev/AdHKHPKUA278ON1wgcVAFZDLmhEiQFj5wUrAAEP8AAegAEJuQEPUAE0cIgmYIkIgAAGYAWXUAdx/wAF6/cF0NgEQHAFkA4GXH0nfMAA1+gB12iJl7gCil4CFfDpFcAC/JjdEMBUC/ACsLUAg44AFgAFNmAGuqcEMfACVzADQGADM7ADe1Lpdy4BH2CJGLAAD3ABMJADXgcBGoACX4V4JfABg94ADQABGSABq44At44CMVACNXgFMIACSCDrUbDrDbAAushqHMAACVABE1gCr/dSFTDuC8ABJaAACeBaCIAB1F7tDpADKIABUyACFQACV+ADQHDrexIIFcAAV2iJHLABfyXsHoAAGRABEtABdm6NlvgA6D7oBFjtg64AMUADXwAEH7ACIEADNHAFMpBKay4BCo8BFVDx2f+n6i/wAhGAARogaBoAaEJJARIAAfYOARzg8YO+YyAABFMABBqABCKwAjig5nTCB+dXiRBQiQ+QXa7FAJb+89DeAAxAhg9wfoNeiUQ/6BqgBFcABD5wBX/wAkUg6XrCBz+vXXSvgwlA76pe74OeXXtv70yFAH5P9BHA5TEAfkUwB0mw65NVhls+6KreVE0F+NWu9wigAQvgATfvAQk/6GFP90wl5B+gAi0wAzkQBZMO5CWwARXwAQ3wAc1uAiLwAdzFgrG/Aj6QA1OgBCqQ7S1wBUVgA0AAA0DQAT4gAiigAiWgAjAQAzDwXoKGAh9QMXkSCUBAk8CvBEGgBEoQflDKsAdK8H5AQANFsALB7wU+cPtK8AI+AANXEAQx0AIw0AItoAIsoPb+tt8cgAKJrye38AmNkJYAgUcMnk+NejU606sQnUZ0HDqkVugTJTqUGtHC0wwjnU+P8BQiQ4ZOoTN08Dg880jYSpYtXb6EGVPmTJo1bd7EmVPnTp49ff4EGlToUKJFjR5FmlTpUqZNnT6FGlXqVKpVrV7FmlXrVq5dvX4FG1bsWLJlzZ5Fm1btWrZt3b6FG1fuXLp17d7Fm1fvXr59/f4FHPhrQAA7">
                <a:hlinkClick r:id="rId7"/>
                <a:extLst>
                  <a:ext uri="{FF2B5EF4-FFF2-40B4-BE49-F238E27FC236}">
                    <a16:creationId xmlns:a16="http://schemas.microsoft.com/office/drawing/2014/main" id="{65C51CDE-1546-40DE-80AF-ACE84911F24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078038" y="5414431"/>
                <a:ext cx="2016893" cy="2145962"/>
              </a:xfrm>
              <a:prstGeom prst="rect">
                <a:avLst/>
              </a:prstGeom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0B37C44-D5F0-4404-96EE-F10AD59EEA31}"/>
                  </a:ext>
                </a:extLst>
              </p:cNvPr>
              <p:cNvSpPr/>
              <p:nvPr/>
            </p:nvSpPr>
            <p:spPr>
              <a:xfrm>
                <a:off x="8564697" y="5541343"/>
                <a:ext cx="5832561" cy="19005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Yonaba, R.,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Koïta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M.,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Mounirou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L.A., Tazen, F., Queloz P.,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Biaou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 A. C.,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Niang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 D., Zouré, C.O., </a:t>
                </a:r>
                <a:r>
                  <a:rPr lang="en-GB" sz="1600" dirty="0" err="1">
                    <a:latin typeface="+mj-lt"/>
                    <a:cs typeface="Arial" panose="020B0604020202020204" pitchFamily="34" charset="0"/>
                  </a:rPr>
                  <a:t>Karambiri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, H., Yacouba, H.. </a:t>
                </a:r>
                <a:r>
                  <a:rPr lang="en-GB" sz="1600" i="1" dirty="0">
                    <a:latin typeface="+mj-lt"/>
                    <a:cs typeface="Arial" panose="020B0604020202020204" pitchFamily="34" charset="0"/>
                  </a:rPr>
                  <a:t>Spatial and transient modelling of land use/land cover (LULC) dynamics in a Sahelian landscape under semi-arid climate in northern Burkina Faso</a:t>
                </a:r>
                <a:r>
                  <a:rPr lang="en-GB" sz="1600" dirty="0">
                    <a:latin typeface="+mj-lt"/>
                    <a:cs typeface="Arial" panose="020B0604020202020204" pitchFamily="34" charset="0"/>
                  </a:rPr>
                  <a:t>.</a:t>
                </a:r>
              </a:p>
              <a:p>
                <a:r>
                  <a:rPr lang="en-GB" sz="1600" dirty="0">
                    <a:latin typeface="+mj-lt"/>
                    <a:hlinkClick r:id="rId9" tooltip="Persistent link using digital object identifier"/>
                  </a:rPr>
                  <a:t>https://doi.org/10.1016/j.landusepol.2021.105305</a:t>
                </a:r>
                <a:endParaRPr lang="en-GB" sz="1600" i="1" dirty="0">
                  <a:latin typeface="+mj-lt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0211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585</TotalTime>
  <Words>1521</Words>
  <Application>Microsoft Office PowerPoint</Application>
  <PresentationFormat>Grand écran</PresentationFormat>
  <Paragraphs>202</Paragraphs>
  <Slides>16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Wingdings</vt:lpstr>
      <vt:lpstr>Thème Office</vt:lpstr>
      <vt:lpstr>Hydrological modelling of Sahelian hydrological paradox: accounting for explicit land use/land cover change in the simulation of hydrological processes</vt:lpstr>
      <vt:lpstr>Hydrological modelling of Sahelian hydrological paradox: accounting for explicit land use/land cover change in the simulation of hydrological processes</vt:lpstr>
      <vt:lpstr>The problem: Modelling Hydrology in the West African Sahel</vt:lpstr>
      <vt:lpstr>The problem: Modelling Hydrology in the West African Sahel</vt:lpstr>
      <vt:lpstr>The problem: Modelling Hydrology in the West African Sahel</vt:lpstr>
      <vt:lpstr>The study area : Tougou watershed</vt:lpstr>
      <vt:lpstr>The study area : Tougou watershed</vt:lpstr>
      <vt:lpstr>The study area : Tougou watershed</vt:lpstr>
      <vt:lpstr>Modelling work and key findings</vt:lpstr>
      <vt:lpstr>Modelling work and key findings</vt:lpstr>
      <vt:lpstr>Modelling work and key findings</vt:lpstr>
      <vt:lpstr>Modelling work and key findings</vt:lpstr>
      <vt:lpstr>Modelling work and key findings</vt:lpstr>
      <vt:lpstr>Modelling work and key findings</vt:lpstr>
      <vt:lpstr>Key conclusions</vt:lpstr>
      <vt:lpstr>Published papers for more….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Hydrological modelling of Sahelian hydrological paradox: accounting for explicit land use/land cover change in the simulation of hydrological processes</dc:title>
  <dc:creator>Ousmane Roland YONABA</dc:creator>
  <cp:lastModifiedBy>Ousmane Roland YONABA</cp:lastModifiedBy>
  <cp:revision>63</cp:revision>
  <dcterms:created xsi:type="dcterms:W3CDTF">2021-04-21T13:37:51Z</dcterms:created>
  <dcterms:modified xsi:type="dcterms:W3CDTF">2021-04-22T16:36:12Z</dcterms:modified>
</cp:coreProperties>
</file>