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6"/>
  </p:notesMasterIdLst>
  <p:sldIdLst>
    <p:sldId id="268" r:id="rId2"/>
    <p:sldId id="271" r:id="rId3"/>
    <p:sldId id="297" r:id="rId4"/>
    <p:sldId id="258" r:id="rId5"/>
    <p:sldId id="259" r:id="rId6"/>
    <p:sldId id="257" r:id="rId7"/>
    <p:sldId id="260" r:id="rId8"/>
    <p:sldId id="262" r:id="rId9"/>
    <p:sldId id="261" r:id="rId10"/>
    <p:sldId id="263" r:id="rId11"/>
    <p:sldId id="264" r:id="rId12"/>
    <p:sldId id="265" r:id="rId13"/>
    <p:sldId id="266" r:id="rId14"/>
    <p:sldId id="295" r:id="rId15"/>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vnast\Desktop\STUDY\&#1052;&#1072;&#1075;&#1072;2020\Step_2_changed_regims.xlsb.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dirty="0"/>
              <a:t>Modelled radiation budget over the “extremely warm” period (t&gt;16⁰C) with an albedo value of 0.19</a:t>
            </a:r>
            <a:endParaRPr lang="ru-RU" dirty="0"/>
          </a:p>
        </c:rich>
      </c:tx>
      <c:layout>
        <c:manualLayout>
          <c:xMode val="edge"/>
          <c:yMode val="edge"/>
          <c:x val="0.15900524611031561"/>
          <c:y val="2.4124069901550367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'Radiation budget'!$B$4:$B$14</c:f>
              <c:strCache>
                <c:ptCount val="11"/>
                <c:pt idx="0">
                  <c:v>281,3</c:v>
                </c:pt>
                <c:pt idx="1">
                  <c:v>-53,1</c:v>
                </c:pt>
                <c:pt idx="3">
                  <c:v>228,2</c:v>
                </c:pt>
                <c:pt idx="5">
                  <c:v>327,3</c:v>
                </c:pt>
                <c:pt idx="6">
                  <c:v>-395,4</c:v>
                </c:pt>
                <c:pt idx="8">
                  <c:v>-68,0</c:v>
                </c:pt>
                <c:pt idx="10">
                  <c:v>160,1</c:v>
                </c:pt>
              </c:strCache>
            </c:strRef>
          </c:tx>
          <c: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bg2">
                  <a:lumMod val="50000"/>
                </a:schemeClr>
              </a:solidFill>
            </a:ln>
            <a:effectLst/>
          </c:spPr>
          <c:invertIfNegative val="0"/>
          <c:dPt>
            <c:idx val="0"/>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C163-44DE-AB1F-19BD4D1604E5}"/>
              </c:ext>
            </c:extLst>
          </c:dPt>
          <c:dPt>
            <c:idx val="1"/>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3-C163-44DE-AB1F-19BD4D1604E5}"/>
              </c:ext>
            </c:extLst>
          </c:dPt>
          <c:dPt>
            <c:idx val="3"/>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5-C163-44DE-AB1F-19BD4D1604E5}"/>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C163-44DE-AB1F-19BD4D1604E5}"/>
              </c:ext>
            </c:extLst>
          </c:dPt>
          <c:dPt>
            <c:idx val="6"/>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9-C163-44DE-AB1F-19BD4D1604E5}"/>
              </c:ext>
            </c:extLst>
          </c:dPt>
          <c:dPt>
            <c:idx val="8"/>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B-C163-44DE-AB1F-19BD4D1604E5}"/>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D-C163-44DE-AB1F-19BD4D1604E5}"/>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budget'!$B$4:$B$14</c:f>
              <c:numCache>
                <c:formatCode>0.0</c:formatCode>
                <c:ptCount val="11"/>
                <c:pt idx="0">
                  <c:v>281.26911807692301</c:v>
                </c:pt>
                <c:pt idx="1">
                  <c:v>-53.080906769230758</c:v>
                </c:pt>
                <c:pt idx="3">
                  <c:v>228.18821130769226</c:v>
                </c:pt>
                <c:pt idx="5">
                  <c:v>327.33789999999993</c:v>
                </c:pt>
                <c:pt idx="6">
                  <c:v>-395.38306153846156</c:v>
                </c:pt>
                <c:pt idx="8">
                  <c:v>-68.045161538461628</c:v>
                </c:pt>
                <c:pt idx="10">
                  <c:v>160.14304976923063</c:v>
                </c:pt>
              </c:numCache>
            </c:numRef>
          </c:val>
          <c:extLst>
            <c:ext xmlns:c16="http://schemas.microsoft.com/office/drawing/2014/chart" uri="{C3380CC4-5D6E-409C-BE32-E72D297353CC}">
              <c16:uniqueId val="{0000000E-C163-44DE-AB1F-19BD4D1604E5}"/>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0" spcFirstLastPara="1" vertOverflow="ellipsis"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0"/>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layout>
            <c:manualLayout>
              <c:xMode val="edge"/>
              <c:yMode val="edge"/>
              <c:x val="1.4064697609001406E-2"/>
              <c:y val="0.4451759359472261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dirty="0"/>
              <a:t>Observed radiation budget (Lichen data) over the “extremely warm” (t&gt;16⁰C) period with an albedo value of 0.25</a:t>
            </a:r>
            <a:endParaRPr lang="ru-RU"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solidFill>
                <a:schemeClr val="bg2">
                  <a:lumMod val="50000"/>
                </a:schemeClr>
              </a:solidFill>
            </a:ln>
            <a:effectLst/>
          </c:spPr>
          <c:invertIfNegative val="0"/>
          <c:dPt>
            <c:idx val="0"/>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1036-40BF-B839-61EB8C1EEAAC}"/>
              </c:ext>
            </c:extLst>
          </c:dPt>
          <c:dPt>
            <c:idx val="1"/>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3-1036-40BF-B839-61EB8C1EEAAC}"/>
              </c:ext>
            </c:extLst>
          </c:dPt>
          <c:dPt>
            <c:idx val="3"/>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5-1036-40BF-B839-61EB8C1EEAAC}"/>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1036-40BF-B839-61EB8C1EEAAC}"/>
              </c:ext>
            </c:extLst>
          </c:dPt>
          <c:dPt>
            <c:idx val="6"/>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9-1036-40BF-B839-61EB8C1EEAAC}"/>
              </c:ext>
            </c:extLst>
          </c:dPt>
          <c:dPt>
            <c:idx val="8"/>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B-1036-40BF-B839-61EB8C1EEAAC}"/>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D-1036-40BF-B839-61EB8C1EEAAC}"/>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budget'!$E$4:$E$14</c:f>
              <c:numCache>
                <c:formatCode>0.0</c:formatCode>
                <c:ptCount val="11"/>
                <c:pt idx="0">
                  <c:v>277.46052991452984</c:v>
                </c:pt>
                <c:pt idx="1">
                  <c:v>-69.964328525641022</c:v>
                </c:pt>
                <c:pt idx="3">
                  <c:v>207.49620138888884</c:v>
                </c:pt>
                <c:pt idx="5">
                  <c:v>323.19067837943373</c:v>
                </c:pt>
                <c:pt idx="6">
                  <c:v>-407.81668639225427</c:v>
                </c:pt>
                <c:pt idx="8">
                  <c:v>-84.626008012820535</c:v>
                </c:pt>
                <c:pt idx="10">
                  <c:v>122.8701933760683</c:v>
                </c:pt>
              </c:numCache>
            </c:numRef>
          </c:val>
          <c:extLst>
            <c:ext xmlns:c16="http://schemas.microsoft.com/office/drawing/2014/chart" uri="{C3380CC4-5D6E-409C-BE32-E72D297353CC}">
              <c16:uniqueId val="{0000000E-1036-40BF-B839-61EB8C1EEAAC}"/>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layout>
            <c:manualLayout>
              <c:xMode val="edge"/>
              <c:yMode val="edge"/>
              <c:x val="1.5471167369901548E-2"/>
              <c:y val="0.43523552904757151"/>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Observed radiation budget (Shrub data) over the “extremely warm” period (t&gt;16⁰C) with an albedo value of 0.15</a:t>
            </a:r>
            <a:endParaRPr lang="ru-RU"/>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'Radiation budget'!$H$4:$H$14</c:f>
              <c:strCache>
                <c:ptCount val="11"/>
                <c:pt idx="0">
                  <c:v>276,7</c:v>
                </c:pt>
                <c:pt idx="1">
                  <c:v>-42,0</c:v>
                </c:pt>
                <c:pt idx="3">
                  <c:v>234,7</c:v>
                </c:pt>
                <c:pt idx="5">
                  <c:v>323,5</c:v>
                </c:pt>
                <c:pt idx="6">
                  <c:v>-401,4</c:v>
                </c:pt>
                <c:pt idx="8">
                  <c:v>-77,9</c:v>
                </c:pt>
                <c:pt idx="10">
                  <c:v>156,9</c:v>
                </c:pt>
              </c:strCache>
            </c:strRef>
          </c:tx>
          <c:spPr>
            <a:solidFill>
              <a:schemeClr val="accent1"/>
            </a:solidFill>
            <a:ln>
              <a:solidFill>
                <a:schemeClr val="bg2">
                  <a:lumMod val="50000"/>
                </a:schemeClr>
              </a:solidFill>
            </a:ln>
            <a:effectLst/>
          </c:spPr>
          <c:invertIfNegative val="0"/>
          <c:dPt>
            <c:idx val="0"/>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4DE5-449F-979F-A7DF1710723E}"/>
              </c:ext>
            </c:extLst>
          </c:dPt>
          <c:dPt>
            <c:idx val="1"/>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3-4DE5-449F-979F-A7DF1710723E}"/>
              </c:ext>
            </c:extLst>
          </c:dPt>
          <c:dPt>
            <c:idx val="3"/>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5-4DE5-449F-979F-A7DF1710723E}"/>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4DE5-449F-979F-A7DF1710723E}"/>
              </c:ext>
            </c:extLst>
          </c:dPt>
          <c:dPt>
            <c:idx val="6"/>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9-4DE5-449F-979F-A7DF1710723E}"/>
              </c:ext>
            </c:extLst>
          </c:dPt>
          <c:dPt>
            <c:idx val="8"/>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B-4DE5-449F-979F-A7DF1710723E}"/>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D-4DE5-449F-979F-A7DF1710723E}"/>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budget'!$H$4:$H$14</c:f>
              <c:numCache>
                <c:formatCode>0.0</c:formatCode>
                <c:ptCount val="11"/>
                <c:pt idx="0">
                  <c:v>276.71921741452991</c:v>
                </c:pt>
                <c:pt idx="1">
                  <c:v>-41.973163461538462</c:v>
                </c:pt>
                <c:pt idx="3">
                  <c:v>234.74605395299145</c:v>
                </c:pt>
                <c:pt idx="5">
                  <c:v>323.46149381220624</c:v>
                </c:pt>
                <c:pt idx="6">
                  <c:v>-401.35419146177895</c:v>
                </c:pt>
                <c:pt idx="8">
                  <c:v>-77.89269764957271</c:v>
                </c:pt>
                <c:pt idx="10">
                  <c:v>156.85335630341874</c:v>
                </c:pt>
              </c:numCache>
            </c:numRef>
          </c:val>
          <c:extLst>
            <c:ext xmlns:c16="http://schemas.microsoft.com/office/drawing/2014/chart" uri="{C3380CC4-5D6E-409C-BE32-E72D297353CC}">
              <c16:uniqueId val="{0000000E-4DE5-449F-979F-A7DF1710723E}"/>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Modelled radiation budget over the “normal” period (16⁰C≥ t≥12⁰C) with an albedo value of 0.19</a:t>
            </a:r>
            <a:endParaRPr lang="ru-RU"/>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solidFill>
                <a:schemeClr val="bg2">
                  <a:lumMod val="50000"/>
                </a:schemeClr>
              </a:solidFill>
            </a:ln>
            <a:effectLst/>
          </c:spPr>
          <c:invertIfNegative val="0"/>
          <c:dPt>
            <c:idx val="0"/>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B262-4E9F-B209-2D04E3F81638}"/>
              </c:ext>
            </c:extLst>
          </c:dPt>
          <c:dPt>
            <c:idx val="1"/>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3-B262-4E9F-B209-2D04E3F81638}"/>
              </c:ext>
            </c:extLst>
          </c:dPt>
          <c:dPt>
            <c:idx val="3"/>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5-B262-4E9F-B209-2D04E3F81638}"/>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B262-4E9F-B209-2D04E3F81638}"/>
              </c:ext>
            </c:extLst>
          </c:dPt>
          <c:dPt>
            <c:idx val="6"/>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9-B262-4E9F-B209-2D04E3F81638}"/>
              </c:ext>
            </c:extLst>
          </c:dPt>
          <c:dPt>
            <c:idx val="8"/>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B-B262-4E9F-B209-2D04E3F81638}"/>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D-B262-4E9F-B209-2D04E3F81638}"/>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budget'!$C$4:$C$14</c:f>
              <c:numCache>
                <c:formatCode>0.0</c:formatCode>
                <c:ptCount val="11"/>
                <c:pt idx="0">
                  <c:v>249.07562100000001</c:v>
                </c:pt>
                <c:pt idx="1">
                  <c:v>-47.583328947368422</c:v>
                </c:pt>
                <c:pt idx="3">
                  <c:v>201.4922920526316</c:v>
                </c:pt>
                <c:pt idx="5">
                  <c:v>309.60577068421048</c:v>
                </c:pt>
                <c:pt idx="6">
                  <c:v>-376.74869094736846</c:v>
                </c:pt>
                <c:pt idx="8">
                  <c:v>-67.142920263157976</c:v>
                </c:pt>
                <c:pt idx="10">
                  <c:v>134.34937178947362</c:v>
                </c:pt>
              </c:numCache>
            </c:numRef>
          </c:val>
          <c:extLst>
            <c:ext xmlns:c16="http://schemas.microsoft.com/office/drawing/2014/chart" uri="{C3380CC4-5D6E-409C-BE32-E72D297353CC}">
              <c16:uniqueId val="{0000000E-B262-4E9F-B209-2D04E3F81638}"/>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Observed radiation budget (Lichen data) over the “normal” period (16⁰C≥t≥12⁰C) with an albedo value of 0.27</a:t>
            </a:r>
            <a:endParaRPr lang="ru-RU"/>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solidFill>
                <a:schemeClr val="bg2">
                  <a:lumMod val="50000"/>
                </a:schemeClr>
              </a:solidFill>
            </a:ln>
            <a:effectLst/>
          </c:spPr>
          <c:invertIfNegative val="0"/>
          <c:dPt>
            <c:idx val="0"/>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53B7-4D6E-A001-539A62E74F63}"/>
              </c:ext>
            </c:extLst>
          </c:dPt>
          <c:dPt>
            <c:idx val="1"/>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3-53B7-4D6E-A001-539A62E74F63}"/>
              </c:ext>
            </c:extLst>
          </c:dPt>
          <c:dPt>
            <c:idx val="3"/>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5-53B7-4D6E-A001-539A62E74F63}"/>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53B7-4D6E-A001-539A62E74F63}"/>
              </c:ext>
            </c:extLst>
          </c:dPt>
          <c:dPt>
            <c:idx val="6"/>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9-53B7-4D6E-A001-539A62E74F63}"/>
              </c:ext>
            </c:extLst>
          </c:dPt>
          <c:dPt>
            <c:idx val="8"/>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B-53B7-4D6E-A001-539A62E74F63}"/>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D-53B7-4D6E-A001-539A62E74F63}"/>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budget'!$F$4:$F$14</c:f>
              <c:numCache>
                <c:formatCode>0.0</c:formatCode>
                <c:ptCount val="11"/>
                <c:pt idx="0">
                  <c:v>258.73600913742695</c:v>
                </c:pt>
                <c:pt idx="1">
                  <c:v>-70.168680921052612</c:v>
                </c:pt>
                <c:pt idx="3">
                  <c:v>188.56732821637434</c:v>
                </c:pt>
                <c:pt idx="5">
                  <c:v>315.69505454393266</c:v>
                </c:pt>
                <c:pt idx="6">
                  <c:v>-395.12819123983934</c:v>
                </c:pt>
                <c:pt idx="8">
                  <c:v>-79.433136695906683</c:v>
                </c:pt>
                <c:pt idx="10">
                  <c:v>109.13419152046765</c:v>
                </c:pt>
              </c:numCache>
            </c:numRef>
          </c:val>
          <c:extLst>
            <c:ext xmlns:c16="http://schemas.microsoft.com/office/drawing/2014/chart" uri="{C3380CC4-5D6E-409C-BE32-E72D297353CC}">
              <c16:uniqueId val="{0000000E-53B7-4D6E-A001-539A62E74F63}"/>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Observed radiation budget (Shrub data) over the “normal” period (16⁰C≥t≥12⁰C) with an albedo value of 0.14</a:t>
            </a:r>
            <a:endParaRPr lang="ru-RU"/>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gradFill>
              <a:gsLst>
                <a:gs pos="0">
                  <a:schemeClr val="accent5">
                    <a:lumMod val="84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invertIfNegative val="0"/>
          <c:dPt>
            <c:idx val="0"/>
            <c:invertIfNegative val="0"/>
            <c:bubble3D val="0"/>
            <c:spPr>
              <a:gradFill flip="none" rotWithShape="1">
                <a:gsLst>
                  <a:gs pos="0">
                    <a:schemeClr val="accent5">
                      <a:lumMod val="84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E01D-4C2A-B1C7-8AD653E0B129}"/>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3-E01D-4C2A-B1C7-8AD653E0B129}"/>
              </c:ext>
            </c:extLst>
          </c:dPt>
          <c:dPt>
            <c:idx val="6"/>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5-E01D-4C2A-B1C7-8AD653E0B129}"/>
              </c:ext>
            </c:extLst>
          </c:dPt>
          <c:dPt>
            <c:idx val="8"/>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E01D-4C2A-B1C7-8AD653E0B129}"/>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9-E01D-4C2A-B1C7-8AD653E0B129}"/>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budget'!$I$4:$I$14</c:f>
              <c:numCache>
                <c:formatCode>0.0</c:formatCode>
                <c:ptCount val="11"/>
                <c:pt idx="0">
                  <c:v>258.75604349415198</c:v>
                </c:pt>
                <c:pt idx="1">
                  <c:v>-37.05454550438597</c:v>
                </c:pt>
                <c:pt idx="3">
                  <c:v>221.70149798976601</c:v>
                </c:pt>
                <c:pt idx="5">
                  <c:v>315.98665126876824</c:v>
                </c:pt>
                <c:pt idx="6">
                  <c:v>-387.54919256993799</c:v>
                </c:pt>
                <c:pt idx="8">
                  <c:v>-71.562541301169745</c:v>
                </c:pt>
                <c:pt idx="10">
                  <c:v>150.13895668859627</c:v>
                </c:pt>
              </c:numCache>
            </c:numRef>
          </c:val>
          <c:extLst>
            <c:ext xmlns:c16="http://schemas.microsoft.com/office/drawing/2014/chart" uri="{C3380CC4-5D6E-409C-BE32-E72D297353CC}">
              <c16:uniqueId val="{0000000A-E01D-4C2A-B1C7-8AD653E0B129}"/>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Modelled radiation budget over the “cold” period (t&lt;12⁰C) with an albedo value of 0.19</a:t>
            </a:r>
            <a:endParaRPr lang="ru-RU"/>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solidFill>
                <a:schemeClr val="bg2">
                  <a:lumMod val="50000"/>
                </a:schemeClr>
              </a:solidFill>
            </a:ln>
            <a:effectLst/>
          </c:spPr>
          <c:invertIfNegative val="0"/>
          <c:dPt>
            <c:idx val="0"/>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F131-4CD3-8768-618480416255}"/>
              </c:ext>
            </c:extLst>
          </c:dPt>
          <c:dPt>
            <c:idx val="1"/>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3-F131-4CD3-8768-618480416255}"/>
              </c:ext>
            </c:extLst>
          </c:dPt>
          <c:dPt>
            <c:idx val="3"/>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5-F131-4CD3-8768-618480416255}"/>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F131-4CD3-8768-618480416255}"/>
              </c:ext>
            </c:extLst>
          </c:dPt>
          <c:dPt>
            <c:idx val="6"/>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9-F131-4CD3-8768-618480416255}"/>
              </c:ext>
            </c:extLst>
          </c:dPt>
          <c:dPt>
            <c:idx val="8"/>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B-F131-4CD3-8768-618480416255}"/>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D-F131-4CD3-8768-618480416255}"/>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budget'!$D$4:$D$14</c:f>
              <c:numCache>
                <c:formatCode>0.0</c:formatCode>
                <c:ptCount val="11"/>
                <c:pt idx="0">
                  <c:v>238.01436750000002</c:v>
                </c:pt>
                <c:pt idx="1">
                  <c:v>-44.925700750000004</c:v>
                </c:pt>
                <c:pt idx="3">
                  <c:v>193.08866675000002</c:v>
                </c:pt>
                <c:pt idx="5">
                  <c:v>295.190989</c:v>
                </c:pt>
                <c:pt idx="6">
                  <c:v>-365.9181799166667</c:v>
                </c:pt>
                <c:pt idx="8">
                  <c:v>-70.7271909166667</c:v>
                </c:pt>
                <c:pt idx="10">
                  <c:v>122.36147583333332</c:v>
                </c:pt>
              </c:numCache>
            </c:numRef>
          </c:val>
          <c:extLst>
            <c:ext xmlns:c16="http://schemas.microsoft.com/office/drawing/2014/chart" uri="{C3380CC4-5D6E-409C-BE32-E72D297353CC}">
              <c16:uniqueId val="{0000000E-F131-4CD3-8768-618480416255}"/>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Observed radiation budget (Lichen data) over the “cold” period (t&lt;12⁰C) with an albedo value of 0.29</a:t>
            </a:r>
            <a:endParaRPr lang="ru-RU"/>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solidFill>
                <a:schemeClr val="bg2">
                  <a:lumMod val="50000"/>
                </a:schemeClr>
              </a:solidFill>
            </a:ln>
            <a:effectLst/>
          </c:spPr>
          <c:invertIfNegative val="0"/>
          <c:dPt>
            <c:idx val="0"/>
            <c:invertIfNegative val="0"/>
            <c:bubble3D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D5BA-454F-89A4-D956B29B46E3}"/>
              </c:ext>
            </c:extLst>
          </c:dPt>
          <c:dPt>
            <c:idx val="1"/>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3-D5BA-454F-89A4-D956B29B46E3}"/>
              </c:ext>
            </c:extLst>
          </c:dPt>
          <c:dPt>
            <c:idx val="3"/>
            <c:invertIfNegative val="0"/>
            <c:bubble3D val="0"/>
            <c:spPr>
              <a:gradFill>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5-D5BA-454F-89A4-D956B29B46E3}"/>
              </c:ext>
            </c:extLst>
          </c:dPt>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D5BA-454F-89A4-D956B29B46E3}"/>
              </c:ext>
            </c:extLst>
          </c:dPt>
          <c:dPt>
            <c:idx val="6"/>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9-D5BA-454F-89A4-D956B29B46E3}"/>
              </c:ext>
            </c:extLst>
          </c:dPt>
          <c:dPt>
            <c:idx val="8"/>
            <c:invertIfNegative val="0"/>
            <c:bubble3D val="0"/>
            <c:spPr>
              <a:gradFill>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gradFill>
              <a:ln>
                <a:solidFill>
                  <a:schemeClr val="bg2">
                    <a:lumMod val="50000"/>
                  </a:schemeClr>
                </a:solidFill>
              </a:ln>
              <a:effectLst/>
            </c:spPr>
            <c:extLst>
              <c:ext xmlns:c16="http://schemas.microsoft.com/office/drawing/2014/chart" uri="{C3380CC4-5D6E-409C-BE32-E72D297353CC}">
                <c16:uniqueId val="{0000000B-D5BA-454F-89A4-D956B29B46E3}"/>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D-D5BA-454F-89A4-D956B29B46E3}"/>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budget'!$G$4:$G$14</c:f>
              <c:numCache>
                <c:formatCode>0.0</c:formatCode>
                <c:ptCount val="11"/>
                <c:pt idx="0">
                  <c:v>190.45474710648148</c:v>
                </c:pt>
                <c:pt idx="1">
                  <c:v>-55.879385416666679</c:v>
                </c:pt>
                <c:pt idx="3">
                  <c:v>134.5753616898148</c:v>
                </c:pt>
                <c:pt idx="5">
                  <c:v>312.930162039236</c:v>
                </c:pt>
                <c:pt idx="6">
                  <c:v>-365.6175222822917</c:v>
                </c:pt>
                <c:pt idx="8">
                  <c:v>-52.687360243055707</c:v>
                </c:pt>
                <c:pt idx="10">
                  <c:v>81.888001446759091</c:v>
                </c:pt>
              </c:numCache>
            </c:numRef>
          </c:val>
          <c:extLst>
            <c:ext xmlns:c16="http://schemas.microsoft.com/office/drawing/2014/chart" uri="{C3380CC4-5D6E-409C-BE32-E72D297353CC}">
              <c16:uniqueId val="{0000000E-D5BA-454F-89A4-D956B29B46E3}"/>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Observed radiation budget (Shrub data) over the “cold” period (t&lt;12⁰C) with an albedo value of 0.15</a:t>
            </a:r>
            <a:endParaRPr lang="ru-RU"/>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solidFill>
                <a:schemeClr val="bg2">
                  <a:lumMod val="50000"/>
                </a:schemeClr>
              </a:solidFill>
            </a:ln>
            <a:effectLst/>
          </c:spPr>
          <c:invertIfNegative val="0"/>
          <c:dPt>
            <c:idx val="5"/>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1-9728-4185-8265-E1BC0B915E29}"/>
              </c:ext>
            </c:extLst>
          </c:dPt>
          <c:dPt>
            <c:idx val="6"/>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3-9728-4185-8265-E1BC0B915E29}"/>
              </c:ext>
            </c:extLst>
          </c:dPt>
          <c:dPt>
            <c:idx val="8"/>
            <c:invertIfNegative val="0"/>
            <c:bubble3D val="0"/>
            <c:sp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5-9728-4185-8265-E1BC0B915E29}"/>
              </c:ext>
            </c:extLst>
          </c:dPt>
          <c:dPt>
            <c:idx val="10"/>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solidFill>
                  <a:schemeClr val="bg2">
                    <a:lumMod val="50000"/>
                  </a:schemeClr>
                </a:solidFill>
              </a:ln>
              <a:effectLst/>
            </c:spPr>
            <c:extLst>
              <c:ext xmlns:c16="http://schemas.microsoft.com/office/drawing/2014/chart" uri="{C3380CC4-5D6E-409C-BE32-E72D297353CC}">
                <c16:uniqueId val="{00000007-9728-4185-8265-E1BC0B915E29}"/>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'Radiation budget'!$A$4:$A$14</c:f>
              <c:strCache>
                <c:ptCount val="11"/>
                <c:pt idx="0">
                  <c:v>Kin</c:v>
                </c:pt>
                <c:pt idx="1">
                  <c:v>Kout</c:v>
                </c:pt>
                <c:pt idx="3">
                  <c:v>K*</c:v>
                </c:pt>
                <c:pt idx="5">
                  <c:v>Lin</c:v>
                </c:pt>
                <c:pt idx="6">
                  <c:v>Lout</c:v>
                </c:pt>
                <c:pt idx="8">
                  <c:v>L* </c:v>
                </c:pt>
                <c:pt idx="10">
                  <c:v>Q*</c:v>
                </c:pt>
              </c:strCache>
            </c:strRef>
          </c:cat>
          <c:val>
            <c:numRef>
              <c:f>'Radiation budget'!$J$4:$J$14</c:f>
              <c:numCache>
                <c:formatCode>0.0</c:formatCode>
                <c:ptCount val="11"/>
                <c:pt idx="0">
                  <c:v>188.88074479166656</c:v>
                </c:pt>
                <c:pt idx="1">
                  <c:v>-28.761801793981476</c:v>
                </c:pt>
                <c:pt idx="3">
                  <c:v>160.11894299768508</c:v>
                </c:pt>
                <c:pt idx="5">
                  <c:v>313.22748895549762</c:v>
                </c:pt>
                <c:pt idx="6">
                  <c:v>-361.23926760133116</c:v>
                </c:pt>
                <c:pt idx="8">
                  <c:v>-48.011778645833544</c:v>
                </c:pt>
                <c:pt idx="10">
                  <c:v>112.10716435185154</c:v>
                </c:pt>
              </c:numCache>
            </c:numRef>
          </c:val>
          <c:extLst>
            <c:ext xmlns:c16="http://schemas.microsoft.com/office/drawing/2014/chart" uri="{C3380CC4-5D6E-409C-BE32-E72D297353CC}">
              <c16:uniqueId val="{00000008-9728-4185-8265-E1BC0B915E29}"/>
            </c:ext>
          </c:extLst>
        </c:ser>
        <c:dLbls>
          <c:dLblPos val="outEnd"/>
          <c:showLegendKey val="0"/>
          <c:showVal val="1"/>
          <c:showCatName val="0"/>
          <c:showSerName val="0"/>
          <c:showPercent val="0"/>
          <c:showBubbleSize val="0"/>
        </c:dLbls>
        <c:gapWidth val="0"/>
        <c:axId val="442958392"/>
        <c:axId val="442957112"/>
      </c:barChart>
      <c:catAx>
        <c:axId val="442958392"/>
        <c:scaling>
          <c:orientation val="minMax"/>
        </c:scaling>
        <c:delete val="0"/>
        <c:axPos val="b"/>
        <c:numFmt formatCode="General" sourceLinked="1"/>
        <c:majorTickMark val="none"/>
        <c:minorTickMark val="none"/>
        <c:tickLblPos val="low"/>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7112"/>
        <c:crosses val="autoZero"/>
        <c:auto val="1"/>
        <c:lblAlgn val="ctr"/>
        <c:lblOffset val="100"/>
        <c:noMultiLvlLbl val="0"/>
      </c:catAx>
      <c:valAx>
        <c:axId val="442957112"/>
        <c:scaling>
          <c:orientation val="minMax"/>
          <c:max val="500"/>
          <c:min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W/m²</a:t>
                </a:r>
                <a:endParaRPr lang="ru-RU"/>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44295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bg2">
          <a:lumMod val="75000"/>
        </a:schemeClr>
      </a:solidFill>
      <a:round/>
    </a:ln>
    <a:effectLst/>
  </c:spPr>
  <c:txPr>
    <a:bodyPr/>
    <a:lstStyle/>
    <a:p>
      <a:pPr>
        <a:defRPr sz="1600"/>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79525C-3AB8-4E85-8A21-725265180CA2}" type="datetimeFigureOut">
              <a:rPr lang="ru-RU" smtClean="0"/>
              <a:t>28.05.2021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326991-01C9-4B77-B258-EDAD6CB11AFC}" type="slidenum">
              <a:rPr lang="ru-RU" smtClean="0"/>
              <a:t>‹#›</a:t>
            </a:fld>
            <a:endParaRPr lang="ru-RU"/>
          </a:p>
        </p:txBody>
      </p:sp>
    </p:spTree>
    <p:extLst>
      <p:ext uri="{BB962C8B-B14F-4D97-AF65-F5344CB8AC3E}">
        <p14:creationId xmlns:p14="http://schemas.microsoft.com/office/powerpoint/2010/main" val="222192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noProof="0" dirty="0"/>
          </a:p>
        </p:txBody>
      </p:sp>
      <p:sp>
        <p:nvSpPr>
          <p:cNvPr id="4" name="Номер слайда 3"/>
          <p:cNvSpPr>
            <a:spLocks noGrp="1"/>
          </p:cNvSpPr>
          <p:nvPr>
            <p:ph type="sldNum" sz="quarter" idx="10"/>
          </p:nvPr>
        </p:nvSpPr>
        <p:spPr/>
        <p:txBody>
          <a:bodyPr/>
          <a:lstStyle/>
          <a:p>
            <a:pPr rtl="0"/>
            <a:fld id="{810E1E9A-E921-4174-A0FC-51868D7AC568}" type="slidenum">
              <a:rPr lang="ru-RU" smtClean="0"/>
              <a:t>1</a:t>
            </a:fld>
            <a:endParaRPr lang="ru-RU" dirty="0"/>
          </a:p>
        </p:txBody>
      </p:sp>
    </p:spTree>
    <p:extLst>
      <p:ext uri="{BB962C8B-B14F-4D97-AF65-F5344CB8AC3E}">
        <p14:creationId xmlns:p14="http://schemas.microsoft.com/office/powerpoint/2010/main" val="417918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GB" dirty="0"/>
              <a:t>A study site on </a:t>
            </a:r>
            <a:r>
              <a:rPr lang="en-GB" sz="1800" dirty="0">
                <a:effectLst/>
                <a:latin typeface="Calibri Light" panose="020F0302020204030204" pitchFamily="34" charset="0"/>
                <a:ea typeface="Times New Roman" panose="02020603050405020304" pitchFamily="18" charset="0"/>
                <a:cs typeface="Times New Roman" panose="02020603050405020304" pitchFamily="18" charset="0"/>
              </a:rPr>
              <a:t>Mount Imingfjell with an altitude of around 1200 meters located in Southern Norway was used in this study. Microclimate measurements over this site were taken from the Peter </a:t>
            </a:r>
            <a:r>
              <a:rPr lang="en-GB" sz="1800" dirty="0" err="1">
                <a:effectLst/>
                <a:latin typeface="Calibri Light" panose="020F0302020204030204" pitchFamily="34" charset="0"/>
                <a:ea typeface="Times New Roman" panose="02020603050405020304" pitchFamily="18" charset="0"/>
                <a:cs typeface="Times New Roman" panose="02020603050405020304" pitchFamily="18" charset="0"/>
              </a:rPr>
              <a:t>Aartsma’s</a:t>
            </a:r>
            <a:r>
              <a:rPr lang="en-GB" sz="1800" dirty="0">
                <a:effectLst/>
                <a:latin typeface="Calibri Light" panose="020F0302020204030204" pitchFamily="34" charset="0"/>
                <a:ea typeface="Times New Roman" panose="02020603050405020304" pitchFamily="18" charset="0"/>
                <a:cs typeface="Times New Roman" panose="02020603050405020304" pitchFamily="18" charset="0"/>
              </a:rPr>
              <a:t> Ph.D. project. </a:t>
            </a:r>
            <a:r>
              <a:rPr lang="en-US" sz="1800" dirty="0">
                <a:effectLst/>
                <a:latin typeface="Calibri Light" panose="020F0302020204030204" pitchFamily="34" charset="0"/>
                <a:ea typeface="Times New Roman" panose="02020603050405020304" pitchFamily="18" charset="0"/>
                <a:cs typeface="Times New Roman" panose="02020603050405020304" pitchFamily="18" charset="0"/>
              </a:rPr>
              <a:t>The main problems at the Imingfjell site were that measurements of radiation fluxes weren’t continuous and weren’t performed for all energy fluxes (i.e. the sensible heat and latent heat fluxes were not measured). Thus, CLM4.5 was used to </a:t>
            </a:r>
            <a:r>
              <a:rPr lang="en-GB" sz="1800" dirty="0">
                <a:effectLst/>
                <a:latin typeface="Calibri Light" panose="020F0302020204030204" pitchFamily="34" charset="0"/>
                <a:ea typeface="Times New Roman" panose="02020603050405020304" pitchFamily="18" charset="0"/>
                <a:cs typeface="Times New Roman" panose="02020603050405020304" pitchFamily="18" charset="0"/>
              </a:rPr>
              <a:t>verify the physical consistency of the measurements and check its accuracy by comparing model results with observed measurements over Imingfjell. </a:t>
            </a:r>
            <a:endParaRPr lang="ru-RU" dirty="0"/>
          </a:p>
        </p:txBody>
      </p:sp>
      <p:sp>
        <p:nvSpPr>
          <p:cNvPr id="4" name="Номер слайда 3"/>
          <p:cNvSpPr>
            <a:spLocks noGrp="1"/>
          </p:cNvSpPr>
          <p:nvPr>
            <p:ph type="sldNum" sz="quarter" idx="5"/>
          </p:nvPr>
        </p:nvSpPr>
        <p:spPr/>
        <p:txBody>
          <a:bodyPr/>
          <a:lstStyle/>
          <a:p>
            <a:pPr rtl="0"/>
            <a:fld id="{810E1E9A-E921-4174-A0FC-51868D7AC568}" type="slidenum">
              <a:rPr lang="ru-RU" noProof="0" smtClean="0"/>
              <a:t>2</a:t>
            </a:fld>
            <a:endParaRPr lang="ru-RU" noProof="0" dirty="0"/>
          </a:p>
        </p:txBody>
      </p:sp>
    </p:spTree>
    <p:extLst>
      <p:ext uri="{BB962C8B-B14F-4D97-AF65-F5344CB8AC3E}">
        <p14:creationId xmlns:p14="http://schemas.microsoft.com/office/powerpoint/2010/main" val="1099501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CLM4.5 can either be </a:t>
            </a:r>
            <a:r>
              <a:rPr lang="en-GB" sz="1200" b="1" dirty="0"/>
              <a:t>run in offline mode</a:t>
            </a:r>
            <a:r>
              <a:rPr lang="en-GB" sz="1200" dirty="0"/>
              <a:t>, receiving its input from an existing dataset (observed or modelled), or </a:t>
            </a:r>
            <a:r>
              <a:rPr lang="en-GB" sz="1200" b="1" dirty="0"/>
              <a:t>in coupled mode</a:t>
            </a:r>
            <a:r>
              <a:rPr lang="en-GB" sz="1200" dirty="0"/>
              <a:t>, interacting constantly with the Community Atmospheric Model (CAM, the atmospheric component in CESM).</a:t>
            </a:r>
            <a:endParaRPr lang="ru-RU" sz="1200" dirty="0"/>
          </a:p>
          <a:p>
            <a:endParaRPr lang="ru-RU" dirty="0"/>
          </a:p>
        </p:txBody>
      </p:sp>
      <p:sp>
        <p:nvSpPr>
          <p:cNvPr id="4" name="Номер слайда 3"/>
          <p:cNvSpPr>
            <a:spLocks noGrp="1"/>
          </p:cNvSpPr>
          <p:nvPr>
            <p:ph type="sldNum" sz="quarter" idx="5"/>
          </p:nvPr>
        </p:nvSpPr>
        <p:spPr/>
        <p:txBody>
          <a:bodyPr/>
          <a:lstStyle/>
          <a:p>
            <a:pPr rtl="0"/>
            <a:fld id="{810E1E9A-E921-4174-A0FC-51868D7AC568}" type="slidenum">
              <a:rPr lang="ru-RU" noProof="0" smtClean="0"/>
              <a:t>3</a:t>
            </a:fld>
            <a:endParaRPr lang="ru-RU" noProof="0" dirty="0"/>
          </a:p>
        </p:txBody>
      </p:sp>
    </p:spTree>
    <p:extLst>
      <p:ext uri="{BB962C8B-B14F-4D97-AF65-F5344CB8AC3E}">
        <p14:creationId xmlns:p14="http://schemas.microsoft.com/office/powerpoint/2010/main" val="1206689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Calibri Light" panose="020F0302020204030204" pitchFamily="34" charset="0"/>
                <a:cs typeface="Times New Roman" panose="02020603050405020304" pitchFamily="18" charset="0"/>
              </a:rPr>
              <a:t>The modelled fluxes </a:t>
            </a:r>
            <a:r>
              <a:rPr lang="en-GB" sz="1200" dirty="0">
                <a:latin typeface="Calibri Light" panose="020F0302020204030204" pitchFamily="34" charset="0"/>
                <a:cs typeface="Times New Roman" panose="02020603050405020304" pitchFamily="18" charset="0"/>
              </a:rPr>
              <a:t>were </a:t>
            </a:r>
            <a:r>
              <a:rPr lang="en-GB" sz="1200" b="1" dirty="0">
                <a:latin typeface="Calibri Light" panose="020F0302020204030204" pitchFamily="34" charset="0"/>
                <a:cs typeface="Times New Roman" panose="02020603050405020304" pitchFamily="18" charset="0"/>
              </a:rPr>
              <a:t>closer to the shrub data </a:t>
            </a:r>
            <a:r>
              <a:rPr lang="en-GB" sz="1200" dirty="0">
                <a:latin typeface="Calibri Light" panose="020F0302020204030204" pitchFamily="34" charset="0"/>
                <a:cs typeface="Times New Roman" panose="02020603050405020304" pitchFamily="18" charset="0"/>
              </a:rPr>
              <a:t>with 25% rejection of the null hypothesis (datasets are different) </a:t>
            </a:r>
            <a:r>
              <a:rPr lang="en-GB" sz="1200" b="1" dirty="0">
                <a:latin typeface="Calibri Light" panose="020F0302020204030204" pitchFamily="34" charset="0"/>
                <a:cs typeface="Times New Roman" panose="02020603050405020304" pitchFamily="18" charset="0"/>
              </a:rPr>
              <a:t>than the lichen data </a:t>
            </a:r>
            <a:r>
              <a:rPr lang="en-GB" sz="1200" dirty="0">
                <a:latin typeface="Calibri Light" panose="020F0302020204030204" pitchFamily="34" charset="0"/>
                <a:cs typeface="Times New Roman" panose="02020603050405020304" pitchFamily="18" charset="0"/>
              </a:rPr>
              <a:t>with 46%. </a:t>
            </a:r>
          </a:p>
          <a:p>
            <a:endParaRPr lang="ru-RU" dirty="0"/>
          </a:p>
        </p:txBody>
      </p:sp>
      <p:sp>
        <p:nvSpPr>
          <p:cNvPr id="4" name="Номер слайда 3"/>
          <p:cNvSpPr>
            <a:spLocks noGrp="1"/>
          </p:cNvSpPr>
          <p:nvPr>
            <p:ph type="sldNum" sz="quarter" idx="5"/>
          </p:nvPr>
        </p:nvSpPr>
        <p:spPr/>
        <p:txBody>
          <a:bodyPr/>
          <a:lstStyle/>
          <a:p>
            <a:pPr rtl="0"/>
            <a:fld id="{810E1E9A-E921-4174-A0FC-51868D7AC568}" type="slidenum">
              <a:rPr lang="ru-RU" noProof="0" smtClean="0"/>
              <a:t>14</a:t>
            </a:fld>
            <a:endParaRPr lang="ru-RU" noProof="0" dirty="0"/>
          </a:p>
        </p:txBody>
      </p:sp>
    </p:spTree>
    <p:extLst>
      <p:ext uri="{BB962C8B-B14F-4D97-AF65-F5344CB8AC3E}">
        <p14:creationId xmlns:p14="http://schemas.microsoft.com/office/powerpoint/2010/main" val="1457012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041400"/>
            <a:ext cx="9144000" cy="2387600"/>
          </a:xfrm>
        </p:spPr>
        <p:txBody>
          <a:bodyPr rtlCol="0" anchor="b"/>
          <a:lstStyle>
            <a:lvl1pPr algn="ctr">
              <a:defRPr sz="6000"/>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524000" y="3602038"/>
            <a:ext cx="9144000" cy="1655762"/>
          </a:xfrm>
        </p:spPr>
        <p:txBody>
          <a:bodyPr rtlCol="0"/>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endParaRPr lang="ru-RU" noProof="0" dirty="0"/>
          </a:p>
        </p:txBody>
      </p:sp>
      <p:sp>
        <p:nvSpPr>
          <p:cNvPr id="4" name="Дата 3"/>
          <p:cNvSpPr>
            <a:spLocks noGrp="1"/>
          </p:cNvSpPr>
          <p:nvPr>
            <p:ph type="dt" sz="half" idx="10"/>
          </p:nvPr>
        </p:nvSpPr>
        <p:spPr/>
        <p:txBody>
          <a:bodyPr rtlCol="0"/>
          <a:lstStyle/>
          <a:p>
            <a:fld id="{28E69A29-EAF7-4624-A306-4EEDFF1BB9C2}" type="datetime1">
              <a:rPr lang="ru-RU" smtClean="0"/>
              <a:t>28.05.2021</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181112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Дата 3"/>
          <p:cNvSpPr>
            <a:spLocks noGrp="1"/>
          </p:cNvSpPr>
          <p:nvPr>
            <p:ph type="dt" sz="half" idx="10"/>
          </p:nvPr>
        </p:nvSpPr>
        <p:spPr/>
        <p:txBody>
          <a:bodyPr rtlCol="0"/>
          <a:lstStyle/>
          <a:p>
            <a:fld id="{9328096A-CCCE-4D77-943C-257DF73FBF20}" type="datetime1">
              <a:rPr lang="ru-RU" smtClean="0"/>
              <a:t>28.05.2021</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181662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1658" y="1709738"/>
            <a:ext cx="10105791" cy="2862262"/>
          </a:xfrm>
        </p:spPr>
        <p:txBody>
          <a:bodyPr rtlCol="0" anchor="b"/>
          <a:lstStyle>
            <a:lvl1pPr>
              <a:defRPr sz="6000"/>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1241658" y="4589463"/>
            <a:ext cx="10105791" cy="1500187"/>
          </a:xfrm>
        </p:spPr>
        <p:txBody>
          <a:bodyPr rtlCol="0"/>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ru-RU" noProof="0"/>
              <a:t>Образец текста</a:t>
            </a:r>
          </a:p>
        </p:txBody>
      </p:sp>
      <p:sp>
        <p:nvSpPr>
          <p:cNvPr id="4" name="Дата 3"/>
          <p:cNvSpPr>
            <a:spLocks noGrp="1"/>
          </p:cNvSpPr>
          <p:nvPr>
            <p:ph type="dt" sz="half" idx="10"/>
          </p:nvPr>
        </p:nvSpPr>
        <p:spPr/>
        <p:txBody>
          <a:bodyPr rtlCol="0"/>
          <a:lstStyle/>
          <a:p>
            <a:fld id="{207BBD1A-B887-4329-A353-CFB9D9B89042}" type="datetime1">
              <a:rPr lang="ru-RU" smtClean="0"/>
              <a:t>28.05.2021</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397973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Объект 2"/>
          <p:cNvSpPr>
            <a:spLocks noGrp="1"/>
          </p:cNvSpPr>
          <p:nvPr>
            <p:ph sz="half" idx="1"/>
          </p:nvPr>
        </p:nvSpPr>
        <p:spPr>
          <a:xfrm>
            <a:off x="1569700"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605325" y="1825625"/>
            <a:ext cx="4754880" cy="43513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Дата 4"/>
          <p:cNvSpPr>
            <a:spLocks noGrp="1"/>
          </p:cNvSpPr>
          <p:nvPr>
            <p:ph type="dt" sz="half" idx="10"/>
          </p:nvPr>
        </p:nvSpPr>
        <p:spPr/>
        <p:txBody>
          <a:bodyPr rtlCol="0"/>
          <a:lstStyle/>
          <a:p>
            <a:fld id="{E7301499-B021-45B3-BCE4-187333F6B122}" type="datetime1">
              <a:rPr lang="ru-RU" smtClean="0"/>
              <a:t>28.05.2021</a:t>
            </a:fld>
            <a:endParaRPr lang="ru-RU"/>
          </a:p>
        </p:txBody>
      </p:sp>
      <p:sp>
        <p:nvSpPr>
          <p:cNvPr id="6" name="Нижний колонтитул 5"/>
          <p:cNvSpPr>
            <a:spLocks noGrp="1"/>
          </p:cNvSpPr>
          <p:nvPr>
            <p:ph type="ftr" sz="quarter" idx="11"/>
          </p:nvPr>
        </p:nvSpPr>
        <p:spPr/>
        <p:txBody>
          <a:bodyPr rtlCol="0"/>
          <a:lstStyle/>
          <a:p>
            <a:endParaRPr lang="ru-RU"/>
          </a:p>
        </p:txBody>
      </p:sp>
      <p:sp>
        <p:nvSpPr>
          <p:cNvPr id="7" name="Номер слайда 6"/>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122736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4100" y="274638"/>
            <a:ext cx="9023350" cy="1143000"/>
          </a:xfrm>
        </p:spPr>
        <p:txBody>
          <a:bodyPr rtlCol="0"/>
          <a:lstStyle/>
          <a:p>
            <a:pPr rtl="0"/>
            <a:r>
              <a:rPr lang="ru-RU" noProof="0"/>
              <a:t>Образец заголовка</a:t>
            </a:r>
            <a:endParaRPr lang="ru-RU" noProof="0" dirty="0"/>
          </a:p>
        </p:txBody>
      </p:sp>
      <p:sp>
        <p:nvSpPr>
          <p:cNvPr id="3" name="Текст 2"/>
          <p:cNvSpPr>
            <a:spLocks noGrp="1"/>
          </p:cNvSpPr>
          <p:nvPr>
            <p:ph type="body" idx="1"/>
          </p:nvPr>
        </p:nvSpPr>
        <p:spPr>
          <a:xfrm>
            <a:off x="156210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56210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598920" y="1489075"/>
            <a:ext cx="4754880" cy="641350"/>
          </a:xfrm>
          <a:noFill/>
          <a:ln>
            <a:noFill/>
          </a:ln>
        </p:spPr>
        <p:txBody>
          <a:bodyPr rtlCol="0"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598920" y="2193925"/>
            <a:ext cx="4754880" cy="397827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p:cNvSpPr>
            <a:spLocks noGrp="1"/>
          </p:cNvSpPr>
          <p:nvPr>
            <p:ph type="dt" sz="half" idx="10"/>
          </p:nvPr>
        </p:nvSpPr>
        <p:spPr/>
        <p:txBody>
          <a:bodyPr rtlCol="0"/>
          <a:lstStyle/>
          <a:p>
            <a:fld id="{AA92B737-52A9-4495-9CA7-0AC380EA15EB}" type="datetime1">
              <a:rPr lang="ru-RU" smtClean="0"/>
              <a:t>28.05.2021</a:t>
            </a:fld>
            <a:endParaRPr lang="ru-RU"/>
          </a:p>
        </p:txBody>
      </p:sp>
      <p:sp>
        <p:nvSpPr>
          <p:cNvPr id="8" name="Нижний колонтитул 7"/>
          <p:cNvSpPr>
            <a:spLocks noGrp="1"/>
          </p:cNvSpPr>
          <p:nvPr>
            <p:ph type="ftr" sz="quarter" idx="11"/>
          </p:nvPr>
        </p:nvSpPr>
        <p:spPr/>
        <p:txBody>
          <a:bodyPr rtlCol="0"/>
          <a:lstStyle/>
          <a:p>
            <a:endParaRPr lang="ru-RU"/>
          </a:p>
        </p:txBody>
      </p:sp>
      <p:sp>
        <p:nvSpPr>
          <p:cNvPr id="9" name="Номер слайда 8"/>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184318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p>
            <a:fld id="{48EE459D-20F2-45C6-9A6C-AA99F3B164C1}" type="datetime1">
              <a:rPr lang="ru-RU" smtClean="0"/>
              <a:t>28.05.2021</a:t>
            </a:fld>
            <a:endParaRPr lang="ru-RU"/>
          </a:p>
        </p:txBody>
      </p:sp>
      <p:sp>
        <p:nvSpPr>
          <p:cNvPr id="4" name="Нижний колонтитул 3"/>
          <p:cNvSpPr>
            <a:spLocks noGrp="1"/>
          </p:cNvSpPr>
          <p:nvPr>
            <p:ph type="ftr" sz="quarter" idx="11"/>
          </p:nvPr>
        </p:nvSpPr>
        <p:spPr/>
        <p:txBody>
          <a:bodyPr rtlCol="0"/>
          <a:lstStyle/>
          <a:p>
            <a:endParaRPr lang="ru-RU"/>
          </a:p>
        </p:txBody>
      </p:sp>
      <p:sp>
        <p:nvSpPr>
          <p:cNvPr id="5" name="Номер слайда 4"/>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366217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fld id="{F65AB705-6885-40AE-BB37-C1E866053BE9}" type="datetime1">
              <a:rPr lang="ru-RU" smtClean="0"/>
              <a:t>28.05.2021</a:t>
            </a:fld>
            <a:endParaRPr lang="ru-RU"/>
          </a:p>
        </p:txBody>
      </p:sp>
      <p:sp>
        <p:nvSpPr>
          <p:cNvPr id="3" name="Нижний колонтитул 2"/>
          <p:cNvSpPr>
            <a:spLocks noGrp="1"/>
          </p:cNvSpPr>
          <p:nvPr>
            <p:ph type="ftr" sz="quarter" idx="11"/>
          </p:nvPr>
        </p:nvSpPr>
        <p:spPr/>
        <p:txBody>
          <a:bodyPr rtlCol="0"/>
          <a:lstStyle/>
          <a:p>
            <a:endParaRPr lang="ru-RU"/>
          </a:p>
        </p:txBody>
      </p:sp>
      <p:sp>
        <p:nvSpPr>
          <p:cNvPr id="4" name="Номер слайда 3"/>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4088137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2100" y="457200"/>
            <a:ext cx="3932237" cy="1600200"/>
          </a:xfrm>
        </p:spPr>
        <p:txBody>
          <a:bodyPr rtlCol="0" anchor="b"/>
          <a:lstStyle>
            <a:lvl1pPr>
              <a:defRPr sz="3200"/>
            </a:lvl1pPr>
          </a:lstStyle>
          <a:p>
            <a:pPr rtl="0"/>
            <a:r>
              <a:rPr lang="ru-RU" noProof="0"/>
              <a:t>Образец заголовка</a:t>
            </a:r>
            <a:endParaRPr lang="ru-RU" noProof="0" dirty="0"/>
          </a:p>
        </p:txBody>
      </p:sp>
      <p:sp>
        <p:nvSpPr>
          <p:cNvPr id="3" name="Объект 2"/>
          <p:cNvSpPr>
            <a:spLocks noGrp="1"/>
          </p:cNvSpPr>
          <p:nvPr>
            <p:ph idx="1"/>
          </p:nvPr>
        </p:nvSpPr>
        <p:spPr>
          <a:xfrm>
            <a:off x="5678905" y="987425"/>
            <a:ext cx="5676483"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Текст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5" name="Дата 4"/>
          <p:cNvSpPr>
            <a:spLocks noGrp="1"/>
          </p:cNvSpPr>
          <p:nvPr>
            <p:ph type="dt" sz="half" idx="10"/>
          </p:nvPr>
        </p:nvSpPr>
        <p:spPr/>
        <p:txBody>
          <a:bodyPr rtlCol="0"/>
          <a:lstStyle/>
          <a:p>
            <a:fld id="{F4D576B1-884F-4ED1-BCAC-3A7B3C33C1F1}" type="datetime1">
              <a:rPr lang="ru-RU" smtClean="0"/>
              <a:t>28.05.2021</a:t>
            </a:fld>
            <a:endParaRPr lang="ru-RU"/>
          </a:p>
        </p:txBody>
      </p:sp>
      <p:sp>
        <p:nvSpPr>
          <p:cNvPr id="6" name="Нижний колонтитул 5"/>
          <p:cNvSpPr>
            <a:spLocks noGrp="1"/>
          </p:cNvSpPr>
          <p:nvPr>
            <p:ph type="ftr" sz="quarter" idx="11"/>
          </p:nvPr>
        </p:nvSpPr>
        <p:spPr/>
        <p:txBody>
          <a:bodyPr rtlCol="0"/>
          <a:lstStyle/>
          <a:p>
            <a:endParaRPr lang="ru-RU"/>
          </a:p>
        </p:txBody>
      </p:sp>
      <p:sp>
        <p:nvSpPr>
          <p:cNvPr id="7" name="Номер слайда 6"/>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126330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ru-RU" noProof="0"/>
              <a:t>Образец заголовка</a:t>
            </a:r>
            <a:endParaRPr lang="ru-RU" noProof="0" dirty="0"/>
          </a:p>
        </p:txBody>
      </p:sp>
      <p:sp>
        <p:nvSpPr>
          <p:cNvPr id="3" name="Рисунок 2" descr="Пустой заполнитель, вместо которого можно добавить изображение. Щелкните заполнитель и выберите изображение, которое необходимо добавить"/>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Вставка рисунка</a:t>
            </a:r>
            <a:endParaRPr lang="ru-RU" noProof="0" dirty="0"/>
          </a:p>
        </p:txBody>
      </p:sp>
      <p:sp>
        <p:nvSpPr>
          <p:cNvPr id="8" name="Текст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5" name="Дата 4"/>
          <p:cNvSpPr>
            <a:spLocks noGrp="1"/>
          </p:cNvSpPr>
          <p:nvPr>
            <p:ph type="dt" sz="half" idx="10"/>
          </p:nvPr>
        </p:nvSpPr>
        <p:spPr/>
        <p:txBody>
          <a:bodyPr rtlCol="0"/>
          <a:lstStyle/>
          <a:p>
            <a:fld id="{EB132304-FD83-4B9D-8D8E-75777F16F5BC}" type="datetime1">
              <a:rPr lang="ru-RU" smtClean="0"/>
              <a:t>28.05.2021</a:t>
            </a:fld>
            <a:endParaRPr lang="ru-RU"/>
          </a:p>
        </p:txBody>
      </p:sp>
      <p:sp>
        <p:nvSpPr>
          <p:cNvPr id="6" name="Нижний колонтитул 5"/>
          <p:cNvSpPr>
            <a:spLocks noGrp="1"/>
          </p:cNvSpPr>
          <p:nvPr>
            <p:ph type="ftr" sz="quarter" idx="11"/>
          </p:nvPr>
        </p:nvSpPr>
        <p:spPr/>
        <p:txBody>
          <a:bodyPr rtlCol="0"/>
          <a:lstStyle/>
          <a:p>
            <a:endParaRPr lang="ru-RU"/>
          </a:p>
        </p:txBody>
      </p:sp>
      <p:sp>
        <p:nvSpPr>
          <p:cNvPr id="7" name="Номер слайда 6"/>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75576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a:xfrm>
            <a:off x="1562100" y="1825625"/>
            <a:ext cx="9791700" cy="4351338"/>
          </a:xfrm>
        </p:spPr>
        <p:txBody>
          <a:bodyPr vert="eaVert"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Дата 3"/>
          <p:cNvSpPr>
            <a:spLocks noGrp="1"/>
          </p:cNvSpPr>
          <p:nvPr>
            <p:ph type="dt" sz="half" idx="10"/>
          </p:nvPr>
        </p:nvSpPr>
        <p:spPr/>
        <p:txBody>
          <a:bodyPr rtlCol="0"/>
          <a:lstStyle/>
          <a:p>
            <a:fld id="{3053772B-F328-4115-AE89-B69F8E82738C}" type="datetime1">
              <a:rPr lang="ru-RU" smtClean="0"/>
              <a:t>28.05.2021</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95458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rtlCol="0"/>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a:xfrm>
            <a:off x="1562100" y="365125"/>
            <a:ext cx="7010400" cy="5811838"/>
          </a:xfrm>
        </p:spPr>
        <p:txBody>
          <a:bodyPr vert="eaVert"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Дата 3"/>
          <p:cNvSpPr>
            <a:spLocks noGrp="1"/>
          </p:cNvSpPr>
          <p:nvPr>
            <p:ph type="dt" sz="half" idx="10"/>
          </p:nvPr>
        </p:nvSpPr>
        <p:spPr/>
        <p:txBody>
          <a:bodyPr rtlCol="0"/>
          <a:lstStyle/>
          <a:p>
            <a:fld id="{BC07C933-C384-4A63-B551-01F94041E3EB}" type="datetime1">
              <a:rPr lang="ru-RU" smtClean="0"/>
              <a:t>28.05.2021</a:t>
            </a:fld>
            <a:endParaRPr lang="ru-RU"/>
          </a:p>
        </p:txBody>
      </p:sp>
      <p:sp>
        <p:nvSpPr>
          <p:cNvPr id="5" name="Нижний колонтитул 4"/>
          <p:cNvSpPr>
            <a:spLocks noGrp="1"/>
          </p:cNvSpPr>
          <p:nvPr>
            <p:ph type="ftr" sz="quarter" idx="11"/>
          </p:nvPr>
        </p:nvSpPr>
        <p:spPr/>
        <p:txBody>
          <a:bodyPr rtlCol="0"/>
          <a:lstStyle/>
          <a:p>
            <a:endParaRPr lang="ru-RU"/>
          </a:p>
        </p:txBody>
      </p:sp>
      <p:sp>
        <p:nvSpPr>
          <p:cNvPr id="6" name="Номер слайда 5"/>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42742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Рисунок с подписью">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1562100" y="457200"/>
            <a:ext cx="3932237" cy="1600200"/>
          </a:xfrm>
        </p:spPr>
        <p:txBody>
          <a:bodyPr rtlCol="0" anchor="b"/>
          <a:lstStyle>
            <a:lvl1pPr>
              <a:defRPr sz="3200"/>
            </a:lvl1pPr>
          </a:lstStyle>
          <a:p>
            <a:pPr rtl="0"/>
            <a:r>
              <a:rPr lang="ru-RU" noProof="0"/>
              <a:t>Образец заголовка</a:t>
            </a:r>
            <a:endParaRPr lang="ru-RU" noProof="0" dirty="0"/>
          </a:p>
        </p:txBody>
      </p:sp>
      <p:sp>
        <p:nvSpPr>
          <p:cNvPr id="3" name="Рисунок 2" descr="Пустой заполнитель, вместо которого можно добавить изображение. Щелкните заполнитель и выберите изображение, которое необходимо добавить"/>
          <p:cNvSpPr>
            <a:spLocks noGrp="1"/>
          </p:cNvSpPr>
          <p:nvPr>
            <p:ph type="pic" idx="1"/>
          </p:nvPr>
        </p:nvSpPr>
        <p:spPr>
          <a:xfrm>
            <a:off x="5678904" y="987425"/>
            <a:ext cx="5678424"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Вставка рисунка</a:t>
            </a:r>
            <a:endParaRPr lang="ru-RU" noProof="0" dirty="0"/>
          </a:p>
        </p:txBody>
      </p:sp>
      <p:sp>
        <p:nvSpPr>
          <p:cNvPr id="8" name="Текст 3"/>
          <p:cNvSpPr>
            <a:spLocks noGrp="1"/>
          </p:cNvSpPr>
          <p:nvPr>
            <p:ph type="body" sz="half" idx="2"/>
          </p:nvPr>
        </p:nvSpPr>
        <p:spPr>
          <a:xfrm>
            <a:off x="1562100" y="2101850"/>
            <a:ext cx="3932237" cy="375920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5" name="Дата 4"/>
          <p:cNvSpPr>
            <a:spLocks noGrp="1"/>
          </p:cNvSpPr>
          <p:nvPr>
            <p:ph type="dt" sz="half" idx="10"/>
          </p:nvPr>
        </p:nvSpPr>
        <p:spPr/>
        <p:txBody>
          <a:bodyPr rtlCol="0"/>
          <a:lstStyle/>
          <a:p>
            <a:fld id="{0AB4382F-CA6B-43BF-BCDA-0D3843806CE0}" type="datetime1">
              <a:rPr lang="ru-RU" smtClean="0"/>
              <a:t>28.05.2021</a:t>
            </a:fld>
            <a:endParaRPr lang="ru-RU"/>
          </a:p>
        </p:txBody>
      </p:sp>
      <p:sp>
        <p:nvSpPr>
          <p:cNvPr id="6" name="Нижний колонтитул 5"/>
          <p:cNvSpPr>
            <a:spLocks noGrp="1"/>
          </p:cNvSpPr>
          <p:nvPr>
            <p:ph type="ftr" sz="quarter" idx="11"/>
          </p:nvPr>
        </p:nvSpPr>
        <p:spPr/>
        <p:txBody>
          <a:bodyPr rtlCol="0"/>
          <a:lstStyle/>
          <a:p>
            <a:endParaRPr lang="ru-RU"/>
          </a:p>
        </p:txBody>
      </p:sp>
      <p:sp>
        <p:nvSpPr>
          <p:cNvPr id="7" name="Номер слайда 6"/>
          <p:cNvSpPr>
            <a:spLocks noGrp="1"/>
          </p:cNvSpPr>
          <p:nvPr>
            <p:ph type="sldNum" sz="quarter" idx="12"/>
          </p:nvPr>
        </p:nvSpPr>
        <p:spPr/>
        <p:txBody>
          <a:bodyPr rtlCol="0"/>
          <a:lstStyle/>
          <a:p>
            <a:fld id="{A77E1B89-3024-44D4-A591-F474EF9206ED}" type="slidenum">
              <a:rPr lang="ru-RU" smtClean="0"/>
              <a:t>‹#›</a:t>
            </a:fld>
            <a:endParaRPr lang="ru-RU"/>
          </a:p>
        </p:txBody>
      </p:sp>
    </p:spTree>
    <p:extLst>
      <p:ext uri="{BB962C8B-B14F-4D97-AF65-F5344CB8AC3E}">
        <p14:creationId xmlns:p14="http://schemas.microsoft.com/office/powerpoint/2010/main" val="188683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pPr rtl="0"/>
            <a:r>
              <a:rPr lang="ru-RU" noProof="0" dirty="0"/>
              <a:t>Образец заголовка</a:t>
            </a:r>
          </a:p>
        </p:txBody>
      </p:sp>
      <p:sp>
        <p:nvSpPr>
          <p:cNvPr id="3" name="Текст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A4BFE261-3F7A-465E-ADD8-34CF253E30D7}" type="datetime1">
              <a:rPr lang="ru-RU" smtClean="0"/>
              <a:t>28.05.2021</a:t>
            </a:fld>
            <a:endParaRPr lang="ru-RU"/>
          </a:p>
        </p:txBody>
      </p:sp>
      <p:sp>
        <p:nvSpPr>
          <p:cNvPr id="5" name="Нижний колонтитул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ru-RU"/>
          </a:p>
        </p:txBody>
      </p:sp>
      <p:sp>
        <p:nvSpPr>
          <p:cNvPr id="6" name="Номер слайда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77E1B89-3024-44D4-A591-F474EF9206ED}" type="slidenum">
              <a:rPr lang="ru-RU" smtClean="0"/>
              <a:t>‹#›</a:t>
            </a:fld>
            <a:endParaRPr lang="ru-RU"/>
          </a:p>
        </p:txBody>
      </p:sp>
    </p:spTree>
    <p:extLst>
      <p:ext uri="{BB962C8B-B14F-4D97-AF65-F5344CB8AC3E}">
        <p14:creationId xmlns:p14="http://schemas.microsoft.com/office/powerpoint/2010/main" val="218856267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p15:clr>
            <a:srgbClr val="F26B43"/>
          </p15:clr>
        </p15:guide>
        <p15:guide id="1" pos="3840">
          <p15:clr>
            <a:srgbClr val="F26B43"/>
          </p15:clr>
        </p15:guide>
        <p15:guide id="2" pos="1464">
          <p15:clr>
            <a:srgbClr val="F26B43"/>
          </p15:clr>
        </p15:guide>
        <p15:guide id="3" pos="7152">
          <p15:clr>
            <a:srgbClr val="F26B43"/>
          </p15:clr>
        </p15:guide>
        <p15:guide id="4" pos="984">
          <p15:clr>
            <a:srgbClr val="F26B43"/>
          </p15:clr>
        </p15:guide>
        <p15:guide id="5"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Изображение выглядит как гора, природа, внешний, снег&#10;&#10;Автоматически созданное описание">
            <a:extLst>
              <a:ext uri="{FF2B5EF4-FFF2-40B4-BE49-F238E27FC236}">
                <a16:creationId xmlns:a16="http://schemas.microsoft.com/office/drawing/2014/main" id="{5B4DE8DB-99F0-4D43-BA30-C88638743DA1}"/>
              </a:ext>
            </a:extLst>
          </p:cNvPr>
          <p:cNvPicPr>
            <a:picLocks noChangeAspect="1"/>
          </p:cNvPicPr>
          <p:nvPr/>
        </p:nvPicPr>
        <p:blipFill>
          <a:blip r:embed="rId3">
            <a:alphaModFix amt="20000"/>
            <a:duotone>
              <a:schemeClr val="accent1">
                <a:shade val="45000"/>
                <a:satMod val="135000"/>
              </a:schemeClr>
              <a:prstClr val="white"/>
            </a:duotone>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1221580" y="828675"/>
            <a:ext cx="10125076" cy="3641939"/>
          </a:xfrm>
        </p:spPr>
        <p:txBody>
          <a:bodyPr rtlCol="0" anchor="ctr">
            <a:normAutofit/>
          </a:bodyPr>
          <a:lstStyle/>
          <a:p>
            <a:pPr algn="l"/>
            <a:r>
              <a:rPr lang="en-US" sz="5400" dirty="0">
                <a:effectLst/>
                <a:latin typeface="Times" panose="02020603050405020304" pitchFamily="18" charset="0"/>
                <a:ea typeface="Times New Roman" panose="02020603050405020304" pitchFamily="18" charset="0"/>
                <a:cs typeface="Times New Roman" panose="02020603050405020304" pitchFamily="18" charset="0"/>
              </a:rPr>
              <a:t>Comparison of modelled radiation budgets with observations over lichens and shrubs at Mount Imingfjell, Norway</a:t>
            </a:r>
            <a:endParaRPr lang="ru-RU" sz="5400" dirty="0"/>
          </a:p>
        </p:txBody>
      </p:sp>
      <p:sp>
        <p:nvSpPr>
          <p:cNvPr id="3" name="Подзаголовок 2"/>
          <p:cNvSpPr>
            <a:spLocks noGrp="1"/>
          </p:cNvSpPr>
          <p:nvPr>
            <p:ph type="subTitle" idx="1"/>
          </p:nvPr>
        </p:nvSpPr>
        <p:spPr>
          <a:xfrm>
            <a:off x="1221580" y="4811820"/>
            <a:ext cx="10313194" cy="1000125"/>
          </a:xfrm>
        </p:spPr>
        <p:txBody>
          <a:bodyPr rtlCol="0">
            <a:normAutofit/>
          </a:bodyPr>
          <a:lstStyle/>
          <a:p>
            <a:pPr algn="l" rtl="0"/>
            <a:r>
              <a:rPr lang="en-GB" dirty="0"/>
              <a:t>Anastasiia Vasiakina, Hans </a:t>
            </a:r>
            <a:r>
              <a:rPr lang="en-GB" dirty="0" err="1"/>
              <a:t>Renssen</a:t>
            </a:r>
            <a:r>
              <a:rPr lang="en-GB" dirty="0"/>
              <a:t>, and Peter </a:t>
            </a:r>
            <a:r>
              <a:rPr lang="en-GB" dirty="0" err="1"/>
              <a:t>Aartsma</a:t>
            </a:r>
            <a:endParaRPr lang="en-GB" dirty="0"/>
          </a:p>
          <a:p>
            <a:pPr algn="l" rtl="0"/>
            <a:r>
              <a:rPr lang="en-GB" i="1" dirty="0"/>
              <a:t>University of South-Eastern Norway</a:t>
            </a:r>
            <a:endParaRPr lang="en-US" i="1" dirty="0"/>
          </a:p>
        </p:txBody>
      </p:sp>
      <p:pic>
        <p:nvPicPr>
          <p:cNvPr id="11" name="Рисунок 10" descr="Изображение выглядит как текст&#10;&#10;Автоматически созданное описание">
            <a:extLst>
              <a:ext uri="{FF2B5EF4-FFF2-40B4-BE49-F238E27FC236}">
                <a16:creationId xmlns:a16="http://schemas.microsoft.com/office/drawing/2014/main" id="{E85AE689-4875-43F0-AC86-84A1347D9E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8186" y="5956514"/>
            <a:ext cx="3501092" cy="776489"/>
          </a:xfrm>
          <a:prstGeom prst="rect">
            <a:avLst/>
          </a:prstGeom>
        </p:spPr>
      </p:pic>
      <p:cxnSp>
        <p:nvCxnSpPr>
          <p:cNvPr id="14" name="Прямая соединительная линия 13">
            <a:extLst>
              <a:ext uri="{FF2B5EF4-FFF2-40B4-BE49-F238E27FC236}">
                <a16:creationId xmlns:a16="http://schemas.microsoft.com/office/drawing/2014/main" id="{CDA13890-7215-4229-B8CB-EFA17ED60D8D}"/>
              </a:ext>
            </a:extLst>
          </p:cNvPr>
          <p:cNvCxnSpPr/>
          <p:nvPr/>
        </p:nvCxnSpPr>
        <p:spPr>
          <a:xfrm>
            <a:off x="1221580" y="4667250"/>
            <a:ext cx="1034177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307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a:extLst>
              <a:ext uri="{FF2B5EF4-FFF2-40B4-BE49-F238E27FC236}">
                <a16:creationId xmlns:a16="http://schemas.microsoft.com/office/drawing/2014/main" id="{2BB17C11-9547-40B6-8170-C7609078EEC4}"/>
              </a:ext>
            </a:extLst>
          </p:cNvPr>
          <p:cNvSpPr>
            <a:spLocks noGrp="1"/>
          </p:cNvSpPr>
          <p:nvPr>
            <p:ph type="body" sz="half" idx="2"/>
          </p:nvPr>
        </p:nvSpPr>
        <p:spPr>
          <a:xfrm>
            <a:off x="8032189" y="1110489"/>
            <a:ext cx="3943351" cy="5382387"/>
          </a:xfrm>
        </p:spPr>
        <p:txBody>
          <a:bodyPr>
            <a:normAutofit lnSpcReduction="10000"/>
          </a:bodyPr>
          <a:lstStyle/>
          <a:p>
            <a:pPr>
              <a:lnSpc>
                <a:spcPct val="150000"/>
              </a:lnSpc>
            </a:pPr>
            <a:r>
              <a:rPr lang="en-US" sz="2400" b="1" dirty="0"/>
              <a:t>A study site on Mount Imingfjell</a:t>
            </a:r>
            <a:r>
              <a:rPr lang="en-US" sz="2400" dirty="0"/>
              <a:t> located in Southern Norway was used.</a:t>
            </a:r>
          </a:p>
          <a:p>
            <a:pPr>
              <a:lnSpc>
                <a:spcPct val="150000"/>
              </a:lnSpc>
            </a:pPr>
            <a:r>
              <a:rPr lang="en-US" sz="2400" b="1" dirty="0"/>
              <a:t>Latitude</a:t>
            </a:r>
            <a:r>
              <a:rPr lang="en-US" sz="2400" dirty="0"/>
              <a:t> - 60°11’11.7"N </a:t>
            </a:r>
            <a:r>
              <a:rPr lang="en-US" sz="2400" b="1" dirty="0"/>
              <a:t>Longitude</a:t>
            </a:r>
            <a:r>
              <a:rPr lang="en-US" sz="2400" dirty="0"/>
              <a:t> - 8°34’45.2"E</a:t>
            </a:r>
          </a:p>
          <a:p>
            <a:pPr>
              <a:lnSpc>
                <a:spcPct val="150000"/>
              </a:lnSpc>
            </a:pPr>
            <a:r>
              <a:rPr lang="en-US" sz="2400" b="1" dirty="0"/>
              <a:t>Altitude</a:t>
            </a:r>
            <a:r>
              <a:rPr lang="en-US" sz="2400" dirty="0"/>
              <a:t> - 1191 meters</a:t>
            </a:r>
          </a:p>
          <a:p>
            <a:pPr>
              <a:lnSpc>
                <a:spcPct val="150000"/>
              </a:lnSpc>
            </a:pPr>
            <a:r>
              <a:rPr lang="en-US" sz="2400" b="1" dirty="0"/>
              <a:t>Size of the site</a:t>
            </a:r>
            <a:r>
              <a:rPr lang="en-US" sz="2400" dirty="0"/>
              <a:t> – 2.5 x 0.2 km</a:t>
            </a:r>
          </a:p>
          <a:p>
            <a:pPr>
              <a:lnSpc>
                <a:spcPct val="150000"/>
              </a:lnSpc>
            </a:pPr>
            <a:r>
              <a:rPr lang="en-US" sz="2400" dirty="0"/>
              <a:t>Microclimate for 2 types of vegetation – </a:t>
            </a:r>
            <a:r>
              <a:rPr lang="en-US" sz="2400" b="1" dirty="0"/>
              <a:t>lichen and shrub</a:t>
            </a:r>
          </a:p>
          <a:p>
            <a:endParaRPr lang="ru-RU" sz="2400" dirty="0"/>
          </a:p>
        </p:txBody>
      </p:sp>
      <p:pic>
        <p:nvPicPr>
          <p:cNvPr id="7" name="Рисунок 6" descr="Изображение выглядит как текст&#10;&#10;Автоматически созданное описание">
            <a:extLst>
              <a:ext uri="{FF2B5EF4-FFF2-40B4-BE49-F238E27FC236}">
                <a16:creationId xmlns:a16="http://schemas.microsoft.com/office/drawing/2014/main" id="{B861EC66-3B1C-4375-BDBB-293710A85D44}"/>
              </a:ext>
            </a:extLst>
          </p:cNvPr>
          <p:cNvPicPr/>
          <p:nvPr/>
        </p:nvPicPr>
        <p:blipFill>
          <a:blip r:embed="rId3">
            <a:extLst>
              <a:ext uri="{28A0092B-C50C-407E-A947-70E740481C1C}">
                <a14:useLocalDpi xmlns:a14="http://schemas.microsoft.com/office/drawing/2010/main" val="0"/>
              </a:ext>
            </a:extLst>
          </a:blip>
          <a:stretch>
            <a:fillRect/>
          </a:stretch>
        </p:blipFill>
        <p:spPr>
          <a:xfrm>
            <a:off x="216460" y="1110489"/>
            <a:ext cx="7453783" cy="5382386"/>
          </a:xfrm>
          <a:prstGeom prst="rect">
            <a:avLst/>
          </a:prstGeom>
        </p:spPr>
      </p:pic>
      <p:sp>
        <p:nvSpPr>
          <p:cNvPr id="8" name="Заголовок 5">
            <a:extLst>
              <a:ext uri="{FF2B5EF4-FFF2-40B4-BE49-F238E27FC236}">
                <a16:creationId xmlns:a16="http://schemas.microsoft.com/office/drawing/2014/main" id="{9AC8E645-C498-41EF-9B04-A896B3750004}"/>
              </a:ext>
            </a:extLst>
          </p:cNvPr>
          <p:cNvSpPr>
            <a:spLocks noGrp="1"/>
          </p:cNvSpPr>
          <p:nvPr>
            <p:ph type="title"/>
          </p:nvPr>
        </p:nvSpPr>
        <p:spPr>
          <a:xfrm>
            <a:off x="622914" y="99250"/>
            <a:ext cx="10946172" cy="1011239"/>
          </a:xfrm>
        </p:spPr>
        <p:txBody>
          <a:bodyPr vert="horz" lIns="91440" tIns="45720" rIns="91440" bIns="45720" rtlCol="0" anchor="ctr">
            <a:normAutofit/>
          </a:bodyPr>
          <a:lstStyle/>
          <a:p>
            <a:pPr algn="ctr">
              <a:lnSpc>
                <a:spcPct val="90000"/>
              </a:lnSpc>
            </a:pPr>
            <a:r>
              <a:rPr lang="en-US" sz="3600" kern="1200" dirty="0">
                <a:latin typeface="+mj-lt"/>
                <a:ea typeface="+mj-ea"/>
                <a:cs typeface="+mj-cs"/>
              </a:rPr>
              <a:t>Studied area</a:t>
            </a:r>
            <a:endParaRPr lang="ru-RU" sz="3600" kern="1200" dirty="0">
              <a:latin typeface="+mj-lt"/>
              <a:ea typeface="+mj-ea"/>
              <a:cs typeface="+mj-cs"/>
            </a:endParaRPr>
          </a:p>
        </p:txBody>
      </p:sp>
      <p:sp>
        <p:nvSpPr>
          <p:cNvPr id="9" name="Номер слайда 8">
            <a:extLst>
              <a:ext uri="{FF2B5EF4-FFF2-40B4-BE49-F238E27FC236}">
                <a16:creationId xmlns:a16="http://schemas.microsoft.com/office/drawing/2014/main" id="{A16FFB75-A7BC-4CC1-843A-EF23B8639FD7}"/>
              </a:ext>
            </a:extLst>
          </p:cNvPr>
          <p:cNvSpPr>
            <a:spLocks noGrp="1"/>
          </p:cNvSpPr>
          <p:nvPr>
            <p:ph type="sldNum" sz="quarter" idx="12"/>
          </p:nvPr>
        </p:nvSpPr>
        <p:spPr/>
        <p:txBody>
          <a:bodyPr/>
          <a:lstStyle/>
          <a:p>
            <a:fld id="{A77E1B89-3024-44D4-A591-F474EF9206ED}" type="slidenum">
              <a:rPr lang="ru-RU" smtClean="0"/>
              <a:t>2</a:t>
            </a:fld>
            <a:endParaRPr lang="ru-RU"/>
          </a:p>
        </p:txBody>
      </p:sp>
    </p:spTree>
    <p:extLst>
      <p:ext uri="{BB962C8B-B14F-4D97-AF65-F5344CB8AC3E}">
        <p14:creationId xmlns:p14="http://schemas.microsoft.com/office/powerpoint/2010/main" val="113421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41BA01F5-F004-41CC-90F3-30963BA36CE7}"/>
              </a:ext>
            </a:extLst>
          </p:cNvPr>
          <p:cNvSpPr>
            <a:spLocks noGrp="1"/>
          </p:cNvSpPr>
          <p:nvPr>
            <p:ph type="title"/>
          </p:nvPr>
        </p:nvSpPr>
        <p:spPr>
          <a:xfrm>
            <a:off x="1011491" y="342508"/>
            <a:ext cx="10946172" cy="1011239"/>
          </a:xfrm>
        </p:spPr>
        <p:txBody>
          <a:bodyPr vert="horz" lIns="91440" tIns="45720" rIns="91440" bIns="45720" rtlCol="0" anchor="ctr">
            <a:normAutofit/>
          </a:bodyPr>
          <a:lstStyle/>
          <a:p>
            <a:pPr algn="ctr">
              <a:lnSpc>
                <a:spcPct val="90000"/>
              </a:lnSpc>
            </a:pPr>
            <a:r>
              <a:rPr lang="ru-RU" kern="1200" dirty="0">
                <a:latin typeface="+mj-lt"/>
                <a:ea typeface="+mj-ea"/>
                <a:cs typeface="+mj-cs"/>
              </a:rPr>
              <a:t>CLM4.5 </a:t>
            </a:r>
            <a:r>
              <a:rPr lang="ru-RU" kern="1200" dirty="0" err="1">
                <a:latin typeface="+mj-lt"/>
                <a:ea typeface="+mj-ea"/>
                <a:cs typeface="+mj-cs"/>
              </a:rPr>
              <a:t>brief</a:t>
            </a:r>
            <a:r>
              <a:rPr lang="ru-RU" kern="1200" dirty="0">
                <a:latin typeface="+mj-lt"/>
                <a:ea typeface="+mj-ea"/>
                <a:cs typeface="+mj-cs"/>
              </a:rPr>
              <a:t> </a:t>
            </a:r>
            <a:r>
              <a:rPr lang="ru-RU" kern="1200" dirty="0" err="1">
                <a:latin typeface="+mj-lt"/>
                <a:ea typeface="+mj-ea"/>
                <a:cs typeface="+mj-cs"/>
              </a:rPr>
              <a:t>description</a:t>
            </a:r>
            <a:endParaRPr lang="ru-RU" kern="1200" dirty="0">
              <a:latin typeface="+mj-lt"/>
              <a:ea typeface="+mj-ea"/>
              <a:cs typeface="+mj-cs"/>
            </a:endParaRPr>
          </a:p>
        </p:txBody>
      </p:sp>
      <p:sp>
        <p:nvSpPr>
          <p:cNvPr id="5" name="TextBox 4">
            <a:extLst>
              <a:ext uri="{FF2B5EF4-FFF2-40B4-BE49-F238E27FC236}">
                <a16:creationId xmlns:a16="http://schemas.microsoft.com/office/drawing/2014/main" id="{A131E3DB-831A-4930-8ED6-62C05C6B537D}"/>
              </a:ext>
            </a:extLst>
          </p:cNvPr>
          <p:cNvSpPr txBox="1"/>
          <p:nvPr/>
        </p:nvSpPr>
        <p:spPr>
          <a:xfrm>
            <a:off x="606176" y="1576791"/>
            <a:ext cx="10946172" cy="5163056"/>
          </a:xfrm>
          <a:prstGeom prst="rect">
            <a:avLst/>
          </a:prstGeom>
        </p:spPr>
        <p:txBody>
          <a:bodyPr vert="horz" lIns="91440" tIns="45720" rIns="91440" bIns="45720" rtlCol="0" anchorCtr="1">
            <a:normAutofit lnSpcReduction="10000"/>
          </a:bodyPr>
          <a:lstStyle/>
          <a:p>
            <a:pPr marL="285750" indent="-228600">
              <a:lnSpc>
                <a:spcPct val="110000"/>
              </a:lnSpc>
              <a:spcBef>
                <a:spcPct val="30000"/>
              </a:spcBef>
              <a:buClr>
                <a:schemeClr val="accent3"/>
              </a:buClr>
              <a:buFont typeface="Arial" panose="020B0604020202020204" pitchFamily="34" charset="0"/>
              <a:buChar char="•"/>
            </a:pPr>
            <a:r>
              <a:rPr lang="ru-RU" sz="2400" b="1" dirty="0" err="1"/>
              <a:t>The</a:t>
            </a:r>
            <a:r>
              <a:rPr lang="ru-RU" sz="2400" b="1" dirty="0"/>
              <a:t> </a:t>
            </a:r>
            <a:r>
              <a:rPr lang="ru-RU" sz="2400" b="1" dirty="0" err="1"/>
              <a:t>Community</a:t>
            </a:r>
            <a:r>
              <a:rPr lang="ru-RU" sz="2400" b="1" dirty="0"/>
              <a:t> Land </a:t>
            </a:r>
            <a:r>
              <a:rPr lang="ru-RU" sz="2400" b="1" dirty="0" err="1"/>
              <a:t>Model</a:t>
            </a:r>
            <a:r>
              <a:rPr lang="ru-RU" sz="2400" b="1" dirty="0"/>
              <a:t> (CLM 4.5) </a:t>
            </a:r>
            <a:r>
              <a:rPr lang="ru-RU" sz="2400" dirty="0" err="1"/>
              <a:t>is</a:t>
            </a:r>
            <a:r>
              <a:rPr lang="ru-RU" sz="2400" dirty="0"/>
              <a:t> a </a:t>
            </a:r>
            <a:r>
              <a:rPr lang="ru-RU" sz="2400" dirty="0" err="1"/>
              <a:t>one-dimensional</a:t>
            </a:r>
            <a:r>
              <a:rPr lang="ru-RU" sz="2400" dirty="0"/>
              <a:t> </a:t>
            </a:r>
            <a:r>
              <a:rPr lang="ru-RU" sz="2400" dirty="0" err="1"/>
              <a:t>model</a:t>
            </a:r>
            <a:r>
              <a:rPr lang="ru-RU" sz="2400" dirty="0"/>
              <a:t> </a:t>
            </a:r>
            <a:r>
              <a:rPr lang="ru-RU" sz="2400" dirty="0" err="1"/>
              <a:t>that</a:t>
            </a:r>
            <a:r>
              <a:rPr lang="ru-RU" sz="2400" dirty="0"/>
              <a:t> </a:t>
            </a:r>
            <a:r>
              <a:rPr lang="ru-RU" sz="2400" dirty="0" err="1"/>
              <a:t>is</a:t>
            </a:r>
            <a:r>
              <a:rPr lang="ru-RU" sz="2400" dirty="0"/>
              <a:t> </a:t>
            </a:r>
            <a:r>
              <a:rPr lang="ru-RU" sz="2400" dirty="0" err="1"/>
              <a:t>the</a:t>
            </a:r>
            <a:r>
              <a:rPr lang="ru-RU" sz="2400" dirty="0"/>
              <a:t> </a:t>
            </a:r>
            <a:r>
              <a:rPr lang="ru-RU" sz="2400" dirty="0" err="1"/>
              <a:t>default</a:t>
            </a:r>
            <a:r>
              <a:rPr lang="ru-RU" sz="2400" dirty="0"/>
              <a:t> land </a:t>
            </a:r>
            <a:r>
              <a:rPr lang="ru-RU" sz="2400" dirty="0" err="1"/>
              <a:t>component</a:t>
            </a:r>
            <a:r>
              <a:rPr lang="ru-RU" sz="2400" dirty="0"/>
              <a:t> </a:t>
            </a:r>
            <a:r>
              <a:rPr lang="ru-RU" sz="2400" dirty="0" err="1"/>
              <a:t>for</a:t>
            </a:r>
            <a:r>
              <a:rPr lang="ru-RU" sz="2400" dirty="0"/>
              <a:t> </a:t>
            </a:r>
            <a:r>
              <a:rPr lang="ru-RU" sz="2400" dirty="0" err="1"/>
              <a:t>the</a:t>
            </a:r>
            <a:r>
              <a:rPr lang="ru-RU" sz="2400" dirty="0"/>
              <a:t> </a:t>
            </a:r>
            <a:r>
              <a:rPr lang="ru-RU" sz="2400" dirty="0" err="1"/>
              <a:t>Community</a:t>
            </a:r>
            <a:r>
              <a:rPr lang="ru-RU" sz="2400" dirty="0"/>
              <a:t> </a:t>
            </a:r>
            <a:r>
              <a:rPr lang="ru-RU" sz="2400" dirty="0" err="1"/>
              <a:t>Earth</a:t>
            </a:r>
            <a:r>
              <a:rPr lang="ru-RU" sz="2400" dirty="0"/>
              <a:t> </a:t>
            </a:r>
            <a:r>
              <a:rPr lang="ru-RU" sz="2400" dirty="0" err="1"/>
              <a:t>System</a:t>
            </a:r>
            <a:r>
              <a:rPr lang="ru-RU" sz="2400" dirty="0"/>
              <a:t> </a:t>
            </a:r>
            <a:r>
              <a:rPr lang="ru-RU" sz="2400" dirty="0" err="1"/>
              <a:t>Model</a:t>
            </a:r>
            <a:r>
              <a:rPr lang="ru-RU" sz="2400" dirty="0"/>
              <a:t> </a:t>
            </a:r>
            <a:r>
              <a:rPr lang="ru-RU" sz="2400" dirty="0" err="1"/>
              <a:t>version</a:t>
            </a:r>
            <a:r>
              <a:rPr lang="ru-RU" sz="2400" dirty="0"/>
              <a:t> 1.2 (CESM1.2).</a:t>
            </a:r>
            <a:endParaRPr lang="ru-RU" sz="2400" dirty="0">
              <a:effectLst/>
            </a:endParaRPr>
          </a:p>
          <a:p>
            <a:pPr marL="285750" indent="-228600">
              <a:lnSpc>
                <a:spcPct val="110000"/>
              </a:lnSpc>
              <a:spcBef>
                <a:spcPct val="30000"/>
              </a:spcBef>
              <a:buClr>
                <a:schemeClr val="accent3"/>
              </a:buClr>
              <a:buFont typeface="Arial" panose="020B0604020202020204" pitchFamily="34" charset="0"/>
              <a:buChar char="•"/>
            </a:pPr>
            <a:r>
              <a:rPr lang="en-GB" sz="2400" dirty="0"/>
              <a:t>In CLM4.5, t</a:t>
            </a:r>
            <a:r>
              <a:rPr lang="ru-RU" sz="2400" dirty="0" err="1"/>
              <a:t>he</a:t>
            </a:r>
            <a:r>
              <a:rPr lang="ru-RU" sz="2400" dirty="0"/>
              <a:t> </a:t>
            </a:r>
            <a:r>
              <a:rPr lang="ru-RU" sz="2400" dirty="0" err="1"/>
              <a:t>Earth’s</a:t>
            </a:r>
            <a:r>
              <a:rPr lang="ru-RU" sz="2400" dirty="0"/>
              <a:t> </a:t>
            </a:r>
            <a:r>
              <a:rPr lang="ru-RU" sz="2400" dirty="0" err="1"/>
              <a:t>surface</a:t>
            </a:r>
            <a:r>
              <a:rPr lang="ru-RU" sz="2400" dirty="0"/>
              <a:t> </a:t>
            </a:r>
            <a:r>
              <a:rPr lang="ru-RU" sz="2400" dirty="0" err="1"/>
              <a:t>is</a:t>
            </a:r>
            <a:r>
              <a:rPr lang="ru-RU" sz="2400" dirty="0"/>
              <a:t> </a:t>
            </a:r>
            <a:r>
              <a:rPr lang="ru-RU" sz="2400" dirty="0" err="1"/>
              <a:t>divided</a:t>
            </a:r>
            <a:r>
              <a:rPr lang="ru-RU" sz="2400" dirty="0"/>
              <a:t> </a:t>
            </a:r>
            <a:r>
              <a:rPr lang="ru-RU" sz="2400" dirty="0" err="1"/>
              <a:t>into</a:t>
            </a:r>
            <a:r>
              <a:rPr lang="ru-RU" sz="2400" dirty="0"/>
              <a:t> </a:t>
            </a:r>
            <a:r>
              <a:rPr lang="ru-RU" sz="2400" dirty="0" err="1"/>
              <a:t>grid</a:t>
            </a:r>
            <a:r>
              <a:rPr lang="ru-RU" sz="2400" dirty="0"/>
              <a:t> </a:t>
            </a:r>
            <a:r>
              <a:rPr lang="ru-RU" sz="2400" dirty="0" err="1"/>
              <a:t>cells</a:t>
            </a:r>
            <a:r>
              <a:rPr lang="ru-RU" sz="2400" dirty="0"/>
              <a:t>, </a:t>
            </a:r>
            <a:r>
              <a:rPr lang="ru-RU" sz="2400" dirty="0" err="1"/>
              <a:t>which</a:t>
            </a:r>
            <a:r>
              <a:rPr lang="ru-RU" sz="2400" dirty="0"/>
              <a:t> </a:t>
            </a:r>
            <a:r>
              <a:rPr lang="ru-RU" sz="2400" dirty="0" err="1"/>
              <a:t>can</a:t>
            </a:r>
            <a:r>
              <a:rPr lang="ru-RU" sz="2400" dirty="0"/>
              <a:t> </a:t>
            </a:r>
            <a:r>
              <a:rPr lang="ru-RU" sz="2400" dirty="0" err="1"/>
              <a:t>consist</a:t>
            </a:r>
            <a:r>
              <a:rPr lang="ru-RU" sz="2400" dirty="0"/>
              <a:t> </a:t>
            </a:r>
            <a:r>
              <a:rPr lang="ru-RU" sz="2400" dirty="0" err="1"/>
              <a:t>of</a:t>
            </a:r>
            <a:r>
              <a:rPr lang="ru-RU" sz="2400" dirty="0"/>
              <a:t> </a:t>
            </a:r>
            <a:r>
              <a:rPr lang="ru-RU" sz="2400" dirty="0" err="1"/>
              <a:t>up</a:t>
            </a:r>
            <a:r>
              <a:rPr lang="ru-RU" sz="2400" dirty="0"/>
              <a:t> </a:t>
            </a:r>
            <a:r>
              <a:rPr lang="ru-RU" sz="2400" dirty="0" err="1"/>
              <a:t>to</a:t>
            </a:r>
            <a:r>
              <a:rPr lang="ru-RU" sz="2400" dirty="0"/>
              <a:t> </a:t>
            </a:r>
            <a:r>
              <a:rPr lang="en-GB" sz="2400" b="1" dirty="0"/>
              <a:t>3</a:t>
            </a:r>
            <a:r>
              <a:rPr lang="ru-RU" sz="2400" b="1" dirty="0"/>
              <a:t> subgrid </a:t>
            </a:r>
            <a:r>
              <a:rPr lang="ru-RU" sz="2400" b="1" dirty="0" err="1"/>
              <a:t>levels</a:t>
            </a:r>
            <a:r>
              <a:rPr lang="en-GB" sz="2400" b="1" dirty="0"/>
              <a:t>.</a:t>
            </a:r>
            <a:endParaRPr lang="en-GB" sz="2400" dirty="0"/>
          </a:p>
          <a:p>
            <a:pPr marL="285750" indent="-228600">
              <a:lnSpc>
                <a:spcPct val="110000"/>
              </a:lnSpc>
              <a:spcBef>
                <a:spcPct val="30000"/>
              </a:spcBef>
              <a:buClr>
                <a:schemeClr val="accent3"/>
              </a:buClr>
              <a:buFont typeface="Arial" panose="020B0604020202020204" pitchFamily="34" charset="0"/>
              <a:buChar char="•"/>
            </a:pPr>
            <a:r>
              <a:rPr lang="en-GB" sz="2400" dirty="0"/>
              <a:t>CLM4.5 can either be </a:t>
            </a:r>
            <a:r>
              <a:rPr lang="en-GB" sz="2400" b="1" dirty="0"/>
              <a:t>run in offline mode</a:t>
            </a:r>
            <a:r>
              <a:rPr lang="en-GB" sz="2400" dirty="0"/>
              <a:t>, receiving its input from an existing dataset, or </a:t>
            </a:r>
            <a:r>
              <a:rPr lang="en-GB" sz="2400" b="1" dirty="0"/>
              <a:t>in coupled mode</a:t>
            </a:r>
            <a:r>
              <a:rPr lang="en-GB" sz="2400" dirty="0"/>
              <a:t>, interacting constantly with the Community Atmospheric Model.</a:t>
            </a:r>
          </a:p>
          <a:p>
            <a:pPr marL="285750" indent="-228600">
              <a:lnSpc>
                <a:spcPct val="110000"/>
              </a:lnSpc>
              <a:spcBef>
                <a:spcPct val="30000"/>
              </a:spcBef>
              <a:buClr>
                <a:schemeClr val="accent3"/>
              </a:buClr>
              <a:buFont typeface="Arial" panose="020B0604020202020204" pitchFamily="34" charset="0"/>
              <a:buChar char="•"/>
            </a:pPr>
            <a:r>
              <a:rPr lang="en-US" sz="2400" dirty="0"/>
              <a:t>CLM4.5 simulates various processes such as </a:t>
            </a:r>
            <a:r>
              <a:rPr lang="en-US" sz="2400" b="1" dirty="0"/>
              <a:t>hydrological and biogeochemical cycles and surface energy fluxes</a:t>
            </a:r>
            <a:r>
              <a:rPr lang="en-US" sz="2400" dirty="0"/>
              <a:t>.</a:t>
            </a:r>
          </a:p>
          <a:p>
            <a:pPr marL="285750" indent="-228600">
              <a:lnSpc>
                <a:spcPct val="110000"/>
              </a:lnSpc>
              <a:spcBef>
                <a:spcPct val="30000"/>
              </a:spcBef>
              <a:buClr>
                <a:schemeClr val="accent3"/>
              </a:buClr>
              <a:buFont typeface="Arial" panose="020B0604020202020204" pitchFamily="34" charset="0"/>
              <a:buChar char="•"/>
            </a:pPr>
            <a:r>
              <a:rPr lang="en-US" sz="2400" dirty="0"/>
              <a:t>The model calculates these processes based on </a:t>
            </a:r>
            <a:r>
              <a:rPr lang="en-US" sz="2400" b="1" dirty="0"/>
              <a:t>the balances of surface energy, water, and carbon.</a:t>
            </a:r>
          </a:p>
          <a:p>
            <a:pPr marL="285750" indent="-228600">
              <a:lnSpc>
                <a:spcPct val="110000"/>
              </a:lnSpc>
              <a:spcBef>
                <a:spcPct val="30000"/>
              </a:spcBef>
              <a:buClr>
                <a:schemeClr val="accent3"/>
              </a:buClr>
              <a:buFont typeface="Arial" panose="020B0604020202020204" pitchFamily="34" charset="0"/>
              <a:buChar char="•"/>
            </a:pPr>
            <a:endParaRPr lang="ru-RU" sz="2200" dirty="0"/>
          </a:p>
        </p:txBody>
      </p:sp>
      <p:sp>
        <p:nvSpPr>
          <p:cNvPr id="2" name="Номер слайда 1">
            <a:extLst>
              <a:ext uri="{FF2B5EF4-FFF2-40B4-BE49-F238E27FC236}">
                <a16:creationId xmlns:a16="http://schemas.microsoft.com/office/drawing/2014/main" id="{BE7F8853-5F37-460B-A135-79A929139BD7}"/>
              </a:ext>
            </a:extLst>
          </p:cNvPr>
          <p:cNvSpPr>
            <a:spLocks noGrp="1"/>
          </p:cNvSpPr>
          <p:nvPr>
            <p:ph type="sldNum" sz="quarter" idx="12"/>
          </p:nvPr>
        </p:nvSpPr>
        <p:spPr/>
        <p:txBody>
          <a:bodyPr/>
          <a:lstStyle/>
          <a:p>
            <a:fld id="{A77E1B89-3024-44D4-A591-F474EF9206ED}" type="slidenum">
              <a:rPr lang="ru-RU" smtClean="0"/>
              <a:t>3</a:t>
            </a:fld>
            <a:endParaRPr lang="ru-RU"/>
          </a:p>
        </p:txBody>
      </p:sp>
    </p:spTree>
    <p:extLst>
      <p:ext uri="{BB962C8B-B14F-4D97-AF65-F5344CB8AC3E}">
        <p14:creationId xmlns:p14="http://schemas.microsoft.com/office/powerpoint/2010/main" val="86137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FC306590-1E2D-4203-A4D0-480BCA23B127}"/>
              </a:ext>
            </a:extLst>
          </p:cNvPr>
          <p:cNvGraphicFramePr>
            <a:graphicFrameLocks/>
          </p:cNvGraphicFramePr>
          <p:nvPr>
            <p:extLst>
              <p:ext uri="{D42A27DB-BD31-4B8C-83A1-F6EECF244321}">
                <p14:modId xmlns:p14="http://schemas.microsoft.com/office/powerpoint/2010/main" val="2555313221"/>
              </p:ext>
            </p:extLst>
          </p:nvPr>
        </p:nvGraphicFramePr>
        <p:xfrm>
          <a:off x="1581149" y="1536576"/>
          <a:ext cx="9029700" cy="5110411"/>
        </p:xfrm>
        <a:graphic>
          <a:graphicData uri="http://schemas.openxmlformats.org/drawingml/2006/chart">
            <c:chart xmlns:c="http://schemas.openxmlformats.org/drawingml/2006/chart" xmlns:r="http://schemas.openxmlformats.org/officeDocument/2006/relationships" r:id="rId2"/>
          </a:graphicData>
        </a:graphic>
      </p:graphicFrame>
      <p:sp>
        <p:nvSpPr>
          <p:cNvPr id="4" name="Заголовок 1">
            <a:extLst>
              <a:ext uri="{FF2B5EF4-FFF2-40B4-BE49-F238E27FC236}">
                <a16:creationId xmlns:a16="http://schemas.microsoft.com/office/drawing/2014/main" id="{F0E61B51-DCC5-4251-8046-B3061E1E155D}"/>
              </a:ext>
            </a:extLst>
          </p:cNvPr>
          <p:cNvSpPr>
            <a:spLocks noGrp="1"/>
          </p:cNvSpPr>
          <p:nvPr>
            <p:ph type="title"/>
          </p:nvPr>
        </p:nvSpPr>
        <p:spPr>
          <a:xfrm>
            <a:off x="1581149" y="211013"/>
            <a:ext cx="9029700" cy="1325563"/>
          </a:xfrm>
        </p:spPr>
        <p:txBody>
          <a:bodyPr>
            <a:normAutofit fontScale="90000"/>
          </a:bodyPr>
          <a:lstStyle/>
          <a:p>
            <a:pPr algn="ctr"/>
            <a:r>
              <a:rPr lang="en-GB" dirty="0"/>
              <a:t>Modelled radiation budget for “extremely warm” regime</a:t>
            </a:r>
            <a:endParaRPr lang="ru-RU" dirty="0"/>
          </a:p>
        </p:txBody>
      </p:sp>
      <p:sp>
        <p:nvSpPr>
          <p:cNvPr id="2" name="Номер слайда 1">
            <a:extLst>
              <a:ext uri="{FF2B5EF4-FFF2-40B4-BE49-F238E27FC236}">
                <a16:creationId xmlns:a16="http://schemas.microsoft.com/office/drawing/2014/main" id="{04EBCAA8-DFE6-4EF6-AE30-9CF965B28CAC}"/>
              </a:ext>
            </a:extLst>
          </p:cNvPr>
          <p:cNvSpPr>
            <a:spLocks noGrp="1"/>
          </p:cNvSpPr>
          <p:nvPr>
            <p:ph type="sldNum" sz="quarter" idx="12"/>
          </p:nvPr>
        </p:nvSpPr>
        <p:spPr/>
        <p:txBody>
          <a:bodyPr/>
          <a:lstStyle/>
          <a:p>
            <a:fld id="{A77E1B89-3024-44D4-A591-F474EF9206ED}" type="slidenum">
              <a:rPr lang="ru-RU" smtClean="0"/>
              <a:t>4</a:t>
            </a:fld>
            <a:endParaRPr lang="ru-RU"/>
          </a:p>
        </p:txBody>
      </p:sp>
    </p:spTree>
    <p:extLst>
      <p:ext uri="{BB962C8B-B14F-4D97-AF65-F5344CB8AC3E}">
        <p14:creationId xmlns:p14="http://schemas.microsoft.com/office/powerpoint/2010/main" val="93407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AF1E70C5-E05A-4C0F-B0CC-C365E95E0A52}"/>
              </a:ext>
            </a:extLst>
          </p:cNvPr>
          <p:cNvGraphicFramePr>
            <a:graphicFrameLocks/>
          </p:cNvGraphicFramePr>
          <p:nvPr>
            <p:extLst>
              <p:ext uri="{D42A27DB-BD31-4B8C-83A1-F6EECF244321}">
                <p14:modId xmlns:p14="http://schemas.microsoft.com/office/powerpoint/2010/main" val="1021580662"/>
              </p:ext>
            </p:extLst>
          </p:nvPr>
        </p:nvGraphicFramePr>
        <p:xfrm>
          <a:off x="1581149" y="1536577"/>
          <a:ext cx="9029700" cy="5110410"/>
        </p:xfrm>
        <a:graphic>
          <a:graphicData uri="http://schemas.openxmlformats.org/drawingml/2006/chart">
            <c:chart xmlns:c="http://schemas.openxmlformats.org/drawingml/2006/chart" xmlns:r="http://schemas.openxmlformats.org/officeDocument/2006/relationships" r:id="rId2"/>
          </a:graphicData>
        </a:graphic>
      </p:graphicFrame>
      <p:sp>
        <p:nvSpPr>
          <p:cNvPr id="4" name="Заголовок 1">
            <a:extLst>
              <a:ext uri="{FF2B5EF4-FFF2-40B4-BE49-F238E27FC236}">
                <a16:creationId xmlns:a16="http://schemas.microsoft.com/office/drawing/2014/main" id="{DB51D865-924A-41D5-816A-7D4333828EE4}"/>
              </a:ext>
            </a:extLst>
          </p:cNvPr>
          <p:cNvSpPr>
            <a:spLocks noGrp="1"/>
          </p:cNvSpPr>
          <p:nvPr>
            <p:ph type="title"/>
          </p:nvPr>
        </p:nvSpPr>
        <p:spPr>
          <a:xfrm>
            <a:off x="1581149" y="211013"/>
            <a:ext cx="9029700" cy="1325563"/>
          </a:xfrm>
        </p:spPr>
        <p:txBody>
          <a:bodyPr>
            <a:normAutofit fontScale="90000"/>
          </a:bodyPr>
          <a:lstStyle/>
          <a:p>
            <a:pPr algn="ctr"/>
            <a:r>
              <a:rPr lang="en-GB" dirty="0"/>
              <a:t>Observed radiation budget (Lichens) for “extremely warm” regime</a:t>
            </a:r>
            <a:endParaRPr lang="ru-RU" dirty="0"/>
          </a:p>
        </p:txBody>
      </p:sp>
      <p:sp>
        <p:nvSpPr>
          <p:cNvPr id="2" name="Номер слайда 1">
            <a:extLst>
              <a:ext uri="{FF2B5EF4-FFF2-40B4-BE49-F238E27FC236}">
                <a16:creationId xmlns:a16="http://schemas.microsoft.com/office/drawing/2014/main" id="{15E41BE1-9DE2-48F4-B50D-F671B9AEB50B}"/>
              </a:ext>
            </a:extLst>
          </p:cNvPr>
          <p:cNvSpPr>
            <a:spLocks noGrp="1"/>
          </p:cNvSpPr>
          <p:nvPr>
            <p:ph type="sldNum" sz="quarter" idx="12"/>
          </p:nvPr>
        </p:nvSpPr>
        <p:spPr/>
        <p:txBody>
          <a:bodyPr/>
          <a:lstStyle/>
          <a:p>
            <a:fld id="{A77E1B89-3024-44D4-A591-F474EF9206ED}" type="slidenum">
              <a:rPr lang="ru-RU" smtClean="0"/>
              <a:t>5</a:t>
            </a:fld>
            <a:endParaRPr lang="ru-RU"/>
          </a:p>
        </p:txBody>
      </p:sp>
    </p:spTree>
    <p:extLst>
      <p:ext uri="{BB962C8B-B14F-4D97-AF65-F5344CB8AC3E}">
        <p14:creationId xmlns:p14="http://schemas.microsoft.com/office/powerpoint/2010/main" val="222725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a:extLst>
              <a:ext uri="{FF2B5EF4-FFF2-40B4-BE49-F238E27FC236}">
                <a16:creationId xmlns:a16="http://schemas.microsoft.com/office/drawing/2014/main" id="{390BC770-DD93-48B9-A2DE-21E496A111FC}"/>
              </a:ext>
            </a:extLst>
          </p:cNvPr>
          <p:cNvGraphicFramePr>
            <a:graphicFrameLocks/>
          </p:cNvGraphicFramePr>
          <p:nvPr>
            <p:extLst>
              <p:ext uri="{D42A27DB-BD31-4B8C-83A1-F6EECF244321}">
                <p14:modId xmlns:p14="http://schemas.microsoft.com/office/powerpoint/2010/main" val="4050604667"/>
              </p:ext>
            </p:extLst>
          </p:nvPr>
        </p:nvGraphicFramePr>
        <p:xfrm>
          <a:off x="1581149" y="1536576"/>
          <a:ext cx="9029699" cy="5110410"/>
        </p:xfrm>
        <a:graphic>
          <a:graphicData uri="http://schemas.openxmlformats.org/drawingml/2006/chart">
            <c:chart xmlns:c="http://schemas.openxmlformats.org/drawingml/2006/chart" xmlns:r="http://schemas.openxmlformats.org/officeDocument/2006/relationships" r:id="rId2"/>
          </a:graphicData>
        </a:graphic>
      </p:graphicFrame>
      <p:sp>
        <p:nvSpPr>
          <p:cNvPr id="3" name="Заголовок 1">
            <a:extLst>
              <a:ext uri="{FF2B5EF4-FFF2-40B4-BE49-F238E27FC236}">
                <a16:creationId xmlns:a16="http://schemas.microsoft.com/office/drawing/2014/main" id="{BF0B4AA8-C22F-4FB6-99B3-0A7CA5F44733}"/>
              </a:ext>
            </a:extLst>
          </p:cNvPr>
          <p:cNvSpPr>
            <a:spLocks noGrp="1"/>
          </p:cNvSpPr>
          <p:nvPr>
            <p:ph type="title"/>
          </p:nvPr>
        </p:nvSpPr>
        <p:spPr>
          <a:xfrm>
            <a:off x="1581149" y="211013"/>
            <a:ext cx="9029700" cy="1325563"/>
          </a:xfrm>
        </p:spPr>
        <p:txBody>
          <a:bodyPr>
            <a:normAutofit fontScale="90000"/>
          </a:bodyPr>
          <a:lstStyle/>
          <a:p>
            <a:pPr algn="ctr"/>
            <a:r>
              <a:rPr lang="en-GB" dirty="0"/>
              <a:t>Observed radiation budget (Shrubs) for “extremely warm” regime</a:t>
            </a:r>
            <a:endParaRPr lang="ru-RU" dirty="0"/>
          </a:p>
        </p:txBody>
      </p:sp>
      <p:sp>
        <p:nvSpPr>
          <p:cNvPr id="2" name="Номер слайда 1">
            <a:extLst>
              <a:ext uri="{FF2B5EF4-FFF2-40B4-BE49-F238E27FC236}">
                <a16:creationId xmlns:a16="http://schemas.microsoft.com/office/drawing/2014/main" id="{340B0CA4-7954-4832-A3AC-C425F86C005A}"/>
              </a:ext>
            </a:extLst>
          </p:cNvPr>
          <p:cNvSpPr>
            <a:spLocks noGrp="1"/>
          </p:cNvSpPr>
          <p:nvPr>
            <p:ph type="sldNum" sz="quarter" idx="12"/>
          </p:nvPr>
        </p:nvSpPr>
        <p:spPr/>
        <p:txBody>
          <a:bodyPr/>
          <a:lstStyle/>
          <a:p>
            <a:fld id="{A77E1B89-3024-44D4-A591-F474EF9206ED}" type="slidenum">
              <a:rPr lang="ru-RU" smtClean="0"/>
              <a:t>6</a:t>
            </a:fld>
            <a:endParaRPr lang="ru-RU"/>
          </a:p>
        </p:txBody>
      </p:sp>
    </p:spTree>
    <p:extLst>
      <p:ext uri="{BB962C8B-B14F-4D97-AF65-F5344CB8AC3E}">
        <p14:creationId xmlns:p14="http://schemas.microsoft.com/office/powerpoint/2010/main" val="3645826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2796BF29-A311-4717-9C0B-8479F69A73C2}"/>
              </a:ext>
            </a:extLst>
          </p:cNvPr>
          <p:cNvGraphicFramePr>
            <a:graphicFrameLocks/>
          </p:cNvGraphicFramePr>
          <p:nvPr>
            <p:extLst>
              <p:ext uri="{D42A27DB-BD31-4B8C-83A1-F6EECF244321}">
                <p14:modId xmlns:p14="http://schemas.microsoft.com/office/powerpoint/2010/main" val="3664445125"/>
              </p:ext>
            </p:extLst>
          </p:nvPr>
        </p:nvGraphicFramePr>
        <p:xfrm>
          <a:off x="1581150" y="1536576"/>
          <a:ext cx="9029699" cy="5110411"/>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a:extLst>
              <a:ext uri="{FF2B5EF4-FFF2-40B4-BE49-F238E27FC236}">
                <a16:creationId xmlns:a16="http://schemas.microsoft.com/office/drawing/2014/main" id="{089BF5B7-103F-4D35-8BA8-5BB808AA7825}"/>
              </a:ext>
            </a:extLst>
          </p:cNvPr>
          <p:cNvSpPr>
            <a:spLocks noGrp="1"/>
          </p:cNvSpPr>
          <p:nvPr>
            <p:ph type="sldNum" sz="quarter" idx="12"/>
          </p:nvPr>
        </p:nvSpPr>
        <p:spPr/>
        <p:txBody>
          <a:bodyPr/>
          <a:lstStyle/>
          <a:p>
            <a:fld id="{A77E1B89-3024-44D4-A591-F474EF9206ED}" type="slidenum">
              <a:rPr lang="ru-RU" smtClean="0"/>
              <a:t>7</a:t>
            </a:fld>
            <a:endParaRPr lang="ru-RU"/>
          </a:p>
        </p:txBody>
      </p:sp>
      <p:sp>
        <p:nvSpPr>
          <p:cNvPr id="4" name="Заголовок 1">
            <a:extLst>
              <a:ext uri="{FF2B5EF4-FFF2-40B4-BE49-F238E27FC236}">
                <a16:creationId xmlns:a16="http://schemas.microsoft.com/office/drawing/2014/main" id="{DCE9EE1A-EC15-4A9B-988E-BF3015AAA41E}"/>
              </a:ext>
            </a:extLst>
          </p:cNvPr>
          <p:cNvSpPr>
            <a:spLocks noGrp="1"/>
          </p:cNvSpPr>
          <p:nvPr>
            <p:ph type="title"/>
          </p:nvPr>
        </p:nvSpPr>
        <p:spPr>
          <a:xfrm>
            <a:off x="1581149" y="211013"/>
            <a:ext cx="9029700" cy="1325563"/>
          </a:xfrm>
        </p:spPr>
        <p:txBody>
          <a:bodyPr>
            <a:normAutofit fontScale="90000"/>
          </a:bodyPr>
          <a:lstStyle/>
          <a:p>
            <a:pPr algn="ctr"/>
            <a:r>
              <a:rPr lang="en-GB" dirty="0"/>
              <a:t>Modelled radiation budget for “normal” regime</a:t>
            </a:r>
            <a:endParaRPr lang="ru-RU" dirty="0"/>
          </a:p>
        </p:txBody>
      </p:sp>
    </p:spTree>
    <p:extLst>
      <p:ext uri="{BB962C8B-B14F-4D97-AF65-F5344CB8AC3E}">
        <p14:creationId xmlns:p14="http://schemas.microsoft.com/office/powerpoint/2010/main" val="311698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D05EE06F-F58B-414D-BC7E-8EB04302F39F}"/>
              </a:ext>
            </a:extLst>
          </p:cNvPr>
          <p:cNvGraphicFramePr>
            <a:graphicFrameLocks/>
          </p:cNvGraphicFramePr>
          <p:nvPr>
            <p:extLst>
              <p:ext uri="{D42A27DB-BD31-4B8C-83A1-F6EECF244321}">
                <p14:modId xmlns:p14="http://schemas.microsoft.com/office/powerpoint/2010/main" val="3740778796"/>
              </p:ext>
            </p:extLst>
          </p:nvPr>
        </p:nvGraphicFramePr>
        <p:xfrm>
          <a:off x="1581149" y="1536576"/>
          <a:ext cx="9029700" cy="5110410"/>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a:extLst>
              <a:ext uri="{FF2B5EF4-FFF2-40B4-BE49-F238E27FC236}">
                <a16:creationId xmlns:a16="http://schemas.microsoft.com/office/drawing/2014/main" id="{45858179-12D4-45DD-827B-9B908349DC50}"/>
              </a:ext>
            </a:extLst>
          </p:cNvPr>
          <p:cNvSpPr>
            <a:spLocks noGrp="1"/>
          </p:cNvSpPr>
          <p:nvPr>
            <p:ph type="sldNum" sz="quarter" idx="12"/>
          </p:nvPr>
        </p:nvSpPr>
        <p:spPr/>
        <p:txBody>
          <a:bodyPr/>
          <a:lstStyle/>
          <a:p>
            <a:fld id="{A77E1B89-3024-44D4-A591-F474EF9206ED}" type="slidenum">
              <a:rPr lang="ru-RU" smtClean="0"/>
              <a:t>8</a:t>
            </a:fld>
            <a:endParaRPr lang="ru-RU"/>
          </a:p>
        </p:txBody>
      </p:sp>
      <p:sp>
        <p:nvSpPr>
          <p:cNvPr id="4" name="Заголовок 1">
            <a:extLst>
              <a:ext uri="{FF2B5EF4-FFF2-40B4-BE49-F238E27FC236}">
                <a16:creationId xmlns:a16="http://schemas.microsoft.com/office/drawing/2014/main" id="{ECAFEC2C-2809-461A-BB7D-97C61F78AC4B}"/>
              </a:ext>
            </a:extLst>
          </p:cNvPr>
          <p:cNvSpPr>
            <a:spLocks noGrp="1"/>
          </p:cNvSpPr>
          <p:nvPr>
            <p:ph type="title"/>
          </p:nvPr>
        </p:nvSpPr>
        <p:spPr>
          <a:xfrm>
            <a:off x="1581149" y="211013"/>
            <a:ext cx="9029700" cy="1325563"/>
          </a:xfrm>
        </p:spPr>
        <p:txBody>
          <a:bodyPr>
            <a:normAutofit fontScale="90000"/>
          </a:bodyPr>
          <a:lstStyle/>
          <a:p>
            <a:pPr algn="ctr"/>
            <a:r>
              <a:rPr lang="en-GB" dirty="0"/>
              <a:t>Observed radiation budget (Lichens) for “normal” regime</a:t>
            </a:r>
            <a:endParaRPr lang="ru-RU" dirty="0"/>
          </a:p>
        </p:txBody>
      </p:sp>
    </p:spTree>
    <p:extLst>
      <p:ext uri="{BB962C8B-B14F-4D97-AF65-F5344CB8AC3E}">
        <p14:creationId xmlns:p14="http://schemas.microsoft.com/office/powerpoint/2010/main" val="77184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00E59EB1-6579-47FA-B641-5866B4D5C1EF}"/>
              </a:ext>
            </a:extLst>
          </p:cNvPr>
          <p:cNvGraphicFramePr>
            <a:graphicFrameLocks/>
          </p:cNvGraphicFramePr>
          <p:nvPr>
            <p:extLst>
              <p:ext uri="{D42A27DB-BD31-4B8C-83A1-F6EECF244321}">
                <p14:modId xmlns:p14="http://schemas.microsoft.com/office/powerpoint/2010/main" val="2951866771"/>
              </p:ext>
            </p:extLst>
          </p:nvPr>
        </p:nvGraphicFramePr>
        <p:xfrm>
          <a:off x="1581149" y="1536577"/>
          <a:ext cx="9029699" cy="5110410"/>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a:extLst>
              <a:ext uri="{FF2B5EF4-FFF2-40B4-BE49-F238E27FC236}">
                <a16:creationId xmlns:a16="http://schemas.microsoft.com/office/drawing/2014/main" id="{8AE48354-DA9A-428D-8048-54C4094F6C16}"/>
              </a:ext>
            </a:extLst>
          </p:cNvPr>
          <p:cNvSpPr>
            <a:spLocks noGrp="1"/>
          </p:cNvSpPr>
          <p:nvPr>
            <p:ph type="sldNum" sz="quarter" idx="12"/>
          </p:nvPr>
        </p:nvSpPr>
        <p:spPr/>
        <p:txBody>
          <a:bodyPr/>
          <a:lstStyle/>
          <a:p>
            <a:fld id="{A77E1B89-3024-44D4-A591-F474EF9206ED}" type="slidenum">
              <a:rPr lang="ru-RU" smtClean="0"/>
              <a:t>9</a:t>
            </a:fld>
            <a:endParaRPr lang="ru-RU"/>
          </a:p>
        </p:txBody>
      </p:sp>
      <p:sp>
        <p:nvSpPr>
          <p:cNvPr id="4" name="Заголовок 1">
            <a:extLst>
              <a:ext uri="{FF2B5EF4-FFF2-40B4-BE49-F238E27FC236}">
                <a16:creationId xmlns:a16="http://schemas.microsoft.com/office/drawing/2014/main" id="{928B8C4B-028E-4A60-A801-E02F9778D46D}"/>
              </a:ext>
            </a:extLst>
          </p:cNvPr>
          <p:cNvSpPr>
            <a:spLocks noGrp="1"/>
          </p:cNvSpPr>
          <p:nvPr>
            <p:ph type="title"/>
          </p:nvPr>
        </p:nvSpPr>
        <p:spPr>
          <a:xfrm>
            <a:off x="1581149" y="211013"/>
            <a:ext cx="9029700" cy="1325563"/>
          </a:xfrm>
        </p:spPr>
        <p:txBody>
          <a:bodyPr>
            <a:normAutofit fontScale="90000"/>
          </a:bodyPr>
          <a:lstStyle/>
          <a:p>
            <a:pPr algn="ctr"/>
            <a:r>
              <a:rPr lang="en-GB" dirty="0"/>
              <a:t>Observed radiation budget (Shrubs) for “normal” regime</a:t>
            </a:r>
            <a:endParaRPr lang="ru-RU" dirty="0"/>
          </a:p>
        </p:txBody>
      </p:sp>
    </p:spTree>
    <p:extLst>
      <p:ext uri="{BB962C8B-B14F-4D97-AF65-F5344CB8AC3E}">
        <p14:creationId xmlns:p14="http://schemas.microsoft.com/office/powerpoint/2010/main" val="2298231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EB661797-3EDA-4BEB-BD01-1A06C051D752}"/>
              </a:ext>
            </a:extLst>
          </p:cNvPr>
          <p:cNvGraphicFramePr>
            <a:graphicFrameLocks/>
          </p:cNvGraphicFramePr>
          <p:nvPr>
            <p:extLst>
              <p:ext uri="{D42A27DB-BD31-4B8C-83A1-F6EECF244321}">
                <p14:modId xmlns:p14="http://schemas.microsoft.com/office/powerpoint/2010/main" val="72555912"/>
              </p:ext>
            </p:extLst>
          </p:nvPr>
        </p:nvGraphicFramePr>
        <p:xfrm>
          <a:off x="1581149" y="1536576"/>
          <a:ext cx="9029699" cy="5259387"/>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a:extLst>
              <a:ext uri="{FF2B5EF4-FFF2-40B4-BE49-F238E27FC236}">
                <a16:creationId xmlns:a16="http://schemas.microsoft.com/office/drawing/2014/main" id="{5B0A610C-6A60-4A12-9D5D-496CEC92915A}"/>
              </a:ext>
            </a:extLst>
          </p:cNvPr>
          <p:cNvSpPr>
            <a:spLocks noGrp="1"/>
          </p:cNvSpPr>
          <p:nvPr>
            <p:ph type="sldNum" sz="quarter" idx="12"/>
          </p:nvPr>
        </p:nvSpPr>
        <p:spPr/>
        <p:txBody>
          <a:bodyPr/>
          <a:lstStyle/>
          <a:p>
            <a:fld id="{A77E1B89-3024-44D4-A591-F474EF9206ED}" type="slidenum">
              <a:rPr lang="ru-RU" smtClean="0"/>
              <a:t>10</a:t>
            </a:fld>
            <a:endParaRPr lang="ru-RU"/>
          </a:p>
        </p:txBody>
      </p:sp>
      <p:sp>
        <p:nvSpPr>
          <p:cNvPr id="4" name="Заголовок 1">
            <a:extLst>
              <a:ext uri="{FF2B5EF4-FFF2-40B4-BE49-F238E27FC236}">
                <a16:creationId xmlns:a16="http://schemas.microsoft.com/office/drawing/2014/main" id="{6867A72E-AD36-4195-B522-5859FA837479}"/>
              </a:ext>
            </a:extLst>
          </p:cNvPr>
          <p:cNvSpPr>
            <a:spLocks noGrp="1"/>
          </p:cNvSpPr>
          <p:nvPr>
            <p:ph type="title"/>
          </p:nvPr>
        </p:nvSpPr>
        <p:spPr>
          <a:xfrm>
            <a:off x="1581149" y="211013"/>
            <a:ext cx="9029700" cy="1325563"/>
          </a:xfrm>
        </p:spPr>
        <p:txBody>
          <a:bodyPr>
            <a:normAutofit fontScale="90000"/>
          </a:bodyPr>
          <a:lstStyle/>
          <a:p>
            <a:pPr algn="ctr"/>
            <a:r>
              <a:rPr lang="en-GB" dirty="0"/>
              <a:t>Modelled radiation budget for “cold” regime</a:t>
            </a:r>
            <a:endParaRPr lang="ru-RU" dirty="0"/>
          </a:p>
        </p:txBody>
      </p:sp>
    </p:spTree>
    <p:extLst>
      <p:ext uri="{BB962C8B-B14F-4D97-AF65-F5344CB8AC3E}">
        <p14:creationId xmlns:p14="http://schemas.microsoft.com/office/powerpoint/2010/main" val="11154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A625B859-CB26-40C5-843B-C4C03E5AA12F}"/>
              </a:ext>
            </a:extLst>
          </p:cNvPr>
          <p:cNvGraphicFramePr>
            <a:graphicFrameLocks/>
          </p:cNvGraphicFramePr>
          <p:nvPr>
            <p:extLst>
              <p:ext uri="{D42A27DB-BD31-4B8C-83A1-F6EECF244321}">
                <p14:modId xmlns:p14="http://schemas.microsoft.com/office/powerpoint/2010/main" val="1247753538"/>
              </p:ext>
            </p:extLst>
          </p:nvPr>
        </p:nvGraphicFramePr>
        <p:xfrm>
          <a:off x="1581148" y="1536576"/>
          <a:ext cx="9029700" cy="5259386"/>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a:extLst>
              <a:ext uri="{FF2B5EF4-FFF2-40B4-BE49-F238E27FC236}">
                <a16:creationId xmlns:a16="http://schemas.microsoft.com/office/drawing/2014/main" id="{BEBAE4E4-D840-4DF8-98AF-B9065FDACEE9}"/>
              </a:ext>
            </a:extLst>
          </p:cNvPr>
          <p:cNvSpPr>
            <a:spLocks noGrp="1"/>
          </p:cNvSpPr>
          <p:nvPr>
            <p:ph type="sldNum" sz="quarter" idx="12"/>
          </p:nvPr>
        </p:nvSpPr>
        <p:spPr/>
        <p:txBody>
          <a:bodyPr/>
          <a:lstStyle/>
          <a:p>
            <a:fld id="{A77E1B89-3024-44D4-A591-F474EF9206ED}" type="slidenum">
              <a:rPr lang="ru-RU" smtClean="0"/>
              <a:t>11</a:t>
            </a:fld>
            <a:endParaRPr lang="ru-RU"/>
          </a:p>
        </p:txBody>
      </p:sp>
      <p:sp>
        <p:nvSpPr>
          <p:cNvPr id="4" name="Заголовок 1">
            <a:extLst>
              <a:ext uri="{FF2B5EF4-FFF2-40B4-BE49-F238E27FC236}">
                <a16:creationId xmlns:a16="http://schemas.microsoft.com/office/drawing/2014/main" id="{CA3D95FA-43AC-495F-918F-EBE391595A93}"/>
              </a:ext>
            </a:extLst>
          </p:cNvPr>
          <p:cNvSpPr>
            <a:spLocks noGrp="1"/>
          </p:cNvSpPr>
          <p:nvPr>
            <p:ph type="title"/>
          </p:nvPr>
        </p:nvSpPr>
        <p:spPr>
          <a:xfrm>
            <a:off x="1581149" y="211013"/>
            <a:ext cx="9029700" cy="1325563"/>
          </a:xfrm>
        </p:spPr>
        <p:txBody>
          <a:bodyPr>
            <a:normAutofit fontScale="90000"/>
          </a:bodyPr>
          <a:lstStyle/>
          <a:p>
            <a:pPr algn="ctr"/>
            <a:r>
              <a:rPr lang="en-GB" dirty="0"/>
              <a:t>Observed radiation budget (Lichens) for “cold” regime</a:t>
            </a:r>
            <a:endParaRPr lang="ru-RU" dirty="0"/>
          </a:p>
        </p:txBody>
      </p:sp>
    </p:spTree>
    <p:extLst>
      <p:ext uri="{BB962C8B-B14F-4D97-AF65-F5344CB8AC3E}">
        <p14:creationId xmlns:p14="http://schemas.microsoft.com/office/powerpoint/2010/main" val="8717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99EEB512-2DE0-4989-93CA-9DED45AB05DF}"/>
              </a:ext>
            </a:extLst>
          </p:cNvPr>
          <p:cNvGraphicFramePr>
            <a:graphicFrameLocks/>
          </p:cNvGraphicFramePr>
          <p:nvPr>
            <p:extLst>
              <p:ext uri="{D42A27DB-BD31-4B8C-83A1-F6EECF244321}">
                <p14:modId xmlns:p14="http://schemas.microsoft.com/office/powerpoint/2010/main" val="4249296647"/>
              </p:ext>
            </p:extLst>
          </p:nvPr>
        </p:nvGraphicFramePr>
        <p:xfrm>
          <a:off x="1581149" y="1536576"/>
          <a:ext cx="9029700" cy="5259387"/>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a:extLst>
              <a:ext uri="{FF2B5EF4-FFF2-40B4-BE49-F238E27FC236}">
                <a16:creationId xmlns:a16="http://schemas.microsoft.com/office/drawing/2014/main" id="{A70CEAD9-A71D-47DF-A7D7-0CFF5DB550B1}"/>
              </a:ext>
            </a:extLst>
          </p:cNvPr>
          <p:cNvSpPr>
            <a:spLocks noGrp="1"/>
          </p:cNvSpPr>
          <p:nvPr>
            <p:ph type="sldNum" sz="quarter" idx="12"/>
          </p:nvPr>
        </p:nvSpPr>
        <p:spPr/>
        <p:txBody>
          <a:bodyPr/>
          <a:lstStyle/>
          <a:p>
            <a:fld id="{A77E1B89-3024-44D4-A591-F474EF9206ED}" type="slidenum">
              <a:rPr lang="ru-RU" smtClean="0"/>
              <a:t>12</a:t>
            </a:fld>
            <a:endParaRPr lang="ru-RU"/>
          </a:p>
        </p:txBody>
      </p:sp>
      <p:sp>
        <p:nvSpPr>
          <p:cNvPr id="7" name="Заголовок 1">
            <a:extLst>
              <a:ext uri="{FF2B5EF4-FFF2-40B4-BE49-F238E27FC236}">
                <a16:creationId xmlns:a16="http://schemas.microsoft.com/office/drawing/2014/main" id="{0BABA0AF-9B80-4A1F-8994-2B32268EC2FA}"/>
              </a:ext>
            </a:extLst>
          </p:cNvPr>
          <p:cNvSpPr txBox="1">
            <a:spLocks/>
          </p:cNvSpPr>
          <p:nvPr/>
        </p:nvSpPr>
        <p:spPr>
          <a:xfrm>
            <a:off x="1581149" y="211013"/>
            <a:ext cx="90297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a:lstStyle>
          <a:p>
            <a:pPr algn="ctr"/>
            <a:r>
              <a:rPr lang="en-GB" dirty="0"/>
              <a:t>Observed radiation budget (Shrubs) for “cold” regime</a:t>
            </a:r>
            <a:endParaRPr lang="ru-RU" dirty="0"/>
          </a:p>
        </p:txBody>
      </p:sp>
    </p:spTree>
    <p:extLst>
      <p:ext uri="{BB962C8B-B14F-4D97-AF65-F5344CB8AC3E}">
        <p14:creationId xmlns:p14="http://schemas.microsoft.com/office/powerpoint/2010/main" val="322250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4">
            <a:extLst>
              <a:ext uri="{FF2B5EF4-FFF2-40B4-BE49-F238E27FC236}">
                <a16:creationId xmlns:a16="http://schemas.microsoft.com/office/drawing/2014/main" id="{7D555460-2C2E-495D-A67D-155707EA0F57}"/>
              </a:ext>
            </a:extLst>
          </p:cNvPr>
          <p:cNvGraphicFramePr>
            <a:graphicFrameLocks noGrp="1"/>
          </p:cNvGraphicFramePr>
          <p:nvPr>
            <p:ph idx="1"/>
            <p:extLst>
              <p:ext uri="{D42A27DB-BD31-4B8C-83A1-F6EECF244321}">
                <p14:modId xmlns:p14="http://schemas.microsoft.com/office/powerpoint/2010/main" val="2138610868"/>
              </p:ext>
            </p:extLst>
          </p:nvPr>
        </p:nvGraphicFramePr>
        <p:xfrm>
          <a:off x="314539" y="781679"/>
          <a:ext cx="11496459" cy="4691326"/>
        </p:xfrm>
        <a:graphic>
          <a:graphicData uri="http://schemas.openxmlformats.org/drawingml/2006/table">
            <a:tbl>
              <a:tblPr firstRow="1" firstCol="1" bandRow="1">
                <a:tableStyleId>{5C22544A-7EE6-4342-B048-85BDC9FD1C3A}</a:tableStyleId>
              </a:tblPr>
              <a:tblGrid>
                <a:gridCol w="2478400">
                  <a:extLst>
                    <a:ext uri="{9D8B030D-6E8A-4147-A177-3AD203B41FA5}">
                      <a16:colId xmlns:a16="http://schemas.microsoft.com/office/drawing/2014/main" val="3141543553"/>
                    </a:ext>
                  </a:extLst>
                </a:gridCol>
                <a:gridCol w="1713307">
                  <a:extLst>
                    <a:ext uri="{9D8B030D-6E8A-4147-A177-3AD203B41FA5}">
                      <a16:colId xmlns:a16="http://schemas.microsoft.com/office/drawing/2014/main" val="376915354"/>
                    </a:ext>
                  </a:extLst>
                </a:gridCol>
                <a:gridCol w="1043536">
                  <a:extLst>
                    <a:ext uri="{9D8B030D-6E8A-4147-A177-3AD203B41FA5}">
                      <a16:colId xmlns:a16="http://schemas.microsoft.com/office/drawing/2014/main" val="1832730614"/>
                    </a:ext>
                  </a:extLst>
                </a:gridCol>
                <a:gridCol w="1043536">
                  <a:extLst>
                    <a:ext uri="{9D8B030D-6E8A-4147-A177-3AD203B41FA5}">
                      <a16:colId xmlns:a16="http://schemas.microsoft.com/office/drawing/2014/main" val="2054155180"/>
                    </a:ext>
                  </a:extLst>
                </a:gridCol>
                <a:gridCol w="1043536">
                  <a:extLst>
                    <a:ext uri="{9D8B030D-6E8A-4147-A177-3AD203B41FA5}">
                      <a16:colId xmlns:a16="http://schemas.microsoft.com/office/drawing/2014/main" val="389787988"/>
                    </a:ext>
                  </a:extLst>
                </a:gridCol>
                <a:gridCol w="1043536">
                  <a:extLst>
                    <a:ext uri="{9D8B030D-6E8A-4147-A177-3AD203B41FA5}">
                      <a16:colId xmlns:a16="http://schemas.microsoft.com/office/drawing/2014/main" val="3423310849"/>
                    </a:ext>
                  </a:extLst>
                </a:gridCol>
                <a:gridCol w="1043536">
                  <a:extLst>
                    <a:ext uri="{9D8B030D-6E8A-4147-A177-3AD203B41FA5}">
                      <a16:colId xmlns:a16="http://schemas.microsoft.com/office/drawing/2014/main" val="625003456"/>
                    </a:ext>
                  </a:extLst>
                </a:gridCol>
                <a:gridCol w="1043536">
                  <a:extLst>
                    <a:ext uri="{9D8B030D-6E8A-4147-A177-3AD203B41FA5}">
                      <a16:colId xmlns:a16="http://schemas.microsoft.com/office/drawing/2014/main" val="4098963389"/>
                    </a:ext>
                  </a:extLst>
                </a:gridCol>
                <a:gridCol w="1043536">
                  <a:extLst>
                    <a:ext uri="{9D8B030D-6E8A-4147-A177-3AD203B41FA5}">
                      <a16:colId xmlns:a16="http://schemas.microsoft.com/office/drawing/2014/main" val="2462379501"/>
                    </a:ext>
                  </a:extLst>
                </a:gridCol>
              </a:tblGrid>
              <a:tr h="949726">
                <a:tc>
                  <a:txBody>
                    <a:bodyPr/>
                    <a:lstStyle/>
                    <a:p>
                      <a:pPr algn="ctr">
                        <a:lnSpc>
                          <a:spcPct val="150000"/>
                        </a:lnSpc>
                      </a:pPr>
                      <a:r>
                        <a:rPr lang="en-GB" sz="1800" dirty="0">
                          <a:solidFill>
                            <a:schemeClr val="tx1"/>
                          </a:solidFill>
                          <a:effectLst/>
                        </a:rPr>
                        <a:t>Temperature regime/</a:t>
                      </a:r>
                      <a:r>
                        <a:rPr lang="en-GB" sz="1800" dirty="0" err="1">
                          <a:solidFill>
                            <a:schemeClr val="tx1"/>
                          </a:solidFill>
                          <a:effectLst/>
                        </a:rPr>
                        <a:t>t</a:t>
                      </a:r>
                      <a:r>
                        <a:rPr lang="en-GB" sz="1800" baseline="-25000" dirty="0" err="1">
                          <a:solidFill>
                            <a:schemeClr val="tx1"/>
                          </a:solidFill>
                          <a:effectLst/>
                        </a:rPr>
                        <a:t>tabular</a:t>
                      </a:r>
                      <a:endParaRPr lang="ru-RU" sz="180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a:solidFill>
                            <a:schemeClr val="tx1"/>
                          </a:solidFill>
                          <a:effectLst/>
                        </a:rPr>
                        <a:t>Datasets</a:t>
                      </a:r>
                      <a:endParaRPr lang="ru-RU" sz="180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a:solidFill>
                            <a:schemeClr val="tx1"/>
                          </a:solidFill>
                          <a:effectLst/>
                        </a:rPr>
                        <a:t>K</a:t>
                      </a:r>
                      <a:r>
                        <a:rPr lang="en-GB" sz="1800" b="1" kern="1200" baseline="-25000" dirty="0">
                          <a:solidFill>
                            <a:schemeClr val="tx1"/>
                          </a:solidFill>
                          <a:effectLst/>
                          <a:latin typeface="+mn-lt"/>
                          <a:ea typeface="+mn-ea"/>
                          <a:cs typeface="+mn-cs"/>
                        </a:rPr>
                        <a:t>in</a:t>
                      </a:r>
                      <a:endParaRPr lang="ru-RU" sz="1800" b="1" kern="1200" baseline="-2500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err="1">
                          <a:solidFill>
                            <a:schemeClr val="tx1"/>
                          </a:solidFill>
                          <a:effectLst/>
                        </a:rPr>
                        <a:t>K</a:t>
                      </a:r>
                      <a:r>
                        <a:rPr lang="en-GB" sz="1800" b="1" kern="1200" baseline="-25000" dirty="0" err="1">
                          <a:solidFill>
                            <a:schemeClr val="tx1"/>
                          </a:solidFill>
                          <a:effectLst/>
                          <a:latin typeface="+mn-lt"/>
                          <a:ea typeface="+mn-ea"/>
                          <a:cs typeface="+mn-cs"/>
                        </a:rPr>
                        <a:t>out</a:t>
                      </a:r>
                      <a:endParaRPr lang="ru-RU" sz="1800" b="1" kern="1200" baseline="-2500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a:solidFill>
                            <a:schemeClr val="tx1"/>
                          </a:solidFill>
                          <a:effectLst/>
                        </a:rPr>
                        <a:t>K*</a:t>
                      </a:r>
                      <a:r>
                        <a:rPr lang="en-GB" sz="1800" baseline="30000" dirty="0">
                          <a:solidFill>
                            <a:schemeClr val="tx1"/>
                          </a:solidFill>
                          <a:effectLst/>
                        </a:rPr>
                        <a:t>1</a:t>
                      </a:r>
                      <a:endParaRPr lang="ru-RU" sz="180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a:solidFill>
                            <a:schemeClr val="tx1"/>
                          </a:solidFill>
                          <a:effectLst/>
                        </a:rPr>
                        <a:t>L</a:t>
                      </a:r>
                      <a:r>
                        <a:rPr lang="en-GB" sz="1800" baseline="-25000" dirty="0">
                          <a:solidFill>
                            <a:schemeClr val="tx1"/>
                          </a:solidFill>
                          <a:effectLst/>
                        </a:rPr>
                        <a:t>in</a:t>
                      </a:r>
                      <a:endParaRPr lang="ru-RU" sz="1800" baseline="-2500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a:solidFill>
                            <a:schemeClr val="tx1"/>
                          </a:solidFill>
                          <a:effectLst/>
                        </a:rPr>
                        <a:t>L</a:t>
                      </a:r>
                      <a:r>
                        <a:rPr lang="en-GB" sz="1800" b="1" kern="1200" baseline="-25000" dirty="0">
                          <a:solidFill>
                            <a:schemeClr val="tx1"/>
                          </a:solidFill>
                          <a:effectLst/>
                          <a:latin typeface="+mn-lt"/>
                          <a:ea typeface="+mn-ea"/>
                          <a:cs typeface="+mn-cs"/>
                        </a:rPr>
                        <a:t>out</a:t>
                      </a:r>
                      <a:endParaRPr lang="ru-RU" sz="1800" b="1" kern="1200" baseline="-2500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a:solidFill>
                            <a:schemeClr val="tx1"/>
                          </a:solidFill>
                          <a:effectLst/>
                        </a:rPr>
                        <a:t>L*</a:t>
                      </a:r>
                      <a:r>
                        <a:rPr lang="en-GB" sz="1800" baseline="30000" dirty="0">
                          <a:solidFill>
                            <a:schemeClr val="tx1"/>
                          </a:solidFill>
                          <a:effectLst/>
                        </a:rPr>
                        <a:t>1</a:t>
                      </a:r>
                      <a:endParaRPr lang="ru-RU" sz="180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800" dirty="0">
                          <a:solidFill>
                            <a:schemeClr val="tx1"/>
                          </a:solidFill>
                          <a:effectLst/>
                        </a:rPr>
                        <a:t>Q*</a:t>
                      </a:r>
                      <a:r>
                        <a:rPr lang="en-GB" sz="1800" baseline="30000" dirty="0">
                          <a:solidFill>
                            <a:schemeClr val="tx1"/>
                          </a:solidFill>
                          <a:effectLst/>
                        </a:rPr>
                        <a:t>1</a:t>
                      </a:r>
                      <a:endParaRPr lang="ru-RU" sz="1800" dirty="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7790192"/>
                  </a:ext>
                </a:extLst>
              </a:tr>
              <a:tr h="623600">
                <a:tc rowSpan="2">
                  <a:txBody>
                    <a:bodyPr/>
                    <a:lstStyle/>
                    <a:p>
                      <a:pPr algn="ctr">
                        <a:lnSpc>
                          <a:spcPct val="150000"/>
                        </a:lnSpc>
                      </a:pPr>
                      <a:r>
                        <a:rPr lang="en-GB" sz="1600" dirty="0">
                          <a:solidFill>
                            <a:schemeClr val="tx2"/>
                          </a:solidFill>
                          <a:effectLst/>
                        </a:rPr>
                        <a:t>extremely warm/2,06</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solidFill>
                            <a:schemeClr val="tx2"/>
                          </a:solidFill>
                          <a:effectLst/>
                        </a:rPr>
                        <a:t>m/l</a:t>
                      </a:r>
                      <a:r>
                        <a:rPr lang="en-GB" sz="1600" baseline="30000" dirty="0">
                          <a:solidFill>
                            <a:schemeClr val="tx2"/>
                          </a:solidFill>
                          <a:effectLst/>
                        </a:rPr>
                        <a:t>2</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effectLst/>
                        </a:rPr>
                        <a:t>0,24</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latinLnBrk="0" hangingPunct="1">
                        <a:lnSpc>
                          <a:spcPct val="150000"/>
                        </a:lnSpc>
                      </a:pPr>
                      <a:r>
                        <a:rPr lang="en-GB" sz="1600" kern="1200" dirty="0">
                          <a:solidFill>
                            <a:schemeClr val="dk1"/>
                          </a:solidFill>
                          <a:effectLst/>
                          <a:latin typeface="+mn-lt"/>
                          <a:ea typeface="+mn-ea"/>
                          <a:cs typeface="+mn-cs"/>
                        </a:rPr>
                        <a:t>3,78</a:t>
                      </a:r>
                      <a:endParaRPr lang="ru-RU" sz="16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a:effectLst/>
                        </a:rPr>
                        <a:t>1,65</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a:effectLst/>
                        </a:rPr>
                        <a:t>0,63</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a:effectLst/>
                        </a:rPr>
                        <a:t>2,99</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a:effectLst/>
                        </a:rPr>
                        <a:t>2,53</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4,37</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99765444"/>
                  </a:ext>
                </a:extLst>
              </a:tr>
              <a:tr h="623600">
                <a:tc vMerge="1">
                  <a:txBody>
                    <a:bodyPr/>
                    <a:lstStyle/>
                    <a:p>
                      <a:endParaRPr lang="ru-RU"/>
                    </a:p>
                  </a:txBody>
                  <a:tcPr/>
                </a:tc>
                <a:tc>
                  <a:txBody>
                    <a:bodyPr/>
                    <a:lstStyle/>
                    <a:p>
                      <a:pPr algn="ctr">
                        <a:lnSpc>
                          <a:spcPct val="150000"/>
                        </a:lnSpc>
                      </a:pPr>
                      <a:r>
                        <a:rPr lang="en-GB" sz="1600" dirty="0">
                          <a:solidFill>
                            <a:schemeClr val="tx2"/>
                          </a:solidFill>
                          <a:effectLst/>
                        </a:rPr>
                        <a:t>m/s</a:t>
                      </a:r>
                      <a:r>
                        <a:rPr lang="en-GB" sz="1600" baseline="30000" dirty="0">
                          <a:solidFill>
                            <a:schemeClr val="tx2"/>
                          </a:solidFill>
                          <a:effectLst/>
                        </a:rPr>
                        <a:t>3</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effectLst/>
                        </a:rPr>
                        <a:t>0,28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4,11</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a:effectLst/>
                        </a:rPr>
                        <a:t>0,48</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0,60</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1,50</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1,53</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a:effectLst/>
                        </a:rPr>
                        <a:t>0,37</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811350640"/>
                  </a:ext>
                </a:extLst>
              </a:tr>
              <a:tr h="623600">
                <a:tc rowSpan="2">
                  <a:txBody>
                    <a:bodyPr/>
                    <a:lstStyle/>
                    <a:p>
                      <a:pPr algn="ctr">
                        <a:lnSpc>
                          <a:spcPct val="150000"/>
                        </a:lnSpc>
                      </a:pPr>
                      <a:r>
                        <a:rPr lang="en-GB" sz="1600" dirty="0">
                          <a:solidFill>
                            <a:schemeClr val="tx2"/>
                          </a:solidFill>
                          <a:effectLst/>
                        </a:rPr>
                        <a:t>normal/2,03</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solidFill>
                            <a:schemeClr val="tx2"/>
                          </a:solidFill>
                          <a:effectLst/>
                        </a:rPr>
                        <a:t>m/l</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effectLst/>
                        </a:rPr>
                        <a:t>0,42</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4,18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0,88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a:effectLst/>
                        </a:rPr>
                        <a:t>1,21</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a:effectLst/>
                        </a:rPr>
                        <a:t>4,92</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1,58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2,78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432631422"/>
                  </a:ext>
                </a:extLst>
              </a:tr>
              <a:tr h="623600">
                <a:tc vMerge="1">
                  <a:txBody>
                    <a:bodyPr/>
                    <a:lstStyle/>
                    <a:p>
                      <a:endParaRPr lang="ru-RU"/>
                    </a:p>
                  </a:txBody>
                  <a:tcPr/>
                </a:tc>
                <a:tc>
                  <a:txBody>
                    <a:bodyPr/>
                    <a:lstStyle/>
                    <a:p>
                      <a:pPr algn="ctr">
                        <a:lnSpc>
                          <a:spcPct val="150000"/>
                        </a:lnSpc>
                      </a:pPr>
                      <a:r>
                        <a:rPr lang="en-GB" sz="1600" dirty="0">
                          <a:solidFill>
                            <a:schemeClr val="tx2"/>
                          </a:solidFill>
                          <a:effectLst/>
                        </a:rPr>
                        <a:t>m/s</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effectLst/>
                        </a:rPr>
                        <a:t>0,42</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3,26</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1,09</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1,28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3,48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0,60</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1,32</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600720794"/>
                  </a:ext>
                </a:extLst>
              </a:tr>
              <a:tr h="623600">
                <a:tc rowSpan="2">
                  <a:txBody>
                    <a:bodyPr/>
                    <a:lstStyle/>
                    <a:p>
                      <a:pPr algn="ctr">
                        <a:lnSpc>
                          <a:spcPct val="150000"/>
                        </a:lnSpc>
                      </a:pPr>
                      <a:r>
                        <a:rPr lang="en-GB" sz="1600" dirty="0">
                          <a:solidFill>
                            <a:schemeClr val="tx2"/>
                          </a:solidFill>
                          <a:effectLst/>
                        </a:rPr>
                        <a:t>cold/2,07</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solidFill>
                            <a:schemeClr val="tx2"/>
                          </a:solidFill>
                          <a:effectLst/>
                        </a:rPr>
                        <a:t>m/l</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effectLst/>
                        </a:rPr>
                        <a:t>1,90</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1,52</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a:effectLst/>
                        </a:rPr>
                        <a:t>3,23</a:t>
                      </a:r>
                      <a:endParaRPr lang="ru-RU" sz="160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2,28</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0,09</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2,09</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3,54</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966864809"/>
                  </a:ext>
                </a:extLst>
              </a:tr>
              <a:tr h="623600">
                <a:tc vMerge="1">
                  <a:txBody>
                    <a:bodyPr/>
                    <a:lstStyle/>
                    <a:p>
                      <a:endParaRPr lang="ru-RU"/>
                    </a:p>
                  </a:txBody>
                  <a:tcPr/>
                </a:tc>
                <a:tc>
                  <a:txBody>
                    <a:bodyPr/>
                    <a:lstStyle/>
                    <a:p>
                      <a:pPr algn="ctr">
                        <a:lnSpc>
                          <a:spcPct val="150000"/>
                        </a:lnSpc>
                      </a:pPr>
                      <a:r>
                        <a:rPr lang="en-GB" sz="1600" dirty="0">
                          <a:solidFill>
                            <a:schemeClr val="tx2"/>
                          </a:solidFill>
                          <a:effectLst/>
                        </a:rPr>
                        <a:t>m/s</a:t>
                      </a:r>
                      <a:endParaRPr lang="ru-RU" sz="1600"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lang="en-GB" sz="1600" dirty="0">
                          <a:effectLst/>
                        </a:rPr>
                        <a:t>1,95</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914400" rtl="0" eaLnBrk="1" latinLnBrk="0" hangingPunct="1">
                        <a:lnSpc>
                          <a:spcPct val="150000"/>
                        </a:lnSpc>
                      </a:pPr>
                      <a:r>
                        <a:rPr lang="en-GB" sz="1600" kern="1200" dirty="0">
                          <a:solidFill>
                            <a:schemeClr val="dk1"/>
                          </a:solidFill>
                          <a:effectLst/>
                          <a:latin typeface="+mn-lt"/>
                          <a:ea typeface="+mn-ea"/>
                          <a:cs typeface="+mn-cs"/>
                        </a:rPr>
                        <a:t>3,91</a:t>
                      </a:r>
                      <a:endParaRPr lang="ru-RU" sz="16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1,56</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2,22</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1,65</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pPr>
                      <a:r>
                        <a:rPr lang="en-GB" sz="1600" dirty="0">
                          <a:effectLst/>
                        </a:rPr>
                        <a:t>2,82</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lnSpc>
                          <a:spcPct val="150000"/>
                        </a:lnSpc>
                      </a:pPr>
                      <a:r>
                        <a:rPr lang="en-GB" sz="1600" dirty="0">
                          <a:effectLst/>
                        </a:rPr>
                        <a:t>0,69</a:t>
                      </a:r>
                      <a:endParaRPr lang="ru-RU" sz="1600" dirty="0">
                        <a:effectLst/>
                        <a:latin typeface="Calibri Light" panose="020F03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459338053"/>
                  </a:ext>
                </a:extLst>
              </a:tr>
            </a:tbl>
          </a:graphicData>
        </a:graphic>
      </p:graphicFrame>
      <p:sp>
        <p:nvSpPr>
          <p:cNvPr id="5" name="Rectangle 1">
            <a:extLst>
              <a:ext uri="{FF2B5EF4-FFF2-40B4-BE49-F238E27FC236}">
                <a16:creationId xmlns:a16="http://schemas.microsoft.com/office/drawing/2014/main" id="{6B166748-4094-43DC-BC7B-60542A5F4C17}"/>
              </a:ext>
            </a:extLst>
          </p:cNvPr>
          <p:cNvSpPr>
            <a:spLocks noChangeArrowheads="1"/>
          </p:cNvSpPr>
          <p:nvPr/>
        </p:nvSpPr>
        <p:spPr bwMode="auto">
          <a:xfrm>
            <a:off x="314540" y="5473005"/>
            <a:ext cx="1149645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1pPr>
            <a:lvl2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2pPr>
            <a:lvl3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3pPr>
            <a:lvl4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4pPr>
            <a:lvl5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5pPr>
            <a:lvl6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6pPr>
            <a:lvl7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7pPr>
            <a:lvl8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8pPr>
            <a:lvl9pPr eaLnBrk="0" fontAlgn="base" hangingPunct="0">
              <a:spcBef>
                <a:spcPct val="0"/>
              </a:spcBef>
              <a:spcAft>
                <a:spcPct val="0"/>
              </a:spcAft>
              <a:tabLst>
                <a:tab pos="2609850" algn="ctr"/>
                <a:tab pos="5581650"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609850" algn="ctr"/>
                <a:tab pos="5581650" algn="r"/>
              </a:tabLst>
            </a:pPr>
            <a:r>
              <a:rPr kumimoji="0" lang="en-GB" altLang="ru-RU" b="0" i="1" u="none" strike="noStrike" cap="none" normalizeH="0" baseline="0" dirty="0">
                <a:ln>
                  <a:noFill/>
                </a:ln>
                <a:solidFill>
                  <a:schemeClr val="tx1"/>
                </a:solidFill>
                <a:effectLst/>
                <a:latin typeface="+mn-lt"/>
                <a:ea typeface="Times New Roman" panose="02020603050405020304" pitchFamily="18" charset="0"/>
              </a:rPr>
              <a:t>blue cells mean that datasets are similar (the null hypothesis is not rejected), and orange cells – datasets are different (the null hypothesis is rejected)</a:t>
            </a:r>
            <a:endParaRPr kumimoji="0" lang="ru-RU" altLang="ru-RU" b="0"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None/>
              <a:tabLst>
                <a:tab pos="2609850" algn="ctr"/>
                <a:tab pos="5581650" algn="r"/>
              </a:tabLst>
            </a:pPr>
            <a:r>
              <a:rPr kumimoji="0" lang="en-GB" altLang="ru-RU" sz="1600" b="0" i="0" u="none" strike="noStrike" cap="none" normalizeH="0" baseline="3000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1</a:t>
            </a:r>
            <a:r>
              <a:rPr kumimoji="0" lang="en-GB" altLang="ru-RU" sz="1600" b="0" i="0" u="none" strike="noStrike" cap="none" normalizeH="0" baseline="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t-values were obtained for the calculated data sets, not observed</a:t>
            </a:r>
            <a:endParaRPr kumimoji="0" lang="ru-RU" altLang="ru-RU"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609850" algn="ctr"/>
                <a:tab pos="5581650" algn="r"/>
              </a:tabLst>
            </a:pPr>
            <a:r>
              <a:rPr kumimoji="0" lang="en-GB" altLang="ru-RU" sz="1600" b="0" i="0" u="none" strike="noStrike" cap="none" normalizeH="0" baseline="3000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2</a:t>
            </a:r>
            <a:r>
              <a:rPr kumimoji="0" lang="en-GB" altLang="ru-RU" sz="1600" b="0" i="0" u="none" strike="noStrike" cap="none" normalizeH="0" baseline="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m/l – t-value between modelled and lichen datasets</a:t>
            </a:r>
            <a:endParaRPr kumimoji="0" lang="ru-RU" altLang="ru-RU"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609850" algn="ctr"/>
                <a:tab pos="5581650" algn="r"/>
              </a:tabLst>
            </a:pPr>
            <a:r>
              <a:rPr kumimoji="0" lang="en-GB" altLang="ru-RU" sz="1600" b="0" i="0" u="none" strike="noStrike" cap="none" normalizeH="0" baseline="3000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3</a:t>
            </a:r>
            <a:r>
              <a:rPr kumimoji="0" lang="en-GB" altLang="ru-RU" sz="1600" b="0" i="0" u="none" strike="noStrike" cap="none" normalizeH="0" baseline="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m/s – t-value between modelled and shrub datasets</a:t>
            </a:r>
            <a:endParaRPr kumimoji="0" lang="en-GB" altLang="ru-RU" sz="1600" b="0" i="0" u="none" strike="noStrike" cap="none" normalizeH="0" baseline="0" dirty="0">
              <a:ln>
                <a:noFill/>
              </a:ln>
              <a:solidFill>
                <a:schemeClr val="tx1"/>
              </a:solidFill>
              <a:effectLst/>
              <a:latin typeface="Arial" panose="020B0604020202020204" pitchFamily="34" charset="0"/>
            </a:endParaRPr>
          </a:p>
        </p:txBody>
      </p:sp>
      <p:sp>
        <p:nvSpPr>
          <p:cNvPr id="2" name="Номер слайда 1">
            <a:extLst>
              <a:ext uri="{FF2B5EF4-FFF2-40B4-BE49-F238E27FC236}">
                <a16:creationId xmlns:a16="http://schemas.microsoft.com/office/drawing/2014/main" id="{9D437486-6E41-4954-9A33-083B534D07CE}"/>
              </a:ext>
            </a:extLst>
          </p:cNvPr>
          <p:cNvSpPr>
            <a:spLocks noGrp="1"/>
          </p:cNvSpPr>
          <p:nvPr>
            <p:ph type="sldNum" sz="quarter" idx="12"/>
          </p:nvPr>
        </p:nvSpPr>
        <p:spPr/>
        <p:txBody>
          <a:bodyPr/>
          <a:lstStyle/>
          <a:p>
            <a:fld id="{A77E1B89-3024-44D4-A591-F474EF9206ED}" type="slidenum">
              <a:rPr lang="ru-RU" smtClean="0"/>
              <a:t>13</a:t>
            </a:fld>
            <a:endParaRPr lang="ru-RU"/>
          </a:p>
        </p:txBody>
      </p:sp>
      <p:sp>
        <p:nvSpPr>
          <p:cNvPr id="6" name="Заголовок 1">
            <a:extLst>
              <a:ext uri="{FF2B5EF4-FFF2-40B4-BE49-F238E27FC236}">
                <a16:creationId xmlns:a16="http://schemas.microsoft.com/office/drawing/2014/main" id="{A597DE73-6ACD-44B1-A75F-05B4172BBC9C}"/>
              </a:ext>
            </a:extLst>
          </p:cNvPr>
          <p:cNvSpPr>
            <a:spLocks noGrp="1"/>
          </p:cNvSpPr>
          <p:nvPr>
            <p:ph type="title"/>
          </p:nvPr>
        </p:nvSpPr>
        <p:spPr>
          <a:xfrm>
            <a:off x="2659025" y="136525"/>
            <a:ext cx="6807486" cy="631740"/>
          </a:xfrm>
        </p:spPr>
        <p:txBody>
          <a:bodyPr>
            <a:normAutofit fontScale="90000"/>
          </a:bodyPr>
          <a:lstStyle/>
          <a:p>
            <a:pPr algn="ctr"/>
            <a:r>
              <a:rPr lang="en-GB" dirty="0"/>
              <a:t>T-test results</a:t>
            </a:r>
            <a:endParaRPr lang="ru-RU" dirty="0"/>
          </a:p>
        </p:txBody>
      </p:sp>
    </p:spTree>
    <p:extLst>
      <p:ext uri="{BB962C8B-B14F-4D97-AF65-F5344CB8AC3E}">
        <p14:creationId xmlns:p14="http://schemas.microsoft.com/office/powerpoint/2010/main" val="1063657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407DBE-BF4A-4CDB-B308-FCD24B4F85BC}"/>
              </a:ext>
            </a:extLst>
          </p:cNvPr>
          <p:cNvSpPr>
            <a:spLocks noGrp="1"/>
          </p:cNvSpPr>
          <p:nvPr>
            <p:ph type="title"/>
          </p:nvPr>
        </p:nvSpPr>
        <p:spPr>
          <a:xfrm>
            <a:off x="2019300" y="136525"/>
            <a:ext cx="8153400" cy="739775"/>
          </a:xfrm>
        </p:spPr>
        <p:txBody>
          <a:bodyPr>
            <a:normAutofit fontScale="90000"/>
          </a:bodyPr>
          <a:lstStyle/>
          <a:p>
            <a:pPr algn="ctr"/>
            <a:r>
              <a:rPr lang="en-GB" dirty="0"/>
              <a:t>Conclusion</a:t>
            </a:r>
            <a:endParaRPr lang="ru-RU" dirty="0"/>
          </a:p>
        </p:txBody>
      </p:sp>
      <p:sp>
        <p:nvSpPr>
          <p:cNvPr id="3" name="Объект 2">
            <a:extLst>
              <a:ext uri="{FF2B5EF4-FFF2-40B4-BE49-F238E27FC236}">
                <a16:creationId xmlns:a16="http://schemas.microsoft.com/office/drawing/2014/main" id="{4179244A-5009-4D0E-971B-FB0278887A9C}"/>
              </a:ext>
            </a:extLst>
          </p:cNvPr>
          <p:cNvSpPr>
            <a:spLocks noGrp="1"/>
          </p:cNvSpPr>
          <p:nvPr>
            <p:ph idx="1"/>
          </p:nvPr>
        </p:nvSpPr>
        <p:spPr>
          <a:xfrm>
            <a:off x="1228725" y="1003301"/>
            <a:ext cx="10220325" cy="5854700"/>
          </a:xfrm>
        </p:spPr>
        <p:txBody>
          <a:bodyPr>
            <a:normAutofit lnSpcReduction="10000"/>
          </a:bodyPr>
          <a:lstStyle/>
          <a:p>
            <a:pPr algn="just">
              <a:lnSpc>
                <a:spcPct val="150000"/>
              </a:lnSpc>
            </a:pPr>
            <a:r>
              <a:rPr lang="en-GB" sz="2400" b="1" dirty="0">
                <a:latin typeface="Calibri Light" panose="020F0302020204030204" pitchFamily="34" charset="0"/>
                <a:cs typeface="Times New Roman" panose="02020603050405020304" pitchFamily="18" charset="0"/>
              </a:rPr>
              <a:t>K</a:t>
            </a:r>
            <a:r>
              <a:rPr lang="en-GB" sz="2400" b="1" baseline="-25000" dirty="0">
                <a:latin typeface="Calibri Light" panose="020F0302020204030204" pitchFamily="34" charset="0"/>
                <a:cs typeface="Times New Roman" panose="02020603050405020304" pitchFamily="18" charset="0"/>
              </a:rPr>
              <a:t>in</a:t>
            </a:r>
            <a:r>
              <a:rPr lang="en-GB" sz="2400" b="1" dirty="0">
                <a:latin typeface="Calibri Light" panose="020F0302020204030204" pitchFamily="34" charset="0"/>
                <a:cs typeface="Times New Roman" panose="02020603050405020304" pitchFamily="18" charset="0"/>
              </a:rPr>
              <a:t>, L</a:t>
            </a:r>
            <a:r>
              <a:rPr lang="en-GB" sz="2400" b="1" baseline="-25000" dirty="0">
                <a:latin typeface="Calibri Light" panose="020F0302020204030204" pitchFamily="34" charset="0"/>
                <a:cs typeface="Times New Roman" panose="02020603050405020304" pitchFamily="18" charset="0"/>
              </a:rPr>
              <a:t>in</a:t>
            </a:r>
            <a:r>
              <a:rPr lang="en-GB" sz="2400" b="1" dirty="0">
                <a:latin typeface="Calibri Light" panose="020F0302020204030204" pitchFamily="34" charset="0"/>
                <a:cs typeface="Times New Roman" panose="02020603050405020304" pitchFamily="18" charset="0"/>
              </a:rPr>
              <a:t> and K* </a:t>
            </a:r>
            <a:r>
              <a:rPr lang="en-GB" sz="2400" dirty="0">
                <a:latin typeface="Calibri Light" panose="020F0302020204030204" pitchFamily="34" charset="0"/>
                <a:cs typeface="Times New Roman" panose="02020603050405020304" pitchFamily="18" charset="0"/>
              </a:rPr>
              <a:t>for </a:t>
            </a:r>
            <a:r>
              <a:rPr lang="en-GB" sz="2400" b="1" dirty="0">
                <a:latin typeface="Calibri Light" panose="020F0302020204030204" pitchFamily="34" charset="0"/>
                <a:cs typeface="Times New Roman" panose="02020603050405020304" pitchFamily="18" charset="0"/>
              </a:rPr>
              <a:t>both lichens and shrubs </a:t>
            </a:r>
            <a:r>
              <a:rPr lang="en-GB" sz="2400" dirty="0">
                <a:latin typeface="Calibri Light" panose="020F0302020204030204" pitchFamily="34" charset="0"/>
                <a:cs typeface="Times New Roman" panose="02020603050405020304" pitchFamily="18" charset="0"/>
              </a:rPr>
              <a:t>were </a:t>
            </a:r>
            <a:r>
              <a:rPr lang="en-GB" sz="2400" b="1" dirty="0">
                <a:latin typeface="Calibri Light" panose="020F0302020204030204" pitchFamily="34" charset="0"/>
                <a:cs typeface="Times New Roman" panose="02020603050405020304" pitchFamily="18" charset="0"/>
              </a:rPr>
              <a:t>proven similar to modelled</a:t>
            </a:r>
            <a:r>
              <a:rPr lang="en-GB" sz="2400" dirty="0">
                <a:latin typeface="Calibri Light" panose="020F0302020204030204" pitchFamily="34" charset="0"/>
                <a:cs typeface="Times New Roman" panose="02020603050405020304" pitchFamily="18" charset="0"/>
              </a:rPr>
              <a:t>, with exception of </a:t>
            </a:r>
            <a:r>
              <a:rPr lang="en-GB" sz="2400" b="1" dirty="0">
                <a:latin typeface="Calibri Light" panose="020F0302020204030204" pitchFamily="34" charset="0"/>
                <a:cs typeface="Times New Roman" panose="02020603050405020304" pitchFamily="18" charset="0"/>
              </a:rPr>
              <a:t>L</a:t>
            </a:r>
            <a:r>
              <a:rPr lang="en-GB" sz="2400" b="1" baseline="-25000" dirty="0">
                <a:latin typeface="Calibri Light" panose="020F0302020204030204" pitchFamily="34" charset="0"/>
                <a:cs typeface="Times New Roman" panose="02020603050405020304" pitchFamily="18" charset="0"/>
              </a:rPr>
              <a:t>in</a:t>
            </a:r>
            <a:r>
              <a:rPr lang="en-GB" sz="2400" b="1" dirty="0">
                <a:latin typeface="Calibri Light" panose="020F0302020204030204" pitchFamily="34" charset="0"/>
                <a:cs typeface="Times New Roman" panose="02020603050405020304" pitchFamily="18" charset="0"/>
              </a:rPr>
              <a:t> and K* in the “cold” period</a:t>
            </a:r>
            <a:r>
              <a:rPr lang="en-GB" sz="2400" dirty="0">
                <a:latin typeface="Calibri Light" panose="020F0302020204030204" pitchFamily="34" charset="0"/>
                <a:cs typeface="Times New Roman" panose="02020603050405020304" pitchFamily="18" charset="0"/>
              </a:rPr>
              <a:t>. </a:t>
            </a:r>
          </a:p>
          <a:p>
            <a:pPr algn="just">
              <a:lnSpc>
                <a:spcPct val="150000"/>
              </a:lnSpc>
            </a:pPr>
            <a:r>
              <a:rPr lang="en-US" sz="2400" b="1" dirty="0">
                <a:latin typeface="Calibri Light" panose="020F0302020204030204" pitchFamily="34" charset="0"/>
                <a:cs typeface="Times New Roman" panose="02020603050405020304" pitchFamily="18" charset="0"/>
              </a:rPr>
              <a:t> The modelled </a:t>
            </a:r>
            <a:r>
              <a:rPr lang="en-US" sz="2400" b="1" dirty="0" err="1">
                <a:latin typeface="Calibri Light" panose="020F0302020204030204" pitchFamily="34" charset="0"/>
                <a:cs typeface="Times New Roman" panose="02020603050405020304" pitchFamily="18" charset="0"/>
              </a:rPr>
              <a:t>K</a:t>
            </a:r>
            <a:r>
              <a:rPr lang="en-US" sz="2400" b="1" baseline="-25000" dirty="0" err="1">
                <a:latin typeface="Calibri Light" panose="020F0302020204030204" pitchFamily="34" charset="0"/>
                <a:cs typeface="Times New Roman" panose="02020603050405020304" pitchFamily="18" charset="0"/>
              </a:rPr>
              <a:t>out</a:t>
            </a:r>
            <a:r>
              <a:rPr lang="en-US" sz="2400" b="1" dirty="0">
                <a:latin typeface="Calibri Light" panose="020F0302020204030204" pitchFamily="34" charset="0"/>
                <a:cs typeface="Times New Roman" panose="02020603050405020304" pitchFamily="18" charset="0"/>
              </a:rPr>
              <a:t> differed </a:t>
            </a:r>
            <a:r>
              <a:rPr lang="en-US" sz="2400" dirty="0">
                <a:latin typeface="Calibri Light" panose="020F0302020204030204" pitchFamily="34" charset="0"/>
                <a:cs typeface="Times New Roman" panose="02020603050405020304" pitchFamily="18" charset="0"/>
              </a:rPr>
              <a:t>from observed </a:t>
            </a:r>
            <a:r>
              <a:rPr lang="en-US" sz="2400" b="1" dirty="0">
                <a:latin typeface="Calibri Light" panose="020F0302020204030204" pitchFamily="34" charset="0"/>
                <a:cs typeface="Times New Roman" panose="02020603050405020304" pitchFamily="18" charset="0"/>
              </a:rPr>
              <a:t>in almost all regimes</a:t>
            </a:r>
            <a:r>
              <a:rPr lang="en-US" sz="2400" dirty="0">
                <a:latin typeface="Calibri Light" panose="020F0302020204030204" pitchFamily="34" charset="0"/>
                <a:cs typeface="Times New Roman" panose="02020603050405020304" pitchFamily="18" charset="0"/>
              </a:rPr>
              <a:t>. </a:t>
            </a:r>
            <a:endParaRPr lang="en-GB" sz="2400" dirty="0">
              <a:latin typeface="Calibri Light" panose="020F0302020204030204" pitchFamily="34" charset="0"/>
              <a:cs typeface="Times New Roman" panose="02020603050405020304" pitchFamily="18" charset="0"/>
            </a:endParaRPr>
          </a:p>
          <a:p>
            <a:pPr algn="just">
              <a:lnSpc>
                <a:spcPct val="150000"/>
              </a:lnSpc>
            </a:pPr>
            <a:r>
              <a:rPr lang="en-GB" sz="2400" dirty="0">
                <a:latin typeface="Calibri Light" panose="020F0302020204030204" pitchFamily="34" charset="0"/>
                <a:cs typeface="Times New Roman" panose="02020603050405020304" pitchFamily="18" charset="0"/>
              </a:rPr>
              <a:t>T-test results for</a:t>
            </a:r>
            <a:r>
              <a:rPr lang="en-GB" sz="2400" b="1" dirty="0">
                <a:latin typeface="Calibri Light" panose="020F0302020204030204" pitchFamily="34" charset="0"/>
                <a:cs typeface="Times New Roman" panose="02020603050405020304" pitchFamily="18" charset="0"/>
              </a:rPr>
              <a:t> L*, and Q* and L</a:t>
            </a:r>
            <a:r>
              <a:rPr lang="en-GB" sz="2400" b="1" baseline="-25000" dirty="0">
                <a:latin typeface="Calibri Light" panose="020F0302020204030204" pitchFamily="34" charset="0"/>
                <a:cs typeface="Times New Roman" panose="02020603050405020304" pitchFamily="18" charset="0"/>
              </a:rPr>
              <a:t>out</a:t>
            </a:r>
            <a:r>
              <a:rPr lang="en-GB" sz="2400" b="1" dirty="0">
                <a:latin typeface="Calibri Light" panose="020F0302020204030204" pitchFamily="34" charset="0"/>
                <a:cs typeface="Times New Roman" panose="02020603050405020304" pitchFamily="18" charset="0"/>
              </a:rPr>
              <a:t> varied</a:t>
            </a:r>
            <a:r>
              <a:rPr lang="en-GB" sz="2400" dirty="0">
                <a:latin typeface="Calibri Light" panose="020F0302020204030204" pitchFamily="34" charset="0"/>
                <a:cs typeface="Times New Roman" panose="02020603050405020304" pitchFamily="18" charset="0"/>
              </a:rPr>
              <a:t> between the type of vegetation (lichens or shrubs) and temperature regimes, </a:t>
            </a:r>
            <a:r>
              <a:rPr lang="en-GB" sz="2400" b="1" dirty="0">
                <a:latin typeface="Calibri Light" panose="020F0302020204030204" pitchFamily="34" charset="0"/>
                <a:cs typeface="Times New Roman" panose="02020603050405020304" pitchFamily="18" charset="0"/>
              </a:rPr>
              <a:t>without a clear pattern of regularity.</a:t>
            </a:r>
          </a:p>
          <a:p>
            <a:pPr algn="just">
              <a:lnSpc>
                <a:spcPct val="150000"/>
              </a:lnSpc>
            </a:pPr>
            <a:r>
              <a:rPr lang="en-US" sz="2400" dirty="0">
                <a:latin typeface="Calibri Light" panose="020F0302020204030204" pitchFamily="34" charset="0"/>
                <a:cs typeface="Times New Roman" panose="02020603050405020304" pitchFamily="18" charset="0"/>
              </a:rPr>
              <a:t>Still, about </a:t>
            </a:r>
            <a:r>
              <a:rPr lang="en-US" sz="2400" b="1" dirty="0">
                <a:latin typeface="Calibri Light" panose="020F0302020204030204" pitchFamily="34" charset="0"/>
                <a:cs typeface="Times New Roman" panose="02020603050405020304" pitchFamily="18" charset="0"/>
              </a:rPr>
              <a:t>70% of the modelled fluxes closely resembled the shrub ones</a:t>
            </a:r>
            <a:r>
              <a:rPr lang="en-US" sz="2400" dirty="0">
                <a:latin typeface="Calibri Light" panose="020F0302020204030204" pitchFamily="34" charset="0"/>
                <a:cs typeface="Times New Roman" panose="02020603050405020304" pitchFamily="18" charset="0"/>
              </a:rPr>
              <a:t>, while only around </a:t>
            </a:r>
            <a:r>
              <a:rPr lang="en-US" sz="2400" b="1" dirty="0">
                <a:latin typeface="Calibri Light" panose="020F0302020204030204" pitchFamily="34" charset="0"/>
                <a:cs typeface="Times New Roman" panose="02020603050405020304" pitchFamily="18" charset="0"/>
              </a:rPr>
              <a:t>50% resembled lichens</a:t>
            </a:r>
            <a:r>
              <a:rPr lang="en-US" sz="2400" dirty="0">
                <a:latin typeface="Calibri Light" panose="020F0302020204030204" pitchFamily="34" charset="0"/>
                <a:cs typeface="Times New Roman" panose="02020603050405020304" pitchFamily="18" charset="0"/>
              </a:rPr>
              <a:t>. </a:t>
            </a:r>
            <a:endParaRPr lang="en-GB" sz="2400" dirty="0">
              <a:latin typeface="Calibri Light" panose="020F0302020204030204" pitchFamily="34" charset="0"/>
              <a:cs typeface="Times New Roman" panose="02020603050405020304" pitchFamily="18" charset="0"/>
            </a:endParaRPr>
          </a:p>
          <a:p>
            <a:pPr marL="0" indent="0" algn="just">
              <a:lnSpc>
                <a:spcPct val="150000"/>
              </a:lnSpc>
              <a:buNone/>
            </a:pPr>
            <a:r>
              <a:rPr lang="en-US" sz="2400" dirty="0">
                <a:latin typeface="Calibri Light" panose="020F0302020204030204" pitchFamily="34" charset="0"/>
                <a:cs typeface="Times New Roman" panose="02020603050405020304" pitchFamily="18" charset="0"/>
              </a:rPr>
              <a:t>In conclusion, CLM4.5 most likely modelled credible values for radiation fluxes, but further research is needed for greater clarity.</a:t>
            </a:r>
            <a:endParaRPr lang="ru-RU" sz="2400" dirty="0">
              <a:latin typeface="Calibri Light" panose="020F0302020204030204" pitchFamily="34" charset="0"/>
              <a:cs typeface="Times New Roman" panose="02020603050405020304" pitchFamily="18" charset="0"/>
            </a:endParaRPr>
          </a:p>
        </p:txBody>
      </p:sp>
      <p:sp>
        <p:nvSpPr>
          <p:cNvPr id="5" name="Номер слайда 4">
            <a:extLst>
              <a:ext uri="{FF2B5EF4-FFF2-40B4-BE49-F238E27FC236}">
                <a16:creationId xmlns:a16="http://schemas.microsoft.com/office/drawing/2014/main" id="{A83D10D0-2EC3-4815-BEB2-1CE8CF37F0BE}"/>
              </a:ext>
            </a:extLst>
          </p:cNvPr>
          <p:cNvSpPr>
            <a:spLocks noGrp="1"/>
          </p:cNvSpPr>
          <p:nvPr>
            <p:ph type="sldNum" sz="quarter" idx="12"/>
          </p:nvPr>
        </p:nvSpPr>
        <p:spPr/>
        <p:txBody>
          <a:bodyPr/>
          <a:lstStyle/>
          <a:p>
            <a:fld id="{A77E1B89-3024-44D4-A591-F474EF9206ED}" type="slidenum">
              <a:rPr lang="ru-RU" smtClean="0"/>
              <a:t>14</a:t>
            </a:fld>
            <a:endParaRPr lang="ru-RU"/>
          </a:p>
        </p:txBody>
      </p:sp>
    </p:spTree>
    <p:extLst>
      <p:ext uri="{BB962C8B-B14F-4D97-AF65-F5344CB8AC3E}">
        <p14:creationId xmlns:p14="http://schemas.microsoft.com/office/powerpoint/2010/main" val="4041665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Тема1">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Тема1" id="{6986AF4F-BAF6-449C-9C32-7ACB8E79EABA}" vid="{8C41E274-053F-496A-885A-C875F603800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Тема1</Template>
  <TotalTime>0</TotalTime>
  <Words>1016</Words>
  <Application>Microsoft Office PowerPoint</Application>
  <PresentationFormat>Широкоэкранный</PresentationFormat>
  <Paragraphs>133</Paragraphs>
  <Slides>14</Slides>
  <Notes>4</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Calibri Light</vt:lpstr>
      <vt:lpstr>Cambria</vt:lpstr>
      <vt:lpstr>Times</vt:lpstr>
      <vt:lpstr>Тема1</vt:lpstr>
      <vt:lpstr>Comparison of modelled radiation budgets with observations over lichens and shrubs at Mount Imingfjell, Norway</vt:lpstr>
      <vt:lpstr>Studied area</vt:lpstr>
      <vt:lpstr>CLM4.5 brief description</vt:lpstr>
      <vt:lpstr>Modelled radiation budget for “extremely warm” regime</vt:lpstr>
      <vt:lpstr>Observed radiation budget (Lichens) for “extremely warm” regime</vt:lpstr>
      <vt:lpstr>Observed radiation budget (Shrubs) for “extremely warm” regime</vt:lpstr>
      <vt:lpstr>Modelled radiation budget for “normal” regime</vt:lpstr>
      <vt:lpstr>Observed radiation budget (Lichens) for “normal” regime</vt:lpstr>
      <vt:lpstr>Observed radiation budget (Shrubs) for “normal” regime</vt:lpstr>
      <vt:lpstr>Modelled radiation budget for “cold” regime</vt:lpstr>
      <vt:lpstr>Observed radiation budget (Lichens) for “cold” regime</vt:lpstr>
      <vt:lpstr>Презентация PowerPoint</vt:lpstr>
      <vt:lpstr>T-test results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Anastasiia Vasiakina</dc:creator>
  <cp:lastModifiedBy>Анастасия Васякина</cp:lastModifiedBy>
  <cp:revision>23</cp:revision>
  <dcterms:created xsi:type="dcterms:W3CDTF">2021-04-22T22:48:00Z</dcterms:created>
  <dcterms:modified xsi:type="dcterms:W3CDTF">2021-05-28T20:30:20Z</dcterms:modified>
</cp:coreProperties>
</file>