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CC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6357" autoAdjust="0"/>
  </p:normalViewPr>
  <p:slideViewPr>
    <p:cSldViewPr snapToGrid="0">
      <p:cViewPr varScale="1">
        <p:scale>
          <a:sx n="102" d="100"/>
          <a:sy n="102" d="100"/>
        </p:scale>
        <p:origin x="24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31FF6-307B-4945-A08F-607E48D71A8E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930D48-F65A-4A47-95A7-5277042DE2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0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930D48-F65A-4A47-95A7-5277042DE2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6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E83B2-7B1F-4F64-B291-B4A29D40D5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B050B5-0EF3-4E60-B967-3111580692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8BE52-F662-44EF-A6F6-DE0F53A6D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6F4BA-E68C-4902-8586-9EAAACC969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9D8ED-0646-4F13-A947-764C56C35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8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BA69E-E8FF-4687-9B03-83EBF4E07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260B6-D108-481A-94ED-FF7C77431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60172-1727-4198-8986-C7258D37D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746D06-FDE6-476B-9364-A3A7945E5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6FFB7-1218-4813-8B0A-75A43D807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75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B9DB2-4B42-463D-B184-FCAACF01C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0CC4D7-5D74-47BE-9205-D963D8C79D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5A2D2-4D96-430B-8F60-99F93C666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720A4-E314-4A3D-B12D-104410AC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6F3B42-FBC2-4C1E-886B-4F4E2C161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18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8F3F-1EE1-438D-980D-7235444F4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89C67-0658-4102-936D-1E5443DCEB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E15F83-6E32-47D2-9D48-2E3AA65E9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F8AFB-6B99-47EA-979E-016A5847A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B97C5A-DBF4-4E32-A324-EE6E46C6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B2EBF4-38FC-4B18-9EF5-EAA88BC50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3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5094D-3BBD-4FA7-ACBC-0C9670010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3CF9D7-C9AC-47F9-A450-27CB831C1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616C14-A5D5-47E0-B8CC-BA56FDCE69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D3F656-1C3A-4E1C-9660-DC499FFEE5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874E57-49EE-4C85-AF98-62CC20DE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293DF6-638D-4E3E-974B-CF142F957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70326D-79C1-478E-8EED-7EDCD74D6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13EBF-5486-4B0A-A7AD-AE64C9293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671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218C9-1DB9-4F4D-B4FD-7754FA74C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CA143F-25C4-4BF4-875B-4F8B463CF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4D987-EBB4-41E6-9D96-B69477F4E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FD7AB8-4BBA-444A-9E04-5F8869AB1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206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7EAA0B-11F2-4AF5-9493-2A48F4ED2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1FCC40-342C-4F42-8AF5-C09E7E406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642B1-0A0A-45FD-853E-39302389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005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6039A-1739-4434-ABA2-2901E5DF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A0B08-982C-43E7-A261-46962D373A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142C1D-C057-4049-BF1F-0B470A385B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3F2E7E-9B6B-40F4-A87A-E3DA581C9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9695F8-AC18-4FC3-A46D-185935E1B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4709CF-4234-4E4D-A176-068CE2D3F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9015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E9F71-98F8-471B-82A3-113EE1C7B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14F254-44F7-4BE3-A59D-5DAB86A834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3C7B0C-6B7C-4C2B-BE35-4956C6627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36594-5C0E-4348-8195-8106EB74A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6FFD4-005C-4E9E-B040-3D918DC0A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2621A-E88E-4DC4-A4CF-025DDC0C2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14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B2875-86F6-49B2-B597-06A05BE14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A9B3CE-001C-48C7-90C7-BBFCDD282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31C4B0-86A5-4256-8D6D-9BE3271B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D7F00-90BA-4A4B-ABAB-268431E5C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84B60A-D480-4F75-9A9F-F524B25555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920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5BDDBE-EF47-4F6E-8F61-827ED16993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9CD8AE-2798-4C9B-A759-82328B5F4F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20348E-44A7-45A2-84A6-5CDD2509E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89EBD-B2D1-4EA2-B1F9-2A800D4F9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6081FB-DB5C-40AF-AA1D-4011FDD1B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924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AD20B1-B4E0-4CC8-8673-EFBFC3F63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B595DB-CEE3-4A15-B4FC-1EA8404CC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9FD96-618A-4706-949B-E77FDE206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D18D2B-99CF-4DA3-8088-42AFC46763EC}" type="datetimeFigureOut">
              <a:rPr lang="en-US" smtClean="0"/>
              <a:t>4/16/2021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A6D21-D0ED-47B4-8CD7-172D0E714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15390D-9CB7-43E7-AF4B-53E181253E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8891E-89A0-4552-A6DD-F9FEB78C4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451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png"/><Relationship Id="rId10" Type="http://schemas.openxmlformats.org/officeDocument/2006/relationships/image" Target="../media/image6.jpe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6EED342E-35AF-44ED-A932-401A045FFB29}"/>
              </a:ext>
            </a:extLst>
          </p:cNvPr>
          <p:cNvSpPr/>
          <p:nvPr/>
        </p:nvSpPr>
        <p:spPr>
          <a:xfrm>
            <a:off x="0" y="0"/>
            <a:ext cx="12192000" cy="14879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E6EA93-4155-4321-BDCA-6DE822EBA758}"/>
              </a:ext>
            </a:extLst>
          </p:cNvPr>
          <p:cNvSpPr txBox="1"/>
          <p:nvPr/>
        </p:nvSpPr>
        <p:spPr>
          <a:xfrm>
            <a:off x="152947" y="1583179"/>
            <a:ext cx="3697085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Hypothesis: Forest cover and runoff are inversely related.</a:t>
            </a:r>
          </a:p>
          <a:p>
            <a:endParaRPr lang="en-US" dirty="0"/>
          </a:p>
          <a:p>
            <a:r>
              <a:rPr lang="en-US" dirty="0"/>
              <a:t>Observed exceptions to hypothesis: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2"/>
                </a:solidFill>
              </a:rPr>
              <a:t>Unexpected increases </a:t>
            </a:r>
            <a:r>
              <a:rPr lang="en-US" dirty="0"/>
              <a:t>in Q/P in the absence of disturbance in wetter watersheds with less incoming solar radiation.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C0099"/>
                </a:solidFill>
              </a:rPr>
              <a:t>Unexpected decreases </a:t>
            </a:r>
            <a:r>
              <a:rPr lang="en-US" dirty="0"/>
              <a:t>in runoff ratio (Q/P) after disturbance (tree growth &lt;0) in arid watersheds with high incoming solar radiation.</a:t>
            </a:r>
          </a:p>
          <a:p>
            <a:endParaRPr lang="en-US" dirty="0"/>
          </a:p>
          <a:p>
            <a:r>
              <a:rPr lang="en-US" sz="1400" dirty="0"/>
              <a:t>Data sources: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1400" dirty="0"/>
              <a:t>Hydrology &amp; climate: CAMELS (2000-2014); </a:t>
            </a:r>
            <a:r>
              <a:rPr lang="en-US" sz="1400" dirty="0" err="1"/>
              <a:t>Daymet</a:t>
            </a:r>
            <a:r>
              <a:rPr lang="en-US" sz="1400" dirty="0"/>
              <a:t> and USGS datasets (2014-2019)</a:t>
            </a:r>
          </a:p>
          <a:p>
            <a:pPr marL="227013" indent="-227013">
              <a:buFont typeface="Arial" panose="020B0604020202020204" pitchFamily="34" charset="0"/>
              <a:buChar char="•"/>
            </a:pPr>
            <a:r>
              <a:rPr lang="en-US" sz="1400" dirty="0"/>
              <a:t>Tree growth: US Forest Service, Forest Inventory &amp; Analysis (data collected 2010-2019; represents tree growth for 2000-2019)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598CA4-977F-4B9F-A7B0-9953B71D8580}"/>
              </a:ext>
            </a:extLst>
          </p:cNvPr>
          <p:cNvSpPr txBox="1"/>
          <p:nvPr/>
        </p:nvSpPr>
        <p:spPr>
          <a:xfrm>
            <a:off x="7873660" y="3810979"/>
            <a:ext cx="3476212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/>
              <a:t>Q = annual streamflow</a:t>
            </a:r>
          </a:p>
          <a:p>
            <a:r>
              <a:rPr lang="en-US" sz="1400" i="1" dirty="0"/>
              <a:t>P = annual precipitation</a:t>
            </a:r>
          </a:p>
          <a:p>
            <a:r>
              <a:rPr lang="en-US" sz="1400" i="1" dirty="0"/>
              <a:t>ET = annual evapotranspiration</a:t>
            </a:r>
          </a:p>
          <a:p>
            <a:r>
              <a:rPr lang="en-US" sz="1400" i="1" dirty="0"/>
              <a:t>PET = annual potential evapotranspiration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D766E73-7F90-4A93-8862-0804121C3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571" y="1875004"/>
            <a:ext cx="2071096" cy="2123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46296E-71E5-4A82-B35B-F1D8BB0D7A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6334" y="186017"/>
            <a:ext cx="9816414" cy="998537"/>
          </a:xfrm>
        </p:spPr>
        <p:txBody>
          <a:bodyPr anchor="t">
            <a:normAutofit/>
          </a:bodyPr>
          <a:lstStyle/>
          <a:p>
            <a:pPr algn="l"/>
            <a:r>
              <a:rPr lang="en-US" sz="2800" i="1" dirty="0"/>
              <a:t>Assessing annual streamflow response to forest disturbance in the western US: A large-sample hydrology approach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26980E-C985-4DF7-B8D4-5150FEB64E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6332" y="1124050"/>
            <a:ext cx="5171213" cy="454025"/>
          </a:xfrm>
        </p:spPr>
        <p:txBody>
          <a:bodyPr>
            <a:normAutofit/>
          </a:bodyPr>
          <a:lstStyle/>
          <a:p>
            <a:pPr algn="l"/>
            <a:r>
              <a:rPr lang="en-US" sz="1400" dirty="0"/>
              <a:t>Sara A. Goeking (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</a:rPr>
              <a:t>sara.goeking@usda.gov</a:t>
            </a:r>
            <a:r>
              <a:rPr lang="en-US" sz="1400" dirty="0"/>
              <a:t>) &amp; David G. Tarboton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1BDA5B-CA81-43B5-8C4A-4005FB7C4AD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4939"/>
          <a:stretch/>
        </p:blipFill>
        <p:spPr>
          <a:xfrm>
            <a:off x="7921763" y="2920076"/>
            <a:ext cx="1955019" cy="8539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11AEC65-ADA6-4567-ACEF-8578397F8E4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52390"/>
          <a:stretch/>
        </p:blipFill>
        <p:spPr>
          <a:xfrm>
            <a:off x="7921763" y="1799561"/>
            <a:ext cx="1955019" cy="115960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F6AD75FC-5987-4221-B726-3CE65417D312}"/>
              </a:ext>
            </a:extLst>
          </p:cNvPr>
          <p:cNvGrpSpPr/>
          <p:nvPr/>
        </p:nvGrpSpPr>
        <p:grpSpPr>
          <a:xfrm>
            <a:off x="3942476" y="1583905"/>
            <a:ext cx="3820891" cy="3220480"/>
            <a:chOff x="5851207" y="942518"/>
            <a:chExt cx="3820891" cy="339070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D7969E2A-1467-4D9F-B327-A0A3165C67AC}"/>
                </a:ext>
              </a:extLst>
            </p:cNvPr>
            <p:cNvSpPr/>
            <p:nvPr/>
          </p:nvSpPr>
          <p:spPr>
            <a:xfrm>
              <a:off x="5869056" y="942519"/>
              <a:ext cx="3803042" cy="339070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8507A1D6-87E6-48D6-9D6B-312AE9A96CC9}"/>
                </a:ext>
              </a:extLst>
            </p:cNvPr>
            <p:cNvGrpSpPr/>
            <p:nvPr/>
          </p:nvGrpSpPr>
          <p:grpSpPr>
            <a:xfrm>
              <a:off x="5851207" y="942518"/>
              <a:ext cx="3782792" cy="3191529"/>
              <a:chOff x="135807" y="2640681"/>
              <a:chExt cx="3782792" cy="3191529"/>
            </a:xfrm>
            <a:noFill/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D40DD406-F1A0-4E5E-8C5C-A0CA66105A1E}"/>
                  </a:ext>
                </a:extLst>
              </p:cNvPr>
              <p:cNvGrpSpPr/>
              <p:nvPr/>
            </p:nvGrpSpPr>
            <p:grpSpPr>
              <a:xfrm>
                <a:off x="135807" y="2640681"/>
                <a:ext cx="3732122" cy="3191529"/>
                <a:chOff x="450946" y="2130040"/>
                <a:chExt cx="3732122" cy="3191529"/>
              </a:xfrm>
              <a:grpFill/>
            </p:grpSpPr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F156D091-7DE5-4A9E-852D-D0352CB8C7AE}"/>
                    </a:ext>
                  </a:extLst>
                </p:cNvPr>
                <p:cNvSpPr txBox="1"/>
                <p:nvPr/>
              </p:nvSpPr>
              <p:spPr>
                <a:xfrm rot="16200000">
                  <a:off x="-276355" y="3306916"/>
                  <a:ext cx="1977822" cy="523220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/>
                    <a:t>Trend in Q/P</a:t>
                  </a:r>
                </a:p>
                <a:p>
                  <a:pPr algn="ctr"/>
                  <a:r>
                    <a:rPr lang="en-US" sz="1400" dirty="0"/>
                    <a:t>(Kendall’s tau; unitless)</a:t>
                  </a:r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39160ADC-B5CC-4047-87BE-28029AACBF34}"/>
                    </a:ext>
                  </a:extLst>
                </p:cNvPr>
                <p:cNvSpPr txBox="1"/>
                <p:nvPr/>
              </p:nvSpPr>
              <p:spPr>
                <a:xfrm>
                  <a:off x="994520" y="4997524"/>
                  <a:ext cx="3188548" cy="32404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dirty="0"/>
                    <a:t>Net tree growth (m</a:t>
                  </a:r>
                  <a:r>
                    <a:rPr lang="en-US" sz="1400" baseline="30000" dirty="0"/>
                    <a:t>3 </a:t>
                  </a:r>
                  <a:r>
                    <a:rPr lang="en-US" sz="1400" dirty="0"/>
                    <a:t>ha</a:t>
                  </a:r>
                  <a:r>
                    <a:rPr lang="en-US" sz="1400" baseline="30000" dirty="0"/>
                    <a:t>-1</a:t>
                  </a:r>
                  <a:r>
                    <a:rPr lang="en-US" sz="1400" dirty="0"/>
                    <a:t> yr</a:t>
                  </a:r>
                  <a:r>
                    <a:rPr lang="en-US" sz="1400" baseline="30000" dirty="0"/>
                    <a:t>-1</a:t>
                  </a:r>
                  <a:r>
                    <a:rPr lang="en-US" sz="1400" dirty="0"/>
                    <a:t>)</a:t>
                  </a:r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22914FD7-A533-4D34-9250-3C920352F3EF}"/>
                    </a:ext>
                  </a:extLst>
                </p:cNvPr>
                <p:cNvSpPr txBox="1"/>
                <p:nvPr/>
              </p:nvSpPr>
              <p:spPr>
                <a:xfrm>
                  <a:off x="1549265" y="2130040"/>
                  <a:ext cx="2079057" cy="324045"/>
                </a:xfrm>
                <a:prstGeom prst="rect">
                  <a:avLst/>
                </a:prstGeom>
                <a:grp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i="1" dirty="0"/>
                    <a:t>N = 177 watersheds</a:t>
                  </a:r>
                </a:p>
              </p:txBody>
            </p:sp>
          </p:grp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53945A04-A9BD-4D82-8164-1D65A3681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9381" y="2934964"/>
                <a:ext cx="3239218" cy="2571750"/>
              </a:xfrm>
              <a:prstGeom prst="rect">
                <a:avLst/>
              </a:prstGeom>
              <a:grpFill/>
            </p:spPr>
          </p:pic>
        </p:grp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00E46EC0-3E50-4A4C-87E0-294CBFD861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3200" y="13932"/>
            <a:ext cx="1077693" cy="73722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1AC58AE-CDEA-4C9B-980E-7AF643A03A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20905" y="768506"/>
            <a:ext cx="2071096" cy="71942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CF1A5F6-1025-461C-B8D2-7075F4FBC1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9050" y="9625"/>
            <a:ext cx="742950" cy="79994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9F93E1EA-321A-4322-BB73-5F272ABADAFA}"/>
              </a:ext>
            </a:extLst>
          </p:cNvPr>
          <p:cNvSpPr/>
          <p:nvPr/>
        </p:nvSpPr>
        <p:spPr>
          <a:xfrm>
            <a:off x="3960324" y="4853018"/>
            <a:ext cx="8032343" cy="18785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415BE2-902A-470E-8B6D-0D0BEF7CE33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27741" y="4904686"/>
            <a:ext cx="3787126" cy="17766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6785ED-3937-477B-A9E3-A592618F725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54833" y="4907066"/>
            <a:ext cx="3712359" cy="1815053"/>
          </a:xfrm>
          <a:prstGeom prst="rect">
            <a:avLst/>
          </a:prstGeom>
        </p:spPr>
      </p:pic>
      <p:pic>
        <p:nvPicPr>
          <p:cNvPr id="4" name="Goeking_EGU2021_audio">
            <a:hlinkClick r:id="" action="ppaction://media"/>
            <a:extLst>
              <a:ext uri="{FF2B5EF4-FFF2-40B4-BE49-F238E27FC236}">
                <a16:creationId xmlns:a16="http://schemas.microsoft.com/office/drawing/2014/main" id="{27CAB78E-463A-4B12-930B-AC736FD24F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8638741" y="845680"/>
            <a:ext cx="609600" cy="609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1AFD37D-C33A-4628-92B7-11A2A2A65FAD}"/>
              </a:ext>
            </a:extLst>
          </p:cNvPr>
          <p:cNvSpPr txBox="1"/>
          <p:nvPr/>
        </p:nvSpPr>
        <p:spPr>
          <a:xfrm>
            <a:off x="9182141" y="896747"/>
            <a:ext cx="996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&lt;- Click for audio</a:t>
            </a:r>
          </a:p>
        </p:txBody>
      </p:sp>
    </p:spTree>
    <p:extLst>
      <p:ext uri="{BB962C8B-B14F-4D97-AF65-F5344CB8AC3E}">
        <p14:creationId xmlns:p14="http://schemas.microsoft.com/office/powerpoint/2010/main" val="415258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0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181</Words>
  <Application>Microsoft Office PowerPoint</Application>
  <PresentationFormat>Widescreen</PresentationFormat>
  <Paragraphs>21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Assessing annual streamflow response to forest disturbance in the western US: A large-sample hydrology approach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Goeking, Sara -FS</dc:creator>
  <cp:lastModifiedBy>Goeking, Sara -FS</cp:lastModifiedBy>
  <cp:revision>26</cp:revision>
  <dcterms:created xsi:type="dcterms:W3CDTF">2021-04-02T18:15:10Z</dcterms:created>
  <dcterms:modified xsi:type="dcterms:W3CDTF">2021-04-16T21:28:41Z</dcterms:modified>
</cp:coreProperties>
</file>