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 snapToObjects="1">
      <p:cViewPr>
        <p:scale>
          <a:sx n="85" d="100"/>
          <a:sy n="85" d="100"/>
        </p:scale>
        <p:origin x="392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21A13-C85A-E047-BB0E-A7C17A56E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58DF1-3CA4-EF46-A1AF-0E677CB56C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C2C96-BACE-9440-86D4-D8EAAC53A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879F-567E-1944-A51A-9F4B407C95E2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2AC8B-D6EF-7A47-852B-042FCCBF9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0009C-ECF7-994E-9897-DBEC991AD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89DF3-2247-E244-8884-C2D23879F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620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E79F7-F38F-BD45-8679-A030CAF47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D5DD7-CD32-C340-A413-14261CFEA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5EB1B-9705-5F44-8566-16C7A22BE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879F-567E-1944-A51A-9F4B407C95E2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CCF3D-AD1E-1C47-8542-199E041F6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AFB3B-F0DE-7B42-8F0A-DAF3EB386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89DF3-2247-E244-8884-C2D23879F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131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37A2-29F5-DE44-BFA6-04DE6C05F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80B834-0B76-8742-B744-7FB3B5D10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4A419-51F4-0D4A-997F-2F74BF853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879F-567E-1944-A51A-9F4B407C95E2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17AE9-7414-964D-AC5A-BF49DAE42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47268-6E7B-1E4C-89CB-09E9A72D4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89DF3-2247-E244-8884-C2D23879F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079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483BC-9188-4842-A963-EFB72E04B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66C0D-0E49-F342-BFF5-C0EFFE88D8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B9A5B-1965-2747-AFF6-207E4B3528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D819E-5D96-5C40-A7FB-BE56857A4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879F-567E-1944-A51A-9F4B407C95E2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4F3097-4E9A-9148-9F92-A264B34B8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805CDE-21E2-B546-9770-38F96AA2A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89DF3-2247-E244-8884-C2D23879F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586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A5EB5-2169-1F41-BD10-B70F4F140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F854C8-8BAB-5D46-8005-B899447B6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56CB08-8F97-4B45-AA83-F3A016DEFA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B0E07F-0300-B446-9F7A-1C965A3515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394937-F92C-CA43-8C10-2F138EA0F0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E525AF-A9AB-B340-901E-81C661685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879F-567E-1944-A51A-9F4B407C95E2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F97281-A506-FB44-978A-17905923E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CD7FF1-2B45-3748-A5D4-8D956C492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89DF3-2247-E244-8884-C2D23879F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875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1D36F-400C-7C41-9129-2F4ECD800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03686D-23E9-F143-BC1E-C95062689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879F-567E-1944-A51A-9F4B407C95E2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590F0E-706A-2544-AA28-B9FF06C46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12FC04-D1A7-1C4D-A67E-5968DF397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89DF3-2247-E244-8884-C2D23879F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398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0305AD-A57E-8549-80B9-9949000B9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879F-567E-1944-A51A-9F4B407C95E2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9ACBAE-C48C-D440-91AF-30E2F4A97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07A993-E557-5543-8D4A-DFA52A5DE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89DF3-2247-E244-8884-C2D23879F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831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03B-266E-EC47-8E77-BFA1AF81E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57E5B-F55E-E047-B093-B10198FF0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20B77-0CDA-8E48-B1FE-75E8A3E14B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D70ADB-FAE8-9F41-AF84-20D84160A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879F-567E-1944-A51A-9F4B407C95E2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3A8CD-3FFE-C64D-8F7C-FEC3E754B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6F55D-A509-8642-866B-77A987245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89DF3-2247-E244-8884-C2D23879F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46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8DB43-456C-E242-8C9C-4F9C9C92F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24A37A-CAFA-2B40-8F9E-8135C9768C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210F7-47C1-9346-B732-F1F1C3806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E0B89A-0FF7-A540-B6BF-68622E99D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879F-567E-1944-A51A-9F4B407C95E2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8E199E-0D6F-F64D-97AA-EE703B15D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5C40DC-0ACD-084B-8E56-4FF167273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89DF3-2247-E244-8884-C2D23879F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7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78977-E328-784B-B21B-40415A453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04DB5D-1073-854D-9801-C3B8C9742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C4705-38ED-C147-855D-F0FF13937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879F-567E-1944-A51A-9F4B407C95E2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8191D-3F5C-964C-BEBA-E320FAD06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C6A88F-5786-6E40-90D8-497EEEB78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89DF3-2247-E244-8884-C2D23879F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145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3E595E-8386-3643-B5AD-51621D6F19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7A4DFF-EF0A-4643-A487-D1B7AE3AC4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BE957-9E36-1C4A-B9CA-8FE691E2C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879F-567E-1944-A51A-9F4B407C95E2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CC180-622B-7641-92BA-98A334FFF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84B9F-5CA2-0D4C-85AD-A869355C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89DF3-2247-E244-8884-C2D23879F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44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947495-021D-4C46-9F6F-871B9973E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CF890F-8D21-0043-99E3-385278FA1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B551F-F90B-2349-83FA-F0AEC113A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9879F-567E-1944-A51A-9F4B407C95E2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485E3-BB8B-1D43-9610-4F3254014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EF6F60-58E1-3A49-A9BF-E195F650F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89DF3-2247-E244-8884-C2D23879F7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841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emf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emf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5" Type="http://schemas.openxmlformats.org/officeDocument/2006/relationships/image" Target="../media/image14.png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PNG"/><Relationship Id="rId1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 descr="Map&#10;&#10;Description automatically generated">
            <a:extLst>
              <a:ext uri="{FF2B5EF4-FFF2-40B4-BE49-F238E27FC236}">
                <a16:creationId xmlns:a16="http://schemas.microsoft.com/office/drawing/2014/main" id="{C2A6F6C0-1199-894B-AB59-981E04156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0" y="29204"/>
            <a:ext cx="2798343" cy="3284618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959C1034-927B-9341-A40B-13D02CBFD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0932" y="161018"/>
            <a:ext cx="9411068" cy="884011"/>
          </a:xfrm>
        </p:spPr>
        <p:txBody>
          <a:bodyPr>
            <a:noAutofit/>
          </a:bodyPr>
          <a:lstStyle/>
          <a:p>
            <a:pPr algn="ctr"/>
            <a:r>
              <a:rPr lang="en-GB" sz="3000" dirty="0"/>
              <a:t>Stratigraphic analysis of </a:t>
            </a:r>
            <a:r>
              <a:rPr lang="en-GB" sz="3000" dirty="0" err="1"/>
              <a:t>firn</a:t>
            </a:r>
            <a:r>
              <a:rPr lang="en-GB" sz="3000" dirty="0"/>
              <a:t> cores from the Müller Ice Shelf</a:t>
            </a:r>
            <a:br>
              <a:rPr lang="en-GB" sz="3200" dirty="0"/>
            </a:br>
            <a:r>
              <a:rPr lang="en-GB" sz="2000" dirty="0"/>
              <a:t>Shelley MacDonell, Francisco </a:t>
            </a:r>
            <a:r>
              <a:rPr lang="en-GB" sz="2000" dirty="0" err="1"/>
              <a:t>Fernandoy</a:t>
            </a:r>
            <a:r>
              <a:rPr lang="en-GB" sz="2000" dirty="0"/>
              <a:t>, Paula Villar, Arno </a:t>
            </a:r>
            <a:r>
              <a:rPr lang="en-GB" sz="2000" dirty="0" err="1"/>
              <a:t>Hammann</a:t>
            </a:r>
            <a:endParaRPr lang="en-GB" sz="3200" dirty="0"/>
          </a:p>
        </p:txBody>
      </p:sp>
      <p:pic>
        <p:nvPicPr>
          <p:cNvPr id="13" name="Picture 12" descr="Chart&#10;&#10;Description automatically generated">
            <a:extLst>
              <a:ext uri="{FF2B5EF4-FFF2-40B4-BE49-F238E27FC236}">
                <a16:creationId xmlns:a16="http://schemas.microsoft.com/office/drawing/2014/main" id="{75C31976-2D4F-1243-BD2E-EF30C68AC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1258" y="2601375"/>
            <a:ext cx="4220742" cy="2710434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1FEDCAB6-D9E6-B04D-ACF6-9EB7F640EF2C}"/>
              </a:ext>
            </a:extLst>
          </p:cNvPr>
          <p:cNvGrpSpPr/>
          <p:nvPr/>
        </p:nvGrpSpPr>
        <p:grpSpPr>
          <a:xfrm>
            <a:off x="3661685" y="1175189"/>
            <a:ext cx="3635906" cy="5507672"/>
            <a:chOff x="3661685" y="1175189"/>
            <a:chExt cx="3635906" cy="550767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F1D12E-5F37-564D-BB11-9E528FDEEBCD}"/>
                </a:ext>
              </a:extLst>
            </p:cNvPr>
            <p:cNvSpPr txBox="1"/>
            <p:nvPr/>
          </p:nvSpPr>
          <p:spPr>
            <a:xfrm>
              <a:off x="3661685" y="4668827"/>
              <a:ext cx="36175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Refrozen morphologies and conduits</a:t>
              </a: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EB94B2D4-F20C-AF42-B66B-318512A1BEF9}"/>
                </a:ext>
              </a:extLst>
            </p:cNvPr>
            <p:cNvGrpSpPr/>
            <p:nvPr/>
          </p:nvGrpSpPr>
          <p:grpSpPr>
            <a:xfrm>
              <a:off x="3661685" y="1175189"/>
              <a:ext cx="3635906" cy="5507672"/>
              <a:chOff x="3661685" y="1175189"/>
              <a:chExt cx="3635906" cy="550767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0073D8B-03B3-A541-9BCF-2F2410C50D51}"/>
                  </a:ext>
                </a:extLst>
              </p:cNvPr>
              <p:cNvSpPr txBox="1"/>
              <p:nvPr/>
            </p:nvSpPr>
            <p:spPr>
              <a:xfrm>
                <a:off x="4391980" y="2807981"/>
                <a:ext cx="21570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Contact classification</a:t>
                </a:r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BE70ADE3-4AE1-F74D-801C-EB50DDB7A2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9933"/>
              <a:stretch/>
            </p:blipFill>
            <p:spPr>
              <a:xfrm>
                <a:off x="3681733" y="3173737"/>
                <a:ext cx="1161888" cy="1314000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EF13E2BF-5314-3D4E-B147-C30AF28C42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03355" y="3173737"/>
                <a:ext cx="1164503" cy="131400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B33AF9A5-118B-E342-9ABE-D4984EC0942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t="9186"/>
              <a:stretch/>
            </p:blipFill>
            <p:spPr>
              <a:xfrm>
                <a:off x="6127591" y="3173737"/>
                <a:ext cx="1065691" cy="1314000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55D9F4A7-5514-6142-9D34-94D30C8666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81733" y="1563764"/>
                <a:ext cx="1170000" cy="1080000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8FED84A2-CA2B-9648-A622-FCF410D942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92050" y="1567340"/>
                <a:ext cx="1156868" cy="1080000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FBADAA89-AD40-AF4D-974E-0748EC5C2C4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r="8344"/>
              <a:stretch/>
            </p:blipFill>
            <p:spPr>
              <a:xfrm>
                <a:off x="6127591" y="1563764"/>
                <a:ext cx="1100187" cy="1080000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BB67638-059A-4D4A-934D-FFB032C56C22}"/>
                  </a:ext>
                </a:extLst>
              </p:cNvPr>
              <p:cNvSpPr txBox="1"/>
              <p:nvPr/>
            </p:nvSpPr>
            <p:spPr>
              <a:xfrm>
                <a:off x="4287694" y="1175189"/>
                <a:ext cx="23363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Grain size classification</a:t>
                </a:r>
              </a:p>
            </p:txBody>
          </p:sp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73E67597-AE7E-7546-ADFA-81D951785B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61685" y="5066675"/>
                <a:ext cx="1170000" cy="1616186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ACEF5046-604C-0A43-A955-ABAE1B4F1A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27591" y="5066675"/>
                <a:ext cx="1170000" cy="1080000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CE20C9CF-31F4-5347-90F4-4F784CB94E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b="11095"/>
              <a:stretch/>
            </p:blipFill>
            <p:spPr>
              <a:xfrm>
                <a:off x="4903355" y="5066675"/>
                <a:ext cx="1170000" cy="1331433"/>
              </a:xfrm>
              <a:prstGeom prst="rect">
                <a:avLst/>
              </a:prstGeom>
            </p:spPr>
          </p:pic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6029F7EA-0418-5B46-8441-5283293843B4}"/>
              </a:ext>
            </a:extLst>
          </p:cNvPr>
          <p:cNvSpPr txBox="1"/>
          <p:nvPr/>
        </p:nvSpPr>
        <p:spPr>
          <a:xfrm>
            <a:off x="6790545" y="6241672"/>
            <a:ext cx="5401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For more information: MacDonell et al. (2021) Water. </a:t>
            </a:r>
            <a:r>
              <a:rPr lang="en-NZ" dirty="0"/>
              <a:t>https://</a:t>
            </a:r>
            <a:r>
              <a:rPr lang="en-NZ" dirty="0" err="1"/>
              <a:t>doi.org</a:t>
            </a:r>
            <a:r>
              <a:rPr lang="en-NZ" dirty="0"/>
              <a:t>/10.3390/w13050731</a:t>
            </a:r>
            <a:r>
              <a:rPr lang="en-GB" dirty="0"/>
              <a:t>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CF4C5A-2073-F94A-868A-08B657D5CA01}"/>
              </a:ext>
            </a:extLst>
          </p:cNvPr>
          <p:cNvSpPr txBox="1"/>
          <p:nvPr/>
        </p:nvSpPr>
        <p:spPr>
          <a:xfrm>
            <a:off x="8038006" y="2103519"/>
            <a:ext cx="4221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Core stratigraphy, stratigraphic correlations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977266A-34F4-1545-A113-ABBE9784B4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7242" y="3429000"/>
            <a:ext cx="2163458" cy="185835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230FDC6-BAB8-8749-A0B6-C5DEAD48479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757" y="5402533"/>
            <a:ext cx="2495738" cy="1488284"/>
          </a:xfrm>
          <a:prstGeom prst="rect">
            <a:avLst/>
          </a:prstGeom>
        </p:spPr>
      </p:pic>
      <p:pic>
        <p:nvPicPr>
          <p:cNvPr id="45" name="Imagen 7" descr="CEAZA.png">
            <a:extLst>
              <a:ext uri="{FF2B5EF4-FFF2-40B4-BE49-F238E27FC236}">
                <a16:creationId xmlns:a16="http://schemas.microsoft.com/office/drawing/2014/main" id="{E0072908-D912-AE4A-9C4F-478538A2954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6323" y="1163645"/>
            <a:ext cx="435468" cy="360000"/>
          </a:xfrm>
          <a:prstGeom prst="rect">
            <a:avLst/>
          </a:prstGeom>
        </p:spPr>
      </p:pic>
      <p:pic>
        <p:nvPicPr>
          <p:cNvPr id="46" name="Imagen 9" descr="Imagen3.png">
            <a:extLst>
              <a:ext uri="{FF2B5EF4-FFF2-40B4-BE49-F238E27FC236}">
                <a16:creationId xmlns:a16="http://schemas.microsoft.com/office/drawing/2014/main" id="{74C68F6B-5F9E-F242-9DD3-51685A897FD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9256" y="1179259"/>
            <a:ext cx="374823" cy="360000"/>
          </a:xfrm>
          <a:prstGeom prst="rect">
            <a:avLst/>
          </a:prstGeom>
        </p:spPr>
      </p:pic>
      <p:pic>
        <p:nvPicPr>
          <p:cNvPr id="47" name="Imagen 8" descr="Imagen2.png">
            <a:extLst>
              <a:ext uri="{FF2B5EF4-FFF2-40B4-BE49-F238E27FC236}">
                <a16:creationId xmlns:a16="http://schemas.microsoft.com/office/drawing/2014/main" id="{D4B4A64A-F66E-9C44-B50B-0B22D5F51BA8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8" t="14243" r="13208" b="12507"/>
          <a:stretch/>
        </p:blipFill>
        <p:spPr>
          <a:xfrm>
            <a:off x="11269799" y="1137837"/>
            <a:ext cx="369950" cy="360000"/>
          </a:xfrm>
          <a:prstGeom prst="rect">
            <a:avLst/>
          </a:prstGeom>
        </p:spPr>
      </p:pic>
      <p:pic>
        <p:nvPicPr>
          <p:cNvPr id="48" name="Picture 2" descr="Partner – CONICYT ANID – ResInfra European Union – Latin America and the  Caribbean">
            <a:extLst>
              <a:ext uri="{FF2B5EF4-FFF2-40B4-BE49-F238E27FC236}">
                <a16:creationId xmlns:a16="http://schemas.microsoft.com/office/drawing/2014/main" id="{DCE72BB5-6214-EF46-B43D-E151143C3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511" y="1163645"/>
            <a:ext cx="39691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41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58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Stratigraphic analysis of firn cores from the Müller Ice Shelf Shelley MacDonell, Francisco Fernandoy, Paula Villar, Arno Hammann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Stratigraphic analysis of firn cores from the Müller Ice Shelf Shelley MacDonell, Francisco Fernandoy, Paula Villar, Arno Hammann</dc:title>
  <dc:creator>MacDonell, Shelley</dc:creator>
  <cp:lastModifiedBy>MacDonell, Shelley</cp:lastModifiedBy>
  <cp:revision>8</cp:revision>
  <dcterms:created xsi:type="dcterms:W3CDTF">2021-04-22T22:03:07Z</dcterms:created>
  <dcterms:modified xsi:type="dcterms:W3CDTF">2021-04-22T23:01:11Z</dcterms:modified>
</cp:coreProperties>
</file>