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13"/>
  </p:notesMasterIdLst>
  <p:sldIdLst>
    <p:sldId id="265" r:id="rId2"/>
    <p:sldId id="257" r:id="rId3"/>
    <p:sldId id="258" r:id="rId4"/>
    <p:sldId id="267" r:id="rId5"/>
    <p:sldId id="259" r:id="rId6"/>
    <p:sldId id="261" r:id="rId7"/>
    <p:sldId id="263" r:id="rId8"/>
    <p:sldId id="262" r:id="rId9"/>
    <p:sldId id="264" r:id="rId10"/>
    <p:sldId id="266" r:id="rId11"/>
    <p:sldId id="268" r:id="rId12"/>
  </p:sldIdLst>
  <p:sldSz cx="12192000" cy="6858000"/>
  <p:notesSz cx="6858000" cy="9144000"/>
  <p:defaultTextStyle>
    <a:defPPr>
      <a:defRPr lang="es-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E0BB9D"/>
    <a:srgbClr val="8C0000"/>
    <a:srgbClr val="AB0000"/>
    <a:srgbClr val="F2CDA7"/>
    <a:srgbClr val="A58E70"/>
    <a:srgbClr val="6C5D49"/>
    <a:srgbClr val="6F604B"/>
    <a:srgbClr val="C2BFC4"/>
    <a:srgbClr val="649C41"/>
    <a:srgbClr val="3F97EC"/>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Estilo medio 2 - Énfasis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8780"/>
    <p:restoredTop sz="95680"/>
  </p:normalViewPr>
  <p:slideViewPr>
    <p:cSldViewPr snapToGrid="0" snapToObjects="1">
      <p:cViewPr varScale="1">
        <p:scale>
          <a:sx n="108" d="100"/>
          <a:sy n="108" d="100"/>
        </p:scale>
        <p:origin x="552" y="1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diagrams/colors1.xml><?xml version="1.0" encoding="utf-8"?>
<dgm:colorsDef xmlns:dgm="http://schemas.openxmlformats.org/drawingml/2006/diagram" xmlns:a="http://schemas.openxmlformats.org/drawingml/2006/main" uniqueId="urn:microsoft.com/office/officeart/2005/8/colors/accent0_1">
  <dgm:title val=""/>
  <dgm:desc val=""/>
  <dgm:catLst>
    <dgm:cat type="mainScheme" pri="10100"/>
  </dgm:catLst>
  <dgm:styleLbl name="node0">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dk1">
        <a:shade val="80000"/>
      </a:schemeClr>
    </dgm:linClrLst>
    <dgm:effectClrLst/>
    <dgm:txLinClrLst/>
    <dgm:txFillClrLst/>
    <dgm:txEffectClrLst/>
  </dgm:styleLbl>
  <dgm:styleLbl name="node2">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dk1">
        <a:shade val="80000"/>
      </a:schemeClr>
    </dgm:linClrLst>
    <dgm:effectClrLst/>
    <dgm:txLinClrLst/>
    <dgm:txFillClrLst meth="repeat">
      <a:schemeClr val="dk1"/>
    </dgm:txFillClrLst>
    <dgm:txEffectClrLst/>
  </dgm:styleLbl>
  <dgm:styleLbl name="f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align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b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f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b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sibTrans1D1">
    <dgm:fillClrLst meth="repeat">
      <a:schemeClr val="dk1"/>
    </dgm:fillClrLst>
    <dgm:linClrLst meth="repeat">
      <a:schemeClr val="dk1"/>
    </dgm:linClrLst>
    <dgm:effectClrLst/>
    <dgm:txLinClrLst/>
    <dgm:txFillClrLst meth="repeat">
      <a:schemeClr val="tx1"/>
    </dgm:txFillClrLst>
    <dgm:txEffectClrLst/>
  </dgm:styleLbl>
  <dgm:styleLbl name="callout">
    <dgm:fillClrLst meth="repeat">
      <a:schemeClr val="dk1"/>
    </dgm:fillClrLst>
    <dgm:linClrLst meth="repeat">
      <a:schemeClr val="dk1"/>
    </dgm:linClrLst>
    <dgm:effectClrLst/>
    <dgm:txLinClrLst/>
    <dgm:txFillClrLst meth="repeat">
      <a:schemeClr val="tx1"/>
    </dgm:txFillClrLst>
    <dgm:txEffectClrLst/>
  </dgm:styleLbl>
  <dgm:styleLbl name="asst0">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dk1">
        <a:shade val="80000"/>
      </a:schemeClr>
    </dgm:linClrLst>
    <dgm:effectClrLst/>
    <dgm:txLinClrLst/>
    <dgm:txFillClrLst meth="repeat">
      <a:schemeClr val="dk1"/>
    </dgm:txFillClrLst>
    <dgm:txEffectClrLst/>
  </dgm:styleLbl>
  <dgm:styleLbl name="parChTrans2D1">
    <dgm:fillClrLst meth="repeat">
      <a:schemeClr val="dk1">
        <a:tint val="60000"/>
      </a:schemeClr>
    </dgm:fillClrLst>
    <dgm:linClrLst meth="repeat">
      <a:schemeClr val="dk1">
        <a:tint val="60000"/>
      </a:schemeClr>
    </dgm:linClrLst>
    <dgm:effectClrLst/>
    <dgm:txLinClrLst/>
    <dgm:txFillClrLst/>
    <dgm:txEffectClrLst/>
  </dgm:styleLbl>
  <dgm:styleLbl name="parChTrans2D2">
    <dgm:fillClrLst meth="repeat">
      <a:schemeClr val="dk1"/>
    </dgm:fillClrLst>
    <dgm:linClrLst meth="repeat">
      <a:schemeClr val="dk1"/>
    </dgm:linClrLst>
    <dgm:effectClrLst/>
    <dgm:txLinClrLst/>
    <dgm:txFillClrLst/>
    <dgm:txEffectClrLst/>
  </dgm:styleLbl>
  <dgm:styleLbl name="parChTrans2D3">
    <dgm:fillClrLst meth="repeat">
      <a:schemeClr val="dk1"/>
    </dgm:fillClrLst>
    <dgm:linClrLst meth="repeat">
      <a:schemeClr val="dk1"/>
    </dgm:linClrLst>
    <dgm:effectClrLst/>
    <dgm:txLinClrLst/>
    <dgm:txFillClrLst/>
    <dgm:txEffectClrLst/>
  </dgm:styleLbl>
  <dgm:styleLbl name="parChTrans2D4">
    <dgm:fillClrLst meth="repeat">
      <a:schemeClr val="dk1"/>
    </dgm:fillClrLst>
    <dgm:linClrLst meth="repeat">
      <a:schemeClr val="dk1"/>
    </dgm:linClrLst>
    <dgm:effectClrLst/>
    <dgm:txLinClrLst/>
    <dgm:txFillClrLst meth="repeat">
      <a:schemeClr val="lt1"/>
    </dgm:txFillClrLst>
    <dgm:txEffectClrLst/>
  </dgm:styleLbl>
  <dgm:styleLbl name="parChTrans1D1">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2">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3">
    <dgm:fillClrLst meth="repeat">
      <a:schemeClr val="dk1"/>
    </dgm:fillClrLst>
    <dgm:linClrLst meth="repeat">
      <a:schemeClr val="dk1">
        <a:shade val="80000"/>
      </a:schemeClr>
    </dgm:linClrLst>
    <dgm:effectClrLst/>
    <dgm:txLinClrLst/>
    <dgm:txFillClrLst meth="repeat">
      <a:schemeClr val="tx1"/>
    </dgm:txFillClrLst>
    <dgm:txEffectClrLst/>
  </dgm:styleLbl>
  <dgm:styleLbl name="parChTrans1D4">
    <dgm:fillClrLst meth="repeat">
      <a:schemeClr val="dk1"/>
    </dgm:fillClrLst>
    <dgm:linClrLst meth="repeat">
      <a:schemeClr val="dk1">
        <a:shade val="80000"/>
      </a:schemeClr>
    </dgm:linClrLst>
    <dgm:effectClrLst/>
    <dgm:txLinClrLst/>
    <dgm:txFillClrLst meth="repeat">
      <a:schemeClr val="tx1"/>
    </dgm:txFillClrLst>
    <dgm:txEffectClrLst/>
  </dgm:styleLbl>
  <dgm:styleLbl name="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con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align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trAlignAcc1">
    <dgm:fillClrLst meth="repeat">
      <a:schemeClr val="dk1">
        <a:alpha val="40000"/>
        <a:tint val="40000"/>
      </a:schemeClr>
    </dgm:fillClrLst>
    <dgm:linClrLst meth="repeat">
      <a:schemeClr val="dk1"/>
    </dgm:linClrLst>
    <dgm:effectClrLst/>
    <dgm:txLinClrLst/>
    <dgm:txFillClrLst meth="repeat">
      <a:schemeClr val="dk1"/>
    </dgm:txFillClrLst>
    <dgm:txEffectClrLst/>
  </dgm:styleLbl>
  <dgm:styleLbl name="b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solidFgAcc1">
    <dgm:fillClrLst meth="repeat">
      <a:schemeClr val="lt1"/>
    </dgm:fillClrLst>
    <dgm:linClrLst meth="repeat">
      <a:schemeClr val="dk1"/>
    </dgm:linClrLst>
    <dgm:effectClrLst/>
    <dgm:txLinClrLst/>
    <dgm:txFillClrLst meth="repeat">
      <a:schemeClr val="dk1"/>
    </dgm:txFillClrLst>
    <dgm:txEffectClrLst/>
  </dgm:styleLbl>
  <dgm:styleLbl name="solidAlignAcc1">
    <dgm:fillClrLst meth="repeat">
      <a:schemeClr val="lt1"/>
    </dgm:fillClrLst>
    <dgm:linClrLst meth="repeat">
      <a:schemeClr val="dk1"/>
    </dgm:linClrLst>
    <dgm:effectClrLst/>
    <dgm:txLinClrLst/>
    <dgm:txFillClrLst meth="repeat">
      <a:schemeClr val="dk1"/>
    </dgm:txFillClrLst>
    <dgm:txEffectClrLst/>
  </dgm:styleLbl>
  <dgm:styleLbl name="solidBgAcc1">
    <dgm:fillClrLst meth="repeat">
      <a:schemeClr val="lt1"/>
    </dgm:fillClrLst>
    <dgm:linClrLst meth="repeat">
      <a:schemeClr val="dk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fgAcc0">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2">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3">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4">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bgShp">
    <dgm:fillClrLst meth="repeat">
      <a:schemeClr val="dk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dk1">
        <a:shade val="80000"/>
      </a:schemeClr>
    </dgm:fillClrLst>
    <dgm:linClrLst meth="repeat">
      <a:schemeClr val="dk1"/>
    </dgm:linClrLst>
    <dgm:effectClrLst/>
    <dgm:txLinClrLst/>
    <dgm:txFillClrLst meth="repeat">
      <a:schemeClr val="lt1"/>
    </dgm:txFillClrLst>
    <dgm:txEffectClrLst/>
  </dgm:styleLbl>
  <dgm:styleLbl name="trBgShp">
    <dgm:fillClrLst meth="repeat">
      <a:schemeClr val="dk1">
        <a:tint val="50000"/>
        <a:alpha val="40000"/>
      </a:schemeClr>
    </dgm:fillClrLst>
    <dgm:linClrLst meth="repeat">
      <a:schemeClr val="dk1"/>
    </dgm:linClrLst>
    <dgm:effectClrLst/>
    <dgm:txLinClrLst/>
    <dgm:txFillClrLst meth="repeat">
      <a:schemeClr val="lt1"/>
    </dgm:txFillClrLst>
    <dgm:txEffectClrLst/>
  </dgm:styleLbl>
  <dgm:styleLbl name="fgShp">
    <dgm:fillClrLst meth="repeat">
      <a:schemeClr val="dk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0_1">
  <dgm:title val=""/>
  <dgm:desc val=""/>
  <dgm:catLst>
    <dgm:cat type="mainScheme" pri="10100"/>
  </dgm:catLst>
  <dgm:styleLbl name="node0">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dk1">
        <a:shade val="80000"/>
      </a:schemeClr>
    </dgm:linClrLst>
    <dgm:effectClrLst/>
    <dgm:txLinClrLst/>
    <dgm:txFillClrLst/>
    <dgm:txEffectClrLst/>
  </dgm:styleLbl>
  <dgm:styleLbl name="node2">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dk1">
        <a:shade val="80000"/>
      </a:schemeClr>
    </dgm:linClrLst>
    <dgm:effectClrLst/>
    <dgm:txLinClrLst/>
    <dgm:txFillClrLst meth="repeat">
      <a:schemeClr val="dk1"/>
    </dgm:txFillClrLst>
    <dgm:txEffectClrLst/>
  </dgm:styleLbl>
  <dgm:styleLbl name="f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align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b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f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b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sibTrans1D1">
    <dgm:fillClrLst meth="repeat">
      <a:schemeClr val="dk1"/>
    </dgm:fillClrLst>
    <dgm:linClrLst meth="repeat">
      <a:schemeClr val="dk1"/>
    </dgm:linClrLst>
    <dgm:effectClrLst/>
    <dgm:txLinClrLst/>
    <dgm:txFillClrLst meth="repeat">
      <a:schemeClr val="tx1"/>
    </dgm:txFillClrLst>
    <dgm:txEffectClrLst/>
  </dgm:styleLbl>
  <dgm:styleLbl name="callout">
    <dgm:fillClrLst meth="repeat">
      <a:schemeClr val="dk1"/>
    </dgm:fillClrLst>
    <dgm:linClrLst meth="repeat">
      <a:schemeClr val="dk1"/>
    </dgm:linClrLst>
    <dgm:effectClrLst/>
    <dgm:txLinClrLst/>
    <dgm:txFillClrLst meth="repeat">
      <a:schemeClr val="tx1"/>
    </dgm:txFillClrLst>
    <dgm:txEffectClrLst/>
  </dgm:styleLbl>
  <dgm:styleLbl name="asst0">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dk1">
        <a:shade val="80000"/>
      </a:schemeClr>
    </dgm:linClrLst>
    <dgm:effectClrLst/>
    <dgm:txLinClrLst/>
    <dgm:txFillClrLst meth="repeat">
      <a:schemeClr val="dk1"/>
    </dgm:txFillClrLst>
    <dgm:txEffectClrLst/>
  </dgm:styleLbl>
  <dgm:styleLbl name="parChTrans2D1">
    <dgm:fillClrLst meth="repeat">
      <a:schemeClr val="dk1">
        <a:tint val="60000"/>
      </a:schemeClr>
    </dgm:fillClrLst>
    <dgm:linClrLst meth="repeat">
      <a:schemeClr val="dk1">
        <a:tint val="60000"/>
      </a:schemeClr>
    </dgm:linClrLst>
    <dgm:effectClrLst/>
    <dgm:txLinClrLst/>
    <dgm:txFillClrLst/>
    <dgm:txEffectClrLst/>
  </dgm:styleLbl>
  <dgm:styleLbl name="parChTrans2D2">
    <dgm:fillClrLst meth="repeat">
      <a:schemeClr val="dk1"/>
    </dgm:fillClrLst>
    <dgm:linClrLst meth="repeat">
      <a:schemeClr val="dk1"/>
    </dgm:linClrLst>
    <dgm:effectClrLst/>
    <dgm:txLinClrLst/>
    <dgm:txFillClrLst/>
    <dgm:txEffectClrLst/>
  </dgm:styleLbl>
  <dgm:styleLbl name="parChTrans2D3">
    <dgm:fillClrLst meth="repeat">
      <a:schemeClr val="dk1"/>
    </dgm:fillClrLst>
    <dgm:linClrLst meth="repeat">
      <a:schemeClr val="dk1"/>
    </dgm:linClrLst>
    <dgm:effectClrLst/>
    <dgm:txLinClrLst/>
    <dgm:txFillClrLst/>
    <dgm:txEffectClrLst/>
  </dgm:styleLbl>
  <dgm:styleLbl name="parChTrans2D4">
    <dgm:fillClrLst meth="repeat">
      <a:schemeClr val="dk1"/>
    </dgm:fillClrLst>
    <dgm:linClrLst meth="repeat">
      <a:schemeClr val="dk1"/>
    </dgm:linClrLst>
    <dgm:effectClrLst/>
    <dgm:txLinClrLst/>
    <dgm:txFillClrLst meth="repeat">
      <a:schemeClr val="lt1"/>
    </dgm:txFillClrLst>
    <dgm:txEffectClrLst/>
  </dgm:styleLbl>
  <dgm:styleLbl name="parChTrans1D1">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2">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3">
    <dgm:fillClrLst meth="repeat">
      <a:schemeClr val="dk1"/>
    </dgm:fillClrLst>
    <dgm:linClrLst meth="repeat">
      <a:schemeClr val="dk1">
        <a:shade val="80000"/>
      </a:schemeClr>
    </dgm:linClrLst>
    <dgm:effectClrLst/>
    <dgm:txLinClrLst/>
    <dgm:txFillClrLst meth="repeat">
      <a:schemeClr val="tx1"/>
    </dgm:txFillClrLst>
    <dgm:txEffectClrLst/>
  </dgm:styleLbl>
  <dgm:styleLbl name="parChTrans1D4">
    <dgm:fillClrLst meth="repeat">
      <a:schemeClr val="dk1"/>
    </dgm:fillClrLst>
    <dgm:linClrLst meth="repeat">
      <a:schemeClr val="dk1">
        <a:shade val="80000"/>
      </a:schemeClr>
    </dgm:linClrLst>
    <dgm:effectClrLst/>
    <dgm:txLinClrLst/>
    <dgm:txFillClrLst meth="repeat">
      <a:schemeClr val="tx1"/>
    </dgm:txFillClrLst>
    <dgm:txEffectClrLst/>
  </dgm:styleLbl>
  <dgm:styleLbl name="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con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align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trAlignAcc1">
    <dgm:fillClrLst meth="repeat">
      <a:schemeClr val="dk1">
        <a:alpha val="40000"/>
        <a:tint val="40000"/>
      </a:schemeClr>
    </dgm:fillClrLst>
    <dgm:linClrLst meth="repeat">
      <a:schemeClr val="dk1"/>
    </dgm:linClrLst>
    <dgm:effectClrLst/>
    <dgm:txLinClrLst/>
    <dgm:txFillClrLst meth="repeat">
      <a:schemeClr val="dk1"/>
    </dgm:txFillClrLst>
    <dgm:txEffectClrLst/>
  </dgm:styleLbl>
  <dgm:styleLbl name="b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solidFgAcc1">
    <dgm:fillClrLst meth="repeat">
      <a:schemeClr val="lt1"/>
    </dgm:fillClrLst>
    <dgm:linClrLst meth="repeat">
      <a:schemeClr val="dk1"/>
    </dgm:linClrLst>
    <dgm:effectClrLst/>
    <dgm:txLinClrLst/>
    <dgm:txFillClrLst meth="repeat">
      <a:schemeClr val="dk1"/>
    </dgm:txFillClrLst>
    <dgm:txEffectClrLst/>
  </dgm:styleLbl>
  <dgm:styleLbl name="solidAlignAcc1">
    <dgm:fillClrLst meth="repeat">
      <a:schemeClr val="lt1"/>
    </dgm:fillClrLst>
    <dgm:linClrLst meth="repeat">
      <a:schemeClr val="dk1"/>
    </dgm:linClrLst>
    <dgm:effectClrLst/>
    <dgm:txLinClrLst/>
    <dgm:txFillClrLst meth="repeat">
      <a:schemeClr val="dk1"/>
    </dgm:txFillClrLst>
    <dgm:txEffectClrLst/>
  </dgm:styleLbl>
  <dgm:styleLbl name="solidBgAcc1">
    <dgm:fillClrLst meth="repeat">
      <a:schemeClr val="lt1"/>
    </dgm:fillClrLst>
    <dgm:linClrLst meth="repeat">
      <a:schemeClr val="dk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fgAcc0">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2">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3">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4">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bgShp">
    <dgm:fillClrLst meth="repeat">
      <a:schemeClr val="dk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dk1">
        <a:shade val="80000"/>
      </a:schemeClr>
    </dgm:fillClrLst>
    <dgm:linClrLst meth="repeat">
      <a:schemeClr val="dk1"/>
    </dgm:linClrLst>
    <dgm:effectClrLst/>
    <dgm:txLinClrLst/>
    <dgm:txFillClrLst meth="repeat">
      <a:schemeClr val="lt1"/>
    </dgm:txFillClrLst>
    <dgm:txEffectClrLst/>
  </dgm:styleLbl>
  <dgm:styleLbl name="trBgShp">
    <dgm:fillClrLst meth="repeat">
      <a:schemeClr val="dk1">
        <a:tint val="50000"/>
        <a:alpha val="40000"/>
      </a:schemeClr>
    </dgm:fillClrLst>
    <dgm:linClrLst meth="repeat">
      <a:schemeClr val="dk1"/>
    </dgm:linClrLst>
    <dgm:effectClrLst/>
    <dgm:txLinClrLst/>
    <dgm:txFillClrLst meth="repeat">
      <a:schemeClr val="lt1"/>
    </dgm:txFillClrLst>
    <dgm:txEffectClrLst/>
  </dgm:styleLbl>
  <dgm:styleLbl name="fgShp">
    <dgm:fillClrLst meth="repeat">
      <a:schemeClr val="dk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EDABC127-B80E-6C46-9350-54A96D3EA54E}" type="doc">
      <dgm:prSet loTypeId="urn:microsoft.com/office/officeart/2005/8/layout/hierarchy2" loCatId="" qsTypeId="urn:microsoft.com/office/officeart/2005/8/quickstyle/simple1" qsCatId="simple" csTypeId="urn:microsoft.com/office/officeart/2005/8/colors/accent0_1" csCatId="mainScheme" phldr="1"/>
      <dgm:spPr/>
      <dgm:t>
        <a:bodyPr/>
        <a:lstStyle/>
        <a:p>
          <a:endParaRPr lang="es-ES"/>
        </a:p>
      </dgm:t>
    </dgm:pt>
    <dgm:pt modelId="{57C40241-62D7-E849-9BA5-9897C171CFC3}">
      <dgm:prSet phldrT="[Texto]" custT="1"/>
      <dgm:spPr>
        <a:ln>
          <a:solidFill>
            <a:schemeClr val="tx1"/>
          </a:solidFill>
        </a:ln>
      </dgm:spPr>
      <dgm:t>
        <a:bodyPr/>
        <a:lstStyle/>
        <a:p>
          <a:r>
            <a:rPr lang="en-US" sz="1050" b="1" noProof="0" dirty="0">
              <a:latin typeface="+mj-lt"/>
            </a:rPr>
            <a:t>Qualitative</a:t>
          </a:r>
        </a:p>
        <a:p>
          <a:r>
            <a:rPr lang="en-US" sz="1050" b="1" noProof="0" dirty="0">
              <a:latin typeface="+mj-lt"/>
            </a:rPr>
            <a:t>research</a:t>
          </a:r>
        </a:p>
      </dgm:t>
    </dgm:pt>
    <dgm:pt modelId="{8CFF89EB-C7FE-7A45-8827-609DECB4792D}" type="parTrans" cxnId="{7E167711-2343-244D-BF82-0F357C19E2FD}">
      <dgm:prSet/>
      <dgm:spPr/>
      <dgm:t>
        <a:bodyPr/>
        <a:lstStyle/>
        <a:p>
          <a:endParaRPr lang="en-US" sz="1050" noProof="0" dirty="0"/>
        </a:p>
      </dgm:t>
    </dgm:pt>
    <dgm:pt modelId="{D961C312-59C4-7C49-B343-C4686C41CF9E}" type="sibTrans" cxnId="{7E167711-2343-244D-BF82-0F357C19E2FD}">
      <dgm:prSet/>
      <dgm:spPr/>
      <dgm:t>
        <a:bodyPr/>
        <a:lstStyle/>
        <a:p>
          <a:endParaRPr lang="en-US" sz="1050" noProof="0" dirty="0"/>
        </a:p>
      </dgm:t>
    </dgm:pt>
    <dgm:pt modelId="{6644391C-58DB-2A4C-A060-371912397E4B}">
      <dgm:prSet phldrT="[Texto]" custT="1"/>
      <dgm:spPr/>
      <dgm:t>
        <a:bodyPr/>
        <a:lstStyle/>
        <a:p>
          <a:r>
            <a:rPr lang="en-US" sz="1050" noProof="0" dirty="0"/>
            <a:t>Literature review</a:t>
          </a:r>
        </a:p>
      </dgm:t>
    </dgm:pt>
    <dgm:pt modelId="{00F8C295-76F3-174A-AE1B-0B04C5EA33B0}" type="parTrans" cxnId="{E1C69406-9CCF-1D46-86F4-6E76AE543450}">
      <dgm:prSet custT="1"/>
      <dgm:spPr/>
      <dgm:t>
        <a:bodyPr/>
        <a:lstStyle/>
        <a:p>
          <a:endParaRPr lang="en-US" sz="1050" noProof="0" dirty="0"/>
        </a:p>
      </dgm:t>
    </dgm:pt>
    <dgm:pt modelId="{31F3147A-231A-EC4E-99AC-15777C0F7D8C}" type="sibTrans" cxnId="{E1C69406-9CCF-1D46-86F4-6E76AE543450}">
      <dgm:prSet/>
      <dgm:spPr/>
      <dgm:t>
        <a:bodyPr/>
        <a:lstStyle/>
        <a:p>
          <a:endParaRPr lang="en-US" sz="1050" noProof="0" dirty="0"/>
        </a:p>
      </dgm:t>
    </dgm:pt>
    <dgm:pt modelId="{425FD021-61DB-8840-BCC6-EF682FCB7305}">
      <dgm:prSet custT="1"/>
      <dgm:spPr/>
      <dgm:t>
        <a:bodyPr/>
        <a:lstStyle/>
        <a:p>
          <a:r>
            <a:rPr lang="en-US" sz="1050" noProof="0" dirty="0"/>
            <a:t>Survey method</a:t>
          </a:r>
        </a:p>
      </dgm:t>
    </dgm:pt>
    <dgm:pt modelId="{DEC25B64-9CEE-0F43-85DA-D5DC13CC9EA5}" type="parTrans" cxnId="{9B2D333C-9A3F-2C46-93B7-254742E6DDF4}">
      <dgm:prSet custT="1"/>
      <dgm:spPr/>
      <dgm:t>
        <a:bodyPr/>
        <a:lstStyle/>
        <a:p>
          <a:endParaRPr lang="en-US" sz="1050" noProof="0" dirty="0"/>
        </a:p>
      </dgm:t>
    </dgm:pt>
    <dgm:pt modelId="{4753DBC5-2A80-AE43-AFE6-CF4F8BD77C7D}" type="sibTrans" cxnId="{9B2D333C-9A3F-2C46-93B7-254742E6DDF4}">
      <dgm:prSet/>
      <dgm:spPr/>
      <dgm:t>
        <a:bodyPr/>
        <a:lstStyle/>
        <a:p>
          <a:endParaRPr lang="en-US" sz="1050" noProof="0" dirty="0"/>
        </a:p>
      </dgm:t>
    </dgm:pt>
    <dgm:pt modelId="{47B820A7-4ADC-0448-A948-C958C595C25E}">
      <dgm:prSet custT="1"/>
      <dgm:spPr/>
      <dgm:t>
        <a:bodyPr/>
        <a:lstStyle/>
        <a:p>
          <a:r>
            <a:rPr lang="en-US" sz="1050" noProof="0" dirty="0"/>
            <a:t>Interview method</a:t>
          </a:r>
        </a:p>
      </dgm:t>
    </dgm:pt>
    <dgm:pt modelId="{74F6D685-98F6-944C-8E84-951F161B9475}" type="parTrans" cxnId="{D67FB023-6408-E747-A93F-BE186F266B34}">
      <dgm:prSet custT="1"/>
      <dgm:spPr/>
      <dgm:t>
        <a:bodyPr/>
        <a:lstStyle/>
        <a:p>
          <a:endParaRPr lang="en-US" sz="1050" noProof="0" dirty="0"/>
        </a:p>
      </dgm:t>
    </dgm:pt>
    <dgm:pt modelId="{6F4F4B47-EF59-C840-B8B9-4C4F42B7391D}" type="sibTrans" cxnId="{D67FB023-6408-E747-A93F-BE186F266B34}">
      <dgm:prSet/>
      <dgm:spPr/>
      <dgm:t>
        <a:bodyPr/>
        <a:lstStyle/>
        <a:p>
          <a:endParaRPr lang="en-US" sz="1050" noProof="0" dirty="0"/>
        </a:p>
      </dgm:t>
    </dgm:pt>
    <dgm:pt modelId="{A4F3742D-980D-F442-881D-43DDE070F689}">
      <dgm:prSet custT="1"/>
      <dgm:spPr/>
      <dgm:t>
        <a:bodyPr/>
        <a:lstStyle/>
        <a:p>
          <a:r>
            <a:rPr lang="en-US" sz="1050" noProof="0" dirty="0"/>
            <a:t>Qualitative-comparative method</a:t>
          </a:r>
        </a:p>
      </dgm:t>
    </dgm:pt>
    <dgm:pt modelId="{594A0955-FF85-0C4A-8BD2-BB3FF5E719F2}" type="parTrans" cxnId="{522E741E-8008-D04F-AB41-28D88904C68A}">
      <dgm:prSet custT="1"/>
      <dgm:spPr/>
      <dgm:t>
        <a:bodyPr/>
        <a:lstStyle/>
        <a:p>
          <a:endParaRPr lang="en-US" sz="1050" noProof="0" dirty="0"/>
        </a:p>
      </dgm:t>
    </dgm:pt>
    <dgm:pt modelId="{BEEFFEFE-B4B6-D247-8947-C6C83834F9EE}" type="sibTrans" cxnId="{522E741E-8008-D04F-AB41-28D88904C68A}">
      <dgm:prSet/>
      <dgm:spPr/>
      <dgm:t>
        <a:bodyPr/>
        <a:lstStyle/>
        <a:p>
          <a:endParaRPr lang="en-US" sz="1050" noProof="0" dirty="0"/>
        </a:p>
      </dgm:t>
    </dgm:pt>
    <dgm:pt modelId="{E10EAC1D-473D-1443-A354-A99A68F623A4}" type="pres">
      <dgm:prSet presAssocID="{EDABC127-B80E-6C46-9350-54A96D3EA54E}" presName="diagram" presStyleCnt="0">
        <dgm:presLayoutVars>
          <dgm:chPref val="1"/>
          <dgm:dir/>
          <dgm:animOne val="branch"/>
          <dgm:animLvl val="lvl"/>
          <dgm:resizeHandles val="exact"/>
        </dgm:presLayoutVars>
      </dgm:prSet>
      <dgm:spPr/>
    </dgm:pt>
    <dgm:pt modelId="{C15328C5-6E51-CE4B-A10F-1E532AC2AA08}" type="pres">
      <dgm:prSet presAssocID="{57C40241-62D7-E849-9BA5-9897C171CFC3}" presName="root1" presStyleCnt="0"/>
      <dgm:spPr/>
    </dgm:pt>
    <dgm:pt modelId="{C2E01A9B-79B2-C442-9FDC-BA05294E1728}" type="pres">
      <dgm:prSet presAssocID="{57C40241-62D7-E849-9BA5-9897C171CFC3}" presName="LevelOneTextNode" presStyleLbl="node0" presStyleIdx="0" presStyleCnt="1" custScaleX="40324" custScaleY="50991">
        <dgm:presLayoutVars>
          <dgm:chPref val="3"/>
        </dgm:presLayoutVars>
      </dgm:prSet>
      <dgm:spPr/>
    </dgm:pt>
    <dgm:pt modelId="{4646675C-D322-674A-832D-5EA7FA308133}" type="pres">
      <dgm:prSet presAssocID="{57C40241-62D7-E849-9BA5-9897C171CFC3}" presName="level2hierChild" presStyleCnt="0"/>
      <dgm:spPr/>
    </dgm:pt>
    <dgm:pt modelId="{BCA959B6-3E31-F647-B8DC-AC1FD557EB96}" type="pres">
      <dgm:prSet presAssocID="{00F8C295-76F3-174A-AE1B-0B04C5EA33B0}" presName="conn2-1" presStyleLbl="parChTrans1D2" presStyleIdx="0" presStyleCnt="4"/>
      <dgm:spPr/>
    </dgm:pt>
    <dgm:pt modelId="{3F57ED36-ECE2-1E4D-A7EA-9978F96CB02B}" type="pres">
      <dgm:prSet presAssocID="{00F8C295-76F3-174A-AE1B-0B04C5EA33B0}" presName="connTx" presStyleLbl="parChTrans1D2" presStyleIdx="0" presStyleCnt="4"/>
      <dgm:spPr/>
    </dgm:pt>
    <dgm:pt modelId="{589A843C-1189-8346-8D0B-834AC65990FC}" type="pres">
      <dgm:prSet presAssocID="{6644391C-58DB-2A4C-A060-371912397E4B}" presName="root2" presStyleCnt="0"/>
      <dgm:spPr/>
    </dgm:pt>
    <dgm:pt modelId="{F40598D0-4997-B540-B68A-71F2BE193FFD}" type="pres">
      <dgm:prSet presAssocID="{6644391C-58DB-2A4C-A060-371912397E4B}" presName="LevelTwoTextNode" presStyleLbl="node2" presStyleIdx="0" presStyleCnt="4" custScaleX="53885" custScaleY="31230" custLinFactNeighborX="428" custLinFactNeighborY="42109">
        <dgm:presLayoutVars>
          <dgm:chPref val="3"/>
        </dgm:presLayoutVars>
      </dgm:prSet>
      <dgm:spPr/>
    </dgm:pt>
    <dgm:pt modelId="{78B6A4DF-022F-804B-BEB5-05D4866BB612}" type="pres">
      <dgm:prSet presAssocID="{6644391C-58DB-2A4C-A060-371912397E4B}" presName="level3hierChild" presStyleCnt="0"/>
      <dgm:spPr/>
    </dgm:pt>
    <dgm:pt modelId="{CC79FFCD-8331-3D44-898F-BE2E077442A9}" type="pres">
      <dgm:prSet presAssocID="{DEC25B64-9CEE-0F43-85DA-D5DC13CC9EA5}" presName="conn2-1" presStyleLbl="parChTrans1D2" presStyleIdx="1" presStyleCnt="4"/>
      <dgm:spPr/>
    </dgm:pt>
    <dgm:pt modelId="{51F65611-3B86-3347-A628-A8A29D5E1C76}" type="pres">
      <dgm:prSet presAssocID="{DEC25B64-9CEE-0F43-85DA-D5DC13CC9EA5}" presName="connTx" presStyleLbl="parChTrans1D2" presStyleIdx="1" presStyleCnt="4"/>
      <dgm:spPr/>
    </dgm:pt>
    <dgm:pt modelId="{F338D72E-F0AB-7846-8A97-EE80316D97D4}" type="pres">
      <dgm:prSet presAssocID="{425FD021-61DB-8840-BCC6-EF682FCB7305}" presName="root2" presStyleCnt="0"/>
      <dgm:spPr/>
    </dgm:pt>
    <dgm:pt modelId="{CDBF3FE0-29C5-CC4F-836D-161318CF1631}" type="pres">
      <dgm:prSet presAssocID="{425FD021-61DB-8840-BCC6-EF682FCB7305}" presName="LevelTwoTextNode" presStyleLbl="node2" presStyleIdx="1" presStyleCnt="4" custScaleX="55776" custScaleY="25871" custLinFactNeighborX="-1217" custLinFactNeighborY="71396">
        <dgm:presLayoutVars>
          <dgm:chPref val="3"/>
        </dgm:presLayoutVars>
      </dgm:prSet>
      <dgm:spPr/>
    </dgm:pt>
    <dgm:pt modelId="{DD5C6B6E-34E3-914B-9170-30D6181C3C4C}" type="pres">
      <dgm:prSet presAssocID="{425FD021-61DB-8840-BCC6-EF682FCB7305}" presName="level3hierChild" presStyleCnt="0"/>
      <dgm:spPr/>
    </dgm:pt>
    <dgm:pt modelId="{B5A4876F-7C54-6A49-B59F-9E22A6CD2544}" type="pres">
      <dgm:prSet presAssocID="{74F6D685-98F6-944C-8E84-951F161B9475}" presName="conn2-1" presStyleLbl="parChTrans1D2" presStyleIdx="2" presStyleCnt="4"/>
      <dgm:spPr/>
    </dgm:pt>
    <dgm:pt modelId="{9300EDF1-165A-EB40-BEDE-48ADF9E56FF4}" type="pres">
      <dgm:prSet presAssocID="{74F6D685-98F6-944C-8E84-951F161B9475}" presName="connTx" presStyleLbl="parChTrans1D2" presStyleIdx="2" presStyleCnt="4"/>
      <dgm:spPr/>
    </dgm:pt>
    <dgm:pt modelId="{CEB5371C-8442-4645-98C5-853C04656A8B}" type="pres">
      <dgm:prSet presAssocID="{47B820A7-4ADC-0448-A948-C958C595C25E}" presName="root2" presStyleCnt="0"/>
      <dgm:spPr/>
    </dgm:pt>
    <dgm:pt modelId="{C793C609-48CD-C748-80F8-08C84CE9636C}" type="pres">
      <dgm:prSet presAssocID="{47B820A7-4ADC-0448-A948-C958C595C25E}" presName="LevelTwoTextNode" presStyleLbl="node2" presStyleIdx="2" presStyleCnt="4" custScaleX="55776" custScaleY="62631" custLinFactY="-33976" custLinFactNeighborX="1731" custLinFactNeighborY="-100000">
        <dgm:presLayoutVars>
          <dgm:chPref val="3"/>
        </dgm:presLayoutVars>
      </dgm:prSet>
      <dgm:spPr/>
    </dgm:pt>
    <dgm:pt modelId="{98F476A0-5FA0-9243-ACAB-4871CB2E94B8}" type="pres">
      <dgm:prSet presAssocID="{47B820A7-4ADC-0448-A948-C958C595C25E}" presName="level3hierChild" presStyleCnt="0"/>
      <dgm:spPr/>
    </dgm:pt>
    <dgm:pt modelId="{CBF03D4D-25CA-5F49-A141-B5B8382BA798}" type="pres">
      <dgm:prSet presAssocID="{594A0955-FF85-0C4A-8BD2-BB3FF5E719F2}" presName="conn2-1" presStyleLbl="parChTrans1D2" presStyleIdx="3" presStyleCnt="4"/>
      <dgm:spPr/>
    </dgm:pt>
    <dgm:pt modelId="{85481C3D-C28C-1D4C-82B7-FE271149289C}" type="pres">
      <dgm:prSet presAssocID="{594A0955-FF85-0C4A-8BD2-BB3FF5E719F2}" presName="connTx" presStyleLbl="parChTrans1D2" presStyleIdx="3" presStyleCnt="4"/>
      <dgm:spPr/>
    </dgm:pt>
    <dgm:pt modelId="{4862A38F-CD38-7A49-83A9-ED305165E79F}" type="pres">
      <dgm:prSet presAssocID="{A4F3742D-980D-F442-881D-43DDE070F689}" presName="root2" presStyleCnt="0"/>
      <dgm:spPr/>
    </dgm:pt>
    <dgm:pt modelId="{36F301F3-CCD6-754A-B5F9-C82F22A4F544}" type="pres">
      <dgm:prSet presAssocID="{A4F3742D-980D-F442-881D-43DDE070F689}" presName="LevelTwoTextNode" presStyleLbl="node2" presStyleIdx="3" presStyleCnt="4" custScaleX="55776" custScaleY="64484" custLinFactNeighborX="1754" custLinFactNeighborY="27502">
        <dgm:presLayoutVars>
          <dgm:chPref val="3"/>
        </dgm:presLayoutVars>
      </dgm:prSet>
      <dgm:spPr/>
    </dgm:pt>
    <dgm:pt modelId="{57E1DB7A-1904-814A-8E76-2E0117B2053D}" type="pres">
      <dgm:prSet presAssocID="{A4F3742D-980D-F442-881D-43DDE070F689}" presName="level3hierChild" presStyleCnt="0"/>
      <dgm:spPr/>
    </dgm:pt>
  </dgm:ptLst>
  <dgm:cxnLst>
    <dgm:cxn modelId="{2D776302-4803-0649-9AED-781AF15772B9}" type="presOf" srcId="{57C40241-62D7-E849-9BA5-9897C171CFC3}" destId="{C2E01A9B-79B2-C442-9FDC-BA05294E1728}" srcOrd="0" destOrd="0" presId="urn:microsoft.com/office/officeart/2005/8/layout/hierarchy2"/>
    <dgm:cxn modelId="{E1C69406-9CCF-1D46-86F4-6E76AE543450}" srcId="{57C40241-62D7-E849-9BA5-9897C171CFC3}" destId="{6644391C-58DB-2A4C-A060-371912397E4B}" srcOrd="0" destOrd="0" parTransId="{00F8C295-76F3-174A-AE1B-0B04C5EA33B0}" sibTransId="{31F3147A-231A-EC4E-99AC-15777C0F7D8C}"/>
    <dgm:cxn modelId="{7E167711-2343-244D-BF82-0F357C19E2FD}" srcId="{EDABC127-B80E-6C46-9350-54A96D3EA54E}" destId="{57C40241-62D7-E849-9BA5-9897C171CFC3}" srcOrd="0" destOrd="0" parTransId="{8CFF89EB-C7FE-7A45-8827-609DECB4792D}" sibTransId="{D961C312-59C4-7C49-B343-C4686C41CF9E}"/>
    <dgm:cxn modelId="{522E741E-8008-D04F-AB41-28D88904C68A}" srcId="{57C40241-62D7-E849-9BA5-9897C171CFC3}" destId="{A4F3742D-980D-F442-881D-43DDE070F689}" srcOrd="3" destOrd="0" parTransId="{594A0955-FF85-0C4A-8BD2-BB3FF5E719F2}" sibTransId="{BEEFFEFE-B4B6-D247-8947-C6C83834F9EE}"/>
    <dgm:cxn modelId="{D67FB023-6408-E747-A93F-BE186F266B34}" srcId="{57C40241-62D7-E849-9BA5-9897C171CFC3}" destId="{47B820A7-4ADC-0448-A948-C958C595C25E}" srcOrd="2" destOrd="0" parTransId="{74F6D685-98F6-944C-8E84-951F161B9475}" sibTransId="{6F4F4B47-EF59-C840-B8B9-4C4F42B7391D}"/>
    <dgm:cxn modelId="{4648062D-6805-D448-A0ED-A23BDA1EFECC}" type="presOf" srcId="{594A0955-FF85-0C4A-8BD2-BB3FF5E719F2}" destId="{85481C3D-C28C-1D4C-82B7-FE271149289C}" srcOrd="1" destOrd="0" presId="urn:microsoft.com/office/officeart/2005/8/layout/hierarchy2"/>
    <dgm:cxn modelId="{9B2D333C-9A3F-2C46-93B7-254742E6DDF4}" srcId="{57C40241-62D7-E849-9BA5-9897C171CFC3}" destId="{425FD021-61DB-8840-BCC6-EF682FCB7305}" srcOrd="1" destOrd="0" parTransId="{DEC25B64-9CEE-0F43-85DA-D5DC13CC9EA5}" sibTransId="{4753DBC5-2A80-AE43-AFE6-CF4F8BD77C7D}"/>
    <dgm:cxn modelId="{AFCD633D-F7A8-CF44-A268-F87C4ED3B02C}" type="presOf" srcId="{DEC25B64-9CEE-0F43-85DA-D5DC13CC9EA5}" destId="{51F65611-3B86-3347-A628-A8A29D5E1C76}" srcOrd="1" destOrd="0" presId="urn:microsoft.com/office/officeart/2005/8/layout/hierarchy2"/>
    <dgm:cxn modelId="{BE134F3E-72F4-9044-96AE-068ADD8F92C0}" type="presOf" srcId="{A4F3742D-980D-F442-881D-43DDE070F689}" destId="{36F301F3-CCD6-754A-B5F9-C82F22A4F544}" srcOrd="0" destOrd="0" presId="urn:microsoft.com/office/officeart/2005/8/layout/hierarchy2"/>
    <dgm:cxn modelId="{86276F42-D8FF-BC4F-8B48-12FB150A51BD}" type="presOf" srcId="{00F8C295-76F3-174A-AE1B-0B04C5EA33B0}" destId="{3F57ED36-ECE2-1E4D-A7EA-9978F96CB02B}" srcOrd="1" destOrd="0" presId="urn:microsoft.com/office/officeart/2005/8/layout/hierarchy2"/>
    <dgm:cxn modelId="{6E80DE5C-4038-A64B-A125-F21444EF643C}" type="presOf" srcId="{DEC25B64-9CEE-0F43-85DA-D5DC13CC9EA5}" destId="{CC79FFCD-8331-3D44-898F-BE2E077442A9}" srcOrd="0" destOrd="0" presId="urn:microsoft.com/office/officeart/2005/8/layout/hierarchy2"/>
    <dgm:cxn modelId="{56A8B867-A9BC-6C46-96BC-7BC312648C7F}" type="presOf" srcId="{6644391C-58DB-2A4C-A060-371912397E4B}" destId="{F40598D0-4997-B540-B68A-71F2BE193FFD}" srcOrd="0" destOrd="0" presId="urn:microsoft.com/office/officeart/2005/8/layout/hierarchy2"/>
    <dgm:cxn modelId="{877E426C-6A74-3044-AD6A-56DAE45A4DBF}" type="presOf" srcId="{EDABC127-B80E-6C46-9350-54A96D3EA54E}" destId="{E10EAC1D-473D-1443-A354-A99A68F623A4}" srcOrd="0" destOrd="0" presId="urn:microsoft.com/office/officeart/2005/8/layout/hierarchy2"/>
    <dgm:cxn modelId="{E7A34994-032D-AD4C-B95C-33B0579A035A}" type="presOf" srcId="{594A0955-FF85-0C4A-8BD2-BB3FF5E719F2}" destId="{CBF03D4D-25CA-5F49-A141-B5B8382BA798}" srcOrd="0" destOrd="0" presId="urn:microsoft.com/office/officeart/2005/8/layout/hierarchy2"/>
    <dgm:cxn modelId="{8C7557BC-AB2C-5A49-AFA2-098203CED96D}" type="presOf" srcId="{425FD021-61DB-8840-BCC6-EF682FCB7305}" destId="{CDBF3FE0-29C5-CC4F-836D-161318CF1631}" srcOrd="0" destOrd="0" presId="urn:microsoft.com/office/officeart/2005/8/layout/hierarchy2"/>
    <dgm:cxn modelId="{CFA41DC5-AE2B-9042-B6FE-CE5FE3AFA3A4}" type="presOf" srcId="{47B820A7-4ADC-0448-A948-C958C595C25E}" destId="{C793C609-48CD-C748-80F8-08C84CE9636C}" srcOrd="0" destOrd="0" presId="urn:microsoft.com/office/officeart/2005/8/layout/hierarchy2"/>
    <dgm:cxn modelId="{2530DDC5-A890-A741-871F-4422BF907FDB}" type="presOf" srcId="{00F8C295-76F3-174A-AE1B-0B04C5EA33B0}" destId="{BCA959B6-3E31-F647-B8DC-AC1FD557EB96}" srcOrd="0" destOrd="0" presId="urn:microsoft.com/office/officeart/2005/8/layout/hierarchy2"/>
    <dgm:cxn modelId="{4E3001D4-49EC-5740-99AD-8800174171F0}" type="presOf" srcId="{74F6D685-98F6-944C-8E84-951F161B9475}" destId="{B5A4876F-7C54-6A49-B59F-9E22A6CD2544}" srcOrd="0" destOrd="0" presId="urn:microsoft.com/office/officeart/2005/8/layout/hierarchy2"/>
    <dgm:cxn modelId="{B4316AE0-AB1E-C84B-BC5D-51B3F80EE5A1}" type="presOf" srcId="{74F6D685-98F6-944C-8E84-951F161B9475}" destId="{9300EDF1-165A-EB40-BEDE-48ADF9E56FF4}" srcOrd="1" destOrd="0" presId="urn:microsoft.com/office/officeart/2005/8/layout/hierarchy2"/>
    <dgm:cxn modelId="{3D8FDC9D-7608-4343-80FF-0C40EDB6D035}" type="presParOf" srcId="{E10EAC1D-473D-1443-A354-A99A68F623A4}" destId="{C15328C5-6E51-CE4B-A10F-1E532AC2AA08}" srcOrd="0" destOrd="0" presId="urn:microsoft.com/office/officeart/2005/8/layout/hierarchy2"/>
    <dgm:cxn modelId="{932AB714-ACAB-3241-AF38-CF6492170404}" type="presParOf" srcId="{C15328C5-6E51-CE4B-A10F-1E532AC2AA08}" destId="{C2E01A9B-79B2-C442-9FDC-BA05294E1728}" srcOrd="0" destOrd="0" presId="urn:microsoft.com/office/officeart/2005/8/layout/hierarchy2"/>
    <dgm:cxn modelId="{D01D6939-BA0E-0C49-8110-5F79AF697AAC}" type="presParOf" srcId="{C15328C5-6E51-CE4B-A10F-1E532AC2AA08}" destId="{4646675C-D322-674A-832D-5EA7FA308133}" srcOrd="1" destOrd="0" presId="urn:microsoft.com/office/officeart/2005/8/layout/hierarchy2"/>
    <dgm:cxn modelId="{715D5D78-8533-EC46-8D8C-F63087EF113E}" type="presParOf" srcId="{4646675C-D322-674A-832D-5EA7FA308133}" destId="{BCA959B6-3E31-F647-B8DC-AC1FD557EB96}" srcOrd="0" destOrd="0" presId="urn:microsoft.com/office/officeart/2005/8/layout/hierarchy2"/>
    <dgm:cxn modelId="{A5E632FB-ED10-804E-A00E-961BF6019970}" type="presParOf" srcId="{BCA959B6-3E31-F647-B8DC-AC1FD557EB96}" destId="{3F57ED36-ECE2-1E4D-A7EA-9978F96CB02B}" srcOrd="0" destOrd="0" presId="urn:microsoft.com/office/officeart/2005/8/layout/hierarchy2"/>
    <dgm:cxn modelId="{D267ABB5-6BE2-2243-A6C6-EDCC8548D37C}" type="presParOf" srcId="{4646675C-D322-674A-832D-5EA7FA308133}" destId="{589A843C-1189-8346-8D0B-834AC65990FC}" srcOrd="1" destOrd="0" presId="urn:microsoft.com/office/officeart/2005/8/layout/hierarchy2"/>
    <dgm:cxn modelId="{922DE5B3-AD6A-B145-B8C9-DD7A5447B945}" type="presParOf" srcId="{589A843C-1189-8346-8D0B-834AC65990FC}" destId="{F40598D0-4997-B540-B68A-71F2BE193FFD}" srcOrd="0" destOrd="0" presId="urn:microsoft.com/office/officeart/2005/8/layout/hierarchy2"/>
    <dgm:cxn modelId="{492EB471-6049-1A4D-AFF7-80B53DF1F504}" type="presParOf" srcId="{589A843C-1189-8346-8D0B-834AC65990FC}" destId="{78B6A4DF-022F-804B-BEB5-05D4866BB612}" srcOrd="1" destOrd="0" presId="urn:microsoft.com/office/officeart/2005/8/layout/hierarchy2"/>
    <dgm:cxn modelId="{26239DE4-2397-A047-A43B-B8FC2D9EF75C}" type="presParOf" srcId="{4646675C-D322-674A-832D-5EA7FA308133}" destId="{CC79FFCD-8331-3D44-898F-BE2E077442A9}" srcOrd="2" destOrd="0" presId="urn:microsoft.com/office/officeart/2005/8/layout/hierarchy2"/>
    <dgm:cxn modelId="{432A5FE8-A175-2C43-824D-2AC6DF75F607}" type="presParOf" srcId="{CC79FFCD-8331-3D44-898F-BE2E077442A9}" destId="{51F65611-3B86-3347-A628-A8A29D5E1C76}" srcOrd="0" destOrd="0" presId="urn:microsoft.com/office/officeart/2005/8/layout/hierarchy2"/>
    <dgm:cxn modelId="{7F787914-4CB5-B84D-A4D6-473CD08133D9}" type="presParOf" srcId="{4646675C-D322-674A-832D-5EA7FA308133}" destId="{F338D72E-F0AB-7846-8A97-EE80316D97D4}" srcOrd="3" destOrd="0" presId="urn:microsoft.com/office/officeart/2005/8/layout/hierarchy2"/>
    <dgm:cxn modelId="{A813F46F-53CC-694C-BF6B-CD45D4A3AB8B}" type="presParOf" srcId="{F338D72E-F0AB-7846-8A97-EE80316D97D4}" destId="{CDBF3FE0-29C5-CC4F-836D-161318CF1631}" srcOrd="0" destOrd="0" presId="urn:microsoft.com/office/officeart/2005/8/layout/hierarchy2"/>
    <dgm:cxn modelId="{B8029A72-4B21-884E-9C1B-FC2FE8B940ED}" type="presParOf" srcId="{F338D72E-F0AB-7846-8A97-EE80316D97D4}" destId="{DD5C6B6E-34E3-914B-9170-30D6181C3C4C}" srcOrd="1" destOrd="0" presId="urn:microsoft.com/office/officeart/2005/8/layout/hierarchy2"/>
    <dgm:cxn modelId="{74A606DB-081E-1046-937F-49D6D5A52698}" type="presParOf" srcId="{4646675C-D322-674A-832D-5EA7FA308133}" destId="{B5A4876F-7C54-6A49-B59F-9E22A6CD2544}" srcOrd="4" destOrd="0" presId="urn:microsoft.com/office/officeart/2005/8/layout/hierarchy2"/>
    <dgm:cxn modelId="{B9D34FC6-3CF6-6F44-9100-0EE2DF526907}" type="presParOf" srcId="{B5A4876F-7C54-6A49-B59F-9E22A6CD2544}" destId="{9300EDF1-165A-EB40-BEDE-48ADF9E56FF4}" srcOrd="0" destOrd="0" presId="urn:microsoft.com/office/officeart/2005/8/layout/hierarchy2"/>
    <dgm:cxn modelId="{B0600970-D6FA-A445-BBD9-B128719C9240}" type="presParOf" srcId="{4646675C-D322-674A-832D-5EA7FA308133}" destId="{CEB5371C-8442-4645-98C5-853C04656A8B}" srcOrd="5" destOrd="0" presId="urn:microsoft.com/office/officeart/2005/8/layout/hierarchy2"/>
    <dgm:cxn modelId="{FB2ABAB0-6E6F-F747-9311-B35FDE20B42E}" type="presParOf" srcId="{CEB5371C-8442-4645-98C5-853C04656A8B}" destId="{C793C609-48CD-C748-80F8-08C84CE9636C}" srcOrd="0" destOrd="0" presId="urn:microsoft.com/office/officeart/2005/8/layout/hierarchy2"/>
    <dgm:cxn modelId="{BF54020D-B5FA-0A43-B2B4-FAC8D23F4544}" type="presParOf" srcId="{CEB5371C-8442-4645-98C5-853C04656A8B}" destId="{98F476A0-5FA0-9243-ACAB-4871CB2E94B8}" srcOrd="1" destOrd="0" presId="urn:microsoft.com/office/officeart/2005/8/layout/hierarchy2"/>
    <dgm:cxn modelId="{A2DD5093-38EA-DC41-837E-D8015438D103}" type="presParOf" srcId="{4646675C-D322-674A-832D-5EA7FA308133}" destId="{CBF03D4D-25CA-5F49-A141-B5B8382BA798}" srcOrd="6" destOrd="0" presId="urn:microsoft.com/office/officeart/2005/8/layout/hierarchy2"/>
    <dgm:cxn modelId="{001E9569-59C6-4248-A0B0-A0B0424F1DE1}" type="presParOf" srcId="{CBF03D4D-25CA-5F49-A141-B5B8382BA798}" destId="{85481C3D-C28C-1D4C-82B7-FE271149289C}" srcOrd="0" destOrd="0" presId="urn:microsoft.com/office/officeart/2005/8/layout/hierarchy2"/>
    <dgm:cxn modelId="{AF0984A7-8A6B-2947-88D5-0BDC2993B268}" type="presParOf" srcId="{4646675C-D322-674A-832D-5EA7FA308133}" destId="{4862A38F-CD38-7A49-83A9-ED305165E79F}" srcOrd="7" destOrd="0" presId="urn:microsoft.com/office/officeart/2005/8/layout/hierarchy2"/>
    <dgm:cxn modelId="{3741FFB3-AEE8-BD4E-ADF3-37A4BBBA0044}" type="presParOf" srcId="{4862A38F-CD38-7A49-83A9-ED305165E79F}" destId="{36F301F3-CCD6-754A-B5F9-C82F22A4F544}" srcOrd="0" destOrd="0" presId="urn:microsoft.com/office/officeart/2005/8/layout/hierarchy2"/>
    <dgm:cxn modelId="{B05601FF-D0FB-E544-AA25-96DCC1D6ED9E}" type="presParOf" srcId="{4862A38F-CD38-7A49-83A9-ED305165E79F}" destId="{57E1DB7A-1904-814A-8E76-2E0117B2053D}" srcOrd="1" destOrd="0" presId="urn:microsoft.com/office/officeart/2005/8/layout/hierarchy2"/>
  </dgm:cxnLst>
  <dgm:bg>
    <a:solidFill>
      <a:schemeClr val="bg1"/>
    </a:solidFill>
  </dgm:bg>
  <dgm:whole>
    <a:ln>
      <a:noFill/>
    </a:ln>
  </dgm:whole>
  <dgm:extLst>
    <a:ext uri="http://schemas.microsoft.com/office/drawing/2008/diagram">
      <dsp:dataModelExt xmlns:dsp="http://schemas.microsoft.com/office/drawing/2008/diagram" relId="rId13"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EDABC127-B80E-6C46-9350-54A96D3EA54E}" type="doc">
      <dgm:prSet loTypeId="urn:microsoft.com/office/officeart/2005/8/layout/hierarchy2" loCatId="" qsTypeId="urn:microsoft.com/office/officeart/2005/8/quickstyle/simple1" qsCatId="simple" csTypeId="urn:microsoft.com/office/officeart/2005/8/colors/accent0_1" csCatId="mainScheme" phldr="1"/>
      <dgm:spPr/>
      <dgm:t>
        <a:bodyPr/>
        <a:lstStyle/>
        <a:p>
          <a:endParaRPr lang="es-ES"/>
        </a:p>
      </dgm:t>
    </dgm:pt>
    <dgm:pt modelId="{57C40241-62D7-E849-9BA5-9897C171CFC3}">
      <dgm:prSet phldrT="[Texto]" custT="1"/>
      <dgm:spPr/>
      <dgm:t>
        <a:bodyPr/>
        <a:lstStyle/>
        <a:p>
          <a:r>
            <a:rPr lang="en-US" sz="2400" noProof="0" dirty="0">
              <a:latin typeface="+mj-lt"/>
            </a:rPr>
            <a:t>Qualitative</a:t>
          </a:r>
        </a:p>
        <a:p>
          <a:r>
            <a:rPr lang="en-US" sz="2400" noProof="0" dirty="0">
              <a:latin typeface="+mj-lt"/>
            </a:rPr>
            <a:t>research</a:t>
          </a:r>
        </a:p>
      </dgm:t>
    </dgm:pt>
    <dgm:pt modelId="{8CFF89EB-C7FE-7A45-8827-609DECB4792D}" type="parTrans" cxnId="{7E167711-2343-244D-BF82-0F357C19E2FD}">
      <dgm:prSet/>
      <dgm:spPr/>
      <dgm:t>
        <a:bodyPr/>
        <a:lstStyle/>
        <a:p>
          <a:endParaRPr lang="en-US" sz="2400" noProof="0" dirty="0"/>
        </a:p>
      </dgm:t>
    </dgm:pt>
    <dgm:pt modelId="{D961C312-59C4-7C49-B343-C4686C41CF9E}" type="sibTrans" cxnId="{7E167711-2343-244D-BF82-0F357C19E2FD}">
      <dgm:prSet/>
      <dgm:spPr/>
      <dgm:t>
        <a:bodyPr/>
        <a:lstStyle/>
        <a:p>
          <a:endParaRPr lang="en-US" sz="2400" noProof="0" dirty="0"/>
        </a:p>
      </dgm:t>
    </dgm:pt>
    <dgm:pt modelId="{6644391C-58DB-2A4C-A060-371912397E4B}">
      <dgm:prSet phldrT="[Texto]" custT="1"/>
      <dgm:spPr/>
      <dgm:t>
        <a:bodyPr/>
        <a:lstStyle/>
        <a:p>
          <a:r>
            <a:rPr lang="en-US" sz="2400" noProof="0" dirty="0"/>
            <a:t>Literature review</a:t>
          </a:r>
        </a:p>
      </dgm:t>
    </dgm:pt>
    <dgm:pt modelId="{00F8C295-76F3-174A-AE1B-0B04C5EA33B0}" type="parTrans" cxnId="{E1C69406-9CCF-1D46-86F4-6E76AE543450}">
      <dgm:prSet custT="1"/>
      <dgm:spPr/>
      <dgm:t>
        <a:bodyPr/>
        <a:lstStyle/>
        <a:p>
          <a:endParaRPr lang="en-US" sz="2400" noProof="0" dirty="0"/>
        </a:p>
      </dgm:t>
    </dgm:pt>
    <dgm:pt modelId="{31F3147A-231A-EC4E-99AC-15777C0F7D8C}" type="sibTrans" cxnId="{E1C69406-9CCF-1D46-86F4-6E76AE543450}">
      <dgm:prSet/>
      <dgm:spPr/>
      <dgm:t>
        <a:bodyPr/>
        <a:lstStyle/>
        <a:p>
          <a:endParaRPr lang="en-US" sz="2400" noProof="0" dirty="0"/>
        </a:p>
      </dgm:t>
    </dgm:pt>
    <dgm:pt modelId="{425FD021-61DB-8840-BCC6-EF682FCB7305}">
      <dgm:prSet custT="1"/>
      <dgm:spPr/>
      <dgm:t>
        <a:bodyPr/>
        <a:lstStyle/>
        <a:p>
          <a:r>
            <a:rPr lang="en-US" sz="2400" noProof="0" dirty="0"/>
            <a:t>Survey method</a:t>
          </a:r>
        </a:p>
      </dgm:t>
    </dgm:pt>
    <dgm:pt modelId="{DEC25B64-9CEE-0F43-85DA-D5DC13CC9EA5}" type="parTrans" cxnId="{9B2D333C-9A3F-2C46-93B7-254742E6DDF4}">
      <dgm:prSet custT="1"/>
      <dgm:spPr/>
      <dgm:t>
        <a:bodyPr/>
        <a:lstStyle/>
        <a:p>
          <a:endParaRPr lang="en-US" sz="2400" noProof="0" dirty="0"/>
        </a:p>
      </dgm:t>
    </dgm:pt>
    <dgm:pt modelId="{4753DBC5-2A80-AE43-AFE6-CF4F8BD77C7D}" type="sibTrans" cxnId="{9B2D333C-9A3F-2C46-93B7-254742E6DDF4}">
      <dgm:prSet/>
      <dgm:spPr/>
      <dgm:t>
        <a:bodyPr/>
        <a:lstStyle/>
        <a:p>
          <a:endParaRPr lang="en-US" sz="2400" noProof="0" dirty="0"/>
        </a:p>
      </dgm:t>
    </dgm:pt>
    <dgm:pt modelId="{FA2EC511-E2DB-864A-B942-B88007FD777A}">
      <dgm:prSet custT="1"/>
      <dgm:spPr/>
      <dgm:t>
        <a:bodyPr/>
        <a:lstStyle/>
        <a:p>
          <a:r>
            <a:rPr lang="en-US" sz="2400" noProof="0" dirty="0"/>
            <a:t>Questionnaire technique</a:t>
          </a:r>
        </a:p>
      </dgm:t>
    </dgm:pt>
    <dgm:pt modelId="{63A5E717-B9BF-EA4F-A7B8-56E465C8AD19}" type="parTrans" cxnId="{4698AD3F-D2D3-324E-910F-35B1F99D51A2}">
      <dgm:prSet custT="1"/>
      <dgm:spPr/>
      <dgm:t>
        <a:bodyPr/>
        <a:lstStyle/>
        <a:p>
          <a:endParaRPr lang="en-US" sz="2400" noProof="0" dirty="0"/>
        </a:p>
      </dgm:t>
    </dgm:pt>
    <dgm:pt modelId="{1525C5A6-5251-194A-BF90-F38C7A6573CF}" type="sibTrans" cxnId="{4698AD3F-D2D3-324E-910F-35B1F99D51A2}">
      <dgm:prSet/>
      <dgm:spPr/>
      <dgm:t>
        <a:bodyPr/>
        <a:lstStyle/>
        <a:p>
          <a:endParaRPr lang="en-US" sz="2400" noProof="0" dirty="0"/>
        </a:p>
      </dgm:t>
    </dgm:pt>
    <dgm:pt modelId="{47B820A7-4ADC-0448-A948-C958C595C25E}">
      <dgm:prSet custT="1"/>
      <dgm:spPr/>
      <dgm:t>
        <a:bodyPr/>
        <a:lstStyle/>
        <a:p>
          <a:r>
            <a:rPr lang="en-US" sz="2400" noProof="0" dirty="0"/>
            <a:t>Interview method</a:t>
          </a:r>
        </a:p>
      </dgm:t>
    </dgm:pt>
    <dgm:pt modelId="{74F6D685-98F6-944C-8E84-951F161B9475}" type="parTrans" cxnId="{D67FB023-6408-E747-A93F-BE186F266B34}">
      <dgm:prSet custT="1"/>
      <dgm:spPr/>
      <dgm:t>
        <a:bodyPr/>
        <a:lstStyle/>
        <a:p>
          <a:endParaRPr lang="en-US" sz="2400" noProof="0" dirty="0"/>
        </a:p>
      </dgm:t>
    </dgm:pt>
    <dgm:pt modelId="{6F4F4B47-EF59-C840-B8B9-4C4F42B7391D}" type="sibTrans" cxnId="{D67FB023-6408-E747-A93F-BE186F266B34}">
      <dgm:prSet/>
      <dgm:spPr/>
      <dgm:t>
        <a:bodyPr/>
        <a:lstStyle/>
        <a:p>
          <a:endParaRPr lang="en-US" sz="2400" noProof="0" dirty="0"/>
        </a:p>
      </dgm:t>
    </dgm:pt>
    <dgm:pt modelId="{94EC525C-7F05-7E4B-ADA8-1A0735B37D06}">
      <dgm:prSet custT="1"/>
      <dgm:spPr/>
      <dgm:t>
        <a:bodyPr/>
        <a:lstStyle/>
        <a:p>
          <a:r>
            <a:rPr lang="en-US" sz="2400" noProof="0" dirty="0"/>
            <a:t>Interview technique</a:t>
          </a:r>
        </a:p>
      </dgm:t>
    </dgm:pt>
    <dgm:pt modelId="{F63C613A-F472-ED49-89EE-1CE464F035E6}" type="parTrans" cxnId="{CB8F6EF4-74C5-5144-BA93-1ADFCA81353C}">
      <dgm:prSet custT="1"/>
      <dgm:spPr/>
      <dgm:t>
        <a:bodyPr/>
        <a:lstStyle/>
        <a:p>
          <a:endParaRPr lang="en-US" sz="2400" noProof="0" dirty="0"/>
        </a:p>
      </dgm:t>
    </dgm:pt>
    <dgm:pt modelId="{944D94F4-7050-9642-8F4D-F59EE8C282D9}" type="sibTrans" cxnId="{CB8F6EF4-74C5-5144-BA93-1ADFCA81353C}">
      <dgm:prSet/>
      <dgm:spPr/>
      <dgm:t>
        <a:bodyPr/>
        <a:lstStyle/>
        <a:p>
          <a:endParaRPr lang="en-US" sz="2400" noProof="0" dirty="0"/>
        </a:p>
      </dgm:t>
    </dgm:pt>
    <dgm:pt modelId="{A4F3742D-980D-F442-881D-43DDE070F689}">
      <dgm:prSet custT="1"/>
      <dgm:spPr/>
      <dgm:t>
        <a:bodyPr/>
        <a:lstStyle/>
        <a:p>
          <a:r>
            <a:rPr lang="en-US" sz="2400" noProof="0" dirty="0"/>
            <a:t>Qualitative-comparative method</a:t>
          </a:r>
        </a:p>
      </dgm:t>
    </dgm:pt>
    <dgm:pt modelId="{594A0955-FF85-0C4A-8BD2-BB3FF5E719F2}" type="parTrans" cxnId="{522E741E-8008-D04F-AB41-28D88904C68A}">
      <dgm:prSet custT="1"/>
      <dgm:spPr/>
      <dgm:t>
        <a:bodyPr/>
        <a:lstStyle/>
        <a:p>
          <a:endParaRPr lang="en-US" sz="2400" noProof="0" dirty="0"/>
        </a:p>
      </dgm:t>
    </dgm:pt>
    <dgm:pt modelId="{BEEFFEFE-B4B6-D247-8947-C6C83834F9EE}" type="sibTrans" cxnId="{522E741E-8008-D04F-AB41-28D88904C68A}">
      <dgm:prSet/>
      <dgm:spPr/>
      <dgm:t>
        <a:bodyPr/>
        <a:lstStyle/>
        <a:p>
          <a:endParaRPr lang="en-US" sz="2400" noProof="0" dirty="0"/>
        </a:p>
      </dgm:t>
    </dgm:pt>
    <dgm:pt modelId="{9EE61903-15B8-2D4D-AB81-58D802E432BF}">
      <dgm:prSet custT="1"/>
      <dgm:spPr/>
      <dgm:t>
        <a:bodyPr/>
        <a:lstStyle/>
        <a:p>
          <a:r>
            <a:rPr lang="en-US" sz="2400" noProof="0" dirty="0"/>
            <a:t>﻿Comparative Methodology: PV GRID and PV LEGAL</a:t>
          </a:r>
        </a:p>
      </dgm:t>
    </dgm:pt>
    <dgm:pt modelId="{15D35C59-E14E-8941-9EFD-01E39A14592C}" type="parTrans" cxnId="{A85B7C91-0B9A-6E49-941E-3422F4BDCC26}">
      <dgm:prSet custT="1"/>
      <dgm:spPr/>
      <dgm:t>
        <a:bodyPr/>
        <a:lstStyle/>
        <a:p>
          <a:endParaRPr lang="en-US" sz="2400" noProof="0" dirty="0"/>
        </a:p>
      </dgm:t>
    </dgm:pt>
    <dgm:pt modelId="{5F6CDAEA-0A5A-DA4E-A50C-494FF68C70CC}" type="sibTrans" cxnId="{A85B7C91-0B9A-6E49-941E-3422F4BDCC26}">
      <dgm:prSet/>
      <dgm:spPr/>
      <dgm:t>
        <a:bodyPr/>
        <a:lstStyle/>
        <a:p>
          <a:endParaRPr lang="en-US" sz="2400" noProof="0" dirty="0"/>
        </a:p>
      </dgm:t>
    </dgm:pt>
    <dgm:pt modelId="{E10EAC1D-473D-1443-A354-A99A68F623A4}" type="pres">
      <dgm:prSet presAssocID="{EDABC127-B80E-6C46-9350-54A96D3EA54E}" presName="diagram" presStyleCnt="0">
        <dgm:presLayoutVars>
          <dgm:chPref val="1"/>
          <dgm:dir/>
          <dgm:animOne val="branch"/>
          <dgm:animLvl val="lvl"/>
          <dgm:resizeHandles val="exact"/>
        </dgm:presLayoutVars>
      </dgm:prSet>
      <dgm:spPr/>
    </dgm:pt>
    <dgm:pt modelId="{C15328C5-6E51-CE4B-A10F-1E532AC2AA08}" type="pres">
      <dgm:prSet presAssocID="{57C40241-62D7-E849-9BA5-9897C171CFC3}" presName="root1" presStyleCnt="0"/>
      <dgm:spPr/>
    </dgm:pt>
    <dgm:pt modelId="{C2E01A9B-79B2-C442-9FDC-BA05294E1728}" type="pres">
      <dgm:prSet presAssocID="{57C40241-62D7-E849-9BA5-9897C171CFC3}" presName="LevelOneTextNode" presStyleLbl="node0" presStyleIdx="0" presStyleCnt="1" custScaleX="84450">
        <dgm:presLayoutVars>
          <dgm:chPref val="3"/>
        </dgm:presLayoutVars>
      </dgm:prSet>
      <dgm:spPr/>
    </dgm:pt>
    <dgm:pt modelId="{4646675C-D322-674A-832D-5EA7FA308133}" type="pres">
      <dgm:prSet presAssocID="{57C40241-62D7-E849-9BA5-9897C171CFC3}" presName="level2hierChild" presStyleCnt="0"/>
      <dgm:spPr/>
    </dgm:pt>
    <dgm:pt modelId="{BCA959B6-3E31-F647-B8DC-AC1FD557EB96}" type="pres">
      <dgm:prSet presAssocID="{00F8C295-76F3-174A-AE1B-0B04C5EA33B0}" presName="conn2-1" presStyleLbl="parChTrans1D2" presStyleIdx="0" presStyleCnt="4"/>
      <dgm:spPr/>
    </dgm:pt>
    <dgm:pt modelId="{3F57ED36-ECE2-1E4D-A7EA-9978F96CB02B}" type="pres">
      <dgm:prSet presAssocID="{00F8C295-76F3-174A-AE1B-0B04C5EA33B0}" presName="connTx" presStyleLbl="parChTrans1D2" presStyleIdx="0" presStyleCnt="4"/>
      <dgm:spPr/>
    </dgm:pt>
    <dgm:pt modelId="{589A843C-1189-8346-8D0B-834AC65990FC}" type="pres">
      <dgm:prSet presAssocID="{6644391C-58DB-2A4C-A060-371912397E4B}" presName="root2" presStyleCnt="0"/>
      <dgm:spPr/>
    </dgm:pt>
    <dgm:pt modelId="{F40598D0-4997-B540-B68A-71F2BE193FFD}" type="pres">
      <dgm:prSet presAssocID="{6644391C-58DB-2A4C-A060-371912397E4B}" presName="LevelTwoTextNode" presStyleLbl="node2" presStyleIdx="0" presStyleCnt="4" custLinFactY="20070" custLinFactNeighborX="544" custLinFactNeighborY="100000">
        <dgm:presLayoutVars>
          <dgm:chPref val="3"/>
        </dgm:presLayoutVars>
      </dgm:prSet>
      <dgm:spPr/>
    </dgm:pt>
    <dgm:pt modelId="{78B6A4DF-022F-804B-BEB5-05D4866BB612}" type="pres">
      <dgm:prSet presAssocID="{6644391C-58DB-2A4C-A060-371912397E4B}" presName="level3hierChild" presStyleCnt="0"/>
      <dgm:spPr/>
    </dgm:pt>
    <dgm:pt modelId="{CC79FFCD-8331-3D44-898F-BE2E077442A9}" type="pres">
      <dgm:prSet presAssocID="{DEC25B64-9CEE-0F43-85DA-D5DC13CC9EA5}" presName="conn2-1" presStyleLbl="parChTrans1D2" presStyleIdx="1" presStyleCnt="4"/>
      <dgm:spPr/>
    </dgm:pt>
    <dgm:pt modelId="{51F65611-3B86-3347-A628-A8A29D5E1C76}" type="pres">
      <dgm:prSet presAssocID="{DEC25B64-9CEE-0F43-85DA-D5DC13CC9EA5}" presName="connTx" presStyleLbl="parChTrans1D2" presStyleIdx="1" presStyleCnt="4"/>
      <dgm:spPr/>
    </dgm:pt>
    <dgm:pt modelId="{F338D72E-F0AB-7846-8A97-EE80316D97D4}" type="pres">
      <dgm:prSet presAssocID="{425FD021-61DB-8840-BCC6-EF682FCB7305}" presName="root2" presStyleCnt="0"/>
      <dgm:spPr/>
    </dgm:pt>
    <dgm:pt modelId="{CDBF3FE0-29C5-CC4F-836D-161318CF1631}" type="pres">
      <dgm:prSet presAssocID="{425FD021-61DB-8840-BCC6-EF682FCB7305}" presName="LevelTwoTextNode" presStyleLbl="node2" presStyleIdx="1" presStyleCnt="4" custLinFactY="20819" custLinFactNeighborX="-544" custLinFactNeighborY="100000">
        <dgm:presLayoutVars>
          <dgm:chPref val="3"/>
        </dgm:presLayoutVars>
      </dgm:prSet>
      <dgm:spPr/>
    </dgm:pt>
    <dgm:pt modelId="{DD5C6B6E-34E3-914B-9170-30D6181C3C4C}" type="pres">
      <dgm:prSet presAssocID="{425FD021-61DB-8840-BCC6-EF682FCB7305}" presName="level3hierChild" presStyleCnt="0"/>
      <dgm:spPr/>
    </dgm:pt>
    <dgm:pt modelId="{4908297A-92DF-3549-B52F-21F6F4260894}" type="pres">
      <dgm:prSet presAssocID="{63A5E717-B9BF-EA4F-A7B8-56E465C8AD19}" presName="conn2-1" presStyleLbl="parChTrans1D3" presStyleIdx="0" presStyleCnt="3"/>
      <dgm:spPr/>
    </dgm:pt>
    <dgm:pt modelId="{BC02294C-51CE-6046-B0DB-BCF7E9A8F5E7}" type="pres">
      <dgm:prSet presAssocID="{63A5E717-B9BF-EA4F-A7B8-56E465C8AD19}" presName="connTx" presStyleLbl="parChTrans1D3" presStyleIdx="0" presStyleCnt="3"/>
      <dgm:spPr/>
    </dgm:pt>
    <dgm:pt modelId="{B14B4D12-147A-ED49-8D95-D50A5D83E3E3}" type="pres">
      <dgm:prSet presAssocID="{FA2EC511-E2DB-864A-B942-B88007FD777A}" presName="root2" presStyleCnt="0"/>
      <dgm:spPr/>
    </dgm:pt>
    <dgm:pt modelId="{3F782CC4-9760-CC45-8DB3-B72560358B69}" type="pres">
      <dgm:prSet presAssocID="{FA2EC511-E2DB-864A-B942-B88007FD777A}" presName="LevelTwoTextNode" presStyleLbl="node3" presStyleIdx="0" presStyleCnt="3" custLinFactY="19731" custLinFactNeighborX="1088" custLinFactNeighborY="100000">
        <dgm:presLayoutVars>
          <dgm:chPref val="3"/>
        </dgm:presLayoutVars>
      </dgm:prSet>
      <dgm:spPr/>
    </dgm:pt>
    <dgm:pt modelId="{5ED76662-DBC0-A844-AFF0-63C0207A5750}" type="pres">
      <dgm:prSet presAssocID="{FA2EC511-E2DB-864A-B942-B88007FD777A}" presName="level3hierChild" presStyleCnt="0"/>
      <dgm:spPr/>
    </dgm:pt>
    <dgm:pt modelId="{B5A4876F-7C54-6A49-B59F-9E22A6CD2544}" type="pres">
      <dgm:prSet presAssocID="{74F6D685-98F6-944C-8E84-951F161B9475}" presName="conn2-1" presStyleLbl="parChTrans1D2" presStyleIdx="2" presStyleCnt="4"/>
      <dgm:spPr/>
    </dgm:pt>
    <dgm:pt modelId="{9300EDF1-165A-EB40-BEDE-48ADF9E56FF4}" type="pres">
      <dgm:prSet presAssocID="{74F6D685-98F6-944C-8E84-951F161B9475}" presName="connTx" presStyleLbl="parChTrans1D2" presStyleIdx="2" presStyleCnt="4"/>
      <dgm:spPr/>
    </dgm:pt>
    <dgm:pt modelId="{CEB5371C-8442-4645-98C5-853C04656A8B}" type="pres">
      <dgm:prSet presAssocID="{47B820A7-4ADC-0448-A948-C958C595C25E}" presName="root2" presStyleCnt="0"/>
      <dgm:spPr/>
    </dgm:pt>
    <dgm:pt modelId="{C793C609-48CD-C748-80F8-08C84CE9636C}" type="pres">
      <dgm:prSet presAssocID="{47B820A7-4ADC-0448-A948-C958C595C25E}" presName="LevelTwoTextNode" presStyleLbl="node2" presStyleIdx="2" presStyleCnt="4" custLinFactY="-100000" custLinFactNeighborX="2177" custLinFactNeighborY="-124902">
        <dgm:presLayoutVars>
          <dgm:chPref val="3"/>
        </dgm:presLayoutVars>
      </dgm:prSet>
      <dgm:spPr/>
    </dgm:pt>
    <dgm:pt modelId="{98F476A0-5FA0-9243-ACAB-4871CB2E94B8}" type="pres">
      <dgm:prSet presAssocID="{47B820A7-4ADC-0448-A948-C958C595C25E}" presName="level3hierChild" presStyleCnt="0"/>
      <dgm:spPr/>
    </dgm:pt>
    <dgm:pt modelId="{7D971F76-0996-1B43-91E4-7FBD1294A97A}" type="pres">
      <dgm:prSet presAssocID="{F63C613A-F472-ED49-89EE-1CE464F035E6}" presName="conn2-1" presStyleLbl="parChTrans1D3" presStyleIdx="1" presStyleCnt="3"/>
      <dgm:spPr/>
    </dgm:pt>
    <dgm:pt modelId="{17FF3F00-5083-E24D-B67E-B026172D66B2}" type="pres">
      <dgm:prSet presAssocID="{F63C613A-F472-ED49-89EE-1CE464F035E6}" presName="connTx" presStyleLbl="parChTrans1D3" presStyleIdx="1" presStyleCnt="3"/>
      <dgm:spPr/>
    </dgm:pt>
    <dgm:pt modelId="{0FD71DEC-6BDD-974C-A42D-3206AD2AE2A7}" type="pres">
      <dgm:prSet presAssocID="{94EC525C-7F05-7E4B-ADA8-1A0735B37D06}" presName="root2" presStyleCnt="0"/>
      <dgm:spPr/>
    </dgm:pt>
    <dgm:pt modelId="{95288AC5-A894-7846-9750-51C11BE7B847}" type="pres">
      <dgm:prSet presAssocID="{94EC525C-7F05-7E4B-ADA8-1A0735B37D06}" presName="LevelTwoTextNode" presStyleLbl="node3" presStyleIdx="1" presStyleCnt="3" custLinFactY="-100000" custLinFactNeighborX="-2149" custLinFactNeighborY="-124901">
        <dgm:presLayoutVars>
          <dgm:chPref val="3"/>
        </dgm:presLayoutVars>
      </dgm:prSet>
      <dgm:spPr/>
    </dgm:pt>
    <dgm:pt modelId="{CEB28C38-A29C-FC45-ABF9-C702F776D644}" type="pres">
      <dgm:prSet presAssocID="{94EC525C-7F05-7E4B-ADA8-1A0735B37D06}" presName="level3hierChild" presStyleCnt="0"/>
      <dgm:spPr/>
    </dgm:pt>
    <dgm:pt modelId="{CBF03D4D-25CA-5F49-A141-B5B8382BA798}" type="pres">
      <dgm:prSet presAssocID="{594A0955-FF85-0C4A-8BD2-BB3FF5E719F2}" presName="conn2-1" presStyleLbl="parChTrans1D2" presStyleIdx="3" presStyleCnt="4"/>
      <dgm:spPr/>
    </dgm:pt>
    <dgm:pt modelId="{85481C3D-C28C-1D4C-82B7-FE271149289C}" type="pres">
      <dgm:prSet presAssocID="{594A0955-FF85-0C4A-8BD2-BB3FF5E719F2}" presName="connTx" presStyleLbl="parChTrans1D2" presStyleIdx="3" presStyleCnt="4"/>
      <dgm:spPr/>
    </dgm:pt>
    <dgm:pt modelId="{4862A38F-CD38-7A49-83A9-ED305165E79F}" type="pres">
      <dgm:prSet presAssocID="{A4F3742D-980D-F442-881D-43DDE070F689}" presName="root2" presStyleCnt="0"/>
      <dgm:spPr/>
    </dgm:pt>
    <dgm:pt modelId="{36F301F3-CCD6-754A-B5F9-C82F22A4F544}" type="pres">
      <dgm:prSet presAssocID="{A4F3742D-980D-F442-881D-43DDE070F689}" presName="LevelTwoTextNode" presStyleLbl="node2" presStyleIdx="3" presStyleCnt="4">
        <dgm:presLayoutVars>
          <dgm:chPref val="3"/>
        </dgm:presLayoutVars>
      </dgm:prSet>
      <dgm:spPr/>
    </dgm:pt>
    <dgm:pt modelId="{57E1DB7A-1904-814A-8E76-2E0117B2053D}" type="pres">
      <dgm:prSet presAssocID="{A4F3742D-980D-F442-881D-43DDE070F689}" presName="level3hierChild" presStyleCnt="0"/>
      <dgm:spPr/>
    </dgm:pt>
    <dgm:pt modelId="{037D2D94-644E-3E49-8371-A21ABAE83369}" type="pres">
      <dgm:prSet presAssocID="{15D35C59-E14E-8941-9EFD-01E39A14592C}" presName="conn2-1" presStyleLbl="parChTrans1D3" presStyleIdx="2" presStyleCnt="3"/>
      <dgm:spPr/>
    </dgm:pt>
    <dgm:pt modelId="{C9C00718-4D8E-4249-9765-4A6127B7FC2C}" type="pres">
      <dgm:prSet presAssocID="{15D35C59-E14E-8941-9EFD-01E39A14592C}" presName="connTx" presStyleLbl="parChTrans1D3" presStyleIdx="2" presStyleCnt="3"/>
      <dgm:spPr/>
    </dgm:pt>
    <dgm:pt modelId="{EF1B5DF4-7896-6648-8959-6492B647C7F3}" type="pres">
      <dgm:prSet presAssocID="{9EE61903-15B8-2D4D-AB81-58D802E432BF}" presName="root2" presStyleCnt="0"/>
      <dgm:spPr/>
    </dgm:pt>
    <dgm:pt modelId="{F6FF6BF6-3E3E-3B45-ADDF-4333C995AC8C}" type="pres">
      <dgm:prSet presAssocID="{9EE61903-15B8-2D4D-AB81-58D802E432BF}" presName="LevelTwoTextNode" presStyleLbl="node3" presStyleIdx="2" presStyleCnt="3">
        <dgm:presLayoutVars>
          <dgm:chPref val="3"/>
        </dgm:presLayoutVars>
      </dgm:prSet>
      <dgm:spPr/>
    </dgm:pt>
    <dgm:pt modelId="{77D41483-8FE4-A043-A967-897C55CDE594}" type="pres">
      <dgm:prSet presAssocID="{9EE61903-15B8-2D4D-AB81-58D802E432BF}" presName="level3hierChild" presStyleCnt="0"/>
      <dgm:spPr/>
    </dgm:pt>
  </dgm:ptLst>
  <dgm:cxnLst>
    <dgm:cxn modelId="{2D776302-4803-0649-9AED-781AF15772B9}" type="presOf" srcId="{57C40241-62D7-E849-9BA5-9897C171CFC3}" destId="{C2E01A9B-79B2-C442-9FDC-BA05294E1728}" srcOrd="0" destOrd="0" presId="urn:microsoft.com/office/officeart/2005/8/layout/hierarchy2"/>
    <dgm:cxn modelId="{AD538006-4AB0-9341-A4B9-8BA28F4D3A1B}" type="presOf" srcId="{FA2EC511-E2DB-864A-B942-B88007FD777A}" destId="{3F782CC4-9760-CC45-8DB3-B72560358B69}" srcOrd="0" destOrd="0" presId="urn:microsoft.com/office/officeart/2005/8/layout/hierarchy2"/>
    <dgm:cxn modelId="{E1C69406-9CCF-1D46-86F4-6E76AE543450}" srcId="{57C40241-62D7-E849-9BA5-9897C171CFC3}" destId="{6644391C-58DB-2A4C-A060-371912397E4B}" srcOrd="0" destOrd="0" parTransId="{00F8C295-76F3-174A-AE1B-0B04C5EA33B0}" sibTransId="{31F3147A-231A-EC4E-99AC-15777C0F7D8C}"/>
    <dgm:cxn modelId="{7E167711-2343-244D-BF82-0F357C19E2FD}" srcId="{EDABC127-B80E-6C46-9350-54A96D3EA54E}" destId="{57C40241-62D7-E849-9BA5-9897C171CFC3}" srcOrd="0" destOrd="0" parTransId="{8CFF89EB-C7FE-7A45-8827-609DECB4792D}" sibTransId="{D961C312-59C4-7C49-B343-C4686C41CF9E}"/>
    <dgm:cxn modelId="{B864B214-0B08-1E4B-8F27-D1FD87C630B2}" type="presOf" srcId="{F63C613A-F472-ED49-89EE-1CE464F035E6}" destId="{7D971F76-0996-1B43-91E4-7FBD1294A97A}" srcOrd="0" destOrd="0" presId="urn:microsoft.com/office/officeart/2005/8/layout/hierarchy2"/>
    <dgm:cxn modelId="{522E741E-8008-D04F-AB41-28D88904C68A}" srcId="{57C40241-62D7-E849-9BA5-9897C171CFC3}" destId="{A4F3742D-980D-F442-881D-43DDE070F689}" srcOrd="3" destOrd="0" parTransId="{594A0955-FF85-0C4A-8BD2-BB3FF5E719F2}" sibTransId="{BEEFFEFE-B4B6-D247-8947-C6C83834F9EE}"/>
    <dgm:cxn modelId="{D67FB023-6408-E747-A93F-BE186F266B34}" srcId="{57C40241-62D7-E849-9BA5-9897C171CFC3}" destId="{47B820A7-4ADC-0448-A948-C958C595C25E}" srcOrd="2" destOrd="0" parTransId="{74F6D685-98F6-944C-8E84-951F161B9475}" sibTransId="{6F4F4B47-EF59-C840-B8B9-4C4F42B7391D}"/>
    <dgm:cxn modelId="{8ED02D2B-92D3-7945-B351-A872CD66AC57}" type="presOf" srcId="{94EC525C-7F05-7E4B-ADA8-1A0735B37D06}" destId="{95288AC5-A894-7846-9750-51C11BE7B847}" srcOrd="0" destOrd="0" presId="urn:microsoft.com/office/officeart/2005/8/layout/hierarchy2"/>
    <dgm:cxn modelId="{4648062D-6805-D448-A0ED-A23BDA1EFECC}" type="presOf" srcId="{594A0955-FF85-0C4A-8BD2-BB3FF5E719F2}" destId="{85481C3D-C28C-1D4C-82B7-FE271149289C}" srcOrd="1" destOrd="0" presId="urn:microsoft.com/office/officeart/2005/8/layout/hierarchy2"/>
    <dgm:cxn modelId="{9B2D333C-9A3F-2C46-93B7-254742E6DDF4}" srcId="{57C40241-62D7-E849-9BA5-9897C171CFC3}" destId="{425FD021-61DB-8840-BCC6-EF682FCB7305}" srcOrd="1" destOrd="0" parTransId="{DEC25B64-9CEE-0F43-85DA-D5DC13CC9EA5}" sibTransId="{4753DBC5-2A80-AE43-AFE6-CF4F8BD77C7D}"/>
    <dgm:cxn modelId="{AFCD633D-F7A8-CF44-A268-F87C4ED3B02C}" type="presOf" srcId="{DEC25B64-9CEE-0F43-85DA-D5DC13CC9EA5}" destId="{51F65611-3B86-3347-A628-A8A29D5E1C76}" srcOrd="1" destOrd="0" presId="urn:microsoft.com/office/officeart/2005/8/layout/hierarchy2"/>
    <dgm:cxn modelId="{BE134F3E-72F4-9044-96AE-068ADD8F92C0}" type="presOf" srcId="{A4F3742D-980D-F442-881D-43DDE070F689}" destId="{36F301F3-CCD6-754A-B5F9-C82F22A4F544}" srcOrd="0" destOrd="0" presId="urn:microsoft.com/office/officeart/2005/8/layout/hierarchy2"/>
    <dgm:cxn modelId="{4698AD3F-D2D3-324E-910F-35B1F99D51A2}" srcId="{425FD021-61DB-8840-BCC6-EF682FCB7305}" destId="{FA2EC511-E2DB-864A-B942-B88007FD777A}" srcOrd="0" destOrd="0" parTransId="{63A5E717-B9BF-EA4F-A7B8-56E465C8AD19}" sibTransId="{1525C5A6-5251-194A-BF90-F38C7A6573CF}"/>
    <dgm:cxn modelId="{86276F42-D8FF-BC4F-8B48-12FB150A51BD}" type="presOf" srcId="{00F8C295-76F3-174A-AE1B-0B04C5EA33B0}" destId="{3F57ED36-ECE2-1E4D-A7EA-9978F96CB02B}" srcOrd="1" destOrd="0" presId="urn:microsoft.com/office/officeart/2005/8/layout/hierarchy2"/>
    <dgm:cxn modelId="{03F27957-FBF6-8746-B3B6-16FA377696DB}" type="presOf" srcId="{63A5E717-B9BF-EA4F-A7B8-56E465C8AD19}" destId="{4908297A-92DF-3549-B52F-21F6F4260894}" srcOrd="0" destOrd="0" presId="urn:microsoft.com/office/officeart/2005/8/layout/hierarchy2"/>
    <dgm:cxn modelId="{6E80DE5C-4038-A64B-A125-F21444EF643C}" type="presOf" srcId="{DEC25B64-9CEE-0F43-85DA-D5DC13CC9EA5}" destId="{CC79FFCD-8331-3D44-898F-BE2E077442A9}" srcOrd="0" destOrd="0" presId="urn:microsoft.com/office/officeart/2005/8/layout/hierarchy2"/>
    <dgm:cxn modelId="{56A8B867-A9BC-6C46-96BC-7BC312648C7F}" type="presOf" srcId="{6644391C-58DB-2A4C-A060-371912397E4B}" destId="{F40598D0-4997-B540-B68A-71F2BE193FFD}" srcOrd="0" destOrd="0" presId="urn:microsoft.com/office/officeart/2005/8/layout/hierarchy2"/>
    <dgm:cxn modelId="{877E426C-6A74-3044-AD6A-56DAE45A4DBF}" type="presOf" srcId="{EDABC127-B80E-6C46-9350-54A96D3EA54E}" destId="{E10EAC1D-473D-1443-A354-A99A68F623A4}" srcOrd="0" destOrd="0" presId="urn:microsoft.com/office/officeart/2005/8/layout/hierarchy2"/>
    <dgm:cxn modelId="{9C887383-2FCF-E84E-B8F7-BC85E332DE45}" type="presOf" srcId="{F63C613A-F472-ED49-89EE-1CE464F035E6}" destId="{17FF3F00-5083-E24D-B67E-B026172D66B2}" srcOrd="1" destOrd="0" presId="urn:microsoft.com/office/officeart/2005/8/layout/hierarchy2"/>
    <dgm:cxn modelId="{A85B7C91-0B9A-6E49-941E-3422F4BDCC26}" srcId="{A4F3742D-980D-F442-881D-43DDE070F689}" destId="{9EE61903-15B8-2D4D-AB81-58D802E432BF}" srcOrd="0" destOrd="0" parTransId="{15D35C59-E14E-8941-9EFD-01E39A14592C}" sibTransId="{5F6CDAEA-0A5A-DA4E-A50C-494FF68C70CC}"/>
    <dgm:cxn modelId="{E7A34994-032D-AD4C-B95C-33B0579A035A}" type="presOf" srcId="{594A0955-FF85-0C4A-8BD2-BB3FF5E719F2}" destId="{CBF03D4D-25CA-5F49-A141-B5B8382BA798}" srcOrd="0" destOrd="0" presId="urn:microsoft.com/office/officeart/2005/8/layout/hierarchy2"/>
    <dgm:cxn modelId="{4D6BD8A7-CFE1-DD42-9603-CF624994819E}" type="presOf" srcId="{15D35C59-E14E-8941-9EFD-01E39A14592C}" destId="{037D2D94-644E-3E49-8371-A21ABAE83369}" srcOrd="0" destOrd="0" presId="urn:microsoft.com/office/officeart/2005/8/layout/hierarchy2"/>
    <dgm:cxn modelId="{8C7557BC-AB2C-5A49-AFA2-098203CED96D}" type="presOf" srcId="{425FD021-61DB-8840-BCC6-EF682FCB7305}" destId="{CDBF3FE0-29C5-CC4F-836D-161318CF1631}" srcOrd="0" destOrd="0" presId="urn:microsoft.com/office/officeart/2005/8/layout/hierarchy2"/>
    <dgm:cxn modelId="{CFA41DC5-AE2B-9042-B6FE-CE5FE3AFA3A4}" type="presOf" srcId="{47B820A7-4ADC-0448-A948-C958C595C25E}" destId="{C793C609-48CD-C748-80F8-08C84CE9636C}" srcOrd="0" destOrd="0" presId="urn:microsoft.com/office/officeart/2005/8/layout/hierarchy2"/>
    <dgm:cxn modelId="{2530DDC5-A890-A741-871F-4422BF907FDB}" type="presOf" srcId="{00F8C295-76F3-174A-AE1B-0B04C5EA33B0}" destId="{BCA959B6-3E31-F647-B8DC-AC1FD557EB96}" srcOrd="0" destOrd="0" presId="urn:microsoft.com/office/officeart/2005/8/layout/hierarchy2"/>
    <dgm:cxn modelId="{42AF26C6-C7B2-D04A-B726-56A36E146A92}" type="presOf" srcId="{15D35C59-E14E-8941-9EFD-01E39A14592C}" destId="{C9C00718-4D8E-4249-9765-4A6127B7FC2C}" srcOrd="1" destOrd="0" presId="urn:microsoft.com/office/officeart/2005/8/layout/hierarchy2"/>
    <dgm:cxn modelId="{4E3001D4-49EC-5740-99AD-8800174171F0}" type="presOf" srcId="{74F6D685-98F6-944C-8E84-951F161B9475}" destId="{B5A4876F-7C54-6A49-B59F-9E22A6CD2544}" srcOrd="0" destOrd="0" presId="urn:microsoft.com/office/officeart/2005/8/layout/hierarchy2"/>
    <dgm:cxn modelId="{B4316AE0-AB1E-C84B-BC5D-51B3F80EE5A1}" type="presOf" srcId="{74F6D685-98F6-944C-8E84-951F161B9475}" destId="{9300EDF1-165A-EB40-BEDE-48ADF9E56FF4}" srcOrd="1" destOrd="0" presId="urn:microsoft.com/office/officeart/2005/8/layout/hierarchy2"/>
    <dgm:cxn modelId="{5C34F4E8-555F-1B42-8F6D-C623872B6A8D}" type="presOf" srcId="{63A5E717-B9BF-EA4F-A7B8-56E465C8AD19}" destId="{BC02294C-51CE-6046-B0DB-BCF7E9A8F5E7}" srcOrd="1" destOrd="0" presId="urn:microsoft.com/office/officeart/2005/8/layout/hierarchy2"/>
    <dgm:cxn modelId="{CB8F6EF4-74C5-5144-BA93-1ADFCA81353C}" srcId="{47B820A7-4ADC-0448-A948-C958C595C25E}" destId="{94EC525C-7F05-7E4B-ADA8-1A0735B37D06}" srcOrd="0" destOrd="0" parTransId="{F63C613A-F472-ED49-89EE-1CE464F035E6}" sibTransId="{944D94F4-7050-9642-8F4D-F59EE8C282D9}"/>
    <dgm:cxn modelId="{7AADB5FA-D6AF-6F46-A09D-641ABF5D377A}" type="presOf" srcId="{9EE61903-15B8-2D4D-AB81-58D802E432BF}" destId="{F6FF6BF6-3E3E-3B45-ADDF-4333C995AC8C}" srcOrd="0" destOrd="0" presId="urn:microsoft.com/office/officeart/2005/8/layout/hierarchy2"/>
    <dgm:cxn modelId="{3D8FDC9D-7608-4343-80FF-0C40EDB6D035}" type="presParOf" srcId="{E10EAC1D-473D-1443-A354-A99A68F623A4}" destId="{C15328C5-6E51-CE4B-A10F-1E532AC2AA08}" srcOrd="0" destOrd="0" presId="urn:microsoft.com/office/officeart/2005/8/layout/hierarchy2"/>
    <dgm:cxn modelId="{932AB714-ACAB-3241-AF38-CF6492170404}" type="presParOf" srcId="{C15328C5-6E51-CE4B-A10F-1E532AC2AA08}" destId="{C2E01A9B-79B2-C442-9FDC-BA05294E1728}" srcOrd="0" destOrd="0" presId="urn:microsoft.com/office/officeart/2005/8/layout/hierarchy2"/>
    <dgm:cxn modelId="{D01D6939-BA0E-0C49-8110-5F79AF697AAC}" type="presParOf" srcId="{C15328C5-6E51-CE4B-A10F-1E532AC2AA08}" destId="{4646675C-D322-674A-832D-5EA7FA308133}" srcOrd="1" destOrd="0" presId="urn:microsoft.com/office/officeart/2005/8/layout/hierarchy2"/>
    <dgm:cxn modelId="{715D5D78-8533-EC46-8D8C-F63087EF113E}" type="presParOf" srcId="{4646675C-D322-674A-832D-5EA7FA308133}" destId="{BCA959B6-3E31-F647-B8DC-AC1FD557EB96}" srcOrd="0" destOrd="0" presId="urn:microsoft.com/office/officeart/2005/8/layout/hierarchy2"/>
    <dgm:cxn modelId="{A5E632FB-ED10-804E-A00E-961BF6019970}" type="presParOf" srcId="{BCA959B6-3E31-F647-B8DC-AC1FD557EB96}" destId="{3F57ED36-ECE2-1E4D-A7EA-9978F96CB02B}" srcOrd="0" destOrd="0" presId="urn:microsoft.com/office/officeart/2005/8/layout/hierarchy2"/>
    <dgm:cxn modelId="{D267ABB5-6BE2-2243-A6C6-EDCC8548D37C}" type="presParOf" srcId="{4646675C-D322-674A-832D-5EA7FA308133}" destId="{589A843C-1189-8346-8D0B-834AC65990FC}" srcOrd="1" destOrd="0" presId="urn:microsoft.com/office/officeart/2005/8/layout/hierarchy2"/>
    <dgm:cxn modelId="{922DE5B3-AD6A-B145-B8C9-DD7A5447B945}" type="presParOf" srcId="{589A843C-1189-8346-8D0B-834AC65990FC}" destId="{F40598D0-4997-B540-B68A-71F2BE193FFD}" srcOrd="0" destOrd="0" presId="urn:microsoft.com/office/officeart/2005/8/layout/hierarchy2"/>
    <dgm:cxn modelId="{492EB471-6049-1A4D-AFF7-80B53DF1F504}" type="presParOf" srcId="{589A843C-1189-8346-8D0B-834AC65990FC}" destId="{78B6A4DF-022F-804B-BEB5-05D4866BB612}" srcOrd="1" destOrd="0" presId="urn:microsoft.com/office/officeart/2005/8/layout/hierarchy2"/>
    <dgm:cxn modelId="{26239DE4-2397-A047-A43B-B8FC2D9EF75C}" type="presParOf" srcId="{4646675C-D322-674A-832D-5EA7FA308133}" destId="{CC79FFCD-8331-3D44-898F-BE2E077442A9}" srcOrd="2" destOrd="0" presId="urn:microsoft.com/office/officeart/2005/8/layout/hierarchy2"/>
    <dgm:cxn modelId="{432A5FE8-A175-2C43-824D-2AC6DF75F607}" type="presParOf" srcId="{CC79FFCD-8331-3D44-898F-BE2E077442A9}" destId="{51F65611-3B86-3347-A628-A8A29D5E1C76}" srcOrd="0" destOrd="0" presId="urn:microsoft.com/office/officeart/2005/8/layout/hierarchy2"/>
    <dgm:cxn modelId="{7F787914-4CB5-B84D-A4D6-473CD08133D9}" type="presParOf" srcId="{4646675C-D322-674A-832D-5EA7FA308133}" destId="{F338D72E-F0AB-7846-8A97-EE80316D97D4}" srcOrd="3" destOrd="0" presId="urn:microsoft.com/office/officeart/2005/8/layout/hierarchy2"/>
    <dgm:cxn modelId="{A813F46F-53CC-694C-BF6B-CD45D4A3AB8B}" type="presParOf" srcId="{F338D72E-F0AB-7846-8A97-EE80316D97D4}" destId="{CDBF3FE0-29C5-CC4F-836D-161318CF1631}" srcOrd="0" destOrd="0" presId="urn:microsoft.com/office/officeart/2005/8/layout/hierarchy2"/>
    <dgm:cxn modelId="{B8029A72-4B21-884E-9C1B-FC2FE8B940ED}" type="presParOf" srcId="{F338D72E-F0AB-7846-8A97-EE80316D97D4}" destId="{DD5C6B6E-34E3-914B-9170-30D6181C3C4C}" srcOrd="1" destOrd="0" presId="urn:microsoft.com/office/officeart/2005/8/layout/hierarchy2"/>
    <dgm:cxn modelId="{92688491-00E2-DE4A-82BD-57460ADDD022}" type="presParOf" srcId="{DD5C6B6E-34E3-914B-9170-30D6181C3C4C}" destId="{4908297A-92DF-3549-B52F-21F6F4260894}" srcOrd="0" destOrd="0" presId="urn:microsoft.com/office/officeart/2005/8/layout/hierarchy2"/>
    <dgm:cxn modelId="{7271E7D6-19E7-554F-B5FF-07656EE1CDE8}" type="presParOf" srcId="{4908297A-92DF-3549-B52F-21F6F4260894}" destId="{BC02294C-51CE-6046-B0DB-BCF7E9A8F5E7}" srcOrd="0" destOrd="0" presId="urn:microsoft.com/office/officeart/2005/8/layout/hierarchy2"/>
    <dgm:cxn modelId="{260D84B4-C226-274A-B13E-45F825A02DF5}" type="presParOf" srcId="{DD5C6B6E-34E3-914B-9170-30D6181C3C4C}" destId="{B14B4D12-147A-ED49-8D95-D50A5D83E3E3}" srcOrd="1" destOrd="0" presId="urn:microsoft.com/office/officeart/2005/8/layout/hierarchy2"/>
    <dgm:cxn modelId="{76CEB0BA-61F8-2547-B71C-EADC868F8B0B}" type="presParOf" srcId="{B14B4D12-147A-ED49-8D95-D50A5D83E3E3}" destId="{3F782CC4-9760-CC45-8DB3-B72560358B69}" srcOrd="0" destOrd="0" presId="urn:microsoft.com/office/officeart/2005/8/layout/hierarchy2"/>
    <dgm:cxn modelId="{6CC23298-7927-814B-B421-73878416BCF2}" type="presParOf" srcId="{B14B4D12-147A-ED49-8D95-D50A5D83E3E3}" destId="{5ED76662-DBC0-A844-AFF0-63C0207A5750}" srcOrd="1" destOrd="0" presId="urn:microsoft.com/office/officeart/2005/8/layout/hierarchy2"/>
    <dgm:cxn modelId="{74A606DB-081E-1046-937F-49D6D5A52698}" type="presParOf" srcId="{4646675C-D322-674A-832D-5EA7FA308133}" destId="{B5A4876F-7C54-6A49-B59F-9E22A6CD2544}" srcOrd="4" destOrd="0" presId="urn:microsoft.com/office/officeart/2005/8/layout/hierarchy2"/>
    <dgm:cxn modelId="{B9D34FC6-3CF6-6F44-9100-0EE2DF526907}" type="presParOf" srcId="{B5A4876F-7C54-6A49-B59F-9E22A6CD2544}" destId="{9300EDF1-165A-EB40-BEDE-48ADF9E56FF4}" srcOrd="0" destOrd="0" presId="urn:microsoft.com/office/officeart/2005/8/layout/hierarchy2"/>
    <dgm:cxn modelId="{B0600970-D6FA-A445-BBD9-B128719C9240}" type="presParOf" srcId="{4646675C-D322-674A-832D-5EA7FA308133}" destId="{CEB5371C-8442-4645-98C5-853C04656A8B}" srcOrd="5" destOrd="0" presId="urn:microsoft.com/office/officeart/2005/8/layout/hierarchy2"/>
    <dgm:cxn modelId="{FB2ABAB0-6E6F-F747-9311-B35FDE20B42E}" type="presParOf" srcId="{CEB5371C-8442-4645-98C5-853C04656A8B}" destId="{C793C609-48CD-C748-80F8-08C84CE9636C}" srcOrd="0" destOrd="0" presId="urn:microsoft.com/office/officeart/2005/8/layout/hierarchy2"/>
    <dgm:cxn modelId="{BF54020D-B5FA-0A43-B2B4-FAC8D23F4544}" type="presParOf" srcId="{CEB5371C-8442-4645-98C5-853C04656A8B}" destId="{98F476A0-5FA0-9243-ACAB-4871CB2E94B8}" srcOrd="1" destOrd="0" presId="urn:microsoft.com/office/officeart/2005/8/layout/hierarchy2"/>
    <dgm:cxn modelId="{5818F7FB-17AE-9642-8440-D8C1ADC5140F}" type="presParOf" srcId="{98F476A0-5FA0-9243-ACAB-4871CB2E94B8}" destId="{7D971F76-0996-1B43-91E4-7FBD1294A97A}" srcOrd="0" destOrd="0" presId="urn:microsoft.com/office/officeart/2005/8/layout/hierarchy2"/>
    <dgm:cxn modelId="{A8DE1E8E-E4E3-9848-8948-D98A0663E5C7}" type="presParOf" srcId="{7D971F76-0996-1B43-91E4-7FBD1294A97A}" destId="{17FF3F00-5083-E24D-B67E-B026172D66B2}" srcOrd="0" destOrd="0" presId="urn:microsoft.com/office/officeart/2005/8/layout/hierarchy2"/>
    <dgm:cxn modelId="{9F14F894-8071-3649-A537-FCA072C66162}" type="presParOf" srcId="{98F476A0-5FA0-9243-ACAB-4871CB2E94B8}" destId="{0FD71DEC-6BDD-974C-A42D-3206AD2AE2A7}" srcOrd="1" destOrd="0" presId="urn:microsoft.com/office/officeart/2005/8/layout/hierarchy2"/>
    <dgm:cxn modelId="{DB2B2095-7EA2-EB4A-9ADC-10C7839F3F18}" type="presParOf" srcId="{0FD71DEC-6BDD-974C-A42D-3206AD2AE2A7}" destId="{95288AC5-A894-7846-9750-51C11BE7B847}" srcOrd="0" destOrd="0" presId="urn:microsoft.com/office/officeart/2005/8/layout/hierarchy2"/>
    <dgm:cxn modelId="{5729798C-93CD-D643-BAF7-346E6E8D105B}" type="presParOf" srcId="{0FD71DEC-6BDD-974C-A42D-3206AD2AE2A7}" destId="{CEB28C38-A29C-FC45-ABF9-C702F776D644}" srcOrd="1" destOrd="0" presId="urn:microsoft.com/office/officeart/2005/8/layout/hierarchy2"/>
    <dgm:cxn modelId="{A2DD5093-38EA-DC41-837E-D8015438D103}" type="presParOf" srcId="{4646675C-D322-674A-832D-5EA7FA308133}" destId="{CBF03D4D-25CA-5F49-A141-B5B8382BA798}" srcOrd="6" destOrd="0" presId="urn:microsoft.com/office/officeart/2005/8/layout/hierarchy2"/>
    <dgm:cxn modelId="{001E9569-59C6-4248-A0B0-A0B0424F1DE1}" type="presParOf" srcId="{CBF03D4D-25CA-5F49-A141-B5B8382BA798}" destId="{85481C3D-C28C-1D4C-82B7-FE271149289C}" srcOrd="0" destOrd="0" presId="urn:microsoft.com/office/officeart/2005/8/layout/hierarchy2"/>
    <dgm:cxn modelId="{AF0984A7-8A6B-2947-88D5-0BDC2993B268}" type="presParOf" srcId="{4646675C-D322-674A-832D-5EA7FA308133}" destId="{4862A38F-CD38-7A49-83A9-ED305165E79F}" srcOrd="7" destOrd="0" presId="urn:microsoft.com/office/officeart/2005/8/layout/hierarchy2"/>
    <dgm:cxn modelId="{3741FFB3-AEE8-BD4E-ADF3-37A4BBBA0044}" type="presParOf" srcId="{4862A38F-CD38-7A49-83A9-ED305165E79F}" destId="{36F301F3-CCD6-754A-B5F9-C82F22A4F544}" srcOrd="0" destOrd="0" presId="urn:microsoft.com/office/officeart/2005/8/layout/hierarchy2"/>
    <dgm:cxn modelId="{B05601FF-D0FB-E544-AA25-96DCC1D6ED9E}" type="presParOf" srcId="{4862A38F-CD38-7A49-83A9-ED305165E79F}" destId="{57E1DB7A-1904-814A-8E76-2E0117B2053D}" srcOrd="1" destOrd="0" presId="urn:microsoft.com/office/officeart/2005/8/layout/hierarchy2"/>
    <dgm:cxn modelId="{01355965-94CF-D042-AC18-2155E1BD97C8}" type="presParOf" srcId="{57E1DB7A-1904-814A-8E76-2E0117B2053D}" destId="{037D2D94-644E-3E49-8371-A21ABAE83369}" srcOrd="0" destOrd="0" presId="urn:microsoft.com/office/officeart/2005/8/layout/hierarchy2"/>
    <dgm:cxn modelId="{589D54F5-D5A2-4548-9484-DE01BF34B9C3}" type="presParOf" srcId="{037D2D94-644E-3E49-8371-A21ABAE83369}" destId="{C9C00718-4D8E-4249-9765-4A6127B7FC2C}" srcOrd="0" destOrd="0" presId="urn:microsoft.com/office/officeart/2005/8/layout/hierarchy2"/>
    <dgm:cxn modelId="{7289F050-94C7-A54F-B3BB-D7A335E06E70}" type="presParOf" srcId="{57E1DB7A-1904-814A-8E76-2E0117B2053D}" destId="{EF1B5DF4-7896-6648-8959-6492B647C7F3}" srcOrd="1" destOrd="0" presId="urn:microsoft.com/office/officeart/2005/8/layout/hierarchy2"/>
    <dgm:cxn modelId="{EEC10786-E007-2948-8678-629A29F33D48}" type="presParOf" srcId="{EF1B5DF4-7896-6648-8959-6492B647C7F3}" destId="{F6FF6BF6-3E3E-3B45-ADDF-4333C995AC8C}" srcOrd="0" destOrd="0" presId="urn:microsoft.com/office/officeart/2005/8/layout/hierarchy2"/>
    <dgm:cxn modelId="{D1EDA6D9-D589-C540-B9B6-49B300714351}" type="presParOf" srcId="{EF1B5DF4-7896-6648-8959-6492B647C7F3}" destId="{77D41483-8FE4-A043-A967-897C55CDE594}" srcOrd="1" destOrd="0" presId="urn:microsoft.com/office/officeart/2005/8/layout/hierarchy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3740980A-4F27-804C-B49F-43A29F6BB383}" type="doc">
      <dgm:prSet loTypeId="urn:microsoft.com/office/officeart/2005/8/layout/chevron2" loCatId="" qsTypeId="urn:microsoft.com/office/officeart/2005/8/quickstyle/simple1" qsCatId="simple" csTypeId="urn:microsoft.com/office/officeart/2005/8/colors/accent1_2" csCatId="accent1" phldr="1"/>
      <dgm:spPr/>
      <dgm:t>
        <a:bodyPr/>
        <a:lstStyle/>
        <a:p>
          <a:endParaRPr lang="es-ES"/>
        </a:p>
      </dgm:t>
    </dgm:pt>
    <dgm:pt modelId="{FD63E28F-9EEB-3749-B8BD-4ED1259320AC}">
      <dgm:prSet phldrT="[Texto]"/>
      <dgm:spPr>
        <a:solidFill>
          <a:srgbClr val="6F604B"/>
        </a:solidFill>
        <a:ln>
          <a:solidFill>
            <a:schemeClr val="tx1"/>
          </a:solidFill>
        </a:ln>
      </dgm:spPr>
      <dgm:t>
        <a:bodyPr/>
        <a:lstStyle/>
        <a:p>
          <a:r>
            <a:rPr lang="en-US" noProof="0" dirty="0"/>
            <a:t>Narrative Interview technique</a:t>
          </a:r>
          <a:endParaRPr lang="es-ES" dirty="0"/>
        </a:p>
      </dgm:t>
    </dgm:pt>
    <dgm:pt modelId="{695CC884-5D78-BE4A-BF6C-306B7BB07CD6}" type="parTrans" cxnId="{98A7A5B7-CE23-6A40-8C98-3C1AF5117E2F}">
      <dgm:prSet/>
      <dgm:spPr/>
      <dgm:t>
        <a:bodyPr/>
        <a:lstStyle/>
        <a:p>
          <a:endParaRPr lang="es-ES"/>
        </a:p>
      </dgm:t>
    </dgm:pt>
    <dgm:pt modelId="{27D3FBAA-BAF7-FF4C-B129-56BA3A99FE7A}" type="sibTrans" cxnId="{98A7A5B7-CE23-6A40-8C98-3C1AF5117E2F}">
      <dgm:prSet/>
      <dgm:spPr/>
      <dgm:t>
        <a:bodyPr/>
        <a:lstStyle/>
        <a:p>
          <a:endParaRPr lang="es-ES"/>
        </a:p>
      </dgm:t>
    </dgm:pt>
    <dgm:pt modelId="{6FF3ACA9-8DD5-C948-932E-15CD0AB1D8AF}">
      <dgm:prSet phldrT="[Texto]"/>
      <dgm:spPr>
        <a:ln>
          <a:solidFill>
            <a:schemeClr val="tx1"/>
          </a:solidFill>
        </a:ln>
      </dgm:spPr>
      <dgm:t>
        <a:bodyPr/>
        <a:lstStyle/>
        <a:p>
          <a:pPr algn="just"/>
          <a:r>
            <a:rPr lang="es-ES" dirty="0" err="1"/>
            <a:t>People</a:t>
          </a:r>
          <a:r>
            <a:rPr lang="es-ES" dirty="0"/>
            <a:t> </a:t>
          </a:r>
          <a:r>
            <a:rPr lang="es-ES" dirty="0" err="1"/>
            <a:t>from</a:t>
          </a:r>
          <a:r>
            <a:rPr lang="es-ES" dirty="0"/>
            <a:t> Central </a:t>
          </a:r>
          <a:r>
            <a:rPr lang="es-ES" dirty="0" err="1"/>
            <a:t>America’s</a:t>
          </a:r>
          <a:r>
            <a:rPr lang="es-ES" dirty="0"/>
            <a:t> </a:t>
          </a:r>
          <a:r>
            <a:rPr lang="es-ES" dirty="0" err="1"/>
            <a:t>National</a:t>
          </a:r>
          <a:r>
            <a:rPr lang="es-ES" dirty="0"/>
            <a:t> </a:t>
          </a:r>
          <a:r>
            <a:rPr lang="es-ES" dirty="0" err="1"/>
            <a:t>energy</a:t>
          </a:r>
          <a:r>
            <a:rPr lang="es-ES" dirty="0"/>
            <a:t> </a:t>
          </a:r>
          <a:r>
            <a:rPr lang="es-ES" dirty="0" err="1"/>
            <a:t>companies</a:t>
          </a:r>
          <a:r>
            <a:rPr lang="es-ES" dirty="0"/>
            <a:t>, </a:t>
          </a:r>
          <a:r>
            <a:rPr lang="es-ES" dirty="0" err="1"/>
            <a:t>institutions</a:t>
          </a:r>
          <a:r>
            <a:rPr lang="es-ES" dirty="0"/>
            <a:t>, </a:t>
          </a:r>
          <a:r>
            <a:rPr lang="es-ES" dirty="0" err="1"/>
            <a:t>policymakers</a:t>
          </a:r>
          <a:r>
            <a:rPr lang="es-ES" dirty="0"/>
            <a:t>, and </a:t>
          </a:r>
          <a:r>
            <a:rPr lang="es-ES" dirty="0" err="1"/>
            <a:t>private</a:t>
          </a:r>
          <a:r>
            <a:rPr lang="es-ES" dirty="0"/>
            <a:t> </a:t>
          </a:r>
          <a:r>
            <a:rPr lang="es-ES" dirty="0" err="1"/>
            <a:t>companies</a:t>
          </a:r>
          <a:r>
            <a:rPr lang="es-ES" dirty="0"/>
            <a:t> </a:t>
          </a:r>
          <a:r>
            <a:rPr lang="es-ES" dirty="0" err="1"/>
            <a:t>have</a:t>
          </a:r>
          <a:r>
            <a:rPr lang="es-ES" dirty="0"/>
            <a:t> </a:t>
          </a:r>
          <a:r>
            <a:rPr lang="es-ES" dirty="0" err="1"/>
            <a:t>been</a:t>
          </a:r>
          <a:r>
            <a:rPr lang="es-ES" dirty="0"/>
            <a:t> </a:t>
          </a:r>
          <a:r>
            <a:rPr lang="es-ES" dirty="0" err="1"/>
            <a:t>interviewed</a:t>
          </a:r>
          <a:r>
            <a:rPr lang="es-ES" dirty="0"/>
            <a:t>. The interviews </a:t>
          </a:r>
          <a:r>
            <a:rPr lang="es-ES" dirty="0" err="1"/>
            <a:t>were</a:t>
          </a:r>
          <a:r>
            <a:rPr lang="es-ES" dirty="0"/>
            <a:t> </a:t>
          </a:r>
          <a:r>
            <a:rPr lang="es-ES" dirty="0" err="1"/>
            <a:t>scheduled</a:t>
          </a:r>
          <a:r>
            <a:rPr lang="es-ES" dirty="0"/>
            <a:t> </a:t>
          </a:r>
          <a:r>
            <a:rPr lang="es-ES" dirty="0" err="1"/>
            <a:t>during</a:t>
          </a:r>
          <a:r>
            <a:rPr lang="es-ES" dirty="0"/>
            <a:t> office </a:t>
          </a:r>
          <a:r>
            <a:rPr lang="es-ES" dirty="0" err="1"/>
            <a:t>hours</a:t>
          </a:r>
          <a:r>
            <a:rPr lang="es-ES" dirty="0"/>
            <a:t> in Central </a:t>
          </a:r>
          <a:r>
            <a:rPr lang="es-ES" dirty="0" err="1"/>
            <a:t>America</a:t>
          </a:r>
          <a:r>
            <a:rPr lang="es-ES" dirty="0"/>
            <a:t> time and </a:t>
          </a:r>
          <a:r>
            <a:rPr lang="es-ES" dirty="0" err="1"/>
            <a:t>consisted</a:t>
          </a:r>
          <a:r>
            <a:rPr lang="es-ES" dirty="0"/>
            <a:t> in a </a:t>
          </a:r>
          <a:r>
            <a:rPr lang="es-ES" dirty="0" err="1"/>
            <a:t>ca</a:t>
          </a:r>
          <a:r>
            <a:rPr lang="es-ES" dirty="0"/>
            <a:t>. 45-minute </a:t>
          </a:r>
          <a:r>
            <a:rPr lang="es-ES" dirty="0" err="1"/>
            <a:t>videocall</a:t>
          </a:r>
          <a:r>
            <a:rPr lang="es-ES" dirty="0"/>
            <a:t> </a:t>
          </a:r>
          <a:r>
            <a:rPr lang="es-ES" dirty="0" err="1"/>
            <a:t>structured</a:t>
          </a:r>
          <a:r>
            <a:rPr lang="es-ES" dirty="0"/>
            <a:t> in </a:t>
          </a:r>
          <a:r>
            <a:rPr lang="es-ES" dirty="0" err="1"/>
            <a:t>three</a:t>
          </a:r>
          <a:r>
            <a:rPr lang="es-ES" dirty="0"/>
            <a:t> set of </a:t>
          </a:r>
          <a:r>
            <a:rPr lang="es-ES" dirty="0" err="1"/>
            <a:t>questions</a:t>
          </a:r>
          <a:r>
            <a:rPr lang="es-ES" dirty="0"/>
            <a:t>. The </a:t>
          </a:r>
          <a:r>
            <a:rPr lang="es-ES" dirty="0" err="1"/>
            <a:t>questions</a:t>
          </a:r>
          <a:r>
            <a:rPr lang="es-ES" dirty="0"/>
            <a:t> </a:t>
          </a:r>
          <a:r>
            <a:rPr lang="es-ES" dirty="0" err="1"/>
            <a:t>were</a:t>
          </a:r>
          <a:r>
            <a:rPr lang="es-ES" dirty="0"/>
            <a:t> </a:t>
          </a:r>
          <a:r>
            <a:rPr lang="es-ES" dirty="0" err="1"/>
            <a:t>the</a:t>
          </a:r>
          <a:r>
            <a:rPr lang="es-ES" dirty="0"/>
            <a:t> </a:t>
          </a:r>
          <a:r>
            <a:rPr lang="es-ES" dirty="0" err="1"/>
            <a:t>same</a:t>
          </a:r>
          <a:r>
            <a:rPr lang="es-ES" dirty="0"/>
            <a:t> </a:t>
          </a:r>
          <a:r>
            <a:rPr lang="es-ES" dirty="0" err="1"/>
            <a:t>for</a:t>
          </a:r>
          <a:r>
            <a:rPr lang="es-ES" dirty="0"/>
            <a:t> </a:t>
          </a:r>
          <a:r>
            <a:rPr lang="es-ES" dirty="0" err="1"/>
            <a:t>all</a:t>
          </a:r>
          <a:r>
            <a:rPr lang="es-ES" dirty="0"/>
            <a:t> </a:t>
          </a:r>
          <a:r>
            <a:rPr lang="es-ES" dirty="0" err="1"/>
            <a:t>the</a:t>
          </a:r>
          <a:r>
            <a:rPr lang="es-ES" dirty="0"/>
            <a:t> </a:t>
          </a:r>
          <a:r>
            <a:rPr lang="es-ES" dirty="0" err="1"/>
            <a:t>interviewees</a:t>
          </a:r>
          <a:r>
            <a:rPr lang="es-ES" dirty="0"/>
            <a:t> and </a:t>
          </a:r>
          <a:r>
            <a:rPr lang="es-ES" dirty="0" err="1"/>
            <a:t>their</a:t>
          </a:r>
          <a:r>
            <a:rPr lang="es-ES" dirty="0"/>
            <a:t> </a:t>
          </a:r>
          <a:r>
            <a:rPr lang="es-ES" dirty="0" err="1"/>
            <a:t>answers</a:t>
          </a:r>
          <a:r>
            <a:rPr lang="es-ES" dirty="0"/>
            <a:t> </a:t>
          </a:r>
          <a:r>
            <a:rPr lang="es-ES" dirty="0" err="1"/>
            <a:t>have</a:t>
          </a:r>
          <a:r>
            <a:rPr lang="es-ES" dirty="0"/>
            <a:t> </a:t>
          </a:r>
          <a:r>
            <a:rPr lang="es-ES" dirty="0" err="1"/>
            <a:t>been</a:t>
          </a:r>
          <a:r>
            <a:rPr lang="es-ES" dirty="0"/>
            <a:t> </a:t>
          </a:r>
          <a:r>
            <a:rPr lang="es-ES" dirty="0" err="1"/>
            <a:t>compiled</a:t>
          </a:r>
          <a:r>
            <a:rPr lang="es-ES" dirty="0"/>
            <a:t> </a:t>
          </a:r>
          <a:r>
            <a:rPr lang="es-ES" dirty="0" err="1"/>
            <a:t>into</a:t>
          </a:r>
          <a:r>
            <a:rPr lang="es-ES" dirty="0"/>
            <a:t> personal </a:t>
          </a:r>
          <a:r>
            <a:rPr lang="es-ES" dirty="0" err="1"/>
            <a:t>professional</a:t>
          </a:r>
          <a:r>
            <a:rPr lang="es-ES" dirty="0"/>
            <a:t> </a:t>
          </a:r>
          <a:r>
            <a:rPr lang="es-ES" dirty="0" err="1"/>
            <a:t>opinions</a:t>
          </a:r>
          <a:r>
            <a:rPr lang="es-ES" dirty="0"/>
            <a:t> of a </a:t>
          </a:r>
          <a:r>
            <a:rPr lang="es-ES" dirty="0" err="1"/>
            <a:t>specific</a:t>
          </a:r>
          <a:r>
            <a:rPr lang="es-ES" dirty="0"/>
            <a:t> </a:t>
          </a:r>
          <a:r>
            <a:rPr lang="es-ES" dirty="0" err="1"/>
            <a:t>topic</a:t>
          </a:r>
          <a:r>
            <a:rPr lang="es-ES" dirty="0"/>
            <a:t> and </a:t>
          </a:r>
          <a:r>
            <a:rPr lang="es-ES" dirty="0" err="1"/>
            <a:t>considerations</a:t>
          </a:r>
          <a:r>
            <a:rPr lang="es-ES" dirty="0"/>
            <a:t> </a:t>
          </a:r>
          <a:r>
            <a:rPr lang="es-ES" dirty="0" err="1"/>
            <a:t>within</a:t>
          </a:r>
          <a:r>
            <a:rPr lang="es-ES" dirty="0"/>
            <a:t> </a:t>
          </a:r>
          <a:r>
            <a:rPr lang="es-ES" dirty="0" err="1"/>
            <a:t>play-dimensions</a:t>
          </a:r>
          <a:r>
            <a:rPr lang="es-ES" dirty="0"/>
            <a:t>. </a:t>
          </a:r>
        </a:p>
      </dgm:t>
    </dgm:pt>
    <dgm:pt modelId="{C90D5988-EBEC-BE4C-BB7F-95DCDC9A0409}" type="parTrans" cxnId="{0C06620A-20B6-3B40-931D-8395743C6C31}">
      <dgm:prSet/>
      <dgm:spPr/>
      <dgm:t>
        <a:bodyPr/>
        <a:lstStyle/>
        <a:p>
          <a:endParaRPr lang="es-ES"/>
        </a:p>
      </dgm:t>
    </dgm:pt>
    <dgm:pt modelId="{5E8E0D2B-387F-9E4D-AF2D-13F9A9402037}" type="sibTrans" cxnId="{0C06620A-20B6-3B40-931D-8395743C6C31}">
      <dgm:prSet/>
      <dgm:spPr/>
      <dgm:t>
        <a:bodyPr/>
        <a:lstStyle/>
        <a:p>
          <a:endParaRPr lang="es-ES"/>
        </a:p>
      </dgm:t>
    </dgm:pt>
    <dgm:pt modelId="{1BECED0A-9828-D74D-BA89-0AF164D72C38}">
      <dgm:prSet phldrT="[Texto]"/>
      <dgm:spPr>
        <a:solidFill>
          <a:srgbClr val="E0BB9D"/>
        </a:solidFill>
        <a:ln>
          <a:solidFill>
            <a:schemeClr val="tx1"/>
          </a:solidFill>
        </a:ln>
      </dgm:spPr>
      <dgm:t>
        <a:bodyPr/>
        <a:lstStyle/>
        <a:p>
          <a:r>
            <a:rPr lang="en-US" noProof="0" dirty="0"/>
            <a:t>Questionnaire technique</a:t>
          </a:r>
          <a:endParaRPr lang="es-ES" dirty="0"/>
        </a:p>
      </dgm:t>
    </dgm:pt>
    <dgm:pt modelId="{A7A9B5E1-CD78-264C-AC40-12F49FE24DD3}" type="parTrans" cxnId="{1F20F786-1FF8-B64D-B70D-7127F4EC3F3C}">
      <dgm:prSet/>
      <dgm:spPr/>
      <dgm:t>
        <a:bodyPr/>
        <a:lstStyle/>
        <a:p>
          <a:endParaRPr lang="es-ES"/>
        </a:p>
      </dgm:t>
    </dgm:pt>
    <dgm:pt modelId="{A42FA797-6F5A-CC40-B2E5-7EE5503137AB}" type="sibTrans" cxnId="{1F20F786-1FF8-B64D-B70D-7127F4EC3F3C}">
      <dgm:prSet/>
      <dgm:spPr/>
      <dgm:t>
        <a:bodyPr/>
        <a:lstStyle/>
        <a:p>
          <a:endParaRPr lang="es-ES"/>
        </a:p>
      </dgm:t>
    </dgm:pt>
    <dgm:pt modelId="{AEF36F31-4A02-1841-926C-203FDFE94E59}">
      <dgm:prSet phldrT="[Texto]"/>
      <dgm:spPr>
        <a:ln>
          <a:solidFill>
            <a:schemeClr val="tx1"/>
          </a:solidFill>
        </a:ln>
      </dgm:spPr>
      <dgm:t>
        <a:bodyPr/>
        <a:lstStyle/>
        <a:p>
          <a:pPr algn="just"/>
          <a:r>
            <a:rPr lang="es-ES" dirty="0"/>
            <a:t>To </a:t>
          </a:r>
          <a:r>
            <a:rPr lang="es-ES" dirty="0" err="1"/>
            <a:t>support</a:t>
          </a:r>
          <a:r>
            <a:rPr lang="es-ES" dirty="0"/>
            <a:t> </a:t>
          </a:r>
          <a:r>
            <a:rPr lang="es-ES" dirty="0" err="1"/>
            <a:t>the</a:t>
          </a:r>
          <a:r>
            <a:rPr lang="es-ES" dirty="0"/>
            <a:t> </a:t>
          </a:r>
          <a:r>
            <a:rPr lang="es-ES" dirty="0" err="1"/>
            <a:t>results</a:t>
          </a:r>
          <a:r>
            <a:rPr lang="es-ES" dirty="0"/>
            <a:t> </a:t>
          </a:r>
          <a:r>
            <a:rPr lang="es-ES" dirty="0" err="1"/>
            <a:t>obtained</a:t>
          </a:r>
          <a:r>
            <a:rPr lang="es-ES" dirty="0"/>
            <a:t> </a:t>
          </a:r>
          <a:r>
            <a:rPr lang="es-ES" dirty="0" err="1"/>
            <a:t>from</a:t>
          </a:r>
          <a:r>
            <a:rPr lang="es-ES" dirty="0"/>
            <a:t> </a:t>
          </a:r>
          <a:r>
            <a:rPr lang="es-ES" dirty="0" err="1"/>
            <a:t>the</a:t>
          </a:r>
          <a:r>
            <a:rPr lang="es-ES" dirty="0"/>
            <a:t> interview of </a:t>
          </a:r>
          <a:r>
            <a:rPr lang="es-ES" dirty="0" err="1"/>
            <a:t>the</a:t>
          </a:r>
          <a:r>
            <a:rPr lang="es-ES" dirty="0"/>
            <a:t> Central American </a:t>
          </a:r>
          <a:r>
            <a:rPr lang="es-ES" dirty="0" err="1"/>
            <a:t>region</a:t>
          </a:r>
          <a:r>
            <a:rPr lang="es-ES" dirty="0"/>
            <a:t>, </a:t>
          </a:r>
          <a:r>
            <a:rPr lang="es-ES" dirty="0" err="1"/>
            <a:t>people</a:t>
          </a:r>
          <a:r>
            <a:rPr lang="es-ES" dirty="0"/>
            <a:t> </a:t>
          </a:r>
          <a:r>
            <a:rPr lang="es-ES" dirty="0" err="1"/>
            <a:t>from</a:t>
          </a:r>
          <a:r>
            <a:rPr lang="es-ES" dirty="0"/>
            <a:t> </a:t>
          </a:r>
          <a:r>
            <a:rPr lang="es-ES" dirty="0" err="1"/>
            <a:t>all</a:t>
          </a:r>
          <a:r>
            <a:rPr lang="es-ES" dirty="0"/>
            <a:t> </a:t>
          </a:r>
          <a:r>
            <a:rPr lang="es-ES" dirty="0" err="1"/>
            <a:t>around</a:t>
          </a:r>
          <a:r>
            <a:rPr lang="es-ES" dirty="0"/>
            <a:t> </a:t>
          </a:r>
          <a:r>
            <a:rPr lang="es-ES" dirty="0" err="1"/>
            <a:t>the</a:t>
          </a:r>
          <a:r>
            <a:rPr lang="es-ES" dirty="0"/>
            <a:t> </a:t>
          </a:r>
          <a:r>
            <a:rPr lang="es-ES" dirty="0" err="1"/>
            <a:t>world</a:t>
          </a:r>
          <a:r>
            <a:rPr lang="es-ES" dirty="0"/>
            <a:t>  </a:t>
          </a:r>
          <a:r>
            <a:rPr lang="es-ES" dirty="0" err="1"/>
            <a:t>answered</a:t>
          </a:r>
          <a:r>
            <a:rPr lang="es-ES" dirty="0"/>
            <a:t> </a:t>
          </a:r>
          <a:r>
            <a:rPr lang="es-ES" dirty="0" err="1"/>
            <a:t>the</a:t>
          </a:r>
          <a:r>
            <a:rPr lang="es-ES" dirty="0"/>
            <a:t> </a:t>
          </a:r>
          <a:r>
            <a:rPr lang="es-ES" dirty="0" err="1"/>
            <a:t>questionnaire</a:t>
          </a:r>
          <a:r>
            <a:rPr lang="es-ES" dirty="0"/>
            <a:t> </a:t>
          </a:r>
          <a:r>
            <a:rPr lang="es-ES" dirty="0" err="1"/>
            <a:t>that</a:t>
          </a:r>
          <a:r>
            <a:rPr lang="es-ES" dirty="0"/>
            <a:t> </a:t>
          </a:r>
          <a:r>
            <a:rPr lang="es-ES" dirty="0" err="1"/>
            <a:t>was</a:t>
          </a:r>
          <a:r>
            <a:rPr lang="es-ES" dirty="0"/>
            <a:t> </a:t>
          </a:r>
          <a:r>
            <a:rPr lang="es-ES" dirty="0" err="1"/>
            <a:t>available</a:t>
          </a:r>
          <a:r>
            <a:rPr lang="es-ES" dirty="0"/>
            <a:t> in </a:t>
          </a:r>
          <a:r>
            <a:rPr lang="es-ES" dirty="0" err="1"/>
            <a:t>the</a:t>
          </a:r>
          <a:r>
            <a:rPr lang="es-ES" dirty="0"/>
            <a:t> International </a:t>
          </a:r>
          <a:r>
            <a:rPr lang="es-ES" dirty="0" err="1"/>
            <a:t>Geothermal</a:t>
          </a:r>
          <a:r>
            <a:rPr lang="es-ES" dirty="0"/>
            <a:t> </a:t>
          </a:r>
          <a:r>
            <a:rPr lang="es-ES" dirty="0" err="1"/>
            <a:t>Association</a:t>
          </a:r>
          <a:r>
            <a:rPr lang="es-ES" dirty="0"/>
            <a:t> (IGA) </a:t>
          </a:r>
          <a:r>
            <a:rPr lang="es-ES" dirty="0" err="1"/>
            <a:t>website</a:t>
          </a:r>
          <a:r>
            <a:rPr lang="es-ES" dirty="0"/>
            <a:t>. </a:t>
          </a:r>
          <a:r>
            <a:rPr lang="es-ES" dirty="0" err="1"/>
            <a:t>The</a:t>
          </a:r>
          <a:r>
            <a:rPr lang="es-ES" dirty="0"/>
            <a:t> </a:t>
          </a:r>
          <a:r>
            <a:rPr lang="es-ES" dirty="0" err="1"/>
            <a:t>questionnaire</a:t>
          </a:r>
          <a:r>
            <a:rPr lang="es-ES" dirty="0"/>
            <a:t> </a:t>
          </a:r>
          <a:r>
            <a:rPr lang="es-ES" dirty="0" err="1"/>
            <a:t>was</a:t>
          </a:r>
          <a:r>
            <a:rPr lang="es-ES" dirty="0"/>
            <a:t> </a:t>
          </a:r>
          <a:r>
            <a:rPr lang="es-ES" dirty="0" err="1"/>
            <a:t>structured</a:t>
          </a:r>
          <a:r>
            <a:rPr lang="es-ES" dirty="0"/>
            <a:t> in </a:t>
          </a:r>
          <a:r>
            <a:rPr lang="es-ES" dirty="0" err="1"/>
            <a:t>nine</a:t>
          </a:r>
          <a:r>
            <a:rPr lang="es-ES" dirty="0"/>
            <a:t> </a:t>
          </a:r>
          <a:r>
            <a:rPr lang="es-ES" dirty="0" err="1"/>
            <a:t>questions</a:t>
          </a:r>
          <a:r>
            <a:rPr lang="es-ES" dirty="0"/>
            <a:t> in a Google </a:t>
          </a:r>
          <a:r>
            <a:rPr lang="es-ES" dirty="0" err="1"/>
            <a:t>Forms</a:t>
          </a:r>
          <a:r>
            <a:rPr lang="es-ES" dirty="0"/>
            <a:t>® </a:t>
          </a:r>
          <a:r>
            <a:rPr lang="es-ES" dirty="0" err="1"/>
            <a:t>environment</a:t>
          </a:r>
          <a:r>
            <a:rPr lang="es-ES" dirty="0"/>
            <a:t>. </a:t>
          </a:r>
          <a:r>
            <a:rPr lang="es-ES" dirty="0" err="1"/>
            <a:t>Three</a:t>
          </a:r>
          <a:r>
            <a:rPr lang="es-ES" dirty="0"/>
            <a:t> </a:t>
          </a:r>
          <a:r>
            <a:rPr lang="es-ES" dirty="0" err="1"/>
            <a:t>out</a:t>
          </a:r>
          <a:r>
            <a:rPr lang="es-ES" dirty="0"/>
            <a:t> of </a:t>
          </a:r>
          <a:r>
            <a:rPr lang="es-ES" dirty="0" err="1"/>
            <a:t>nine</a:t>
          </a:r>
          <a:r>
            <a:rPr lang="es-ES" dirty="0"/>
            <a:t> </a:t>
          </a:r>
          <a:r>
            <a:rPr lang="es-ES" dirty="0" err="1"/>
            <a:t>were</a:t>
          </a:r>
          <a:r>
            <a:rPr lang="es-ES" dirty="0"/>
            <a:t> </a:t>
          </a:r>
          <a:r>
            <a:rPr lang="es-ES" dirty="0" err="1"/>
            <a:t>closed</a:t>
          </a:r>
          <a:r>
            <a:rPr lang="es-ES" dirty="0"/>
            <a:t> </a:t>
          </a:r>
          <a:r>
            <a:rPr lang="es-ES" dirty="0" err="1"/>
            <a:t>question</a:t>
          </a:r>
          <a:r>
            <a:rPr lang="es-ES" dirty="0"/>
            <a:t> (a-f) </a:t>
          </a:r>
          <a:r>
            <a:rPr lang="es-ES" dirty="0" err="1"/>
            <a:t>while</a:t>
          </a:r>
          <a:r>
            <a:rPr lang="es-ES" dirty="0"/>
            <a:t> in </a:t>
          </a:r>
          <a:r>
            <a:rPr lang="es-ES" dirty="0" err="1"/>
            <a:t>six</a:t>
          </a:r>
          <a:r>
            <a:rPr lang="es-ES" dirty="0"/>
            <a:t> of </a:t>
          </a:r>
          <a:r>
            <a:rPr lang="es-ES" dirty="0" err="1"/>
            <a:t>them</a:t>
          </a:r>
          <a:r>
            <a:rPr lang="es-ES" dirty="0"/>
            <a:t> </a:t>
          </a:r>
          <a:r>
            <a:rPr lang="es-ES" dirty="0" err="1"/>
            <a:t>the</a:t>
          </a:r>
          <a:r>
            <a:rPr lang="es-ES" dirty="0"/>
            <a:t> </a:t>
          </a:r>
          <a:r>
            <a:rPr lang="es-ES" dirty="0" err="1"/>
            <a:t>interviewee</a:t>
          </a:r>
          <a:r>
            <a:rPr lang="es-ES" dirty="0"/>
            <a:t> </a:t>
          </a:r>
          <a:r>
            <a:rPr lang="es-ES" dirty="0" err="1"/>
            <a:t>could</a:t>
          </a:r>
          <a:r>
            <a:rPr lang="es-ES" dirty="0"/>
            <a:t> </a:t>
          </a:r>
          <a:r>
            <a:rPr lang="es-ES" dirty="0" err="1"/>
            <a:t>answer</a:t>
          </a:r>
          <a:r>
            <a:rPr lang="es-ES" dirty="0"/>
            <a:t> in </a:t>
          </a:r>
          <a:r>
            <a:rPr lang="es-ES" dirty="0" err="1"/>
            <a:t>an</a:t>
          </a:r>
          <a:r>
            <a:rPr lang="es-ES" dirty="0"/>
            <a:t> open </a:t>
          </a:r>
          <a:r>
            <a:rPr lang="es-ES" dirty="0" err="1"/>
            <a:t>redaction</a:t>
          </a:r>
          <a:r>
            <a:rPr lang="es-ES" dirty="0"/>
            <a:t> </a:t>
          </a:r>
          <a:r>
            <a:rPr lang="es-ES" dirty="0" err="1"/>
            <a:t>format</a:t>
          </a:r>
          <a:r>
            <a:rPr lang="es-ES" dirty="0"/>
            <a:t>. </a:t>
          </a:r>
        </a:p>
      </dgm:t>
    </dgm:pt>
    <dgm:pt modelId="{C1C23CD4-0A8A-DB48-851F-336ADF666A7D}" type="parTrans" cxnId="{7984CB63-8983-CC46-9F68-64060C57543C}">
      <dgm:prSet/>
      <dgm:spPr/>
      <dgm:t>
        <a:bodyPr/>
        <a:lstStyle/>
        <a:p>
          <a:endParaRPr lang="es-ES"/>
        </a:p>
      </dgm:t>
    </dgm:pt>
    <dgm:pt modelId="{D4F63352-BCFB-5942-B7D9-4BCE17DE507C}" type="sibTrans" cxnId="{7984CB63-8983-CC46-9F68-64060C57543C}">
      <dgm:prSet/>
      <dgm:spPr/>
      <dgm:t>
        <a:bodyPr/>
        <a:lstStyle/>
        <a:p>
          <a:endParaRPr lang="es-ES"/>
        </a:p>
      </dgm:t>
    </dgm:pt>
    <dgm:pt modelId="{C6A19BE2-695D-5345-BCDA-C9FE084ED271}">
      <dgm:prSet phldrT="[Texto]"/>
      <dgm:spPr>
        <a:solidFill>
          <a:srgbClr val="A58E70"/>
        </a:solidFill>
        <a:ln>
          <a:solidFill>
            <a:schemeClr val="tx1"/>
          </a:solidFill>
        </a:ln>
      </dgm:spPr>
      <dgm:t>
        <a:bodyPr/>
        <a:lstStyle/>
        <a:p>
          <a:r>
            <a:rPr lang="en-US" noProof="0"/>
            <a:t>Literature review</a:t>
          </a:r>
          <a:endParaRPr lang="es-ES" dirty="0"/>
        </a:p>
      </dgm:t>
    </dgm:pt>
    <dgm:pt modelId="{1FD8CB60-1DA3-D64D-8C83-4D86B750AF09}" type="sibTrans" cxnId="{25B1596C-49A4-6B43-9716-8006A7627071}">
      <dgm:prSet/>
      <dgm:spPr/>
      <dgm:t>
        <a:bodyPr/>
        <a:lstStyle/>
        <a:p>
          <a:endParaRPr lang="es-ES"/>
        </a:p>
      </dgm:t>
    </dgm:pt>
    <dgm:pt modelId="{C5B672F1-24B1-5B42-9235-BA1EEFA26500}" type="parTrans" cxnId="{25B1596C-49A4-6B43-9716-8006A7627071}">
      <dgm:prSet/>
      <dgm:spPr/>
      <dgm:t>
        <a:bodyPr/>
        <a:lstStyle/>
        <a:p>
          <a:endParaRPr lang="es-ES"/>
        </a:p>
      </dgm:t>
    </dgm:pt>
    <dgm:pt modelId="{8A88D6CA-6BBC-5944-9057-CCCCCF4E3CCD}">
      <dgm:prSet phldrT="[Texto]"/>
      <dgm:spPr>
        <a:ln>
          <a:solidFill>
            <a:schemeClr val="tx1"/>
          </a:solidFill>
        </a:ln>
      </dgm:spPr>
      <dgm:t>
        <a:bodyPr/>
        <a:lstStyle/>
        <a:p>
          <a:pPr algn="just"/>
          <a:r>
            <a:rPr lang="es-ES" dirty="0"/>
            <a:t>To </a:t>
          </a:r>
          <a:r>
            <a:rPr lang="es-ES" dirty="0" err="1"/>
            <a:t>overcome</a:t>
          </a:r>
          <a:r>
            <a:rPr lang="es-ES" dirty="0"/>
            <a:t> </a:t>
          </a:r>
          <a:r>
            <a:rPr lang="es-ES" dirty="0" err="1"/>
            <a:t>possible</a:t>
          </a:r>
          <a:r>
            <a:rPr lang="es-ES" dirty="0"/>
            <a:t> </a:t>
          </a:r>
          <a:r>
            <a:rPr lang="es-ES" dirty="0" err="1"/>
            <a:t>limited</a:t>
          </a:r>
          <a:r>
            <a:rPr lang="es-ES" dirty="0"/>
            <a:t> </a:t>
          </a:r>
          <a:r>
            <a:rPr lang="es-ES" dirty="0" err="1"/>
            <a:t>access</a:t>
          </a:r>
          <a:r>
            <a:rPr lang="es-ES" dirty="0"/>
            <a:t> and </a:t>
          </a:r>
          <a:r>
            <a:rPr lang="es-ES" dirty="0" err="1"/>
            <a:t>assures</a:t>
          </a:r>
          <a:r>
            <a:rPr lang="es-ES" dirty="0"/>
            <a:t> </a:t>
          </a:r>
          <a:r>
            <a:rPr lang="es-ES" dirty="0" err="1"/>
            <a:t>that</a:t>
          </a:r>
          <a:r>
            <a:rPr lang="es-ES" dirty="0"/>
            <a:t> </a:t>
          </a:r>
          <a:r>
            <a:rPr lang="es-ES" dirty="0" err="1"/>
            <a:t>the</a:t>
          </a:r>
          <a:r>
            <a:rPr lang="es-ES" dirty="0"/>
            <a:t> </a:t>
          </a:r>
          <a:r>
            <a:rPr lang="es-ES" dirty="0" err="1"/>
            <a:t>findings</a:t>
          </a:r>
          <a:r>
            <a:rPr lang="es-ES" dirty="0"/>
            <a:t> in </a:t>
          </a:r>
          <a:r>
            <a:rPr lang="es-ES" dirty="0" err="1"/>
            <a:t>the</a:t>
          </a:r>
          <a:r>
            <a:rPr lang="es-ES" dirty="0"/>
            <a:t> interviews are </a:t>
          </a:r>
          <a:r>
            <a:rPr lang="es-ES" dirty="0" err="1"/>
            <a:t>still</a:t>
          </a:r>
          <a:r>
            <a:rPr lang="es-ES" dirty="0"/>
            <a:t> </a:t>
          </a:r>
          <a:r>
            <a:rPr lang="es-ES" dirty="0" err="1"/>
            <a:t>reliable</a:t>
          </a:r>
          <a:r>
            <a:rPr lang="es-ES" dirty="0"/>
            <a:t>, a </a:t>
          </a:r>
          <a:r>
            <a:rPr lang="es-ES" dirty="0" err="1"/>
            <a:t>bibliographic</a:t>
          </a:r>
          <a:r>
            <a:rPr lang="es-ES" dirty="0"/>
            <a:t> </a:t>
          </a:r>
          <a:r>
            <a:rPr lang="es-ES" dirty="0" err="1"/>
            <a:t>compilation</a:t>
          </a:r>
          <a:r>
            <a:rPr lang="es-ES" dirty="0"/>
            <a:t> </a:t>
          </a:r>
          <a:r>
            <a:rPr lang="es-ES" dirty="0" err="1"/>
            <a:t>was</a:t>
          </a:r>
          <a:r>
            <a:rPr lang="es-ES" dirty="0"/>
            <a:t> </a:t>
          </a:r>
          <a:r>
            <a:rPr lang="es-ES" dirty="0" err="1"/>
            <a:t>made</a:t>
          </a:r>
          <a:r>
            <a:rPr lang="es-ES" dirty="0"/>
            <a:t> </a:t>
          </a:r>
          <a:r>
            <a:rPr lang="es-ES" dirty="0" err="1"/>
            <a:t>covering</a:t>
          </a:r>
          <a:r>
            <a:rPr lang="es-ES" dirty="0"/>
            <a:t> </a:t>
          </a:r>
          <a:r>
            <a:rPr lang="es-ES" dirty="0" err="1"/>
            <a:t>the</a:t>
          </a:r>
          <a:r>
            <a:rPr lang="es-ES" dirty="0"/>
            <a:t> </a:t>
          </a:r>
          <a:r>
            <a:rPr lang="es-ES" dirty="0" err="1"/>
            <a:t>different</a:t>
          </a:r>
          <a:r>
            <a:rPr lang="es-ES" dirty="0"/>
            <a:t> </a:t>
          </a:r>
          <a:r>
            <a:rPr lang="es-ES" dirty="0" err="1"/>
            <a:t>areas</a:t>
          </a:r>
          <a:r>
            <a:rPr lang="es-ES" dirty="0"/>
            <a:t> of </a:t>
          </a:r>
          <a:r>
            <a:rPr lang="es-ES" dirty="0" err="1"/>
            <a:t>application</a:t>
          </a:r>
          <a:r>
            <a:rPr lang="es-ES" dirty="0"/>
            <a:t> of </a:t>
          </a:r>
          <a:r>
            <a:rPr lang="es-ES" dirty="0" err="1"/>
            <a:t>geothermal</a:t>
          </a:r>
          <a:r>
            <a:rPr lang="es-ES" dirty="0"/>
            <a:t> </a:t>
          </a:r>
          <a:r>
            <a:rPr lang="es-ES" dirty="0" err="1"/>
            <a:t>energy</a:t>
          </a:r>
          <a:r>
            <a:rPr lang="es-ES" dirty="0"/>
            <a:t> (</a:t>
          </a:r>
          <a:r>
            <a:rPr lang="es-ES" dirty="0" err="1"/>
            <a:t>electricity</a:t>
          </a:r>
          <a:r>
            <a:rPr lang="es-ES" dirty="0"/>
            <a:t> </a:t>
          </a:r>
          <a:r>
            <a:rPr lang="es-ES" dirty="0" err="1"/>
            <a:t>production</a:t>
          </a:r>
          <a:r>
            <a:rPr lang="es-ES" dirty="0"/>
            <a:t>, </a:t>
          </a:r>
          <a:r>
            <a:rPr lang="es-ES" dirty="0" err="1"/>
            <a:t>heating</a:t>
          </a:r>
          <a:r>
            <a:rPr lang="es-ES" dirty="0"/>
            <a:t>, and </a:t>
          </a:r>
          <a:r>
            <a:rPr lang="es-ES" dirty="0" err="1"/>
            <a:t>cooling</a:t>
          </a:r>
          <a:r>
            <a:rPr lang="es-ES" dirty="0"/>
            <a:t>). </a:t>
          </a:r>
          <a:r>
            <a:rPr lang="es-ES" dirty="0" err="1"/>
            <a:t>This</a:t>
          </a:r>
          <a:r>
            <a:rPr lang="es-ES" dirty="0"/>
            <a:t> </a:t>
          </a:r>
          <a:r>
            <a:rPr lang="es-ES" dirty="0" err="1"/>
            <a:t>bibliographic</a:t>
          </a:r>
          <a:r>
            <a:rPr lang="es-ES" dirty="0"/>
            <a:t> </a:t>
          </a:r>
          <a:r>
            <a:rPr lang="es-ES" dirty="0" err="1"/>
            <a:t>analysis</a:t>
          </a:r>
          <a:r>
            <a:rPr lang="es-ES" dirty="0"/>
            <a:t> </a:t>
          </a:r>
          <a:r>
            <a:rPr lang="es-ES" dirty="0" err="1"/>
            <a:t>was</a:t>
          </a:r>
          <a:r>
            <a:rPr lang="es-ES" dirty="0"/>
            <a:t> </a:t>
          </a:r>
          <a:r>
            <a:rPr lang="es-ES" dirty="0" err="1"/>
            <a:t>carried</a:t>
          </a:r>
          <a:r>
            <a:rPr lang="es-ES" dirty="0"/>
            <a:t> </a:t>
          </a:r>
          <a:r>
            <a:rPr lang="es-ES" dirty="0" err="1"/>
            <a:t>out</a:t>
          </a:r>
          <a:r>
            <a:rPr lang="es-ES" dirty="0"/>
            <a:t> in </a:t>
          </a:r>
          <a:r>
            <a:rPr lang="es-ES" dirty="0" err="1"/>
            <a:t>three</a:t>
          </a:r>
          <a:r>
            <a:rPr lang="es-ES" dirty="0"/>
            <a:t> </a:t>
          </a:r>
          <a:r>
            <a:rPr lang="es-ES" dirty="0" err="1"/>
            <a:t>steps</a:t>
          </a:r>
          <a:r>
            <a:rPr lang="es-ES" dirty="0"/>
            <a:t>: (i) </a:t>
          </a:r>
          <a:r>
            <a:rPr lang="es-ES" dirty="0" err="1"/>
            <a:t>grouping</a:t>
          </a:r>
          <a:r>
            <a:rPr lang="es-ES" dirty="0"/>
            <a:t> </a:t>
          </a:r>
          <a:r>
            <a:rPr lang="es-ES" dirty="0" err="1"/>
            <a:t>the</a:t>
          </a:r>
          <a:r>
            <a:rPr lang="es-ES" dirty="0"/>
            <a:t> </a:t>
          </a:r>
          <a:r>
            <a:rPr lang="es-ES" dirty="0" err="1"/>
            <a:t>information</a:t>
          </a:r>
          <a:r>
            <a:rPr lang="es-ES" dirty="0"/>
            <a:t> </a:t>
          </a:r>
          <a:r>
            <a:rPr lang="es-ES" dirty="0" err="1"/>
            <a:t>by</a:t>
          </a:r>
          <a:r>
            <a:rPr lang="es-ES" dirty="0"/>
            <a:t> </a:t>
          </a:r>
          <a:r>
            <a:rPr lang="es-ES" dirty="0" err="1"/>
            <a:t>dimension</a:t>
          </a:r>
          <a:r>
            <a:rPr lang="es-ES" dirty="0"/>
            <a:t>, (ii) </a:t>
          </a:r>
          <a:r>
            <a:rPr lang="es-ES" dirty="0" err="1"/>
            <a:t>selecting</a:t>
          </a:r>
          <a:r>
            <a:rPr lang="es-ES" dirty="0"/>
            <a:t> </a:t>
          </a:r>
          <a:r>
            <a:rPr lang="es-ES" dirty="0" err="1"/>
            <a:t>the</a:t>
          </a:r>
          <a:r>
            <a:rPr lang="es-ES" dirty="0"/>
            <a:t> technical socio-</a:t>
          </a:r>
          <a:r>
            <a:rPr lang="es-ES" dirty="0" err="1"/>
            <a:t>economic</a:t>
          </a:r>
          <a:r>
            <a:rPr lang="es-ES" dirty="0"/>
            <a:t> </a:t>
          </a:r>
          <a:r>
            <a:rPr lang="es-ES" dirty="0" err="1"/>
            <a:t>factors</a:t>
          </a:r>
          <a:r>
            <a:rPr lang="es-ES" dirty="0"/>
            <a:t> </a:t>
          </a:r>
          <a:r>
            <a:rPr lang="es-ES" dirty="0" err="1"/>
            <a:t>for</a:t>
          </a:r>
          <a:r>
            <a:rPr lang="es-ES" dirty="0"/>
            <a:t> </a:t>
          </a:r>
          <a:r>
            <a:rPr lang="es-ES" dirty="0" err="1"/>
            <a:t>each</a:t>
          </a:r>
          <a:r>
            <a:rPr lang="es-ES" dirty="0"/>
            <a:t> </a:t>
          </a:r>
          <a:r>
            <a:rPr lang="es-ES" dirty="0" err="1"/>
            <a:t>dimension</a:t>
          </a:r>
          <a:r>
            <a:rPr lang="es-ES" dirty="0"/>
            <a:t> and, (iii) </a:t>
          </a:r>
          <a:r>
            <a:rPr lang="es-ES" dirty="0" err="1"/>
            <a:t>grouping</a:t>
          </a:r>
          <a:r>
            <a:rPr lang="es-ES" dirty="0"/>
            <a:t> and </a:t>
          </a:r>
          <a:r>
            <a:rPr lang="es-ES" dirty="0" err="1"/>
            <a:t>categorising</a:t>
          </a:r>
          <a:r>
            <a:rPr lang="es-ES" dirty="0"/>
            <a:t> </a:t>
          </a:r>
          <a:r>
            <a:rPr lang="es-ES" dirty="0" err="1"/>
            <a:t>the</a:t>
          </a:r>
          <a:r>
            <a:rPr lang="es-ES" dirty="0"/>
            <a:t> </a:t>
          </a:r>
          <a:r>
            <a:rPr lang="es-ES" dirty="0" err="1"/>
            <a:t>factors</a:t>
          </a:r>
          <a:r>
            <a:rPr lang="es-ES" dirty="0"/>
            <a:t> </a:t>
          </a:r>
          <a:r>
            <a:rPr lang="es-ES" dirty="0" err="1"/>
            <a:t>considered</a:t>
          </a:r>
          <a:r>
            <a:rPr lang="es-ES" dirty="0"/>
            <a:t> in </a:t>
          </a:r>
          <a:r>
            <a:rPr lang="es-ES" dirty="0" err="1"/>
            <a:t>the</a:t>
          </a:r>
          <a:r>
            <a:rPr lang="es-ES" dirty="0"/>
            <a:t> </a:t>
          </a:r>
          <a:r>
            <a:rPr lang="es-ES" dirty="0" err="1"/>
            <a:t>research</a:t>
          </a:r>
          <a:r>
            <a:rPr lang="es-ES" dirty="0"/>
            <a:t> </a:t>
          </a:r>
          <a:r>
            <a:rPr lang="es-ES" dirty="0" err="1"/>
            <a:t>papers</a:t>
          </a:r>
          <a:r>
            <a:rPr lang="es-ES" dirty="0"/>
            <a:t> </a:t>
          </a:r>
          <a:r>
            <a:rPr lang="es-ES" dirty="0" err="1"/>
            <a:t>or</a:t>
          </a:r>
          <a:r>
            <a:rPr lang="es-ES" dirty="0"/>
            <a:t> technical </a:t>
          </a:r>
          <a:r>
            <a:rPr lang="es-ES" dirty="0" err="1"/>
            <a:t>reports</a:t>
          </a:r>
          <a:r>
            <a:rPr lang="es-ES" dirty="0"/>
            <a:t>. The </a:t>
          </a:r>
          <a:r>
            <a:rPr lang="es-ES" dirty="0" err="1"/>
            <a:t>last</a:t>
          </a:r>
          <a:r>
            <a:rPr lang="es-ES" dirty="0"/>
            <a:t> </a:t>
          </a:r>
          <a:r>
            <a:rPr lang="es-ES" dirty="0" err="1"/>
            <a:t>step</a:t>
          </a:r>
          <a:r>
            <a:rPr lang="es-ES" dirty="0"/>
            <a:t> </a:t>
          </a:r>
          <a:r>
            <a:rPr lang="es-ES" dirty="0" err="1"/>
            <a:t>groups</a:t>
          </a:r>
          <a:r>
            <a:rPr lang="es-ES" dirty="0"/>
            <a:t> and </a:t>
          </a:r>
          <a:r>
            <a:rPr lang="es-ES" dirty="0" err="1"/>
            <a:t>categorizes</a:t>
          </a:r>
          <a:r>
            <a:rPr lang="es-ES" dirty="0"/>
            <a:t> </a:t>
          </a:r>
          <a:r>
            <a:rPr lang="es-ES" dirty="0" err="1"/>
            <a:t>the</a:t>
          </a:r>
          <a:r>
            <a:rPr lang="es-ES" dirty="0"/>
            <a:t> variables </a:t>
          </a:r>
          <a:r>
            <a:rPr lang="es-ES" dirty="0" err="1"/>
            <a:t>mentioned</a:t>
          </a:r>
          <a:r>
            <a:rPr lang="es-ES" dirty="0"/>
            <a:t> to </a:t>
          </a:r>
          <a:r>
            <a:rPr lang="es-ES" dirty="0" err="1"/>
            <a:t>get</a:t>
          </a:r>
          <a:r>
            <a:rPr lang="es-ES" dirty="0"/>
            <a:t> a </a:t>
          </a:r>
          <a:r>
            <a:rPr lang="es-ES" dirty="0" err="1"/>
            <a:t>broader</a:t>
          </a:r>
          <a:r>
            <a:rPr lang="es-ES" dirty="0"/>
            <a:t> </a:t>
          </a:r>
          <a:r>
            <a:rPr lang="es-ES" dirty="0" err="1"/>
            <a:t>view</a:t>
          </a:r>
          <a:r>
            <a:rPr lang="es-ES" dirty="0"/>
            <a:t> of </a:t>
          </a:r>
          <a:r>
            <a:rPr lang="es-ES" dirty="0" err="1"/>
            <a:t>the</a:t>
          </a:r>
          <a:r>
            <a:rPr lang="es-ES" dirty="0"/>
            <a:t> </a:t>
          </a:r>
          <a:r>
            <a:rPr lang="es-ES" dirty="0" err="1"/>
            <a:t>topic</a:t>
          </a:r>
          <a:r>
            <a:rPr lang="es-ES" dirty="0"/>
            <a:t>. </a:t>
          </a:r>
        </a:p>
      </dgm:t>
    </dgm:pt>
    <dgm:pt modelId="{F413B362-F508-7C48-9F6D-1191DA4FD349}" type="sibTrans" cxnId="{8E93BE2A-5CA1-E243-8DD3-D3912EC659CB}">
      <dgm:prSet/>
      <dgm:spPr/>
      <dgm:t>
        <a:bodyPr/>
        <a:lstStyle/>
        <a:p>
          <a:endParaRPr lang="es-ES"/>
        </a:p>
      </dgm:t>
    </dgm:pt>
    <dgm:pt modelId="{0F132AB8-18B9-B44B-A103-EEF19C96CE6E}" type="parTrans" cxnId="{8E93BE2A-5CA1-E243-8DD3-D3912EC659CB}">
      <dgm:prSet/>
      <dgm:spPr/>
      <dgm:t>
        <a:bodyPr/>
        <a:lstStyle/>
        <a:p>
          <a:endParaRPr lang="es-ES"/>
        </a:p>
      </dgm:t>
    </dgm:pt>
    <dgm:pt modelId="{E2D5AF3C-0A7C-0B49-80DB-4BAB82A05B94}" type="pres">
      <dgm:prSet presAssocID="{3740980A-4F27-804C-B49F-43A29F6BB383}" presName="linearFlow" presStyleCnt="0">
        <dgm:presLayoutVars>
          <dgm:dir/>
          <dgm:animLvl val="lvl"/>
          <dgm:resizeHandles val="exact"/>
        </dgm:presLayoutVars>
      </dgm:prSet>
      <dgm:spPr/>
    </dgm:pt>
    <dgm:pt modelId="{024B44B6-5909-0C49-AACC-0AE84D8BED2D}" type="pres">
      <dgm:prSet presAssocID="{FD63E28F-9EEB-3749-B8BD-4ED1259320AC}" presName="composite" presStyleCnt="0"/>
      <dgm:spPr/>
    </dgm:pt>
    <dgm:pt modelId="{23DEE824-F616-5C45-B46D-AD79AE929AD8}" type="pres">
      <dgm:prSet presAssocID="{FD63E28F-9EEB-3749-B8BD-4ED1259320AC}" presName="parentText" presStyleLbl="alignNode1" presStyleIdx="0" presStyleCnt="3">
        <dgm:presLayoutVars>
          <dgm:chMax val="1"/>
          <dgm:bulletEnabled val="1"/>
        </dgm:presLayoutVars>
      </dgm:prSet>
      <dgm:spPr/>
    </dgm:pt>
    <dgm:pt modelId="{3A150EA8-CE05-D146-B85A-A5E852A69B82}" type="pres">
      <dgm:prSet presAssocID="{FD63E28F-9EEB-3749-B8BD-4ED1259320AC}" presName="descendantText" presStyleLbl="alignAcc1" presStyleIdx="0" presStyleCnt="3">
        <dgm:presLayoutVars>
          <dgm:bulletEnabled val="1"/>
        </dgm:presLayoutVars>
      </dgm:prSet>
      <dgm:spPr/>
    </dgm:pt>
    <dgm:pt modelId="{D8F160D3-D871-DF49-9497-0BD7FDCE8903}" type="pres">
      <dgm:prSet presAssocID="{27D3FBAA-BAF7-FF4C-B129-56BA3A99FE7A}" presName="sp" presStyleCnt="0"/>
      <dgm:spPr/>
    </dgm:pt>
    <dgm:pt modelId="{02F9D5C0-C7CE-0841-B44B-1EC20F4690F3}" type="pres">
      <dgm:prSet presAssocID="{C6A19BE2-695D-5345-BCDA-C9FE084ED271}" presName="composite" presStyleCnt="0"/>
      <dgm:spPr/>
    </dgm:pt>
    <dgm:pt modelId="{F0BC67E4-C13E-D843-814E-7F1E47262620}" type="pres">
      <dgm:prSet presAssocID="{C6A19BE2-695D-5345-BCDA-C9FE084ED271}" presName="parentText" presStyleLbl="alignNode1" presStyleIdx="1" presStyleCnt="3">
        <dgm:presLayoutVars>
          <dgm:chMax val="1"/>
          <dgm:bulletEnabled val="1"/>
        </dgm:presLayoutVars>
      </dgm:prSet>
      <dgm:spPr/>
    </dgm:pt>
    <dgm:pt modelId="{B65610C2-591A-B44D-BF28-97ABDF40A0FA}" type="pres">
      <dgm:prSet presAssocID="{C6A19BE2-695D-5345-BCDA-C9FE084ED271}" presName="descendantText" presStyleLbl="alignAcc1" presStyleIdx="1" presStyleCnt="3">
        <dgm:presLayoutVars>
          <dgm:bulletEnabled val="1"/>
        </dgm:presLayoutVars>
      </dgm:prSet>
      <dgm:spPr/>
    </dgm:pt>
    <dgm:pt modelId="{31AF7C71-4135-9046-AAA6-B5AF9ABA2B95}" type="pres">
      <dgm:prSet presAssocID="{1FD8CB60-1DA3-D64D-8C83-4D86B750AF09}" presName="sp" presStyleCnt="0"/>
      <dgm:spPr/>
    </dgm:pt>
    <dgm:pt modelId="{FD5E30ED-5022-1545-9C9A-978DD6687E9A}" type="pres">
      <dgm:prSet presAssocID="{1BECED0A-9828-D74D-BA89-0AF164D72C38}" presName="composite" presStyleCnt="0"/>
      <dgm:spPr/>
    </dgm:pt>
    <dgm:pt modelId="{ACBD2602-9083-634F-86A9-7A0AC25CDF37}" type="pres">
      <dgm:prSet presAssocID="{1BECED0A-9828-D74D-BA89-0AF164D72C38}" presName="parentText" presStyleLbl="alignNode1" presStyleIdx="2" presStyleCnt="3">
        <dgm:presLayoutVars>
          <dgm:chMax val="1"/>
          <dgm:bulletEnabled val="1"/>
        </dgm:presLayoutVars>
      </dgm:prSet>
      <dgm:spPr/>
    </dgm:pt>
    <dgm:pt modelId="{8F03E3E8-3BE6-CE41-8092-A74F5D532D35}" type="pres">
      <dgm:prSet presAssocID="{1BECED0A-9828-D74D-BA89-0AF164D72C38}" presName="descendantText" presStyleLbl="alignAcc1" presStyleIdx="2" presStyleCnt="3">
        <dgm:presLayoutVars>
          <dgm:bulletEnabled val="1"/>
        </dgm:presLayoutVars>
      </dgm:prSet>
      <dgm:spPr/>
    </dgm:pt>
  </dgm:ptLst>
  <dgm:cxnLst>
    <dgm:cxn modelId="{0C06620A-20B6-3B40-931D-8395743C6C31}" srcId="{FD63E28F-9EEB-3749-B8BD-4ED1259320AC}" destId="{6FF3ACA9-8DD5-C948-932E-15CD0AB1D8AF}" srcOrd="0" destOrd="0" parTransId="{C90D5988-EBEC-BE4C-BB7F-95DCDC9A0409}" sibTransId="{5E8E0D2B-387F-9E4D-AF2D-13F9A9402037}"/>
    <dgm:cxn modelId="{1D4FDE12-1B1A-D94B-818B-B47EF5259231}" type="presOf" srcId="{3740980A-4F27-804C-B49F-43A29F6BB383}" destId="{E2D5AF3C-0A7C-0B49-80DB-4BAB82A05B94}" srcOrd="0" destOrd="0" presId="urn:microsoft.com/office/officeart/2005/8/layout/chevron2"/>
    <dgm:cxn modelId="{45F88914-0BFC-534F-A184-9E9E53556C5B}" type="presOf" srcId="{FD63E28F-9EEB-3749-B8BD-4ED1259320AC}" destId="{23DEE824-F616-5C45-B46D-AD79AE929AD8}" srcOrd="0" destOrd="0" presId="urn:microsoft.com/office/officeart/2005/8/layout/chevron2"/>
    <dgm:cxn modelId="{F89D3E18-9FDE-0041-AE0E-29140152FE68}" type="presOf" srcId="{1BECED0A-9828-D74D-BA89-0AF164D72C38}" destId="{ACBD2602-9083-634F-86A9-7A0AC25CDF37}" srcOrd="0" destOrd="0" presId="urn:microsoft.com/office/officeart/2005/8/layout/chevron2"/>
    <dgm:cxn modelId="{8E93BE2A-5CA1-E243-8DD3-D3912EC659CB}" srcId="{C6A19BE2-695D-5345-BCDA-C9FE084ED271}" destId="{8A88D6CA-6BBC-5944-9057-CCCCCF4E3CCD}" srcOrd="0" destOrd="0" parTransId="{0F132AB8-18B9-B44B-A103-EEF19C96CE6E}" sibTransId="{F413B362-F508-7C48-9F6D-1191DA4FD349}"/>
    <dgm:cxn modelId="{7984CB63-8983-CC46-9F68-64060C57543C}" srcId="{1BECED0A-9828-D74D-BA89-0AF164D72C38}" destId="{AEF36F31-4A02-1841-926C-203FDFE94E59}" srcOrd="0" destOrd="0" parTransId="{C1C23CD4-0A8A-DB48-851F-336ADF666A7D}" sibTransId="{D4F63352-BCFB-5942-B7D9-4BCE17DE507C}"/>
    <dgm:cxn modelId="{25B1596C-49A4-6B43-9716-8006A7627071}" srcId="{3740980A-4F27-804C-B49F-43A29F6BB383}" destId="{C6A19BE2-695D-5345-BCDA-C9FE084ED271}" srcOrd="1" destOrd="0" parTransId="{C5B672F1-24B1-5B42-9235-BA1EEFA26500}" sibTransId="{1FD8CB60-1DA3-D64D-8C83-4D86B750AF09}"/>
    <dgm:cxn modelId="{64D4B586-ACF9-4E4F-A5AF-EA9FACEBDF7F}" type="presOf" srcId="{C6A19BE2-695D-5345-BCDA-C9FE084ED271}" destId="{F0BC67E4-C13E-D843-814E-7F1E47262620}" srcOrd="0" destOrd="0" presId="urn:microsoft.com/office/officeart/2005/8/layout/chevron2"/>
    <dgm:cxn modelId="{1F20F786-1FF8-B64D-B70D-7127F4EC3F3C}" srcId="{3740980A-4F27-804C-B49F-43A29F6BB383}" destId="{1BECED0A-9828-D74D-BA89-0AF164D72C38}" srcOrd="2" destOrd="0" parTransId="{A7A9B5E1-CD78-264C-AC40-12F49FE24DD3}" sibTransId="{A42FA797-6F5A-CC40-B2E5-7EE5503137AB}"/>
    <dgm:cxn modelId="{CD00C8B3-DC75-C840-8141-EE394928AFA7}" type="presOf" srcId="{AEF36F31-4A02-1841-926C-203FDFE94E59}" destId="{8F03E3E8-3BE6-CE41-8092-A74F5D532D35}" srcOrd="0" destOrd="0" presId="urn:microsoft.com/office/officeart/2005/8/layout/chevron2"/>
    <dgm:cxn modelId="{98A7A5B7-CE23-6A40-8C98-3C1AF5117E2F}" srcId="{3740980A-4F27-804C-B49F-43A29F6BB383}" destId="{FD63E28F-9EEB-3749-B8BD-4ED1259320AC}" srcOrd="0" destOrd="0" parTransId="{695CC884-5D78-BE4A-BF6C-306B7BB07CD6}" sibTransId="{27D3FBAA-BAF7-FF4C-B129-56BA3A99FE7A}"/>
    <dgm:cxn modelId="{28D5A2BC-4249-FC45-B092-F62A0CBE5D31}" type="presOf" srcId="{8A88D6CA-6BBC-5944-9057-CCCCCF4E3CCD}" destId="{B65610C2-591A-B44D-BF28-97ABDF40A0FA}" srcOrd="0" destOrd="0" presId="urn:microsoft.com/office/officeart/2005/8/layout/chevron2"/>
    <dgm:cxn modelId="{AC8915C9-98F0-2E49-92C2-AD17CBDE7D29}" type="presOf" srcId="{6FF3ACA9-8DD5-C948-932E-15CD0AB1D8AF}" destId="{3A150EA8-CE05-D146-B85A-A5E852A69B82}" srcOrd="0" destOrd="0" presId="urn:microsoft.com/office/officeart/2005/8/layout/chevron2"/>
    <dgm:cxn modelId="{CCE1272E-2E26-1D4B-9CBB-EEB2151D001E}" type="presParOf" srcId="{E2D5AF3C-0A7C-0B49-80DB-4BAB82A05B94}" destId="{024B44B6-5909-0C49-AACC-0AE84D8BED2D}" srcOrd="0" destOrd="0" presId="urn:microsoft.com/office/officeart/2005/8/layout/chevron2"/>
    <dgm:cxn modelId="{7B1350C5-9F87-8B47-9980-27DC4D74D51D}" type="presParOf" srcId="{024B44B6-5909-0C49-AACC-0AE84D8BED2D}" destId="{23DEE824-F616-5C45-B46D-AD79AE929AD8}" srcOrd="0" destOrd="0" presId="urn:microsoft.com/office/officeart/2005/8/layout/chevron2"/>
    <dgm:cxn modelId="{9DC2F31E-37D0-F740-9750-2E29943CB290}" type="presParOf" srcId="{024B44B6-5909-0C49-AACC-0AE84D8BED2D}" destId="{3A150EA8-CE05-D146-B85A-A5E852A69B82}" srcOrd="1" destOrd="0" presId="urn:microsoft.com/office/officeart/2005/8/layout/chevron2"/>
    <dgm:cxn modelId="{FDC65B16-4645-D544-A219-FA2FD8787932}" type="presParOf" srcId="{E2D5AF3C-0A7C-0B49-80DB-4BAB82A05B94}" destId="{D8F160D3-D871-DF49-9497-0BD7FDCE8903}" srcOrd="1" destOrd="0" presId="urn:microsoft.com/office/officeart/2005/8/layout/chevron2"/>
    <dgm:cxn modelId="{1EA36911-7673-0E48-B4A9-96E2C767844F}" type="presParOf" srcId="{E2D5AF3C-0A7C-0B49-80DB-4BAB82A05B94}" destId="{02F9D5C0-C7CE-0841-B44B-1EC20F4690F3}" srcOrd="2" destOrd="0" presId="urn:microsoft.com/office/officeart/2005/8/layout/chevron2"/>
    <dgm:cxn modelId="{617A4F07-019F-7F44-A854-CEE16566C025}" type="presParOf" srcId="{02F9D5C0-C7CE-0841-B44B-1EC20F4690F3}" destId="{F0BC67E4-C13E-D843-814E-7F1E47262620}" srcOrd="0" destOrd="0" presId="urn:microsoft.com/office/officeart/2005/8/layout/chevron2"/>
    <dgm:cxn modelId="{1903EB43-4E08-2E48-A979-ADCDBE392957}" type="presParOf" srcId="{02F9D5C0-C7CE-0841-B44B-1EC20F4690F3}" destId="{B65610C2-591A-B44D-BF28-97ABDF40A0FA}" srcOrd="1" destOrd="0" presId="urn:microsoft.com/office/officeart/2005/8/layout/chevron2"/>
    <dgm:cxn modelId="{8BF5838A-1BCD-7D4E-A39E-711C3EE4939B}" type="presParOf" srcId="{E2D5AF3C-0A7C-0B49-80DB-4BAB82A05B94}" destId="{31AF7C71-4135-9046-AAA6-B5AF9ABA2B95}" srcOrd="3" destOrd="0" presId="urn:microsoft.com/office/officeart/2005/8/layout/chevron2"/>
    <dgm:cxn modelId="{9B6A4C25-CF0E-E149-B5F5-D7572B4FEEF9}" type="presParOf" srcId="{E2D5AF3C-0A7C-0B49-80DB-4BAB82A05B94}" destId="{FD5E30ED-5022-1545-9C9A-978DD6687E9A}" srcOrd="4" destOrd="0" presId="urn:microsoft.com/office/officeart/2005/8/layout/chevron2"/>
    <dgm:cxn modelId="{0F009329-C498-5347-B260-E332448B1BBE}" type="presParOf" srcId="{FD5E30ED-5022-1545-9C9A-978DD6687E9A}" destId="{ACBD2602-9083-634F-86A9-7A0AC25CDF37}" srcOrd="0" destOrd="0" presId="urn:microsoft.com/office/officeart/2005/8/layout/chevron2"/>
    <dgm:cxn modelId="{5780C5E6-FA02-D64C-9764-F99455277075}" type="presParOf" srcId="{FD5E30ED-5022-1545-9C9A-978DD6687E9A}" destId="{8F03E3E8-3BE6-CE41-8092-A74F5D532D35}" srcOrd="1" destOrd="0" presId="urn:microsoft.com/office/officeart/2005/8/layout/chevron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2E01A9B-79B2-C442-9FDC-BA05294E1728}">
      <dsp:nvSpPr>
        <dsp:cNvPr id="0" name=""/>
        <dsp:cNvSpPr/>
      </dsp:nvSpPr>
      <dsp:spPr>
        <a:xfrm>
          <a:off x="1862" y="1492045"/>
          <a:ext cx="713562" cy="451161"/>
        </a:xfrm>
        <a:prstGeom prst="roundRect">
          <a:avLst>
            <a:gd name="adj" fmla="val 10000"/>
          </a:avLst>
        </a:prstGeom>
        <a:solidFill>
          <a:schemeClr val="lt1">
            <a:hueOff val="0"/>
            <a:satOff val="0"/>
            <a:lumOff val="0"/>
            <a:alphaOff val="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985" tIns="6985" rIns="6985" bIns="6985" numCol="1" spcCol="1270" anchor="ctr" anchorCtr="0">
          <a:noAutofit/>
        </a:bodyPr>
        <a:lstStyle/>
        <a:p>
          <a:pPr marL="0" lvl="0" indent="0" algn="ctr" defTabSz="466725">
            <a:lnSpc>
              <a:spcPct val="90000"/>
            </a:lnSpc>
            <a:spcBef>
              <a:spcPct val="0"/>
            </a:spcBef>
            <a:spcAft>
              <a:spcPct val="35000"/>
            </a:spcAft>
            <a:buNone/>
          </a:pPr>
          <a:r>
            <a:rPr lang="en-US" sz="1050" b="1" kern="1200" noProof="0" dirty="0">
              <a:latin typeface="+mj-lt"/>
            </a:rPr>
            <a:t>Qualitative</a:t>
          </a:r>
        </a:p>
        <a:p>
          <a:pPr marL="0" lvl="0" indent="0" algn="ctr" defTabSz="466725">
            <a:lnSpc>
              <a:spcPct val="90000"/>
            </a:lnSpc>
            <a:spcBef>
              <a:spcPct val="0"/>
            </a:spcBef>
            <a:spcAft>
              <a:spcPct val="35000"/>
            </a:spcAft>
            <a:buNone/>
          </a:pPr>
          <a:r>
            <a:rPr lang="en-US" sz="1050" b="1" kern="1200" noProof="0" dirty="0">
              <a:latin typeface="+mj-lt"/>
            </a:rPr>
            <a:t>research</a:t>
          </a:r>
        </a:p>
      </dsp:txBody>
      <dsp:txXfrm>
        <a:off x="15076" y="1505259"/>
        <a:ext cx="687134" cy="424733"/>
      </dsp:txXfrm>
    </dsp:sp>
    <dsp:sp modelId="{BCA959B6-3E31-F647-B8DC-AC1FD557EB96}">
      <dsp:nvSpPr>
        <dsp:cNvPr id="0" name=""/>
        <dsp:cNvSpPr/>
      </dsp:nvSpPr>
      <dsp:spPr>
        <a:xfrm rot="19492366">
          <a:off x="635772" y="1442795"/>
          <a:ext cx="874707" cy="46360"/>
        </a:xfrm>
        <a:custGeom>
          <a:avLst/>
          <a:gdLst/>
          <a:ahLst/>
          <a:cxnLst/>
          <a:rect l="0" t="0" r="0" b="0"/>
          <a:pathLst>
            <a:path>
              <a:moveTo>
                <a:pt x="0" y="23180"/>
              </a:moveTo>
              <a:lnTo>
                <a:pt x="874707" y="23180"/>
              </a:lnTo>
            </a:path>
          </a:pathLst>
        </a:custGeom>
        <a:noFill/>
        <a:ln w="12700" cap="flat" cmpd="sng" algn="ctr">
          <a:solidFill>
            <a:schemeClr val="dk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466725">
            <a:lnSpc>
              <a:spcPct val="90000"/>
            </a:lnSpc>
            <a:spcBef>
              <a:spcPct val="0"/>
            </a:spcBef>
            <a:spcAft>
              <a:spcPct val="35000"/>
            </a:spcAft>
            <a:buNone/>
          </a:pPr>
          <a:endParaRPr lang="en-US" sz="1050" kern="1200" noProof="0" dirty="0"/>
        </a:p>
      </dsp:txBody>
      <dsp:txXfrm>
        <a:off x="1051259" y="1444107"/>
        <a:ext cx="43735" cy="43735"/>
      </dsp:txXfrm>
    </dsp:sp>
    <dsp:sp modelId="{F40598D0-4997-B540-B68A-71F2BE193FFD}">
      <dsp:nvSpPr>
        <dsp:cNvPr id="0" name=""/>
        <dsp:cNvSpPr/>
      </dsp:nvSpPr>
      <dsp:spPr>
        <a:xfrm>
          <a:off x="1430828" y="1076165"/>
          <a:ext cx="953534" cy="276318"/>
        </a:xfrm>
        <a:prstGeom prst="roundRect">
          <a:avLst>
            <a:gd name="adj" fmla="val 10000"/>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985" tIns="6985" rIns="6985" bIns="6985" numCol="1" spcCol="1270" anchor="ctr" anchorCtr="0">
          <a:noAutofit/>
        </a:bodyPr>
        <a:lstStyle/>
        <a:p>
          <a:pPr marL="0" lvl="0" indent="0" algn="ctr" defTabSz="466725">
            <a:lnSpc>
              <a:spcPct val="90000"/>
            </a:lnSpc>
            <a:spcBef>
              <a:spcPct val="0"/>
            </a:spcBef>
            <a:spcAft>
              <a:spcPct val="35000"/>
            </a:spcAft>
            <a:buNone/>
          </a:pPr>
          <a:r>
            <a:rPr lang="en-US" sz="1050" kern="1200" noProof="0" dirty="0"/>
            <a:t>Literature review</a:t>
          </a:r>
        </a:p>
      </dsp:txBody>
      <dsp:txXfrm>
        <a:off x="1438921" y="1084258"/>
        <a:ext cx="937348" cy="260132"/>
      </dsp:txXfrm>
    </dsp:sp>
    <dsp:sp modelId="{CC79FFCD-8331-3D44-898F-BE2E077442A9}">
      <dsp:nvSpPr>
        <dsp:cNvPr id="0" name=""/>
        <dsp:cNvSpPr/>
      </dsp:nvSpPr>
      <dsp:spPr>
        <a:xfrm rot="697339">
          <a:off x="708242" y="1765023"/>
          <a:ext cx="700659" cy="46360"/>
        </a:xfrm>
        <a:custGeom>
          <a:avLst/>
          <a:gdLst/>
          <a:ahLst/>
          <a:cxnLst/>
          <a:rect l="0" t="0" r="0" b="0"/>
          <a:pathLst>
            <a:path>
              <a:moveTo>
                <a:pt x="0" y="23180"/>
              </a:moveTo>
              <a:lnTo>
                <a:pt x="700659" y="23180"/>
              </a:lnTo>
            </a:path>
          </a:pathLst>
        </a:custGeom>
        <a:noFill/>
        <a:ln w="12700" cap="flat" cmpd="sng" algn="ctr">
          <a:solidFill>
            <a:schemeClr val="dk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466725">
            <a:lnSpc>
              <a:spcPct val="90000"/>
            </a:lnSpc>
            <a:spcBef>
              <a:spcPct val="0"/>
            </a:spcBef>
            <a:spcAft>
              <a:spcPct val="35000"/>
            </a:spcAft>
            <a:buNone/>
          </a:pPr>
          <a:endParaRPr lang="en-US" sz="1050" kern="1200" noProof="0" dirty="0"/>
        </a:p>
      </dsp:txBody>
      <dsp:txXfrm>
        <a:off x="1041055" y="1770687"/>
        <a:ext cx="35032" cy="35032"/>
      </dsp:txXfrm>
    </dsp:sp>
    <dsp:sp modelId="{CDBF3FE0-29C5-CC4F-836D-161318CF1631}">
      <dsp:nvSpPr>
        <dsp:cNvPr id="0" name=""/>
        <dsp:cNvSpPr/>
      </dsp:nvSpPr>
      <dsp:spPr>
        <a:xfrm>
          <a:off x="1401718" y="1744329"/>
          <a:ext cx="986996" cy="228903"/>
        </a:xfrm>
        <a:prstGeom prst="roundRect">
          <a:avLst>
            <a:gd name="adj" fmla="val 10000"/>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985" tIns="6985" rIns="6985" bIns="6985" numCol="1" spcCol="1270" anchor="ctr" anchorCtr="0">
          <a:noAutofit/>
        </a:bodyPr>
        <a:lstStyle/>
        <a:p>
          <a:pPr marL="0" lvl="0" indent="0" algn="ctr" defTabSz="466725">
            <a:lnSpc>
              <a:spcPct val="90000"/>
            </a:lnSpc>
            <a:spcBef>
              <a:spcPct val="0"/>
            </a:spcBef>
            <a:spcAft>
              <a:spcPct val="35000"/>
            </a:spcAft>
            <a:buNone/>
          </a:pPr>
          <a:r>
            <a:rPr lang="en-US" sz="1050" kern="1200" noProof="0" dirty="0"/>
            <a:t>Survey method</a:t>
          </a:r>
        </a:p>
      </dsp:txBody>
      <dsp:txXfrm>
        <a:off x="1408422" y="1751033"/>
        <a:ext cx="973588" cy="215495"/>
      </dsp:txXfrm>
    </dsp:sp>
    <dsp:sp modelId="{B5A4876F-7C54-6A49-B59F-9E22A6CD2544}">
      <dsp:nvSpPr>
        <dsp:cNvPr id="0" name=""/>
        <dsp:cNvSpPr/>
      </dsp:nvSpPr>
      <dsp:spPr>
        <a:xfrm rot="18098508">
          <a:off x="393868" y="1118593"/>
          <a:ext cx="1352806" cy="46360"/>
        </a:xfrm>
        <a:custGeom>
          <a:avLst/>
          <a:gdLst/>
          <a:ahLst/>
          <a:cxnLst/>
          <a:rect l="0" t="0" r="0" b="0"/>
          <a:pathLst>
            <a:path>
              <a:moveTo>
                <a:pt x="0" y="23180"/>
              </a:moveTo>
              <a:lnTo>
                <a:pt x="1352806" y="23180"/>
              </a:lnTo>
            </a:path>
          </a:pathLst>
        </a:custGeom>
        <a:noFill/>
        <a:ln w="12700" cap="flat" cmpd="sng" algn="ctr">
          <a:solidFill>
            <a:schemeClr val="dk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466725">
            <a:lnSpc>
              <a:spcPct val="90000"/>
            </a:lnSpc>
            <a:spcBef>
              <a:spcPct val="0"/>
            </a:spcBef>
            <a:spcAft>
              <a:spcPct val="35000"/>
            </a:spcAft>
            <a:buNone/>
          </a:pPr>
          <a:endParaRPr lang="en-US" sz="1050" kern="1200" noProof="0" dirty="0"/>
        </a:p>
      </dsp:txBody>
      <dsp:txXfrm>
        <a:off x="1036451" y="1107954"/>
        <a:ext cx="67640" cy="67640"/>
      </dsp:txXfrm>
    </dsp:sp>
    <dsp:sp modelId="{C793C609-48CD-C748-80F8-08C84CE9636C}">
      <dsp:nvSpPr>
        <dsp:cNvPr id="0" name=""/>
        <dsp:cNvSpPr/>
      </dsp:nvSpPr>
      <dsp:spPr>
        <a:xfrm>
          <a:off x="1425117" y="288847"/>
          <a:ext cx="986996" cy="554150"/>
        </a:xfrm>
        <a:prstGeom prst="roundRect">
          <a:avLst>
            <a:gd name="adj" fmla="val 10000"/>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985" tIns="6985" rIns="6985" bIns="6985" numCol="1" spcCol="1270" anchor="ctr" anchorCtr="0">
          <a:noAutofit/>
        </a:bodyPr>
        <a:lstStyle/>
        <a:p>
          <a:pPr marL="0" lvl="0" indent="0" algn="ctr" defTabSz="466725">
            <a:lnSpc>
              <a:spcPct val="90000"/>
            </a:lnSpc>
            <a:spcBef>
              <a:spcPct val="0"/>
            </a:spcBef>
            <a:spcAft>
              <a:spcPct val="35000"/>
            </a:spcAft>
            <a:buNone/>
          </a:pPr>
          <a:r>
            <a:rPr lang="en-US" sz="1050" kern="1200" noProof="0" dirty="0"/>
            <a:t>Interview method</a:t>
          </a:r>
        </a:p>
      </dsp:txBody>
      <dsp:txXfrm>
        <a:off x="1441347" y="305077"/>
        <a:ext cx="954536" cy="521690"/>
      </dsp:txXfrm>
    </dsp:sp>
    <dsp:sp modelId="{CBF03D4D-25CA-5F49-A141-B5B8382BA798}">
      <dsp:nvSpPr>
        <dsp:cNvPr id="0" name=""/>
        <dsp:cNvSpPr/>
      </dsp:nvSpPr>
      <dsp:spPr>
        <a:xfrm rot="3232092">
          <a:off x="468474" y="2180494"/>
          <a:ext cx="1203592" cy="46360"/>
        </a:xfrm>
        <a:custGeom>
          <a:avLst/>
          <a:gdLst/>
          <a:ahLst/>
          <a:cxnLst/>
          <a:rect l="0" t="0" r="0" b="0"/>
          <a:pathLst>
            <a:path>
              <a:moveTo>
                <a:pt x="0" y="23180"/>
              </a:moveTo>
              <a:lnTo>
                <a:pt x="1203592" y="23180"/>
              </a:lnTo>
            </a:path>
          </a:pathLst>
        </a:custGeom>
        <a:noFill/>
        <a:ln w="12700" cap="flat" cmpd="sng" algn="ctr">
          <a:solidFill>
            <a:schemeClr val="dk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466725">
            <a:lnSpc>
              <a:spcPct val="90000"/>
            </a:lnSpc>
            <a:spcBef>
              <a:spcPct val="0"/>
            </a:spcBef>
            <a:spcAft>
              <a:spcPct val="35000"/>
            </a:spcAft>
            <a:buNone/>
          </a:pPr>
          <a:endParaRPr lang="en-US" sz="1050" kern="1200" noProof="0" dirty="0"/>
        </a:p>
      </dsp:txBody>
      <dsp:txXfrm>
        <a:off x="1040181" y="2173585"/>
        <a:ext cx="60179" cy="60179"/>
      </dsp:txXfrm>
    </dsp:sp>
    <dsp:sp modelId="{36F301F3-CCD6-754A-B5F9-C82F22A4F544}">
      <dsp:nvSpPr>
        <dsp:cNvPr id="0" name=""/>
        <dsp:cNvSpPr/>
      </dsp:nvSpPr>
      <dsp:spPr>
        <a:xfrm>
          <a:off x="1425117" y="2404450"/>
          <a:ext cx="986996" cy="570545"/>
        </a:xfrm>
        <a:prstGeom prst="roundRect">
          <a:avLst>
            <a:gd name="adj" fmla="val 10000"/>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985" tIns="6985" rIns="6985" bIns="6985" numCol="1" spcCol="1270" anchor="ctr" anchorCtr="0">
          <a:noAutofit/>
        </a:bodyPr>
        <a:lstStyle/>
        <a:p>
          <a:pPr marL="0" lvl="0" indent="0" algn="ctr" defTabSz="466725">
            <a:lnSpc>
              <a:spcPct val="90000"/>
            </a:lnSpc>
            <a:spcBef>
              <a:spcPct val="0"/>
            </a:spcBef>
            <a:spcAft>
              <a:spcPct val="35000"/>
            </a:spcAft>
            <a:buNone/>
          </a:pPr>
          <a:r>
            <a:rPr lang="en-US" sz="1050" kern="1200" noProof="0" dirty="0"/>
            <a:t>Qualitative-comparative method</a:t>
          </a:r>
        </a:p>
      </dsp:txBody>
      <dsp:txXfrm>
        <a:off x="1441828" y="2421161"/>
        <a:ext cx="953574" cy="537123"/>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2E01A9B-79B2-C442-9FDC-BA05294E1728}">
      <dsp:nvSpPr>
        <dsp:cNvPr id="0" name=""/>
        <dsp:cNvSpPr/>
      </dsp:nvSpPr>
      <dsp:spPr>
        <a:xfrm>
          <a:off x="3450" y="2697084"/>
          <a:ext cx="2311849" cy="1368768"/>
        </a:xfrm>
        <a:prstGeom prst="roundRect">
          <a:avLst>
            <a:gd name="adj" fmla="val 10000"/>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1066800">
            <a:lnSpc>
              <a:spcPct val="90000"/>
            </a:lnSpc>
            <a:spcBef>
              <a:spcPct val="0"/>
            </a:spcBef>
            <a:spcAft>
              <a:spcPct val="35000"/>
            </a:spcAft>
            <a:buNone/>
          </a:pPr>
          <a:r>
            <a:rPr lang="en-US" sz="2400" kern="1200" noProof="0" dirty="0">
              <a:latin typeface="+mj-lt"/>
            </a:rPr>
            <a:t>Qualitative</a:t>
          </a:r>
        </a:p>
        <a:p>
          <a:pPr marL="0" lvl="0" indent="0" algn="ctr" defTabSz="1066800">
            <a:lnSpc>
              <a:spcPct val="90000"/>
            </a:lnSpc>
            <a:spcBef>
              <a:spcPct val="0"/>
            </a:spcBef>
            <a:spcAft>
              <a:spcPct val="35000"/>
            </a:spcAft>
            <a:buNone/>
          </a:pPr>
          <a:r>
            <a:rPr lang="en-US" sz="2400" kern="1200" noProof="0" dirty="0">
              <a:latin typeface="+mj-lt"/>
            </a:rPr>
            <a:t>research</a:t>
          </a:r>
        </a:p>
      </dsp:txBody>
      <dsp:txXfrm>
        <a:off x="43540" y="2737174"/>
        <a:ext cx="2231669" cy="1288588"/>
      </dsp:txXfrm>
    </dsp:sp>
    <dsp:sp modelId="{BCA959B6-3E31-F647-B8DC-AC1FD557EB96}">
      <dsp:nvSpPr>
        <dsp:cNvPr id="0" name=""/>
        <dsp:cNvSpPr/>
      </dsp:nvSpPr>
      <dsp:spPr>
        <a:xfrm rot="19626842">
          <a:off x="2209400" y="3004430"/>
          <a:ext cx="1321706" cy="36430"/>
        </a:xfrm>
        <a:custGeom>
          <a:avLst/>
          <a:gdLst/>
          <a:ahLst/>
          <a:cxnLst/>
          <a:rect l="0" t="0" r="0" b="0"/>
          <a:pathLst>
            <a:path>
              <a:moveTo>
                <a:pt x="0" y="18215"/>
              </a:moveTo>
              <a:lnTo>
                <a:pt x="1321706" y="18215"/>
              </a:lnTo>
            </a:path>
          </a:pathLst>
        </a:custGeom>
        <a:noFill/>
        <a:ln w="12700" cap="flat" cmpd="sng" algn="ctr">
          <a:solidFill>
            <a:schemeClr val="dk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1066800">
            <a:lnSpc>
              <a:spcPct val="90000"/>
            </a:lnSpc>
            <a:spcBef>
              <a:spcPct val="0"/>
            </a:spcBef>
            <a:spcAft>
              <a:spcPct val="35000"/>
            </a:spcAft>
            <a:buNone/>
          </a:pPr>
          <a:endParaRPr lang="en-US" sz="2400" kern="1200" noProof="0" dirty="0"/>
        </a:p>
      </dsp:txBody>
      <dsp:txXfrm>
        <a:off x="2837210" y="2989603"/>
        <a:ext cx="66085" cy="66085"/>
      </dsp:txXfrm>
    </dsp:sp>
    <dsp:sp modelId="{F40598D0-4997-B540-B68A-71F2BE193FFD}">
      <dsp:nvSpPr>
        <dsp:cNvPr id="0" name=""/>
        <dsp:cNvSpPr/>
      </dsp:nvSpPr>
      <dsp:spPr>
        <a:xfrm>
          <a:off x="3425206" y="1979439"/>
          <a:ext cx="2737536" cy="1368768"/>
        </a:xfrm>
        <a:prstGeom prst="roundRect">
          <a:avLst>
            <a:gd name="adj" fmla="val 10000"/>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1066800">
            <a:lnSpc>
              <a:spcPct val="90000"/>
            </a:lnSpc>
            <a:spcBef>
              <a:spcPct val="0"/>
            </a:spcBef>
            <a:spcAft>
              <a:spcPct val="35000"/>
            </a:spcAft>
            <a:buNone/>
          </a:pPr>
          <a:r>
            <a:rPr lang="en-US" sz="2400" kern="1200" noProof="0" dirty="0"/>
            <a:t>Literature review</a:t>
          </a:r>
        </a:p>
      </dsp:txBody>
      <dsp:txXfrm>
        <a:off x="3465296" y="2019529"/>
        <a:ext cx="2657356" cy="1288588"/>
      </dsp:txXfrm>
    </dsp:sp>
    <dsp:sp modelId="{CC79FFCD-8331-3D44-898F-BE2E077442A9}">
      <dsp:nvSpPr>
        <dsp:cNvPr id="0" name=""/>
        <dsp:cNvSpPr/>
      </dsp:nvSpPr>
      <dsp:spPr>
        <a:xfrm rot="2324614">
          <a:off x="2162935" y="3796598"/>
          <a:ext cx="1384852" cy="36430"/>
        </a:xfrm>
        <a:custGeom>
          <a:avLst/>
          <a:gdLst/>
          <a:ahLst/>
          <a:cxnLst/>
          <a:rect l="0" t="0" r="0" b="0"/>
          <a:pathLst>
            <a:path>
              <a:moveTo>
                <a:pt x="0" y="18215"/>
              </a:moveTo>
              <a:lnTo>
                <a:pt x="1384852" y="18215"/>
              </a:lnTo>
            </a:path>
          </a:pathLst>
        </a:custGeom>
        <a:noFill/>
        <a:ln w="12700" cap="flat" cmpd="sng" algn="ctr">
          <a:solidFill>
            <a:schemeClr val="dk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1066800">
            <a:lnSpc>
              <a:spcPct val="90000"/>
            </a:lnSpc>
            <a:spcBef>
              <a:spcPct val="0"/>
            </a:spcBef>
            <a:spcAft>
              <a:spcPct val="35000"/>
            </a:spcAft>
            <a:buNone/>
          </a:pPr>
          <a:endParaRPr lang="en-US" sz="2400" kern="1200" noProof="0" dirty="0"/>
        </a:p>
      </dsp:txBody>
      <dsp:txXfrm>
        <a:off x="2820740" y="3780192"/>
        <a:ext cx="69242" cy="69242"/>
      </dsp:txXfrm>
    </dsp:sp>
    <dsp:sp modelId="{CDBF3FE0-29C5-CC4F-836D-161318CF1631}">
      <dsp:nvSpPr>
        <dsp:cNvPr id="0" name=""/>
        <dsp:cNvSpPr/>
      </dsp:nvSpPr>
      <dsp:spPr>
        <a:xfrm>
          <a:off x="3395422" y="3563774"/>
          <a:ext cx="2737536" cy="1368768"/>
        </a:xfrm>
        <a:prstGeom prst="roundRect">
          <a:avLst>
            <a:gd name="adj" fmla="val 10000"/>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1066800">
            <a:lnSpc>
              <a:spcPct val="90000"/>
            </a:lnSpc>
            <a:spcBef>
              <a:spcPct val="0"/>
            </a:spcBef>
            <a:spcAft>
              <a:spcPct val="35000"/>
            </a:spcAft>
            <a:buNone/>
          </a:pPr>
          <a:r>
            <a:rPr lang="en-US" sz="2400" kern="1200" noProof="0" dirty="0"/>
            <a:t>Survey method</a:t>
          </a:r>
        </a:p>
      </dsp:txBody>
      <dsp:txXfrm>
        <a:off x="3435512" y="3603864"/>
        <a:ext cx="2657356" cy="1288588"/>
      </dsp:txXfrm>
    </dsp:sp>
    <dsp:sp modelId="{4908297A-92DF-3549-B52F-21F6F4260894}">
      <dsp:nvSpPr>
        <dsp:cNvPr id="0" name=""/>
        <dsp:cNvSpPr/>
      </dsp:nvSpPr>
      <dsp:spPr>
        <a:xfrm rot="21554020">
          <a:off x="6132909" y="4222497"/>
          <a:ext cx="1113456" cy="36430"/>
        </a:xfrm>
        <a:custGeom>
          <a:avLst/>
          <a:gdLst/>
          <a:ahLst/>
          <a:cxnLst/>
          <a:rect l="0" t="0" r="0" b="0"/>
          <a:pathLst>
            <a:path>
              <a:moveTo>
                <a:pt x="0" y="18215"/>
              </a:moveTo>
              <a:lnTo>
                <a:pt x="1113456" y="18215"/>
              </a:lnTo>
            </a:path>
          </a:pathLst>
        </a:custGeom>
        <a:noFill/>
        <a:ln w="12700" cap="flat" cmpd="sng" algn="ctr">
          <a:solidFill>
            <a:schemeClr val="dk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1066800">
            <a:lnSpc>
              <a:spcPct val="90000"/>
            </a:lnSpc>
            <a:spcBef>
              <a:spcPct val="0"/>
            </a:spcBef>
            <a:spcAft>
              <a:spcPct val="35000"/>
            </a:spcAft>
            <a:buNone/>
          </a:pPr>
          <a:endParaRPr lang="en-US" sz="2400" kern="1200" noProof="0" dirty="0"/>
        </a:p>
      </dsp:txBody>
      <dsp:txXfrm>
        <a:off x="6661801" y="4212876"/>
        <a:ext cx="55672" cy="55672"/>
      </dsp:txXfrm>
    </dsp:sp>
    <dsp:sp modelId="{3F782CC4-9760-CC45-8DB3-B72560358B69}">
      <dsp:nvSpPr>
        <dsp:cNvPr id="0" name=""/>
        <dsp:cNvSpPr/>
      </dsp:nvSpPr>
      <dsp:spPr>
        <a:xfrm>
          <a:off x="7246316" y="3548882"/>
          <a:ext cx="2737536" cy="1368768"/>
        </a:xfrm>
        <a:prstGeom prst="roundRect">
          <a:avLst>
            <a:gd name="adj" fmla="val 10000"/>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1066800">
            <a:lnSpc>
              <a:spcPct val="90000"/>
            </a:lnSpc>
            <a:spcBef>
              <a:spcPct val="0"/>
            </a:spcBef>
            <a:spcAft>
              <a:spcPct val="35000"/>
            </a:spcAft>
            <a:buNone/>
          </a:pPr>
          <a:r>
            <a:rPr lang="en-US" sz="2400" kern="1200" noProof="0" dirty="0"/>
            <a:t>Questionnaire technique</a:t>
          </a:r>
        </a:p>
      </dsp:txBody>
      <dsp:txXfrm>
        <a:off x="7286406" y="3588972"/>
        <a:ext cx="2657356" cy="1288588"/>
      </dsp:txXfrm>
    </dsp:sp>
    <dsp:sp modelId="{B5A4876F-7C54-6A49-B59F-9E22A6CD2544}">
      <dsp:nvSpPr>
        <dsp:cNvPr id="0" name=""/>
        <dsp:cNvSpPr/>
      </dsp:nvSpPr>
      <dsp:spPr>
        <a:xfrm rot="17804614">
          <a:off x="1609699" y="2217580"/>
          <a:ext cx="2565811" cy="36430"/>
        </a:xfrm>
        <a:custGeom>
          <a:avLst/>
          <a:gdLst/>
          <a:ahLst/>
          <a:cxnLst/>
          <a:rect l="0" t="0" r="0" b="0"/>
          <a:pathLst>
            <a:path>
              <a:moveTo>
                <a:pt x="0" y="18215"/>
              </a:moveTo>
              <a:lnTo>
                <a:pt x="2565811" y="18215"/>
              </a:lnTo>
            </a:path>
          </a:pathLst>
        </a:custGeom>
        <a:noFill/>
        <a:ln w="12700" cap="flat" cmpd="sng" algn="ctr">
          <a:solidFill>
            <a:schemeClr val="dk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1066800">
            <a:lnSpc>
              <a:spcPct val="90000"/>
            </a:lnSpc>
            <a:spcBef>
              <a:spcPct val="0"/>
            </a:spcBef>
            <a:spcAft>
              <a:spcPct val="35000"/>
            </a:spcAft>
            <a:buNone/>
          </a:pPr>
          <a:endParaRPr lang="en-US" sz="2400" kern="1200" noProof="0" dirty="0"/>
        </a:p>
      </dsp:txBody>
      <dsp:txXfrm>
        <a:off x="2828460" y="2171650"/>
        <a:ext cx="128290" cy="128290"/>
      </dsp:txXfrm>
    </dsp:sp>
    <dsp:sp modelId="{C793C609-48CD-C748-80F8-08C84CE9636C}">
      <dsp:nvSpPr>
        <dsp:cNvPr id="0" name=""/>
        <dsp:cNvSpPr/>
      </dsp:nvSpPr>
      <dsp:spPr>
        <a:xfrm>
          <a:off x="3469910" y="405738"/>
          <a:ext cx="2737536" cy="1368768"/>
        </a:xfrm>
        <a:prstGeom prst="roundRect">
          <a:avLst>
            <a:gd name="adj" fmla="val 10000"/>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1066800">
            <a:lnSpc>
              <a:spcPct val="90000"/>
            </a:lnSpc>
            <a:spcBef>
              <a:spcPct val="0"/>
            </a:spcBef>
            <a:spcAft>
              <a:spcPct val="35000"/>
            </a:spcAft>
            <a:buNone/>
          </a:pPr>
          <a:r>
            <a:rPr lang="en-US" sz="2400" kern="1200" noProof="0" dirty="0"/>
            <a:t>Interview method</a:t>
          </a:r>
        </a:p>
      </dsp:txBody>
      <dsp:txXfrm>
        <a:off x="3510000" y="445828"/>
        <a:ext cx="2657356" cy="1288588"/>
      </dsp:txXfrm>
    </dsp:sp>
    <dsp:sp modelId="{7D971F76-0996-1B43-91E4-7FBD1294A97A}">
      <dsp:nvSpPr>
        <dsp:cNvPr id="0" name=""/>
        <dsp:cNvSpPr/>
      </dsp:nvSpPr>
      <dsp:spPr>
        <a:xfrm rot="48">
          <a:off x="6207447" y="1071914"/>
          <a:ext cx="976588" cy="36430"/>
        </a:xfrm>
        <a:custGeom>
          <a:avLst/>
          <a:gdLst/>
          <a:ahLst/>
          <a:cxnLst/>
          <a:rect l="0" t="0" r="0" b="0"/>
          <a:pathLst>
            <a:path>
              <a:moveTo>
                <a:pt x="0" y="18215"/>
              </a:moveTo>
              <a:lnTo>
                <a:pt x="976588" y="18215"/>
              </a:lnTo>
            </a:path>
          </a:pathLst>
        </a:custGeom>
        <a:noFill/>
        <a:ln w="12700" cap="flat" cmpd="sng" algn="ctr">
          <a:solidFill>
            <a:schemeClr val="dk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1066800">
            <a:lnSpc>
              <a:spcPct val="90000"/>
            </a:lnSpc>
            <a:spcBef>
              <a:spcPct val="0"/>
            </a:spcBef>
            <a:spcAft>
              <a:spcPct val="35000"/>
            </a:spcAft>
            <a:buNone/>
          </a:pPr>
          <a:endParaRPr lang="en-US" sz="2400" kern="1200" noProof="0" dirty="0"/>
        </a:p>
      </dsp:txBody>
      <dsp:txXfrm>
        <a:off x="6671327" y="1065715"/>
        <a:ext cx="48829" cy="48829"/>
      </dsp:txXfrm>
    </dsp:sp>
    <dsp:sp modelId="{95288AC5-A894-7846-9750-51C11BE7B847}">
      <dsp:nvSpPr>
        <dsp:cNvPr id="0" name=""/>
        <dsp:cNvSpPr/>
      </dsp:nvSpPr>
      <dsp:spPr>
        <a:xfrm>
          <a:off x="7184036" y="405752"/>
          <a:ext cx="2737536" cy="1368768"/>
        </a:xfrm>
        <a:prstGeom prst="roundRect">
          <a:avLst>
            <a:gd name="adj" fmla="val 10000"/>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1066800">
            <a:lnSpc>
              <a:spcPct val="90000"/>
            </a:lnSpc>
            <a:spcBef>
              <a:spcPct val="0"/>
            </a:spcBef>
            <a:spcAft>
              <a:spcPct val="35000"/>
            </a:spcAft>
            <a:buNone/>
          </a:pPr>
          <a:r>
            <a:rPr lang="en-US" sz="2400" kern="1200" noProof="0" dirty="0"/>
            <a:t>Interview technique</a:t>
          </a:r>
        </a:p>
      </dsp:txBody>
      <dsp:txXfrm>
        <a:off x="7224126" y="445842"/>
        <a:ext cx="2657356" cy="1288588"/>
      </dsp:txXfrm>
    </dsp:sp>
    <dsp:sp modelId="{CBF03D4D-25CA-5F49-A141-B5B8382BA798}">
      <dsp:nvSpPr>
        <dsp:cNvPr id="0" name=""/>
        <dsp:cNvSpPr/>
      </dsp:nvSpPr>
      <dsp:spPr>
        <a:xfrm rot="3907178">
          <a:off x="1561464" y="4543815"/>
          <a:ext cx="2602685" cy="36430"/>
        </a:xfrm>
        <a:custGeom>
          <a:avLst/>
          <a:gdLst/>
          <a:ahLst/>
          <a:cxnLst/>
          <a:rect l="0" t="0" r="0" b="0"/>
          <a:pathLst>
            <a:path>
              <a:moveTo>
                <a:pt x="0" y="18215"/>
              </a:moveTo>
              <a:lnTo>
                <a:pt x="2602685" y="18215"/>
              </a:lnTo>
            </a:path>
          </a:pathLst>
        </a:custGeom>
        <a:noFill/>
        <a:ln w="12700" cap="flat" cmpd="sng" algn="ctr">
          <a:solidFill>
            <a:schemeClr val="dk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1066800">
            <a:lnSpc>
              <a:spcPct val="90000"/>
            </a:lnSpc>
            <a:spcBef>
              <a:spcPct val="0"/>
            </a:spcBef>
            <a:spcAft>
              <a:spcPct val="35000"/>
            </a:spcAft>
            <a:buNone/>
          </a:pPr>
          <a:endParaRPr lang="en-US" sz="2400" kern="1200" noProof="0" dirty="0"/>
        </a:p>
      </dsp:txBody>
      <dsp:txXfrm>
        <a:off x="2797740" y="4496963"/>
        <a:ext cx="130134" cy="130134"/>
      </dsp:txXfrm>
    </dsp:sp>
    <dsp:sp modelId="{36F301F3-CCD6-754A-B5F9-C82F22A4F544}">
      <dsp:nvSpPr>
        <dsp:cNvPr id="0" name=""/>
        <dsp:cNvSpPr/>
      </dsp:nvSpPr>
      <dsp:spPr>
        <a:xfrm>
          <a:off x="3410314" y="5058209"/>
          <a:ext cx="2737536" cy="1368768"/>
        </a:xfrm>
        <a:prstGeom prst="roundRect">
          <a:avLst>
            <a:gd name="adj" fmla="val 10000"/>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1066800">
            <a:lnSpc>
              <a:spcPct val="90000"/>
            </a:lnSpc>
            <a:spcBef>
              <a:spcPct val="0"/>
            </a:spcBef>
            <a:spcAft>
              <a:spcPct val="35000"/>
            </a:spcAft>
            <a:buNone/>
          </a:pPr>
          <a:r>
            <a:rPr lang="en-US" sz="2400" kern="1200" noProof="0" dirty="0"/>
            <a:t>Qualitative-comparative method</a:t>
          </a:r>
        </a:p>
      </dsp:txBody>
      <dsp:txXfrm>
        <a:off x="3450404" y="5098299"/>
        <a:ext cx="2657356" cy="1288588"/>
      </dsp:txXfrm>
    </dsp:sp>
    <dsp:sp modelId="{037D2D94-644E-3E49-8371-A21ABAE83369}">
      <dsp:nvSpPr>
        <dsp:cNvPr id="0" name=""/>
        <dsp:cNvSpPr/>
      </dsp:nvSpPr>
      <dsp:spPr>
        <a:xfrm>
          <a:off x="6147851" y="5724378"/>
          <a:ext cx="1095014" cy="36430"/>
        </a:xfrm>
        <a:custGeom>
          <a:avLst/>
          <a:gdLst/>
          <a:ahLst/>
          <a:cxnLst/>
          <a:rect l="0" t="0" r="0" b="0"/>
          <a:pathLst>
            <a:path>
              <a:moveTo>
                <a:pt x="0" y="18215"/>
              </a:moveTo>
              <a:lnTo>
                <a:pt x="1095014" y="18215"/>
              </a:lnTo>
            </a:path>
          </a:pathLst>
        </a:custGeom>
        <a:noFill/>
        <a:ln w="12700" cap="flat" cmpd="sng" algn="ctr">
          <a:solidFill>
            <a:schemeClr val="dk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1066800">
            <a:lnSpc>
              <a:spcPct val="90000"/>
            </a:lnSpc>
            <a:spcBef>
              <a:spcPct val="0"/>
            </a:spcBef>
            <a:spcAft>
              <a:spcPct val="35000"/>
            </a:spcAft>
            <a:buNone/>
          </a:pPr>
          <a:endParaRPr lang="en-US" sz="2400" kern="1200" noProof="0" dirty="0"/>
        </a:p>
      </dsp:txBody>
      <dsp:txXfrm>
        <a:off x="6667983" y="5715218"/>
        <a:ext cx="54750" cy="54750"/>
      </dsp:txXfrm>
    </dsp:sp>
    <dsp:sp modelId="{F6FF6BF6-3E3E-3B45-ADDF-4333C995AC8C}">
      <dsp:nvSpPr>
        <dsp:cNvPr id="0" name=""/>
        <dsp:cNvSpPr/>
      </dsp:nvSpPr>
      <dsp:spPr>
        <a:xfrm>
          <a:off x="7242865" y="5058209"/>
          <a:ext cx="2737536" cy="1368768"/>
        </a:xfrm>
        <a:prstGeom prst="roundRect">
          <a:avLst>
            <a:gd name="adj" fmla="val 10000"/>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1066800">
            <a:lnSpc>
              <a:spcPct val="90000"/>
            </a:lnSpc>
            <a:spcBef>
              <a:spcPct val="0"/>
            </a:spcBef>
            <a:spcAft>
              <a:spcPct val="35000"/>
            </a:spcAft>
            <a:buNone/>
          </a:pPr>
          <a:r>
            <a:rPr lang="en-US" sz="2400" kern="1200" noProof="0" dirty="0"/>
            <a:t>﻿Comparative Methodology: PV GRID and PV LEGAL</a:t>
          </a:r>
        </a:p>
      </dsp:txBody>
      <dsp:txXfrm>
        <a:off x="7282955" y="5098299"/>
        <a:ext cx="2657356" cy="1288588"/>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3DEE824-F616-5C45-B46D-AD79AE929AD8}">
      <dsp:nvSpPr>
        <dsp:cNvPr id="0" name=""/>
        <dsp:cNvSpPr/>
      </dsp:nvSpPr>
      <dsp:spPr>
        <a:xfrm rot="5400000">
          <a:off x="-341501" y="344305"/>
          <a:ext cx="2276679" cy="1593675"/>
        </a:xfrm>
        <a:prstGeom prst="chevron">
          <a:avLst/>
        </a:prstGeom>
        <a:solidFill>
          <a:srgbClr val="6F604B"/>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 tIns="9525" rIns="9525" bIns="9525" numCol="1" spcCol="1270" anchor="ctr" anchorCtr="0">
          <a:noAutofit/>
        </a:bodyPr>
        <a:lstStyle/>
        <a:p>
          <a:pPr marL="0" lvl="0" indent="0" algn="ctr" defTabSz="666750">
            <a:lnSpc>
              <a:spcPct val="90000"/>
            </a:lnSpc>
            <a:spcBef>
              <a:spcPct val="0"/>
            </a:spcBef>
            <a:spcAft>
              <a:spcPct val="35000"/>
            </a:spcAft>
            <a:buNone/>
          </a:pPr>
          <a:r>
            <a:rPr lang="en-US" sz="1500" kern="1200" noProof="0" dirty="0"/>
            <a:t>Narrative Interview technique</a:t>
          </a:r>
          <a:endParaRPr lang="es-ES" sz="1500" kern="1200" dirty="0"/>
        </a:p>
      </dsp:txBody>
      <dsp:txXfrm rot="-5400000">
        <a:off x="2" y="799641"/>
        <a:ext cx="1593675" cy="683004"/>
      </dsp:txXfrm>
    </dsp:sp>
    <dsp:sp modelId="{3A150EA8-CE05-D146-B85A-A5E852A69B82}">
      <dsp:nvSpPr>
        <dsp:cNvPr id="0" name=""/>
        <dsp:cNvSpPr/>
      </dsp:nvSpPr>
      <dsp:spPr>
        <a:xfrm rot="5400000">
          <a:off x="5244068" y="-3647589"/>
          <a:ext cx="1479841" cy="8780627"/>
        </a:xfrm>
        <a:prstGeom prst="round2SameRect">
          <a:avLst/>
        </a:prstGeom>
        <a:solidFill>
          <a:schemeClr val="lt1">
            <a:alpha val="90000"/>
            <a:hueOff val="0"/>
            <a:satOff val="0"/>
            <a:lumOff val="0"/>
            <a:alphaOff val="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06680" tIns="9525" rIns="9525" bIns="9525" numCol="1" spcCol="1270" anchor="ctr" anchorCtr="0">
          <a:noAutofit/>
        </a:bodyPr>
        <a:lstStyle/>
        <a:p>
          <a:pPr marL="114300" lvl="1" indent="-114300" algn="just" defTabSz="666750">
            <a:lnSpc>
              <a:spcPct val="90000"/>
            </a:lnSpc>
            <a:spcBef>
              <a:spcPct val="0"/>
            </a:spcBef>
            <a:spcAft>
              <a:spcPct val="15000"/>
            </a:spcAft>
            <a:buChar char="•"/>
          </a:pPr>
          <a:r>
            <a:rPr lang="es-ES" sz="1500" kern="1200" dirty="0" err="1"/>
            <a:t>People</a:t>
          </a:r>
          <a:r>
            <a:rPr lang="es-ES" sz="1500" kern="1200" dirty="0"/>
            <a:t> </a:t>
          </a:r>
          <a:r>
            <a:rPr lang="es-ES" sz="1500" kern="1200" dirty="0" err="1"/>
            <a:t>from</a:t>
          </a:r>
          <a:r>
            <a:rPr lang="es-ES" sz="1500" kern="1200" dirty="0"/>
            <a:t> Central </a:t>
          </a:r>
          <a:r>
            <a:rPr lang="es-ES" sz="1500" kern="1200" dirty="0" err="1"/>
            <a:t>America’s</a:t>
          </a:r>
          <a:r>
            <a:rPr lang="es-ES" sz="1500" kern="1200" dirty="0"/>
            <a:t> </a:t>
          </a:r>
          <a:r>
            <a:rPr lang="es-ES" sz="1500" kern="1200" dirty="0" err="1"/>
            <a:t>National</a:t>
          </a:r>
          <a:r>
            <a:rPr lang="es-ES" sz="1500" kern="1200" dirty="0"/>
            <a:t> </a:t>
          </a:r>
          <a:r>
            <a:rPr lang="es-ES" sz="1500" kern="1200" dirty="0" err="1"/>
            <a:t>energy</a:t>
          </a:r>
          <a:r>
            <a:rPr lang="es-ES" sz="1500" kern="1200" dirty="0"/>
            <a:t> </a:t>
          </a:r>
          <a:r>
            <a:rPr lang="es-ES" sz="1500" kern="1200" dirty="0" err="1"/>
            <a:t>companies</a:t>
          </a:r>
          <a:r>
            <a:rPr lang="es-ES" sz="1500" kern="1200" dirty="0"/>
            <a:t>, </a:t>
          </a:r>
          <a:r>
            <a:rPr lang="es-ES" sz="1500" kern="1200" dirty="0" err="1"/>
            <a:t>institutions</a:t>
          </a:r>
          <a:r>
            <a:rPr lang="es-ES" sz="1500" kern="1200" dirty="0"/>
            <a:t>, </a:t>
          </a:r>
          <a:r>
            <a:rPr lang="es-ES" sz="1500" kern="1200" dirty="0" err="1"/>
            <a:t>policymakers</a:t>
          </a:r>
          <a:r>
            <a:rPr lang="es-ES" sz="1500" kern="1200" dirty="0"/>
            <a:t>, and </a:t>
          </a:r>
          <a:r>
            <a:rPr lang="es-ES" sz="1500" kern="1200" dirty="0" err="1"/>
            <a:t>private</a:t>
          </a:r>
          <a:r>
            <a:rPr lang="es-ES" sz="1500" kern="1200" dirty="0"/>
            <a:t> </a:t>
          </a:r>
          <a:r>
            <a:rPr lang="es-ES" sz="1500" kern="1200" dirty="0" err="1"/>
            <a:t>companies</a:t>
          </a:r>
          <a:r>
            <a:rPr lang="es-ES" sz="1500" kern="1200" dirty="0"/>
            <a:t> </a:t>
          </a:r>
          <a:r>
            <a:rPr lang="es-ES" sz="1500" kern="1200" dirty="0" err="1"/>
            <a:t>have</a:t>
          </a:r>
          <a:r>
            <a:rPr lang="es-ES" sz="1500" kern="1200" dirty="0"/>
            <a:t> </a:t>
          </a:r>
          <a:r>
            <a:rPr lang="es-ES" sz="1500" kern="1200" dirty="0" err="1"/>
            <a:t>been</a:t>
          </a:r>
          <a:r>
            <a:rPr lang="es-ES" sz="1500" kern="1200" dirty="0"/>
            <a:t> </a:t>
          </a:r>
          <a:r>
            <a:rPr lang="es-ES" sz="1500" kern="1200" dirty="0" err="1"/>
            <a:t>interviewed</a:t>
          </a:r>
          <a:r>
            <a:rPr lang="es-ES" sz="1500" kern="1200" dirty="0"/>
            <a:t>. The interviews </a:t>
          </a:r>
          <a:r>
            <a:rPr lang="es-ES" sz="1500" kern="1200" dirty="0" err="1"/>
            <a:t>were</a:t>
          </a:r>
          <a:r>
            <a:rPr lang="es-ES" sz="1500" kern="1200" dirty="0"/>
            <a:t> </a:t>
          </a:r>
          <a:r>
            <a:rPr lang="es-ES" sz="1500" kern="1200" dirty="0" err="1"/>
            <a:t>scheduled</a:t>
          </a:r>
          <a:r>
            <a:rPr lang="es-ES" sz="1500" kern="1200" dirty="0"/>
            <a:t> </a:t>
          </a:r>
          <a:r>
            <a:rPr lang="es-ES" sz="1500" kern="1200" dirty="0" err="1"/>
            <a:t>during</a:t>
          </a:r>
          <a:r>
            <a:rPr lang="es-ES" sz="1500" kern="1200" dirty="0"/>
            <a:t> office </a:t>
          </a:r>
          <a:r>
            <a:rPr lang="es-ES" sz="1500" kern="1200" dirty="0" err="1"/>
            <a:t>hours</a:t>
          </a:r>
          <a:r>
            <a:rPr lang="es-ES" sz="1500" kern="1200" dirty="0"/>
            <a:t> in Central </a:t>
          </a:r>
          <a:r>
            <a:rPr lang="es-ES" sz="1500" kern="1200" dirty="0" err="1"/>
            <a:t>America</a:t>
          </a:r>
          <a:r>
            <a:rPr lang="es-ES" sz="1500" kern="1200" dirty="0"/>
            <a:t> time and </a:t>
          </a:r>
          <a:r>
            <a:rPr lang="es-ES" sz="1500" kern="1200" dirty="0" err="1"/>
            <a:t>consisted</a:t>
          </a:r>
          <a:r>
            <a:rPr lang="es-ES" sz="1500" kern="1200" dirty="0"/>
            <a:t> in a </a:t>
          </a:r>
          <a:r>
            <a:rPr lang="es-ES" sz="1500" kern="1200" dirty="0" err="1"/>
            <a:t>ca</a:t>
          </a:r>
          <a:r>
            <a:rPr lang="es-ES" sz="1500" kern="1200" dirty="0"/>
            <a:t>. 45-minute </a:t>
          </a:r>
          <a:r>
            <a:rPr lang="es-ES" sz="1500" kern="1200" dirty="0" err="1"/>
            <a:t>videocall</a:t>
          </a:r>
          <a:r>
            <a:rPr lang="es-ES" sz="1500" kern="1200" dirty="0"/>
            <a:t> </a:t>
          </a:r>
          <a:r>
            <a:rPr lang="es-ES" sz="1500" kern="1200" dirty="0" err="1"/>
            <a:t>structured</a:t>
          </a:r>
          <a:r>
            <a:rPr lang="es-ES" sz="1500" kern="1200" dirty="0"/>
            <a:t> in </a:t>
          </a:r>
          <a:r>
            <a:rPr lang="es-ES" sz="1500" kern="1200" dirty="0" err="1"/>
            <a:t>three</a:t>
          </a:r>
          <a:r>
            <a:rPr lang="es-ES" sz="1500" kern="1200" dirty="0"/>
            <a:t> set of </a:t>
          </a:r>
          <a:r>
            <a:rPr lang="es-ES" sz="1500" kern="1200" dirty="0" err="1"/>
            <a:t>questions</a:t>
          </a:r>
          <a:r>
            <a:rPr lang="es-ES" sz="1500" kern="1200" dirty="0"/>
            <a:t>. The </a:t>
          </a:r>
          <a:r>
            <a:rPr lang="es-ES" sz="1500" kern="1200" dirty="0" err="1"/>
            <a:t>questions</a:t>
          </a:r>
          <a:r>
            <a:rPr lang="es-ES" sz="1500" kern="1200" dirty="0"/>
            <a:t> </a:t>
          </a:r>
          <a:r>
            <a:rPr lang="es-ES" sz="1500" kern="1200" dirty="0" err="1"/>
            <a:t>were</a:t>
          </a:r>
          <a:r>
            <a:rPr lang="es-ES" sz="1500" kern="1200" dirty="0"/>
            <a:t> </a:t>
          </a:r>
          <a:r>
            <a:rPr lang="es-ES" sz="1500" kern="1200" dirty="0" err="1"/>
            <a:t>the</a:t>
          </a:r>
          <a:r>
            <a:rPr lang="es-ES" sz="1500" kern="1200" dirty="0"/>
            <a:t> </a:t>
          </a:r>
          <a:r>
            <a:rPr lang="es-ES" sz="1500" kern="1200" dirty="0" err="1"/>
            <a:t>same</a:t>
          </a:r>
          <a:r>
            <a:rPr lang="es-ES" sz="1500" kern="1200" dirty="0"/>
            <a:t> </a:t>
          </a:r>
          <a:r>
            <a:rPr lang="es-ES" sz="1500" kern="1200" dirty="0" err="1"/>
            <a:t>for</a:t>
          </a:r>
          <a:r>
            <a:rPr lang="es-ES" sz="1500" kern="1200" dirty="0"/>
            <a:t> </a:t>
          </a:r>
          <a:r>
            <a:rPr lang="es-ES" sz="1500" kern="1200" dirty="0" err="1"/>
            <a:t>all</a:t>
          </a:r>
          <a:r>
            <a:rPr lang="es-ES" sz="1500" kern="1200" dirty="0"/>
            <a:t> </a:t>
          </a:r>
          <a:r>
            <a:rPr lang="es-ES" sz="1500" kern="1200" dirty="0" err="1"/>
            <a:t>the</a:t>
          </a:r>
          <a:r>
            <a:rPr lang="es-ES" sz="1500" kern="1200" dirty="0"/>
            <a:t> </a:t>
          </a:r>
          <a:r>
            <a:rPr lang="es-ES" sz="1500" kern="1200" dirty="0" err="1"/>
            <a:t>interviewees</a:t>
          </a:r>
          <a:r>
            <a:rPr lang="es-ES" sz="1500" kern="1200" dirty="0"/>
            <a:t> and </a:t>
          </a:r>
          <a:r>
            <a:rPr lang="es-ES" sz="1500" kern="1200" dirty="0" err="1"/>
            <a:t>their</a:t>
          </a:r>
          <a:r>
            <a:rPr lang="es-ES" sz="1500" kern="1200" dirty="0"/>
            <a:t> </a:t>
          </a:r>
          <a:r>
            <a:rPr lang="es-ES" sz="1500" kern="1200" dirty="0" err="1"/>
            <a:t>answers</a:t>
          </a:r>
          <a:r>
            <a:rPr lang="es-ES" sz="1500" kern="1200" dirty="0"/>
            <a:t> </a:t>
          </a:r>
          <a:r>
            <a:rPr lang="es-ES" sz="1500" kern="1200" dirty="0" err="1"/>
            <a:t>have</a:t>
          </a:r>
          <a:r>
            <a:rPr lang="es-ES" sz="1500" kern="1200" dirty="0"/>
            <a:t> </a:t>
          </a:r>
          <a:r>
            <a:rPr lang="es-ES" sz="1500" kern="1200" dirty="0" err="1"/>
            <a:t>been</a:t>
          </a:r>
          <a:r>
            <a:rPr lang="es-ES" sz="1500" kern="1200" dirty="0"/>
            <a:t> </a:t>
          </a:r>
          <a:r>
            <a:rPr lang="es-ES" sz="1500" kern="1200" dirty="0" err="1"/>
            <a:t>compiled</a:t>
          </a:r>
          <a:r>
            <a:rPr lang="es-ES" sz="1500" kern="1200" dirty="0"/>
            <a:t> </a:t>
          </a:r>
          <a:r>
            <a:rPr lang="es-ES" sz="1500" kern="1200" dirty="0" err="1"/>
            <a:t>into</a:t>
          </a:r>
          <a:r>
            <a:rPr lang="es-ES" sz="1500" kern="1200" dirty="0"/>
            <a:t> personal </a:t>
          </a:r>
          <a:r>
            <a:rPr lang="es-ES" sz="1500" kern="1200" dirty="0" err="1"/>
            <a:t>professional</a:t>
          </a:r>
          <a:r>
            <a:rPr lang="es-ES" sz="1500" kern="1200" dirty="0"/>
            <a:t> </a:t>
          </a:r>
          <a:r>
            <a:rPr lang="es-ES" sz="1500" kern="1200" dirty="0" err="1"/>
            <a:t>opinions</a:t>
          </a:r>
          <a:r>
            <a:rPr lang="es-ES" sz="1500" kern="1200" dirty="0"/>
            <a:t> of a </a:t>
          </a:r>
          <a:r>
            <a:rPr lang="es-ES" sz="1500" kern="1200" dirty="0" err="1"/>
            <a:t>specific</a:t>
          </a:r>
          <a:r>
            <a:rPr lang="es-ES" sz="1500" kern="1200" dirty="0"/>
            <a:t> </a:t>
          </a:r>
          <a:r>
            <a:rPr lang="es-ES" sz="1500" kern="1200" dirty="0" err="1"/>
            <a:t>topic</a:t>
          </a:r>
          <a:r>
            <a:rPr lang="es-ES" sz="1500" kern="1200" dirty="0"/>
            <a:t> and </a:t>
          </a:r>
          <a:r>
            <a:rPr lang="es-ES" sz="1500" kern="1200" dirty="0" err="1"/>
            <a:t>considerations</a:t>
          </a:r>
          <a:r>
            <a:rPr lang="es-ES" sz="1500" kern="1200" dirty="0"/>
            <a:t> </a:t>
          </a:r>
          <a:r>
            <a:rPr lang="es-ES" sz="1500" kern="1200" dirty="0" err="1"/>
            <a:t>within</a:t>
          </a:r>
          <a:r>
            <a:rPr lang="es-ES" sz="1500" kern="1200" dirty="0"/>
            <a:t> </a:t>
          </a:r>
          <a:r>
            <a:rPr lang="es-ES" sz="1500" kern="1200" dirty="0" err="1"/>
            <a:t>play-dimensions</a:t>
          </a:r>
          <a:r>
            <a:rPr lang="es-ES" sz="1500" kern="1200" dirty="0"/>
            <a:t>. </a:t>
          </a:r>
        </a:p>
      </dsp:txBody>
      <dsp:txXfrm rot="-5400000">
        <a:off x="1593675" y="75044"/>
        <a:ext cx="8708387" cy="1335361"/>
      </dsp:txXfrm>
    </dsp:sp>
    <dsp:sp modelId="{F0BC67E4-C13E-D843-814E-7F1E47262620}">
      <dsp:nvSpPr>
        <dsp:cNvPr id="0" name=""/>
        <dsp:cNvSpPr/>
      </dsp:nvSpPr>
      <dsp:spPr>
        <a:xfrm rot="5400000">
          <a:off x="-341501" y="2432136"/>
          <a:ext cx="2276679" cy="1593675"/>
        </a:xfrm>
        <a:prstGeom prst="chevron">
          <a:avLst/>
        </a:prstGeom>
        <a:solidFill>
          <a:srgbClr val="A58E70"/>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 tIns="9525" rIns="9525" bIns="9525" numCol="1" spcCol="1270" anchor="ctr" anchorCtr="0">
          <a:noAutofit/>
        </a:bodyPr>
        <a:lstStyle/>
        <a:p>
          <a:pPr marL="0" lvl="0" indent="0" algn="ctr" defTabSz="666750">
            <a:lnSpc>
              <a:spcPct val="90000"/>
            </a:lnSpc>
            <a:spcBef>
              <a:spcPct val="0"/>
            </a:spcBef>
            <a:spcAft>
              <a:spcPct val="35000"/>
            </a:spcAft>
            <a:buNone/>
          </a:pPr>
          <a:r>
            <a:rPr lang="en-US" sz="1500" kern="1200" noProof="0"/>
            <a:t>Literature review</a:t>
          </a:r>
          <a:endParaRPr lang="es-ES" sz="1500" kern="1200" dirty="0"/>
        </a:p>
      </dsp:txBody>
      <dsp:txXfrm rot="-5400000">
        <a:off x="2" y="2887472"/>
        <a:ext cx="1593675" cy="683004"/>
      </dsp:txXfrm>
    </dsp:sp>
    <dsp:sp modelId="{B65610C2-591A-B44D-BF28-97ABDF40A0FA}">
      <dsp:nvSpPr>
        <dsp:cNvPr id="0" name=""/>
        <dsp:cNvSpPr/>
      </dsp:nvSpPr>
      <dsp:spPr>
        <a:xfrm rot="5400000">
          <a:off x="5244068" y="-1559758"/>
          <a:ext cx="1479841" cy="8780627"/>
        </a:xfrm>
        <a:prstGeom prst="round2SameRect">
          <a:avLst/>
        </a:prstGeom>
        <a:solidFill>
          <a:schemeClr val="lt1">
            <a:alpha val="90000"/>
            <a:hueOff val="0"/>
            <a:satOff val="0"/>
            <a:lumOff val="0"/>
            <a:alphaOff val="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06680" tIns="9525" rIns="9525" bIns="9525" numCol="1" spcCol="1270" anchor="ctr" anchorCtr="0">
          <a:noAutofit/>
        </a:bodyPr>
        <a:lstStyle/>
        <a:p>
          <a:pPr marL="114300" lvl="1" indent="-114300" algn="just" defTabSz="666750">
            <a:lnSpc>
              <a:spcPct val="90000"/>
            </a:lnSpc>
            <a:spcBef>
              <a:spcPct val="0"/>
            </a:spcBef>
            <a:spcAft>
              <a:spcPct val="15000"/>
            </a:spcAft>
            <a:buChar char="•"/>
          </a:pPr>
          <a:r>
            <a:rPr lang="es-ES" sz="1500" kern="1200" dirty="0"/>
            <a:t>To </a:t>
          </a:r>
          <a:r>
            <a:rPr lang="es-ES" sz="1500" kern="1200" dirty="0" err="1"/>
            <a:t>overcome</a:t>
          </a:r>
          <a:r>
            <a:rPr lang="es-ES" sz="1500" kern="1200" dirty="0"/>
            <a:t> </a:t>
          </a:r>
          <a:r>
            <a:rPr lang="es-ES" sz="1500" kern="1200" dirty="0" err="1"/>
            <a:t>possible</a:t>
          </a:r>
          <a:r>
            <a:rPr lang="es-ES" sz="1500" kern="1200" dirty="0"/>
            <a:t> </a:t>
          </a:r>
          <a:r>
            <a:rPr lang="es-ES" sz="1500" kern="1200" dirty="0" err="1"/>
            <a:t>limited</a:t>
          </a:r>
          <a:r>
            <a:rPr lang="es-ES" sz="1500" kern="1200" dirty="0"/>
            <a:t> </a:t>
          </a:r>
          <a:r>
            <a:rPr lang="es-ES" sz="1500" kern="1200" dirty="0" err="1"/>
            <a:t>access</a:t>
          </a:r>
          <a:r>
            <a:rPr lang="es-ES" sz="1500" kern="1200" dirty="0"/>
            <a:t> and </a:t>
          </a:r>
          <a:r>
            <a:rPr lang="es-ES" sz="1500" kern="1200" dirty="0" err="1"/>
            <a:t>assures</a:t>
          </a:r>
          <a:r>
            <a:rPr lang="es-ES" sz="1500" kern="1200" dirty="0"/>
            <a:t> </a:t>
          </a:r>
          <a:r>
            <a:rPr lang="es-ES" sz="1500" kern="1200" dirty="0" err="1"/>
            <a:t>that</a:t>
          </a:r>
          <a:r>
            <a:rPr lang="es-ES" sz="1500" kern="1200" dirty="0"/>
            <a:t> </a:t>
          </a:r>
          <a:r>
            <a:rPr lang="es-ES" sz="1500" kern="1200" dirty="0" err="1"/>
            <a:t>the</a:t>
          </a:r>
          <a:r>
            <a:rPr lang="es-ES" sz="1500" kern="1200" dirty="0"/>
            <a:t> </a:t>
          </a:r>
          <a:r>
            <a:rPr lang="es-ES" sz="1500" kern="1200" dirty="0" err="1"/>
            <a:t>findings</a:t>
          </a:r>
          <a:r>
            <a:rPr lang="es-ES" sz="1500" kern="1200" dirty="0"/>
            <a:t> in </a:t>
          </a:r>
          <a:r>
            <a:rPr lang="es-ES" sz="1500" kern="1200" dirty="0" err="1"/>
            <a:t>the</a:t>
          </a:r>
          <a:r>
            <a:rPr lang="es-ES" sz="1500" kern="1200" dirty="0"/>
            <a:t> interviews are </a:t>
          </a:r>
          <a:r>
            <a:rPr lang="es-ES" sz="1500" kern="1200" dirty="0" err="1"/>
            <a:t>still</a:t>
          </a:r>
          <a:r>
            <a:rPr lang="es-ES" sz="1500" kern="1200" dirty="0"/>
            <a:t> </a:t>
          </a:r>
          <a:r>
            <a:rPr lang="es-ES" sz="1500" kern="1200" dirty="0" err="1"/>
            <a:t>reliable</a:t>
          </a:r>
          <a:r>
            <a:rPr lang="es-ES" sz="1500" kern="1200" dirty="0"/>
            <a:t>, a </a:t>
          </a:r>
          <a:r>
            <a:rPr lang="es-ES" sz="1500" kern="1200" dirty="0" err="1"/>
            <a:t>bibliographic</a:t>
          </a:r>
          <a:r>
            <a:rPr lang="es-ES" sz="1500" kern="1200" dirty="0"/>
            <a:t> </a:t>
          </a:r>
          <a:r>
            <a:rPr lang="es-ES" sz="1500" kern="1200" dirty="0" err="1"/>
            <a:t>compilation</a:t>
          </a:r>
          <a:r>
            <a:rPr lang="es-ES" sz="1500" kern="1200" dirty="0"/>
            <a:t> </a:t>
          </a:r>
          <a:r>
            <a:rPr lang="es-ES" sz="1500" kern="1200" dirty="0" err="1"/>
            <a:t>was</a:t>
          </a:r>
          <a:r>
            <a:rPr lang="es-ES" sz="1500" kern="1200" dirty="0"/>
            <a:t> </a:t>
          </a:r>
          <a:r>
            <a:rPr lang="es-ES" sz="1500" kern="1200" dirty="0" err="1"/>
            <a:t>made</a:t>
          </a:r>
          <a:r>
            <a:rPr lang="es-ES" sz="1500" kern="1200" dirty="0"/>
            <a:t> </a:t>
          </a:r>
          <a:r>
            <a:rPr lang="es-ES" sz="1500" kern="1200" dirty="0" err="1"/>
            <a:t>covering</a:t>
          </a:r>
          <a:r>
            <a:rPr lang="es-ES" sz="1500" kern="1200" dirty="0"/>
            <a:t> </a:t>
          </a:r>
          <a:r>
            <a:rPr lang="es-ES" sz="1500" kern="1200" dirty="0" err="1"/>
            <a:t>the</a:t>
          </a:r>
          <a:r>
            <a:rPr lang="es-ES" sz="1500" kern="1200" dirty="0"/>
            <a:t> </a:t>
          </a:r>
          <a:r>
            <a:rPr lang="es-ES" sz="1500" kern="1200" dirty="0" err="1"/>
            <a:t>different</a:t>
          </a:r>
          <a:r>
            <a:rPr lang="es-ES" sz="1500" kern="1200" dirty="0"/>
            <a:t> </a:t>
          </a:r>
          <a:r>
            <a:rPr lang="es-ES" sz="1500" kern="1200" dirty="0" err="1"/>
            <a:t>areas</a:t>
          </a:r>
          <a:r>
            <a:rPr lang="es-ES" sz="1500" kern="1200" dirty="0"/>
            <a:t> of </a:t>
          </a:r>
          <a:r>
            <a:rPr lang="es-ES" sz="1500" kern="1200" dirty="0" err="1"/>
            <a:t>application</a:t>
          </a:r>
          <a:r>
            <a:rPr lang="es-ES" sz="1500" kern="1200" dirty="0"/>
            <a:t> of </a:t>
          </a:r>
          <a:r>
            <a:rPr lang="es-ES" sz="1500" kern="1200" dirty="0" err="1"/>
            <a:t>geothermal</a:t>
          </a:r>
          <a:r>
            <a:rPr lang="es-ES" sz="1500" kern="1200" dirty="0"/>
            <a:t> </a:t>
          </a:r>
          <a:r>
            <a:rPr lang="es-ES" sz="1500" kern="1200" dirty="0" err="1"/>
            <a:t>energy</a:t>
          </a:r>
          <a:r>
            <a:rPr lang="es-ES" sz="1500" kern="1200" dirty="0"/>
            <a:t> (</a:t>
          </a:r>
          <a:r>
            <a:rPr lang="es-ES" sz="1500" kern="1200" dirty="0" err="1"/>
            <a:t>electricity</a:t>
          </a:r>
          <a:r>
            <a:rPr lang="es-ES" sz="1500" kern="1200" dirty="0"/>
            <a:t> </a:t>
          </a:r>
          <a:r>
            <a:rPr lang="es-ES" sz="1500" kern="1200" dirty="0" err="1"/>
            <a:t>production</a:t>
          </a:r>
          <a:r>
            <a:rPr lang="es-ES" sz="1500" kern="1200" dirty="0"/>
            <a:t>, </a:t>
          </a:r>
          <a:r>
            <a:rPr lang="es-ES" sz="1500" kern="1200" dirty="0" err="1"/>
            <a:t>heating</a:t>
          </a:r>
          <a:r>
            <a:rPr lang="es-ES" sz="1500" kern="1200" dirty="0"/>
            <a:t>, and </a:t>
          </a:r>
          <a:r>
            <a:rPr lang="es-ES" sz="1500" kern="1200" dirty="0" err="1"/>
            <a:t>cooling</a:t>
          </a:r>
          <a:r>
            <a:rPr lang="es-ES" sz="1500" kern="1200" dirty="0"/>
            <a:t>). </a:t>
          </a:r>
          <a:r>
            <a:rPr lang="es-ES" sz="1500" kern="1200" dirty="0" err="1"/>
            <a:t>This</a:t>
          </a:r>
          <a:r>
            <a:rPr lang="es-ES" sz="1500" kern="1200" dirty="0"/>
            <a:t> </a:t>
          </a:r>
          <a:r>
            <a:rPr lang="es-ES" sz="1500" kern="1200" dirty="0" err="1"/>
            <a:t>bibliographic</a:t>
          </a:r>
          <a:r>
            <a:rPr lang="es-ES" sz="1500" kern="1200" dirty="0"/>
            <a:t> </a:t>
          </a:r>
          <a:r>
            <a:rPr lang="es-ES" sz="1500" kern="1200" dirty="0" err="1"/>
            <a:t>analysis</a:t>
          </a:r>
          <a:r>
            <a:rPr lang="es-ES" sz="1500" kern="1200" dirty="0"/>
            <a:t> </a:t>
          </a:r>
          <a:r>
            <a:rPr lang="es-ES" sz="1500" kern="1200" dirty="0" err="1"/>
            <a:t>was</a:t>
          </a:r>
          <a:r>
            <a:rPr lang="es-ES" sz="1500" kern="1200" dirty="0"/>
            <a:t> </a:t>
          </a:r>
          <a:r>
            <a:rPr lang="es-ES" sz="1500" kern="1200" dirty="0" err="1"/>
            <a:t>carried</a:t>
          </a:r>
          <a:r>
            <a:rPr lang="es-ES" sz="1500" kern="1200" dirty="0"/>
            <a:t> </a:t>
          </a:r>
          <a:r>
            <a:rPr lang="es-ES" sz="1500" kern="1200" dirty="0" err="1"/>
            <a:t>out</a:t>
          </a:r>
          <a:r>
            <a:rPr lang="es-ES" sz="1500" kern="1200" dirty="0"/>
            <a:t> in </a:t>
          </a:r>
          <a:r>
            <a:rPr lang="es-ES" sz="1500" kern="1200" dirty="0" err="1"/>
            <a:t>three</a:t>
          </a:r>
          <a:r>
            <a:rPr lang="es-ES" sz="1500" kern="1200" dirty="0"/>
            <a:t> </a:t>
          </a:r>
          <a:r>
            <a:rPr lang="es-ES" sz="1500" kern="1200" dirty="0" err="1"/>
            <a:t>steps</a:t>
          </a:r>
          <a:r>
            <a:rPr lang="es-ES" sz="1500" kern="1200" dirty="0"/>
            <a:t>: (i) </a:t>
          </a:r>
          <a:r>
            <a:rPr lang="es-ES" sz="1500" kern="1200" dirty="0" err="1"/>
            <a:t>grouping</a:t>
          </a:r>
          <a:r>
            <a:rPr lang="es-ES" sz="1500" kern="1200" dirty="0"/>
            <a:t> </a:t>
          </a:r>
          <a:r>
            <a:rPr lang="es-ES" sz="1500" kern="1200" dirty="0" err="1"/>
            <a:t>the</a:t>
          </a:r>
          <a:r>
            <a:rPr lang="es-ES" sz="1500" kern="1200" dirty="0"/>
            <a:t> </a:t>
          </a:r>
          <a:r>
            <a:rPr lang="es-ES" sz="1500" kern="1200" dirty="0" err="1"/>
            <a:t>information</a:t>
          </a:r>
          <a:r>
            <a:rPr lang="es-ES" sz="1500" kern="1200" dirty="0"/>
            <a:t> </a:t>
          </a:r>
          <a:r>
            <a:rPr lang="es-ES" sz="1500" kern="1200" dirty="0" err="1"/>
            <a:t>by</a:t>
          </a:r>
          <a:r>
            <a:rPr lang="es-ES" sz="1500" kern="1200" dirty="0"/>
            <a:t> </a:t>
          </a:r>
          <a:r>
            <a:rPr lang="es-ES" sz="1500" kern="1200" dirty="0" err="1"/>
            <a:t>dimension</a:t>
          </a:r>
          <a:r>
            <a:rPr lang="es-ES" sz="1500" kern="1200" dirty="0"/>
            <a:t>, (ii) </a:t>
          </a:r>
          <a:r>
            <a:rPr lang="es-ES" sz="1500" kern="1200" dirty="0" err="1"/>
            <a:t>selecting</a:t>
          </a:r>
          <a:r>
            <a:rPr lang="es-ES" sz="1500" kern="1200" dirty="0"/>
            <a:t> </a:t>
          </a:r>
          <a:r>
            <a:rPr lang="es-ES" sz="1500" kern="1200" dirty="0" err="1"/>
            <a:t>the</a:t>
          </a:r>
          <a:r>
            <a:rPr lang="es-ES" sz="1500" kern="1200" dirty="0"/>
            <a:t> technical socio-</a:t>
          </a:r>
          <a:r>
            <a:rPr lang="es-ES" sz="1500" kern="1200" dirty="0" err="1"/>
            <a:t>economic</a:t>
          </a:r>
          <a:r>
            <a:rPr lang="es-ES" sz="1500" kern="1200" dirty="0"/>
            <a:t> </a:t>
          </a:r>
          <a:r>
            <a:rPr lang="es-ES" sz="1500" kern="1200" dirty="0" err="1"/>
            <a:t>factors</a:t>
          </a:r>
          <a:r>
            <a:rPr lang="es-ES" sz="1500" kern="1200" dirty="0"/>
            <a:t> </a:t>
          </a:r>
          <a:r>
            <a:rPr lang="es-ES" sz="1500" kern="1200" dirty="0" err="1"/>
            <a:t>for</a:t>
          </a:r>
          <a:r>
            <a:rPr lang="es-ES" sz="1500" kern="1200" dirty="0"/>
            <a:t> </a:t>
          </a:r>
          <a:r>
            <a:rPr lang="es-ES" sz="1500" kern="1200" dirty="0" err="1"/>
            <a:t>each</a:t>
          </a:r>
          <a:r>
            <a:rPr lang="es-ES" sz="1500" kern="1200" dirty="0"/>
            <a:t> </a:t>
          </a:r>
          <a:r>
            <a:rPr lang="es-ES" sz="1500" kern="1200" dirty="0" err="1"/>
            <a:t>dimension</a:t>
          </a:r>
          <a:r>
            <a:rPr lang="es-ES" sz="1500" kern="1200" dirty="0"/>
            <a:t> and, (iii) </a:t>
          </a:r>
          <a:r>
            <a:rPr lang="es-ES" sz="1500" kern="1200" dirty="0" err="1"/>
            <a:t>grouping</a:t>
          </a:r>
          <a:r>
            <a:rPr lang="es-ES" sz="1500" kern="1200" dirty="0"/>
            <a:t> and </a:t>
          </a:r>
          <a:r>
            <a:rPr lang="es-ES" sz="1500" kern="1200" dirty="0" err="1"/>
            <a:t>categorising</a:t>
          </a:r>
          <a:r>
            <a:rPr lang="es-ES" sz="1500" kern="1200" dirty="0"/>
            <a:t> </a:t>
          </a:r>
          <a:r>
            <a:rPr lang="es-ES" sz="1500" kern="1200" dirty="0" err="1"/>
            <a:t>the</a:t>
          </a:r>
          <a:r>
            <a:rPr lang="es-ES" sz="1500" kern="1200" dirty="0"/>
            <a:t> </a:t>
          </a:r>
          <a:r>
            <a:rPr lang="es-ES" sz="1500" kern="1200" dirty="0" err="1"/>
            <a:t>factors</a:t>
          </a:r>
          <a:r>
            <a:rPr lang="es-ES" sz="1500" kern="1200" dirty="0"/>
            <a:t> </a:t>
          </a:r>
          <a:r>
            <a:rPr lang="es-ES" sz="1500" kern="1200" dirty="0" err="1"/>
            <a:t>considered</a:t>
          </a:r>
          <a:r>
            <a:rPr lang="es-ES" sz="1500" kern="1200" dirty="0"/>
            <a:t> in </a:t>
          </a:r>
          <a:r>
            <a:rPr lang="es-ES" sz="1500" kern="1200" dirty="0" err="1"/>
            <a:t>the</a:t>
          </a:r>
          <a:r>
            <a:rPr lang="es-ES" sz="1500" kern="1200" dirty="0"/>
            <a:t> </a:t>
          </a:r>
          <a:r>
            <a:rPr lang="es-ES" sz="1500" kern="1200" dirty="0" err="1"/>
            <a:t>research</a:t>
          </a:r>
          <a:r>
            <a:rPr lang="es-ES" sz="1500" kern="1200" dirty="0"/>
            <a:t> </a:t>
          </a:r>
          <a:r>
            <a:rPr lang="es-ES" sz="1500" kern="1200" dirty="0" err="1"/>
            <a:t>papers</a:t>
          </a:r>
          <a:r>
            <a:rPr lang="es-ES" sz="1500" kern="1200" dirty="0"/>
            <a:t> </a:t>
          </a:r>
          <a:r>
            <a:rPr lang="es-ES" sz="1500" kern="1200" dirty="0" err="1"/>
            <a:t>or</a:t>
          </a:r>
          <a:r>
            <a:rPr lang="es-ES" sz="1500" kern="1200" dirty="0"/>
            <a:t> technical </a:t>
          </a:r>
          <a:r>
            <a:rPr lang="es-ES" sz="1500" kern="1200" dirty="0" err="1"/>
            <a:t>reports</a:t>
          </a:r>
          <a:r>
            <a:rPr lang="es-ES" sz="1500" kern="1200" dirty="0"/>
            <a:t>. The </a:t>
          </a:r>
          <a:r>
            <a:rPr lang="es-ES" sz="1500" kern="1200" dirty="0" err="1"/>
            <a:t>last</a:t>
          </a:r>
          <a:r>
            <a:rPr lang="es-ES" sz="1500" kern="1200" dirty="0"/>
            <a:t> </a:t>
          </a:r>
          <a:r>
            <a:rPr lang="es-ES" sz="1500" kern="1200" dirty="0" err="1"/>
            <a:t>step</a:t>
          </a:r>
          <a:r>
            <a:rPr lang="es-ES" sz="1500" kern="1200" dirty="0"/>
            <a:t> </a:t>
          </a:r>
          <a:r>
            <a:rPr lang="es-ES" sz="1500" kern="1200" dirty="0" err="1"/>
            <a:t>groups</a:t>
          </a:r>
          <a:r>
            <a:rPr lang="es-ES" sz="1500" kern="1200" dirty="0"/>
            <a:t> and </a:t>
          </a:r>
          <a:r>
            <a:rPr lang="es-ES" sz="1500" kern="1200" dirty="0" err="1"/>
            <a:t>categorizes</a:t>
          </a:r>
          <a:r>
            <a:rPr lang="es-ES" sz="1500" kern="1200" dirty="0"/>
            <a:t> </a:t>
          </a:r>
          <a:r>
            <a:rPr lang="es-ES" sz="1500" kern="1200" dirty="0" err="1"/>
            <a:t>the</a:t>
          </a:r>
          <a:r>
            <a:rPr lang="es-ES" sz="1500" kern="1200" dirty="0"/>
            <a:t> variables </a:t>
          </a:r>
          <a:r>
            <a:rPr lang="es-ES" sz="1500" kern="1200" dirty="0" err="1"/>
            <a:t>mentioned</a:t>
          </a:r>
          <a:r>
            <a:rPr lang="es-ES" sz="1500" kern="1200" dirty="0"/>
            <a:t> to </a:t>
          </a:r>
          <a:r>
            <a:rPr lang="es-ES" sz="1500" kern="1200" dirty="0" err="1"/>
            <a:t>get</a:t>
          </a:r>
          <a:r>
            <a:rPr lang="es-ES" sz="1500" kern="1200" dirty="0"/>
            <a:t> a </a:t>
          </a:r>
          <a:r>
            <a:rPr lang="es-ES" sz="1500" kern="1200" dirty="0" err="1"/>
            <a:t>broader</a:t>
          </a:r>
          <a:r>
            <a:rPr lang="es-ES" sz="1500" kern="1200" dirty="0"/>
            <a:t> </a:t>
          </a:r>
          <a:r>
            <a:rPr lang="es-ES" sz="1500" kern="1200" dirty="0" err="1"/>
            <a:t>view</a:t>
          </a:r>
          <a:r>
            <a:rPr lang="es-ES" sz="1500" kern="1200" dirty="0"/>
            <a:t> of </a:t>
          </a:r>
          <a:r>
            <a:rPr lang="es-ES" sz="1500" kern="1200" dirty="0" err="1"/>
            <a:t>the</a:t>
          </a:r>
          <a:r>
            <a:rPr lang="es-ES" sz="1500" kern="1200" dirty="0"/>
            <a:t> </a:t>
          </a:r>
          <a:r>
            <a:rPr lang="es-ES" sz="1500" kern="1200" dirty="0" err="1"/>
            <a:t>topic</a:t>
          </a:r>
          <a:r>
            <a:rPr lang="es-ES" sz="1500" kern="1200" dirty="0"/>
            <a:t>. </a:t>
          </a:r>
        </a:p>
      </dsp:txBody>
      <dsp:txXfrm rot="-5400000">
        <a:off x="1593675" y="2162875"/>
        <a:ext cx="8708387" cy="1335361"/>
      </dsp:txXfrm>
    </dsp:sp>
    <dsp:sp modelId="{ACBD2602-9083-634F-86A9-7A0AC25CDF37}">
      <dsp:nvSpPr>
        <dsp:cNvPr id="0" name=""/>
        <dsp:cNvSpPr/>
      </dsp:nvSpPr>
      <dsp:spPr>
        <a:xfrm rot="5400000">
          <a:off x="-341501" y="4519967"/>
          <a:ext cx="2276679" cy="1593675"/>
        </a:xfrm>
        <a:prstGeom prst="chevron">
          <a:avLst/>
        </a:prstGeom>
        <a:solidFill>
          <a:srgbClr val="E0BB9D"/>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 tIns="9525" rIns="9525" bIns="9525" numCol="1" spcCol="1270" anchor="ctr" anchorCtr="0">
          <a:noAutofit/>
        </a:bodyPr>
        <a:lstStyle/>
        <a:p>
          <a:pPr marL="0" lvl="0" indent="0" algn="ctr" defTabSz="666750">
            <a:lnSpc>
              <a:spcPct val="90000"/>
            </a:lnSpc>
            <a:spcBef>
              <a:spcPct val="0"/>
            </a:spcBef>
            <a:spcAft>
              <a:spcPct val="35000"/>
            </a:spcAft>
            <a:buNone/>
          </a:pPr>
          <a:r>
            <a:rPr lang="en-US" sz="1500" kern="1200" noProof="0" dirty="0"/>
            <a:t>Questionnaire technique</a:t>
          </a:r>
          <a:endParaRPr lang="es-ES" sz="1500" kern="1200" dirty="0"/>
        </a:p>
      </dsp:txBody>
      <dsp:txXfrm rot="-5400000">
        <a:off x="2" y="4975303"/>
        <a:ext cx="1593675" cy="683004"/>
      </dsp:txXfrm>
    </dsp:sp>
    <dsp:sp modelId="{8F03E3E8-3BE6-CE41-8092-A74F5D532D35}">
      <dsp:nvSpPr>
        <dsp:cNvPr id="0" name=""/>
        <dsp:cNvSpPr/>
      </dsp:nvSpPr>
      <dsp:spPr>
        <a:xfrm rot="5400000">
          <a:off x="5244068" y="528073"/>
          <a:ext cx="1479841" cy="8780627"/>
        </a:xfrm>
        <a:prstGeom prst="round2SameRect">
          <a:avLst/>
        </a:prstGeom>
        <a:solidFill>
          <a:schemeClr val="lt1">
            <a:alpha val="90000"/>
            <a:hueOff val="0"/>
            <a:satOff val="0"/>
            <a:lumOff val="0"/>
            <a:alphaOff val="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06680" tIns="9525" rIns="9525" bIns="9525" numCol="1" spcCol="1270" anchor="ctr" anchorCtr="0">
          <a:noAutofit/>
        </a:bodyPr>
        <a:lstStyle/>
        <a:p>
          <a:pPr marL="114300" lvl="1" indent="-114300" algn="just" defTabSz="666750">
            <a:lnSpc>
              <a:spcPct val="90000"/>
            </a:lnSpc>
            <a:spcBef>
              <a:spcPct val="0"/>
            </a:spcBef>
            <a:spcAft>
              <a:spcPct val="15000"/>
            </a:spcAft>
            <a:buChar char="•"/>
          </a:pPr>
          <a:r>
            <a:rPr lang="es-ES" sz="1500" kern="1200" dirty="0"/>
            <a:t>To </a:t>
          </a:r>
          <a:r>
            <a:rPr lang="es-ES" sz="1500" kern="1200" dirty="0" err="1"/>
            <a:t>support</a:t>
          </a:r>
          <a:r>
            <a:rPr lang="es-ES" sz="1500" kern="1200" dirty="0"/>
            <a:t> </a:t>
          </a:r>
          <a:r>
            <a:rPr lang="es-ES" sz="1500" kern="1200" dirty="0" err="1"/>
            <a:t>the</a:t>
          </a:r>
          <a:r>
            <a:rPr lang="es-ES" sz="1500" kern="1200" dirty="0"/>
            <a:t> </a:t>
          </a:r>
          <a:r>
            <a:rPr lang="es-ES" sz="1500" kern="1200" dirty="0" err="1"/>
            <a:t>results</a:t>
          </a:r>
          <a:r>
            <a:rPr lang="es-ES" sz="1500" kern="1200" dirty="0"/>
            <a:t> </a:t>
          </a:r>
          <a:r>
            <a:rPr lang="es-ES" sz="1500" kern="1200" dirty="0" err="1"/>
            <a:t>obtained</a:t>
          </a:r>
          <a:r>
            <a:rPr lang="es-ES" sz="1500" kern="1200" dirty="0"/>
            <a:t> </a:t>
          </a:r>
          <a:r>
            <a:rPr lang="es-ES" sz="1500" kern="1200" dirty="0" err="1"/>
            <a:t>from</a:t>
          </a:r>
          <a:r>
            <a:rPr lang="es-ES" sz="1500" kern="1200" dirty="0"/>
            <a:t> </a:t>
          </a:r>
          <a:r>
            <a:rPr lang="es-ES" sz="1500" kern="1200" dirty="0" err="1"/>
            <a:t>the</a:t>
          </a:r>
          <a:r>
            <a:rPr lang="es-ES" sz="1500" kern="1200" dirty="0"/>
            <a:t> interview of </a:t>
          </a:r>
          <a:r>
            <a:rPr lang="es-ES" sz="1500" kern="1200" dirty="0" err="1"/>
            <a:t>the</a:t>
          </a:r>
          <a:r>
            <a:rPr lang="es-ES" sz="1500" kern="1200" dirty="0"/>
            <a:t> Central American </a:t>
          </a:r>
          <a:r>
            <a:rPr lang="es-ES" sz="1500" kern="1200" dirty="0" err="1"/>
            <a:t>region</a:t>
          </a:r>
          <a:r>
            <a:rPr lang="es-ES" sz="1500" kern="1200" dirty="0"/>
            <a:t>, </a:t>
          </a:r>
          <a:r>
            <a:rPr lang="es-ES" sz="1500" kern="1200" dirty="0" err="1"/>
            <a:t>people</a:t>
          </a:r>
          <a:r>
            <a:rPr lang="es-ES" sz="1500" kern="1200" dirty="0"/>
            <a:t> </a:t>
          </a:r>
          <a:r>
            <a:rPr lang="es-ES" sz="1500" kern="1200" dirty="0" err="1"/>
            <a:t>from</a:t>
          </a:r>
          <a:r>
            <a:rPr lang="es-ES" sz="1500" kern="1200" dirty="0"/>
            <a:t> </a:t>
          </a:r>
          <a:r>
            <a:rPr lang="es-ES" sz="1500" kern="1200" dirty="0" err="1"/>
            <a:t>all</a:t>
          </a:r>
          <a:r>
            <a:rPr lang="es-ES" sz="1500" kern="1200" dirty="0"/>
            <a:t> </a:t>
          </a:r>
          <a:r>
            <a:rPr lang="es-ES" sz="1500" kern="1200" dirty="0" err="1"/>
            <a:t>around</a:t>
          </a:r>
          <a:r>
            <a:rPr lang="es-ES" sz="1500" kern="1200" dirty="0"/>
            <a:t> </a:t>
          </a:r>
          <a:r>
            <a:rPr lang="es-ES" sz="1500" kern="1200" dirty="0" err="1"/>
            <a:t>the</a:t>
          </a:r>
          <a:r>
            <a:rPr lang="es-ES" sz="1500" kern="1200" dirty="0"/>
            <a:t> </a:t>
          </a:r>
          <a:r>
            <a:rPr lang="es-ES" sz="1500" kern="1200" dirty="0" err="1"/>
            <a:t>world</a:t>
          </a:r>
          <a:r>
            <a:rPr lang="es-ES" sz="1500" kern="1200" dirty="0"/>
            <a:t>  </a:t>
          </a:r>
          <a:r>
            <a:rPr lang="es-ES" sz="1500" kern="1200" dirty="0" err="1"/>
            <a:t>answered</a:t>
          </a:r>
          <a:r>
            <a:rPr lang="es-ES" sz="1500" kern="1200" dirty="0"/>
            <a:t> </a:t>
          </a:r>
          <a:r>
            <a:rPr lang="es-ES" sz="1500" kern="1200" dirty="0" err="1"/>
            <a:t>the</a:t>
          </a:r>
          <a:r>
            <a:rPr lang="es-ES" sz="1500" kern="1200" dirty="0"/>
            <a:t> </a:t>
          </a:r>
          <a:r>
            <a:rPr lang="es-ES" sz="1500" kern="1200" dirty="0" err="1"/>
            <a:t>questionnaire</a:t>
          </a:r>
          <a:r>
            <a:rPr lang="es-ES" sz="1500" kern="1200" dirty="0"/>
            <a:t> </a:t>
          </a:r>
          <a:r>
            <a:rPr lang="es-ES" sz="1500" kern="1200" dirty="0" err="1"/>
            <a:t>that</a:t>
          </a:r>
          <a:r>
            <a:rPr lang="es-ES" sz="1500" kern="1200" dirty="0"/>
            <a:t> </a:t>
          </a:r>
          <a:r>
            <a:rPr lang="es-ES" sz="1500" kern="1200" dirty="0" err="1"/>
            <a:t>was</a:t>
          </a:r>
          <a:r>
            <a:rPr lang="es-ES" sz="1500" kern="1200" dirty="0"/>
            <a:t> </a:t>
          </a:r>
          <a:r>
            <a:rPr lang="es-ES" sz="1500" kern="1200" dirty="0" err="1"/>
            <a:t>available</a:t>
          </a:r>
          <a:r>
            <a:rPr lang="es-ES" sz="1500" kern="1200" dirty="0"/>
            <a:t> in </a:t>
          </a:r>
          <a:r>
            <a:rPr lang="es-ES" sz="1500" kern="1200" dirty="0" err="1"/>
            <a:t>the</a:t>
          </a:r>
          <a:r>
            <a:rPr lang="es-ES" sz="1500" kern="1200" dirty="0"/>
            <a:t> International </a:t>
          </a:r>
          <a:r>
            <a:rPr lang="es-ES" sz="1500" kern="1200" dirty="0" err="1"/>
            <a:t>Geothermal</a:t>
          </a:r>
          <a:r>
            <a:rPr lang="es-ES" sz="1500" kern="1200" dirty="0"/>
            <a:t> </a:t>
          </a:r>
          <a:r>
            <a:rPr lang="es-ES" sz="1500" kern="1200" dirty="0" err="1"/>
            <a:t>Association</a:t>
          </a:r>
          <a:r>
            <a:rPr lang="es-ES" sz="1500" kern="1200" dirty="0"/>
            <a:t> (IGA) </a:t>
          </a:r>
          <a:r>
            <a:rPr lang="es-ES" sz="1500" kern="1200" dirty="0" err="1"/>
            <a:t>website</a:t>
          </a:r>
          <a:r>
            <a:rPr lang="es-ES" sz="1500" kern="1200" dirty="0"/>
            <a:t>. </a:t>
          </a:r>
          <a:r>
            <a:rPr lang="es-ES" sz="1500" kern="1200" dirty="0" err="1"/>
            <a:t>The</a:t>
          </a:r>
          <a:r>
            <a:rPr lang="es-ES" sz="1500" kern="1200" dirty="0"/>
            <a:t> </a:t>
          </a:r>
          <a:r>
            <a:rPr lang="es-ES" sz="1500" kern="1200" dirty="0" err="1"/>
            <a:t>questionnaire</a:t>
          </a:r>
          <a:r>
            <a:rPr lang="es-ES" sz="1500" kern="1200" dirty="0"/>
            <a:t> </a:t>
          </a:r>
          <a:r>
            <a:rPr lang="es-ES" sz="1500" kern="1200" dirty="0" err="1"/>
            <a:t>was</a:t>
          </a:r>
          <a:r>
            <a:rPr lang="es-ES" sz="1500" kern="1200" dirty="0"/>
            <a:t> </a:t>
          </a:r>
          <a:r>
            <a:rPr lang="es-ES" sz="1500" kern="1200" dirty="0" err="1"/>
            <a:t>structured</a:t>
          </a:r>
          <a:r>
            <a:rPr lang="es-ES" sz="1500" kern="1200" dirty="0"/>
            <a:t> in </a:t>
          </a:r>
          <a:r>
            <a:rPr lang="es-ES" sz="1500" kern="1200" dirty="0" err="1"/>
            <a:t>nine</a:t>
          </a:r>
          <a:r>
            <a:rPr lang="es-ES" sz="1500" kern="1200" dirty="0"/>
            <a:t> </a:t>
          </a:r>
          <a:r>
            <a:rPr lang="es-ES" sz="1500" kern="1200" dirty="0" err="1"/>
            <a:t>questions</a:t>
          </a:r>
          <a:r>
            <a:rPr lang="es-ES" sz="1500" kern="1200" dirty="0"/>
            <a:t> in a Google </a:t>
          </a:r>
          <a:r>
            <a:rPr lang="es-ES" sz="1500" kern="1200" dirty="0" err="1"/>
            <a:t>Forms</a:t>
          </a:r>
          <a:r>
            <a:rPr lang="es-ES" sz="1500" kern="1200" dirty="0"/>
            <a:t>® </a:t>
          </a:r>
          <a:r>
            <a:rPr lang="es-ES" sz="1500" kern="1200" dirty="0" err="1"/>
            <a:t>environment</a:t>
          </a:r>
          <a:r>
            <a:rPr lang="es-ES" sz="1500" kern="1200" dirty="0"/>
            <a:t>. </a:t>
          </a:r>
          <a:r>
            <a:rPr lang="es-ES" sz="1500" kern="1200" dirty="0" err="1"/>
            <a:t>Three</a:t>
          </a:r>
          <a:r>
            <a:rPr lang="es-ES" sz="1500" kern="1200" dirty="0"/>
            <a:t> </a:t>
          </a:r>
          <a:r>
            <a:rPr lang="es-ES" sz="1500" kern="1200" dirty="0" err="1"/>
            <a:t>out</a:t>
          </a:r>
          <a:r>
            <a:rPr lang="es-ES" sz="1500" kern="1200" dirty="0"/>
            <a:t> of </a:t>
          </a:r>
          <a:r>
            <a:rPr lang="es-ES" sz="1500" kern="1200" dirty="0" err="1"/>
            <a:t>nine</a:t>
          </a:r>
          <a:r>
            <a:rPr lang="es-ES" sz="1500" kern="1200" dirty="0"/>
            <a:t> </a:t>
          </a:r>
          <a:r>
            <a:rPr lang="es-ES" sz="1500" kern="1200" dirty="0" err="1"/>
            <a:t>were</a:t>
          </a:r>
          <a:r>
            <a:rPr lang="es-ES" sz="1500" kern="1200" dirty="0"/>
            <a:t> </a:t>
          </a:r>
          <a:r>
            <a:rPr lang="es-ES" sz="1500" kern="1200" dirty="0" err="1"/>
            <a:t>closed</a:t>
          </a:r>
          <a:r>
            <a:rPr lang="es-ES" sz="1500" kern="1200" dirty="0"/>
            <a:t> </a:t>
          </a:r>
          <a:r>
            <a:rPr lang="es-ES" sz="1500" kern="1200" dirty="0" err="1"/>
            <a:t>question</a:t>
          </a:r>
          <a:r>
            <a:rPr lang="es-ES" sz="1500" kern="1200" dirty="0"/>
            <a:t> (a-f) </a:t>
          </a:r>
          <a:r>
            <a:rPr lang="es-ES" sz="1500" kern="1200" dirty="0" err="1"/>
            <a:t>while</a:t>
          </a:r>
          <a:r>
            <a:rPr lang="es-ES" sz="1500" kern="1200" dirty="0"/>
            <a:t> in </a:t>
          </a:r>
          <a:r>
            <a:rPr lang="es-ES" sz="1500" kern="1200" dirty="0" err="1"/>
            <a:t>six</a:t>
          </a:r>
          <a:r>
            <a:rPr lang="es-ES" sz="1500" kern="1200" dirty="0"/>
            <a:t> of </a:t>
          </a:r>
          <a:r>
            <a:rPr lang="es-ES" sz="1500" kern="1200" dirty="0" err="1"/>
            <a:t>them</a:t>
          </a:r>
          <a:r>
            <a:rPr lang="es-ES" sz="1500" kern="1200" dirty="0"/>
            <a:t> </a:t>
          </a:r>
          <a:r>
            <a:rPr lang="es-ES" sz="1500" kern="1200" dirty="0" err="1"/>
            <a:t>the</a:t>
          </a:r>
          <a:r>
            <a:rPr lang="es-ES" sz="1500" kern="1200" dirty="0"/>
            <a:t> </a:t>
          </a:r>
          <a:r>
            <a:rPr lang="es-ES" sz="1500" kern="1200" dirty="0" err="1"/>
            <a:t>interviewee</a:t>
          </a:r>
          <a:r>
            <a:rPr lang="es-ES" sz="1500" kern="1200" dirty="0"/>
            <a:t> </a:t>
          </a:r>
          <a:r>
            <a:rPr lang="es-ES" sz="1500" kern="1200" dirty="0" err="1"/>
            <a:t>could</a:t>
          </a:r>
          <a:r>
            <a:rPr lang="es-ES" sz="1500" kern="1200" dirty="0"/>
            <a:t> </a:t>
          </a:r>
          <a:r>
            <a:rPr lang="es-ES" sz="1500" kern="1200" dirty="0" err="1"/>
            <a:t>answer</a:t>
          </a:r>
          <a:r>
            <a:rPr lang="es-ES" sz="1500" kern="1200" dirty="0"/>
            <a:t> in </a:t>
          </a:r>
          <a:r>
            <a:rPr lang="es-ES" sz="1500" kern="1200" dirty="0" err="1"/>
            <a:t>an</a:t>
          </a:r>
          <a:r>
            <a:rPr lang="es-ES" sz="1500" kern="1200" dirty="0"/>
            <a:t> open </a:t>
          </a:r>
          <a:r>
            <a:rPr lang="es-ES" sz="1500" kern="1200" dirty="0" err="1"/>
            <a:t>redaction</a:t>
          </a:r>
          <a:r>
            <a:rPr lang="es-ES" sz="1500" kern="1200" dirty="0"/>
            <a:t> </a:t>
          </a:r>
          <a:r>
            <a:rPr lang="es-ES" sz="1500" kern="1200" dirty="0" err="1"/>
            <a:t>format</a:t>
          </a:r>
          <a:r>
            <a:rPr lang="es-ES" sz="1500" kern="1200" dirty="0"/>
            <a:t>. </a:t>
          </a:r>
        </a:p>
      </dsp:txBody>
      <dsp:txXfrm rot="-5400000">
        <a:off x="1593675" y="4250706"/>
        <a:ext cx="8708387" cy="1335361"/>
      </dsp:txXfrm>
    </dsp:sp>
  </dsp:spTree>
</dsp:drawing>
</file>

<file path=ppt/diagrams/layout1.xml><?xml version="1.0" encoding="utf-8"?>
<dgm:layoutDef xmlns:dgm="http://schemas.openxmlformats.org/drawingml/2006/diagram" xmlns:a="http://schemas.openxmlformats.org/drawingml/2006/main" uniqueId="urn:microsoft.com/office/officeart/2005/8/layout/hierarchy2">
  <dgm:title val=""/>
  <dgm:desc val=""/>
  <dgm:catLst>
    <dgm:cat type="hierarchy" pri="5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diagram">
    <dgm:varLst>
      <dgm:chPref val="1"/>
      <dgm:dir/>
      <dgm:animOne val="branch"/>
      <dgm:animLvl val="lvl"/>
      <dgm:resizeHandles val="exact"/>
    </dgm:varLst>
    <dgm:choose name="Name0">
      <dgm:if name="Name1" func="var" arg="dir" op="equ" val="norm">
        <dgm:alg type="hierChild">
          <dgm:param type="linDir" val="fromT"/>
          <dgm:param type="chAlign" val="l"/>
        </dgm:alg>
      </dgm:if>
      <dgm:else name="Name2">
        <dgm:alg type="hierChild">
          <dgm:param type="linDir" val="fromT"/>
          <dgm:param type="chAlign" val="r"/>
        </dgm:alg>
      </dgm:else>
    </dgm:choose>
    <dgm:shape xmlns:r="http://schemas.openxmlformats.org/officeDocument/2006/relationships" r:blip="">
      <dgm:adjLst/>
    </dgm:shape>
    <dgm:presOf/>
    <dgm:constrLst>
      <dgm:constr type="h" for="des" ptType="node" refType="h"/>
      <dgm:constr type="w" for="des" ptType="node" refType="h" refFor="des" refPtType="node" fact="2"/>
      <dgm:constr type="sibSp" refType="h" refFor="des" refPtType="node" op="equ" fact="0.15"/>
      <dgm:constr type="sibSp" for="des" forName="level2hierChild" refType="h" refFor="des" refPtType="node" op="equ" fact="0.15"/>
      <dgm:constr type="sibSp" for="des" forName="level3hierChild" refType="h" refFor="des" refPtType="node" op="equ" fact="0.15"/>
      <dgm:constr type="sp" for="des" forName="root1" refType="w" refFor="des" refPtType="node" fact="0.4"/>
      <dgm:constr type="sp" for="des" forName="root2" refType="sp" refFor="des" refForName="root1" op="equ"/>
      <dgm:constr type="primFontSz" for="des" ptType="node" op="equ" val="65"/>
      <dgm:constr type="primFontSz" for="des" forName="connTx" op="equ" val="55"/>
      <dgm:constr type="primFontSz" for="des" forName="connTx" refType="primFontSz" refFor="des" refPtType="node" op="lte" fact="0.8"/>
    </dgm:constrLst>
    <dgm:ruleLst/>
    <dgm:forEach name="Name3" axis="ch">
      <dgm:forEach name="Name4" axis="self" ptType="node">
        <dgm:layoutNode name="root1">
          <dgm:choose name="Name5">
            <dgm:if name="Name6" func="var" arg="dir" op="equ" val="norm">
              <dgm:alg type="hierRoot">
                <dgm:param type="hierAlign" val="lCtrCh"/>
              </dgm:alg>
            </dgm:if>
            <dgm:else name="Name7">
              <dgm:alg type="hierRoot">
                <dgm:param type="hierAlign" val="rCtrCh"/>
              </dgm:alg>
            </dgm:else>
          </dgm:choose>
          <dgm:shape xmlns:r="http://schemas.openxmlformats.org/officeDocument/2006/relationships" r:blip="">
            <dgm:adjLst/>
          </dgm:shape>
          <dgm:presOf/>
          <dgm:constrLst/>
          <dgm:ruleLst/>
          <dgm:layoutNode name="LevelOneTextNod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2hierChild">
            <dgm:choose name="Name8">
              <dgm:if name="Name9" func="var" arg="dir" op="equ" val="norm">
                <dgm:alg type="hierChild">
                  <dgm:param type="linDir" val="fromT"/>
                  <dgm:param type="chAlign" val="l"/>
                </dgm:alg>
              </dgm:if>
              <dgm:else name="Name10">
                <dgm:alg type="hierChild">
                  <dgm:param type="linDir" val="fromT"/>
                  <dgm:param type="chAlign" val="r"/>
                </dgm:alg>
              </dgm:else>
            </dgm:choose>
            <dgm:shape xmlns:r="http://schemas.openxmlformats.org/officeDocument/2006/relationships" r:blip="">
              <dgm:adjLst/>
            </dgm:shape>
            <dgm:presOf/>
            <dgm:constrLst/>
            <dgm:ruleLst/>
            <dgm:forEach name="repeat" axis="ch">
              <dgm:forEach name="Name11" axis="self" ptType="parTrans" cnt="1">
                <dgm:layoutNode name="conn2-1">
                  <dgm:choose name="Name12">
                    <dgm:if name="Name13" func="var" arg="dir" op="equ" val="norm">
                      <dgm:alg type="conn">
                        <dgm:param type="dim" val="1D"/>
                        <dgm:param type="begPts" val="midR"/>
                        <dgm:param type="endPts" val="midL"/>
                        <dgm:param type="endSty" val="noArr"/>
                      </dgm:alg>
                    </dgm:if>
                    <dgm:else name="Name14">
                      <dgm:alg type="conn">
                        <dgm:param type="dim" val="1D"/>
                        <dgm:param type="begPts" val="midL"/>
                        <dgm:param type="endPts" val="midR"/>
                        <dgm:param type="endSty" val="noArr"/>
                      </dgm:alg>
                    </dgm:else>
                  </dgm:choose>
                  <dgm:shape xmlns:r="http://schemas.openxmlformats.org/officeDocument/2006/relationships" type="conn" r:blip="">
                    <dgm:adjLst/>
                  </dgm:shape>
                  <dgm:presOf axis="self"/>
                  <dgm:constrLst>
                    <dgm:constr type="w" val="1"/>
                    <dgm:constr type="h" val="5"/>
                    <dgm:constr type="connDist"/>
                    <dgm:constr type="begPad"/>
                    <dgm:constr type="endPad"/>
                    <dgm:constr type="userA" for="ch" refType="connDist"/>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15" axis="self" ptType="node">
                <dgm:layoutNode name="root2">
                  <dgm:choose name="Name16">
                    <dgm:if name="Name17" func="var" arg="dir" op="equ" val="norm">
                      <dgm:alg type="hierRoot">
                        <dgm:param type="hierAlign" val="lCtrCh"/>
                      </dgm:alg>
                    </dgm:if>
                    <dgm:else name="Name18">
                      <dgm:alg type="hierRoot">
                        <dgm:param type="hierAlign" val="rCtrCh"/>
                      </dgm:alg>
                    </dgm:else>
                  </dgm:choose>
                  <dgm:shape xmlns:r="http://schemas.openxmlformats.org/officeDocument/2006/relationships" r:blip="">
                    <dgm:adjLst/>
                  </dgm:shape>
                  <dgm:presOf/>
                  <dgm:constrLst/>
                  <dgm:ruleLst/>
                  <dgm:layoutNode name="LevelTwoTextNode">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3hierChild">
                    <dgm:choose name="Name19">
                      <dgm:if name="Name20" func="var" arg="dir" op="equ" val="norm">
                        <dgm:alg type="hierChild">
                          <dgm:param type="linDir" val="fromT"/>
                          <dgm:param type="chAlign" val="l"/>
                        </dgm:alg>
                      </dgm:if>
                      <dgm:else name="Name21">
                        <dgm:alg type="hierChild">
                          <dgm:param type="linDir" val="fromT"/>
                          <dgm:param type="chAlign" val="r"/>
                        </dgm:alg>
                      </dgm:else>
                    </dgm:choose>
                    <dgm:shape xmlns:r="http://schemas.openxmlformats.org/officeDocument/2006/relationships" r:blip="">
                      <dgm:adjLst/>
                    </dgm:shape>
                    <dgm:presOf/>
                    <dgm:constrLst/>
                    <dgm:ruleLst/>
                    <dgm:forEach name="Name22" ref="repeat"/>
                  </dgm:layoutNode>
                </dgm:layoutNode>
              </dgm:forEach>
            </dgm:forEach>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hierarchy2">
  <dgm:title val=""/>
  <dgm:desc val=""/>
  <dgm:catLst>
    <dgm:cat type="hierarchy" pri="5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diagram">
    <dgm:varLst>
      <dgm:chPref val="1"/>
      <dgm:dir/>
      <dgm:animOne val="branch"/>
      <dgm:animLvl val="lvl"/>
      <dgm:resizeHandles val="exact"/>
    </dgm:varLst>
    <dgm:choose name="Name0">
      <dgm:if name="Name1" func="var" arg="dir" op="equ" val="norm">
        <dgm:alg type="hierChild">
          <dgm:param type="linDir" val="fromT"/>
          <dgm:param type="chAlign" val="l"/>
        </dgm:alg>
      </dgm:if>
      <dgm:else name="Name2">
        <dgm:alg type="hierChild">
          <dgm:param type="linDir" val="fromT"/>
          <dgm:param type="chAlign" val="r"/>
        </dgm:alg>
      </dgm:else>
    </dgm:choose>
    <dgm:shape xmlns:r="http://schemas.openxmlformats.org/officeDocument/2006/relationships" r:blip="">
      <dgm:adjLst/>
    </dgm:shape>
    <dgm:presOf/>
    <dgm:constrLst>
      <dgm:constr type="h" for="des" ptType="node" refType="h"/>
      <dgm:constr type="w" for="des" ptType="node" refType="h" refFor="des" refPtType="node" fact="2"/>
      <dgm:constr type="sibSp" refType="h" refFor="des" refPtType="node" op="equ" fact="0.15"/>
      <dgm:constr type="sibSp" for="des" forName="level2hierChild" refType="h" refFor="des" refPtType="node" op="equ" fact="0.15"/>
      <dgm:constr type="sibSp" for="des" forName="level3hierChild" refType="h" refFor="des" refPtType="node" op="equ" fact="0.15"/>
      <dgm:constr type="sp" for="des" forName="root1" refType="w" refFor="des" refPtType="node" fact="0.4"/>
      <dgm:constr type="sp" for="des" forName="root2" refType="sp" refFor="des" refForName="root1" op="equ"/>
      <dgm:constr type="primFontSz" for="des" ptType="node" op="equ" val="65"/>
      <dgm:constr type="primFontSz" for="des" forName="connTx" op="equ" val="55"/>
      <dgm:constr type="primFontSz" for="des" forName="connTx" refType="primFontSz" refFor="des" refPtType="node" op="lte" fact="0.8"/>
    </dgm:constrLst>
    <dgm:ruleLst/>
    <dgm:forEach name="Name3" axis="ch">
      <dgm:forEach name="Name4" axis="self" ptType="node">
        <dgm:layoutNode name="root1">
          <dgm:choose name="Name5">
            <dgm:if name="Name6" func="var" arg="dir" op="equ" val="norm">
              <dgm:alg type="hierRoot">
                <dgm:param type="hierAlign" val="lCtrCh"/>
              </dgm:alg>
            </dgm:if>
            <dgm:else name="Name7">
              <dgm:alg type="hierRoot">
                <dgm:param type="hierAlign" val="rCtrCh"/>
              </dgm:alg>
            </dgm:else>
          </dgm:choose>
          <dgm:shape xmlns:r="http://schemas.openxmlformats.org/officeDocument/2006/relationships" r:blip="">
            <dgm:adjLst/>
          </dgm:shape>
          <dgm:presOf/>
          <dgm:constrLst/>
          <dgm:ruleLst/>
          <dgm:layoutNode name="LevelOneTextNod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2hierChild">
            <dgm:choose name="Name8">
              <dgm:if name="Name9" func="var" arg="dir" op="equ" val="norm">
                <dgm:alg type="hierChild">
                  <dgm:param type="linDir" val="fromT"/>
                  <dgm:param type="chAlign" val="l"/>
                </dgm:alg>
              </dgm:if>
              <dgm:else name="Name10">
                <dgm:alg type="hierChild">
                  <dgm:param type="linDir" val="fromT"/>
                  <dgm:param type="chAlign" val="r"/>
                </dgm:alg>
              </dgm:else>
            </dgm:choose>
            <dgm:shape xmlns:r="http://schemas.openxmlformats.org/officeDocument/2006/relationships" r:blip="">
              <dgm:adjLst/>
            </dgm:shape>
            <dgm:presOf/>
            <dgm:constrLst/>
            <dgm:ruleLst/>
            <dgm:forEach name="repeat" axis="ch">
              <dgm:forEach name="Name11" axis="self" ptType="parTrans" cnt="1">
                <dgm:layoutNode name="conn2-1">
                  <dgm:choose name="Name12">
                    <dgm:if name="Name13" func="var" arg="dir" op="equ" val="norm">
                      <dgm:alg type="conn">
                        <dgm:param type="dim" val="1D"/>
                        <dgm:param type="begPts" val="midR"/>
                        <dgm:param type="endPts" val="midL"/>
                        <dgm:param type="endSty" val="noArr"/>
                      </dgm:alg>
                    </dgm:if>
                    <dgm:else name="Name14">
                      <dgm:alg type="conn">
                        <dgm:param type="dim" val="1D"/>
                        <dgm:param type="begPts" val="midL"/>
                        <dgm:param type="endPts" val="midR"/>
                        <dgm:param type="endSty" val="noArr"/>
                      </dgm:alg>
                    </dgm:else>
                  </dgm:choose>
                  <dgm:shape xmlns:r="http://schemas.openxmlformats.org/officeDocument/2006/relationships" type="conn" r:blip="">
                    <dgm:adjLst/>
                  </dgm:shape>
                  <dgm:presOf axis="self"/>
                  <dgm:constrLst>
                    <dgm:constr type="w" val="1"/>
                    <dgm:constr type="h" val="5"/>
                    <dgm:constr type="connDist"/>
                    <dgm:constr type="begPad"/>
                    <dgm:constr type="endPad"/>
                    <dgm:constr type="userA" for="ch" refType="connDist"/>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15" axis="self" ptType="node">
                <dgm:layoutNode name="root2">
                  <dgm:choose name="Name16">
                    <dgm:if name="Name17" func="var" arg="dir" op="equ" val="norm">
                      <dgm:alg type="hierRoot">
                        <dgm:param type="hierAlign" val="lCtrCh"/>
                      </dgm:alg>
                    </dgm:if>
                    <dgm:else name="Name18">
                      <dgm:alg type="hierRoot">
                        <dgm:param type="hierAlign" val="rCtrCh"/>
                      </dgm:alg>
                    </dgm:else>
                  </dgm:choose>
                  <dgm:shape xmlns:r="http://schemas.openxmlformats.org/officeDocument/2006/relationships" r:blip="">
                    <dgm:adjLst/>
                  </dgm:shape>
                  <dgm:presOf/>
                  <dgm:constrLst/>
                  <dgm:ruleLst/>
                  <dgm:layoutNode name="LevelTwoTextNode">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3hierChild">
                    <dgm:choose name="Name19">
                      <dgm:if name="Name20" func="var" arg="dir" op="equ" val="norm">
                        <dgm:alg type="hierChild">
                          <dgm:param type="linDir" val="fromT"/>
                          <dgm:param type="chAlign" val="l"/>
                        </dgm:alg>
                      </dgm:if>
                      <dgm:else name="Name21">
                        <dgm:alg type="hierChild">
                          <dgm:param type="linDir" val="fromT"/>
                          <dgm:param type="chAlign" val="r"/>
                        </dgm:alg>
                      </dgm:else>
                    </dgm:choose>
                    <dgm:shape xmlns:r="http://schemas.openxmlformats.org/officeDocument/2006/relationships" r:blip="">
                      <dgm:adjLst/>
                    </dgm:shape>
                    <dgm:presOf/>
                    <dgm:constrLst/>
                    <dgm:ruleLst/>
                    <dgm:forEach name="Name22" ref="repeat"/>
                  </dgm:layoutNode>
                </dgm:layoutNode>
              </dgm:forEach>
            </dgm:forEach>
          </dgm:layoutNod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encabezado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s-DE"/>
          </a:p>
        </p:txBody>
      </p:sp>
      <p:sp>
        <p:nvSpPr>
          <p:cNvPr id="3" name="Marcador de fecha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F439E54-6C6D-7541-8A57-12A217F89F0E}" type="datetimeFigureOut">
              <a:rPr lang="es-DE" smtClean="0"/>
              <a:t>25.04.21</a:t>
            </a:fld>
            <a:endParaRPr lang="es-DE"/>
          </a:p>
        </p:txBody>
      </p:sp>
      <p:sp>
        <p:nvSpPr>
          <p:cNvPr id="4" name="Marcador de imagen de diapositiva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s-DE"/>
          </a:p>
        </p:txBody>
      </p:sp>
      <p:sp>
        <p:nvSpPr>
          <p:cNvPr id="5" name="Marcador de nota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DE"/>
          </a:p>
        </p:txBody>
      </p:sp>
      <p:sp>
        <p:nvSpPr>
          <p:cNvPr id="6" name="Marcador de pie de página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s-DE"/>
          </a:p>
        </p:txBody>
      </p:sp>
      <p:sp>
        <p:nvSpPr>
          <p:cNvPr id="7" name="Marcador de número de diapositiva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03F8009-261C-0D48-950C-24262ACD07E7}" type="slidenum">
              <a:rPr lang="es-DE" smtClean="0"/>
              <a:t>‹Nº›</a:t>
            </a:fld>
            <a:endParaRPr lang="es-DE"/>
          </a:p>
        </p:txBody>
      </p:sp>
    </p:spTree>
    <p:extLst>
      <p:ext uri="{BB962C8B-B14F-4D97-AF65-F5344CB8AC3E}">
        <p14:creationId xmlns:p14="http://schemas.microsoft.com/office/powerpoint/2010/main" val="120919686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D26D1223-0BE6-F640-A18A-47BFD212E6B8}"/>
              </a:ext>
            </a:extLst>
          </p:cNvPr>
          <p:cNvSpPr>
            <a:spLocks noGrp="1"/>
          </p:cNvSpPr>
          <p:nvPr>
            <p:ph type="ctrTitle"/>
          </p:nvPr>
        </p:nvSpPr>
        <p:spPr>
          <a:xfrm>
            <a:off x="1524000" y="1122363"/>
            <a:ext cx="9144000" cy="2387600"/>
          </a:xfrm>
        </p:spPr>
        <p:txBody>
          <a:bodyPr anchor="b"/>
          <a:lstStyle>
            <a:lvl1pPr algn="ctr">
              <a:defRPr sz="6000"/>
            </a:lvl1pPr>
          </a:lstStyle>
          <a:p>
            <a:r>
              <a:rPr lang="es-ES"/>
              <a:t>Haga clic para modificar el estilo de título del patrón</a:t>
            </a:r>
            <a:endParaRPr lang="es-DE"/>
          </a:p>
        </p:txBody>
      </p:sp>
      <p:sp>
        <p:nvSpPr>
          <p:cNvPr id="3" name="Subtítulo 2">
            <a:extLst>
              <a:ext uri="{FF2B5EF4-FFF2-40B4-BE49-F238E27FC236}">
                <a16:creationId xmlns:a16="http://schemas.microsoft.com/office/drawing/2014/main" id="{0BE6AF26-EB38-3F41-9FC6-301CA05568FE}"/>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endParaRPr lang="es-DE"/>
          </a:p>
        </p:txBody>
      </p:sp>
      <p:sp>
        <p:nvSpPr>
          <p:cNvPr id="4" name="Marcador de fecha 3">
            <a:extLst>
              <a:ext uri="{FF2B5EF4-FFF2-40B4-BE49-F238E27FC236}">
                <a16:creationId xmlns:a16="http://schemas.microsoft.com/office/drawing/2014/main" id="{776BB0A4-3909-574B-A1DF-B67460CB7584}"/>
              </a:ext>
            </a:extLst>
          </p:cNvPr>
          <p:cNvSpPr>
            <a:spLocks noGrp="1"/>
          </p:cNvSpPr>
          <p:nvPr>
            <p:ph type="dt" sz="half" idx="10"/>
          </p:nvPr>
        </p:nvSpPr>
        <p:spPr/>
        <p:txBody>
          <a:bodyPr/>
          <a:lstStyle/>
          <a:p>
            <a:fld id="{B3ADBC26-18BF-DA42-8665-FF6D01E0D405}" type="datetime1">
              <a:rPr lang="es-ES_tradnl" smtClean="0"/>
              <a:t>25/4/21</a:t>
            </a:fld>
            <a:endParaRPr lang="es-DE"/>
          </a:p>
        </p:txBody>
      </p:sp>
      <p:sp>
        <p:nvSpPr>
          <p:cNvPr id="5" name="Marcador de pie de página 4">
            <a:extLst>
              <a:ext uri="{FF2B5EF4-FFF2-40B4-BE49-F238E27FC236}">
                <a16:creationId xmlns:a16="http://schemas.microsoft.com/office/drawing/2014/main" id="{B31C5B22-B220-FC45-ABB8-E46A32F5D1FC}"/>
              </a:ext>
            </a:extLst>
          </p:cNvPr>
          <p:cNvSpPr>
            <a:spLocks noGrp="1"/>
          </p:cNvSpPr>
          <p:nvPr>
            <p:ph type="ftr" sz="quarter" idx="11"/>
          </p:nvPr>
        </p:nvSpPr>
        <p:spPr/>
        <p:txBody>
          <a:bodyPr/>
          <a:lstStyle/>
          <a:p>
            <a:endParaRPr lang="es-DE"/>
          </a:p>
        </p:txBody>
      </p:sp>
      <p:sp>
        <p:nvSpPr>
          <p:cNvPr id="6" name="Marcador de número de diapositiva 5">
            <a:extLst>
              <a:ext uri="{FF2B5EF4-FFF2-40B4-BE49-F238E27FC236}">
                <a16:creationId xmlns:a16="http://schemas.microsoft.com/office/drawing/2014/main" id="{105E4C3C-4508-1A45-BD8B-9AC1EEC01AC2}"/>
              </a:ext>
            </a:extLst>
          </p:cNvPr>
          <p:cNvSpPr>
            <a:spLocks noGrp="1"/>
          </p:cNvSpPr>
          <p:nvPr>
            <p:ph type="sldNum" sz="quarter" idx="12"/>
          </p:nvPr>
        </p:nvSpPr>
        <p:spPr/>
        <p:txBody>
          <a:bodyPr/>
          <a:lstStyle/>
          <a:p>
            <a:fld id="{99927BDB-A0BF-4F4D-8AEF-BB436FEFC47A}" type="slidenum">
              <a:rPr lang="es-DE" smtClean="0"/>
              <a:t>‹Nº›</a:t>
            </a:fld>
            <a:endParaRPr lang="es-DE"/>
          </a:p>
        </p:txBody>
      </p:sp>
    </p:spTree>
    <p:extLst>
      <p:ext uri="{BB962C8B-B14F-4D97-AF65-F5344CB8AC3E}">
        <p14:creationId xmlns:p14="http://schemas.microsoft.com/office/powerpoint/2010/main" val="51019424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495DB2B4-DD96-0042-9B5A-081569D52735}"/>
              </a:ext>
            </a:extLst>
          </p:cNvPr>
          <p:cNvSpPr>
            <a:spLocks noGrp="1"/>
          </p:cNvSpPr>
          <p:nvPr>
            <p:ph type="title"/>
          </p:nvPr>
        </p:nvSpPr>
        <p:spPr/>
        <p:txBody>
          <a:bodyPr/>
          <a:lstStyle/>
          <a:p>
            <a:r>
              <a:rPr lang="es-ES"/>
              <a:t>Haga clic para modificar el estilo de título del patrón</a:t>
            </a:r>
            <a:endParaRPr lang="es-DE"/>
          </a:p>
        </p:txBody>
      </p:sp>
      <p:sp>
        <p:nvSpPr>
          <p:cNvPr id="3" name="Marcador de contenido 2">
            <a:extLst>
              <a:ext uri="{FF2B5EF4-FFF2-40B4-BE49-F238E27FC236}">
                <a16:creationId xmlns:a16="http://schemas.microsoft.com/office/drawing/2014/main" id="{E747E791-F4AF-FC48-84A1-4A81FBFF0EEC}"/>
              </a:ext>
            </a:extLst>
          </p:cNvPr>
          <p:cNvSpPr>
            <a:spLocks noGrp="1"/>
          </p:cNvSpPr>
          <p:nvPr>
            <p:ph idx="1"/>
          </p:nvPr>
        </p:nvSpPr>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DE"/>
          </a:p>
        </p:txBody>
      </p:sp>
      <p:sp>
        <p:nvSpPr>
          <p:cNvPr id="4" name="Marcador de fecha 3">
            <a:extLst>
              <a:ext uri="{FF2B5EF4-FFF2-40B4-BE49-F238E27FC236}">
                <a16:creationId xmlns:a16="http://schemas.microsoft.com/office/drawing/2014/main" id="{8120CE08-1D11-A14C-AF0C-CC644EDC1F03}"/>
              </a:ext>
            </a:extLst>
          </p:cNvPr>
          <p:cNvSpPr>
            <a:spLocks noGrp="1"/>
          </p:cNvSpPr>
          <p:nvPr>
            <p:ph type="dt" sz="half" idx="10"/>
          </p:nvPr>
        </p:nvSpPr>
        <p:spPr/>
        <p:txBody>
          <a:bodyPr/>
          <a:lstStyle/>
          <a:p>
            <a:fld id="{79315BE2-6783-3C43-BD61-D1C93FB78B9B}" type="datetime1">
              <a:rPr lang="es-ES_tradnl" smtClean="0"/>
              <a:t>25/4/21</a:t>
            </a:fld>
            <a:endParaRPr lang="es-DE"/>
          </a:p>
        </p:txBody>
      </p:sp>
      <p:sp>
        <p:nvSpPr>
          <p:cNvPr id="5" name="Marcador de pie de página 4">
            <a:extLst>
              <a:ext uri="{FF2B5EF4-FFF2-40B4-BE49-F238E27FC236}">
                <a16:creationId xmlns:a16="http://schemas.microsoft.com/office/drawing/2014/main" id="{56D8D6BA-1852-BB4C-A06C-8E9D7C36A09F}"/>
              </a:ext>
            </a:extLst>
          </p:cNvPr>
          <p:cNvSpPr>
            <a:spLocks noGrp="1"/>
          </p:cNvSpPr>
          <p:nvPr>
            <p:ph type="ftr" sz="quarter" idx="11"/>
          </p:nvPr>
        </p:nvSpPr>
        <p:spPr/>
        <p:txBody>
          <a:bodyPr/>
          <a:lstStyle/>
          <a:p>
            <a:endParaRPr lang="es-DE"/>
          </a:p>
        </p:txBody>
      </p:sp>
      <p:sp>
        <p:nvSpPr>
          <p:cNvPr id="6" name="Marcador de número de diapositiva 5">
            <a:extLst>
              <a:ext uri="{FF2B5EF4-FFF2-40B4-BE49-F238E27FC236}">
                <a16:creationId xmlns:a16="http://schemas.microsoft.com/office/drawing/2014/main" id="{0B1C82B2-0B1A-9A44-AE3A-99A470E2A5D9}"/>
              </a:ext>
            </a:extLst>
          </p:cNvPr>
          <p:cNvSpPr>
            <a:spLocks noGrp="1"/>
          </p:cNvSpPr>
          <p:nvPr>
            <p:ph type="sldNum" sz="quarter" idx="12"/>
          </p:nvPr>
        </p:nvSpPr>
        <p:spPr/>
        <p:txBody>
          <a:bodyPr/>
          <a:lstStyle/>
          <a:p>
            <a:fld id="{99927BDB-A0BF-4F4D-8AEF-BB436FEFC47A}" type="slidenum">
              <a:rPr lang="es-DE" smtClean="0"/>
              <a:t>‹Nº›</a:t>
            </a:fld>
            <a:endParaRPr lang="es-DE"/>
          </a:p>
        </p:txBody>
      </p:sp>
    </p:spTree>
    <p:extLst>
      <p:ext uri="{BB962C8B-B14F-4D97-AF65-F5344CB8AC3E}">
        <p14:creationId xmlns:p14="http://schemas.microsoft.com/office/powerpoint/2010/main" val="94347709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9F6F48C-FD54-B342-89F6-CDB1F798CBBA}"/>
              </a:ext>
            </a:extLst>
          </p:cNvPr>
          <p:cNvSpPr>
            <a:spLocks noGrp="1"/>
          </p:cNvSpPr>
          <p:nvPr>
            <p:ph type="title"/>
          </p:nvPr>
        </p:nvSpPr>
        <p:spPr>
          <a:xfrm>
            <a:off x="831850" y="1709738"/>
            <a:ext cx="10515600" cy="2852737"/>
          </a:xfrm>
        </p:spPr>
        <p:txBody>
          <a:bodyPr anchor="b"/>
          <a:lstStyle>
            <a:lvl1pPr>
              <a:defRPr sz="6000"/>
            </a:lvl1pPr>
          </a:lstStyle>
          <a:p>
            <a:r>
              <a:rPr lang="es-ES"/>
              <a:t>Haga clic para modificar el estilo de título del patrón</a:t>
            </a:r>
            <a:endParaRPr lang="es-DE"/>
          </a:p>
        </p:txBody>
      </p:sp>
      <p:sp>
        <p:nvSpPr>
          <p:cNvPr id="3" name="Marcador de texto 2">
            <a:extLst>
              <a:ext uri="{FF2B5EF4-FFF2-40B4-BE49-F238E27FC236}">
                <a16:creationId xmlns:a16="http://schemas.microsoft.com/office/drawing/2014/main" id="{B680B181-B204-A445-B399-BE859D24FC16}"/>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a:t>Haga clic para modificar los estilos de texto del patrón</a:t>
            </a:r>
          </a:p>
        </p:txBody>
      </p:sp>
      <p:sp>
        <p:nvSpPr>
          <p:cNvPr id="4" name="Marcador de fecha 3">
            <a:extLst>
              <a:ext uri="{FF2B5EF4-FFF2-40B4-BE49-F238E27FC236}">
                <a16:creationId xmlns:a16="http://schemas.microsoft.com/office/drawing/2014/main" id="{A2C3F5D8-9EF4-F64A-A1EE-80CD1F4D11DA}"/>
              </a:ext>
            </a:extLst>
          </p:cNvPr>
          <p:cNvSpPr>
            <a:spLocks noGrp="1"/>
          </p:cNvSpPr>
          <p:nvPr>
            <p:ph type="dt" sz="half" idx="10"/>
          </p:nvPr>
        </p:nvSpPr>
        <p:spPr/>
        <p:txBody>
          <a:bodyPr/>
          <a:lstStyle/>
          <a:p>
            <a:fld id="{A4FD5877-6164-D942-A945-EF210B0D16D9}" type="datetime1">
              <a:rPr lang="es-ES_tradnl" smtClean="0"/>
              <a:t>25/4/21</a:t>
            </a:fld>
            <a:endParaRPr lang="es-DE"/>
          </a:p>
        </p:txBody>
      </p:sp>
      <p:sp>
        <p:nvSpPr>
          <p:cNvPr id="5" name="Marcador de pie de página 4">
            <a:extLst>
              <a:ext uri="{FF2B5EF4-FFF2-40B4-BE49-F238E27FC236}">
                <a16:creationId xmlns:a16="http://schemas.microsoft.com/office/drawing/2014/main" id="{005738D4-BD0F-804F-AB17-013166AFE555}"/>
              </a:ext>
            </a:extLst>
          </p:cNvPr>
          <p:cNvSpPr>
            <a:spLocks noGrp="1"/>
          </p:cNvSpPr>
          <p:nvPr>
            <p:ph type="ftr" sz="quarter" idx="11"/>
          </p:nvPr>
        </p:nvSpPr>
        <p:spPr/>
        <p:txBody>
          <a:bodyPr/>
          <a:lstStyle/>
          <a:p>
            <a:endParaRPr lang="es-DE"/>
          </a:p>
        </p:txBody>
      </p:sp>
      <p:sp>
        <p:nvSpPr>
          <p:cNvPr id="6" name="Marcador de número de diapositiva 5">
            <a:extLst>
              <a:ext uri="{FF2B5EF4-FFF2-40B4-BE49-F238E27FC236}">
                <a16:creationId xmlns:a16="http://schemas.microsoft.com/office/drawing/2014/main" id="{5E052EF2-D345-044A-9107-06F54AA98987}"/>
              </a:ext>
            </a:extLst>
          </p:cNvPr>
          <p:cNvSpPr>
            <a:spLocks noGrp="1"/>
          </p:cNvSpPr>
          <p:nvPr>
            <p:ph type="sldNum" sz="quarter" idx="12"/>
          </p:nvPr>
        </p:nvSpPr>
        <p:spPr/>
        <p:txBody>
          <a:bodyPr/>
          <a:lstStyle/>
          <a:p>
            <a:fld id="{99927BDB-A0BF-4F4D-8AEF-BB436FEFC47A}" type="slidenum">
              <a:rPr lang="es-DE" smtClean="0"/>
              <a:t>‹Nº›</a:t>
            </a:fld>
            <a:endParaRPr lang="es-DE"/>
          </a:p>
        </p:txBody>
      </p:sp>
    </p:spTree>
    <p:extLst>
      <p:ext uri="{BB962C8B-B14F-4D97-AF65-F5344CB8AC3E}">
        <p14:creationId xmlns:p14="http://schemas.microsoft.com/office/powerpoint/2010/main" val="18677880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D1084AF6-A29C-0E4F-8A3E-857AC3838F40}"/>
              </a:ext>
            </a:extLst>
          </p:cNvPr>
          <p:cNvSpPr>
            <a:spLocks noGrp="1"/>
          </p:cNvSpPr>
          <p:nvPr>
            <p:ph type="title"/>
          </p:nvPr>
        </p:nvSpPr>
        <p:spPr/>
        <p:txBody>
          <a:bodyPr/>
          <a:lstStyle/>
          <a:p>
            <a:r>
              <a:rPr lang="es-ES"/>
              <a:t>Haga clic para modificar el estilo de título del patrón</a:t>
            </a:r>
            <a:endParaRPr lang="es-DE"/>
          </a:p>
        </p:txBody>
      </p:sp>
      <p:sp>
        <p:nvSpPr>
          <p:cNvPr id="3" name="Marcador de contenido 2">
            <a:extLst>
              <a:ext uri="{FF2B5EF4-FFF2-40B4-BE49-F238E27FC236}">
                <a16:creationId xmlns:a16="http://schemas.microsoft.com/office/drawing/2014/main" id="{FED349EB-EE8F-7E4B-A4EC-7843265A6EED}"/>
              </a:ext>
            </a:extLst>
          </p:cNvPr>
          <p:cNvSpPr>
            <a:spLocks noGrp="1"/>
          </p:cNvSpPr>
          <p:nvPr>
            <p:ph sz="half" idx="1"/>
          </p:nvPr>
        </p:nvSpPr>
        <p:spPr>
          <a:xfrm>
            <a:off x="838200" y="1825625"/>
            <a:ext cx="5181600" cy="435133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DE"/>
          </a:p>
        </p:txBody>
      </p:sp>
      <p:sp>
        <p:nvSpPr>
          <p:cNvPr id="4" name="Marcador de contenido 3">
            <a:extLst>
              <a:ext uri="{FF2B5EF4-FFF2-40B4-BE49-F238E27FC236}">
                <a16:creationId xmlns:a16="http://schemas.microsoft.com/office/drawing/2014/main" id="{0F4ED78D-155B-534B-911B-3A85AA3B87F3}"/>
              </a:ext>
            </a:extLst>
          </p:cNvPr>
          <p:cNvSpPr>
            <a:spLocks noGrp="1"/>
          </p:cNvSpPr>
          <p:nvPr>
            <p:ph sz="half" idx="2"/>
          </p:nvPr>
        </p:nvSpPr>
        <p:spPr>
          <a:xfrm>
            <a:off x="6172200" y="1825625"/>
            <a:ext cx="5181600" cy="435133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DE"/>
          </a:p>
        </p:txBody>
      </p:sp>
      <p:sp>
        <p:nvSpPr>
          <p:cNvPr id="5" name="Marcador de fecha 4">
            <a:extLst>
              <a:ext uri="{FF2B5EF4-FFF2-40B4-BE49-F238E27FC236}">
                <a16:creationId xmlns:a16="http://schemas.microsoft.com/office/drawing/2014/main" id="{6DEBC551-3E8B-0D42-BEF6-60FB94118017}"/>
              </a:ext>
            </a:extLst>
          </p:cNvPr>
          <p:cNvSpPr>
            <a:spLocks noGrp="1"/>
          </p:cNvSpPr>
          <p:nvPr>
            <p:ph type="dt" sz="half" idx="10"/>
          </p:nvPr>
        </p:nvSpPr>
        <p:spPr/>
        <p:txBody>
          <a:bodyPr/>
          <a:lstStyle/>
          <a:p>
            <a:fld id="{E9941529-E8FE-AF41-BFA2-A2BA8C8E5A49}" type="datetime1">
              <a:rPr lang="es-ES_tradnl" smtClean="0"/>
              <a:t>25/4/21</a:t>
            </a:fld>
            <a:endParaRPr lang="es-DE"/>
          </a:p>
        </p:txBody>
      </p:sp>
      <p:sp>
        <p:nvSpPr>
          <p:cNvPr id="6" name="Marcador de pie de página 5">
            <a:extLst>
              <a:ext uri="{FF2B5EF4-FFF2-40B4-BE49-F238E27FC236}">
                <a16:creationId xmlns:a16="http://schemas.microsoft.com/office/drawing/2014/main" id="{63587C06-A655-A84D-AEE7-8C24C7BA00A0}"/>
              </a:ext>
            </a:extLst>
          </p:cNvPr>
          <p:cNvSpPr>
            <a:spLocks noGrp="1"/>
          </p:cNvSpPr>
          <p:nvPr>
            <p:ph type="ftr" sz="quarter" idx="11"/>
          </p:nvPr>
        </p:nvSpPr>
        <p:spPr/>
        <p:txBody>
          <a:bodyPr/>
          <a:lstStyle/>
          <a:p>
            <a:endParaRPr lang="es-DE"/>
          </a:p>
        </p:txBody>
      </p:sp>
      <p:sp>
        <p:nvSpPr>
          <p:cNvPr id="7" name="Marcador de número de diapositiva 6">
            <a:extLst>
              <a:ext uri="{FF2B5EF4-FFF2-40B4-BE49-F238E27FC236}">
                <a16:creationId xmlns:a16="http://schemas.microsoft.com/office/drawing/2014/main" id="{8792C8D2-158C-3046-893B-7EC5269DA616}"/>
              </a:ext>
            </a:extLst>
          </p:cNvPr>
          <p:cNvSpPr>
            <a:spLocks noGrp="1"/>
          </p:cNvSpPr>
          <p:nvPr>
            <p:ph type="sldNum" sz="quarter" idx="12"/>
          </p:nvPr>
        </p:nvSpPr>
        <p:spPr/>
        <p:txBody>
          <a:bodyPr/>
          <a:lstStyle/>
          <a:p>
            <a:fld id="{99927BDB-A0BF-4F4D-8AEF-BB436FEFC47A}" type="slidenum">
              <a:rPr lang="es-DE" smtClean="0"/>
              <a:t>‹Nº›</a:t>
            </a:fld>
            <a:endParaRPr lang="es-DE"/>
          </a:p>
        </p:txBody>
      </p:sp>
    </p:spTree>
    <p:extLst>
      <p:ext uri="{BB962C8B-B14F-4D97-AF65-F5344CB8AC3E}">
        <p14:creationId xmlns:p14="http://schemas.microsoft.com/office/powerpoint/2010/main" val="286131782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720CE3F2-CF6F-AD47-BD62-FE4916300CEB}"/>
              </a:ext>
            </a:extLst>
          </p:cNvPr>
          <p:cNvSpPr>
            <a:spLocks noGrp="1"/>
          </p:cNvSpPr>
          <p:nvPr>
            <p:ph type="title"/>
          </p:nvPr>
        </p:nvSpPr>
        <p:spPr>
          <a:xfrm>
            <a:off x="839788" y="365125"/>
            <a:ext cx="10515600" cy="1325563"/>
          </a:xfrm>
        </p:spPr>
        <p:txBody>
          <a:bodyPr/>
          <a:lstStyle/>
          <a:p>
            <a:r>
              <a:rPr lang="es-ES"/>
              <a:t>Haga clic para modificar el estilo de título del patrón</a:t>
            </a:r>
            <a:endParaRPr lang="es-DE"/>
          </a:p>
        </p:txBody>
      </p:sp>
      <p:sp>
        <p:nvSpPr>
          <p:cNvPr id="3" name="Marcador de texto 2">
            <a:extLst>
              <a:ext uri="{FF2B5EF4-FFF2-40B4-BE49-F238E27FC236}">
                <a16:creationId xmlns:a16="http://schemas.microsoft.com/office/drawing/2014/main" id="{5ADC653C-0FBF-AE4A-9DF2-B0422E42975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F32A1C44-7C52-D648-A7DA-0F03EEF8BF99}"/>
              </a:ext>
            </a:extLst>
          </p:cNvPr>
          <p:cNvSpPr>
            <a:spLocks noGrp="1"/>
          </p:cNvSpPr>
          <p:nvPr>
            <p:ph sz="half" idx="2"/>
          </p:nvPr>
        </p:nvSpPr>
        <p:spPr>
          <a:xfrm>
            <a:off x="839788" y="2505075"/>
            <a:ext cx="5157787" cy="368458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DE"/>
          </a:p>
        </p:txBody>
      </p:sp>
      <p:sp>
        <p:nvSpPr>
          <p:cNvPr id="5" name="Marcador de texto 4">
            <a:extLst>
              <a:ext uri="{FF2B5EF4-FFF2-40B4-BE49-F238E27FC236}">
                <a16:creationId xmlns:a16="http://schemas.microsoft.com/office/drawing/2014/main" id="{4A8CA5A3-D07D-044C-891D-52779B61BD81}"/>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6" name="Marcador de contenido 5">
            <a:extLst>
              <a:ext uri="{FF2B5EF4-FFF2-40B4-BE49-F238E27FC236}">
                <a16:creationId xmlns:a16="http://schemas.microsoft.com/office/drawing/2014/main" id="{67B555A0-BE56-234A-B88F-7532E54A80E4}"/>
              </a:ext>
            </a:extLst>
          </p:cNvPr>
          <p:cNvSpPr>
            <a:spLocks noGrp="1"/>
          </p:cNvSpPr>
          <p:nvPr>
            <p:ph sz="quarter" idx="4"/>
          </p:nvPr>
        </p:nvSpPr>
        <p:spPr>
          <a:xfrm>
            <a:off x="6172200" y="2505075"/>
            <a:ext cx="5183188" cy="368458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DE"/>
          </a:p>
        </p:txBody>
      </p:sp>
      <p:sp>
        <p:nvSpPr>
          <p:cNvPr id="7" name="Marcador de fecha 6">
            <a:extLst>
              <a:ext uri="{FF2B5EF4-FFF2-40B4-BE49-F238E27FC236}">
                <a16:creationId xmlns:a16="http://schemas.microsoft.com/office/drawing/2014/main" id="{4245F5B6-F7F5-3942-BA50-A67CAFEA924D}"/>
              </a:ext>
            </a:extLst>
          </p:cNvPr>
          <p:cNvSpPr>
            <a:spLocks noGrp="1"/>
          </p:cNvSpPr>
          <p:nvPr>
            <p:ph type="dt" sz="half" idx="10"/>
          </p:nvPr>
        </p:nvSpPr>
        <p:spPr/>
        <p:txBody>
          <a:bodyPr/>
          <a:lstStyle/>
          <a:p>
            <a:fld id="{95440F20-50FE-9840-9243-409D3D1E4C15}" type="datetime1">
              <a:rPr lang="es-ES_tradnl" smtClean="0"/>
              <a:t>25/4/21</a:t>
            </a:fld>
            <a:endParaRPr lang="es-DE"/>
          </a:p>
        </p:txBody>
      </p:sp>
      <p:sp>
        <p:nvSpPr>
          <p:cNvPr id="8" name="Marcador de pie de página 7">
            <a:extLst>
              <a:ext uri="{FF2B5EF4-FFF2-40B4-BE49-F238E27FC236}">
                <a16:creationId xmlns:a16="http://schemas.microsoft.com/office/drawing/2014/main" id="{A454D035-3515-7841-9FF7-DC540BDA3BA6}"/>
              </a:ext>
            </a:extLst>
          </p:cNvPr>
          <p:cNvSpPr>
            <a:spLocks noGrp="1"/>
          </p:cNvSpPr>
          <p:nvPr>
            <p:ph type="ftr" sz="quarter" idx="11"/>
          </p:nvPr>
        </p:nvSpPr>
        <p:spPr/>
        <p:txBody>
          <a:bodyPr/>
          <a:lstStyle/>
          <a:p>
            <a:endParaRPr lang="es-DE"/>
          </a:p>
        </p:txBody>
      </p:sp>
      <p:sp>
        <p:nvSpPr>
          <p:cNvPr id="9" name="Marcador de número de diapositiva 8">
            <a:extLst>
              <a:ext uri="{FF2B5EF4-FFF2-40B4-BE49-F238E27FC236}">
                <a16:creationId xmlns:a16="http://schemas.microsoft.com/office/drawing/2014/main" id="{A6E53FA4-B094-0F4A-BEFA-F2D0C6F9692F}"/>
              </a:ext>
            </a:extLst>
          </p:cNvPr>
          <p:cNvSpPr>
            <a:spLocks noGrp="1"/>
          </p:cNvSpPr>
          <p:nvPr>
            <p:ph type="sldNum" sz="quarter" idx="12"/>
          </p:nvPr>
        </p:nvSpPr>
        <p:spPr/>
        <p:txBody>
          <a:bodyPr/>
          <a:lstStyle/>
          <a:p>
            <a:fld id="{99927BDB-A0BF-4F4D-8AEF-BB436FEFC47A}" type="slidenum">
              <a:rPr lang="es-DE" smtClean="0"/>
              <a:t>‹Nº›</a:t>
            </a:fld>
            <a:endParaRPr lang="es-DE"/>
          </a:p>
        </p:txBody>
      </p:sp>
    </p:spTree>
    <p:extLst>
      <p:ext uri="{BB962C8B-B14F-4D97-AF65-F5344CB8AC3E}">
        <p14:creationId xmlns:p14="http://schemas.microsoft.com/office/powerpoint/2010/main" val="423664152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F0DE5C08-E1F1-0C42-9410-D716EC254D61}"/>
              </a:ext>
            </a:extLst>
          </p:cNvPr>
          <p:cNvSpPr>
            <a:spLocks noGrp="1"/>
          </p:cNvSpPr>
          <p:nvPr>
            <p:ph type="title"/>
          </p:nvPr>
        </p:nvSpPr>
        <p:spPr/>
        <p:txBody>
          <a:bodyPr/>
          <a:lstStyle/>
          <a:p>
            <a:r>
              <a:rPr lang="es-ES"/>
              <a:t>Haga clic para modificar el estilo de título del patrón</a:t>
            </a:r>
            <a:endParaRPr lang="es-DE"/>
          </a:p>
        </p:txBody>
      </p:sp>
      <p:sp>
        <p:nvSpPr>
          <p:cNvPr id="3" name="Marcador de fecha 2">
            <a:extLst>
              <a:ext uri="{FF2B5EF4-FFF2-40B4-BE49-F238E27FC236}">
                <a16:creationId xmlns:a16="http://schemas.microsoft.com/office/drawing/2014/main" id="{DE56CA7C-BCFA-994A-B46C-84E12DE6498F}"/>
              </a:ext>
            </a:extLst>
          </p:cNvPr>
          <p:cNvSpPr>
            <a:spLocks noGrp="1"/>
          </p:cNvSpPr>
          <p:nvPr>
            <p:ph type="dt" sz="half" idx="10"/>
          </p:nvPr>
        </p:nvSpPr>
        <p:spPr/>
        <p:txBody>
          <a:bodyPr/>
          <a:lstStyle/>
          <a:p>
            <a:fld id="{C50FCC8C-FE85-2C48-8EEC-153FE0AD022D}" type="datetime1">
              <a:rPr lang="es-ES_tradnl" smtClean="0"/>
              <a:t>25/4/21</a:t>
            </a:fld>
            <a:endParaRPr lang="es-DE"/>
          </a:p>
        </p:txBody>
      </p:sp>
      <p:sp>
        <p:nvSpPr>
          <p:cNvPr id="4" name="Marcador de pie de página 3">
            <a:extLst>
              <a:ext uri="{FF2B5EF4-FFF2-40B4-BE49-F238E27FC236}">
                <a16:creationId xmlns:a16="http://schemas.microsoft.com/office/drawing/2014/main" id="{A869FCA1-10A9-2846-867D-4D857A119495}"/>
              </a:ext>
            </a:extLst>
          </p:cNvPr>
          <p:cNvSpPr>
            <a:spLocks noGrp="1"/>
          </p:cNvSpPr>
          <p:nvPr>
            <p:ph type="ftr" sz="quarter" idx="11"/>
          </p:nvPr>
        </p:nvSpPr>
        <p:spPr/>
        <p:txBody>
          <a:bodyPr/>
          <a:lstStyle/>
          <a:p>
            <a:endParaRPr lang="es-DE"/>
          </a:p>
        </p:txBody>
      </p:sp>
      <p:sp>
        <p:nvSpPr>
          <p:cNvPr id="5" name="Marcador de número de diapositiva 4">
            <a:extLst>
              <a:ext uri="{FF2B5EF4-FFF2-40B4-BE49-F238E27FC236}">
                <a16:creationId xmlns:a16="http://schemas.microsoft.com/office/drawing/2014/main" id="{7B067270-C044-0F49-AAD0-97D63D9BD4E7}"/>
              </a:ext>
            </a:extLst>
          </p:cNvPr>
          <p:cNvSpPr>
            <a:spLocks noGrp="1"/>
          </p:cNvSpPr>
          <p:nvPr>
            <p:ph type="sldNum" sz="quarter" idx="12"/>
          </p:nvPr>
        </p:nvSpPr>
        <p:spPr/>
        <p:txBody>
          <a:bodyPr/>
          <a:lstStyle/>
          <a:p>
            <a:fld id="{99927BDB-A0BF-4F4D-8AEF-BB436FEFC47A}" type="slidenum">
              <a:rPr lang="es-DE" smtClean="0"/>
              <a:t>‹Nº›</a:t>
            </a:fld>
            <a:endParaRPr lang="es-DE"/>
          </a:p>
        </p:txBody>
      </p:sp>
    </p:spTree>
    <p:extLst>
      <p:ext uri="{BB962C8B-B14F-4D97-AF65-F5344CB8AC3E}">
        <p14:creationId xmlns:p14="http://schemas.microsoft.com/office/powerpoint/2010/main" val="62358188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5FBE04A4-C341-E049-BB78-63034122605D}"/>
              </a:ext>
            </a:extLst>
          </p:cNvPr>
          <p:cNvSpPr>
            <a:spLocks noGrp="1"/>
          </p:cNvSpPr>
          <p:nvPr>
            <p:ph type="dt" sz="half" idx="10"/>
          </p:nvPr>
        </p:nvSpPr>
        <p:spPr/>
        <p:txBody>
          <a:bodyPr/>
          <a:lstStyle/>
          <a:p>
            <a:fld id="{7050FDC4-18B8-8C40-91E5-0CBA9B8AC116}" type="datetime1">
              <a:rPr lang="es-ES_tradnl" smtClean="0"/>
              <a:t>25/4/21</a:t>
            </a:fld>
            <a:endParaRPr lang="es-DE"/>
          </a:p>
        </p:txBody>
      </p:sp>
      <p:sp>
        <p:nvSpPr>
          <p:cNvPr id="3" name="Marcador de pie de página 2">
            <a:extLst>
              <a:ext uri="{FF2B5EF4-FFF2-40B4-BE49-F238E27FC236}">
                <a16:creationId xmlns:a16="http://schemas.microsoft.com/office/drawing/2014/main" id="{6158A186-FD2D-9849-BC0F-17D6378DB543}"/>
              </a:ext>
            </a:extLst>
          </p:cNvPr>
          <p:cNvSpPr>
            <a:spLocks noGrp="1"/>
          </p:cNvSpPr>
          <p:nvPr>
            <p:ph type="ftr" sz="quarter" idx="11"/>
          </p:nvPr>
        </p:nvSpPr>
        <p:spPr/>
        <p:txBody>
          <a:bodyPr/>
          <a:lstStyle/>
          <a:p>
            <a:endParaRPr lang="es-DE"/>
          </a:p>
        </p:txBody>
      </p:sp>
      <p:sp>
        <p:nvSpPr>
          <p:cNvPr id="4" name="Marcador de número de diapositiva 3">
            <a:extLst>
              <a:ext uri="{FF2B5EF4-FFF2-40B4-BE49-F238E27FC236}">
                <a16:creationId xmlns:a16="http://schemas.microsoft.com/office/drawing/2014/main" id="{E83A8661-53C7-E045-AD88-AFD238903F2C}"/>
              </a:ext>
            </a:extLst>
          </p:cNvPr>
          <p:cNvSpPr>
            <a:spLocks noGrp="1"/>
          </p:cNvSpPr>
          <p:nvPr>
            <p:ph type="sldNum" sz="quarter" idx="12"/>
          </p:nvPr>
        </p:nvSpPr>
        <p:spPr/>
        <p:txBody>
          <a:bodyPr/>
          <a:lstStyle/>
          <a:p>
            <a:fld id="{99927BDB-A0BF-4F4D-8AEF-BB436FEFC47A}" type="slidenum">
              <a:rPr lang="es-DE" smtClean="0"/>
              <a:t>‹Nº›</a:t>
            </a:fld>
            <a:endParaRPr lang="es-DE"/>
          </a:p>
        </p:txBody>
      </p:sp>
    </p:spTree>
    <p:extLst>
      <p:ext uri="{BB962C8B-B14F-4D97-AF65-F5344CB8AC3E}">
        <p14:creationId xmlns:p14="http://schemas.microsoft.com/office/powerpoint/2010/main" val="131882443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E43C59B-30FC-F541-9D55-7C14CEB86606}"/>
              </a:ext>
            </a:extLst>
          </p:cNvPr>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endParaRPr lang="es-DE"/>
          </a:p>
        </p:txBody>
      </p:sp>
      <p:sp>
        <p:nvSpPr>
          <p:cNvPr id="3" name="Marcador de contenido 2">
            <a:extLst>
              <a:ext uri="{FF2B5EF4-FFF2-40B4-BE49-F238E27FC236}">
                <a16:creationId xmlns:a16="http://schemas.microsoft.com/office/drawing/2014/main" id="{DA1C4564-AF0F-E943-95B6-CFDA6FBF871A}"/>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DE"/>
          </a:p>
        </p:txBody>
      </p:sp>
      <p:sp>
        <p:nvSpPr>
          <p:cNvPr id="4" name="Marcador de texto 3">
            <a:extLst>
              <a:ext uri="{FF2B5EF4-FFF2-40B4-BE49-F238E27FC236}">
                <a16:creationId xmlns:a16="http://schemas.microsoft.com/office/drawing/2014/main" id="{C9CF4A8A-0AB6-4F41-8C27-BB930CA6DB0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70D8D16A-223A-194E-9902-D7486FA9D8C9}"/>
              </a:ext>
            </a:extLst>
          </p:cNvPr>
          <p:cNvSpPr>
            <a:spLocks noGrp="1"/>
          </p:cNvSpPr>
          <p:nvPr>
            <p:ph type="dt" sz="half" idx="10"/>
          </p:nvPr>
        </p:nvSpPr>
        <p:spPr/>
        <p:txBody>
          <a:bodyPr/>
          <a:lstStyle/>
          <a:p>
            <a:fld id="{22289DB9-4993-604E-9E2E-66F322583D15}" type="datetime1">
              <a:rPr lang="es-ES_tradnl" smtClean="0"/>
              <a:t>25/4/21</a:t>
            </a:fld>
            <a:endParaRPr lang="es-DE"/>
          </a:p>
        </p:txBody>
      </p:sp>
      <p:sp>
        <p:nvSpPr>
          <p:cNvPr id="6" name="Marcador de pie de página 5">
            <a:extLst>
              <a:ext uri="{FF2B5EF4-FFF2-40B4-BE49-F238E27FC236}">
                <a16:creationId xmlns:a16="http://schemas.microsoft.com/office/drawing/2014/main" id="{CC28E44A-1351-8E47-BD06-B6DA225E16FF}"/>
              </a:ext>
            </a:extLst>
          </p:cNvPr>
          <p:cNvSpPr>
            <a:spLocks noGrp="1"/>
          </p:cNvSpPr>
          <p:nvPr>
            <p:ph type="ftr" sz="quarter" idx="11"/>
          </p:nvPr>
        </p:nvSpPr>
        <p:spPr/>
        <p:txBody>
          <a:bodyPr/>
          <a:lstStyle/>
          <a:p>
            <a:endParaRPr lang="es-DE"/>
          </a:p>
        </p:txBody>
      </p:sp>
      <p:sp>
        <p:nvSpPr>
          <p:cNvPr id="7" name="Marcador de número de diapositiva 6">
            <a:extLst>
              <a:ext uri="{FF2B5EF4-FFF2-40B4-BE49-F238E27FC236}">
                <a16:creationId xmlns:a16="http://schemas.microsoft.com/office/drawing/2014/main" id="{3E81A62E-B56A-444B-9523-D36F937E07F2}"/>
              </a:ext>
            </a:extLst>
          </p:cNvPr>
          <p:cNvSpPr>
            <a:spLocks noGrp="1"/>
          </p:cNvSpPr>
          <p:nvPr>
            <p:ph type="sldNum" sz="quarter" idx="12"/>
          </p:nvPr>
        </p:nvSpPr>
        <p:spPr/>
        <p:txBody>
          <a:bodyPr/>
          <a:lstStyle/>
          <a:p>
            <a:fld id="{99927BDB-A0BF-4F4D-8AEF-BB436FEFC47A}" type="slidenum">
              <a:rPr lang="es-DE" smtClean="0"/>
              <a:t>‹Nº›</a:t>
            </a:fld>
            <a:endParaRPr lang="es-DE"/>
          </a:p>
        </p:txBody>
      </p:sp>
    </p:spTree>
    <p:extLst>
      <p:ext uri="{BB962C8B-B14F-4D97-AF65-F5344CB8AC3E}">
        <p14:creationId xmlns:p14="http://schemas.microsoft.com/office/powerpoint/2010/main" val="246841724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1F638165-C513-174E-A796-975F59BCB204}"/>
              </a:ext>
            </a:extLst>
          </p:cNvPr>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endParaRPr lang="es-DE"/>
          </a:p>
        </p:txBody>
      </p:sp>
      <p:sp>
        <p:nvSpPr>
          <p:cNvPr id="3" name="Marcador de posición de imagen 2">
            <a:extLst>
              <a:ext uri="{FF2B5EF4-FFF2-40B4-BE49-F238E27FC236}">
                <a16:creationId xmlns:a16="http://schemas.microsoft.com/office/drawing/2014/main" id="{557B0370-670A-544E-BA11-90DB5BDBE7F8}"/>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DE"/>
          </a:p>
        </p:txBody>
      </p:sp>
      <p:sp>
        <p:nvSpPr>
          <p:cNvPr id="4" name="Marcador de texto 3">
            <a:extLst>
              <a:ext uri="{FF2B5EF4-FFF2-40B4-BE49-F238E27FC236}">
                <a16:creationId xmlns:a16="http://schemas.microsoft.com/office/drawing/2014/main" id="{8B8667EE-CCA6-1E46-ACD6-79C917D0609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9BD47094-A913-D948-BFEA-05A9392D1ADD}"/>
              </a:ext>
            </a:extLst>
          </p:cNvPr>
          <p:cNvSpPr>
            <a:spLocks noGrp="1"/>
          </p:cNvSpPr>
          <p:nvPr>
            <p:ph type="dt" sz="half" idx="10"/>
          </p:nvPr>
        </p:nvSpPr>
        <p:spPr/>
        <p:txBody>
          <a:bodyPr/>
          <a:lstStyle/>
          <a:p>
            <a:fld id="{A7CC5F54-4C79-2741-934A-A6CF24EB9BEF}" type="datetime1">
              <a:rPr lang="es-ES_tradnl" smtClean="0"/>
              <a:t>25/4/21</a:t>
            </a:fld>
            <a:endParaRPr lang="es-DE"/>
          </a:p>
        </p:txBody>
      </p:sp>
      <p:sp>
        <p:nvSpPr>
          <p:cNvPr id="6" name="Marcador de pie de página 5">
            <a:extLst>
              <a:ext uri="{FF2B5EF4-FFF2-40B4-BE49-F238E27FC236}">
                <a16:creationId xmlns:a16="http://schemas.microsoft.com/office/drawing/2014/main" id="{83E43C72-4826-D746-B4E6-208831EAB105}"/>
              </a:ext>
            </a:extLst>
          </p:cNvPr>
          <p:cNvSpPr>
            <a:spLocks noGrp="1"/>
          </p:cNvSpPr>
          <p:nvPr>
            <p:ph type="ftr" sz="quarter" idx="11"/>
          </p:nvPr>
        </p:nvSpPr>
        <p:spPr/>
        <p:txBody>
          <a:bodyPr/>
          <a:lstStyle/>
          <a:p>
            <a:endParaRPr lang="es-DE"/>
          </a:p>
        </p:txBody>
      </p:sp>
      <p:sp>
        <p:nvSpPr>
          <p:cNvPr id="7" name="Marcador de número de diapositiva 6">
            <a:extLst>
              <a:ext uri="{FF2B5EF4-FFF2-40B4-BE49-F238E27FC236}">
                <a16:creationId xmlns:a16="http://schemas.microsoft.com/office/drawing/2014/main" id="{A6249F82-E2B9-CD4A-B569-8C23465C7197}"/>
              </a:ext>
            </a:extLst>
          </p:cNvPr>
          <p:cNvSpPr>
            <a:spLocks noGrp="1"/>
          </p:cNvSpPr>
          <p:nvPr>
            <p:ph type="sldNum" sz="quarter" idx="12"/>
          </p:nvPr>
        </p:nvSpPr>
        <p:spPr/>
        <p:txBody>
          <a:bodyPr/>
          <a:lstStyle/>
          <a:p>
            <a:fld id="{99927BDB-A0BF-4F4D-8AEF-BB436FEFC47A}" type="slidenum">
              <a:rPr lang="es-DE" smtClean="0"/>
              <a:t>‹Nº›</a:t>
            </a:fld>
            <a:endParaRPr lang="es-DE"/>
          </a:p>
        </p:txBody>
      </p:sp>
    </p:spTree>
    <p:extLst>
      <p:ext uri="{BB962C8B-B14F-4D97-AF65-F5344CB8AC3E}">
        <p14:creationId xmlns:p14="http://schemas.microsoft.com/office/powerpoint/2010/main" val="56994494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4D97EBEC-8932-9540-A6DB-26ED2F096B74}"/>
              </a:ext>
            </a:extLst>
          </p:cNvPr>
          <p:cNvSpPr>
            <a:spLocks noGrp="1"/>
          </p:cNvSpPr>
          <p:nvPr>
            <p:ph type="title"/>
          </p:nvPr>
        </p:nvSpPr>
        <p:spPr/>
        <p:txBody>
          <a:bodyPr/>
          <a:lstStyle/>
          <a:p>
            <a:r>
              <a:rPr lang="es-ES"/>
              <a:t>Haga clic para modificar el estilo de título del patrón</a:t>
            </a:r>
            <a:endParaRPr lang="es-DE"/>
          </a:p>
        </p:txBody>
      </p:sp>
      <p:sp>
        <p:nvSpPr>
          <p:cNvPr id="3" name="Marcador de texto vertical 2">
            <a:extLst>
              <a:ext uri="{FF2B5EF4-FFF2-40B4-BE49-F238E27FC236}">
                <a16:creationId xmlns:a16="http://schemas.microsoft.com/office/drawing/2014/main" id="{70A82055-BFEC-AC42-9242-F570E65305CC}"/>
              </a:ext>
            </a:extLst>
          </p:cNvPr>
          <p:cNvSpPr>
            <a:spLocks noGrp="1"/>
          </p:cNvSpPr>
          <p:nvPr>
            <p:ph type="body" orient="vert" idx="1"/>
          </p:nvPr>
        </p:nvSpPr>
        <p:spPr/>
        <p:txBody>
          <a:bodyPr vert="eaVert"/>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DE"/>
          </a:p>
        </p:txBody>
      </p:sp>
      <p:sp>
        <p:nvSpPr>
          <p:cNvPr id="4" name="Marcador de fecha 3">
            <a:extLst>
              <a:ext uri="{FF2B5EF4-FFF2-40B4-BE49-F238E27FC236}">
                <a16:creationId xmlns:a16="http://schemas.microsoft.com/office/drawing/2014/main" id="{2FC1B421-FCC5-7C4C-9DC4-62376D2F8959}"/>
              </a:ext>
            </a:extLst>
          </p:cNvPr>
          <p:cNvSpPr>
            <a:spLocks noGrp="1"/>
          </p:cNvSpPr>
          <p:nvPr>
            <p:ph type="dt" sz="half" idx="10"/>
          </p:nvPr>
        </p:nvSpPr>
        <p:spPr/>
        <p:txBody>
          <a:bodyPr/>
          <a:lstStyle/>
          <a:p>
            <a:fld id="{4F2ACD9A-A52E-B740-8A68-48AAE4E179C3}" type="datetime1">
              <a:rPr lang="es-ES_tradnl" smtClean="0"/>
              <a:t>25/4/21</a:t>
            </a:fld>
            <a:endParaRPr lang="es-DE"/>
          </a:p>
        </p:txBody>
      </p:sp>
      <p:sp>
        <p:nvSpPr>
          <p:cNvPr id="5" name="Marcador de pie de página 4">
            <a:extLst>
              <a:ext uri="{FF2B5EF4-FFF2-40B4-BE49-F238E27FC236}">
                <a16:creationId xmlns:a16="http://schemas.microsoft.com/office/drawing/2014/main" id="{CB91505F-CDFF-A44F-B829-B8BC351375F7}"/>
              </a:ext>
            </a:extLst>
          </p:cNvPr>
          <p:cNvSpPr>
            <a:spLocks noGrp="1"/>
          </p:cNvSpPr>
          <p:nvPr>
            <p:ph type="ftr" sz="quarter" idx="11"/>
          </p:nvPr>
        </p:nvSpPr>
        <p:spPr/>
        <p:txBody>
          <a:bodyPr/>
          <a:lstStyle/>
          <a:p>
            <a:endParaRPr lang="es-DE"/>
          </a:p>
        </p:txBody>
      </p:sp>
      <p:sp>
        <p:nvSpPr>
          <p:cNvPr id="6" name="Marcador de número de diapositiva 5">
            <a:extLst>
              <a:ext uri="{FF2B5EF4-FFF2-40B4-BE49-F238E27FC236}">
                <a16:creationId xmlns:a16="http://schemas.microsoft.com/office/drawing/2014/main" id="{72FDFCB1-38F6-C240-B441-80D6E25BAEF7}"/>
              </a:ext>
            </a:extLst>
          </p:cNvPr>
          <p:cNvSpPr>
            <a:spLocks noGrp="1"/>
          </p:cNvSpPr>
          <p:nvPr>
            <p:ph type="sldNum" sz="quarter" idx="12"/>
          </p:nvPr>
        </p:nvSpPr>
        <p:spPr/>
        <p:txBody>
          <a:bodyPr/>
          <a:lstStyle/>
          <a:p>
            <a:fld id="{99927BDB-A0BF-4F4D-8AEF-BB436FEFC47A}" type="slidenum">
              <a:rPr lang="es-DE" smtClean="0"/>
              <a:t>‹Nº›</a:t>
            </a:fld>
            <a:endParaRPr lang="es-DE"/>
          </a:p>
        </p:txBody>
      </p:sp>
    </p:spTree>
    <p:extLst>
      <p:ext uri="{BB962C8B-B14F-4D97-AF65-F5344CB8AC3E}">
        <p14:creationId xmlns:p14="http://schemas.microsoft.com/office/powerpoint/2010/main" val="273489760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1E800EEE-1C8A-CB4B-BED9-5423927D6F6A}"/>
              </a:ext>
            </a:extLst>
          </p:cNvPr>
          <p:cNvSpPr>
            <a:spLocks noGrp="1"/>
          </p:cNvSpPr>
          <p:nvPr>
            <p:ph type="title" orient="vert"/>
          </p:nvPr>
        </p:nvSpPr>
        <p:spPr>
          <a:xfrm>
            <a:off x="8724900" y="365125"/>
            <a:ext cx="2628900" cy="5811838"/>
          </a:xfrm>
        </p:spPr>
        <p:txBody>
          <a:bodyPr vert="eaVert"/>
          <a:lstStyle/>
          <a:p>
            <a:r>
              <a:rPr lang="es-ES"/>
              <a:t>Haga clic para modificar el estilo de título del patrón</a:t>
            </a:r>
            <a:endParaRPr lang="es-DE"/>
          </a:p>
        </p:txBody>
      </p:sp>
      <p:sp>
        <p:nvSpPr>
          <p:cNvPr id="3" name="Marcador de texto vertical 2">
            <a:extLst>
              <a:ext uri="{FF2B5EF4-FFF2-40B4-BE49-F238E27FC236}">
                <a16:creationId xmlns:a16="http://schemas.microsoft.com/office/drawing/2014/main" id="{2889B24C-AEFE-B849-8D29-3CDDC59ECBDC}"/>
              </a:ext>
            </a:extLst>
          </p:cNvPr>
          <p:cNvSpPr>
            <a:spLocks noGrp="1"/>
          </p:cNvSpPr>
          <p:nvPr>
            <p:ph type="body" orient="vert" idx="1"/>
          </p:nvPr>
        </p:nvSpPr>
        <p:spPr>
          <a:xfrm>
            <a:off x="838200" y="365125"/>
            <a:ext cx="7734300" cy="5811838"/>
          </a:xfrm>
        </p:spPr>
        <p:txBody>
          <a:bodyPr vert="eaVert"/>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DE"/>
          </a:p>
        </p:txBody>
      </p:sp>
      <p:sp>
        <p:nvSpPr>
          <p:cNvPr id="4" name="Marcador de fecha 3">
            <a:extLst>
              <a:ext uri="{FF2B5EF4-FFF2-40B4-BE49-F238E27FC236}">
                <a16:creationId xmlns:a16="http://schemas.microsoft.com/office/drawing/2014/main" id="{B961EDEF-5ECB-6D4C-9BEE-EA28B064F8E3}"/>
              </a:ext>
            </a:extLst>
          </p:cNvPr>
          <p:cNvSpPr>
            <a:spLocks noGrp="1"/>
          </p:cNvSpPr>
          <p:nvPr>
            <p:ph type="dt" sz="half" idx="10"/>
          </p:nvPr>
        </p:nvSpPr>
        <p:spPr/>
        <p:txBody>
          <a:bodyPr/>
          <a:lstStyle/>
          <a:p>
            <a:fld id="{A980C58E-429E-114F-AEBB-D2CE4E886B19}" type="datetime1">
              <a:rPr lang="es-ES_tradnl" smtClean="0"/>
              <a:t>25/4/21</a:t>
            </a:fld>
            <a:endParaRPr lang="es-DE"/>
          </a:p>
        </p:txBody>
      </p:sp>
      <p:sp>
        <p:nvSpPr>
          <p:cNvPr id="5" name="Marcador de pie de página 4">
            <a:extLst>
              <a:ext uri="{FF2B5EF4-FFF2-40B4-BE49-F238E27FC236}">
                <a16:creationId xmlns:a16="http://schemas.microsoft.com/office/drawing/2014/main" id="{7E7E4F30-DAE7-444E-87DB-D35DE77E8214}"/>
              </a:ext>
            </a:extLst>
          </p:cNvPr>
          <p:cNvSpPr>
            <a:spLocks noGrp="1"/>
          </p:cNvSpPr>
          <p:nvPr>
            <p:ph type="ftr" sz="quarter" idx="11"/>
          </p:nvPr>
        </p:nvSpPr>
        <p:spPr/>
        <p:txBody>
          <a:bodyPr/>
          <a:lstStyle/>
          <a:p>
            <a:endParaRPr lang="es-DE"/>
          </a:p>
        </p:txBody>
      </p:sp>
      <p:sp>
        <p:nvSpPr>
          <p:cNvPr id="6" name="Marcador de número de diapositiva 5">
            <a:extLst>
              <a:ext uri="{FF2B5EF4-FFF2-40B4-BE49-F238E27FC236}">
                <a16:creationId xmlns:a16="http://schemas.microsoft.com/office/drawing/2014/main" id="{C9F571C4-217F-8942-90B5-47071F561D3E}"/>
              </a:ext>
            </a:extLst>
          </p:cNvPr>
          <p:cNvSpPr>
            <a:spLocks noGrp="1"/>
          </p:cNvSpPr>
          <p:nvPr>
            <p:ph type="sldNum" sz="quarter" idx="12"/>
          </p:nvPr>
        </p:nvSpPr>
        <p:spPr/>
        <p:txBody>
          <a:bodyPr/>
          <a:lstStyle/>
          <a:p>
            <a:fld id="{99927BDB-A0BF-4F4D-8AEF-BB436FEFC47A}" type="slidenum">
              <a:rPr lang="es-DE" smtClean="0"/>
              <a:t>‹Nº›</a:t>
            </a:fld>
            <a:endParaRPr lang="es-DE"/>
          </a:p>
        </p:txBody>
      </p:sp>
    </p:spTree>
    <p:extLst>
      <p:ext uri="{BB962C8B-B14F-4D97-AF65-F5344CB8AC3E}">
        <p14:creationId xmlns:p14="http://schemas.microsoft.com/office/powerpoint/2010/main" val="86127412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B7C8514E-2F4D-FD49-81CD-8ABC60C0C64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a:t>Haga clic para modificar el estilo de título del patrón</a:t>
            </a:r>
            <a:endParaRPr lang="es-DE"/>
          </a:p>
        </p:txBody>
      </p:sp>
      <p:sp>
        <p:nvSpPr>
          <p:cNvPr id="3" name="Marcador de texto 2">
            <a:extLst>
              <a:ext uri="{FF2B5EF4-FFF2-40B4-BE49-F238E27FC236}">
                <a16:creationId xmlns:a16="http://schemas.microsoft.com/office/drawing/2014/main" id="{6C9809F5-B05D-FF40-AAC3-76D1CA5E67DE}"/>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DE"/>
          </a:p>
        </p:txBody>
      </p:sp>
      <p:sp>
        <p:nvSpPr>
          <p:cNvPr id="4" name="Marcador de fecha 3">
            <a:extLst>
              <a:ext uri="{FF2B5EF4-FFF2-40B4-BE49-F238E27FC236}">
                <a16:creationId xmlns:a16="http://schemas.microsoft.com/office/drawing/2014/main" id="{64FC39D2-BD71-884E-99EA-72C055329814}"/>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4CE3241-ECCB-2344-8530-15C8781A15FE}" type="datetime1">
              <a:rPr lang="es-ES_tradnl" smtClean="0"/>
              <a:t>25/4/21</a:t>
            </a:fld>
            <a:endParaRPr lang="es-DE"/>
          </a:p>
        </p:txBody>
      </p:sp>
      <p:sp>
        <p:nvSpPr>
          <p:cNvPr id="5" name="Marcador de pie de página 4">
            <a:extLst>
              <a:ext uri="{FF2B5EF4-FFF2-40B4-BE49-F238E27FC236}">
                <a16:creationId xmlns:a16="http://schemas.microsoft.com/office/drawing/2014/main" id="{AEABBB87-5835-C44B-B112-41EC2A13B21B}"/>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DE"/>
          </a:p>
        </p:txBody>
      </p:sp>
      <p:sp>
        <p:nvSpPr>
          <p:cNvPr id="6" name="Marcador de número de diapositiva 5">
            <a:extLst>
              <a:ext uri="{FF2B5EF4-FFF2-40B4-BE49-F238E27FC236}">
                <a16:creationId xmlns:a16="http://schemas.microsoft.com/office/drawing/2014/main" id="{942A02C3-F603-814E-94D9-D497A797DC8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9927BDB-A0BF-4F4D-8AEF-BB436FEFC47A}" type="slidenum">
              <a:rPr lang="es-DE" smtClean="0"/>
              <a:t>‹Nº›</a:t>
            </a:fld>
            <a:endParaRPr lang="es-DE"/>
          </a:p>
        </p:txBody>
      </p:sp>
    </p:spTree>
    <p:extLst>
      <p:ext uri="{BB962C8B-B14F-4D97-AF65-F5344CB8AC3E}">
        <p14:creationId xmlns:p14="http://schemas.microsoft.com/office/powerpoint/2010/main" val="102897226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5.png"/><Relationship Id="rId13" Type="http://schemas.microsoft.com/office/2007/relationships/diagramDrawing" Target="../diagrams/drawing1.xml"/><Relationship Id="rId18" Type="http://schemas.openxmlformats.org/officeDocument/2006/relationships/image" Target="../media/image8.svg"/><Relationship Id="rId26" Type="http://schemas.openxmlformats.org/officeDocument/2006/relationships/image" Target="../media/image10.png"/><Relationship Id="rId3" Type="http://schemas.openxmlformats.org/officeDocument/2006/relationships/slide" Target="slide2.xml"/><Relationship Id="rId21" Type="http://schemas.openxmlformats.org/officeDocument/2006/relationships/slide" Target="slide5.xml"/><Relationship Id="rId7" Type="http://schemas.microsoft.com/office/2007/relationships/hdphoto" Target="../media/hdphoto1.wdp"/><Relationship Id="rId12" Type="http://schemas.openxmlformats.org/officeDocument/2006/relationships/diagramColors" Target="../diagrams/colors1.xml"/><Relationship Id="rId17" Type="http://schemas.openxmlformats.org/officeDocument/2006/relationships/image" Target="../media/image7.png"/><Relationship Id="rId25" Type="http://schemas.openxmlformats.org/officeDocument/2006/relationships/image" Target="../media/image9.png"/><Relationship Id="rId2" Type="http://schemas.openxmlformats.org/officeDocument/2006/relationships/image" Target="../media/image1.png"/><Relationship Id="rId16" Type="http://schemas.openxmlformats.org/officeDocument/2006/relationships/slide" Target="slide10.xml"/><Relationship Id="rId20" Type="http://schemas.openxmlformats.org/officeDocument/2006/relationships/slide" Target="slide3.xml"/><Relationship Id="rId1" Type="http://schemas.openxmlformats.org/officeDocument/2006/relationships/slideLayout" Target="../slideLayouts/slideLayout1.xml"/><Relationship Id="rId6" Type="http://schemas.openxmlformats.org/officeDocument/2006/relationships/image" Target="../media/image4.png"/><Relationship Id="rId11" Type="http://schemas.openxmlformats.org/officeDocument/2006/relationships/diagramQuickStyle" Target="../diagrams/quickStyle1.xml"/><Relationship Id="rId24" Type="http://schemas.openxmlformats.org/officeDocument/2006/relationships/slide" Target="slide6.xml"/><Relationship Id="rId5" Type="http://schemas.openxmlformats.org/officeDocument/2006/relationships/image" Target="../media/image3.svg"/><Relationship Id="rId15" Type="http://schemas.openxmlformats.org/officeDocument/2006/relationships/image" Target="../media/image6.png"/><Relationship Id="rId23" Type="http://schemas.openxmlformats.org/officeDocument/2006/relationships/slide" Target="slide9.xml"/><Relationship Id="rId28" Type="http://schemas.openxmlformats.org/officeDocument/2006/relationships/image" Target="../media/image11.png"/><Relationship Id="rId10" Type="http://schemas.openxmlformats.org/officeDocument/2006/relationships/diagramLayout" Target="../diagrams/layout1.xml"/><Relationship Id="rId19" Type="http://schemas.openxmlformats.org/officeDocument/2006/relationships/slide" Target="slide11.xml"/><Relationship Id="rId4" Type="http://schemas.openxmlformats.org/officeDocument/2006/relationships/image" Target="../media/image2.png"/><Relationship Id="rId9" Type="http://schemas.openxmlformats.org/officeDocument/2006/relationships/diagramData" Target="../diagrams/data1.xml"/><Relationship Id="rId14" Type="http://schemas.openxmlformats.org/officeDocument/2006/relationships/slide" Target="slide4.xml"/><Relationship Id="rId22" Type="http://schemas.openxmlformats.org/officeDocument/2006/relationships/slide" Target="slide8.xml"/><Relationship Id="rId27" Type="http://schemas.openxmlformats.org/officeDocument/2006/relationships/slide" Target="slide7.xml"/></Relationships>
</file>

<file path=ppt/slides/_rels/slide2.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2.xml"/><Relationship Id="rId4" Type="http://schemas.openxmlformats.org/officeDocument/2006/relationships/hyperlink" Target="mailto:jp.chocobarvillegas@gmail.com"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41" name="Grupo 40">
            <a:extLst>
              <a:ext uri="{FF2B5EF4-FFF2-40B4-BE49-F238E27FC236}">
                <a16:creationId xmlns:a16="http://schemas.microsoft.com/office/drawing/2014/main" id="{7DADF025-19A6-5546-9F45-67B4E3470C65}"/>
              </a:ext>
            </a:extLst>
          </p:cNvPr>
          <p:cNvGrpSpPr/>
          <p:nvPr/>
        </p:nvGrpSpPr>
        <p:grpSpPr>
          <a:xfrm>
            <a:off x="8665006" y="2411762"/>
            <a:ext cx="3406828" cy="4326938"/>
            <a:chOff x="8665006" y="2411762"/>
            <a:chExt cx="3406828" cy="4326938"/>
          </a:xfrm>
        </p:grpSpPr>
        <p:sp>
          <p:nvSpPr>
            <p:cNvPr id="12" name="CuadroTexto 11">
              <a:extLst>
                <a:ext uri="{FF2B5EF4-FFF2-40B4-BE49-F238E27FC236}">
                  <a16:creationId xmlns:a16="http://schemas.microsoft.com/office/drawing/2014/main" id="{D8581FF8-288F-1647-B7A0-AA5AE0201089}"/>
                </a:ext>
              </a:extLst>
            </p:cNvPr>
            <p:cNvSpPr txBox="1"/>
            <p:nvPr/>
          </p:nvSpPr>
          <p:spPr>
            <a:xfrm>
              <a:off x="8738953" y="5169039"/>
              <a:ext cx="3296816" cy="1569660"/>
            </a:xfrm>
            <a:prstGeom prst="rect">
              <a:avLst/>
            </a:prstGeom>
            <a:noFill/>
          </p:spPr>
          <p:txBody>
            <a:bodyPr wrap="square" rtlCol="0">
              <a:spAutoFit/>
            </a:bodyPr>
            <a:lstStyle/>
            <a:p>
              <a:pPr marL="171450" indent="-171450" algn="just">
                <a:buFontTx/>
                <a:buChar char="-"/>
              </a:pPr>
              <a:r>
                <a:rPr lang="en-GB" sz="1200" dirty="0"/>
                <a:t>The technical, economic and social factors identified are fundamental in geothermal exploration for Central American countries.</a:t>
              </a:r>
            </a:p>
            <a:p>
              <a:pPr algn="just"/>
              <a:endParaRPr lang="en-GB" sz="1200" dirty="0"/>
            </a:p>
            <a:p>
              <a:pPr marL="171450" indent="-171450" algn="just">
                <a:buFontTx/>
                <a:buChar char="-"/>
              </a:pPr>
              <a:r>
                <a:rPr lang="en-GB" sz="1200" dirty="0"/>
                <a:t>The factors  must be evaluated in the geothermal exploration process based on Plays in order to develop a successful geothermal Project.</a:t>
              </a:r>
            </a:p>
          </p:txBody>
        </p:sp>
        <p:pic>
          <p:nvPicPr>
            <p:cNvPr id="7" name="Imagen 6">
              <a:extLst>
                <a:ext uri="{FF2B5EF4-FFF2-40B4-BE49-F238E27FC236}">
                  <a16:creationId xmlns:a16="http://schemas.microsoft.com/office/drawing/2014/main" id="{B57F7FAF-8889-4B4E-9C4C-24FC40656966}"/>
                </a:ext>
              </a:extLst>
            </p:cNvPr>
            <p:cNvPicPr>
              <a:picLocks noChangeAspect="1"/>
            </p:cNvPicPr>
            <p:nvPr/>
          </p:nvPicPr>
          <p:blipFill>
            <a:blip r:embed="rId2"/>
            <a:stretch>
              <a:fillRect/>
            </a:stretch>
          </p:blipFill>
          <p:spPr>
            <a:xfrm>
              <a:off x="8665006" y="2476443"/>
              <a:ext cx="3355848" cy="2689219"/>
            </a:xfrm>
            <a:prstGeom prst="rect">
              <a:avLst/>
            </a:prstGeom>
          </p:spPr>
        </p:pic>
        <p:sp>
          <p:nvSpPr>
            <p:cNvPr id="25" name="Rectángulo 24">
              <a:extLst>
                <a:ext uri="{FF2B5EF4-FFF2-40B4-BE49-F238E27FC236}">
                  <a16:creationId xmlns:a16="http://schemas.microsoft.com/office/drawing/2014/main" id="{2DF0723B-6739-954A-9A53-A3AD086A8325}"/>
                </a:ext>
              </a:extLst>
            </p:cNvPr>
            <p:cNvSpPr/>
            <p:nvPr/>
          </p:nvSpPr>
          <p:spPr>
            <a:xfrm>
              <a:off x="8715986" y="2411762"/>
              <a:ext cx="3355848" cy="4326938"/>
            </a:xfrm>
            <a:prstGeom prst="rect">
              <a:avLst/>
            </a:prstGeom>
            <a:no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DE"/>
            </a:p>
          </p:txBody>
        </p:sp>
      </p:grpSp>
      <p:sp>
        <p:nvSpPr>
          <p:cNvPr id="11" name="Rectángulo 10">
            <a:extLst>
              <a:ext uri="{FF2B5EF4-FFF2-40B4-BE49-F238E27FC236}">
                <a16:creationId xmlns:a16="http://schemas.microsoft.com/office/drawing/2014/main" id="{2E1E5FA9-845E-F349-AD58-C1A5F7EA910D}"/>
              </a:ext>
            </a:extLst>
          </p:cNvPr>
          <p:cNvSpPr/>
          <p:nvPr/>
        </p:nvSpPr>
        <p:spPr>
          <a:xfrm>
            <a:off x="159635" y="2193357"/>
            <a:ext cx="2715380" cy="4524315"/>
          </a:xfrm>
          <a:prstGeom prst="rect">
            <a:avLst/>
          </a:prstGeom>
          <a:ln>
            <a:solidFill>
              <a:schemeClr val="tx1"/>
            </a:solidFill>
          </a:ln>
        </p:spPr>
        <p:txBody>
          <a:bodyPr wrap="square">
            <a:spAutoFit/>
          </a:bodyPr>
          <a:lstStyle/>
          <a:p>
            <a:pPr algn="just"/>
            <a:r>
              <a:rPr lang="es-ES" sz="1200" dirty="0" err="1"/>
              <a:t>Research</a:t>
            </a:r>
            <a:r>
              <a:rPr lang="es-ES" sz="1200" dirty="0"/>
              <a:t> of technical, </a:t>
            </a:r>
            <a:r>
              <a:rPr lang="es-ES" sz="1200" dirty="0" err="1"/>
              <a:t>economic</a:t>
            </a:r>
            <a:r>
              <a:rPr lang="es-ES" sz="1200" dirty="0"/>
              <a:t> and social </a:t>
            </a:r>
            <a:r>
              <a:rPr lang="es-ES" sz="1200" dirty="0" err="1"/>
              <a:t>factors</a:t>
            </a:r>
            <a:r>
              <a:rPr lang="es-ES" sz="1200" dirty="0"/>
              <a:t> </a:t>
            </a:r>
            <a:r>
              <a:rPr lang="es-ES" sz="1200" dirty="0" err="1"/>
              <a:t>during</a:t>
            </a:r>
            <a:r>
              <a:rPr lang="es-ES" sz="1200" dirty="0"/>
              <a:t> </a:t>
            </a:r>
            <a:r>
              <a:rPr lang="es-ES" sz="1200" dirty="0" err="1"/>
              <a:t>the</a:t>
            </a:r>
            <a:r>
              <a:rPr lang="es-ES" sz="1200" dirty="0"/>
              <a:t> </a:t>
            </a:r>
            <a:r>
              <a:rPr lang="es-ES" sz="1200" dirty="0" err="1"/>
              <a:t>play</a:t>
            </a:r>
            <a:r>
              <a:rPr lang="es-ES" sz="1200" dirty="0"/>
              <a:t> </a:t>
            </a:r>
            <a:r>
              <a:rPr lang="es-ES" sz="1200" dirty="0" err="1"/>
              <a:t>based</a:t>
            </a:r>
            <a:r>
              <a:rPr lang="es-ES" sz="1200" dirty="0"/>
              <a:t> geotermal </a:t>
            </a:r>
            <a:r>
              <a:rPr lang="es-ES" sz="1200" dirty="0" err="1"/>
              <a:t>exploration</a:t>
            </a:r>
            <a:r>
              <a:rPr lang="es-ES" sz="1200" dirty="0"/>
              <a:t> </a:t>
            </a:r>
            <a:r>
              <a:rPr lang="es-ES" sz="1200" dirty="0" err="1"/>
              <a:t>process</a:t>
            </a:r>
            <a:r>
              <a:rPr lang="es-ES" sz="1200" dirty="0"/>
              <a:t>.</a:t>
            </a:r>
          </a:p>
          <a:p>
            <a:pPr algn="just"/>
            <a:endParaRPr lang="es-ES" sz="1200" dirty="0"/>
          </a:p>
          <a:p>
            <a:pPr algn="just"/>
            <a:endParaRPr lang="es-ES" sz="1200" dirty="0"/>
          </a:p>
          <a:p>
            <a:pPr algn="just"/>
            <a:endParaRPr lang="es-ES" sz="1200" dirty="0"/>
          </a:p>
          <a:p>
            <a:pPr algn="just"/>
            <a:endParaRPr lang="es-ES" sz="1200" dirty="0"/>
          </a:p>
          <a:p>
            <a:pPr algn="just"/>
            <a:endParaRPr lang="es-ES" sz="1200" dirty="0"/>
          </a:p>
          <a:p>
            <a:pPr algn="just"/>
            <a:endParaRPr lang="es-ES" sz="1200" dirty="0"/>
          </a:p>
          <a:p>
            <a:pPr algn="just"/>
            <a:endParaRPr lang="es-ES" sz="1200" dirty="0"/>
          </a:p>
          <a:p>
            <a:pPr algn="just"/>
            <a:endParaRPr lang="es-ES" sz="1200" dirty="0"/>
          </a:p>
          <a:p>
            <a:pPr algn="just"/>
            <a:endParaRPr lang="es-ES" sz="1200" dirty="0"/>
          </a:p>
          <a:p>
            <a:pPr algn="just"/>
            <a:endParaRPr lang="es-ES" sz="1200" dirty="0"/>
          </a:p>
          <a:p>
            <a:pPr algn="just"/>
            <a:endParaRPr lang="es-ES" sz="1200" dirty="0"/>
          </a:p>
          <a:p>
            <a:pPr algn="just"/>
            <a:endParaRPr lang="es-ES" sz="1200" dirty="0"/>
          </a:p>
          <a:p>
            <a:pPr algn="just"/>
            <a:endParaRPr lang="es-ES" sz="1200" dirty="0"/>
          </a:p>
          <a:p>
            <a:pPr algn="just"/>
            <a:endParaRPr lang="es-ES" sz="1200" dirty="0"/>
          </a:p>
          <a:p>
            <a:pPr algn="just"/>
            <a:endParaRPr lang="es-ES" sz="1200" dirty="0"/>
          </a:p>
          <a:p>
            <a:pPr algn="just"/>
            <a:endParaRPr lang="es-ES" sz="1200" dirty="0"/>
          </a:p>
          <a:p>
            <a:pPr algn="just"/>
            <a:endParaRPr lang="es-ES" sz="1200" dirty="0"/>
          </a:p>
          <a:p>
            <a:pPr algn="just"/>
            <a:endParaRPr lang="es-ES" sz="1200" dirty="0"/>
          </a:p>
          <a:p>
            <a:pPr algn="just"/>
            <a:endParaRPr lang="es-ES" sz="1200" dirty="0"/>
          </a:p>
          <a:p>
            <a:pPr algn="just"/>
            <a:endParaRPr lang="es-ES" sz="1200" dirty="0"/>
          </a:p>
          <a:p>
            <a:pPr algn="just"/>
            <a:endParaRPr lang="es-ES" sz="1200" dirty="0"/>
          </a:p>
        </p:txBody>
      </p:sp>
      <p:sp>
        <p:nvSpPr>
          <p:cNvPr id="3" name="CuadroTexto 2">
            <a:extLst>
              <a:ext uri="{FF2B5EF4-FFF2-40B4-BE49-F238E27FC236}">
                <a16:creationId xmlns:a16="http://schemas.microsoft.com/office/drawing/2014/main" id="{795C64FF-DFD8-9D4B-8BFC-1120279FC83D}"/>
              </a:ext>
            </a:extLst>
          </p:cNvPr>
          <p:cNvSpPr txBox="1"/>
          <p:nvPr/>
        </p:nvSpPr>
        <p:spPr>
          <a:xfrm>
            <a:off x="79751" y="1817728"/>
            <a:ext cx="2096087" cy="323165"/>
          </a:xfrm>
          <a:prstGeom prst="rect">
            <a:avLst/>
          </a:prstGeom>
          <a:noFill/>
          <a:ln>
            <a:noFill/>
          </a:ln>
        </p:spPr>
        <p:txBody>
          <a:bodyPr wrap="square" rtlCol="0">
            <a:spAutoFit/>
          </a:bodyPr>
          <a:lstStyle/>
          <a:p>
            <a:r>
              <a:rPr lang="es-DE" sz="1500" u="sng" dirty="0"/>
              <a:t>Motivation and aims</a:t>
            </a:r>
          </a:p>
        </p:txBody>
      </p:sp>
      <p:pic>
        <p:nvPicPr>
          <p:cNvPr id="9" name="Gráfico 8" descr="Cursor con relleno sólido">
            <a:hlinkClick r:id="rId3" action="ppaction://hlinksldjump"/>
            <a:extLst>
              <a:ext uri="{FF2B5EF4-FFF2-40B4-BE49-F238E27FC236}">
                <a16:creationId xmlns:a16="http://schemas.microsoft.com/office/drawing/2014/main" id="{E8D6BEAC-2279-D84E-8482-30659D9B259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729943" y="2006664"/>
            <a:ext cx="251374" cy="295437"/>
          </a:xfrm>
          <a:prstGeom prst="rect">
            <a:avLst/>
          </a:prstGeom>
        </p:spPr>
      </p:pic>
      <p:grpSp>
        <p:nvGrpSpPr>
          <p:cNvPr id="13" name="Grupo 12">
            <a:extLst>
              <a:ext uri="{FF2B5EF4-FFF2-40B4-BE49-F238E27FC236}">
                <a16:creationId xmlns:a16="http://schemas.microsoft.com/office/drawing/2014/main" id="{918413FA-800E-B54D-B3FA-56D5265B1C33}"/>
              </a:ext>
            </a:extLst>
          </p:cNvPr>
          <p:cNvGrpSpPr/>
          <p:nvPr/>
        </p:nvGrpSpPr>
        <p:grpSpPr>
          <a:xfrm>
            <a:off x="171146" y="2930529"/>
            <a:ext cx="2363971" cy="2213504"/>
            <a:chOff x="7348680" y="1413336"/>
            <a:chExt cx="4005120" cy="3031594"/>
          </a:xfrm>
        </p:grpSpPr>
        <p:pic>
          <p:nvPicPr>
            <p:cNvPr id="14" name="Imagen 13">
              <a:extLst>
                <a:ext uri="{FF2B5EF4-FFF2-40B4-BE49-F238E27FC236}">
                  <a16:creationId xmlns:a16="http://schemas.microsoft.com/office/drawing/2014/main" id="{4ED0333C-411B-A444-B2AC-3D58B864847F}"/>
                </a:ext>
              </a:extLst>
            </p:cNvPr>
            <p:cNvPicPr>
              <a:picLocks noChangeAspect="1"/>
            </p:cNvPicPr>
            <p:nvPr/>
          </p:nvPicPr>
          <p:blipFill rotWithShape="1">
            <a:blip r:embed="rId6">
              <a:extLst>
                <a:ext uri="{BEBA8EAE-BF5A-486C-A8C5-ECC9F3942E4B}">
                  <a14:imgProps xmlns:a14="http://schemas.microsoft.com/office/drawing/2010/main">
                    <a14:imgLayer r:embed="rId7">
                      <a14:imgEffect>
                        <a14:sharpenSoften amount="46000"/>
                      </a14:imgEffect>
                    </a14:imgLayer>
                  </a14:imgProps>
                </a:ext>
              </a:extLst>
            </a:blip>
            <a:srcRect l="14857"/>
            <a:stretch/>
          </p:blipFill>
          <p:spPr>
            <a:xfrm>
              <a:off x="7943742" y="1413336"/>
              <a:ext cx="3410058" cy="3031594"/>
            </a:xfrm>
            <a:prstGeom prst="rect">
              <a:avLst/>
            </a:prstGeom>
          </p:spPr>
        </p:pic>
        <p:pic>
          <p:nvPicPr>
            <p:cNvPr id="15" name="Imagen 14">
              <a:extLst>
                <a:ext uri="{FF2B5EF4-FFF2-40B4-BE49-F238E27FC236}">
                  <a16:creationId xmlns:a16="http://schemas.microsoft.com/office/drawing/2014/main" id="{64B2B2C9-1860-4240-B536-1F2577D21480}"/>
                </a:ext>
              </a:extLst>
            </p:cNvPr>
            <p:cNvPicPr>
              <a:picLocks noChangeAspect="1"/>
            </p:cNvPicPr>
            <p:nvPr/>
          </p:nvPicPr>
          <p:blipFill rotWithShape="1">
            <a:blip r:embed="rId8">
              <a:grayscl/>
              <a:extLst>
                <a:ext uri="{BEBA8EAE-BF5A-486C-A8C5-ECC9F3942E4B}">
                  <a14:imgProps xmlns:a14="http://schemas.microsoft.com/office/drawing/2010/main">
                    <a14:imgLayer r:embed="rId7">
                      <a14:imgEffect>
                        <a14:sharpenSoften amount="46000"/>
                      </a14:imgEffect>
                      <a14:imgEffect>
                        <a14:saturation sat="33000"/>
                      </a14:imgEffect>
                    </a14:imgLayer>
                  </a14:imgProps>
                </a:ext>
              </a:extLst>
            </a:blip>
            <a:srcRect t="50000"/>
            <a:stretch/>
          </p:blipFill>
          <p:spPr>
            <a:xfrm>
              <a:off x="7348680" y="2929133"/>
              <a:ext cx="4005120" cy="1515796"/>
            </a:xfrm>
            <a:prstGeom prst="rect">
              <a:avLst/>
            </a:prstGeom>
          </p:spPr>
        </p:pic>
      </p:grpSp>
      <p:sp>
        <p:nvSpPr>
          <p:cNvPr id="5" name="CuadroTexto 4">
            <a:extLst>
              <a:ext uri="{FF2B5EF4-FFF2-40B4-BE49-F238E27FC236}">
                <a16:creationId xmlns:a16="http://schemas.microsoft.com/office/drawing/2014/main" id="{C1A86AC6-41C8-2D42-90B9-E330DE627805}"/>
              </a:ext>
            </a:extLst>
          </p:cNvPr>
          <p:cNvSpPr txBox="1"/>
          <p:nvPr/>
        </p:nvSpPr>
        <p:spPr>
          <a:xfrm>
            <a:off x="269540" y="5246119"/>
            <a:ext cx="1151367" cy="323165"/>
          </a:xfrm>
          <a:prstGeom prst="rect">
            <a:avLst/>
          </a:prstGeom>
          <a:noFill/>
        </p:spPr>
        <p:txBody>
          <a:bodyPr wrap="square" rtlCol="0">
            <a:spAutoFit/>
          </a:bodyPr>
          <a:lstStyle/>
          <a:p>
            <a:r>
              <a:rPr lang="es-DE" sz="1500" u="sng" dirty="0"/>
              <a:t>Study area</a:t>
            </a:r>
          </a:p>
        </p:txBody>
      </p:sp>
      <p:graphicFrame>
        <p:nvGraphicFramePr>
          <p:cNvPr id="21" name="Diagrama 20">
            <a:extLst>
              <a:ext uri="{FF2B5EF4-FFF2-40B4-BE49-F238E27FC236}">
                <a16:creationId xmlns:a16="http://schemas.microsoft.com/office/drawing/2014/main" id="{C9C51C78-E11D-9B4F-B776-C68868716D19}"/>
              </a:ext>
            </a:extLst>
          </p:cNvPr>
          <p:cNvGraphicFramePr/>
          <p:nvPr>
            <p:extLst>
              <p:ext uri="{D42A27DB-BD31-4B8C-83A1-F6EECF244321}">
                <p14:modId xmlns:p14="http://schemas.microsoft.com/office/powerpoint/2010/main" val="286929566"/>
              </p:ext>
            </p:extLst>
          </p:nvPr>
        </p:nvGraphicFramePr>
        <p:xfrm>
          <a:off x="3194796" y="3426405"/>
          <a:ext cx="2412114" cy="3435253"/>
        </p:xfrm>
        <a:graphic>
          <a:graphicData uri="http://schemas.openxmlformats.org/drawingml/2006/diagram">
            <dgm:relIds xmlns:dgm="http://schemas.openxmlformats.org/drawingml/2006/diagram" xmlns:r="http://schemas.openxmlformats.org/officeDocument/2006/relationships" r:dm="rId9" r:lo="rId10" r:qs="rId11" r:cs="rId12"/>
          </a:graphicData>
        </a:graphic>
      </p:graphicFrame>
      <p:sp>
        <p:nvSpPr>
          <p:cNvPr id="23" name="CuadroTexto 22">
            <a:extLst>
              <a:ext uri="{FF2B5EF4-FFF2-40B4-BE49-F238E27FC236}">
                <a16:creationId xmlns:a16="http://schemas.microsoft.com/office/drawing/2014/main" id="{EC0479A5-8D9C-4E4C-A442-32BDE33459FD}"/>
              </a:ext>
            </a:extLst>
          </p:cNvPr>
          <p:cNvSpPr txBox="1"/>
          <p:nvPr/>
        </p:nvSpPr>
        <p:spPr>
          <a:xfrm>
            <a:off x="2993268" y="3021918"/>
            <a:ext cx="1151367" cy="323165"/>
          </a:xfrm>
          <a:prstGeom prst="rect">
            <a:avLst/>
          </a:prstGeom>
          <a:noFill/>
        </p:spPr>
        <p:txBody>
          <a:bodyPr wrap="square" rtlCol="0">
            <a:spAutoFit/>
          </a:bodyPr>
          <a:lstStyle/>
          <a:p>
            <a:r>
              <a:rPr lang="es-DE" sz="1500" u="sng" dirty="0"/>
              <a:t>Methods</a:t>
            </a:r>
          </a:p>
        </p:txBody>
      </p:sp>
      <p:pic>
        <p:nvPicPr>
          <p:cNvPr id="24" name="Gráfico 23" descr="Cursor con relleno sólido">
            <a:hlinkClick r:id="rId14" action="ppaction://hlinksldjump"/>
            <a:extLst>
              <a:ext uri="{FF2B5EF4-FFF2-40B4-BE49-F238E27FC236}">
                <a16:creationId xmlns:a16="http://schemas.microsoft.com/office/drawing/2014/main" id="{3FC7026F-10A1-DA4F-85B0-E15F8BFD314F}"/>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775032" y="3183204"/>
            <a:ext cx="251374" cy="295437"/>
          </a:xfrm>
          <a:prstGeom prst="rect">
            <a:avLst/>
          </a:prstGeom>
        </p:spPr>
      </p:pic>
      <p:grpSp>
        <p:nvGrpSpPr>
          <p:cNvPr id="20" name="Grupo 19">
            <a:extLst>
              <a:ext uri="{FF2B5EF4-FFF2-40B4-BE49-F238E27FC236}">
                <a16:creationId xmlns:a16="http://schemas.microsoft.com/office/drawing/2014/main" id="{EB64ABF7-E56B-A341-80BD-132C2104ED29}"/>
              </a:ext>
            </a:extLst>
          </p:cNvPr>
          <p:cNvGrpSpPr/>
          <p:nvPr/>
        </p:nvGrpSpPr>
        <p:grpSpPr>
          <a:xfrm>
            <a:off x="855215" y="5569284"/>
            <a:ext cx="1151367" cy="1016990"/>
            <a:chOff x="9016409" y="2256811"/>
            <a:chExt cx="2744684" cy="2740492"/>
          </a:xfrm>
        </p:grpSpPr>
        <p:pic>
          <p:nvPicPr>
            <p:cNvPr id="29" name="Imagen 28" descr="Imagen en blanco y negro de la luna&#10;&#10;Descripción generada automáticamente con confianza baja">
              <a:extLst>
                <a:ext uri="{FF2B5EF4-FFF2-40B4-BE49-F238E27FC236}">
                  <a16:creationId xmlns:a16="http://schemas.microsoft.com/office/drawing/2014/main" id="{C48EF6CF-E18F-F54F-8D31-B55167B68C05}"/>
                </a:ext>
              </a:extLst>
            </p:cNvPr>
            <p:cNvPicPr>
              <a:picLocks noChangeAspect="1"/>
            </p:cNvPicPr>
            <p:nvPr/>
          </p:nvPicPr>
          <p:blipFill rotWithShape="1">
            <a:blip r:embed="rId15"/>
            <a:srcRect l="13515" t="13713" r="15256" b="15735"/>
            <a:stretch/>
          </p:blipFill>
          <p:spPr>
            <a:xfrm>
              <a:off x="9016409" y="2256811"/>
              <a:ext cx="2744684" cy="2740492"/>
            </a:xfrm>
            <a:prstGeom prst="rect">
              <a:avLst/>
            </a:prstGeom>
            <a:ln>
              <a:solidFill>
                <a:schemeClr val="tx1"/>
              </a:solidFill>
            </a:ln>
          </p:spPr>
        </p:pic>
        <p:sp>
          <p:nvSpPr>
            <p:cNvPr id="30" name="Rectángulo 29">
              <a:extLst>
                <a:ext uri="{FF2B5EF4-FFF2-40B4-BE49-F238E27FC236}">
                  <a16:creationId xmlns:a16="http://schemas.microsoft.com/office/drawing/2014/main" id="{24E5D8F8-2F15-FD43-B440-E17408A2EA57}"/>
                </a:ext>
              </a:extLst>
            </p:cNvPr>
            <p:cNvSpPr/>
            <p:nvPr/>
          </p:nvSpPr>
          <p:spPr>
            <a:xfrm>
              <a:off x="10035194" y="3251200"/>
              <a:ext cx="294139" cy="304800"/>
            </a:xfrm>
            <a:prstGeom prst="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noFill/>
              </a:endParaRPr>
            </a:p>
          </p:txBody>
        </p:sp>
      </p:grpSp>
      <p:sp>
        <p:nvSpPr>
          <p:cNvPr id="33" name="CuadroTexto 32">
            <a:extLst>
              <a:ext uri="{FF2B5EF4-FFF2-40B4-BE49-F238E27FC236}">
                <a16:creationId xmlns:a16="http://schemas.microsoft.com/office/drawing/2014/main" id="{ABFD0C96-EFA6-0844-8D3D-880756D4D754}"/>
              </a:ext>
            </a:extLst>
          </p:cNvPr>
          <p:cNvSpPr txBox="1"/>
          <p:nvPr/>
        </p:nvSpPr>
        <p:spPr>
          <a:xfrm>
            <a:off x="5961446" y="1751747"/>
            <a:ext cx="1151367" cy="323165"/>
          </a:xfrm>
          <a:prstGeom prst="rect">
            <a:avLst/>
          </a:prstGeom>
          <a:noFill/>
        </p:spPr>
        <p:txBody>
          <a:bodyPr wrap="square" rtlCol="0">
            <a:spAutoFit/>
          </a:bodyPr>
          <a:lstStyle/>
          <a:p>
            <a:r>
              <a:rPr lang="es-DE" sz="1500" u="sng" dirty="0"/>
              <a:t>Results</a:t>
            </a:r>
          </a:p>
        </p:txBody>
      </p:sp>
      <p:sp>
        <p:nvSpPr>
          <p:cNvPr id="28" name="CuadroTexto 27">
            <a:extLst>
              <a:ext uri="{FF2B5EF4-FFF2-40B4-BE49-F238E27FC236}">
                <a16:creationId xmlns:a16="http://schemas.microsoft.com/office/drawing/2014/main" id="{FC7F20E8-6E9B-9140-B4CB-43E1408E4478}"/>
              </a:ext>
            </a:extLst>
          </p:cNvPr>
          <p:cNvSpPr txBox="1"/>
          <p:nvPr/>
        </p:nvSpPr>
        <p:spPr>
          <a:xfrm>
            <a:off x="8688886" y="2064163"/>
            <a:ext cx="2317104" cy="323165"/>
          </a:xfrm>
          <a:prstGeom prst="rect">
            <a:avLst/>
          </a:prstGeom>
          <a:noFill/>
        </p:spPr>
        <p:txBody>
          <a:bodyPr wrap="square" rtlCol="0">
            <a:spAutoFit/>
          </a:bodyPr>
          <a:lstStyle/>
          <a:p>
            <a:r>
              <a:rPr lang="es-DE" sz="1500" u="sng" dirty="0"/>
              <a:t>Discussion and conclusion</a:t>
            </a:r>
          </a:p>
        </p:txBody>
      </p:sp>
      <p:pic>
        <p:nvPicPr>
          <p:cNvPr id="37" name="Gráfico 36" descr="Cursor con relleno sólido">
            <a:hlinkClick r:id="rId16" action="ppaction://hlinksldjump"/>
            <a:extLst>
              <a:ext uri="{FF2B5EF4-FFF2-40B4-BE49-F238E27FC236}">
                <a16:creationId xmlns:a16="http://schemas.microsoft.com/office/drawing/2014/main" id="{FAD00AE8-78BC-A742-85FF-45C3EA7D7051}"/>
              </a:ext>
            </a:extLst>
          </p:cNvPr>
          <p:cNvPicPr>
            <a:picLocks noChangeAspect="1"/>
          </p:cNvPicPr>
          <p:nvPr/>
        </p:nvPicPr>
        <p:blipFill>
          <a:blip r:embed="rId17">
            <a:extLst>
              <a:ext uri="{96DAC541-7B7A-43D3-8B79-37D633B846F1}">
                <asvg:svgBlip xmlns:asvg="http://schemas.microsoft.com/office/drawing/2016/SVG/main" r:embed="rId18"/>
              </a:ext>
            </a:extLst>
          </a:blip>
          <a:stretch>
            <a:fillRect/>
          </a:stretch>
        </p:blipFill>
        <p:spPr>
          <a:xfrm>
            <a:off x="9764489" y="5938859"/>
            <a:ext cx="251374" cy="295437"/>
          </a:xfrm>
          <a:prstGeom prst="rect">
            <a:avLst/>
          </a:prstGeom>
        </p:spPr>
      </p:pic>
      <p:graphicFrame>
        <p:nvGraphicFramePr>
          <p:cNvPr id="38" name="Tabla 38">
            <a:extLst>
              <a:ext uri="{FF2B5EF4-FFF2-40B4-BE49-F238E27FC236}">
                <a16:creationId xmlns:a16="http://schemas.microsoft.com/office/drawing/2014/main" id="{D5B94757-15B7-C44E-A1D1-C99325351509}"/>
              </a:ext>
            </a:extLst>
          </p:cNvPr>
          <p:cNvGraphicFramePr>
            <a:graphicFrameLocks noGrp="1"/>
          </p:cNvGraphicFramePr>
          <p:nvPr>
            <p:extLst>
              <p:ext uri="{D42A27DB-BD31-4B8C-83A1-F6EECF244321}">
                <p14:modId xmlns:p14="http://schemas.microsoft.com/office/powerpoint/2010/main" val="1633716855"/>
              </p:ext>
            </p:extLst>
          </p:nvPr>
        </p:nvGraphicFramePr>
        <p:xfrm>
          <a:off x="6419594" y="2193357"/>
          <a:ext cx="1838244" cy="4520731"/>
        </p:xfrm>
        <a:graphic>
          <a:graphicData uri="http://schemas.openxmlformats.org/drawingml/2006/table">
            <a:tbl>
              <a:tblPr firstRow="1" bandRow="1">
                <a:tableStyleId>{5C22544A-7EE6-4342-B048-85BDC9FD1C3A}</a:tableStyleId>
              </a:tblPr>
              <a:tblGrid>
                <a:gridCol w="1838244">
                  <a:extLst>
                    <a:ext uri="{9D8B030D-6E8A-4147-A177-3AD203B41FA5}">
                      <a16:colId xmlns:a16="http://schemas.microsoft.com/office/drawing/2014/main" val="1109172775"/>
                    </a:ext>
                  </a:extLst>
                </a:gridCol>
              </a:tblGrid>
              <a:tr h="196089">
                <a:tc>
                  <a:txBody>
                    <a:bodyPr/>
                    <a:lstStyle/>
                    <a:p>
                      <a:pPr algn="ctr"/>
                      <a:r>
                        <a:rPr lang="es-DE" sz="1000" dirty="0">
                          <a:solidFill>
                            <a:schemeClr val="tx1"/>
                          </a:solidFill>
                        </a:rPr>
                        <a:t>Demand</a:t>
                      </a:r>
                    </a:p>
                  </a:txBody>
                  <a:tcPr>
                    <a:solidFill>
                      <a:srgbClr val="AB0000"/>
                    </a:solidFill>
                  </a:tcPr>
                </a:tc>
                <a:extLst>
                  <a:ext uri="{0D108BD9-81ED-4DB2-BD59-A6C34878D82A}">
                    <a16:rowId xmlns:a16="http://schemas.microsoft.com/office/drawing/2014/main" val="1793357360"/>
                  </a:ext>
                </a:extLst>
              </a:tr>
              <a:tr h="370840">
                <a:tc>
                  <a:txBody>
                    <a:bodyPr/>
                    <a:lstStyle/>
                    <a:p>
                      <a:pPr algn="ctr"/>
                      <a:r>
                        <a:rPr lang="en-US" sz="1000" kern="1200" dirty="0">
                          <a:solidFill>
                            <a:srgbClr val="000000"/>
                          </a:solidFill>
                          <a:effectLst/>
                          <a:latin typeface="+mn-lt"/>
                          <a:ea typeface="Times New Roman" panose="02020603050405020304" pitchFamily="18" charset="0"/>
                          <a:cs typeface="Calibri" panose="020F0502020204030204" pitchFamily="34" charset="0"/>
                        </a:rPr>
                        <a:t>Demand context </a:t>
                      </a:r>
                      <a:br>
                        <a:rPr lang="en-US" sz="1000" kern="1200" dirty="0">
                          <a:solidFill>
                            <a:srgbClr val="000000"/>
                          </a:solidFill>
                          <a:effectLst/>
                          <a:latin typeface="+mn-lt"/>
                          <a:ea typeface="Times New Roman" panose="02020603050405020304" pitchFamily="18" charset="0"/>
                          <a:cs typeface="Calibri" panose="020F0502020204030204" pitchFamily="34" charset="0"/>
                        </a:rPr>
                      </a:br>
                      <a:r>
                        <a:rPr lang="en-US" sz="1000" kern="1200" dirty="0">
                          <a:solidFill>
                            <a:srgbClr val="000000"/>
                          </a:solidFill>
                          <a:effectLst/>
                          <a:latin typeface="+mn-lt"/>
                          <a:ea typeface="Times New Roman" panose="02020603050405020304" pitchFamily="18" charset="0"/>
                          <a:cs typeface="Calibri" panose="020F0502020204030204" pitchFamily="34" charset="0"/>
                        </a:rPr>
                        <a:t>Geothermal resource context</a:t>
                      </a:r>
                      <a:br>
                        <a:rPr lang="en-US" sz="1000" kern="1200" dirty="0">
                          <a:solidFill>
                            <a:srgbClr val="000000"/>
                          </a:solidFill>
                          <a:effectLst/>
                          <a:latin typeface="+mn-lt"/>
                          <a:ea typeface="Times New Roman" panose="02020603050405020304" pitchFamily="18" charset="0"/>
                          <a:cs typeface="Calibri" panose="020F0502020204030204" pitchFamily="34" charset="0"/>
                        </a:rPr>
                      </a:br>
                      <a:r>
                        <a:rPr lang="en-US" sz="1000" kern="1200" dirty="0">
                          <a:solidFill>
                            <a:srgbClr val="000000"/>
                          </a:solidFill>
                          <a:effectLst/>
                          <a:latin typeface="+mn-lt"/>
                          <a:ea typeface="Times New Roman" panose="02020603050405020304" pitchFamily="18" charset="0"/>
                          <a:cs typeface="Calibri" panose="020F0502020204030204" pitchFamily="34" charset="0"/>
                        </a:rPr>
                        <a:t>Deep social territorial diagnosis </a:t>
                      </a:r>
                      <a:br>
                        <a:rPr lang="en-US" sz="1000" kern="1200" dirty="0">
                          <a:solidFill>
                            <a:srgbClr val="000000"/>
                          </a:solidFill>
                          <a:effectLst/>
                          <a:latin typeface="+mn-lt"/>
                          <a:ea typeface="Times New Roman" panose="02020603050405020304" pitchFamily="18" charset="0"/>
                          <a:cs typeface="Calibri" panose="020F0502020204030204" pitchFamily="34" charset="0"/>
                        </a:rPr>
                      </a:br>
                      <a:r>
                        <a:rPr lang="en-US" sz="1000" kern="1200" dirty="0">
                          <a:solidFill>
                            <a:srgbClr val="000000"/>
                          </a:solidFill>
                          <a:effectLst/>
                          <a:latin typeface="+mn-lt"/>
                          <a:ea typeface="Times New Roman" panose="02020603050405020304" pitchFamily="18" charset="0"/>
                          <a:cs typeface="Calibri" panose="020F0502020204030204" pitchFamily="34" charset="0"/>
                        </a:rPr>
                        <a:t>Social </a:t>
                      </a:r>
                      <a:br>
                        <a:rPr lang="en-US" sz="1000" kern="1200" dirty="0">
                          <a:solidFill>
                            <a:srgbClr val="000000"/>
                          </a:solidFill>
                          <a:effectLst/>
                          <a:latin typeface="+mn-lt"/>
                          <a:ea typeface="Times New Roman" panose="02020603050405020304" pitchFamily="18" charset="0"/>
                          <a:cs typeface="Calibri" panose="020F0502020204030204" pitchFamily="34" charset="0"/>
                        </a:rPr>
                      </a:br>
                      <a:r>
                        <a:rPr lang="en-US" sz="1000" kern="1200" dirty="0">
                          <a:solidFill>
                            <a:srgbClr val="000000"/>
                          </a:solidFill>
                          <a:effectLst/>
                          <a:latin typeface="+mn-lt"/>
                          <a:ea typeface="Times New Roman" panose="02020603050405020304" pitchFamily="18" charset="0"/>
                          <a:cs typeface="Calibri" panose="020F0502020204030204" pitchFamily="34" charset="0"/>
                        </a:rPr>
                        <a:t>Institutional </a:t>
                      </a:r>
                      <a:br>
                        <a:rPr lang="en-US" sz="1000" kern="1200" dirty="0">
                          <a:solidFill>
                            <a:srgbClr val="000000"/>
                          </a:solidFill>
                          <a:effectLst/>
                          <a:latin typeface="+mn-lt"/>
                          <a:ea typeface="Times New Roman" panose="02020603050405020304" pitchFamily="18" charset="0"/>
                          <a:cs typeface="Calibri" panose="020F0502020204030204" pitchFamily="34" charset="0"/>
                        </a:rPr>
                      </a:br>
                      <a:r>
                        <a:rPr lang="en-US" sz="1000" kern="1200" dirty="0">
                          <a:solidFill>
                            <a:srgbClr val="000000"/>
                          </a:solidFill>
                          <a:effectLst/>
                          <a:latin typeface="+mn-lt"/>
                          <a:ea typeface="Times New Roman" panose="02020603050405020304" pitchFamily="18" charset="0"/>
                          <a:cs typeface="Calibri" panose="020F0502020204030204" pitchFamily="34" charset="0"/>
                        </a:rPr>
                        <a:t>Education </a:t>
                      </a:r>
                      <a:br>
                        <a:rPr lang="en-US" sz="1000" kern="1200" dirty="0">
                          <a:solidFill>
                            <a:srgbClr val="000000"/>
                          </a:solidFill>
                          <a:effectLst/>
                          <a:latin typeface="+mn-lt"/>
                          <a:ea typeface="Times New Roman" panose="02020603050405020304" pitchFamily="18" charset="0"/>
                          <a:cs typeface="Calibri" panose="020F0502020204030204" pitchFamily="34" charset="0"/>
                        </a:rPr>
                      </a:br>
                      <a:r>
                        <a:rPr lang="en-US" sz="1000" kern="1200" dirty="0">
                          <a:solidFill>
                            <a:srgbClr val="000000"/>
                          </a:solidFill>
                          <a:effectLst/>
                          <a:latin typeface="+mn-lt"/>
                          <a:ea typeface="Times New Roman" panose="02020603050405020304" pitchFamily="18" charset="0"/>
                          <a:cs typeface="Calibri" panose="020F0502020204030204" pitchFamily="34" charset="0"/>
                        </a:rPr>
                        <a:t>Technical</a:t>
                      </a:r>
                      <a:br>
                        <a:rPr lang="en-US" sz="1000" kern="1200" dirty="0">
                          <a:solidFill>
                            <a:srgbClr val="000000"/>
                          </a:solidFill>
                          <a:effectLst/>
                          <a:latin typeface="+mn-lt"/>
                          <a:ea typeface="Times New Roman" panose="02020603050405020304" pitchFamily="18" charset="0"/>
                          <a:cs typeface="Calibri" panose="020F0502020204030204" pitchFamily="34" charset="0"/>
                        </a:rPr>
                      </a:br>
                      <a:r>
                        <a:rPr lang="en-US" sz="1000" kern="1200" dirty="0">
                          <a:solidFill>
                            <a:srgbClr val="000000"/>
                          </a:solidFill>
                          <a:effectLst/>
                          <a:latin typeface="+mn-lt"/>
                          <a:ea typeface="Times New Roman" panose="02020603050405020304" pitchFamily="18" charset="0"/>
                          <a:cs typeface="Calibri" panose="020F0502020204030204" pitchFamily="34" charset="0"/>
                        </a:rPr>
                        <a:t>Regulation</a:t>
                      </a:r>
                      <a:br>
                        <a:rPr lang="en-US" sz="1000" kern="1200" dirty="0">
                          <a:solidFill>
                            <a:srgbClr val="000000"/>
                          </a:solidFill>
                          <a:effectLst/>
                          <a:latin typeface="+mn-lt"/>
                          <a:ea typeface="Times New Roman" panose="02020603050405020304" pitchFamily="18" charset="0"/>
                          <a:cs typeface="Calibri" panose="020F0502020204030204" pitchFamily="34" charset="0"/>
                        </a:rPr>
                      </a:br>
                      <a:r>
                        <a:rPr lang="en-US" sz="1000" kern="1200" dirty="0">
                          <a:solidFill>
                            <a:srgbClr val="000000"/>
                          </a:solidFill>
                          <a:effectLst/>
                          <a:latin typeface="+mn-lt"/>
                          <a:ea typeface="Times New Roman" panose="02020603050405020304" pitchFamily="18" charset="0"/>
                          <a:cs typeface="Calibri" panose="020F0502020204030204" pitchFamily="34" charset="0"/>
                        </a:rPr>
                        <a:t>Economic</a:t>
                      </a:r>
                      <a:br>
                        <a:rPr lang="en-US" sz="1000" kern="1200" dirty="0">
                          <a:solidFill>
                            <a:srgbClr val="000000"/>
                          </a:solidFill>
                          <a:effectLst/>
                          <a:latin typeface="+mn-lt"/>
                          <a:ea typeface="Times New Roman" panose="02020603050405020304" pitchFamily="18" charset="0"/>
                          <a:cs typeface="Calibri" panose="020F0502020204030204" pitchFamily="34" charset="0"/>
                        </a:rPr>
                      </a:br>
                      <a:r>
                        <a:rPr lang="en-US" sz="1000" kern="1200" dirty="0">
                          <a:solidFill>
                            <a:srgbClr val="000000"/>
                          </a:solidFill>
                          <a:effectLst/>
                          <a:latin typeface="+mn-lt"/>
                          <a:ea typeface="Times New Roman" panose="02020603050405020304" pitchFamily="18" charset="0"/>
                          <a:cs typeface="Calibri" panose="020F0502020204030204" pitchFamily="34" charset="0"/>
                        </a:rPr>
                        <a:t>Financial</a:t>
                      </a:r>
                      <a:endParaRPr lang="es-DE" sz="1000" dirty="0"/>
                    </a:p>
                  </a:txBody>
                  <a:tcPr>
                    <a:noFill/>
                  </a:tcPr>
                </a:tc>
                <a:extLst>
                  <a:ext uri="{0D108BD9-81ED-4DB2-BD59-A6C34878D82A}">
                    <a16:rowId xmlns:a16="http://schemas.microsoft.com/office/drawing/2014/main" val="1104621752"/>
                  </a:ext>
                </a:extLst>
              </a:tr>
              <a:tr h="229777">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s-CL" sz="1000" b="1" i="0" u="none" strike="noStrike" kern="1200" dirty="0">
                          <a:solidFill>
                            <a:srgbClr val="000000"/>
                          </a:solidFill>
                          <a:effectLst/>
                          <a:latin typeface="+mn-lt"/>
                          <a:ea typeface="+mn-ea"/>
                          <a:cs typeface="Calibri" panose="020F0502020204030204" pitchFamily="34" charset="0"/>
                        </a:rPr>
                        <a:t>Infrastructure</a:t>
                      </a:r>
                    </a:p>
                  </a:txBody>
                  <a:tcPr>
                    <a:solidFill>
                      <a:schemeClr val="accent2">
                        <a:lumMod val="75000"/>
                      </a:schemeClr>
                    </a:solidFill>
                  </a:tcPr>
                </a:tc>
                <a:extLst>
                  <a:ext uri="{0D108BD9-81ED-4DB2-BD59-A6C34878D82A}">
                    <a16:rowId xmlns:a16="http://schemas.microsoft.com/office/drawing/2014/main" val="194352832"/>
                  </a:ext>
                </a:extLst>
              </a:tr>
              <a:tr h="3708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000" kern="1200" dirty="0">
                          <a:solidFill>
                            <a:srgbClr val="000000"/>
                          </a:solidFill>
                          <a:effectLst/>
                          <a:latin typeface="+mn-lt"/>
                          <a:ea typeface="Times New Roman" panose="02020603050405020304" pitchFamily="18" charset="0"/>
                          <a:cs typeface="Calibri" panose="020F0502020204030204" pitchFamily="34" charset="0"/>
                        </a:rPr>
                        <a:t>Social </a:t>
                      </a:r>
                      <a:br>
                        <a:rPr lang="en-US" sz="1000" kern="1200" dirty="0">
                          <a:solidFill>
                            <a:srgbClr val="000000"/>
                          </a:solidFill>
                          <a:effectLst/>
                          <a:latin typeface="+mn-lt"/>
                          <a:ea typeface="Times New Roman" panose="02020603050405020304" pitchFamily="18" charset="0"/>
                          <a:cs typeface="Calibri" panose="020F0502020204030204" pitchFamily="34" charset="0"/>
                        </a:rPr>
                      </a:br>
                      <a:r>
                        <a:rPr lang="en-US" sz="1000" kern="1200" dirty="0">
                          <a:solidFill>
                            <a:srgbClr val="000000"/>
                          </a:solidFill>
                          <a:effectLst/>
                          <a:latin typeface="+mn-lt"/>
                          <a:ea typeface="Times New Roman" panose="02020603050405020304" pitchFamily="18" charset="0"/>
                          <a:cs typeface="Calibri" panose="020F0502020204030204" pitchFamily="34" charset="0"/>
                        </a:rPr>
                        <a:t>Technical </a:t>
                      </a:r>
                      <a:br>
                        <a:rPr lang="en-US" sz="1000" kern="1200" dirty="0">
                          <a:solidFill>
                            <a:srgbClr val="000000"/>
                          </a:solidFill>
                          <a:effectLst/>
                          <a:latin typeface="+mn-lt"/>
                          <a:ea typeface="Times New Roman" panose="02020603050405020304" pitchFamily="18" charset="0"/>
                          <a:cs typeface="Calibri" panose="020F0502020204030204" pitchFamily="34" charset="0"/>
                        </a:rPr>
                      </a:br>
                      <a:r>
                        <a:rPr lang="en-US" sz="1000" kern="1200" dirty="0">
                          <a:solidFill>
                            <a:srgbClr val="000000"/>
                          </a:solidFill>
                          <a:effectLst/>
                          <a:latin typeface="+mn-lt"/>
                          <a:ea typeface="Times New Roman" panose="02020603050405020304" pitchFamily="18" charset="0"/>
                          <a:cs typeface="Calibri" panose="020F0502020204030204" pitchFamily="34" charset="0"/>
                        </a:rPr>
                        <a:t>Education </a:t>
                      </a:r>
                      <a:br>
                        <a:rPr lang="en-US" sz="1000" kern="1200" dirty="0">
                          <a:solidFill>
                            <a:srgbClr val="000000"/>
                          </a:solidFill>
                          <a:effectLst/>
                          <a:latin typeface="+mn-lt"/>
                          <a:ea typeface="Times New Roman" panose="02020603050405020304" pitchFamily="18" charset="0"/>
                          <a:cs typeface="Calibri" panose="020F0502020204030204" pitchFamily="34" charset="0"/>
                        </a:rPr>
                      </a:br>
                      <a:r>
                        <a:rPr lang="en-US" sz="1000" kern="1200" dirty="0">
                          <a:solidFill>
                            <a:srgbClr val="000000"/>
                          </a:solidFill>
                          <a:effectLst/>
                          <a:latin typeface="+mn-lt"/>
                          <a:ea typeface="Times New Roman" panose="02020603050405020304" pitchFamily="18" charset="0"/>
                          <a:cs typeface="Calibri" panose="020F0502020204030204" pitchFamily="34" charset="0"/>
                        </a:rPr>
                        <a:t>Regulation</a:t>
                      </a:r>
                      <a:br>
                        <a:rPr lang="en-US" sz="1000" kern="1200" dirty="0">
                          <a:solidFill>
                            <a:srgbClr val="000000"/>
                          </a:solidFill>
                          <a:effectLst/>
                          <a:latin typeface="+mn-lt"/>
                          <a:ea typeface="Times New Roman" panose="02020603050405020304" pitchFamily="18" charset="0"/>
                          <a:cs typeface="Calibri" panose="020F0502020204030204" pitchFamily="34" charset="0"/>
                        </a:rPr>
                      </a:br>
                      <a:r>
                        <a:rPr lang="en-US" sz="1000" kern="1200" dirty="0">
                          <a:solidFill>
                            <a:srgbClr val="000000"/>
                          </a:solidFill>
                          <a:effectLst/>
                          <a:latin typeface="+mn-lt"/>
                          <a:ea typeface="Times New Roman" panose="02020603050405020304" pitchFamily="18" charset="0"/>
                          <a:cs typeface="Calibri" panose="020F0502020204030204" pitchFamily="34" charset="0"/>
                        </a:rPr>
                        <a:t>Economic</a:t>
                      </a:r>
                      <a:br>
                        <a:rPr lang="en-US" sz="1000" kern="1200" dirty="0">
                          <a:solidFill>
                            <a:srgbClr val="000000"/>
                          </a:solidFill>
                          <a:effectLst/>
                          <a:latin typeface="+mn-lt"/>
                          <a:ea typeface="Times New Roman" panose="02020603050405020304" pitchFamily="18" charset="0"/>
                          <a:cs typeface="Calibri" panose="020F0502020204030204" pitchFamily="34" charset="0"/>
                        </a:rPr>
                      </a:br>
                      <a:r>
                        <a:rPr lang="en-US" sz="1000" kern="1200" dirty="0">
                          <a:solidFill>
                            <a:srgbClr val="000000"/>
                          </a:solidFill>
                          <a:effectLst/>
                          <a:latin typeface="+mn-lt"/>
                          <a:ea typeface="Times New Roman" panose="02020603050405020304" pitchFamily="18" charset="0"/>
                          <a:cs typeface="Calibri" panose="020F0502020204030204" pitchFamily="34" charset="0"/>
                        </a:rPr>
                        <a:t>Financial</a:t>
                      </a:r>
                      <a:endParaRPr lang="es-CL" sz="1000" kern="1200" dirty="0">
                        <a:solidFill>
                          <a:schemeClr val="dk1"/>
                        </a:solidFill>
                        <a:effectLst/>
                        <a:latin typeface="+mn-lt"/>
                        <a:ea typeface="Calibri" panose="020F0502020204030204" pitchFamily="34" charset="0"/>
                        <a:cs typeface="Calibri" panose="020F0502020204030204" pitchFamily="34" charset="0"/>
                      </a:endParaRPr>
                    </a:p>
                  </a:txBody>
                  <a:tcPr>
                    <a:noFill/>
                  </a:tcPr>
                </a:tc>
                <a:extLst>
                  <a:ext uri="{0D108BD9-81ED-4DB2-BD59-A6C34878D82A}">
                    <a16:rowId xmlns:a16="http://schemas.microsoft.com/office/drawing/2014/main" val="523086909"/>
                  </a:ext>
                </a:extLst>
              </a:tr>
              <a:tr h="25353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s-CL" sz="1000" b="1" i="0" u="none" strike="noStrike" kern="1200" dirty="0" err="1">
                          <a:solidFill>
                            <a:srgbClr val="000000"/>
                          </a:solidFill>
                          <a:effectLst/>
                          <a:latin typeface="+mn-lt"/>
                          <a:ea typeface="+mn-ea"/>
                          <a:cs typeface="Calibri" panose="020F0502020204030204" pitchFamily="34" charset="0"/>
                        </a:rPr>
                        <a:t>Land</a:t>
                      </a:r>
                      <a:r>
                        <a:rPr lang="es-CL" sz="1000" b="1" i="0" u="none" strike="noStrike" kern="1200" dirty="0">
                          <a:solidFill>
                            <a:srgbClr val="000000"/>
                          </a:solidFill>
                          <a:effectLst/>
                          <a:latin typeface="+mn-lt"/>
                          <a:ea typeface="+mn-ea"/>
                          <a:cs typeface="Calibri" panose="020F0502020204030204" pitchFamily="34" charset="0"/>
                        </a:rPr>
                        <a:t> </a:t>
                      </a:r>
                      <a:r>
                        <a:rPr lang="es-CL" sz="1000" b="1" i="0" u="none" strike="noStrike" kern="1200" dirty="0" err="1">
                          <a:solidFill>
                            <a:srgbClr val="000000"/>
                          </a:solidFill>
                          <a:effectLst/>
                          <a:latin typeface="+mn-lt"/>
                          <a:ea typeface="+mn-ea"/>
                          <a:cs typeface="Calibri" panose="020F0502020204030204" pitchFamily="34" charset="0"/>
                        </a:rPr>
                        <a:t>access</a:t>
                      </a:r>
                      <a:endParaRPr lang="es-CL" sz="1000" b="1" i="0" u="none" strike="noStrike" kern="1200" dirty="0">
                        <a:solidFill>
                          <a:srgbClr val="000000"/>
                        </a:solidFill>
                        <a:effectLst/>
                        <a:latin typeface="+mn-lt"/>
                        <a:ea typeface="+mn-ea"/>
                        <a:cs typeface="Calibri" panose="020F0502020204030204" pitchFamily="34" charset="0"/>
                      </a:endParaRPr>
                    </a:p>
                  </a:txBody>
                  <a:tcPr>
                    <a:solidFill>
                      <a:schemeClr val="accent4">
                        <a:lumMod val="75000"/>
                      </a:schemeClr>
                    </a:solidFill>
                  </a:tcPr>
                </a:tc>
                <a:extLst>
                  <a:ext uri="{0D108BD9-81ED-4DB2-BD59-A6C34878D82A}">
                    <a16:rowId xmlns:a16="http://schemas.microsoft.com/office/drawing/2014/main" val="3725363422"/>
                  </a:ext>
                </a:extLst>
              </a:tr>
              <a:tr h="3708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000" kern="1200" dirty="0">
                          <a:solidFill>
                            <a:srgbClr val="000000"/>
                          </a:solidFill>
                          <a:effectLst/>
                          <a:latin typeface="+mn-lt"/>
                          <a:ea typeface="Times New Roman" panose="02020603050405020304" pitchFamily="18" charset="0"/>
                          <a:cs typeface="Calibri" panose="020F0502020204030204" pitchFamily="34" charset="0"/>
                        </a:rPr>
                        <a:t>Social</a:t>
                      </a:r>
                      <a:br>
                        <a:rPr lang="en-US" sz="1000" kern="1200" dirty="0">
                          <a:solidFill>
                            <a:srgbClr val="000000"/>
                          </a:solidFill>
                          <a:effectLst/>
                          <a:latin typeface="+mn-lt"/>
                          <a:ea typeface="Times New Roman" panose="02020603050405020304" pitchFamily="18" charset="0"/>
                          <a:cs typeface="Calibri" panose="020F0502020204030204" pitchFamily="34" charset="0"/>
                        </a:rPr>
                      </a:br>
                      <a:r>
                        <a:rPr lang="en-US" sz="1000" kern="1200" dirty="0">
                          <a:solidFill>
                            <a:srgbClr val="000000"/>
                          </a:solidFill>
                          <a:effectLst/>
                          <a:latin typeface="+mn-lt"/>
                          <a:ea typeface="Times New Roman" panose="02020603050405020304" pitchFamily="18" charset="0"/>
                          <a:cs typeface="Calibri" panose="020F0502020204030204" pitchFamily="34" charset="0"/>
                        </a:rPr>
                        <a:t>Technical </a:t>
                      </a:r>
                      <a:br>
                        <a:rPr lang="en-US" sz="1000" kern="1200" dirty="0">
                          <a:solidFill>
                            <a:srgbClr val="000000"/>
                          </a:solidFill>
                          <a:effectLst/>
                          <a:latin typeface="+mn-lt"/>
                          <a:ea typeface="Times New Roman" panose="02020603050405020304" pitchFamily="18" charset="0"/>
                          <a:cs typeface="Calibri" panose="020F0502020204030204" pitchFamily="34" charset="0"/>
                        </a:rPr>
                      </a:br>
                      <a:r>
                        <a:rPr lang="en-US" sz="1000" kern="1200" dirty="0">
                          <a:solidFill>
                            <a:srgbClr val="000000"/>
                          </a:solidFill>
                          <a:effectLst/>
                          <a:latin typeface="+mn-lt"/>
                          <a:ea typeface="Times New Roman" panose="02020603050405020304" pitchFamily="18" charset="0"/>
                          <a:cs typeface="Calibri" panose="020F0502020204030204" pitchFamily="34" charset="0"/>
                        </a:rPr>
                        <a:t>Analysis of  land access</a:t>
                      </a:r>
                      <a:br>
                        <a:rPr lang="en-US" sz="1000" kern="1200" dirty="0">
                          <a:solidFill>
                            <a:srgbClr val="000000"/>
                          </a:solidFill>
                          <a:effectLst/>
                          <a:latin typeface="+mn-lt"/>
                          <a:ea typeface="Times New Roman" panose="02020603050405020304" pitchFamily="18" charset="0"/>
                          <a:cs typeface="Calibri" panose="020F0502020204030204" pitchFamily="34" charset="0"/>
                        </a:rPr>
                      </a:br>
                      <a:r>
                        <a:rPr lang="en-US" sz="1000" kern="1200" dirty="0">
                          <a:solidFill>
                            <a:srgbClr val="000000"/>
                          </a:solidFill>
                          <a:effectLst/>
                          <a:latin typeface="+mn-lt"/>
                          <a:ea typeface="Times New Roman" panose="02020603050405020304" pitchFamily="18" charset="0"/>
                          <a:cs typeface="Calibri" panose="020F0502020204030204" pitchFamily="34" charset="0"/>
                        </a:rPr>
                        <a:t>Regulation </a:t>
                      </a:r>
                      <a:br>
                        <a:rPr lang="en-US" sz="1000" kern="1200" dirty="0">
                          <a:solidFill>
                            <a:srgbClr val="000000"/>
                          </a:solidFill>
                          <a:effectLst/>
                          <a:latin typeface="+mn-lt"/>
                          <a:ea typeface="Times New Roman" panose="02020603050405020304" pitchFamily="18" charset="0"/>
                          <a:cs typeface="Calibri" panose="020F0502020204030204" pitchFamily="34" charset="0"/>
                        </a:rPr>
                      </a:br>
                      <a:r>
                        <a:rPr lang="en-US" sz="1000" kern="1200" dirty="0">
                          <a:solidFill>
                            <a:srgbClr val="000000"/>
                          </a:solidFill>
                          <a:effectLst/>
                          <a:latin typeface="+mn-lt"/>
                          <a:ea typeface="Times New Roman" panose="02020603050405020304" pitchFamily="18" charset="0"/>
                          <a:cs typeface="Calibri" panose="020F0502020204030204" pitchFamily="34" charset="0"/>
                        </a:rPr>
                        <a:t>Economic </a:t>
                      </a:r>
                      <a:br>
                        <a:rPr lang="en-US" sz="1000" kern="1200" dirty="0">
                          <a:solidFill>
                            <a:srgbClr val="000000"/>
                          </a:solidFill>
                          <a:effectLst/>
                          <a:latin typeface="+mn-lt"/>
                          <a:ea typeface="Times New Roman" panose="02020603050405020304" pitchFamily="18" charset="0"/>
                          <a:cs typeface="Calibri" panose="020F0502020204030204" pitchFamily="34" charset="0"/>
                        </a:rPr>
                      </a:br>
                      <a:r>
                        <a:rPr lang="en-US" sz="1000" kern="1200" dirty="0">
                          <a:solidFill>
                            <a:srgbClr val="000000"/>
                          </a:solidFill>
                          <a:effectLst/>
                          <a:latin typeface="+mn-lt"/>
                          <a:ea typeface="Times New Roman" panose="02020603050405020304" pitchFamily="18" charset="0"/>
                          <a:cs typeface="Calibri" panose="020F0502020204030204" pitchFamily="34" charset="0"/>
                        </a:rPr>
                        <a:t>Financial </a:t>
                      </a:r>
                      <a:endParaRPr lang="es-CL" sz="1000" b="0" i="0" u="none" strike="noStrike" kern="1200" dirty="0">
                        <a:solidFill>
                          <a:srgbClr val="000000"/>
                        </a:solidFill>
                        <a:effectLst/>
                        <a:latin typeface="+mn-lt"/>
                        <a:ea typeface="+mn-ea"/>
                        <a:cs typeface="Calibri" panose="020F0502020204030204" pitchFamily="34" charset="0"/>
                      </a:endParaRPr>
                    </a:p>
                    <a:p>
                      <a:pPr algn="ctr"/>
                      <a:endParaRPr lang="es-DE" sz="1000" dirty="0"/>
                    </a:p>
                  </a:txBody>
                  <a:tcPr>
                    <a:noFill/>
                  </a:tcPr>
                </a:tc>
                <a:extLst>
                  <a:ext uri="{0D108BD9-81ED-4DB2-BD59-A6C34878D82A}">
                    <a16:rowId xmlns:a16="http://schemas.microsoft.com/office/drawing/2014/main" val="2627071238"/>
                  </a:ext>
                </a:extLst>
              </a:tr>
            </a:tbl>
          </a:graphicData>
        </a:graphic>
      </p:graphicFrame>
      <p:sp>
        <p:nvSpPr>
          <p:cNvPr id="4" name="CuadroTexto 3">
            <a:extLst>
              <a:ext uri="{FF2B5EF4-FFF2-40B4-BE49-F238E27FC236}">
                <a16:creationId xmlns:a16="http://schemas.microsoft.com/office/drawing/2014/main" id="{4194D1A4-6147-B247-9CF9-607E32BDB858}"/>
              </a:ext>
            </a:extLst>
          </p:cNvPr>
          <p:cNvSpPr txBox="1"/>
          <p:nvPr/>
        </p:nvSpPr>
        <p:spPr>
          <a:xfrm>
            <a:off x="3144495" y="1228554"/>
            <a:ext cx="5903010" cy="307777"/>
          </a:xfrm>
          <a:prstGeom prst="rect">
            <a:avLst/>
          </a:prstGeom>
          <a:noFill/>
          <a:ln>
            <a:noFill/>
          </a:ln>
        </p:spPr>
        <p:txBody>
          <a:bodyPr wrap="square" rtlCol="0">
            <a:spAutoFit/>
          </a:bodyPr>
          <a:lstStyle/>
          <a:p>
            <a:pPr algn="ctr"/>
            <a:r>
              <a:rPr lang="es-ES" sz="1400" b="1" dirty="0"/>
              <a:t>Javiera Chocobar</a:t>
            </a:r>
            <a:r>
              <a:rPr lang="es-ES" sz="1400" baseline="30000" dirty="0"/>
              <a:t>1</a:t>
            </a:r>
            <a:r>
              <a:rPr lang="es-ES" sz="1400" dirty="0"/>
              <a:t>, </a:t>
            </a:r>
            <a:r>
              <a:rPr lang="es-ES" sz="1400" dirty="0" err="1"/>
              <a:t>Bernhardt</a:t>
            </a:r>
            <a:r>
              <a:rPr lang="es-ES" sz="1400" dirty="0"/>
              <a:t> Johst</a:t>
            </a:r>
            <a:r>
              <a:rPr lang="es-ES" sz="1400" baseline="30000" dirty="0"/>
              <a:t>2</a:t>
            </a:r>
            <a:r>
              <a:rPr lang="es-ES" sz="1400" dirty="0"/>
              <a:t>, </a:t>
            </a:r>
            <a:r>
              <a:rPr lang="es-ES" sz="1400" dirty="0" err="1"/>
              <a:t>Rolf</a:t>
            </a:r>
            <a:r>
              <a:rPr lang="es-ES" sz="1400" dirty="0"/>
              <a:t> Bracke</a:t>
            </a:r>
            <a:r>
              <a:rPr lang="es-ES" sz="1400" baseline="30000" dirty="0"/>
              <a:t>1,3,4</a:t>
            </a:r>
            <a:r>
              <a:rPr lang="es-ES" sz="1400" dirty="0"/>
              <a:t>, and Erik H. Saenger</a:t>
            </a:r>
            <a:r>
              <a:rPr lang="es-ES" sz="1400" baseline="30000" dirty="0"/>
              <a:t>1,3,4</a:t>
            </a:r>
            <a:endParaRPr lang="es-DE" sz="1400" dirty="0"/>
          </a:p>
        </p:txBody>
      </p:sp>
      <p:sp>
        <p:nvSpPr>
          <p:cNvPr id="39" name="CuadroTexto 38">
            <a:extLst>
              <a:ext uri="{FF2B5EF4-FFF2-40B4-BE49-F238E27FC236}">
                <a16:creationId xmlns:a16="http://schemas.microsoft.com/office/drawing/2014/main" id="{5DA9AC3C-9378-6A47-A676-846F99C93CC6}"/>
              </a:ext>
            </a:extLst>
          </p:cNvPr>
          <p:cNvSpPr txBox="1"/>
          <p:nvPr/>
        </p:nvSpPr>
        <p:spPr>
          <a:xfrm rot="16200000">
            <a:off x="4051083" y="4310345"/>
            <a:ext cx="4468921" cy="276999"/>
          </a:xfrm>
          <a:prstGeom prst="rect">
            <a:avLst/>
          </a:prstGeom>
          <a:noFill/>
          <a:ln>
            <a:solidFill>
              <a:schemeClr val="tx1"/>
            </a:solidFill>
          </a:ln>
        </p:spPr>
        <p:txBody>
          <a:bodyPr wrap="square" rtlCol="0">
            <a:spAutoFit/>
          </a:bodyPr>
          <a:lstStyle/>
          <a:p>
            <a:pPr algn="ctr"/>
            <a:r>
              <a:rPr lang="es-DE" sz="1200" dirty="0"/>
              <a:t>Dimension</a:t>
            </a:r>
          </a:p>
        </p:txBody>
      </p:sp>
      <p:sp>
        <p:nvSpPr>
          <p:cNvPr id="40" name="Rectángulo 39">
            <a:extLst>
              <a:ext uri="{FF2B5EF4-FFF2-40B4-BE49-F238E27FC236}">
                <a16:creationId xmlns:a16="http://schemas.microsoft.com/office/drawing/2014/main" id="{8EE23C2A-7522-0B4C-8702-921A38EEDC85}"/>
              </a:ext>
            </a:extLst>
          </p:cNvPr>
          <p:cNvSpPr/>
          <p:nvPr/>
        </p:nvSpPr>
        <p:spPr>
          <a:xfrm>
            <a:off x="5961446" y="2070301"/>
            <a:ext cx="2621956" cy="4668398"/>
          </a:xfrm>
          <a:prstGeom prst="rect">
            <a:avLst/>
          </a:prstGeom>
          <a:no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DE"/>
          </a:p>
        </p:txBody>
      </p:sp>
      <p:sp>
        <p:nvSpPr>
          <p:cNvPr id="42" name="Rectángulo 41">
            <a:extLst>
              <a:ext uri="{FF2B5EF4-FFF2-40B4-BE49-F238E27FC236}">
                <a16:creationId xmlns:a16="http://schemas.microsoft.com/office/drawing/2014/main" id="{D7F0C13A-0D79-264D-A342-C822B1F75104}"/>
              </a:ext>
            </a:extLst>
          </p:cNvPr>
          <p:cNvSpPr/>
          <p:nvPr/>
        </p:nvSpPr>
        <p:spPr>
          <a:xfrm>
            <a:off x="291515" y="2841839"/>
            <a:ext cx="2412502" cy="1327100"/>
          </a:xfrm>
          <a:prstGeom prst="rect">
            <a:avLst/>
          </a:prstGeom>
          <a:noFill/>
          <a:ln w="50800">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DE"/>
          </a:p>
        </p:txBody>
      </p:sp>
      <p:pic>
        <p:nvPicPr>
          <p:cNvPr id="43" name="Gráfico 42" descr="Cursor con relleno sólido">
            <a:hlinkClick r:id="rId19" action="ppaction://hlinksldjump"/>
            <a:extLst>
              <a:ext uri="{FF2B5EF4-FFF2-40B4-BE49-F238E27FC236}">
                <a16:creationId xmlns:a16="http://schemas.microsoft.com/office/drawing/2014/main" id="{7B29C3B8-C813-304A-9A0F-099CD975038F}"/>
              </a:ext>
            </a:extLst>
          </p:cNvPr>
          <p:cNvPicPr>
            <a:picLocks noChangeAspect="1"/>
          </p:cNvPicPr>
          <p:nvPr/>
        </p:nvPicPr>
        <p:blipFill>
          <a:blip r:embed="rId17">
            <a:extLst>
              <a:ext uri="{96DAC541-7B7A-43D3-8B79-37D633B846F1}">
                <asvg:svgBlip xmlns:asvg="http://schemas.microsoft.com/office/drawing/2016/SVG/main" r:embed="rId18"/>
              </a:ext>
            </a:extLst>
          </a:blip>
          <a:stretch>
            <a:fillRect/>
          </a:stretch>
        </p:blipFill>
        <p:spPr>
          <a:xfrm>
            <a:off x="8866428" y="1274070"/>
            <a:ext cx="251374" cy="295437"/>
          </a:xfrm>
          <a:prstGeom prst="rect">
            <a:avLst/>
          </a:prstGeom>
        </p:spPr>
      </p:pic>
      <p:sp>
        <p:nvSpPr>
          <p:cNvPr id="17" name="Rectángulo 16">
            <a:extLst>
              <a:ext uri="{FF2B5EF4-FFF2-40B4-BE49-F238E27FC236}">
                <a16:creationId xmlns:a16="http://schemas.microsoft.com/office/drawing/2014/main" id="{CD05E151-74A1-FA4F-87E6-3382F0F18C74}"/>
              </a:ext>
            </a:extLst>
          </p:cNvPr>
          <p:cNvSpPr/>
          <p:nvPr/>
        </p:nvSpPr>
        <p:spPr>
          <a:xfrm>
            <a:off x="3052283" y="3381136"/>
            <a:ext cx="2680602" cy="3338221"/>
          </a:xfrm>
          <a:prstGeom prst="rect">
            <a:avLst/>
          </a:prstGeom>
          <a:no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DE" dirty="0"/>
          </a:p>
        </p:txBody>
      </p:sp>
      <p:sp>
        <p:nvSpPr>
          <p:cNvPr id="26" name="Llamada rectangular redondeada 25">
            <a:extLst>
              <a:ext uri="{FF2B5EF4-FFF2-40B4-BE49-F238E27FC236}">
                <a16:creationId xmlns:a16="http://schemas.microsoft.com/office/drawing/2014/main" id="{E1C4B354-61A2-FF4C-8A92-C4E02DF79753}"/>
              </a:ext>
            </a:extLst>
          </p:cNvPr>
          <p:cNvSpPr/>
          <p:nvPr/>
        </p:nvSpPr>
        <p:spPr>
          <a:xfrm>
            <a:off x="1926039" y="1611537"/>
            <a:ext cx="817430" cy="300659"/>
          </a:xfrm>
          <a:prstGeom prst="wedgeRoundRectCallout">
            <a:avLst>
              <a:gd name="adj1" fmla="val -40657"/>
              <a:gd name="adj2" fmla="val 124096"/>
              <a:gd name="adj3" fmla="val 16667"/>
            </a:avLst>
          </a:prstGeom>
          <a:solidFill>
            <a:schemeClr val="accent4">
              <a:lumMod val="60000"/>
              <a:lumOff val="40000"/>
            </a:schemeClr>
          </a:solidFill>
          <a:ln>
            <a:solidFill>
              <a:srgbClr val="AB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DE" sz="1200" dirty="0">
                <a:solidFill>
                  <a:srgbClr val="8C0000"/>
                </a:solidFill>
              </a:rPr>
              <a:t>Click me</a:t>
            </a:r>
          </a:p>
        </p:txBody>
      </p:sp>
      <p:pic>
        <p:nvPicPr>
          <p:cNvPr id="19" name="Gráfico 18" descr="Cursor con relleno sólido">
            <a:hlinkClick r:id="rId20" action="ppaction://hlinksldjump"/>
            <a:extLst>
              <a:ext uri="{FF2B5EF4-FFF2-40B4-BE49-F238E27FC236}">
                <a16:creationId xmlns:a16="http://schemas.microsoft.com/office/drawing/2014/main" id="{26A3C8FD-0BE0-D543-9294-C92A82863D2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359607" y="6010574"/>
            <a:ext cx="251374" cy="295437"/>
          </a:xfrm>
          <a:prstGeom prst="rect">
            <a:avLst/>
          </a:prstGeom>
        </p:spPr>
      </p:pic>
      <p:pic>
        <p:nvPicPr>
          <p:cNvPr id="44" name="Gráfico 43" descr="Cursor con relleno sólido">
            <a:hlinkClick r:id="rId21" action="ppaction://hlinksldjump"/>
            <a:extLst>
              <a:ext uri="{FF2B5EF4-FFF2-40B4-BE49-F238E27FC236}">
                <a16:creationId xmlns:a16="http://schemas.microsoft.com/office/drawing/2014/main" id="{7888F95B-3928-404C-865F-BCDDEF204CFF}"/>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817268" y="5259982"/>
            <a:ext cx="251374" cy="295437"/>
          </a:xfrm>
          <a:prstGeom prst="rect">
            <a:avLst/>
          </a:prstGeom>
        </p:spPr>
      </p:pic>
      <p:pic>
        <p:nvPicPr>
          <p:cNvPr id="46" name="Gráfico 45" descr="Cursor con relleno sólido">
            <a:hlinkClick r:id="rId22" action="ppaction://hlinksldjump"/>
            <a:extLst>
              <a:ext uri="{FF2B5EF4-FFF2-40B4-BE49-F238E27FC236}">
                <a16:creationId xmlns:a16="http://schemas.microsoft.com/office/drawing/2014/main" id="{AB5E1AD1-DEE2-2F49-94AE-5C45BE844CF5}"/>
              </a:ext>
            </a:extLst>
          </p:cNvPr>
          <p:cNvPicPr>
            <a:picLocks noChangeAspect="1"/>
          </p:cNvPicPr>
          <p:nvPr/>
        </p:nvPicPr>
        <p:blipFill>
          <a:blip r:embed="rId17">
            <a:extLst>
              <a:ext uri="{96DAC541-7B7A-43D3-8B79-37D633B846F1}">
                <asvg:svgBlip xmlns:asvg="http://schemas.microsoft.com/office/drawing/2016/SVG/main" r:embed="rId18"/>
              </a:ext>
            </a:extLst>
          </a:blip>
          <a:stretch>
            <a:fillRect/>
          </a:stretch>
        </p:blipFill>
        <p:spPr>
          <a:xfrm>
            <a:off x="11544146" y="5667815"/>
            <a:ext cx="251374" cy="295437"/>
          </a:xfrm>
          <a:prstGeom prst="rect">
            <a:avLst/>
          </a:prstGeom>
        </p:spPr>
      </p:pic>
      <p:pic>
        <p:nvPicPr>
          <p:cNvPr id="36" name="Gráfico 35" descr="Cursor con relleno sólido">
            <a:hlinkClick r:id="rId23" action="ppaction://hlinksldjump"/>
            <a:extLst>
              <a:ext uri="{FF2B5EF4-FFF2-40B4-BE49-F238E27FC236}">
                <a16:creationId xmlns:a16="http://schemas.microsoft.com/office/drawing/2014/main" id="{12CED4FB-62C2-B540-B3AD-E68B12241621}"/>
              </a:ext>
            </a:extLst>
          </p:cNvPr>
          <p:cNvPicPr>
            <a:picLocks noChangeAspect="1"/>
          </p:cNvPicPr>
          <p:nvPr/>
        </p:nvPicPr>
        <p:blipFill>
          <a:blip r:embed="rId17">
            <a:extLst>
              <a:ext uri="{96DAC541-7B7A-43D3-8B79-37D633B846F1}">
                <asvg:svgBlip xmlns:asvg="http://schemas.microsoft.com/office/drawing/2016/SVG/main" r:embed="rId18"/>
              </a:ext>
            </a:extLst>
          </a:blip>
          <a:stretch>
            <a:fillRect/>
          </a:stretch>
        </p:blipFill>
        <p:spPr>
          <a:xfrm>
            <a:off x="11281976" y="3183204"/>
            <a:ext cx="251374" cy="295437"/>
          </a:xfrm>
          <a:prstGeom prst="rect">
            <a:avLst/>
          </a:prstGeom>
        </p:spPr>
      </p:pic>
      <p:pic>
        <p:nvPicPr>
          <p:cNvPr id="34" name="Gráfico 33" descr="Cursor con relleno sólido">
            <a:hlinkClick r:id="rId24" action="ppaction://hlinksldjump"/>
            <a:extLst>
              <a:ext uri="{FF2B5EF4-FFF2-40B4-BE49-F238E27FC236}">
                <a16:creationId xmlns:a16="http://schemas.microsoft.com/office/drawing/2014/main" id="{12B5BBD5-F74F-4046-B43A-E350D9DD5F1E}"/>
              </a:ext>
            </a:extLst>
          </p:cNvPr>
          <p:cNvPicPr>
            <a:picLocks noChangeAspect="1"/>
          </p:cNvPicPr>
          <p:nvPr/>
        </p:nvPicPr>
        <p:blipFill>
          <a:blip r:embed="rId17">
            <a:extLst>
              <a:ext uri="{96DAC541-7B7A-43D3-8B79-37D633B846F1}">
                <asvg:svgBlip xmlns:asvg="http://schemas.microsoft.com/office/drawing/2016/SVG/main" r:embed="rId18"/>
              </a:ext>
            </a:extLst>
          </a:blip>
          <a:stretch>
            <a:fillRect/>
          </a:stretch>
        </p:blipFill>
        <p:spPr>
          <a:xfrm>
            <a:off x="6184817" y="2782810"/>
            <a:ext cx="251374" cy="295437"/>
          </a:xfrm>
          <a:prstGeom prst="rect">
            <a:avLst/>
          </a:prstGeom>
        </p:spPr>
      </p:pic>
      <p:sp>
        <p:nvSpPr>
          <p:cNvPr id="45" name="Rectángulo 44">
            <a:extLst>
              <a:ext uri="{FF2B5EF4-FFF2-40B4-BE49-F238E27FC236}">
                <a16:creationId xmlns:a16="http://schemas.microsoft.com/office/drawing/2014/main" id="{46479120-E7B0-1E41-982C-ECDC3152D583}"/>
              </a:ext>
            </a:extLst>
          </p:cNvPr>
          <p:cNvSpPr/>
          <p:nvPr/>
        </p:nvSpPr>
        <p:spPr>
          <a:xfrm>
            <a:off x="1159909" y="274926"/>
            <a:ext cx="10080000" cy="968400"/>
          </a:xfrm>
          <a:prstGeom prst="rect">
            <a:avLst/>
          </a:prstGeom>
          <a:solidFill>
            <a:schemeClr val="bg1">
              <a:lumMod val="75000"/>
            </a:schemeClr>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DE"/>
          </a:p>
        </p:txBody>
      </p:sp>
      <p:pic>
        <p:nvPicPr>
          <p:cNvPr id="47" name="Picture 2" descr="EGU - Visual identity">
            <a:extLst>
              <a:ext uri="{FF2B5EF4-FFF2-40B4-BE49-F238E27FC236}">
                <a16:creationId xmlns:a16="http://schemas.microsoft.com/office/drawing/2014/main" id="{F7460D2D-41A2-154C-A591-EF6F8DAE4259}"/>
              </a:ext>
            </a:extLst>
          </p:cNvPr>
          <p:cNvPicPr>
            <a:picLocks noChangeAspect="1" noChangeArrowheads="1"/>
          </p:cNvPicPr>
          <p:nvPr/>
        </p:nvPicPr>
        <p:blipFill>
          <a:blip r:embed="rId25">
            <a:extLst>
              <a:ext uri="{28A0092B-C50C-407E-A947-70E740481C1C}">
                <a14:useLocalDpi xmlns:a14="http://schemas.microsoft.com/office/drawing/2010/main" val="0"/>
              </a:ext>
            </a:extLst>
          </a:blip>
          <a:srcRect/>
          <a:stretch>
            <a:fillRect/>
          </a:stretch>
        </p:blipFill>
        <p:spPr bwMode="auto">
          <a:xfrm>
            <a:off x="13959" y="262806"/>
            <a:ext cx="1803493" cy="1024739"/>
          </a:xfrm>
          <a:prstGeom prst="rect">
            <a:avLst/>
          </a:prstGeom>
          <a:noFill/>
          <a:extLst>
            <a:ext uri="{909E8E84-426E-40DD-AFC4-6F175D3DCCD1}">
              <a14:hiddenFill xmlns:a14="http://schemas.microsoft.com/office/drawing/2010/main">
                <a:solidFill>
                  <a:srgbClr val="FFFFFF"/>
                </a:solidFill>
              </a14:hiddenFill>
            </a:ext>
          </a:extLst>
        </p:spPr>
      </p:pic>
      <p:pic>
        <p:nvPicPr>
          <p:cNvPr id="48" name="Picture 6">
            <a:extLst>
              <a:ext uri="{FF2B5EF4-FFF2-40B4-BE49-F238E27FC236}">
                <a16:creationId xmlns:a16="http://schemas.microsoft.com/office/drawing/2014/main" id="{7635252C-0B09-9F44-BA5C-0C19E95A8F9B}"/>
              </a:ext>
            </a:extLst>
          </p:cNvPr>
          <p:cNvPicPr>
            <a:picLocks noChangeAspect="1" noChangeArrowheads="1"/>
          </p:cNvPicPr>
          <p:nvPr/>
        </p:nvPicPr>
        <p:blipFill>
          <a:blip r:embed="rId26">
            <a:extLst>
              <a:ext uri="{28A0092B-C50C-407E-A947-70E740481C1C}">
                <a14:useLocalDpi xmlns:a14="http://schemas.microsoft.com/office/drawing/2010/main" val="0"/>
              </a:ext>
            </a:extLst>
          </a:blip>
          <a:srcRect/>
          <a:stretch>
            <a:fillRect/>
          </a:stretch>
        </p:blipFill>
        <p:spPr bwMode="auto">
          <a:xfrm>
            <a:off x="10460182" y="249331"/>
            <a:ext cx="1731820" cy="1024739"/>
          </a:xfrm>
          <a:prstGeom prst="rect">
            <a:avLst/>
          </a:prstGeom>
          <a:noFill/>
          <a:extLst>
            <a:ext uri="{909E8E84-426E-40DD-AFC4-6F175D3DCCD1}">
              <a14:hiddenFill xmlns:a14="http://schemas.microsoft.com/office/drawing/2010/main">
                <a:solidFill>
                  <a:srgbClr val="FFFFFF"/>
                </a:solidFill>
              </a14:hiddenFill>
            </a:ext>
          </a:extLst>
        </p:spPr>
      </p:pic>
      <p:sp>
        <p:nvSpPr>
          <p:cNvPr id="49" name="Rectángulo 48">
            <a:extLst>
              <a:ext uri="{FF2B5EF4-FFF2-40B4-BE49-F238E27FC236}">
                <a16:creationId xmlns:a16="http://schemas.microsoft.com/office/drawing/2014/main" id="{06C130DD-1B46-644D-B8F1-6DB501284D7B}"/>
              </a:ext>
            </a:extLst>
          </p:cNvPr>
          <p:cNvSpPr/>
          <p:nvPr/>
        </p:nvSpPr>
        <p:spPr>
          <a:xfrm>
            <a:off x="1731818" y="294288"/>
            <a:ext cx="8936182" cy="907941"/>
          </a:xfrm>
          <a:prstGeom prst="rect">
            <a:avLst/>
          </a:prstGeom>
        </p:spPr>
        <p:txBody>
          <a:bodyPr wrap="square">
            <a:spAutoFit/>
          </a:bodyPr>
          <a:lstStyle/>
          <a:p>
            <a:pPr algn="ctr"/>
            <a:r>
              <a:rPr lang="en-GB" sz="2650" b="1" dirty="0">
                <a:latin typeface="+mj-lt"/>
              </a:rPr>
              <a:t>Identification of the socio-technical factors within geothermal exploration based on Plays with examples from Central America </a:t>
            </a:r>
            <a:endParaRPr lang="es-DE" sz="2650" dirty="0">
              <a:latin typeface="+mj-lt"/>
            </a:endParaRPr>
          </a:p>
        </p:txBody>
      </p:sp>
      <p:pic>
        <p:nvPicPr>
          <p:cNvPr id="50" name="Gráfico 49" descr="Cursor con relleno sólido">
            <a:hlinkClick r:id="rId27" action="ppaction://hlinksldjump"/>
            <a:extLst>
              <a:ext uri="{FF2B5EF4-FFF2-40B4-BE49-F238E27FC236}">
                <a16:creationId xmlns:a16="http://schemas.microsoft.com/office/drawing/2014/main" id="{C1A3C193-A14E-7345-B474-6FBF881EEE40}"/>
              </a:ext>
            </a:extLst>
          </p:cNvPr>
          <p:cNvPicPr>
            <a:picLocks noChangeAspect="1"/>
          </p:cNvPicPr>
          <p:nvPr/>
        </p:nvPicPr>
        <p:blipFill>
          <a:blip r:embed="rId28">
            <a:extLst>
              <a:ext uri="{96DAC541-7B7A-43D3-8B79-37D633B846F1}">
                <asvg:svgBlip xmlns:asvg="http://schemas.microsoft.com/office/drawing/2016/SVG/main" r:embed="rId5"/>
              </a:ext>
            </a:extLst>
          </a:blip>
          <a:stretch>
            <a:fillRect/>
          </a:stretch>
        </p:blipFill>
        <p:spPr>
          <a:xfrm>
            <a:off x="5448110" y="6287637"/>
            <a:ext cx="251374" cy="295437"/>
          </a:xfrm>
          <a:prstGeom prst="rect">
            <a:avLst/>
          </a:prstGeom>
        </p:spPr>
      </p:pic>
    </p:spTree>
    <p:extLst>
      <p:ext uri="{BB962C8B-B14F-4D97-AF65-F5344CB8AC3E}">
        <p14:creationId xmlns:p14="http://schemas.microsoft.com/office/powerpoint/2010/main" val="68232387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 name="Medio marco 35">
            <a:extLst>
              <a:ext uri="{FF2B5EF4-FFF2-40B4-BE49-F238E27FC236}">
                <a16:creationId xmlns:a16="http://schemas.microsoft.com/office/drawing/2014/main" id="{4FF43FA2-D4B3-634C-A077-87DC28A07EAF}"/>
              </a:ext>
            </a:extLst>
          </p:cNvPr>
          <p:cNvSpPr/>
          <p:nvPr/>
        </p:nvSpPr>
        <p:spPr>
          <a:xfrm rot="10800000">
            <a:off x="10000552" y="4023972"/>
            <a:ext cx="2194990" cy="2886164"/>
          </a:xfrm>
          <a:prstGeom prst="halfFrame">
            <a:avLst/>
          </a:prstGeom>
          <a:solidFill>
            <a:srgbClr val="DB8623"/>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DE">
              <a:solidFill>
                <a:schemeClr val="tx1"/>
              </a:solidFill>
            </a:endParaRPr>
          </a:p>
        </p:txBody>
      </p:sp>
      <p:sp>
        <p:nvSpPr>
          <p:cNvPr id="4" name="Botón de acción: Hacia delante o Siguiente 3">
            <a:hlinkClick r:id="" action="ppaction://hlinkshowjump?jump=nextslide" highlightClick="1"/>
            <a:extLst>
              <a:ext uri="{FF2B5EF4-FFF2-40B4-BE49-F238E27FC236}">
                <a16:creationId xmlns:a16="http://schemas.microsoft.com/office/drawing/2014/main" id="{F58A3ED9-C590-E34B-867A-D7B438B4DCBD}"/>
              </a:ext>
            </a:extLst>
          </p:cNvPr>
          <p:cNvSpPr/>
          <p:nvPr/>
        </p:nvSpPr>
        <p:spPr>
          <a:xfrm>
            <a:off x="11040784" y="6517758"/>
            <a:ext cx="312087" cy="284438"/>
          </a:xfrm>
          <a:prstGeom prst="actionButtonForwardNext">
            <a:avLst/>
          </a:prstGeom>
        </p:spPr>
        <p:style>
          <a:lnRef idx="2">
            <a:schemeClr val="dk1"/>
          </a:lnRef>
          <a:fillRef idx="1">
            <a:schemeClr val="lt1"/>
          </a:fillRef>
          <a:effectRef idx="0">
            <a:schemeClr val="dk1"/>
          </a:effectRef>
          <a:fontRef idx="minor">
            <a:schemeClr val="dk1"/>
          </a:fontRef>
        </p:style>
        <p:txBody>
          <a:bodyPr rtlCol="0" anchor="ctr"/>
          <a:lstStyle/>
          <a:p>
            <a:pPr algn="ctr"/>
            <a:endParaRPr lang="es-DE"/>
          </a:p>
        </p:txBody>
      </p:sp>
      <p:sp>
        <p:nvSpPr>
          <p:cNvPr id="5" name="Botón de acción: Hacia atrás o Anterior 4">
            <a:hlinkClick r:id="" action="ppaction://hlinkshowjump?jump=previousslide" highlightClick="1"/>
            <a:extLst>
              <a:ext uri="{FF2B5EF4-FFF2-40B4-BE49-F238E27FC236}">
                <a16:creationId xmlns:a16="http://schemas.microsoft.com/office/drawing/2014/main" id="{9BB5DFAC-1470-3649-81AB-89C23A81286C}"/>
              </a:ext>
            </a:extLst>
          </p:cNvPr>
          <p:cNvSpPr/>
          <p:nvPr/>
        </p:nvSpPr>
        <p:spPr>
          <a:xfrm>
            <a:off x="10497859" y="6517758"/>
            <a:ext cx="277411" cy="284438"/>
          </a:xfrm>
          <a:prstGeom prst="actionButtonBackPrevious">
            <a:avLst/>
          </a:prstGeom>
        </p:spPr>
        <p:style>
          <a:lnRef idx="2">
            <a:schemeClr val="dk1"/>
          </a:lnRef>
          <a:fillRef idx="1">
            <a:schemeClr val="lt1"/>
          </a:fillRef>
          <a:effectRef idx="0">
            <a:schemeClr val="dk1"/>
          </a:effectRef>
          <a:fontRef idx="minor">
            <a:schemeClr val="dk1"/>
          </a:fontRef>
        </p:style>
        <p:txBody>
          <a:bodyPr rtlCol="0" anchor="ctr"/>
          <a:lstStyle/>
          <a:p>
            <a:pPr algn="ctr"/>
            <a:endParaRPr lang="es-DE"/>
          </a:p>
        </p:txBody>
      </p:sp>
      <p:sp>
        <p:nvSpPr>
          <p:cNvPr id="8" name="Rectángulo 7">
            <a:extLst>
              <a:ext uri="{FF2B5EF4-FFF2-40B4-BE49-F238E27FC236}">
                <a16:creationId xmlns:a16="http://schemas.microsoft.com/office/drawing/2014/main" id="{C81A2837-9ED3-DB4A-8527-BCDFDC69D825}"/>
              </a:ext>
            </a:extLst>
          </p:cNvPr>
          <p:cNvSpPr/>
          <p:nvPr/>
        </p:nvSpPr>
        <p:spPr>
          <a:xfrm>
            <a:off x="667856" y="222392"/>
            <a:ext cx="10856287" cy="769441"/>
          </a:xfrm>
          <a:prstGeom prst="rect">
            <a:avLst/>
          </a:prstGeom>
        </p:spPr>
        <p:txBody>
          <a:bodyPr wrap="square">
            <a:spAutoFit/>
          </a:bodyPr>
          <a:lstStyle/>
          <a:p>
            <a:pPr algn="just"/>
            <a:r>
              <a:rPr lang="en-GB" sz="1600" b="1" dirty="0"/>
              <a:t>Play-based geothermal exploration</a:t>
            </a:r>
            <a:r>
              <a:rPr lang="en-GB" sz="1600" dirty="0"/>
              <a:t> </a:t>
            </a:r>
            <a:r>
              <a:rPr lang="en-GB" sz="1400" dirty="0"/>
              <a:t>is an important breakthrough and innovation for geothermal exploration. It is a new exploration strategy defines a series of structured steps, from a geosystem scale focus to a local scale focus, for the analysis of the subsoil conditions and it is represented graphically with a Pyramid. </a:t>
            </a:r>
          </a:p>
        </p:txBody>
      </p:sp>
      <p:sp>
        <p:nvSpPr>
          <p:cNvPr id="10" name="Botón de acción: Inicio 9">
            <a:hlinkClick r:id="" action="ppaction://hlinkshowjump?jump=firstslide" highlightClick="1"/>
            <a:extLst>
              <a:ext uri="{FF2B5EF4-FFF2-40B4-BE49-F238E27FC236}">
                <a16:creationId xmlns:a16="http://schemas.microsoft.com/office/drawing/2014/main" id="{0C162E45-CAEA-F440-B8F1-605469EFA0BA}"/>
              </a:ext>
            </a:extLst>
          </p:cNvPr>
          <p:cNvSpPr/>
          <p:nvPr/>
        </p:nvSpPr>
        <p:spPr>
          <a:xfrm>
            <a:off x="11676485" y="6517758"/>
            <a:ext cx="317041" cy="284438"/>
          </a:xfrm>
          <a:prstGeom prst="actionButtonHome">
            <a:avLst/>
          </a:prstGeom>
          <a:solidFill>
            <a:schemeClr val="bg1"/>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es-DE"/>
          </a:p>
        </p:txBody>
      </p:sp>
      <p:pic>
        <p:nvPicPr>
          <p:cNvPr id="12" name="Imagen 11">
            <a:extLst>
              <a:ext uri="{FF2B5EF4-FFF2-40B4-BE49-F238E27FC236}">
                <a16:creationId xmlns:a16="http://schemas.microsoft.com/office/drawing/2014/main" id="{704D4C0C-390A-7844-A9E5-5ADA570DB73B}"/>
              </a:ext>
            </a:extLst>
          </p:cNvPr>
          <p:cNvPicPr>
            <a:picLocks noChangeAspect="1"/>
          </p:cNvPicPr>
          <p:nvPr/>
        </p:nvPicPr>
        <p:blipFill>
          <a:blip r:embed="rId2">
            <a:extLst>
              <a:ext uri="{BEBA8EAE-BF5A-486C-A8C5-ECC9F3942E4B}">
                <a14:imgProps xmlns:a14="http://schemas.microsoft.com/office/drawing/2010/main">
                  <a14:imgLayer r:embed="rId3">
                    <a14:imgEffect>
                      <a14:sharpenSoften amount="46000"/>
                    </a14:imgEffect>
                  </a14:imgLayer>
                </a14:imgProps>
              </a:ext>
            </a:extLst>
          </a:blip>
          <a:stretch>
            <a:fillRect/>
          </a:stretch>
        </p:blipFill>
        <p:spPr>
          <a:xfrm>
            <a:off x="1667021" y="3565015"/>
            <a:ext cx="3876186" cy="2934000"/>
          </a:xfrm>
          <a:prstGeom prst="rect">
            <a:avLst/>
          </a:prstGeom>
        </p:spPr>
      </p:pic>
      <p:grpSp>
        <p:nvGrpSpPr>
          <p:cNvPr id="34" name="Grupo 33">
            <a:extLst>
              <a:ext uri="{FF2B5EF4-FFF2-40B4-BE49-F238E27FC236}">
                <a16:creationId xmlns:a16="http://schemas.microsoft.com/office/drawing/2014/main" id="{F6353218-2C31-3247-8C76-370F116BBF00}"/>
              </a:ext>
            </a:extLst>
          </p:cNvPr>
          <p:cNvGrpSpPr/>
          <p:nvPr/>
        </p:nvGrpSpPr>
        <p:grpSpPr>
          <a:xfrm>
            <a:off x="1836937" y="1110525"/>
            <a:ext cx="8172655" cy="2234966"/>
            <a:chOff x="2175231" y="1212729"/>
            <a:chExt cx="8271926" cy="2205480"/>
          </a:xfrm>
        </p:grpSpPr>
        <p:grpSp>
          <p:nvGrpSpPr>
            <p:cNvPr id="22" name="Grupo 21">
              <a:extLst>
                <a:ext uri="{FF2B5EF4-FFF2-40B4-BE49-F238E27FC236}">
                  <a16:creationId xmlns:a16="http://schemas.microsoft.com/office/drawing/2014/main" id="{54907DC4-360A-DC46-8DD1-D5F496B7676D}"/>
                </a:ext>
              </a:extLst>
            </p:cNvPr>
            <p:cNvGrpSpPr/>
            <p:nvPr/>
          </p:nvGrpSpPr>
          <p:grpSpPr>
            <a:xfrm>
              <a:off x="2175231" y="1212729"/>
              <a:ext cx="3077630" cy="2161562"/>
              <a:chOff x="1486356" y="1482291"/>
              <a:chExt cx="3077630" cy="1739391"/>
            </a:xfrm>
          </p:grpSpPr>
          <p:grpSp>
            <p:nvGrpSpPr>
              <p:cNvPr id="17" name="Grupo 16">
                <a:extLst>
                  <a:ext uri="{FF2B5EF4-FFF2-40B4-BE49-F238E27FC236}">
                    <a16:creationId xmlns:a16="http://schemas.microsoft.com/office/drawing/2014/main" id="{51144AE7-ED29-9542-B26B-A4FF02DC7018}"/>
                  </a:ext>
                </a:extLst>
              </p:cNvPr>
              <p:cNvGrpSpPr/>
              <p:nvPr/>
            </p:nvGrpSpPr>
            <p:grpSpPr>
              <a:xfrm>
                <a:off x="1627037" y="1855638"/>
                <a:ext cx="2936949" cy="1366044"/>
                <a:chOff x="2533028" y="1851776"/>
                <a:chExt cx="3549110" cy="1806062"/>
              </a:xfrm>
            </p:grpSpPr>
            <p:grpSp>
              <p:nvGrpSpPr>
                <p:cNvPr id="13" name="Grupo 12">
                  <a:extLst>
                    <a:ext uri="{FF2B5EF4-FFF2-40B4-BE49-F238E27FC236}">
                      <a16:creationId xmlns:a16="http://schemas.microsoft.com/office/drawing/2014/main" id="{D68D28C9-7AC9-A449-BD1E-419C604EDA22}"/>
                    </a:ext>
                  </a:extLst>
                </p:cNvPr>
                <p:cNvGrpSpPr/>
                <p:nvPr/>
              </p:nvGrpSpPr>
              <p:grpSpPr>
                <a:xfrm>
                  <a:off x="2533028" y="1851776"/>
                  <a:ext cx="3549110" cy="1806062"/>
                  <a:chOff x="14959" y="711750"/>
                  <a:chExt cx="2936949" cy="1230305"/>
                </a:xfrm>
              </p:grpSpPr>
              <p:sp>
                <p:nvSpPr>
                  <p:cNvPr id="14" name="Cheurón 13">
                    <a:extLst>
                      <a:ext uri="{FF2B5EF4-FFF2-40B4-BE49-F238E27FC236}">
                        <a16:creationId xmlns:a16="http://schemas.microsoft.com/office/drawing/2014/main" id="{D293701C-A6FF-0649-9643-B57D6A86BAD1}"/>
                      </a:ext>
                    </a:extLst>
                  </p:cNvPr>
                  <p:cNvSpPr/>
                  <p:nvPr/>
                </p:nvSpPr>
                <p:spPr>
                  <a:xfrm>
                    <a:off x="14959" y="711750"/>
                    <a:ext cx="2936949" cy="1131282"/>
                  </a:xfrm>
                  <a:prstGeom prst="chevron">
                    <a:avLst/>
                  </a:prstGeom>
                  <a:solidFill>
                    <a:srgbClr val="451F63">
                      <a:alpha val="50000"/>
                    </a:srgbClr>
                  </a:solidFill>
                  <a:ln cmpd="thickThin">
                    <a:solidFill>
                      <a:srgbClr val="88659D"/>
                    </a:solidFill>
                  </a:ln>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sp>
              <p:sp>
                <p:nvSpPr>
                  <p:cNvPr id="15" name="Cheurón 4">
                    <a:extLst>
                      <a:ext uri="{FF2B5EF4-FFF2-40B4-BE49-F238E27FC236}">
                        <a16:creationId xmlns:a16="http://schemas.microsoft.com/office/drawing/2014/main" id="{F03F3FD0-29DD-854F-9CCC-E3F385EB6C58}"/>
                      </a:ext>
                    </a:extLst>
                  </p:cNvPr>
                  <p:cNvSpPr txBox="1"/>
                  <p:nvPr/>
                </p:nvSpPr>
                <p:spPr>
                  <a:xfrm>
                    <a:off x="589800" y="767276"/>
                    <a:ext cx="1762170" cy="1174779"/>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172022" tIns="57341" rIns="57341" bIns="57341" numCol="1" spcCol="1270" anchor="ctr" anchorCtr="0">
                    <a:noAutofit/>
                  </a:bodyPr>
                  <a:lstStyle/>
                  <a:p>
                    <a:pPr marL="0" lvl="0" indent="0" algn="ctr" defTabSz="1911350">
                      <a:lnSpc>
                        <a:spcPct val="90000"/>
                      </a:lnSpc>
                      <a:spcBef>
                        <a:spcPct val="0"/>
                      </a:spcBef>
                      <a:spcAft>
                        <a:spcPct val="35000"/>
                      </a:spcAft>
                      <a:buNone/>
                    </a:pPr>
                    <a:endParaRPr lang="es-ES" sz="4300" kern="1200" dirty="0"/>
                  </a:p>
                </p:txBody>
              </p:sp>
            </p:grpSp>
            <p:sp>
              <p:nvSpPr>
                <p:cNvPr id="16" name="CuadroTexto 15">
                  <a:extLst>
                    <a:ext uri="{FF2B5EF4-FFF2-40B4-BE49-F238E27FC236}">
                      <a16:creationId xmlns:a16="http://schemas.microsoft.com/office/drawing/2014/main" id="{44EEE1EF-8354-004B-B30F-CC5366AA10F5}"/>
                    </a:ext>
                  </a:extLst>
                </p:cNvPr>
                <p:cNvSpPr txBox="1"/>
                <p:nvPr/>
              </p:nvSpPr>
              <p:spPr>
                <a:xfrm>
                  <a:off x="3394781" y="1994572"/>
                  <a:ext cx="2339995" cy="1173177"/>
                </a:xfrm>
                <a:prstGeom prst="rect">
                  <a:avLst/>
                </a:prstGeom>
                <a:noFill/>
              </p:spPr>
              <p:txBody>
                <a:bodyPr wrap="square" rtlCol="0">
                  <a:spAutoFit/>
                </a:bodyPr>
                <a:lstStyle/>
                <a:p>
                  <a:pPr marL="285750" indent="-285750">
                    <a:buFontTx/>
                    <a:buChar char="-"/>
                  </a:pPr>
                  <a:r>
                    <a:rPr lang="es-DE" sz="1050" dirty="0"/>
                    <a:t>Plate setting</a:t>
                  </a:r>
                </a:p>
                <a:p>
                  <a:pPr marL="285750" indent="-285750">
                    <a:buFontTx/>
                    <a:buChar char="-"/>
                  </a:pPr>
                  <a:r>
                    <a:rPr lang="es-DE" sz="1050" dirty="0"/>
                    <a:t>Tectonostratigraphic framework</a:t>
                  </a:r>
                </a:p>
                <a:p>
                  <a:pPr marL="285750" indent="-285750">
                    <a:buFontTx/>
                    <a:buChar char="-"/>
                  </a:pPr>
                  <a:r>
                    <a:rPr lang="es-DE" sz="1050" dirty="0"/>
                    <a:t>Play Identification</a:t>
                  </a:r>
                </a:p>
                <a:p>
                  <a:pPr marL="285750" indent="-285750">
                    <a:buFontTx/>
                    <a:buChar char="-"/>
                  </a:pPr>
                  <a:r>
                    <a:rPr lang="es-DE" sz="1050" dirty="0"/>
                    <a:t>Geosystem history</a:t>
                  </a:r>
                </a:p>
                <a:p>
                  <a:pPr marL="285750" indent="-285750">
                    <a:buFontTx/>
                    <a:buChar char="-"/>
                  </a:pPr>
                  <a:r>
                    <a:rPr lang="es-DE" sz="1050" dirty="0"/>
                    <a:t>Rocks and fluids</a:t>
                  </a:r>
                </a:p>
                <a:p>
                  <a:pPr marL="285750" indent="-285750">
                    <a:buFontTx/>
                    <a:buChar char="-"/>
                  </a:pPr>
                  <a:r>
                    <a:rPr lang="es-DE" sz="1050" dirty="0"/>
                    <a:t>Stratigraphci sequences</a:t>
                  </a:r>
                </a:p>
              </p:txBody>
            </p:sp>
          </p:grpSp>
          <p:sp>
            <p:nvSpPr>
              <p:cNvPr id="21" name="Rectángulo 20">
                <a:extLst>
                  <a:ext uri="{FF2B5EF4-FFF2-40B4-BE49-F238E27FC236}">
                    <a16:creationId xmlns:a16="http://schemas.microsoft.com/office/drawing/2014/main" id="{089F2D25-2EC1-4C4E-A7A0-7FB7DFB0309C}"/>
                  </a:ext>
                </a:extLst>
              </p:cNvPr>
              <p:cNvSpPr/>
              <p:nvPr/>
            </p:nvSpPr>
            <p:spPr>
              <a:xfrm>
                <a:off x="1486356" y="1482291"/>
                <a:ext cx="2502373" cy="391037"/>
              </a:xfrm>
              <a:prstGeom prst="rect">
                <a:avLst/>
              </a:prstGeom>
            </p:spPr>
            <p:txBody>
              <a:bodyPr wrap="none">
                <a:spAutoFit/>
              </a:bodyPr>
              <a:lstStyle/>
              <a:p>
                <a:pPr algn="ctr"/>
                <a:r>
                  <a:rPr lang="es-DE" sz="1400" b="1" dirty="0"/>
                  <a:t>Geosystem</a:t>
                </a:r>
              </a:p>
              <a:p>
                <a:r>
                  <a:rPr lang="es-DE" sz="1200" b="1" dirty="0"/>
                  <a:t>Geologic system analysis as a whole</a:t>
                </a:r>
              </a:p>
            </p:txBody>
          </p:sp>
        </p:grpSp>
        <p:grpSp>
          <p:nvGrpSpPr>
            <p:cNvPr id="26" name="Grupo 25">
              <a:extLst>
                <a:ext uri="{FF2B5EF4-FFF2-40B4-BE49-F238E27FC236}">
                  <a16:creationId xmlns:a16="http://schemas.microsoft.com/office/drawing/2014/main" id="{DFF839A1-0A4E-3341-848A-7E3B6DFE24ED}"/>
                </a:ext>
              </a:extLst>
            </p:cNvPr>
            <p:cNvGrpSpPr/>
            <p:nvPr/>
          </p:nvGrpSpPr>
          <p:grpSpPr>
            <a:xfrm>
              <a:off x="4727768" y="1213526"/>
              <a:ext cx="2962496" cy="2204683"/>
              <a:chOff x="4401374" y="1506975"/>
              <a:chExt cx="2968537" cy="1816905"/>
            </a:xfrm>
          </p:grpSpPr>
          <p:sp>
            <p:nvSpPr>
              <p:cNvPr id="23" name="CuadroTexto 22">
                <a:extLst>
                  <a:ext uri="{FF2B5EF4-FFF2-40B4-BE49-F238E27FC236}">
                    <a16:creationId xmlns:a16="http://schemas.microsoft.com/office/drawing/2014/main" id="{4A43D239-BB09-F44D-8E4F-EFAED9DACD06}"/>
                  </a:ext>
                </a:extLst>
              </p:cNvPr>
              <p:cNvSpPr txBox="1"/>
              <p:nvPr/>
            </p:nvSpPr>
            <p:spPr>
              <a:xfrm>
                <a:off x="4401374" y="1506975"/>
                <a:ext cx="2472342" cy="400474"/>
              </a:xfrm>
              <a:prstGeom prst="rect">
                <a:avLst/>
              </a:prstGeom>
              <a:noFill/>
            </p:spPr>
            <p:txBody>
              <a:bodyPr wrap="square" rtlCol="0">
                <a:spAutoFit/>
              </a:bodyPr>
              <a:lstStyle/>
              <a:p>
                <a:pPr algn="ctr"/>
                <a:r>
                  <a:rPr lang="es-DE" sz="1400" b="1" dirty="0"/>
                  <a:t>Play</a:t>
                </a:r>
              </a:p>
              <a:p>
                <a:r>
                  <a:rPr lang="es-DE" sz="1200" b="1" dirty="0"/>
                  <a:t>Understanding the geothermal play</a:t>
                </a:r>
              </a:p>
            </p:txBody>
          </p:sp>
          <p:grpSp>
            <p:nvGrpSpPr>
              <p:cNvPr id="25" name="Grupo 24">
                <a:extLst>
                  <a:ext uri="{FF2B5EF4-FFF2-40B4-BE49-F238E27FC236}">
                    <a16:creationId xmlns:a16="http://schemas.microsoft.com/office/drawing/2014/main" id="{B17B0B13-54C5-454B-94A9-96EDA497E64E}"/>
                  </a:ext>
                </a:extLst>
              </p:cNvPr>
              <p:cNvGrpSpPr/>
              <p:nvPr/>
            </p:nvGrpSpPr>
            <p:grpSpPr>
              <a:xfrm>
                <a:off x="4432962" y="1891638"/>
                <a:ext cx="2936949" cy="1432242"/>
                <a:chOff x="4432962" y="1891638"/>
                <a:chExt cx="2936949" cy="1432242"/>
              </a:xfrm>
            </p:grpSpPr>
            <p:grpSp>
              <p:nvGrpSpPr>
                <p:cNvPr id="18" name="Grupo 17">
                  <a:extLst>
                    <a:ext uri="{FF2B5EF4-FFF2-40B4-BE49-F238E27FC236}">
                      <a16:creationId xmlns:a16="http://schemas.microsoft.com/office/drawing/2014/main" id="{97742EF5-86DC-4B48-916C-98D833CDFDAC}"/>
                    </a:ext>
                  </a:extLst>
                </p:cNvPr>
                <p:cNvGrpSpPr/>
                <p:nvPr/>
              </p:nvGrpSpPr>
              <p:grpSpPr>
                <a:xfrm>
                  <a:off x="4432962" y="1891638"/>
                  <a:ext cx="2936949" cy="1330043"/>
                  <a:chOff x="2645664" y="734185"/>
                  <a:chExt cx="2936949" cy="1207870"/>
                </a:xfrm>
              </p:grpSpPr>
              <p:sp>
                <p:nvSpPr>
                  <p:cNvPr id="19" name="Cheurón 18">
                    <a:extLst>
                      <a:ext uri="{FF2B5EF4-FFF2-40B4-BE49-F238E27FC236}">
                        <a16:creationId xmlns:a16="http://schemas.microsoft.com/office/drawing/2014/main" id="{334AA269-A53A-824F-BD8D-0B2FAB18E495}"/>
                      </a:ext>
                    </a:extLst>
                  </p:cNvPr>
                  <p:cNvSpPr/>
                  <p:nvPr/>
                </p:nvSpPr>
                <p:spPr>
                  <a:xfrm>
                    <a:off x="2645664" y="734185"/>
                    <a:ext cx="2936949" cy="1157477"/>
                  </a:xfrm>
                  <a:prstGeom prst="chevron">
                    <a:avLst/>
                  </a:prstGeom>
                  <a:solidFill>
                    <a:srgbClr val="AF779C">
                      <a:alpha val="61000"/>
                    </a:srgbClr>
                  </a:solidFill>
                  <a:ln>
                    <a:solidFill>
                      <a:srgbClr val="B1688A"/>
                    </a:solidFill>
                  </a:ln>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sp>
              <p:sp>
                <p:nvSpPr>
                  <p:cNvPr id="20" name="Cheurón 4">
                    <a:extLst>
                      <a:ext uri="{FF2B5EF4-FFF2-40B4-BE49-F238E27FC236}">
                        <a16:creationId xmlns:a16="http://schemas.microsoft.com/office/drawing/2014/main" id="{9C5C92CD-E469-214F-89E1-02F9ADB6B56F}"/>
                      </a:ext>
                    </a:extLst>
                  </p:cNvPr>
                  <p:cNvSpPr txBox="1"/>
                  <p:nvPr/>
                </p:nvSpPr>
                <p:spPr>
                  <a:xfrm>
                    <a:off x="3233055" y="767276"/>
                    <a:ext cx="1762170" cy="1174779"/>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172022" tIns="57341" rIns="57341" bIns="57341" numCol="1" spcCol="1270" anchor="ctr" anchorCtr="0">
                    <a:noAutofit/>
                  </a:bodyPr>
                  <a:lstStyle/>
                  <a:p>
                    <a:pPr marL="0" lvl="0" indent="0" algn="ctr" defTabSz="1911350">
                      <a:lnSpc>
                        <a:spcPct val="90000"/>
                      </a:lnSpc>
                      <a:spcBef>
                        <a:spcPct val="0"/>
                      </a:spcBef>
                      <a:spcAft>
                        <a:spcPct val="35000"/>
                      </a:spcAft>
                      <a:buNone/>
                    </a:pPr>
                    <a:endParaRPr lang="es-ES" sz="4300" kern="1200"/>
                  </a:p>
                </p:txBody>
              </p:sp>
            </p:grpSp>
            <p:sp>
              <p:nvSpPr>
                <p:cNvPr id="24" name="CuadroTexto 23">
                  <a:extLst>
                    <a:ext uri="{FF2B5EF4-FFF2-40B4-BE49-F238E27FC236}">
                      <a16:creationId xmlns:a16="http://schemas.microsoft.com/office/drawing/2014/main" id="{33B04F5E-8305-8847-85DA-AEA1EF4FD9EE}"/>
                    </a:ext>
                  </a:extLst>
                </p:cNvPr>
                <p:cNvSpPr txBox="1"/>
                <p:nvPr/>
              </p:nvSpPr>
              <p:spPr>
                <a:xfrm>
                  <a:off x="5172443" y="1938885"/>
                  <a:ext cx="1650498" cy="1384995"/>
                </a:xfrm>
                <a:prstGeom prst="rect">
                  <a:avLst/>
                </a:prstGeom>
                <a:noFill/>
              </p:spPr>
              <p:txBody>
                <a:bodyPr wrap="square" rtlCol="0">
                  <a:spAutoFit/>
                </a:bodyPr>
                <a:lstStyle/>
                <a:p>
                  <a:r>
                    <a:rPr lang="es-DE" sz="1050" dirty="0"/>
                    <a:t>-    Play level identification</a:t>
                  </a:r>
                </a:p>
                <a:p>
                  <a:pPr marL="171450" indent="-171450">
                    <a:buFontTx/>
                    <a:buChar char="-"/>
                  </a:pPr>
                  <a:r>
                    <a:rPr lang="es-DE" sz="1050" dirty="0"/>
                    <a:t>Play mapping</a:t>
                  </a:r>
                </a:p>
                <a:p>
                  <a:pPr marL="171450" indent="-171450">
                    <a:buFontTx/>
                    <a:buChar char="-"/>
                  </a:pPr>
                  <a:r>
                    <a:rPr lang="es-DE" sz="1050" dirty="0"/>
                    <a:t>Play elelemt</a:t>
                  </a:r>
                </a:p>
                <a:p>
                  <a:pPr marL="171450" indent="-171450">
                    <a:buFontTx/>
                    <a:buChar char="-"/>
                  </a:pPr>
                  <a:r>
                    <a:rPr lang="es-DE" sz="1050" dirty="0"/>
                    <a:t>Summary of play maps</a:t>
                  </a:r>
                </a:p>
                <a:p>
                  <a:pPr marL="171450" indent="-171450">
                    <a:buFontTx/>
                    <a:buChar char="-"/>
                  </a:pPr>
                  <a:r>
                    <a:rPr lang="es-DE" sz="1050" dirty="0"/>
                    <a:t>Common risk segment maps</a:t>
                  </a:r>
                </a:p>
                <a:p>
                  <a:pPr marL="171450" indent="-171450">
                    <a:buFontTx/>
                    <a:buChar char="-"/>
                  </a:pPr>
                  <a:r>
                    <a:rPr lang="es-DE" sz="1050" dirty="0"/>
                    <a:t>Exploration targerts</a:t>
                  </a:r>
                </a:p>
                <a:p>
                  <a:pPr marL="171450" indent="-171450">
                    <a:buFontTx/>
                    <a:buChar char="-"/>
                  </a:pPr>
                  <a:r>
                    <a:rPr lang="es-DE" sz="1050" dirty="0"/>
                    <a:t>Prospect selection</a:t>
                  </a:r>
                </a:p>
              </p:txBody>
            </p:sp>
          </p:grpSp>
        </p:grpSp>
        <p:grpSp>
          <p:nvGrpSpPr>
            <p:cNvPr id="33" name="Grupo 32">
              <a:extLst>
                <a:ext uri="{FF2B5EF4-FFF2-40B4-BE49-F238E27FC236}">
                  <a16:creationId xmlns:a16="http://schemas.microsoft.com/office/drawing/2014/main" id="{74C03ED6-6F2C-4540-8BFB-B35488AC9378}"/>
                </a:ext>
              </a:extLst>
            </p:cNvPr>
            <p:cNvGrpSpPr/>
            <p:nvPr/>
          </p:nvGrpSpPr>
          <p:grpSpPr>
            <a:xfrm>
              <a:off x="7104071" y="1226041"/>
              <a:ext cx="3343086" cy="2011617"/>
              <a:chOff x="7260516" y="1456631"/>
              <a:chExt cx="3343086" cy="2011617"/>
            </a:xfrm>
          </p:grpSpPr>
          <p:grpSp>
            <p:nvGrpSpPr>
              <p:cNvPr id="27" name="Grupo 26">
                <a:extLst>
                  <a:ext uri="{FF2B5EF4-FFF2-40B4-BE49-F238E27FC236}">
                    <a16:creationId xmlns:a16="http://schemas.microsoft.com/office/drawing/2014/main" id="{1ED22670-4716-7C4D-9870-873903F4D2C9}"/>
                  </a:ext>
                </a:extLst>
              </p:cNvPr>
              <p:cNvGrpSpPr/>
              <p:nvPr/>
            </p:nvGrpSpPr>
            <p:grpSpPr>
              <a:xfrm>
                <a:off x="7328861" y="1928074"/>
                <a:ext cx="3274741" cy="1533773"/>
                <a:chOff x="5288920" y="767276"/>
                <a:chExt cx="2936949" cy="1174779"/>
              </a:xfrm>
            </p:grpSpPr>
            <p:sp>
              <p:nvSpPr>
                <p:cNvPr id="28" name="Cheurón 27">
                  <a:extLst>
                    <a:ext uri="{FF2B5EF4-FFF2-40B4-BE49-F238E27FC236}">
                      <a16:creationId xmlns:a16="http://schemas.microsoft.com/office/drawing/2014/main" id="{20F4E97C-6EA2-F048-B19B-3E7A74763BD2}"/>
                    </a:ext>
                  </a:extLst>
                </p:cNvPr>
                <p:cNvSpPr/>
                <p:nvPr/>
              </p:nvSpPr>
              <p:spPr>
                <a:xfrm>
                  <a:off x="5288920" y="767276"/>
                  <a:ext cx="2936949" cy="1174779"/>
                </a:xfrm>
                <a:prstGeom prst="chevron">
                  <a:avLst/>
                </a:prstGeom>
                <a:solidFill>
                  <a:srgbClr val="B0727B">
                    <a:alpha val="61000"/>
                  </a:srgbClr>
                </a:solidFill>
                <a:ln>
                  <a:solidFill>
                    <a:srgbClr val="B0727B"/>
                  </a:solidFill>
                </a:ln>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sp>
            <p:sp>
              <p:nvSpPr>
                <p:cNvPr id="29" name="Cheurón 4">
                  <a:extLst>
                    <a:ext uri="{FF2B5EF4-FFF2-40B4-BE49-F238E27FC236}">
                      <a16:creationId xmlns:a16="http://schemas.microsoft.com/office/drawing/2014/main" id="{346A9123-8894-0C42-B5E3-05ABD0B002A3}"/>
                    </a:ext>
                  </a:extLst>
                </p:cNvPr>
                <p:cNvSpPr txBox="1"/>
                <p:nvPr/>
              </p:nvSpPr>
              <p:spPr>
                <a:xfrm>
                  <a:off x="5876310" y="767276"/>
                  <a:ext cx="1762170" cy="1174779"/>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172022" tIns="57341" rIns="57341" bIns="57341" numCol="1" spcCol="1270" anchor="ctr" anchorCtr="0">
                  <a:noAutofit/>
                </a:bodyPr>
                <a:lstStyle/>
                <a:p>
                  <a:pPr marL="0" lvl="0" indent="0" algn="ctr" defTabSz="1911350">
                    <a:lnSpc>
                      <a:spcPct val="90000"/>
                    </a:lnSpc>
                    <a:spcBef>
                      <a:spcPct val="0"/>
                    </a:spcBef>
                    <a:spcAft>
                      <a:spcPct val="35000"/>
                    </a:spcAft>
                    <a:buNone/>
                  </a:pPr>
                  <a:endParaRPr lang="es-ES" sz="4300" kern="1200" dirty="0"/>
                </a:p>
              </p:txBody>
            </p:sp>
          </p:grpSp>
          <p:sp>
            <p:nvSpPr>
              <p:cNvPr id="31" name="CuadroTexto 30">
                <a:extLst>
                  <a:ext uri="{FF2B5EF4-FFF2-40B4-BE49-F238E27FC236}">
                    <a16:creationId xmlns:a16="http://schemas.microsoft.com/office/drawing/2014/main" id="{D4EB49FB-2FAF-5E4C-8C21-BFC197AB659B}"/>
                  </a:ext>
                </a:extLst>
              </p:cNvPr>
              <p:cNvSpPr txBox="1"/>
              <p:nvPr/>
            </p:nvSpPr>
            <p:spPr>
              <a:xfrm>
                <a:off x="7260516" y="1456631"/>
                <a:ext cx="2901888" cy="485946"/>
              </a:xfrm>
              <a:prstGeom prst="rect">
                <a:avLst/>
              </a:prstGeom>
              <a:noFill/>
            </p:spPr>
            <p:txBody>
              <a:bodyPr wrap="square" rtlCol="0">
                <a:spAutoFit/>
              </a:bodyPr>
              <a:lstStyle/>
              <a:p>
                <a:pPr algn="ctr"/>
                <a:r>
                  <a:rPr lang="es-DE" sz="1200" b="1" dirty="0"/>
                  <a:t>P</a:t>
                </a:r>
                <a:r>
                  <a:rPr lang="es-DE" sz="1400" b="1" dirty="0"/>
                  <a:t>rospect</a:t>
                </a:r>
              </a:p>
              <a:p>
                <a:r>
                  <a:rPr lang="es-DE" sz="1200" b="1" dirty="0"/>
                  <a:t>Play level analysis in the prospect area</a:t>
                </a:r>
              </a:p>
            </p:txBody>
          </p:sp>
          <p:sp>
            <p:nvSpPr>
              <p:cNvPr id="32" name="CuadroTexto 31">
                <a:extLst>
                  <a:ext uri="{FF2B5EF4-FFF2-40B4-BE49-F238E27FC236}">
                    <a16:creationId xmlns:a16="http://schemas.microsoft.com/office/drawing/2014/main" id="{E97BB56D-F1B6-C04C-B9FA-932F7CD7327E}"/>
                  </a:ext>
                </a:extLst>
              </p:cNvPr>
              <p:cNvSpPr txBox="1"/>
              <p:nvPr/>
            </p:nvSpPr>
            <p:spPr>
              <a:xfrm>
                <a:off x="8093946" y="1921671"/>
                <a:ext cx="1992854" cy="1546577"/>
              </a:xfrm>
              <a:prstGeom prst="rect">
                <a:avLst/>
              </a:prstGeom>
              <a:noFill/>
            </p:spPr>
            <p:txBody>
              <a:bodyPr wrap="square" rtlCol="0">
                <a:spAutoFit/>
              </a:bodyPr>
              <a:lstStyle/>
              <a:p>
                <a:r>
                  <a:rPr lang="es-DE" sz="1050" dirty="0"/>
                  <a:t>-  Geophysical evaluation on prospect scale</a:t>
                </a:r>
              </a:p>
              <a:p>
                <a:pPr marL="285750" indent="-285750">
                  <a:buFontTx/>
                  <a:buChar char="-"/>
                </a:pPr>
                <a:r>
                  <a:rPr lang="es-DE" sz="1050" dirty="0"/>
                  <a:t>Geologicas model building</a:t>
                </a:r>
              </a:p>
              <a:p>
                <a:pPr marL="285750" indent="-285750">
                  <a:buFontTx/>
                  <a:buChar char="-"/>
                </a:pPr>
                <a:r>
                  <a:rPr lang="es-DE" sz="1050" dirty="0"/>
                  <a:t>Volumetric model</a:t>
                </a:r>
              </a:p>
              <a:p>
                <a:pPr marL="285750" indent="-285750">
                  <a:buFontTx/>
                  <a:buChar char="-"/>
                </a:pPr>
                <a:r>
                  <a:rPr lang="es-DE" sz="1050" dirty="0"/>
                  <a:t>Technical risk evaluation</a:t>
                </a:r>
              </a:p>
              <a:p>
                <a:pPr marL="285750" indent="-285750">
                  <a:buFontTx/>
                  <a:buChar char="-"/>
                </a:pPr>
                <a:r>
                  <a:rPr lang="es-DE" sz="1050" dirty="0"/>
                  <a:t>Confidence assessment for a range of models and prospects</a:t>
                </a:r>
              </a:p>
              <a:p>
                <a:pPr marL="285750" indent="-285750">
                  <a:buFontTx/>
                  <a:buChar char="-"/>
                </a:pPr>
                <a:r>
                  <a:rPr lang="es-DE" sz="1050" dirty="0"/>
                  <a:t>Play execution activities</a:t>
                </a:r>
              </a:p>
            </p:txBody>
          </p:sp>
        </p:grpSp>
      </p:grpSp>
      <p:sp>
        <p:nvSpPr>
          <p:cNvPr id="37" name="Rectángulo 36">
            <a:extLst>
              <a:ext uri="{FF2B5EF4-FFF2-40B4-BE49-F238E27FC236}">
                <a16:creationId xmlns:a16="http://schemas.microsoft.com/office/drawing/2014/main" id="{BA46C000-DBE1-9347-BD03-095BDE2DE04E}"/>
              </a:ext>
            </a:extLst>
          </p:cNvPr>
          <p:cNvSpPr/>
          <p:nvPr/>
        </p:nvSpPr>
        <p:spPr>
          <a:xfrm>
            <a:off x="5923265" y="3582884"/>
            <a:ext cx="4078244" cy="2893100"/>
          </a:xfrm>
          <a:prstGeom prst="rect">
            <a:avLst/>
          </a:prstGeom>
        </p:spPr>
        <p:txBody>
          <a:bodyPr wrap="square">
            <a:spAutoFit/>
          </a:bodyPr>
          <a:lstStyle/>
          <a:p>
            <a:pPr algn="just"/>
            <a:r>
              <a:rPr lang="es-CL" sz="1400" dirty="0"/>
              <a:t>However, </a:t>
            </a:r>
            <a:r>
              <a:rPr lang="es-CL" sz="1400" dirty="0" err="1"/>
              <a:t>the</a:t>
            </a:r>
            <a:r>
              <a:rPr lang="es-CL" sz="1400" dirty="0"/>
              <a:t> geological and </a:t>
            </a:r>
            <a:r>
              <a:rPr lang="es-CL" sz="1400" dirty="0" err="1"/>
              <a:t>geothermal</a:t>
            </a:r>
            <a:r>
              <a:rPr lang="es-CL" sz="1400" dirty="0"/>
              <a:t> </a:t>
            </a:r>
            <a:r>
              <a:rPr lang="es-CL" sz="1400" dirty="0" err="1"/>
              <a:t>conditions</a:t>
            </a:r>
            <a:r>
              <a:rPr lang="es-CL" sz="1400" dirty="0"/>
              <a:t> of </a:t>
            </a:r>
            <a:r>
              <a:rPr lang="es-CL" sz="1400" dirty="0" err="1"/>
              <a:t>the</a:t>
            </a:r>
            <a:r>
              <a:rPr lang="es-CL" sz="1400" dirty="0"/>
              <a:t> </a:t>
            </a:r>
            <a:r>
              <a:rPr lang="es-CL" sz="1400" dirty="0" err="1"/>
              <a:t>subsoil</a:t>
            </a:r>
            <a:r>
              <a:rPr lang="es-CL" sz="1400" dirty="0"/>
              <a:t> are </a:t>
            </a:r>
            <a:r>
              <a:rPr lang="es-CL" sz="1400" dirty="0" err="1"/>
              <a:t>not</a:t>
            </a:r>
            <a:r>
              <a:rPr lang="es-CL" sz="1400" dirty="0"/>
              <a:t> </a:t>
            </a:r>
            <a:r>
              <a:rPr lang="es-CL" sz="1400" dirty="0" err="1"/>
              <a:t>the</a:t>
            </a:r>
            <a:r>
              <a:rPr lang="es-CL" sz="1400" dirty="0"/>
              <a:t> </a:t>
            </a:r>
            <a:r>
              <a:rPr lang="es-CL" sz="1400" dirty="0" err="1"/>
              <a:t>only</a:t>
            </a:r>
            <a:r>
              <a:rPr lang="es-CL" sz="1400" dirty="0"/>
              <a:t> </a:t>
            </a:r>
            <a:r>
              <a:rPr lang="es-CL" sz="1400" dirty="0" err="1"/>
              <a:t>determining</a:t>
            </a:r>
            <a:r>
              <a:rPr lang="es-CL" sz="1400" dirty="0"/>
              <a:t> factors for </a:t>
            </a:r>
            <a:r>
              <a:rPr lang="es-CL" sz="1400" dirty="0" err="1"/>
              <a:t>the</a:t>
            </a:r>
            <a:r>
              <a:rPr lang="es-CL" sz="1400" dirty="0"/>
              <a:t> </a:t>
            </a:r>
            <a:r>
              <a:rPr lang="es-CL" sz="1400" dirty="0" err="1"/>
              <a:t>efficiency</a:t>
            </a:r>
            <a:r>
              <a:rPr lang="es-CL" sz="1400" dirty="0"/>
              <a:t> of a </a:t>
            </a:r>
            <a:r>
              <a:rPr lang="es-CL" sz="1400" dirty="0" err="1"/>
              <a:t>geothermal</a:t>
            </a:r>
            <a:r>
              <a:rPr lang="es-CL" sz="1400" dirty="0"/>
              <a:t> </a:t>
            </a:r>
            <a:r>
              <a:rPr lang="es-CL" sz="1400" dirty="0" err="1"/>
              <a:t>resource</a:t>
            </a:r>
            <a:r>
              <a:rPr lang="es-CL" sz="1400" dirty="0"/>
              <a:t>, </a:t>
            </a:r>
            <a:r>
              <a:rPr lang="es-CL" sz="1400" u="sng" dirty="0" err="1"/>
              <a:t>but</a:t>
            </a:r>
            <a:r>
              <a:rPr lang="es-CL" sz="1400" u="sng" dirty="0"/>
              <a:t> </a:t>
            </a:r>
            <a:r>
              <a:rPr lang="es-CL" sz="1400" u="sng" dirty="0" err="1"/>
              <a:t>also</a:t>
            </a:r>
            <a:r>
              <a:rPr lang="es-CL" sz="1400" u="sng" dirty="0"/>
              <a:t> </a:t>
            </a:r>
            <a:r>
              <a:rPr lang="es-CL" sz="1400" u="sng" dirty="0" err="1"/>
              <a:t>the</a:t>
            </a:r>
            <a:r>
              <a:rPr lang="es-CL" sz="1400" u="sng" dirty="0"/>
              <a:t> local </a:t>
            </a:r>
            <a:r>
              <a:rPr lang="es-CL" sz="1400" u="sng" dirty="0" err="1"/>
              <a:t>energy</a:t>
            </a:r>
            <a:r>
              <a:rPr lang="es-CL" sz="1400" u="sng" dirty="0"/>
              <a:t> </a:t>
            </a:r>
            <a:r>
              <a:rPr lang="es-CL" sz="1400" u="sng" dirty="0" err="1"/>
              <a:t>demand</a:t>
            </a:r>
            <a:r>
              <a:rPr lang="es-CL" sz="1400" u="sng" dirty="0"/>
              <a:t>, </a:t>
            </a:r>
            <a:r>
              <a:rPr lang="es-CL" sz="1400" u="sng" dirty="0" err="1"/>
              <a:t>infrastructure</a:t>
            </a:r>
            <a:r>
              <a:rPr lang="es-CL" sz="1400" u="sng" dirty="0"/>
              <a:t> and </a:t>
            </a:r>
            <a:r>
              <a:rPr lang="es-CL" sz="1400" u="sng" dirty="0" err="1"/>
              <a:t>Land</a:t>
            </a:r>
            <a:r>
              <a:rPr lang="es-CL" sz="1400" u="sng" dirty="0"/>
              <a:t> </a:t>
            </a:r>
            <a:r>
              <a:rPr lang="es-CL" sz="1400" u="sng" dirty="0" err="1"/>
              <a:t>acces</a:t>
            </a:r>
            <a:r>
              <a:rPr lang="es-CL" sz="1400" u="sng" dirty="0"/>
              <a:t> (</a:t>
            </a:r>
            <a:r>
              <a:rPr lang="es-CL" sz="1400" u="sng" dirty="0" err="1"/>
              <a:t>surface</a:t>
            </a:r>
            <a:r>
              <a:rPr lang="es-CL" sz="1400" u="sng" dirty="0"/>
              <a:t> </a:t>
            </a:r>
            <a:r>
              <a:rPr lang="es-CL" sz="1400" u="sng" dirty="0" err="1"/>
              <a:t>conditions</a:t>
            </a:r>
            <a:r>
              <a:rPr lang="es-CL" sz="1400" u="sng" dirty="0"/>
              <a:t>; </a:t>
            </a:r>
            <a:r>
              <a:rPr lang="es-CL" sz="1400" b="1" dirty="0"/>
              <a:t>technical-social-</a:t>
            </a:r>
            <a:r>
              <a:rPr lang="es-CL" sz="1400" b="1" dirty="0" err="1"/>
              <a:t>economic</a:t>
            </a:r>
            <a:r>
              <a:rPr lang="es-CL" sz="1400" b="1" dirty="0"/>
              <a:t> </a:t>
            </a:r>
            <a:r>
              <a:rPr lang="es-CL" sz="1400" b="1" dirty="0" err="1"/>
              <a:t>dimension</a:t>
            </a:r>
            <a:r>
              <a:rPr lang="es-CL" sz="1400" dirty="0"/>
              <a:t>). </a:t>
            </a:r>
          </a:p>
          <a:p>
            <a:pPr algn="just"/>
            <a:endParaRPr lang="es-CL" sz="1400" dirty="0"/>
          </a:p>
          <a:p>
            <a:pPr algn="just"/>
            <a:r>
              <a:rPr lang="es-CL" sz="1400" dirty="0"/>
              <a:t>The factors of </a:t>
            </a:r>
            <a:r>
              <a:rPr lang="es-CL" sz="1400" dirty="0" err="1"/>
              <a:t>the</a:t>
            </a:r>
            <a:r>
              <a:rPr lang="es-CL" sz="1400" dirty="0"/>
              <a:t> social </a:t>
            </a:r>
            <a:r>
              <a:rPr lang="es-CL" sz="1400" dirty="0" err="1"/>
              <a:t>pyramid</a:t>
            </a:r>
            <a:r>
              <a:rPr lang="es-CL" sz="1400" dirty="0"/>
              <a:t> </a:t>
            </a:r>
            <a:r>
              <a:rPr lang="es-CL" sz="1400" dirty="0" err="1"/>
              <a:t>have</a:t>
            </a:r>
            <a:r>
              <a:rPr lang="es-CL" sz="1400" dirty="0"/>
              <a:t> </a:t>
            </a:r>
            <a:r>
              <a:rPr lang="es-CL" sz="1400" dirty="0" err="1"/>
              <a:t>not</a:t>
            </a:r>
            <a:r>
              <a:rPr lang="es-CL" sz="1400" dirty="0"/>
              <a:t> </a:t>
            </a:r>
            <a:r>
              <a:rPr lang="es-CL" sz="1400" dirty="0" err="1"/>
              <a:t>been</a:t>
            </a:r>
            <a:r>
              <a:rPr lang="es-CL" sz="1400" dirty="0"/>
              <a:t> </a:t>
            </a:r>
            <a:r>
              <a:rPr lang="es-CL" sz="1400" dirty="0" err="1"/>
              <a:t>identified</a:t>
            </a:r>
            <a:r>
              <a:rPr lang="es-CL" sz="1400" dirty="0"/>
              <a:t> and </a:t>
            </a:r>
            <a:r>
              <a:rPr lang="es-CL" sz="1400" dirty="0" err="1"/>
              <a:t>the</a:t>
            </a:r>
            <a:r>
              <a:rPr lang="es-CL" sz="1400" dirty="0"/>
              <a:t> </a:t>
            </a:r>
            <a:r>
              <a:rPr lang="es-CL" sz="1400" dirty="0" err="1"/>
              <a:t>necessary</a:t>
            </a:r>
            <a:r>
              <a:rPr lang="es-CL" sz="1400" dirty="0"/>
              <a:t> </a:t>
            </a:r>
            <a:r>
              <a:rPr lang="es-CL" sz="1400" dirty="0" err="1"/>
              <a:t>activities</a:t>
            </a:r>
            <a:r>
              <a:rPr lang="es-CL" sz="1400" dirty="0"/>
              <a:t> to be </a:t>
            </a:r>
            <a:r>
              <a:rPr lang="es-CL" sz="1400" dirty="0" err="1"/>
              <a:t>carried</a:t>
            </a:r>
            <a:r>
              <a:rPr lang="es-CL" sz="1400" dirty="0"/>
              <a:t> </a:t>
            </a:r>
            <a:r>
              <a:rPr lang="es-CL" sz="1400" dirty="0" err="1"/>
              <a:t>out</a:t>
            </a:r>
            <a:r>
              <a:rPr lang="es-CL" sz="1400" dirty="0"/>
              <a:t> </a:t>
            </a:r>
            <a:r>
              <a:rPr lang="es-CL" sz="1400" dirty="0" err="1"/>
              <a:t>during</a:t>
            </a:r>
            <a:r>
              <a:rPr lang="es-CL" sz="1400" dirty="0"/>
              <a:t> </a:t>
            </a:r>
            <a:r>
              <a:rPr lang="es-CL" sz="1400" dirty="0" err="1"/>
              <a:t>geothermal</a:t>
            </a:r>
            <a:r>
              <a:rPr lang="es-CL" sz="1400" dirty="0"/>
              <a:t> </a:t>
            </a:r>
            <a:r>
              <a:rPr lang="es-CL" sz="1400" dirty="0" err="1"/>
              <a:t>exploration</a:t>
            </a:r>
            <a:r>
              <a:rPr lang="es-CL" sz="1400" dirty="0"/>
              <a:t> </a:t>
            </a:r>
            <a:r>
              <a:rPr lang="es-CL" sz="1400" dirty="0" err="1"/>
              <a:t>projects</a:t>
            </a:r>
            <a:r>
              <a:rPr lang="es-CL" sz="1400" dirty="0"/>
              <a:t> are </a:t>
            </a:r>
            <a:r>
              <a:rPr lang="es-CL" sz="1400" dirty="0" err="1"/>
              <a:t>still</a:t>
            </a:r>
            <a:r>
              <a:rPr lang="es-CL" sz="1400" dirty="0"/>
              <a:t> </a:t>
            </a:r>
            <a:r>
              <a:rPr lang="es-CL" sz="1400" dirty="0" err="1"/>
              <a:t>lacking</a:t>
            </a:r>
            <a:r>
              <a:rPr lang="es-CL" sz="1400" dirty="0"/>
              <a:t>. For this </a:t>
            </a:r>
            <a:r>
              <a:rPr lang="es-CL" sz="1400" dirty="0" err="1"/>
              <a:t>reason</a:t>
            </a:r>
            <a:r>
              <a:rPr lang="es-CL" sz="1400" dirty="0"/>
              <a:t>, this </a:t>
            </a:r>
            <a:r>
              <a:rPr lang="es-CL" sz="1400" dirty="0" err="1"/>
              <a:t>study</a:t>
            </a:r>
            <a:r>
              <a:rPr lang="es-CL" sz="1400" dirty="0"/>
              <a:t> </a:t>
            </a:r>
            <a:r>
              <a:rPr lang="es-CL" sz="1400" dirty="0" err="1"/>
              <a:t>will</a:t>
            </a:r>
            <a:r>
              <a:rPr lang="es-CL" sz="1400" dirty="0"/>
              <a:t> </a:t>
            </a:r>
            <a:r>
              <a:rPr lang="es-CL" sz="1400" dirty="0" err="1"/>
              <a:t>looking</a:t>
            </a:r>
            <a:r>
              <a:rPr lang="es-CL" sz="1400" dirty="0"/>
              <a:t> for </a:t>
            </a:r>
            <a:r>
              <a:rPr lang="es-CL" sz="1400" dirty="0" err="1"/>
              <a:t>these</a:t>
            </a:r>
            <a:r>
              <a:rPr lang="es-CL" sz="1400" dirty="0"/>
              <a:t> </a:t>
            </a:r>
            <a:r>
              <a:rPr lang="es-CL" sz="1400" dirty="0" err="1"/>
              <a:t>results</a:t>
            </a:r>
            <a:r>
              <a:rPr lang="es-CL" sz="1400" dirty="0"/>
              <a:t>.</a:t>
            </a:r>
          </a:p>
          <a:p>
            <a:pPr algn="just"/>
            <a:endParaRPr lang="es-CL" sz="1400" dirty="0"/>
          </a:p>
        </p:txBody>
      </p:sp>
      <p:sp>
        <p:nvSpPr>
          <p:cNvPr id="30" name="Marcador de contenido 2">
            <a:extLst>
              <a:ext uri="{FF2B5EF4-FFF2-40B4-BE49-F238E27FC236}">
                <a16:creationId xmlns:a16="http://schemas.microsoft.com/office/drawing/2014/main" id="{7D41C35F-74CD-A94A-8588-2AA89CD5804D}"/>
              </a:ext>
            </a:extLst>
          </p:cNvPr>
          <p:cNvSpPr txBox="1">
            <a:spLocks/>
          </p:cNvSpPr>
          <p:nvPr/>
        </p:nvSpPr>
        <p:spPr>
          <a:xfrm>
            <a:off x="2552646" y="6517758"/>
            <a:ext cx="2386166" cy="323850"/>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s-CL" sz="900" i="1" dirty="0" err="1">
                <a:solidFill>
                  <a:schemeClr val="tx1">
                    <a:lumMod val="75000"/>
                    <a:lumOff val="25000"/>
                  </a:schemeClr>
                </a:solidFill>
                <a:latin typeface="+mj-lt"/>
              </a:rPr>
              <a:t>Modified</a:t>
            </a:r>
            <a:r>
              <a:rPr lang="es-CL" sz="900" i="1" dirty="0">
                <a:solidFill>
                  <a:schemeClr val="tx1">
                    <a:lumMod val="75000"/>
                    <a:lumOff val="25000"/>
                  </a:schemeClr>
                </a:solidFill>
                <a:latin typeface="+mj-lt"/>
              </a:rPr>
              <a:t> </a:t>
            </a:r>
            <a:r>
              <a:rPr lang="es-CL" sz="900" i="1" dirty="0" err="1">
                <a:solidFill>
                  <a:schemeClr val="tx1">
                    <a:lumMod val="75000"/>
                    <a:lumOff val="25000"/>
                  </a:schemeClr>
                </a:solidFill>
                <a:latin typeface="+mj-lt"/>
              </a:rPr>
              <a:t>from</a:t>
            </a:r>
            <a:r>
              <a:rPr lang="es-CL" sz="900" i="1" dirty="0">
                <a:solidFill>
                  <a:schemeClr val="tx1">
                    <a:lumMod val="75000"/>
                    <a:lumOff val="25000"/>
                  </a:schemeClr>
                </a:solidFill>
                <a:latin typeface="+mj-lt"/>
              </a:rPr>
              <a:t> Moeck et al. (2020)</a:t>
            </a:r>
          </a:p>
        </p:txBody>
      </p:sp>
      <p:sp>
        <p:nvSpPr>
          <p:cNvPr id="35" name="Rectángulo 34">
            <a:extLst>
              <a:ext uri="{FF2B5EF4-FFF2-40B4-BE49-F238E27FC236}">
                <a16:creationId xmlns:a16="http://schemas.microsoft.com/office/drawing/2014/main" id="{606C75D5-CC0A-284E-A7B4-7278BAAA3236}"/>
              </a:ext>
            </a:extLst>
          </p:cNvPr>
          <p:cNvSpPr/>
          <p:nvPr/>
        </p:nvSpPr>
        <p:spPr>
          <a:xfrm>
            <a:off x="2066436" y="3473506"/>
            <a:ext cx="3631816" cy="1716651"/>
          </a:xfrm>
          <a:prstGeom prst="rect">
            <a:avLst/>
          </a:prstGeom>
          <a:noFill/>
          <a:ln w="50800">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DE"/>
          </a:p>
        </p:txBody>
      </p:sp>
      <p:sp>
        <p:nvSpPr>
          <p:cNvPr id="2" name="Marcador de número de diapositiva 1">
            <a:extLst>
              <a:ext uri="{FF2B5EF4-FFF2-40B4-BE49-F238E27FC236}">
                <a16:creationId xmlns:a16="http://schemas.microsoft.com/office/drawing/2014/main" id="{89DA3429-D653-9844-9A57-E5774E92780E}"/>
              </a:ext>
            </a:extLst>
          </p:cNvPr>
          <p:cNvSpPr>
            <a:spLocks noGrp="1"/>
          </p:cNvSpPr>
          <p:nvPr>
            <p:ph type="sldNum" sz="quarter" idx="12"/>
          </p:nvPr>
        </p:nvSpPr>
        <p:spPr>
          <a:xfrm>
            <a:off x="8591281" y="6201879"/>
            <a:ext cx="2743200" cy="365125"/>
          </a:xfrm>
        </p:spPr>
        <p:txBody>
          <a:bodyPr/>
          <a:lstStyle/>
          <a:p>
            <a:r>
              <a:rPr lang="es-DE" dirty="0">
                <a:solidFill>
                  <a:schemeClr val="tx1"/>
                </a:solidFill>
              </a:rPr>
              <a:t>1</a:t>
            </a:r>
          </a:p>
        </p:txBody>
      </p:sp>
    </p:spTree>
    <p:extLst>
      <p:ext uri="{BB962C8B-B14F-4D97-AF65-F5344CB8AC3E}">
        <p14:creationId xmlns:p14="http://schemas.microsoft.com/office/powerpoint/2010/main" val="333008888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Medio marco 9">
            <a:extLst>
              <a:ext uri="{FF2B5EF4-FFF2-40B4-BE49-F238E27FC236}">
                <a16:creationId xmlns:a16="http://schemas.microsoft.com/office/drawing/2014/main" id="{D8E47E46-CB1C-6049-9E52-EB7B1C6F3D28}"/>
              </a:ext>
            </a:extLst>
          </p:cNvPr>
          <p:cNvSpPr/>
          <p:nvPr/>
        </p:nvSpPr>
        <p:spPr>
          <a:xfrm rot="10800000">
            <a:off x="10000552" y="4023972"/>
            <a:ext cx="2194990" cy="2886164"/>
          </a:xfrm>
          <a:prstGeom prst="halfFrame">
            <a:avLst/>
          </a:prstGeom>
          <a:solidFill>
            <a:srgbClr val="DB8623"/>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DE">
              <a:solidFill>
                <a:schemeClr val="tx1"/>
              </a:solidFill>
            </a:endParaRPr>
          </a:p>
        </p:txBody>
      </p:sp>
      <p:sp>
        <p:nvSpPr>
          <p:cNvPr id="14" name="Rectángulo 13">
            <a:extLst>
              <a:ext uri="{FF2B5EF4-FFF2-40B4-BE49-F238E27FC236}">
                <a16:creationId xmlns:a16="http://schemas.microsoft.com/office/drawing/2014/main" id="{609174EA-9E28-D54F-B6C4-AB621C673287}"/>
              </a:ext>
            </a:extLst>
          </p:cNvPr>
          <p:cNvSpPr/>
          <p:nvPr/>
        </p:nvSpPr>
        <p:spPr>
          <a:xfrm>
            <a:off x="460396" y="321880"/>
            <a:ext cx="10736429" cy="738664"/>
          </a:xfrm>
          <a:prstGeom prst="rect">
            <a:avLst/>
          </a:prstGeom>
        </p:spPr>
        <p:txBody>
          <a:bodyPr wrap="square">
            <a:spAutoFit/>
          </a:bodyPr>
          <a:lstStyle/>
          <a:p>
            <a:pPr algn="just">
              <a:defRPr/>
            </a:pPr>
            <a:r>
              <a:rPr lang="en-US" sz="1400" dirty="0"/>
              <a:t>This new methodology could be an alternative for the development of geothermal projects and the use of this resource in different regions of our planet. The region of Central America, where the final consumption of the countries in the region shows a high tendency towards oil derived products and traditional energies, appears as a promising and appropriate area to conduct our field survey.</a:t>
            </a:r>
          </a:p>
        </p:txBody>
      </p:sp>
      <p:grpSp>
        <p:nvGrpSpPr>
          <p:cNvPr id="17" name="Grupo 16">
            <a:extLst>
              <a:ext uri="{FF2B5EF4-FFF2-40B4-BE49-F238E27FC236}">
                <a16:creationId xmlns:a16="http://schemas.microsoft.com/office/drawing/2014/main" id="{FF215D75-CCA1-2743-AD46-9C333FB5464D}"/>
              </a:ext>
            </a:extLst>
          </p:cNvPr>
          <p:cNvGrpSpPr/>
          <p:nvPr/>
        </p:nvGrpSpPr>
        <p:grpSpPr>
          <a:xfrm>
            <a:off x="1293691" y="1057810"/>
            <a:ext cx="3900610" cy="2766949"/>
            <a:chOff x="727785" y="1895956"/>
            <a:chExt cx="2860367" cy="1926095"/>
          </a:xfrm>
        </p:grpSpPr>
        <p:pic>
          <p:nvPicPr>
            <p:cNvPr id="15" name="Imagen 14" descr="Mapa&#10;&#10;Descripción generada automáticamente">
              <a:extLst>
                <a:ext uri="{FF2B5EF4-FFF2-40B4-BE49-F238E27FC236}">
                  <a16:creationId xmlns:a16="http://schemas.microsoft.com/office/drawing/2014/main" id="{16AAE8E4-48B2-804D-96EB-4C8CA311D2D4}"/>
                </a:ext>
              </a:extLst>
            </p:cNvPr>
            <p:cNvPicPr/>
            <p:nvPr/>
          </p:nvPicPr>
          <p:blipFill>
            <a:blip r:embed="rId2"/>
            <a:stretch>
              <a:fillRect/>
            </a:stretch>
          </p:blipFill>
          <p:spPr>
            <a:xfrm>
              <a:off x="727785" y="2067725"/>
              <a:ext cx="2860367" cy="1754326"/>
            </a:xfrm>
            <a:prstGeom prst="rect">
              <a:avLst/>
            </a:prstGeom>
          </p:spPr>
        </p:pic>
        <p:sp>
          <p:nvSpPr>
            <p:cNvPr id="16" name="CuadroTexto 15">
              <a:extLst>
                <a:ext uri="{FF2B5EF4-FFF2-40B4-BE49-F238E27FC236}">
                  <a16:creationId xmlns:a16="http://schemas.microsoft.com/office/drawing/2014/main" id="{7D234AED-3D41-E147-A99B-119097DBBA99}"/>
                </a:ext>
              </a:extLst>
            </p:cNvPr>
            <p:cNvSpPr txBox="1"/>
            <p:nvPr/>
          </p:nvSpPr>
          <p:spPr>
            <a:xfrm>
              <a:off x="885191" y="1895956"/>
              <a:ext cx="2071868" cy="276999"/>
            </a:xfrm>
            <a:prstGeom prst="rect">
              <a:avLst/>
            </a:prstGeom>
            <a:noFill/>
          </p:spPr>
          <p:txBody>
            <a:bodyPr wrap="square" rtlCol="0">
              <a:spAutoFit/>
            </a:bodyPr>
            <a:lstStyle/>
            <a:p>
              <a:r>
                <a:rPr lang="en-US" sz="1200" b="1" dirty="0"/>
                <a:t>The region of Central America</a:t>
              </a:r>
              <a:endParaRPr lang="es-DE" sz="1200" b="1" dirty="0"/>
            </a:p>
          </p:txBody>
        </p:sp>
      </p:grpSp>
      <p:sp>
        <p:nvSpPr>
          <p:cNvPr id="19" name="Botón de acción: Hacia delante o Siguiente 18">
            <a:hlinkClick r:id="" action="ppaction://hlinkshowjump?jump=nextslide" highlightClick="1"/>
            <a:extLst>
              <a:ext uri="{FF2B5EF4-FFF2-40B4-BE49-F238E27FC236}">
                <a16:creationId xmlns:a16="http://schemas.microsoft.com/office/drawing/2014/main" id="{2C5219F7-09DC-3A40-87CE-3E226B351558}"/>
              </a:ext>
            </a:extLst>
          </p:cNvPr>
          <p:cNvSpPr/>
          <p:nvPr/>
        </p:nvSpPr>
        <p:spPr>
          <a:xfrm>
            <a:off x="11040784" y="6517758"/>
            <a:ext cx="312087" cy="284438"/>
          </a:xfrm>
          <a:prstGeom prst="actionButtonForwardNext">
            <a:avLst/>
          </a:prstGeom>
        </p:spPr>
        <p:style>
          <a:lnRef idx="2">
            <a:schemeClr val="dk1"/>
          </a:lnRef>
          <a:fillRef idx="1">
            <a:schemeClr val="lt1"/>
          </a:fillRef>
          <a:effectRef idx="0">
            <a:schemeClr val="dk1"/>
          </a:effectRef>
          <a:fontRef idx="minor">
            <a:schemeClr val="dk1"/>
          </a:fontRef>
        </p:style>
        <p:txBody>
          <a:bodyPr rtlCol="0" anchor="ctr"/>
          <a:lstStyle/>
          <a:p>
            <a:pPr algn="ctr"/>
            <a:endParaRPr lang="es-DE"/>
          </a:p>
        </p:txBody>
      </p:sp>
      <p:sp>
        <p:nvSpPr>
          <p:cNvPr id="20" name="Botón de acción: Hacia atrás o Anterior 19">
            <a:hlinkClick r:id="" action="ppaction://hlinkshowjump?jump=previousslide" highlightClick="1"/>
            <a:extLst>
              <a:ext uri="{FF2B5EF4-FFF2-40B4-BE49-F238E27FC236}">
                <a16:creationId xmlns:a16="http://schemas.microsoft.com/office/drawing/2014/main" id="{A5DDFEE4-CD54-3941-BB96-16C2EC223F96}"/>
              </a:ext>
            </a:extLst>
          </p:cNvPr>
          <p:cNvSpPr/>
          <p:nvPr/>
        </p:nvSpPr>
        <p:spPr>
          <a:xfrm>
            <a:off x="10497859" y="6517758"/>
            <a:ext cx="277411" cy="284438"/>
          </a:xfrm>
          <a:prstGeom prst="actionButtonBackPrevious">
            <a:avLst/>
          </a:prstGeom>
        </p:spPr>
        <p:style>
          <a:lnRef idx="2">
            <a:schemeClr val="dk1"/>
          </a:lnRef>
          <a:fillRef idx="1">
            <a:schemeClr val="lt1"/>
          </a:fillRef>
          <a:effectRef idx="0">
            <a:schemeClr val="dk1"/>
          </a:effectRef>
          <a:fontRef idx="minor">
            <a:schemeClr val="dk1"/>
          </a:fontRef>
        </p:style>
        <p:txBody>
          <a:bodyPr rtlCol="0" anchor="ctr"/>
          <a:lstStyle/>
          <a:p>
            <a:pPr algn="ctr"/>
            <a:endParaRPr lang="es-DE"/>
          </a:p>
        </p:txBody>
      </p:sp>
      <p:sp>
        <p:nvSpPr>
          <p:cNvPr id="21" name="Botón de acción: Inicio 20">
            <a:hlinkClick r:id="" action="ppaction://hlinkshowjump?jump=firstslide" highlightClick="1"/>
            <a:extLst>
              <a:ext uri="{FF2B5EF4-FFF2-40B4-BE49-F238E27FC236}">
                <a16:creationId xmlns:a16="http://schemas.microsoft.com/office/drawing/2014/main" id="{1C34BB6C-5C9C-2B4B-B650-EC3AED328E1A}"/>
              </a:ext>
            </a:extLst>
          </p:cNvPr>
          <p:cNvSpPr/>
          <p:nvPr/>
        </p:nvSpPr>
        <p:spPr>
          <a:xfrm>
            <a:off x="11676485" y="6517758"/>
            <a:ext cx="317041" cy="284438"/>
          </a:xfrm>
          <a:prstGeom prst="actionButtonHome">
            <a:avLst/>
          </a:prstGeom>
          <a:solidFill>
            <a:schemeClr val="bg1"/>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es-DE"/>
          </a:p>
        </p:txBody>
      </p:sp>
      <p:sp>
        <p:nvSpPr>
          <p:cNvPr id="22" name="Rectángulo 21">
            <a:extLst>
              <a:ext uri="{FF2B5EF4-FFF2-40B4-BE49-F238E27FC236}">
                <a16:creationId xmlns:a16="http://schemas.microsoft.com/office/drawing/2014/main" id="{B4A186C4-4238-BC42-98AC-1287DA9C5B6A}"/>
              </a:ext>
            </a:extLst>
          </p:cNvPr>
          <p:cNvSpPr/>
          <p:nvPr/>
        </p:nvSpPr>
        <p:spPr>
          <a:xfrm>
            <a:off x="460395" y="4221168"/>
            <a:ext cx="10736429" cy="523220"/>
          </a:xfrm>
          <a:prstGeom prst="rect">
            <a:avLst/>
          </a:prstGeom>
        </p:spPr>
        <p:txBody>
          <a:bodyPr wrap="square">
            <a:spAutoFit/>
          </a:bodyPr>
          <a:lstStyle/>
          <a:p>
            <a:r>
              <a:rPr lang="es-DE" sz="1400" dirty="0"/>
              <a:t>Final energy consumption by source has varied in recent years and this is due to the economic development in each Central American country. However, there is still a greater tendency to </a:t>
            </a:r>
            <a:r>
              <a:rPr lang="en-US" sz="1400" dirty="0"/>
              <a:t>Oil derived products and traditional energies.</a:t>
            </a:r>
            <a:endParaRPr lang="es-DE" sz="1400" dirty="0"/>
          </a:p>
        </p:txBody>
      </p:sp>
      <p:graphicFrame>
        <p:nvGraphicFramePr>
          <p:cNvPr id="24" name="Tabla 23">
            <a:extLst>
              <a:ext uri="{FF2B5EF4-FFF2-40B4-BE49-F238E27FC236}">
                <a16:creationId xmlns:a16="http://schemas.microsoft.com/office/drawing/2014/main" id="{2EFF07FE-2C74-C948-85E1-6371D517FBA3}"/>
              </a:ext>
            </a:extLst>
          </p:cNvPr>
          <p:cNvGraphicFramePr>
            <a:graphicFrameLocks noGrp="1"/>
          </p:cNvGraphicFramePr>
          <p:nvPr>
            <p:extLst>
              <p:ext uri="{D42A27DB-BD31-4B8C-83A1-F6EECF244321}">
                <p14:modId xmlns:p14="http://schemas.microsoft.com/office/powerpoint/2010/main" val="4234290310"/>
              </p:ext>
            </p:extLst>
          </p:nvPr>
        </p:nvGraphicFramePr>
        <p:xfrm>
          <a:off x="865547" y="4807909"/>
          <a:ext cx="4465758" cy="1402401"/>
        </p:xfrm>
        <a:graphic>
          <a:graphicData uri="http://schemas.openxmlformats.org/drawingml/2006/table">
            <a:tbl>
              <a:tblPr firstRow="1" firstCol="1" bandRow="1"/>
              <a:tblGrid>
                <a:gridCol w="1203489">
                  <a:extLst>
                    <a:ext uri="{9D8B030D-6E8A-4147-A177-3AD203B41FA5}">
                      <a16:colId xmlns:a16="http://schemas.microsoft.com/office/drawing/2014/main" val="1435405474"/>
                    </a:ext>
                  </a:extLst>
                </a:gridCol>
                <a:gridCol w="1087423">
                  <a:extLst>
                    <a:ext uri="{9D8B030D-6E8A-4147-A177-3AD203B41FA5}">
                      <a16:colId xmlns:a16="http://schemas.microsoft.com/office/drawing/2014/main" val="2479811841"/>
                    </a:ext>
                  </a:extLst>
                </a:gridCol>
                <a:gridCol w="1087423">
                  <a:extLst>
                    <a:ext uri="{9D8B030D-6E8A-4147-A177-3AD203B41FA5}">
                      <a16:colId xmlns:a16="http://schemas.microsoft.com/office/drawing/2014/main" val="3960437803"/>
                    </a:ext>
                  </a:extLst>
                </a:gridCol>
                <a:gridCol w="1087423">
                  <a:extLst>
                    <a:ext uri="{9D8B030D-6E8A-4147-A177-3AD203B41FA5}">
                      <a16:colId xmlns:a16="http://schemas.microsoft.com/office/drawing/2014/main" val="3148677999"/>
                    </a:ext>
                  </a:extLst>
                </a:gridCol>
              </a:tblGrid>
              <a:tr h="194310">
                <a:tc>
                  <a:txBody>
                    <a:bodyPr/>
                    <a:lstStyle/>
                    <a:p>
                      <a:pPr algn="ctr">
                        <a:lnSpc>
                          <a:spcPct val="150000"/>
                        </a:lnSpc>
                      </a:pPr>
                      <a:r>
                        <a:rPr lang="en-GB" sz="1000" b="1">
                          <a:effectLst/>
                          <a:latin typeface="Arial" panose="020B0604020202020204" pitchFamily="34" charset="0"/>
                          <a:ea typeface="Times New Roman" panose="02020603050405020304" pitchFamily="18" charset="0"/>
                          <a:cs typeface="Arial" panose="020B0604020202020204" pitchFamily="34" charset="0"/>
                        </a:rPr>
                        <a:t>Country</a:t>
                      </a:r>
                      <a:endParaRPr lang="es-DE" sz="1200">
                        <a:effectLst/>
                        <a:latin typeface="Arial" panose="020B060402020202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pPr>
                      <a:r>
                        <a:rPr lang="en-GB" sz="1000" b="1">
                          <a:effectLst/>
                          <a:latin typeface="Arial" panose="020B0604020202020204" pitchFamily="34" charset="0"/>
                          <a:ea typeface="Times New Roman" panose="02020603050405020304" pitchFamily="18" charset="0"/>
                          <a:cs typeface="Arial" panose="020B0604020202020204" pitchFamily="34" charset="0"/>
                        </a:rPr>
                        <a:t>Fossil fuels (%)</a:t>
                      </a:r>
                      <a:endParaRPr lang="es-DE" sz="1200">
                        <a:effectLst/>
                        <a:latin typeface="Arial" panose="020B060402020202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pPr>
                      <a:r>
                        <a:rPr lang="en-GB" sz="1000" b="1">
                          <a:effectLst/>
                          <a:latin typeface="Arial" panose="020B0604020202020204" pitchFamily="34" charset="0"/>
                          <a:ea typeface="Times New Roman" panose="02020603050405020304" pitchFamily="18" charset="0"/>
                          <a:cs typeface="Arial" panose="020B0604020202020204" pitchFamily="34" charset="0"/>
                        </a:rPr>
                        <a:t>Biomass (%)</a:t>
                      </a:r>
                      <a:endParaRPr lang="es-DE" sz="1200">
                        <a:effectLst/>
                        <a:latin typeface="Arial" panose="020B060402020202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pPr>
                      <a:r>
                        <a:rPr lang="en-GB" sz="1000" b="1" dirty="0">
                          <a:effectLst/>
                          <a:latin typeface="Arial" panose="020B0604020202020204" pitchFamily="34" charset="0"/>
                          <a:ea typeface="Times New Roman" panose="02020603050405020304" pitchFamily="18" charset="0"/>
                          <a:cs typeface="Arial" panose="020B0604020202020204" pitchFamily="34" charset="0"/>
                        </a:rPr>
                        <a:t>Electricity (%)</a:t>
                      </a:r>
                      <a:endParaRPr lang="es-DE" sz="1200" dirty="0">
                        <a:effectLst/>
                        <a:latin typeface="Arial" panose="020B060402020202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251305387"/>
                  </a:ext>
                </a:extLst>
              </a:tr>
              <a:tr h="194310">
                <a:tc>
                  <a:txBody>
                    <a:bodyPr/>
                    <a:lstStyle/>
                    <a:p>
                      <a:pPr algn="ctr">
                        <a:lnSpc>
                          <a:spcPct val="150000"/>
                        </a:lnSpc>
                      </a:pPr>
                      <a:r>
                        <a:rPr lang="en-GB" sz="1000">
                          <a:solidFill>
                            <a:srgbClr val="000000"/>
                          </a:solidFill>
                          <a:effectLst/>
                          <a:latin typeface="Arial" panose="020B0604020202020204" pitchFamily="34" charset="0"/>
                          <a:ea typeface="Times New Roman" panose="02020603050405020304" pitchFamily="18" charset="0"/>
                          <a:cs typeface="Arial" panose="020B0604020202020204" pitchFamily="34" charset="0"/>
                        </a:rPr>
                        <a:t>Guatemala</a:t>
                      </a:r>
                      <a:endParaRPr lang="es-DE" sz="1200">
                        <a:effectLst/>
                        <a:latin typeface="Arial" panose="020B060402020202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pPr>
                      <a:r>
                        <a:rPr lang="en-GB" sz="10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32,9</a:t>
                      </a:r>
                      <a:endParaRPr lang="es-DE" sz="1200" dirty="0">
                        <a:effectLst/>
                        <a:latin typeface="Arial" panose="020B060402020202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pPr>
                      <a:r>
                        <a:rPr lang="en-GB" sz="1000">
                          <a:solidFill>
                            <a:srgbClr val="000000"/>
                          </a:solidFill>
                          <a:effectLst/>
                          <a:latin typeface="Arial" panose="020B0604020202020204" pitchFamily="34" charset="0"/>
                          <a:ea typeface="Times New Roman" panose="02020603050405020304" pitchFamily="18" charset="0"/>
                          <a:cs typeface="Arial" panose="020B0604020202020204" pitchFamily="34" charset="0"/>
                        </a:rPr>
                        <a:t>59,9</a:t>
                      </a:r>
                      <a:endParaRPr lang="es-DE" sz="1200">
                        <a:effectLst/>
                        <a:latin typeface="Arial" panose="020B060402020202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pPr>
                      <a:r>
                        <a:rPr lang="en-GB" sz="10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7,2</a:t>
                      </a:r>
                      <a:endParaRPr lang="es-DE" sz="1200" dirty="0">
                        <a:effectLst/>
                        <a:latin typeface="Arial" panose="020B060402020202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228122815"/>
                  </a:ext>
                </a:extLst>
              </a:tr>
              <a:tr h="194310">
                <a:tc>
                  <a:txBody>
                    <a:bodyPr/>
                    <a:lstStyle/>
                    <a:p>
                      <a:pPr algn="ctr">
                        <a:lnSpc>
                          <a:spcPct val="150000"/>
                        </a:lnSpc>
                      </a:pPr>
                      <a:r>
                        <a:rPr lang="en-GB" sz="1000">
                          <a:solidFill>
                            <a:srgbClr val="000000"/>
                          </a:solidFill>
                          <a:effectLst/>
                          <a:latin typeface="Arial" panose="020B0604020202020204" pitchFamily="34" charset="0"/>
                          <a:ea typeface="Times New Roman" panose="02020603050405020304" pitchFamily="18" charset="0"/>
                          <a:cs typeface="Arial" panose="020B0604020202020204" pitchFamily="34" charset="0"/>
                        </a:rPr>
                        <a:t>Honduras</a:t>
                      </a:r>
                      <a:endParaRPr lang="es-DE" sz="1200">
                        <a:effectLst/>
                        <a:latin typeface="Arial" panose="020B060402020202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pPr>
                      <a:r>
                        <a:rPr lang="en-GB" sz="1000">
                          <a:solidFill>
                            <a:srgbClr val="000000"/>
                          </a:solidFill>
                          <a:effectLst/>
                          <a:latin typeface="Arial" panose="020B0604020202020204" pitchFamily="34" charset="0"/>
                          <a:ea typeface="Times New Roman" panose="02020603050405020304" pitchFamily="18" charset="0"/>
                          <a:cs typeface="Arial" panose="020B0604020202020204" pitchFamily="34" charset="0"/>
                        </a:rPr>
                        <a:t>42</a:t>
                      </a:r>
                      <a:endParaRPr lang="es-DE" sz="1200">
                        <a:effectLst/>
                        <a:latin typeface="Arial" panose="020B060402020202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pPr>
                      <a:r>
                        <a:rPr lang="en-GB" sz="1000">
                          <a:solidFill>
                            <a:srgbClr val="000000"/>
                          </a:solidFill>
                          <a:effectLst/>
                          <a:latin typeface="Arial" panose="020B0604020202020204" pitchFamily="34" charset="0"/>
                          <a:ea typeface="Times New Roman" panose="02020603050405020304" pitchFamily="18" charset="0"/>
                          <a:cs typeface="Arial" panose="020B0604020202020204" pitchFamily="34" charset="0"/>
                        </a:rPr>
                        <a:t>41,9</a:t>
                      </a:r>
                      <a:endParaRPr lang="es-DE" sz="1200">
                        <a:effectLst/>
                        <a:latin typeface="Arial" panose="020B060402020202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pPr>
                      <a:r>
                        <a:rPr lang="en-GB" sz="1000">
                          <a:solidFill>
                            <a:srgbClr val="000000"/>
                          </a:solidFill>
                          <a:effectLst/>
                          <a:latin typeface="Arial" panose="020B0604020202020204" pitchFamily="34" charset="0"/>
                          <a:ea typeface="Times New Roman" panose="02020603050405020304" pitchFamily="18" charset="0"/>
                          <a:cs typeface="Arial" panose="020B0604020202020204" pitchFamily="34" charset="0"/>
                        </a:rPr>
                        <a:t>16,1</a:t>
                      </a:r>
                      <a:endParaRPr lang="es-DE" sz="1200">
                        <a:effectLst/>
                        <a:latin typeface="Arial" panose="020B060402020202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3836060"/>
                  </a:ext>
                </a:extLst>
              </a:tr>
              <a:tr h="194310">
                <a:tc>
                  <a:txBody>
                    <a:bodyPr/>
                    <a:lstStyle/>
                    <a:p>
                      <a:pPr algn="ctr">
                        <a:lnSpc>
                          <a:spcPct val="150000"/>
                        </a:lnSpc>
                      </a:pPr>
                      <a:r>
                        <a:rPr lang="en-GB" sz="1000">
                          <a:solidFill>
                            <a:srgbClr val="000000"/>
                          </a:solidFill>
                          <a:effectLst/>
                          <a:latin typeface="Arial" panose="020B0604020202020204" pitchFamily="34" charset="0"/>
                          <a:ea typeface="Times New Roman" panose="02020603050405020304" pitchFamily="18" charset="0"/>
                          <a:cs typeface="Arial" panose="020B0604020202020204" pitchFamily="34" charset="0"/>
                        </a:rPr>
                        <a:t>Costa Rica</a:t>
                      </a:r>
                      <a:endParaRPr lang="es-DE" sz="1200">
                        <a:effectLst/>
                        <a:latin typeface="Arial" panose="020B060402020202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pPr>
                      <a:r>
                        <a:rPr lang="en-GB" sz="1000">
                          <a:solidFill>
                            <a:srgbClr val="000000"/>
                          </a:solidFill>
                          <a:effectLst/>
                          <a:latin typeface="Arial" panose="020B0604020202020204" pitchFamily="34" charset="0"/>
                          <a:ea typeface="Times New Roman" panose="02020603050405020304" pitchFamily="18" charset="0"/>
                          <a:cs typeface="Arial" panose="020B0604020202020204" pitchFamily="34" charset="0"/>
                        </a:rPr>
                        <a:t>61</a:t>
                      </a:r>
                      <a:endParaRPr lang="es-DE" sz="1200">
                        <a:effectLst/>
                        <a:latin typeface="Arial" panose="020B060402020202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pPr>
                      <a:r>
                        <a:rPr lang="en-GB" sz="1000">
                          <a:solidFill>
                            <a:srgbClr val="000000"/>
                          </a:solidFill>
                          <a:effectLst/>
                          <a:latin typeface="Arial" panose="020B0604020202020204" pitchFamily="34" charset="0"/>
                          <a:ea typeface="Times New Roman" panose="02020603050405020304" pitchFamily="18" charset="0"/>
                          <a:cs typeface="Arial" panose="020B0604020202020204" pitchFamily="34" charset="0"/>
                        </a:rPr>
                        <a:t>7,9</a:t>
                      </a:r>
                      <a:endParaRPr lang="es-DE" sz="1200">
                        <a:effectLst/>
                        <a:latin typeface="Arial" panose="020B060402020202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pPr>
                      <a:r>
                        <a:rPr lang="en-GB" sz="1000">
                          <a:solidFill>
                            <a:srgbClr val="000000"/>
                          </a:solidFill>
                          <a:effectLst/>
                          <a:latin typeface="Arial" panose="020B0604020202020204" pitchFamily="34" charset="0"/>
                          <a:ea typeface="Times New Roman" panose="02020603050405020304" pitchFamily="18" charset="0"/>
                          <a:cs typeface="Arial" panose="020B0604020202020204" pitchFamily="34" charset="0"/>
                        </a:rPr>
                        <a:t>31,1</a:t>
                      </a:r>
                      <a:endParaRPr lang="es-DE" sz="1200">
                        <a:effectLst/>
                        <a:latin typeface="Arial" panose="020B060402020202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907775471"/>
                  </a:ext>
                </a:extLst>
              </a:tr>
              <a:tr h="194310">
                <a:tc>
                  <a:txBody>
                    <a:bodyPr/>
                    <a:lstStyle/>
                    <a:p>
                      <a:pPr algn="ctr">
                        <a:lnSpc>
                          <a:spcPct val="150000"/>
                        </a:lnSpc>
                      </a:pPr>
                      <a:r>
                        <a:rPr lang="en-GB" sz="1000">
                          <a:solidFill>
                            <a:srgbClr val="000000"/>
                          </a:solidFill>
                          <a:effectLst/>
                          <a:latin typeface="Arial" panose="020B0604020202020204" pitchFamily="34" charset="0"/>
                          <a:ea typeface="Times New Roman" panose="02020603050405020304" pitchFamily="18" charset="0"/>
                          <a:cs typeface="Arial" panose="020B0604020202020204" pitchFamily="34" charset="0"/>
                        </a:rPr>
                        <a:t>Panamá</a:t>
                      </a:r>
                      <a:endParaRPr lang="es-DE" sz="1200">
                        <a:effectLst/>
                        <a:latin typeface="Arial" panose="020B060402020202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pPr>
                      <a:r>
                        <a:rPr lang="en-GB" sz="1000">
                          <a:solidFill>
                            <a:srgbClr val="000000"/>
                          </a:solidFill>
                          <a:effectLst/>
                          <a:latin typeface="Arial" panose="020B0604020202020204" pitchFamily="34" charset="0"/>
                          <a:ea typeface="Times New Roman" panose="02020603050405020304" pitchFamily="18" charset="0"/>
                          <a:cs typeface="Arial" panose="020B0604020202020204" pitchFamily="34" charset="0"/>
                        </a:rPr>
                        <a:t>73,5</a:t>
                      </a:r>
                      <a:endParaRPr lang="es-DE" sz="1200">
                        <a:effectLst/>
                        <a:latin typeface="Arial" panose="020B060402020202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pPr>
                      <a:r>
                        <a:rPr lang="en-GB" sz="1000">
                          <a:solidFill>
                            <a:srgbClr val="000000"/>
                          </a:solidFill>
                          <a:effectLst/>
                          <a:latin typeface="Arial" panose="020B0604020202020204" pitchFamily="34" charset="0"/>
                          <a:ea typeface="Times New Roman" panose="02020603050405020304" pitchFamily="18" charset="0"/>
                          <a:cs typeface="Arial" panose="020B0604020202020204" pitchFamily="34" charset="0"/>
                        </a:rPr>
                        <a:t>7,5</a:t>
                      </a:r>
                      <a:endParaRPr lang="es-DE" sz="1200">
                        <a:effectLst/>
                        <a:latin typeface="Arial" panose="020B060402020202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pPr>
                      <a:r>
                        <a:rPr lang="en-GB" sz="1000">
                          <a:solidFill>
                            <a:srgbClr val="000000"/>
                          </a:solidFill>
                          <a:effectLst/>
                          <a:latin typeface="Arial" panose="020B0604020202020204" pitchFamily="34" charset="0"/>
                          <a:ea typeface="Times New Roman" panose="02020603050405020304" pitchFamily="18" charset="0"/>
                          <a:cs typeface="Arial" panose="020B0604020202020204" pitchFamily="34" charset="0"/>
                        </a:rPr>
                        <a:t>19</a:t>
                      </a:r>
                      <a:endParaRPr lang="es-DE" sz="1200">
                        <a:effectLst/>
                        <a:latin typeface="Arial" panose="020B060402020202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554186880"/>
                  </a:ext>
                </a:extLst>
              </a:tr>
              <a:tr h="194310">
                <a:tc>
                  <a:txBody>
                    <a:bodyPr/>
                    <a:lstStyle/>
                    <a:p>
                      <a:pPr algn="ctr">
                        <a:lnSpc>
                          <a:spcPct val="150000"/>
                        </a:lnSpc>
                      </a:pPr>
                      <a:r>
                        <a:rPr lang="en-GB" sz="1000">
                          <a:solidFill>
                            <a:srgbClr val="000000"/>
                          </a:solidFill>
                          <a:effectLst/>
                          <a:latin typeface="Arial" panose="020B0604020202020204" pitchFamily="34" charset="0"/>
                          <a:ea typeface="Times New Roman" panose="02020603050405020304" pitchFamily="18" charset="0"/>
                          <a:cs typeface="Arial" panose="020B0604020202020204" pitchFamily="34" charset="0"/>
                        </a:rPr>
                        <a:t>El Salvador</a:t>
                      </a:r>
                      <a:endParaRPr lang="es-DE" sz="1200">
                        <a:effectLst/>
                        <a:latin typeface="Arial" panose="020B060402020202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pPr>
                      <a:r>
                        <a:rPr lang="en-GB" sz="1000">
                          <a:solidFill>
                            <a:srgbClr val="000000"/>
                          </a:solidFill>
                          <a:effectLst/>
                          <a:latin typeface="Arial" panose="020B0604020202020204" pitchFamily="34" charset="0"/>
                          <a:ea typeface="Times New Roman" panose="02020603050405020304" pitchFamily="18" charset="0"/>
                          <a:cs typeface="Arial" panose="020B0604020202020204" pitchFamily="34" charset="0"/>
                        </a:rPr>
                        <a:t>62,8</a:t>
                      </a:r>
                      <a:endParaRPr lang="es-DE" sz="1200">
                        <a:effectLst/>
                        <a:latin typeface="Arial" panose="020B060402020202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pPr>
                      <a:r>
                        <a:rPr lang="en-GB" sz="1000">
                          <a:solidFill>
                            <a:srgbClr val="000000"/>
                          </a:solidFill>
                          <a:effectLst/>
                          <a:latin typeface="Arial" panose="020B0604020202020204" pitchFamily="34" charset="0"/>
                          <a:ea typeface="Times New Roman" panose="02020603050405020304" pitchFamily="18" charset="0"/>
                          <a:cs typeface="Arial" panose="020B0604020202020204" pitchFamily="34" charset="0"/>
                        </a:rPr>
                        <a:t>15,7</a:t>
                      </a:r>
                      <a:endParaRPr lang="es-DE" sz="1200">
                        <a:effectLst/>
                        <a:latin typeface="Arial" panose="020B060402020202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pPr>
                      <a:r>
                        <a:rPr lang="en-GB" sz="1000">
                          <a:solidFill>
                            <a:srgbClr val="000000"/>
                          </a:solidFill>
                          <a:effectLst/>
                          <a:latin typeface="Arial" panose="020B0604020202020204" pitchFamily="34" charset="0"/>
                          <a:ea typeface="Times New Roman" panose="02020603050405020304" pitchFamily="18" charset="0"/>
                          <a:cs typeface="Arial" panose="020B0604020202020204" pitchFamily="34" charset="0"/>
                        </a:rPr>
                        <a:t>21,5</a:t>
                      </a:r>
                      <a:endParaRPr lang="es-DE" sz="1200">
                        <a:effectLst/>
                        <a:latin typeface="Arial" panose="020B060402020202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425114545"/>
                  </a:ext>
                </a:extLst>
              </a:tr>
              <a:tr h="194310">
                <a:tc>
                  <a:txBody>
                    <a:bodyPr/>
                    <a:lstStyle/>
                    <a:p>
                      <a:pPr algn="ctr">
                        <a:lnSpc>
                          <a:spcPct val="150000"/>
                        </a:lnSpc>
                      </a:pPr>
                      <a:r>
                        <a:rPr lang="en-GB" sz="1000">
                          <a:solidFill>
                            <a:srgbClr val="000000"/>
                          </a:solidFill>
                          <a:effectLst/>
                          <a:latin typeface="Arial" panose="020B0604020202020204" pitchFamily="34" charset="0"/>
                          <a:ea typeface="Times New Roman" panose="02020603050405020304" pitchFamily="18" charset="0"/>
                          <a:cs typeface="Arial" panose="020B0604020202020204" pitchFamily="34" charset="0"/>
                        </a:rPr>
                        <a:t>Nicaragua</a:t>
                      </a:r>
                      <a:endParaRPr lang="es-DE" sz="1200">
                        <a:effectLst/>
                        <a:latin typeface="Arial" panose="020B060402020202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pPr>
                      <a:r>
                        <a:rPr lang="en-GB" sz="1000">
                          <a:solidFill>
                            <a:srgbClr val="000000"/>
                          </a:solidFill>
                          <a:effectLst/>
                          <a:latin typeface="Arial" panose="020B0604020202020204" pitchFamily="34" charset="0"/>
                          <a:ea typeface="Times New Roman" panose="02020603050405020304" pitchFamily="18" charset="0"/>
                          <a:cs typeface="Arial" panose="020B0604020202020204" pitchFamily="34" charset="0"/>
                        </a:rPr>
                        <a:t>41</a:t>
                      </a:r>
                      <a:endParaRPr lang="es-DE" sz="1200">
                        <a:effectLst/>
                        <a:latin typeface="Arial" panose="020B060402020202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pPr>
                      <a:r>
                        <a:rPr lang="en-GB" sz="1000">
                          <a:solidFill>
                            <a:srgbClr val="000000"/>
                          </a:solidFill>
                          <a:effectLst/>
                          <a:latin typeface="Arial" panose="020B0604020202020204" pitchFamily="34" charset="0"/>
                          <a:ea typeface="Times New Roman" panose="02020603050405020304" pitchFamily="18" charset="0"/>
                          <a:cs typeface="Arial" panose="020B0604020202020204" pitchFamily="34" charset="0"/>
                        </a:rPr>
                        <a:t>44,2</a:t>
                      </a:r>
                      <a:endParaRPr lang="es-DE" sz="1200">
                        <a:effectLst/>
                        <a:latin typeface="Arial" panose="020B060402020202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pPr>
                      <a:r>
                        <a:rPr lang="en-GB" sz="10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14,8</a:t>
                      </a:r>
                      <a:endParaRPr lang="es-DE" sz="1200" dirty="0">
                        <a:effectLst/>
                        <a:latin typeface="Arial" panose="020B060402020202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809853925"/>
                  </a:ext>
                </a:extLst>
              </a:tr>
            </a:tbl>
          </a:graphicData>
        </a:graphic>
      </p:graphicFrame>
      <p:graphicFrame>
        <p:nvGraphicFramePr>
          <p:cNvPr id="26" name="Tabla 25">
            <a:extLst>
              <a:ext uri="{FF2B5EF4-FFF2-40B4-BE49-F238E27FC236}">
                <a16:creationId xmlns:a16="http://schemas.microsoft.com/office/drawing/2014/main" id="{06FCD821-4EF3-9247-AD94-249683449965}"/>
              </a:ext>
            </a:extLst>
          </p:cNvPr>
          <p:cNvGraphicFramePr>
            <a:graphicFrameLocks noGrp="1"/>
          </p:cNvGraphicFramePr>
          <p:nvPr>
            <p:extLst>
              <p:ext uri="{D42A27DB-BD31-4B8C-83A1-F6EECF244321}">
                <p14:modId xmlns:p14="http://schemas.microsoft.com/office/powerpoint/2010/main" val="1183645913"/>
              </p:ext>
            </p:extLst>
          </p:nvPr>
        </p:nvGraphicFramePr>
        <p:xfrm>
          <a:off x="5868238" y="4807910"/>
          <a:ext cx="4089400" cy="1402401"/>
        </p:xfrm>
        <a:graphic>
          <a:graphicData uri="http://schemas.openxmlformats.org/drawingml/2006/table">
            <a:tbl>
              <a:tblPr firstRow="1" firstCol="1" bandRow="1"/>
              <a:tblGrid>
                <a:gridCol w="1083945">
                  <a:extLst>
                    <a:ext uri="{9D8B030D-6E8A-4147-A177-3AD203B41FA5}">
                      <a16:colId xmlns:a16="http://schemas.microsoft.com/office/drawing/2014/main" val="3732244001"/>
                    </a:ext>
                  </a:extLst>
                </a:gridCol>
                <a:gridCol w="1073150">
                  <a:extLst>
                    <a:ext uri="{9D8B030D-6E8A-4147-A177-3AD203B41FA5}">
                      <a16:colId xmlns:a16="http://schemas.microsoft.com/office/drawing/2014/main" val="1327100436"/>
                    </a:ext>
                  </a:extLst>
                </a:gridCol>
                <a:gridCol w="883920">
                  <a:extLst>
                    <a:ext uri="{9D8B030D-6E8A-4147-A177-3AD203B41FA5}">
                      <a16:colId xmlns:a16="http://schemas.microsoft.com/office/drawing/2014/main" val="2651369048"/>
                    </a:ext>
                  </a:extLst>
                </a:gridCol>
                <a:gridCol w="1048385">
                  <a:extLst>
                    <a:ext uri="{9D8B030D-6E8A-4147-A177-3AD203B41FA5}">
                      <a16:colId xmlns:a16="http://schemas.microsoft.com/office/drawing/2014/main" val="4146900251"/>
                    </a:ext>
                  </a:extLst>
                </a:gridCol>
              </a:tblGrid>
              <a:tr h="198120">
                <a:tc>
                  <a:txBody>
                    <a:bodyPr/>
                    <a:lstStyle/>
                    <a:p>
                      <a:pPr algn="ctr">
                        <a:lnSpc>
                          <a:spcPct val="150000"/>
                        </a:lnSpc>
                      </a:pPr>
                      <a:r>
                        <a:rPr lang="en-GB" sz="1000" b="1">
                          <a:solidFill>
                            <a:srgbClr val="000000"/>
                          </a:solidFill>
                          <a:effectLst/>
                          <a:latin typeface="Arial" panose="020B0604020202020204" pitchFamily="34" charset="0"/>
                          <a:ea typeface="Times New Roman" panose="02020603050405020304" pitchFamily="18" charset="0"/>
                          <a:cs typeface="Arial" panose="020B0604020202020204" pitchFamily="34" charset="0"/>
                        </a:rPr>
                        <a:t>Country</a:t>
                      </a:r>
                      <a:endParaRPr lang="es-DE" sz="1200">
                        <a:effectLst/>
                        <a:latin typeface="Arial" panose="020B0604020202020204" pitchFamily="34" charset="0"/>
                        <a:ea typeface="Calibri" panose="020F0502020204030204" pitchFamily="34" charset="0"/>
                        <a:cs typeface="Times New Roman" panose="02020603050405020304" pitchFamily="18" charset="0"/>
                      </a:endParaRPr>
                    </a:p>
                  </a:txBody>
                  <a:tcPr marL="44450" marR="4445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pPr>
                      <a:r>
                        <a:rPr lang="en-GB" sz="1000" b="1">
                          <a:solidFill>
                            <a:srgbClr val="000000"/>
                          </a:solidFill>
                          <a:effectLst/>
                          <a:latin typeface="Arial" panose="020B0604020202020204" pitchFamily="34" charset="0"/>
                          <a:ea typeface="Times New Roman" panose="02020603050405020304" pitchFamily="18" charset="0"/>
                          <a:cs typeface="Arial" panose="020B0604020202020204" pitchFamily="34" charset="0"/>
                        </a:rPr>
                        <a:t>Fossil fuels (%)</a:t>
                      </a:r>
                      <a:endParaRPr lang="es-DE" sz="1200">
                        <a:effectLst/>
                        <a:latin typeface="Arial" panose="020B0604020202020204" pitchFamily="34" charset="0"/>
                        <a:ea typeface="Calibri" panose="020F0502020204030204" pitchFamily="34" charset="0"/>
                        <a:cs typeface="Times New Roman" panose="02020603050405020304" pitchFamily="18" charset="0"/>
                      </a:endParaRPr>
                    </a:p>
                  </a:txBody>
                  <a:tcPr marL="44450" marR="4445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pPr>
                      <a:r>
                        <a:rPr lang="en-GB" sz="1000" b="1">
                          <a:solidFill>
                            <a:srgbClr val="000000"/>
                          </a:solidFill>
                          <a:effectLst/>
                          <a:latin typeface="Arial" panose="020B0604020202020204" pitchFamily="34" charset="0"/>
                          <a:ea typeface="Times New Roman" panose="02020603050405020304" pitchFamily="18" charset="0"/>
                          <a:cs typeface="Arial" panose="020B0604020202020204" pitchFamily="34" charset="0"/>
                        </a:rPr>
                        <a:t>Biomass (%)</a:t>
                      </a:r>
                      <a:endParaRPr lang="es-DE" sz="1200">
                        <a:effectLst/>
                        <a:latin typeface="Arial" panose="020B0604020202020204" pitchFamily="34" charset="0"/>
                        <a:ea typeface="Calibri" panose="020F0502020204030204" pitchFamily="34" charset="0"/>
                        <a:cs typeface="Times New Roman" panose="02020603050405020304" pitchFamily="18" charset="0"/>
                      </a:endParaRPr>
                    </a:p>
                  </a:txBody>
                  <a:tcPr marL="44450" marR="4445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pPr>
                      <a:r>
                        <a:rPr lang="en-GB" sz="1000" b="1">
                          <a:solidFill>
                            <a:srgbClr val="000000"/>
                          </a:solidFill>
                          <a:effectLst/>
                          <a:latin typeface="Arial" panose="020B0604020202020204" pitchFamily="34" charset="0"/>
                          <a:ea typeface="Times New Roman" panose="02020603050405020304" pitchFamily="18" charset="0"/>
                          <a:cs typeface="Arial" panose="020B0604020202020204" pitchFamily="34" charset="0"/>
                        </a:rPr>
                        <a:t>Electricity (%)</a:t>
                      </a:r>
                      <a:endParaRPr lang="es-DE" sz="1200">
                        <a:effectLst/>
                        <a:latin typeface="Arial" panose="020B0604020202020204" pitchFamily="34" charset="0"/>
                        <a:ea typeface="Calibri" panose="020F0502020204030204" pitchFamily="34" charset="0"/>
                        <a:cs typeface="Times New Roman" panose="02020603050405020304" pitchFamily="18" charset="0"/>
                      </a:endParaRPr>
                    </a:p>
                  </a:txBody>
                  <a:tcPr marL="44450" marR="4445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472799694"/>
                  </a:ext>
                </a:extLst>
              </a:tr>
              <a:tr h="198120">
                <a:tc>
                  <a:txBody>
                    <a:bodyPr/>
                    <a:lstStyle/>
                    <a:p>
                      <a:pPr algn="ctr">
                        <a:lnSpc>
                          <a:spcPct val="150000"/>
                        </a:lnSpc>
                      </a:pPr>
                      <a:r>
                        <a:rPr lang="en-GB" sz="1000">
                          <a:solidFill>
                            <a:srgbClr val="000000"/>
                          </a:solidFill>
                          <a:effectLst/>
                          <a:latin typeface="Arial" panose="020B0604020202020204" pitchFamily="34" charset="0"/>
                          <a:ea typeface="Times New Roman" panose="02020603050405020304" pitchFamily="18" charset="0"/>
                          <a:cs typeface="Arial" panose="020B0604020202020204" pitchFamily="34" charset="0"/>
                        </a:rPr>
                        <a:t>Guatemala</a:t>
                      </a:r>
                      <a:r>
                        <a:rPr lang="en-GB" sz="1000" baseline="30000">
                          <a:solidFill>
                            <a:srgbClr val="000000"/>
                          </a:solidFill>
                          <a:effectLst/>
                          <a:latin typeface="Arial" panose="020B0604020202020204" pitchFamily="34" charset="0"/>
                          <a:ea typeface="Times New Roman" panose="02020603050405020304" pitchFamily="18" charset="0"/>
                          <a:cs typeface="Arial" panose="020B0604020202020204" pitchFamily="34" charset="0"/>
                        </a:rPr>
                        <a:t>a</a:t>
                      </a:r>
                      <a:endParaRPr lang="es-DE" sz="1200">
                        <a:effectLst/>
                        <a:latin typeface="Arial" panose="020B0604020202020204" pitchFamily="34" charset="0"/>
                        <a:ea typeface="Calibri" panose="020F0502020204030204" pitchFamily="34" charset="0"/>
                        <a:cs typeface="Times New Roman" panose="02020603050405020304" pitchFamily="18" charset="0"/>
                      </a:endParaRPr>
                    </a:p>
                  </a:txBody>
                  <a:tcPr marL="44450" marR="4445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pPr>
                      <a:r>
                        <a:rPr lang="en-GB" sz="1000">
                          <a:solidFill>
                            <a:srgbClr val="000000"/>
                          </a:solidFill>
                          <a:effectLst/>
                          <a:latin typeface="Arial" panose="020B0604020202020204" pitchFamily="34" charset="0"/>
                          <a:ea typeface="Times New Roman" panose="02020603050405020304" pitchFamily="18" charset="0"/>
                          <a:cs typeface="Arial" panose="020B0604020202020204" pitchFamily="34" charset="0"/>
                        </a:rPr>
                        <a:t>36</a:t>
                      </a:r>
                      <a:endParaRPr lang="es-DE" sz="1200">
                        <a:effectLst/>
                        <a:latin typeface="Arial" panose="020B0604020202020204" pitchFamily="34" charset="0"/>
                        <a:ea typeface="Calibri" panose="020F0502020204030204" pitchFamily="34" charset="0"/>
                        <a:cs typeface="Times New Roman" panose="02020603050405020304" pitchFamily="18" charset="0"/>
                      </a:endParaRPr>
                    </a:p>
                  </a:txBody>
                  <a:tcPr marL="44450" marR="4445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pPr>
                      <a:r>
                        <a:rPr lang="en-GB" sz="1000">
                          <a:solidFill>
                            <a:srgbClr val="000000"/>
                          </a:solidFill>
                          <a:effectLst/>
                          <a:latin typeface="Arial" panose="020B0604020202020204" pitchFamily="34" charset="0"/>
                          <a:ea typeface="Times New Roman" panose="02020603050405020304" pitchFamily="18" charset="0"/>
                          <a:cs typeface="Arial" panose="020B0604020202020204" pitchFamily="34" charset="0"/>
                        </a:rPr>
                        <a:t>56</a:t>
                      </a:r>
                      <a:endParaRPr lang="es-DE" sz="1200">
                        <a:effectLst/>
                        <a:latin typeface="Arial" panose="020B0604020202020204" pitchFamily="34" charset="0"/>
                        <a:ea typeface="Calibri" panose="020F0502020204030204" pitchFamily="34" charset="0"/>
                        <a:cs typeface="Times New Roman" panose="02020603050405020304" pitchFamily="18" charset="0"/>
                      </a:endParaRPr>
                    </a:p>
                  </a:txBody>
                  <a:tcPr marL="44450" marR="4445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pPr>
                      <a:r>
                        <a:rPr lang="en-GB" sz="1000">
                          <a:solidFill>
                            <a:srgbClr val="000000"/>
                          </a:solidFill>
                          <a:effectLst/>
                          <a:latin typeface="Arial" panose="020B0604020202020204" pitchFamily="34" charset="0"/>
                          <a:ea typeface="Times New Roman" panose="02020603050405020304" pitchFamily="18" charset="0"/>
                          <a:cs typeface="Arial" panose="020B0604020202020204" pitchFamily="34" charset="0"/>
                        </a:rPr>
                        <a:t>8</a:t>
                      </a:r>
                      <a:endParaRPr lang="es-DE" sz="1200">
                        <a:effectLst/>
                        <a:latin typeface="Arial" panose="020B0604020202020204" pitchFamily="34" charset="0"/>
                        <a:ea typeface="Calibri" panose="020F0502020204030204" pitchFamily="34" charset="0"/>
                        <a:cs typeface="Times New Roman" panose="02020603050405020304" pitchFamily="18" charset="0"/>
                      </a:endParaRPr>
                    </a:p>
                  </a:txBody>
                  <a:tcPr marL="44450" marR="4445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364464284"/>
                  </a:ext>
                </a:extLst>
              </a:tr>
              <a:tr h="198120">
                <a:tc>
                  <a:txBody>
                    <a:bodyPr/>
                    <a:lstStyle/>
                    <a:p>
                      <a:pPr algn="ctr">
                        <a:lnSpc>
                          <a:spcPct val="150000"/>
                        </a:lnSpc>
                      </a:pPr>
                      <a:r>
                        <a:rPr lang="en-GB" sz="1000">
                          <a:solidFill>
                            <a:srgbClr val="000000"/>
                          </a:solidFill>
                          <a:effectLst/>
                          <a:latin typeface="Arial" panose="020B0604020202020204" pitchFamily="34" charset="0"/>
                          <a:ea typeface="Times New Roman" panose="02020603050405020304" pitchFamily="18" charset="0"/>
                          <a:cs typeface="Arial" panose="020B0604020202020204" pitchFamily="34" charset="0"/>
                        </a:rPr>
                        <a:t>Honduras</a:t>
                      </a:r>
                      <a:r>
                        <a:rPr lang="en-GB" sz="1000" baseline="30000">
                          <a:solidFill>
                            <a:srgbClr val="000000"/>
                          </a:solidFill>
                          <a:effectLst/>
                          <a:latin typeface="Arial" panose="020B0604020202020204" pitchFamily="34" charset="0"/>
                          <a:ea typeface="Times New Roman" panose="02020603050405020304" pitchFamily="18" charset="0"/>
                          <a:cs typeface="Arial" panose="020B0604020202020204" pitchFamily="34" charset="0"/>
                        </a:rPr>
                        <a:t>b</a:t>
                      </a:r>
                      <a:endParaRPr lang="es-DE" sz="1200">
                        <a:effectLst/>
                        <a:latin typeface="Arial" panose="020B0604020202020204" pitchFamily="34" charset="0"/>
                        <a:ea typeface="Calibri" panose="020F0502020204030204" pitchFamily="34" charset="0"/>
                        <a:cs typeface="Times New Roman" panose="02020603050405020304" pitchFamily="18" charset="0"/>
                      </a:endParaRPr>
                    </a:p>
                  </a:txBody>
                  <a:tcPr marL="44450" marR="4445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pPr>
                      <a:r>
                        <a:rPr lang="en-GB" sz="1000">
                          <a:solidFill>
                            <a:srgbClr val="000000"/>
                          </a:solidFill>
                          <a:effectLst/>
                          <a:latin typeface="Arial" panose="020B0604020202020204" pitchFamily="34" charset="0"/>
                          <a:ea typeface="Times New Roman" panose="02020603050405020304" pitchFamily="18" charset="0"/>
                          <a:cs typeface="Arial" panose="020B0604020202020204" pitchFamily="34" charset="0"/>
                        </a:rPr>
                        <a:t>45</a:t>
                      </a:r>
                      <a:endParaRPr lang="es-DE" sz="1200">
                        <a:effectLst/>
                        <a:latin typeface="Arial" panose="020B0604020202020204" pitchFamily="34" charset="0"/>
                        <a:ea typeface="Calibri" panose="020F0502020204030204" pitchFamily="34" charset="0"/>
                        <a:cs typeface="Times New Roman" panose="02020603050405020304" pitchFamily="18" charset="0"/>
                      </a:endParaRPr>
                    </a:p>
                  </a:txBody>
                  <a:tcPr marL="44450" marR="4445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pPr>
                      <a:r>
                        <a:rPr lang="en-GB" sz="1000">
                          <a:solidFill>
                            <a:srgbClr val="000000"/>
                          </a:solidFill>
                          <a:effectLst/>
                          <a:latin typeface="Arial" panose="020B0604020202020204" pitchFamily="34" charset="0"/>
                          <a:ea typeface="Times New Roman" panose="02020603050405020304" pitchFamily="18" charset="0"/>
                          <a:cs typeface="Arial" panose="020B0604020202020204" pitchFamily="34" charset="0"/>
                        </a:rPr>
                        <a:t>41</a:t>
                      </a:r>
                      <a:endParaRPr lang="es-DE" sz="1200">
                        <a:effectLst/>
                        <a:latin typeface="Arial" panose="020B0604020202020204" pitchFamily="34" charset="0"/>
                        <a:ea typeface="Calibri" panose="020F0502020204030204" pitchFamily="34" charset="0"/>
                        <a:cs typeface="Times New Roman" panose="02020603050405020304" pitchFamily="18" charset="0"/>
                      </a:endParaRPr>
                    </a:p>
                  </a:txBody>
                  <a:tcPr marL="44450" marR="4445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pPr>
                      <a:r>
                        <a:rPr lang="en-GB" sz="1000">
                          <a:solidFill>
                            <a:srgbClr val="000000"/>
                          </a:solidFill>
                          <a:effectLst/>
                          <a:latin typeface="Arial" panose="020B0604020202020204" pitchFamily="34" charset="0"/>
                          <a:ea typeface="Times New Roman" panose="02020603050405020304" pitchFamily="18" charset="0"/>
                          <a:cs typeface="Arial" panose="020B0604020202020204" pitchFamily="34" charset="0"/>
                        </a:rPr>
                        <a:t>14</a:t>
                      </a:r>
                      <a:endParaRPr lang="es-DE" sz="1200">
                        <a:effectLst/>
                        <a:latin typeface="Arial" panose="020B0604020202020204" pitchFamily="34" charset="0"/>
                        <a:ea typeface="Calibri" panose="020F0502020204030204" pitchFamily="34" charset="0"/>
                        <a:cs typeface="Times New Roman" panose="02020603050405020304" pitchFamily="18" charset="0"/>
                      </a:endParaRPr>
                    </a:p>
                  </a:txBody>
                  <a:tcPr marL="44450" marR="4445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95184736"/>
                  </a:ext>
                </a:extLst>
              </a:tr>
              <a:tr h="198120">
                <a:tc>
                  <a:txBody>
                    <a:bodyPr/>
                    <a:lstStyle/>
                    <a:p>
                      <a:pPr algn="ctr">
                        <a:lnSpc>
                          <a:spcPct val="150000"/>
                        </a:lnSpc>
                      </a:pPr>
                      <a:r>
                        <a:rPr lang="en-GB" sz="1000">
                          <a:solidFill>
                            <a:srgbClr val="000000"/>
                          </a:solidFill>
                          <a:effectLst/>
                          <a:latin typeface="Arial" panose="020B0604020202020204" pitchFamily="34" charset="0"/>
                          <a:ea typeface="Times New Roman" panose="02020603050405020304" pitchFamily="18" charset="0"/>
                          <a:cs typeface="Arial" panose="020B0604020202020204" pitchFamily="34" charset="0"/>
                        </a:rPr>
                        <a:t>Costa Rica</a:t>
                      </a:r>
                      <a:r>
                        <a:rPr lang="en-GB" sz="1000" baseline="30000">
                          <a:solidFill>
                            <a:srgbClr val="000000"/>
                          </a:solidFill>
                          <a:effectLst/>
                          <a:latin typeface="Arial" panose="020B0604020202020204" pitchFamily="34" charset="0"/>
                          <a:ea typeface="Times New Roman" panose="02020603050405020304" pitchFamily="18" charset="0"/>
                          <a:cs typeface="Arial" panose="020B0604020202020204" pitchFamily="34" charset="0"/>
                        </a:rPr>
                        <a:t>c</a:t>
                      </a:r>
                      <a:endParaRPr lang="es-DE" sz="1200">
                        <a:effectLst/>
                        <a:latin typeface="Arial" panose="020B0604020202020204" pitchFamily="34" charset="0"/>
                        <a:ea typeface="Calibri" panose="020F0502020204030204" pitchFamily="34" charset="0"/>
                        <a:cs typeface="Times New Roman" panose="02020603050405020304" pitchFamily="18" charset="0"/>
                      </a:endParaRPr>
                    </a:p>
                  </a:txBody>
                  <a:tcPr marL="44450" marR="4445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pPr>
                      <a:r>
                        <a:rPr lang="en-GB" sz="1000">
                          <a:solidFill>
                            <a:srgbClr val="000000"/>
                          </a:solidFill>
                          <a:effectLst/>
                          <a:latin typeface="Arial" panose="020B0604020202020204" pitchFamily="34" charset="0"/>
                          <a:ea typeface="Times New Roman" panose="02020603050405020304" pitchFamily="18" charset="0"/>
                          <a:cs typeface="Arial" panose="020B0604020202020204" pitchFamily="34" charset="0"/>
                        </a:rPr>
                        <a:t>63</a:t>
                      </a:r>
                      <a:endParaRPr lang="es-DE" sz="1200">
                        <a:effectLst/>
                        <a:latin typeface="Arial" panose="020B0604020202020204" pitchFamily="34" charset="0"/>
                        <a:ea typeface="Calibri" panose="020F0502020204030204" pitchFamily="34" charset="0"/>
                        <a:cs typeface="Times New Roman" panose="02020603050405020304" pitchFamily="18" charset="0"/>
                      </a:endParaRPr>
                    </a:p>
                  </a:txBody>
                  <a:tcPr marL="44450" marR="4445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pPr>
                      <a:r>
                        <a:rPr lang="en-GB" sz="1000">
                          <a:solidFill>
                            <a:srgbClr val="000000"/>
                          </a:solidFill>
                          <a:effectLst/>
                          <a:latin typeface="Arial" panose="020B0604020202020204" pitchFamily="34" charset="0"/>
                          <a:ea typeface="Times New Roman" panose="02020603050405020304" pitchFamily="18" charset="0"/>
                          <a:cs typeface="Arial" panose="020B0604020202020204" pitchFamily="34" charset="0"/>
                        </a:rPr>
                        <a:t>13</a:t>
                      </a:r>
                      <a:endParaRPr lang="es-DE" sz="1200">
                        <a:effectLst/>
                        <a:latin typeface="Arial" panose="020B0604020202020204" pitchFamily="34" charset="0"/>
                        <a:ea typeface="Calibri" panose="020F0502020204030204" pitchFamily="34" charset="0"/>
                        <a:cs typeface="Times New Roman" panose="02020603050405020304" pitchFamily="18" charset="0"/>
                      </a:endParaRPr>
                    </a:p>
                  </a:txBody>
                  <a:tcPr marL="44450" marR="4445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pPr>
                      <a:r>
                        <a:rPr lang="en-GB" sz="1000">
                          <a:solidFill>
                            <a:srgbClr val="000000"/>
                          </a:solidFill>
                          <a:effectLst/>
                          <a:latin typeface="Arial" panose="020B0604020202020204" pitchFamily="34" charset="0"/>
                          <a:ea typeface="Times New Roman" panose="02020603050405020304" pitchFamily="18" charset="0"/>
                          <a:cs typeface="Arial" panose="020B0604020202020204" pitchFamily="34" charset="0"/>
                        </a:rPr>
                        <a:t>24</a:t>
                      </a:r>
                      <a:endParaRPr lang="es-DE" sz="1200">
                        <a:effectLst/>
                        <a:latin typeface="Arial" panose="020B0604020202020204" pitchFamily="34" charset="0"/>
                        <a:ea typeface="Calibri" panose="020F0502020204030204" pitchFamily="34" charset="0"/>
                        <a:cs typeface="Times New Roman" panose="02020603050405020304" pitchFamily="18" charset="0"/>
                      </a:endParaRPr>
                    </a:p>
                  </a:txBody>
                  <a:tcPr marL="44450" marR="4445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724377929"/>
                  </a:ext>
                </a:extLst>
              </a:tr>
              <a:tr h="198120">
                <a:tc>
                  <a:txBody>
                    <a:bodyPr/>
                    <a:lstStyle/>
                    <a:p>
                      <a:pPr algn="ctr">
                        <a:lnSpc>
                          <a:spcPct val="150000"/>
                        </a:lnSpc>
                      </a:pPr>
                      <a:r>
                        <a:rPr lang="en-GB" sz="1000">
                          <a:solidFill>
                            <a:srgbClr val="000000"/>
                          </a:solidFill>
                          <a:effectLst/>
                          <a:latin typeface="Arial" panose="020B0604020202020204" pitchFamily="34" charset="0"/>
                          <a:ea typeface="Times New Roman" panose="02020603050405020304" pitchFamily="18" charset="0"/>
                          <a:cs typeface="Arial" panose="020B0604020202020204" pitchFamily="34" charset="0"/>
                        </a:rPr>
                        <a:t>Panamá</a:t>
                      </a:r>
                      <a:r>
                        <a:rPr lang="en-GB" sz="1000" baseline="30000">
                          <a:solidFill>
                            <a:srgbClr val="000000"/>
                          </a:solidFill>
                          <a:effectLst/>
                          <a:latin typeface="Arial" panose="020B0604020202020204" pitchFamily="34" charset="0"/>
                          <a:ea typeface="Times New Roman" panose="02020603050405020304" pitchFamily="18" charset="0"/>
                          <a:cs typeface="Arial" panose="020B0604020202020204" pitchFamily="34" charset="0"/>
                        </a:rPr>
                        <a:t>d</a:t>
                      </a:r>
                      <a:endParaRPr lang="es-DE" sz="1200">
                        <a:effectLst/>
                        <a:latin typeface="Arial" panose="020B0604020202020204" pitchFamily="34" charset="0"/>
                        <a:ea typeface="Calibri" panose="020F0502020204030204" pitchFamily="34" charset="0"/>
                        <a:cs typeface="Times New Roman" panose="02020603050405020304" pitchFamily="18" charset="0"/>
                      </a:endParaRPr>
                    </a:p>
                  </a:txBody>
                  <a:tcPr marL="44450" marR="4445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pPr>
                      <a:r>
                        <a:rPr lang="en-GB" sz="1000">
                          <a:solidFill>
                            <a:srgbClr val="000000"/>
                          </a:solidFill>
                          <a:effectLst/>
                          <a:latin typeface="Arial" panose="020B0604020202020204" pitchFamily="34" charset="0"/>
                          <a:ea typeface="Times New Roman" panose="02020603050405020304" pitchFamily="18" charset="0"/>
                          <a:cs typeface="Arial" panose="020B0604020202020204" pitchFamily="34" charset="0"/>
                        </a:rPr>
                        <a:t>68</a:t>
                      </a:r>
                      <a:endParaRPr lang="es-DE" sz="1200">
                        <a:effectLst/>
                        <a:latin typeface="Arial" panose="020B0604020202020204" pitchFamily="34" charset="0"/>
                        <a:ea typeface="Calibri" panose="020F0502020204030204" pitchFamily="34" charset="0"/>
                        <a:cs typeface="Times New Roman" panose="02020603050405020304" pitchFamily="18" charset="0"/>
                      </a:endParaRPr>
                    </a:p>
                  </a:txBody>
                  <a:tcPr marL="44450" marR="4445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pPr>
                      <a:r>
                        <a:rPr lang="en-GB" sz="1000">
                          <a:solidFill>
                            <a:srgbClr val="000000"/>
                          </a:solidFill>
                          <a:effectLst/>
                          <a:latin typeface="Arial" panose="020B0604020202020204" pitchFamily="34" charset="0"/>
                          <a:ea typeface="Times New Roman" panose="02020603050405020304" pitchFamily="18" charset="0"/>
                          <a:cs typeface="Arial" panose="020B0604020202020204" pitchFamily="34" charset="0"/>
                        </a:rPr>
                        <a:t>9</a:t>
                      </a:r>
                      <a:endParaRPr lang="es-DE" sz="1200">
                        <a:effectLst/>
                        <a:latin typeface="Arial" panose="020B0604020202020204" pitchFamily="34" charset="0"/>
                        <a:ea typeface="Calibri" panose="020F0502020204030204" pitchFamily="34" charset="0"/>
                        <a:cs typeface="Times New Roman" panose="02020603050405020304" pitchFamily="18" charset="0"/>
                      </a:endParaRPr>
                    </a:p>
                  </a:txBody>
                  <a:tcPr marL="44450" marR="4445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pPr>
                      <a:r>
                        <a:rPr lang="en-GB" sz="1000">
                          <a:solidFill>
                            <a:srgbClr val="000000"/>
                          </a:solidFill>
                          <a:effectLst/>
                          <a:latin typeface="Arial" panose="020B0604020202020204" pitchFamily="34" charset="0"/>
                          <a:ea typeface="Times New Roman" panose="02020603050405020304" pitchFamily="18" charset="0"/>
                          <a:cs typeface="Arial" panose="020B0604020202020204" pitchFamily="34" charset="0"/>
                        </a:rPr>
                        <a:t>23</a:t>
                      </a:r>
                      <a:endParaRPr lang="es-DE" sz="1200">
                        <a:effectLst/>
                        <a:latin typeface="Arial" panose="020B0604020202020204" pitchFamily="34" charset="0"/>
                        <a:ea typeface="Calibri" panose="020F0502020204030204" pitchFamily="34" charset="0"/>
                        <a:cs typeface="Times New Roman" panose="02020603050405020304" pitchFamily="18" charset="0"/>
                      </a:endParaRPr>
                    </a:p>
                  </a:txBody>
                  <a:tcPr marL="44450" marR="4445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128069915"/>
                  </a:ext>
                </a:extLst>
              </a:tr>
              <a:tr h="198120">
                <a:tc>
                  <a:txBody>
                    <a:bodyPr/>
                    <a:lstStyle/>
                    <a:p>
                      <a:pPr algn="ctr">
                        <a:lnSpc>
                          <a:spcPct val="150000"/>
                        </a:lnSpc>
                      </a:pPr>
                      <a:r>
                        <a:rPr lang="en-GB" sz="1000">
                          <a:solidFill>
                            <a:srgbClr val="000000"/>
                          </a:solidFill>
                          <a:effectLst/>
                          <a:latin typeface="Arial" panose="020B0604020202020204" pitchFamily="34" charset="0"/>
                          <a:ea typeface="Times New Roman" panose="02020603050405020304" pitchFamily="18" charset="0"/>
                          <a:cs typeface="Arial" panose="020B0604020202020204" pitchFamily="34" charset="0"/>
                        </a:rPr>
                        <a:t>El Salvador</a:t>
                      </a:r>
                      <a:r>
                        <a:rPr lang="en-GB" sz="1000" baseline="30000">
                          <a:solidFill>
                            <a:srgbClr val="000000"/>
                          </a:solidFill>
                          <a:effectLst/>
                          <a:latin typeface="Arial" panose="020B0604020202020204" pitchFamily="34" charset="0"/>
                          <a:ea typeface="Times New Roman" panose="02020603050405020304" pitchFamily="18" charset="0"/>
                          <a:cs typeface="Arial" panose="020B0604020202020204" pitchFamily="34" charset="0"/>
                        </a:rPr>
                        <a:t>e</a:t>
                      </a:r>
                      <a:endParaRPr lang="es-DE" sz="1200">
                        <a:effectLst/>
                        <a:latin typeface="Arial" panose="020B0604020202020204" pitchFamily="34" charset="0"/>
                        <a:ea typeface="Calibri" panose="020F0502020204030204" pitchFamily="34" charset="0"/>
                        <a:cs typeface="Times New Roman" panose="02020603050405020304" pitchFamily="18" charset="0"/>
                      </a:endParaRPr>
                    </a:p>
                  </a:txBody>
                  <a:tcPr marL="44450" marR="4445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pPr>
                      <a:r>
                        <a:rPr lang="en-GB" sz="1000">
                          <a:solidFill>
                            <a:srgbClr val="000000"/>
                          </a:solidFill>
                          <a:effectLst/>
                          <a:latin typeface="Arial" panose="020B0604020202020204" pitchFamily="34" charset="0"/>
                          <a:ea typeface="Times New Roman" panose="02020603050405020304" pitchFamily="18" charset="0"/>
                          <a:cs typeface="Arial" panose="020B0604020202020204" pitchFamily="34" charset="0"/>
                        </a:rPr>
                        <a:t>62</a:t>
                      </a:r>
                      <a:endParaRPr lang="es-DE" sz="1200">
                        <a:effectLst/>
                        <a:latin typeface="Arial" panose="020B0604020202020204" pitchFamily="34" charset="0"/>
                        <a:ea typeface="Calibri" panose="020F0502020204030204" pitchFamily="34" charset="0"/>
                        <a:cs typeface="Times New Roman" panose="02020603050405020304" pitchFamily="18" charset="0"/>
                      </a:endParaRPr>
                    </a:p>
                  </a:txBody>
                  <a:tcPr marL="44450" marR="4445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pPr>
                      <a:r>
                        <a:rPr lang="en-GB" sz="1000">
                          <a:solidFill>
                            <a:srgbClr val="000000"/>
                          </a:solidFill>
                          <a:effectLst/>
                          <a:latin typeface="Arial" panose="020B0604020202020204" pitchFamily="34" charset="0"/>
                          <a:ea typeface="Times New Roman" panose="02020603050405020304" pitchFamily="18" charset="0"/>
                          <a:cs typeface="Arial" panose="020B0604020202020204" pitchFamily="34" charset="0"/>
                        </a:rPr>
                        <a:t>21</a:t>
                      </a:r>
                      <a:endParaRPr lang="es-DE" sz="1200">
                        <a:effectLst/>
                        <a:latin typeface="Arial" panose="020B0604020202020204" pitchFamily="34" charset="0"/>
                        <a:ea typeface="Calibri" panose="020F0502020204030204" pitchFamily="34" charset="0"/>
                        <a:cs typeface="Times New Roman" panose="02020603050405020304" pitchFamily="18" charset="0"/>
                      </a:endParaRPr>
                    </a:p>
                  </a:txBody>
                  <a:tcPr marL="44450" marR="4445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pPr>
                      <a:r>
                        <a:rPr lang="en-GB" sz="1000">
                          <a:solidFill>
                            <a:srgbClr val="000000"/>
                          </a:solidFill>
                          <a:effectLst/>
                          <a:latin typeface="Arial" panose="020B0604020202020204" pitchFamily="34" charset="0"/>
                          <a:ea typeface="Times New Roman" panose="02020603050405020304" pitchFamily="18" charset="0"/>
                          <a:cs typeface="Arial" panose="020B0604020202020204" pitchFamily="34" charset="0"/>
                        </a:rPr>
                        <a:t>17</a:t>
                      </a:r>
                      <a:endParaRPr lang="es-DE" sz="1200">
                        <a:effectLst/>
                        <a:latin typeface="Arial" panose="020B0604020202020204" pitchFamily="34" charset="0"/>
                        <a:ea typeface="Calibri" panose="020F0502020204030204" pitchFamily="34" charset="0"/>
                        <a:cs typeface="Times New Roman" panose="02020603050405020304" pitchFamily="18" charset="0"/>
                      </a:endParaRPr>
                    </a:p>
                  </a:txBody>
                  <a:tcPr marL="44450" marR="4445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893151990"/>
                  </a:ext>
                </a:extLst>
              </a:tr>
              <a:tr h="198120">
                <a:tc>
                  <a:txBody>
                    <a:bodyPr/>
                    <a:lstStyle/>
                    <a:p>
                      <a:pPr algn="ctr">
                        <a:lnSpc>
                          <a:spcPct val="150000"/>
                        </a:lnSpc>
                      </a:pPr>
                      <a:r>
                        <a:rPr lang="en-GB" sz="1000">
                          <a:solidFill>
                            <a:srgbClr val="000000"/>
                          </a:solidFill>
                          <a:effectLst/>
                          <a:latin typeface="Arial" panose="020B0604020202020204" pitchFamily="34" charset="0"/>
                          <a:ea typeface="Times New Roman" panose="02020603050405020304" pitchFamily="18" charset="0"/>
                          <a:cs typeface="Arial" panose="020B0604020202020204" pitchFamily="34" charset="0"/>
                        </a:rPr>
                        <a:t>Nicaragua</a:t>
                      </a:r>
                      <a:r>
                        <a:rPr lang="en-GB" sz="1000" baseline="30000">
                          <a:solidFill>
                            <a:srgbClr val="000000"/>
                          </a:solidFill>
                          <a:effectLst/>
                          <a:latin typeface="Arial" panose="020B0604020202020204" pitchFamily="34" charset="0"/>
                          <a:ea typeface="Times New Roman" panose="02020603050405020304" pitchFamily="18" charset="0"/>
                          <a:cs typeface="Arial" panose="020B0604020202020204" pitchFamily="34" charset="0"/>
                        </a:rPr>
                        <a:t>f</a:t>
                      </a:r>
                      <a:endParaRPr lang="es-DE" sz="1200">
                        <a:effectLst/>
                        <a:latin typeface="Arial" panose="020B0604020202020204" pitchFamily="34" charset="0"/>
                        <a:ea typeface="Calibri" panose="020F0502020204030204" pitchFamily="34" charset="0"/>
                        <a:cs typeface="Times New Roman" panose="02020603050405020304" pitchFamily="18" charset="0"/>
                      </a:endParaRPr>
                    </a:p>
                  </a:txBody>
                  <a:tcPr marL="44450" marR="4445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pPr>
                      <a:r>
                        <a:rPr lang="en-GB" sz="10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46</a:t>
                      </a:r>
                      <a:endParaRPr lang="es-DE" sz="1200" dirty="0">
                        <a:effectLst/>
                        <a:latin typeface="Arial" panose="020B0604020202020204" pitchFamily="34" charset="0"/>
                        <a:ea typeface="Calibri" panose="020F0502020204030204" pitchFamily="34" charset="0"/>
                        <a:cs typeface="Times New Roman" panose="02020603050405020304" pitchFamily="18" charset="0"/>
                      </a:endParaRPr>
                    </a:p>
                  </a:txBody>
                  <a:tcPr marL="44450" marR="4445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pPr>
                      <a:r>
                        <a:rPr lang="en-GB" sz="1000">
                          <a:solidFill>
                            <a:srgbClr val="000000"/>
                          </a:solidFill>
                          <a:effectLst/>
                          <a:latin typeface="Arial" panose="020B0604020202020204" pitchFamily="34" charset="0"/>
                          <a:ea typeface="Times New Roman" panose="02020603050405020304" pitchFamily="18" charset="0"/>
                          <a:cs typeface="Arial" panose="020B0604020202020204" pitchFamily="34" charset="0"/>
                        </a:rPr>
                        <a:t>42</a:t>
                      </a:r>
                      <a:endParaRPr lang="es-DE" sz="1200">
                        <a:effectLst/>
                        <a:latin typeface="Arial" panose="020B0604020202020204" pitchFamily="34" charset="0"/>
                        <a:ea typeface="Calibri" panose="020F0502020204030204" pitchFamily="34" charset="0"/>
                        <a:cs typeface="Times New Roman" panose="02020603050405020304" pitchFamily="18" charset="0"/>
                      </a:endParaRPr>
                    </a:p>
                  </a:txBody>
                  <a:tcPr marL="44450" marR="4445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pPr>
                      <a:r>
                        <a:rPr lang="en-GB" sz="10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12</a:t>
                      </a:r>
                      <a:endParaRPr lang="es-DE" sz="1200" dirty="0">
                        <a:effectLst/>
                        <a:latin typeface="Arial" panose="020B0604020202020204" pitchFamily="34" charset="0"/>
                        <a:ea typeface="Calibri" panose="020F0502020204030204" pitchFamily="34" charset="0"/>
                        <a:cs typeface="Times New Roman" panose="02020603050405020304" pitchFamily="18" charset="0"/>
                      </a:endParaRPr>
                    </a:p>
                  </a:txBody>
                  <a:tcPr marL="44450" marR="4445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542559019"/>
                  </a:ext>
                </a:extLst>
              </a:tr>
            </a:tbl>
          </a:graphicData>
        </a:graphic>
      </p:graphicFrame>
      <p:sp>
        <p:nvSpPr>
          <p:cNvPr id="27" name="Rectángulo 26">
            <a:extLst>
              <a:ext uri="{FF2B5EF4-FFF2-40B4-BE49-F238E27FC236}">
                <a16:creationId xmlns:a16="http://schemas.microsoft.com/office/drawing/2014/main" id="{918809F1-A5F1-144A-8C6B-AAF80DBF5E4F}"/>
              </a:ext>
            </a:extLst>
          </p:cNvPr>
          <p:cNvSpPr/>
          <p:nvPr/>
        </p:nvSpPr>
        <p:spPr>
          <a:xfrm>
            <a:off x="5465362" y="1538285"/>
            <a:ext cx="4895152" cy="2031325"/>
          </a:xfrm>
          <a:prstGeom prst="rect">
            <a:avLst/>
          </a:prstGeom>
        </p:spPr>
        <p:txBody>
          <a:bodyPr wrap="square">
            <a:spAutoFit/>
          </a:bodyPr>
          <a:lstStyle/>
          <a:p>
            <a:pPr marL="285750" indent="-285750" algn="just">
              <a:buFont typeface="Arial" panose="020B0604020202020204" pitchFamily="34" charset="0"/>
              <a:buChar char="•"/>
            </a:pPr>
            <a:r>
              <a:rPr lang="es-ES" sz="1400" dirty="0"/>
              <a:t>Central </a:t>
            </a:r>
            <a:r>
              <a:rPr lang="es-ES" sz="1400" dirty="0" err="1"/>
              <a:t>America</a:t>
            </a:r>
            <a:r>
              <a:rPr lang="es-ES" sz="1400" dirty="0"/>
              <a:t> is a </a:t>
            </a:r>
            <a:r>
              <a:rPr lang="es-ES" sz="1400" dirty="0" err="1"/>
              <a:t>narrow</a:t>
            </a:r>
            <a:r>
              <a:rPr lang="es-ES" sz="1400" dirty="0"/>
              <a:t> </a:t>
            </a:r>
            <a:r>
              <a:rPr lang="es-ES" sz="1400" dirty="0" err="1"/>
              <a:t>strip</a:t>
            </a:r>
            <a:r>
              <a:rPr lang="es-ES" sz="1400" dirty="0"/>
              <a:t> of </a:t>
            </a:r>
            <a:r>
              <a:rPr lang="es-ES" sz="1400" dirty="0" err="1"/>
              <a:t>land</a:t>
            </a:r>
            <a:r>
              <a:rPr lang="es-ES" sz="1400" dirty="0"/>
              <a:t> </a:t>
            </a:r>
            <a:r>
              <a:rPr lang="es-ES" sz="1400" dirty="0" err="1"/>
              <a:t>or</a:t>
            </a:r>
            <a:r>
              <a:rPr lang="es-ES" sz="1400" dirty="0"/>
              <a:t> ‘</a:t>
            </a:r>
            <a:r>
              <a:rPr lang="es-ES" sz="1400" dirty="0" err="1"/>
              <a:t>isthmus</a:t>
            </a:r>
            <a:r>
              <a:rPr lang="es-ES" sz="1400" dirty="0"/>
              <a:t>’ </a:t>
            </a:r>
            <a:r>
              <a:rPr lang="es-ES" sz="1400" dirty="0" err="1"/>
              <a:t>connecting</a:t>
            </a:r>
            <a:r>
              <a:rPr lang="es-ES" sz="1400" dirty="0"/>
              <a:t> </a:t>
            </a:r>
            <a:r>
              <a:rPr lang="es-ES" sz="1400" dirty="0" err="1"/>
              <a:t>the</a:t>
            </a:r>
            <a:r>
              <a:rPr lang="es-ES" sz="1400" dirty="0"/>
              <a:t> </a:t>
            </a:r>
            <a:r>
              <a:rPr lang="es-ES" sz="1400" dirty="0" err="1"/>
              <a:t>southernmost</a:t>
            </a:r>
            <a:r>
              <a:rPr lang="es-ES" sz="1400" dirty="0"/>
              <a:t> </a:t>
            </a:r>
            <a:r>
              <a:rPr lang="es-ES" sz="1400" dirty="0" err="1"/>
              <a:t>part</a:t>
            </a:r>
            <a:r>
              <a:rPr lang="es-ES" sz="1400" dirty="0"/>
              <a:t> of </a:t>
            </a:r>
            <a:r>
              <a:rPr lang="es-ES" sz="1400" dirty="0" err="1"/>
              <a:t>Mexico</a:t>
            </a:r>
            <a:r>
              <a:rPr lang="es-ES" sz="1400" dirty="0"/>
              <a:t> (Tehuantepec </a:t>
            </a:r>
            <a:r>
              <a:rPr lang="es-ES" sz="1400" dirty="0" err="1"/>
              <a:t>region</a:t>
            </a:r>
            <a:r>
              <a:rPr lang="es-ES" sz="1400" dirty="0"/>
              <a:t>) to </a:t>
            </a:r>
            <a:r>
              <a:rPr lang="es-ES" sz="1400" dirty="0" err="1"/>
              <a:t>Panama</a:t>
            </a:r>
            <a:r>
              <a:rPr lang="es-ES" sz="1400" dirty="0"/>
              <a:t> </a:t>
            </a:r>
            <a:r>
              <a:rPr lang="es-ES" sz="1400" dirty="0" err="1"/>
              <a:t>across</a:t>
            </a:r>
            <a:r>
              <a:rPr lang="es-ES" sz="1400" dirty="0"/>
              <a:t> </a:t>
            </a:r>
            <a:r>
              <a:rPr lang="es-ES" sz="1400" dirty="0" err="1"/>
              <a:t>the</a:t>
            </a:r>
            <a:r>
              <a:rPr lang="es-ES" sz="1400" dirty="0"/>
              <a:t> </a:t>
            </a:r>
            <a:r>
              <a:rPr lang="es-ES" sz="1400" dirty="0" err="1"/>
              <a:t>Pacific</a:t>
            </a:r>
            <a:r>
              <a:rPr lang="es-ES" sz="1400" dirty="0"/>
              <a:t> </a:t>
            </a:r>
            <a:r>
              <a:rPr lang="es-ES" sz="1400" dirty="0" err="1"/>
              <a:t>Ocean</a:t>
            </a:r>
            <a:r>
              <a:rPr lang="es-ES" sz="1400" dirty="0"/>
              <a:t> to </a:t>
            </a:r>
            <a:r>
              <a:rPr lang="es-ES" sz="1400" dirty="0" err="1"/>
              <a:t>the</a:t>
            </a:r>
            <a:r>
              <a:rPr lang="es-ES" sz="1400" dirty="0"/>
              <a:t> </a:t>
            </a:r>
            <a:r>
              <a:rPr lang="es-ES" sz="1400" dirty="0" err="1"/>
              <a:t>west</a:t>
            </a:r>
            <a:r>
              <a:rPr lang="es-ES" sz="1400" dirty="0"/>
              <a:t> and </a:t>
            </a:r>
            <a:r>
              <a:rPr lang="es-ES" sz="1400" dirty="0" err="1"/>
              <a:t>the</a:t>
            </a:r>
            <a:r>
              <a:rPr lang="es-ES" sz="1400" dirty="0"/>
              <a:t> </a:t>
            </a:r>
            <a:r>
              <a:rPr lang="es-ES" sz="1400" dirty="0" err="1"/>
              <a:t>Caribbean</a:t>
            </a:r>
            <a:r>
              <a:rPr lang="es-ES" sz="1400" dirty="0"/>
              <a:t> Sea to </a:t>
            </a:r>
            <a:r>
              <a:rPr lang="es-ES" sz="1400" dirty="0" err="1"/>
              <a:t>the</a:t>
            </a:r>
            <a:r>
              <a:rPr lang="es-ES" sz="1400" dirty="0"/>
              <a:t> </a:t>
            </a:r>
            <a:r>
              <a:rPr lang="es-ES" sz="1400" dirty="0" err="1"/>
              <a:t>east</a:t>
            </a:r>
            <a:r>
              <a:rPr lang="es-ES" sz="1400" dirty="0"/>
              <a:t> .</a:t>
            </a:r>
          </a:p>
          <a:p>
            <a:pPr algn="just"/>
            <a:endParaRPr lang="es-ES" sz="1400" dirty="0"/>
          </a:p>
          <a:p>
            <a:pPr marL="285750" indent="-285750" algn="just">
              <a:buFont typeface="Arial" panose="020B0604020202020204" pitchFamily="34" charset="0"/>
              <a:buChar char="•"/>
            </a:pPr>
            <a:r>
              <a:rPr lang="es-ES" sz="1400" dirty="0"/>
              <a:t>Central </a:t>
            </a:r>
            <a:r>
              <a:rPr lang="es-ES" sz="1400" dirty="0" err="1"/>
              <a:t>America</a:t>
            </a:r>
            <a:r>
              <a:rPr lang="es-ES" sz="1400" dirty="0"/>
              <a:t> bases </a:t>
            </a:r>
            <a:r>
              <a:rPr lang="es-ES" sz="1400" dirty="0" err="1"/>
              <a:t>its</a:t>
            </a:r>
            <a:r>
              <a:rPr lang="es-ES" sz="1400" dirty="0"/>
              <a:t> </a:t>
            </a:r>
            <a:r>
              <a:rPr lang="es-ES" sz="1400" dirty="0" err="1"/>
              <a:t>economy</a:t>
            </a:r>
            <a:r>
              <a:rPr lang="es-ES" sz="1400" dirty="0"/>
              <a:t> </a:t>
            </a:r>
            <a:r>
              <a:rPr lang="es-ES" sz="1400" dirty="0" err="1"/>
              <a:t>on</a:t>
            </a:r>
            <a:r>
              <a:rPr lang="es-ES" sz="1400" dirty="0"/>
              <a:t> </a:t>
            </a:r>
            <a:r>
              <a:rPr lang="es-ES" sz="1400" dirty="0" err="1"/>
              <a:t>three</a:t>
            </a:r>
            <a:r>
              <a:rPr lang="es-ES" sz="1400" dirty="0"/>
              <a:t> </a:t>
            </a:r>
            <a:r>
              <a:rPr lang="es-ES" sz="1400" dirty="0" err="1"/>
              <a:t>main</a:t>
            </a:r>
            <a:r>
              <a:rPr lang="es-ES" sz="1400" dirty="0"/>
              <a:t> </a:t>
            </a:r>
            <a:r>
              <a:rPr lang="es-ES" sz="1400" dirty="0" err="1"/>
              <a:t>activities</a:t>
            </a:r>
            <a:r>
              <a:rPr lang="es-ES" sz="1400" dirty="0"/>
              <a:t>: </a:t>
            </a:r>
            <a:r>
              <a:rPr lang="es-ES" sz="1400" dirty="0" err="1"/>
              <a:t>agriculture</a:t>
            </a:r>
            <a:r>
              <a:rPr lang="es-ES" sz="1400" dirty="0"/>
              <a:t>, </a:t>
            </a:r>
            <a:r>
              <a:rPr lang="es-ES" sz="1400" dirty="0" err="1"/>
              <a:t>tourism</a:t>
            </a:r>
            <a:r>
              <a:rPr lang="es-ES" sz="1400" dirty="0"/>
              <a:t> and </a:t>
            </a:r>
            <a:r>
              <a:rPr lang="es-ES" sz="1400" dirty="0" err="1"/>
              <a:t>some</a:t>
            </a:r>
            <a:r>
              <a:rPr lang="es-ES" sz="1400" dirty="0"/>
              <a:t> industries (</a:t>
            </a:r>
            <a:r>
              <a:rPr lang="es-ES" sz="1400" dirty="0" err="1"/>
              <a:t>e.g</a:t>
            </a:r>
            <a:r>
              <a:rPr lang="es-ES" sz="1400" dirty="0"/>
              <a:t>., </a:t>
            </a:r>
            <a:r>
              <a:rPr lang="es-ES" sz="1400" dirty="0" err="1"/>
              <a:t>Sugar</a:t>
            </a:r>
            <a:r>
              <a:rPr lang="es-ES" sz="1400" dirty="0"/>
              <a:t> </a:t>
            </a:r>
            <a:r>
              <a:rPr lang="es-ES" sz="1400" dirty="0" err="1"/>
              <a:t>cane</a:t>
            </a:r>
            <a:r>
              <a:rPr lang="es-ES" sz="1400" dirty="0"/>
              <a:t>, </a:t>
            </a:r>
            <a:r>
              <a:rPr lang="es-ES" sz="1400" dirty="0" err="1"/>
              <a:t>coffee</a:t>
            </a:r>
            <a:r>
              <a:rPr lang="es-ES" sz="1400" dirty="0"/>
              <a:t>, </a:t>
            </a:r>
            <a:r>
              <a:rPr lang="es-ES" sz="1400" dirty="0" err="1"/>
              <a:t>cotton</a:t>
            </a:r>
            <a:r>
              <a:rPr lang="es-ES" sz="1400" dirty="0"/>
              <a:t>, </a:t>
            </a:r>
            <a:r>
              <a:rPr lang="es-ES" sz="1400" dirty="0" err="1"/>
              <a:t>wood</a:t>
            </a:r>
            <a:r>
              <a:rPr lang="es-ES" sz="1400" dirty="0"/>
              <a:t> and </a:t>
            </a:r>
            <a:r>
              <a:rPr lang="es-ES" sz="1400" dirty="0" err="1"/>
              <a:t>fish</a:t>
            </a:r>
            <a:r>
              <a:rPr lang="es-ES" sz="1400" dirty="0"/>
              <a:t>). </a:t>
            </a:r>
          </a:p>
          <a:p>
            <a:pPr algn="just"/>
            <a:endParaRPr lang="es-ES" sz="1400" dirty="0"/>
          </a:p>
        </p:txBody>
      </p:sp>
      <p:sp>
        <p:nvSpPr>
          <p:cNvPr id="2" name="Rectángulo 1">
            <a:extLst>
              <a:ext uri="{FF2B5EF4-FFF2-40B4-BE49-F238E27FC236}">
                <a16:creationId xmlns:a16="http://schemas.microsoft.com/office/drawing/2014/main" id="{0F676C85-7456-4F48-A397-2389E816EB85}"/>
              </a:ext>
            </a:extLst>
          </p:cNvPr>
          <p:cNvSpPr/>
          <p:nvPr/>
        </p:nvSpPr>
        <p:spPr>
          <a:xfrm>
            <a:off x="1148121" y="3704905"/>
            <a:ext cx="3900610" cy="507831"/>
          </a:xfrm>
          <a:prstGeom prst="rect">
            <a:avLst/>
          </a:prstGeom>
        </p:spPr>
        <p:txBody>
          <a:bodyPr wrap="square">
            <a:spAutoFit/>
          </a:bodyPr>
          <a:lstStyle/>
          <a:p>
            <a:pPr algn="just"/>
            <a:r>
              <a:rPr lang="es-ES" sz="900" i="1" dirty="0">
                <a:solidFill>
                  <a:schemeClr val="tx1">
                    <a:lumMod val="75000"/>
                    <a:lumOff val="25000"/>
                  </a:schemeClr>
                </a:solidFill>
                <a:latin typeface="+mj-lt"/>
              </a:rPr>
              <a:t>Central </a:t>
            </a:r>
            <a:r>
              <a:rPr lang="es-ES" sz="900" i="1" dirty="0" err="1">
                <a:solidFill>
                  <a:schemeClr val="tx1">
                    <a:lumMod val="75000"/>
                    <a:lumOff val="25000"/>
                  </a:schemeClr>
                </a:solidFill>
                <a:latin typeface="+mj-lt"/>
              </a:rPr>
              <a:t>America</a:t>
            </a:r>
            <a:r>
              <a:rPr lang="es-ES" sz="900" i="1" dirty="0">
                <a:solidFill>
                  <a:schemeClr val="tx1">
                    <a:lumMod val="75000"/>
                    <a:lumOff val="25000"/>
                  </a:schemeClr>
                </a:solidFill>
                <a:latin typeface="+mj-lt"/>
              </a:rPr>
              <a:t> </a:t>
            </a:r>
            <a:r>
              <a:rPr lang="es-ES" sz="900" i="1" dirty="0" err="1">
                <a:solidFill>
                  <a:schemeClr val="tx1">
                    <a:lumMod val="75000"/>
                    <a:lumOff val="25000"/>
                  </a:schemeClr>
                </a:solidFill>
                <a:latin typeface="+mj-lt"/>
              </a:rPr>
              <a:t>main</a:t>
            </a:r>
            <a:r>
              <a:rPr lang="es-ES" sz="900" i="1" dirty="0">
                <a:solidFill>
                  <a:schemeClr val="tx1">
                    <a:lumMod val="75000"/>
                    <a:lumOff val="25000"/>
                  </a:schemeClr>
                </a:solidFill>
                <a:latin typeface="+mj-lt"/>
              </a:rPr>
              <a:t> </a:t>
            </a:r>
            <a:r>
              <a:rPr lang="es-ES" sz="900" i="1" dirty="0" err="1">
                <a:solidFill>
                  <a:schemeClr val="tx1">
                    <a:lumMod val="75000"/>
                    <a:lumOff val="25000"/>
                  </a:schemeClr>
                </a:solidFill>
                <a:latin typeface="+mj-lt"/>
              </a:rPr>
              <a:t>topographical</a:t>
            </a:r>
            <a:r>
              <a:rPr lang="es-ES" sz="900" i="1" dirty="0">
                <a:solidFill>
                  <a:schemeClr val="tx1">
                    <a:lumMod val="75000"/>
                    <a:lumOff val="25000"/>
                  </a:schemeClr>
                </a:solidFill>
                <a:latin typeface="+mj-lt"/>
              </a:rPr>
              <a:t> and </a:t>
            </a:r>
            <a:r>
              <a:rPr lang="es-ES" sz="900" i="1" dirty="0" err="1">
                <a:solidFill>
                  <a:schemeClr val="tx1">
                    <a:lumMod val="75000"/>
                    <a:lumOff val="25000"/>
                  </a:schemeClr>
                </a:solidFill>
                <a:latin typeface="+mj-lt"/>
              </a:rPr>
              <a:t>tectonic</a:t>
            </a:r>
            <a:r>
              <a:rPr lang="es-ES" sz="900" i="1" dirty="0">
                <a:solidFill>
                  <a:schemeClr val="tx1">
                    <a:lumMod val="75000"/>
                    <a:lumOff val="25000"/>
                  </a:schemeClr>
                </a:solidFill>
                <a:latin typeface="+mj-lt"/>
              </a:rPr>
              <a:t> </a:t>
            </a:r>
            <a:r>
              <a:rPr lang="es-ES" sz="900" i="1" dirty="0" err="1">
                <a:solidFill>
                  <a:schemeClr val="tx1">
                    <a:lumMod val="75000"/>
                    <a:lumOff val="25000"/>
                  </a:schemeClr>
                </a:solidFill>
                <a:latin typeface="+mj-lt"/>
              </a:rPr>
              <a:t>features</a:t>
            </a:r>
            <a:r>
              <a:rPr lang="es-ES" sz="900" i="1" dirty="0">
                <a:solidFill>
                  <a:schemeClr val="tx1">
                    <a:lumMod val="75000"/>
                    <a:lumOff val="25000"/>
                  </a:schemeClr>
                </a:solidFill>
                <a:latin typeface="+mj-lt"/>
              </a:rPr>
              <a:t>. Geological </a:t>
            </a:r>
            <a:r>
              <a:rPr lang="es-ES" sz="900" i="1" dirty="0" err="1">
                <a:solidFill>
                  <a:schemeClr val="tx1">
                    <a:lumMod val="75000"/>
                    <a:lumOff val="25000"/>
                  </a:schemeClr>
                </a:solidFill>
                <a:latin typeface="+mj-lt"/>
              </a:rPr>
              <a:t>Society</a:t>
            </a:r>
            <a:r>
              <a:rPr lang="es-ES" sz="900" i="1" dirty="0">
                <a:solidFill>
                  <a:schemeClr val="tx1">
                    <a:lumMod val="75000"/>
                    <a:lumOff val="25000"/>
                  </a:schemeClr>
                </a:solidFill>
                <a:latin typeface="+mj-lt"/>
              </a:rPr>
              <a:t> of </a:t>
            </a:r>
            <a:r>
              <a:rPr lang="es-ES" sz="900" i="1" dirty="0" err="1">
                <a:solidFill>
                  <a:schemeClr val="tx1">
                    <a:lumMod val="75000"/>
                    <a:lumOff val="25000"/>
                  </a:schemeClr>
                </a:solidFill>
                <a:latin typeface="+mj-lt"/>
              </a:rPr>
              <a:t>America</a:t>
            </a:r>
            <a:r>
              <a:rPr lang="es-ES" sz="900" i="1" dirty="0">
                <a:solidFill>
                  <a:schemeClr val="tx1">
                    <a:lumMod val="75000"/>
                    <a:lumOff val="25000"/>
                  </a:schemeClr>
                </a:solidFill>
                <a:latin typeface="+mj-lt"/>
              </a:rPr>
              <a:t> (https://</a:t>
            </a:r>
            <a:r>
              <a:rPr lang="es-ES" sz="900" i="1" dirty="0" err="1">
                <a:solidFill>
                  <a:schemeClr val="tx1">
                    <a:lumMod val="75000"/>
                    <a:lumOff val="25000"/>
                  </a:schemeClr>
                </a:solidFill>
                <a:latin typeface="+mj-lt"/>
              </a:rPr>
              <a:t>www.geosociety.org</a:t>
            </a:r>
            <a:r>
              <a:rPr lang="es-ES" sz="900" i="1" dirty="0">
                <a:solidFill>
                  <a:schemeClr val="tx1">
                    <a:lumMod val="75000"/>
                    <a:lumOff val="25000"/>
                  </a:schemeClr>
                </a:solidFill>
                <a:latin typeface="+mj-lt"/>
              </a:rPr>
              <a:t>/</a:t>
            </a:r>
            <a:r>
              <a:rPr lang="es-ES" sz="900" i="1" dirty="0" err="1">
                <a:solidFill>
                  <a:schemeClr val="tx1">
                    <a:lumMod val="75000"/>
                    <a:lumOff val="25000"/>
                  </a:schemeClr>
                </a:solidFill>
                <a:latin typeface="+mj-lt"/>
              </a:rPr>
              <a:t>gsa</a:t>
            </a:r>
            <a:r>
              <a:rPr lang="es-ES" sz="900" i="1" dirty="0">
                <a:solidFill>
                  <a:schemeClr val="tx1">
                    <a:lumMod val="75000"/>
                    <a:lumOff val="25000"/>
                  </a:schemeClr>
                </a:solidFill>
                <a:latin typeface="+mj-lt"/>
              </a:rPr>
              <a:t>) and </a:t>
            </a:r>
            <a:r>
              <a:rPr lang="es-ES" sz="900" i="1" dirty="0" err="1">
                <a:solidFill>
                  <a:schemeClr val="tx1">
                    <a:lumMod val="75000"/>
                    <a:lumOff val="25000"/>
                  </a:schemeClr>
                </a:solidFill>
                <a:latin typeface="+mj-lt"/>
              </a:rPr>
              <a:t>topography</a:t>
            </a:r>
            <a:r>
              <a:rPr lang="es-ES" sz="900" i="1" dirty="0">
                <a:solidFill>
                  <a:schemeClr val="tx1">
                    <a:lumMod val="75000"/>
                    <a:lumOff val="25000"/>
                  </a:schemeClr>
                </a:solidFill>
                <a:latin typeface="+mj-lt"/>
              </a:rPr>
              <a:t> and </a:t>
            </a:r>
            <a:r>
              <a:rPr lang="es-ES" sz="900" i="1" dirty="0" err="1">
                <a:solidFill>
                  <a:schemeClr val="tx1">
                    <a:lumMod val="75000"/>
                    <a:lumOff val="25000"/>
                  </a:schemeClr>
                </a:solidFill>
                <a:latin typeface="+mj-lt"/>
              </a:rPr>
              <a:t>bathymetrical</a:t>
            </a:r>
            <a:r>
              <a:rPr lang="es-ES" sz="900" i="1" dirty="0">
                <a:solidFill>
                  <a:schemeClr val="tx1">
                    <a:lumMod val="75000"/>
                    <a:lumOff val="25000"/>
                  </a:schemeClr>
                </a:solidFill>
                <a:latin typeface="+mj-lt"/>
              </a:rPr>
              <a:t> data </a:t>
            </a:r>
            <a:r>
              <a:rPr lang="es-ES" sz="900" i="1" dirty="0" err="1">
                <a:solidFill>
                  <a:schemeClr val="tx1">
                    <a:lumMod val="75000"/>
                    <a:lumOff val="25000"/>
                  </a:schemeClr>
                </a:solidFill>
                <a:latin typeface="+mj-lt"/>
              </a:rPr>
              <a:t>from</a:t>
            </a:r>
            <a:r>
              <a:rPr lang="es-ES" sz="900" i="1" dirty="0">
                <a:solidFill>
                  <a:schemeClr val="tx1">
                    <a:lumMod val="75000"/>
                    <a:lumOff val="25000"/>
                  </a:schemeClr>
                </a:solidFill>
                <a:latin typeface="+mj-lt"/>
              </a:rPr>
              <a:t> http://</a:t>
            </a:r>
            <a:r>
              <a:rPr lang="es-ES" sz="900" i="1" dirty="0" err="1">
                <a:solidFill>
                  <a:schemeClr val="tx1">
                    <a:lumMod val="75000"/>
                    <a:lumOff val="25000"/>
                  </a:schemeClr>
                </a:solidFill>
                <a:latin typeface="+mj-lt"/>
              </a:rPr>
              <a:t>srtm.csi.cgiar.org</a:t>
            </a:r>
            <a:r>
              <a:rPr lang="es-ES" sz="900" i="1" dirty="0">
                <a:solidFill>
                  <a:schemeClr val="tx1">
                    <a:lumMod val="75000"/>
                    <a:lumOff val="25000"/>
                  </a:schemeClr>
                </a:solidFill>
                <a:latin typeface="+mj-lt"/>
              </a:rPr>
              <a:t>/ and https://</a:t>
            </a:r>
            <a:r>
              <a:rPr lang="es-ES" sz="900" i="1" dirty="0" err="1">
                <a:solidFill>
                  <a:schemeClr val="tx1">
                    <a:lumMod val="75000"/>
                    <a:lumOff val="25000"/>
                  </a:schemeClr>
                </a:solidFill>
                <a:latin typeface="+mj-lt"/>
              </a:rPr>
              <a:t>www.gebco.net</a:t>
            </a:r>
            <a:r>
              <a:rPr lang="es-ES" sz="900" i="1" dirty="0">
                <a:solidFill>
                  <a:schemeClr val="tx1">
                    <a:lumMod val="75000"/>
                    <a:lumOff val="25000"/>
                  </a:schemeClr>
                </a:solidFill>
                <a:latin typeface="+mj-lt"/>
              </a:rPr>
              <a:t>/ </a:t>
            </a:r>
            <a:r>
              <a:rPr lang="es-ES" sz="900" i="1" dirty="0" err="1">
                <a:solidFill>
                  <a:schemeClr val="tx1">
                    <a:lumMod val="75000"/>
                    <a:lumOff val="25000"/>
                  </a:schemeClr>
                </a:solidFill>
                <a:latin typeface="+mj-lt"/>
              </a:rPr>
              <a:t>respectively</a:t>
            </a:r>
            <a:r>
              <a:rPr lang="es-ES" sz="900" i="1" dirty="0">
                <a:solidFill>
                  <a:schemeClr val="tx1">
                    <a:lumMod val="75000"/>
                    <a:lumOff val="25000"/>
                  </a:schemeClr>
                </a:solidFill>
                <a:latin typeface="+mj-lt"/>
              </a:rPr>
              <a:t>. </a:t>
            </a:r>
          </a:p>
        </p:txBody>
      </p:sp>
      <p:sp>
        <p:nvSpPr>
          <p:cNvPr id="3" name="Rectángulo 2">
            <a:extLst>
              <a:ext uri="{FF2B5EF4-FFF2-40B4-BE49-F238E27FC236}">
                <a16:creationId xmlns:a16="http://schemas.microsoft.com/office/drawing/2014/main" id="{90264022-B152-5645-862F-9213D675BE44}"/>
              </a:ext>
            </a:extLst>
          </p:cNvPr>
          <p:cNvSpPr/>
          <p:nvPr/>
        </p:nvSpPr>
        <p:spPr>
          <a:xfrm>
            <a:off x="1156116" y="6225146"/>
            <a:ext cx="4175760" cy="230832"/>
          </a:xfrm>
          <a:prstGeom prst="rect">
            <a:avLst/>
          </a:prstGeom>
        </p:spPr>
        <p:txBody>
          <a:bodyPr wrap="square">
            <a:spAutoFit/>
          </a:bodyPr>
          <a:lstStyle/>
          <a:p>
            <a:r>
              <a:rPr lang="es-ES" sz="900" i="1" dirty="0">
                <a:solidFill>
                  <a:schemeClr val="tx1">
                    <a:lumMod val="75000"/>
                    <a:lumOff val="25000"/>
                  </a:schemeClr>
                </a:solidFill>
                <a:latin typeface="+mj-lt"/>
              </a:rPr>
              <a:t>Final </a:t>
            </a:r>
            <a:r>
              <a:rPr lang="es-ES" sz="900" i="1" dirty="0" err="1">
                <a:solidFill>
                  <a:schemeClr val="tx1">
                    <a:lumMod val="75000"/>
                    <a:lumOff val="25000"/>
                  </a:schemeClr>
                </a:solidFill>
                <a:latin typeface="+mj-lt"/>
              </a:rPr>
              <a:t>energy</a:t>
            </a:r>
            <a:r>
              <a:rPr lang="es-ES" sz="900" i="1" dirty="0">
                <a:solidFill>
                  <a:schemeClr val="tx1">
                    <a:lumMod val="75000"/>
                    <a:lumOff val="25000"/>
                  </a:schemeClr>
                </a:solidFill>
                <a:latin typeface="+mj-lt"/>
              </a:rPr>
              <a:t> </a:t>
            </a:r>
            <a:r>
              <a:rPr lang="es-ES" sz="900" i="1" dirty="0" err="1">
                <a:solidFill>
                  <a:schemeClr val="tx1">
                    <a:lumMod val="75000"/>
                    <a:lumOff val="25000"/>
                  </a:schemeClr>
                </a:solidFill>
                <a:latin typeface="+mj-lt"/>
              </a:rPr>
              <a:t>consumption</a:t>
            </a:r>
            <a:r>
              <a:rPr lang="es-ES" sz="900" i="1" dirty="0">
                <a:solidFill>
                  <a:schemeClr val="tx1">
                    <a:lumMod val="75000"/>
                    <a:lumOff val="25000"/>
                  </a:schemeClr>
                </a:solidFill>
                <a:latin typeface="+mj-lt"/>
              </a:rPr>
              <a:t> </a:t>
            </a:r>
            <a:r>
              <a:rPr lang="es-ES" sz="900" i="1" dirty="0" err="1">
                <a:solidFill>
                  <a:schemeClr val="tx1">
                    <a:lumMod val="75000"/>
                    <a:lumOff val="25000"/>
                  </a:schemeClr>
                </a:solidFill>
                <a:latin typeface="+mj-lt"/>
              </a:rPr>
              <a:t>percentage</a:t>
            </a:r>
            <a:r>
              <a:rPr lang="es-ES" sz="900" i="1" dirty="0">
                <a:solidFill>
                  <a:schemeClr val="tx1">
                    <a:lumMod val="75000"/>
                    <a:lumOff val="25000"/>
                  </a:schemeClr>
                </a:solidFill>
                <a:latin typeface="+mj-lt"/>
              </a:rPr>
              <a:t> </a:t>
            </a:r>
            <a:r>
              <a:rPr lang="es-ES" sz="900" i="1" dirty="0" err="1">
                <a:solidFill>
                  <a:schemeClr val="tx1">
                    <a:lumMod val="75000"/>
                    <a:lumOff val="25000"/>
                  </a:schemeClr>
                </a:solidFill>
                <a:latin typeface="+mj-lt"/>
              </a:rPr>
              <a:t>by</a:t>
            </a:r>
            <a:r>
              <a:rPr lang="es-ES" sz="900" i="1" dirty="0">
                <a:solidFill>
                  <a:schemeClr val="tx1">
                    <a:lumMod val="75000"/>
                    <a:lumOff val="25000"/>
                  </a:schemeClr>
                </a:solidFill>
                <a:latin typeface="+mj-lt"/>
              </a:rPr>
              <a:t> country in 2013 </a:t>
            </a:r>
            <a:r>
              <a:rPr lang="es-ES" sz="900" i="1" dirty="0" err="1">
                <a:solidFill>
                  <a:schemeClr val="tx1">
                    <a:lumMod val="75000"/>
                    <a:lumOff val="25000"/>
                  </a:schemeClr>
                </a:solidFill>
                <a:latin typeface="+mj-lt"/>
              </a:rPr>
              <a:t>from</a:t>
            </a:r>
            <a:r>
              <a:rPr lang="es-ES" sz="900" i="1" dirty="0">
                <a:solidFill>
                  <a:schemeClr val="tx1">
                    <a:lumMod val="75000"/>
                    <a:lumOff val="25000"/>
                  </a:schemeClr>
                </a:solidFill>
                <a:latin typeface="+mj-lt"/>
              </a:rPr>
              <a:t> Ventura et al. (2015). </a:t>
            </a:r>
          </a:p>
        </p:txBody>
      </p:sp>
      <p:sp>
        <p:nvSpPr>
          <p:cNvPr id="4" name="Rectángulo 3">
            <a:extLst>
              <a:ext uri="{FF2B5EF4-FFF2-40B4-BE49-F238E27FC236}">
                <a16:creationId xmlns:a16="http://schemas.microsoft.com/office/drawing/2014/main" id="{5DA63334-028D-2C4C-A896-34C1A361A6A6}"/>
              </a:ext>
            </a:extLst>
          </p:cNvPr>
          <p:cNvSpPr/>
          <p:nvPr/>
        </p:nvSpPr>
        <p:spPr>
          <a:xfrm>
            <a:off x="5828612" y="6210311"/>
            <a:ext cx="4171940" cy="646331"/>
          </a:xfrm>
          <a:prstGeom prst="rect">
            <a:avLst/>
          </a:prstGeom>
        </p:spPr>
        <p:txBody>
          <a:bodyPr wrap="square">
            <a:spAutoFit/>
          </a:bodyPr>
          <a:lstStyle/>
          <a:p>
            <a:pPr algn="just"/>
            <a:r>
              <a:rPr lang="es-ES" sz="900" i="1" dirty="0">
                <a:latin typeface="+mj-lt"/>
              </a:rPr>
              <a:t>Final </a:t>
            </a:r>
            <a:r>
              <a:rPr lang="es-ES" sz="900" i="1" dirty="0" err="1">
                <a:latin typeface="+mj-lt"/>
              </a:rPr>
              <a:t>energy</a:t>
            </a:r>
            <a:r>
              <a:rPr lang="es-ES" sz="900" i="1" dirty="0">
                <a:latin typeface="+mj-lt"/>
              </a:rPr>
              <a:t> </a:t>
            </a:r>
            <a:r>
              <a:rPr lang="es-ES" sz="900" i="1" dirty="0" err="1">
                <a:latin typeface="+mj-lt"/>
              </a:rPr>
              <a:t>consumption</a:t>
            </a:r>
            <a:r>
              <a:rPr lang="es-ES" sz="900" i="1" dirty="0">
                <a:latin typeface="+mj-lt"/>
              </a:rPr>
              <a:t> </a:t>
            </a:r>
            <a:r>
              <a:rPr lang="es-ES" sz="900" i="1" dirty="0" err="1">
                <a:latin typeface="+mj-lt"/>
              </a:rPr>
              <a:t>percentage</a:t>
            </a:r>
            <a:r>
              <a:rPr lang="es-ES" sz="900" i="1" dirty="0">
                <a:latin typeface="+mj-lt"/>
              </a:rPr>
              <a:t> </a:t>
            </a:r>
            <a:r>
              <a:rPr lang="es-ES" sz="900" i="1" dirty="0" err="1">
                <a:latin typeface="+mj-lt"/>
              </a:rPr>
              <a:t>by</a:t>
            </a:r>
            <a:r>
              <a:rPr lang="es-ES" sz="900" i="1" dirty="0">
                <a:latin typeface="+mj-lt"/>
              </a:rPr>
              <a:t> country in </a:t>
            </a:r>
            <a:r>
              <a:rPr lang="es-ES" sz="900" i="1" dirty="0" err="1">
                <a:latin typeface="+mj-lt"/>
              </a:rPr>
              <a:t>recent</a:t>
            </a:r>
            <a:r>
              <a:rPr lang="es-ES" sz="900" i="1" dirty="0">
                <a:latin typeface="+mj-lt"/>
              </a:rPr>
              <a:t> </a:t>
            </a:r>
            <a:r>
              <a:rPr lang="es-ES" sz="900" i="1" dirty="0" err="1">
                <a:latin typeface="+mj-lt"/>
              </a:rPr>
              <a:t>years</a:t>
            </a:r>
            <a:r>
              <a:rPr lang="es-ES" sz="900" i="1" dirty="0">
                <a:latin typeface="+mj-lt"/>
              </a:rPr>
              <a:t> (</a:t>
            </a:r>
            <a:r>
              <a:rPr lang="es-ES" sz="900" i="1" dirty="0" err="1">
                <a:latin typeface="+mj-lt"/>
              </a:rPr>
              <a:t>aMinisterio</a:t>
            </a:r>
            <a:r>
              <a:rPr lang="es-ES" sz="900" i="1" dirty="0">
                <a:latin typeface="+mj-lt"/>
              </a:rPr>
              <a:t> de </a:t>
            </a:r>
            <a:r>
              <a:rPr lang="es-ES" sz="900" i="1" dirty="0" err="1">
                <a:latin typeface="+mj-lt"/>
              </a:rPr>
              <a:t>Energía</a:t>
            </a:r>
            <a:r>
              <a:rPr lang="es-ES" sz="900" i="1" dirty="0">
                <a:latin typeface="+mj-lt"/>
              </a:rPr>
              <a:t> y Minas de </a:t>
            </a:r>
            <a:r>
              <a:rPr lang="es-ES" sz="900" i="1" dirty="0">
                <a:solidFill>
                  <a:schemeClr val="tx1">
                    <a:lumMod val="75000"/>
                    <a:lumOff val="25000"/>
                  </a:schemeClr>
                </a:solidFill>
                <a:latin typeface="+mj-lt"/>
              </a:rPr>
              <a:t>Guatemala</a:t>
            </a:r>
            <a:r>
              <a:rPr lang="es-ES" sz="900" i="1" dirty="0">
                <a:latin typeface="+mj-lt"/>
              </a:rPr>
              <a:t>; 2016, 2017 and 2018; </a:t>
            </a:r>
            <a:r>
              <a:rPr lang="es-ES" sz="900" i="1" dirty="0" err="1">
                <a:latin typeface="+mj-lt"/>
              </a:rPr>
              <a:t>bSecretaría</a:t>
            </a:r>
            <a:r>
              <a:rPr lang="es-ES" sz="900" i="1" dirty="0">
                <a:latin typeface="+mj-lt"/>
              </a:rPr>
              <a:t> de </a:t>
            </a:r>
            <a:r>
              <a:rPr lang="es-ES" sz="900" i="1" dirty="0" err="1">
                <a:latin typeface="+mj-lt"/>
              </a:rPr>
              <a:t>Energía</a:t>
            </a:r>
            <a:r>
              <a:rPr lang="es-ES" sz="900" i="1" dirty="0">
                <a:latin typeface="+mj-lt"/>
              </a:rPr>
              <a:t>, 2018; </a:t>
            </a:r>
            <a:r>
              <a:rPr lang="es-ES" sz="900" i="1" dirty="0" err="1">
                <a:latin typeface="+mj-lt"/>
              </a:rPr>
              <a:t>c</a:t>
            </a:r>
            <a:r>
              <a:rPr lang="es-ES" sz="900" i="1" dirty="0" err="1">
                <a:solidFill>
                  <a:srgbClr val="212121"/>
                </a:solidFill>
                <a:latin typeface="+mj-lt"/>
              </a:rPr>
              <a:t>Skowron</a:t>
            </a:r>
            <a:r>
              <a:rPr lang="es-ES" sz="900" i="1" dirty="0">
                <a:solidFill>
                  <a:srgbClr val="212121"/>
                </a:solidFill>
                <a:latin typeface="+mj-lt"/>
              </a:rPr>
              <a:t> et al., 2019; </a:t>
            </a:r>
            <a:r>
              <a:rPr lang="es-ES" sz="900" i="1" dirty="0" err="1">
                <a:latin typeface="+mj-lt"/>
              </a:rPr>
              <a:t>dConsejo</a:t>
            </a:r>
            <a:r>
              <a:rPr lang="es-ES" sz="900" i="1" dirty="0">
                <a:latin typeface="+mj-lt"/>
              </a:rPr>
              <a:t> Nacional de </a:t>
            </a:r>
            <a:r>
              <a:rPr lang="es-ES" sz="900" i="1" dirty="0" err="1">
                <a:latin typeface="+mj-lt"/>
              </a:rPr>
              <a:t>Energía</a:t>
            </a:r>
            <a:r>
              <a:rPr lang="es-ES" sz="900" i="1" dirty="0">
                <a:latin typeface="+mj-lt"/>
              </a:rPr>
              <a:t>, 2017; </a:t>
            </a:r>
            <a:r>
              <a:rPr lang="es-ES" sz="900" i="1" dirty="0" err="1">
                <a:latin typeface="+mj-lt"/>
              </a:rPr>
              <a:t>e</a:t>
            </a:r>
            <a:r>
              <a:rPr lang="es-ES" sz="900" i="1" dirty="0" err="1">
                <a:solidFill>
                  <a:srgbClr val="0000FF"/>
                </a:solidFill>
                <a:latin typeface="+mj-lt"/>
              </a:rPr>
              <a:t>http</a:t>
            </a:r>
            <a:r>
              <a:rPr lang="es-ES" sz="900" i="1" dirty="0">
                <a:solidFill>
                  <a:srgbClr val="0000FF"/>
                </a:solidFill>
                <a:latin typeface="+mj-lt"/>
              </a:rPr>
              <a:t>://</a:t>
            </a:r>
            <a:r>
              <a:rPr lang="es-ES" sz="900" i="1" dirty="0" err="1">
                <a:solidFill>
                  <a:srgbClr val="0000FF"/>
                </a:solidFill>
                <a:latin typeface="+mj-lt"/>
              </a:rPr>
              <a:t>estadisticas.cne.gob.sv</a:t>
            </a:r>
            <a:r>
              <a:rPr lang="es-ES" sz="900" i="1" dirty="0">
                <a:latin typeface="+mj-lt"/>
              </a:rPr>
              <a:t>; </a:t>
            </a:r>
            <a:r>
              <a:rPr lang="es-ES" sz="900" i="1" dirty="0" err="1">
                <a:latin typeface="+mj-lt"/>
              </a:rPr>
              <a:t>fMinisterio</a:t>
            </a:r>
            <a:r>
              <a:rPr lang="es-ES" sz="900" i="1" dirty="0">
                <a:latin typeface="+mj-lt"/>
              </a:rPr>
              <a:t> de </a:t>
            </a:r>
            <a:r>
              <a:rPr lang="es-ES" sz="900" i="1" dirty="0" err="1">
                <a:latin typeface="+mj-lt"/>
              </a:rPr>
              <a:t>Energía</a:t>
            </a:r>
            <a:r>
              <a:rPr lang="es-ES" sz="900" i="1" dirty="0">
                <a:latin typeface="+mj-lt"/>
              </a:rPr>
              <a:t> y Minas, 2017). </a:t>
            </a:r>
          </a:p>
        </p:txBody>
      </p:sp>
      <p:sp>
        <p:nvSpPr>
          <p:cNvPr id="18" name="Marcador de número de diapositiva 1">
            <a:extLst>
              <a:ext uri="{FF2B5EF4-FFF2-40B4-BE49-F238E27FC236}">
                <a16:creationId xmlns:a16="http://schemas.microsoft.com/office/drawing/2014/main" id="{74CAE5AA-1587-A348-9404-7808F2650F26}"/>
              </a:ext>
            </a:extLst>
          </p:cNvPr>
          <p:cNvSpPr>
            <a:spLocks noGrp="1"/>
          </p:cNvSpPr>
          <p:nvPr>
            <p:ph type="sldNum" sz="quarter" idx="12"/>
          </p:nvPr>
        </p:nvSpPr>
        <p:spPr>
          <a:xfrm>
            <a:off x="8591281" y="6201879"/>
            <a:ext cx="2743200" cy="365125"/>
          </a:xfrm>
        </p:spPr>
        <p:txBody>
          <a:bodyPr/>
          <a:lstStyle/>
          <a:p>
            <a:r>
              <a:rPr lang="es-DE" dirty="0">
                <a:solidFill>
                  <a:schemeClr val="tx1"/>
                </a:solidFill>
              </a:rPr>
              <a:t>2</a:t>
            </a:r>
          </a:p>
        </p:txBody>
      </p:sp>
    </p:spTree>
    <p:extLst>
      <p:ext uri="{BB962C8B-B14F-4D97-AF65-F5344CB8AC3E}">
        <p14:creationId xmlns:p14="http://schemas.microsoft.com/office/powerpoint/2010/main" val="274776614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Medio marco 3">
            <a:extLst>
              <a:ext uri="{FF2B5EF4-FFF2-40B4-BE49-F238E27FC236}">
                <a16:creationId xmlns:a16="http://schemas.microsoft.com/office/drawing/2014/main" id="{3D2A4FDF-E551-E24E-95AE-FA5B7C047D39}"/>
              </a:ext>
            </a:extLst>
          </p:cNvPr>
          <p:cNvSpPr/>
          <p:nvPr/>
        </p:nvSpPr>
        <p:spPr>
          <a:xfrm rot="10800000">
            <a:off x="10000552" y="4023972"/>
            <a:ext cx="2194990" cy="2886164"/>
          </a:xfrm>
          <a:prstGeom prst="halfFrame">
            <a:avLst/>
          </a:prstGeom>
          <a:solidFill>
            <a:srgbClr val="652E9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DE">
              <a:solidFill>
                <a:schemeClr val="tx1"/>
              </a:solidFill>
            </a:endParaRPr>
          </a:p>
        </p:txBody>
      </p:sp>
      <p:sp>
        <p:nvSpPr>
          <p:cNvPr id="5" name="Botón de acción: Hacia delante o Siguiente 4">
            <a:hlinkClick r:id="" action="ppaction://hlinkshowjump?jump=nextslide" highlightClick="1"/>
            <a:extLst>
              <a:ext uri="{FF2B5EF4-FFF2-40B4-BE49-F238E27FC236}">
                <a16:creationId xmlns:a16="http://schemas.microsoft.com/office/drawing/2014/main" id="{9955308D-E134-BB47-8C6F-90BBE692182A}"/>
              </a:ext>
            </a:extLst>
          </p:cNvPr>
          <p:cNvSpPr/>
          <p:nvPr/>
        </p:nvSpPr>
        <p:spPr>
          <a:xfrm>
            <a:off x="11040784" y="6517758"/>
            <a:ext cx="312087" cy="284438"/>
          </a:xfrm>
          <a:prstGeom prst="actionButtonForwardNext">
            <a:avLst/>
          </a:prstGeom>
        </p:spPr>
        <p:style>
          <a:lnRef idx="2">
            <a:schemeClr val="dk1"/>
          </a:lnRef>
          <a:fillRef idx="1">
            <a:schemeClr val="lt1"/>
          </a:fillRef>
          <a:effectRef idx="0">
            <a:schemeClr val="dk1"/>
          </a:effectRef>
          <a:fontRef idx="minor">
            <a:schemeClr val="dk1"/>
          </a:fontRef>
        </p:style>
        <p:txBody>
          <a:bodyPr rtlCol="0" anchor="ctr"/>
          <a:lstStyle/>
          <a:p>
            <a:pPr algn="ctr"/>
            <a:endParaRPr lang="es-DE"/>
          </a:p>
        </p:txBody>
      </p:sp>
      <p:sp>
        <p:nvSpPr>
          <p:cNvPr id="6" name="Botón de acción: Hacia atrás o Anterior 5">
            <a:hlinkClick r:id="" action="ppaction://hlinkshowjump?jump=previousslide" highlightClick="1"/>
            <a:extLst>
              <a:ext uri="{FF2B5EF4-FFF2-40B4-BE49-F238E27FC236}">
                <a16:creationId xmlns:a16="http://schemas.microsoft.com/office/drawing/2014/main" id="{DDE5D2B0-5A65-F046-8DAC-EDC692D80A93}"/>
              </a:ext>
            </a:extLst>
          </p:cNvPr>
          <p:cNvSpPr/>
          <p:nvPr/>
        </p:nvSpPr>
        <p:spPr>
          <a:xfrm>
            <a:off x="10497859" y="6517758"/>
            <a:ext cx="277411" cy="284438"/>
          </a:xfrm>
          <a:prstGeom prst="actionButtonBackPrevious">
            <a:avLst/>
          </a:prstGeom>
        </p:spPr>
        <p:style>
          <a:lnRef idx="2">
            <a:schemeClr val="dk1"/>
          </a:lnRef>
          <a:fillRef idx="1">
            <a:schemeClr val="lt1"/>
          </a:fillRef>
          <a:effectRef idx="0">
            <a:schemeClr val="dk1"/>
          </a:effectRef>
          <a:fontRef idx="minor">
            <a:schemeClr val="dk1"/>
          </a:fontRef>
        </p:style>
        <p:txBody>
          <a:bodyPr rtlCol="0" anchor="ctr"/>
          <a:lstStyle/>
          <a:p>
            <a:pPr algn="ctr"/>
            <a:endParaRPr lang="es-DE"/>
          </a:p>
        </p:txBody>
      </p:sp>
      <p:sp>
        <p:nvSpPr>
          <p:cNvPr id="7" name="Botón de acción: Inicio 6">
            <a:hlinkClick r:id="" action="ppaction://hlinkshowjump?jump=firstslide" highlightClick="1"/>
            <a:extLst>
              <a:ext uri="{FF2B5EF4-FFF2-40B4-BE49-F238E27FC236}">
                <a16:creationId xmlns:a16="http://schemas.microsoft.com/office/drawing/2014/main" id="{07A4F71B-CCE2-BA49-9607-56D3E2609026}"/>
              </a:ext>
            </a:extLst>
          </p:cNvPr>
          <p:cNvSpPr/>
          <p:nvPr/>
        </p:nvSpPr>
        <p:spPr>
          <a:xfrm>
            <a:off x="11676485" y="6517758"/>
            <a:ext cx="317041" cy="284438"/>
          </a:xfrm>
          <a:prstGeom prst="actionButtonHome">
            <a:avLst/>
          </a:prstGeom>
          <a:solidFill>
            <a:schemeClr val="bg1"/>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es-DE"/>
          </a:p>
        </p:txBody>
      </p:sp>
      <p:graphicFrame>
        <p:nvGraphicFramePr>
          <p:cNvPr id="22" name="Diagrama 21">
            <a:extLst>
              <a:ext uri="{FF2B5EF4-FFF2-40B4-BE49-F238E27FC236}">
                <a16:creationId xmlns:a16="http://schemas.microsoft.com/office/drawing/2014/main" id="{5B38ABD6-F349-5040-A69D-0BEF1D05042B}"/>
              </a:ext>
            </a:extLst>
          </p:cNvPr>
          <p:cNvGraphicFramePr/>
          <p:nvPr>
            <p:extLst>
              <p:ext uri="{D42A27DB-BD31-4B8C-83A1-F6EECF244321}">
                <p14:modId xmlns:p14="http://schemas.microsoft.com/office/powerpoint/2010/main" val="1549937786"/>
              </p:ext>
            </p:extLst>
          </p:nvPr>
        </p:nvGraphicFramePr>
        <p:xfrm>
          <a:off x="198474" y="0"/>
          <a:ext cx="9983853" cy="676293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8" name="Marcador de número de diapositiva 1">
            <a:extLst>
              <a:ext uri="{FF2B5EF4-FFF2-40B4-BE49-F238E27FC236}">
                <a16:creationId xmlns:a16="http://schemas.microsoft.com/office/drawing/2014/main" id="{2D5E2795-947B-ED4E-9DB8-203E57CB01B7}"/>
              </a:ext>
            </a:extLst>
          </p:cNvPr>
          <p:cNvSpPr>
            <a:spLocks noGrp="1"/>
          </p:cNvSpPr>
          <p:nvPr>
            <p:ph type="sldNum" sz="quarter" idx="12"/>
          </p:nvPr>
        </p:nvSpPr>
        <p:spPr>
          <a:xfrm>
            <a:off x="8591281" y="6201879"/>
            <a:ext cx="2743200" cy="365125"/>
          </a:xfrm>
        </p:spPr>
        <p:txBody>
          <a:bodyPr/>
          <a:lstStyle/>
          <a:p>
            <a:r>
              <a:rPr lang="es-DE" dirty="0">
                <a:solidFill>
                  <a:schemeClr val="tx1"/>
                </a:solidFill>
              </a:rPr>
              <a:t>3</a:t>
            </a:r>
          </a:p>
        </p:txBody>
      </p:sp>
    </p:spTree>
    <p:extLst>
      <p:ext uri="{BB962C8B-B14F-4D97-AF65-F5344CB8AC3E}">
        <p14:creationId xmlns:p14="http://schemas.microsoft.com/office/powerpoint/2010/main" val="411182537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Medio marco 3">
            <a:extLst>
              <a:ext uri="{FF2B5EF4-FFF2-40B4-BE49-F238E27FC236}">
                <a16:creationId xmlns:a16="http://schemas.microsoft.com/office/drawing/2014/main" id="{3D2A4FDF-E551-E24E-95AE-FA5B7C047D39}"/>
              </a:ext>
            </a:extLst>
          </p:cNvPr>
          <p:cNvSpPr/>
          <p:nvPr/>
        </p:nvSpPr>
        <p:spPr>
          <a:xfrm rot="10800000">
            <a:off x="10000552" y="4023972"/>
            <a:ext cx="2194990" cy="2886164"/>
          </a:xfrm>
          <a:prstGeom prst="halfFrame">
            <a:avLst/>
          </a:prstGeom>
          <a:solidFill>
            <a:srgbClr val="652E9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DE">
              <a:solidFill>
                <a:schemeClr val="tx1"/>
              </a:solidFill>
            </a:endParaRPr>
          </a:p>
        </p:txBody>
      </p:sp>
      <p:sp>
        <p:nvSpPr>
          <p:cNvPr id="5" name="Botón de acción: Hacia delante o Siguiente 4">
            <a:hlinkClick r:id="" action="ppaction://hlinkshowjump?jump=nextslide" highlightClick="1"/>
            <a:extLst>
              <a:ext uri="{FF2B5EF4-FFF2-40B4-BE49-F238E27FC236}">
                <a16:creationId xmlns:a16="http://schemas.microsoft.com/office/drawing/2014/main" id="{9955308D-E134-BB47-8C6F-90BBE692182A}"/>
              </a:ext>
            </a:extLst>
          </p:cNvPr>
          <p:cNvSpPr/>
          <p:nvPr/>
        </p:nvSpPr>
        <p:spPr>
          <a:xfrm>
            <a:off x="11040784" y="6517758"/>
            <a:ext cx="312087" cy="284438"/>
          </a:xfrm>
          <a:prstGeom prst="actionButtonForwardNext">
            <a:avLst/>
          </a:prstGeom>
        </p:spPr>
        <p:style>
          <a:lnRef idx="2">
            <a:schemeClr val="dk1"/>
          </a:lnRef>
          <a:fillRef idx="1">
            <a:schemeClr val="lt1"/>
          </a:fillRef>
          <a:effectRef idx="0">
            <a:schemeClr val="dk1"/>
          </a:effectRef>
          <a:fontRef idx="minor">
            <a:schemeClr val="dk1"/>
          </a:fontRef>
        </p:style>
        <p:txBody>
          <a:bodyPr rtlCol="0" anchor="ctr"/>
          <a:lstStyle/>
          <a:p>
            <a:pPr algn="ctr"/>
            <a:endParaRPr lang="es-DE"/>
          </a:p>
        </p:txBody>
      </p:sp>
      <p:sp>
        <p:nvSpPr>
          <p:cNvPr id="6" name="Botón de acción: Hacia atrás o Anterior 5">
            <a:hlinkClick r:id="" action="ppaction://hlinkshowjump?jump=previousslide" highlightClick="1"/>
            <a:extLst>
              <a:ext uri="{FF2B5EF4-FFF2-40B4-BE49-F238E27FC236}">
                <a16:creationId xmlns:a16="http://schemas.microsoft.com/office/drawing/2014/main" id="{DDE5D2B0-5A65-F046-8DAC-EDC692D80A93}"/>
              </a:ext>
            </a:extLst>
          </p:cNvPr>
          <p:cNvSpPr/>
          <p:nvPr/>
        </p:nvSpPr>
        <p:spPr>
          <a:xfrm>
            <a:off x="10497859" y="6517758"/>
            <a:ext cx="277411" cy="284438"/>
          </a:xfrm>
          <a:prstGeom prst="actionButtonBackPrevious">
            <a:avLst/>
          </a:prstGeom>
        </p:spPr>
        <p:style>
          <a:lnRef idx="2">
            <a:schemeClr val="dk1"/>
          </a:lnRef>
          <a:fillRef idx="1">
            <a:schemeClr val="lt1"/>
          </a:fillRef>
          <a:effectRef idx="0">
            <a:schemeClr val="dk1"/>
          </a:effectRef>
          <a:fontRef idx="minor">
            <a:schemeClr val="dk1"/>
          </a:fontRef>
        </p:style>
        <p:txBody>
          <a:bodyPr rtlCol="0" anchor="ctr"/>
          <a:lstStyle/>
          <a:p>
            <a:pPr algn="ctr"/>
            <a:endParaRPr lang="es-DE"/>
          </a:p>
        </p:txBody>
      </p:sp>
      <p:sp>
        <p:nvSpPr>
          <p:cNvPr id="7" name="Botón de acción: Inicio 6">
            <a:hlinkClick r:id="" action="ppaction://hlinkshowjump?jump=firstslide" highlightClick="1"/>
            <a:extLst>
              <a:ext uri="{FF2B5EF4-FFF2-40B4-BE49-F238E27FC236}">
                <a16:creationId xmlns:a16="http://schemas.microsoft.com/office/drawing/2014/main" id="{07A4F71B-CCE2-BA49-9607-56D3E2609026}"/>
              </a:ext>
            </a:extLst>
          </p:cNvPr>
          <p:cNvSpPr/>
          <p:nvPr/>
        </p:nvSpPr>
        <p:spPr>
          <a:xfrm>
            <a:off x="11676485" y="6517758"/>
            <a:ext cx="317041" cy="284438"/>
          </a:xfrm>
          <a:prstGeom prst="actionButtonHome">
            <a:avLst/>
          </a:prstGeom>
          <a:solidFill>
            <a:schemeClr val="bg1"/>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es-DE"/>
          </a:p>
        </p:txBody>
      </p:sp>
      <p:graphicFrame>
        <p:nvGraphicFramePr>
          <p:cNvPr id="2" name="Diagrama 1">
            <a:extLst>
              <a:ext uri="{FF2B5EF4-FFF2-40B4-BE49-F238E27FC236}">
                <a16:creationId xmlns:a16="http://schemas.microsoft.com/office/drawing/2014/main" id="{7E46C707-243B-9645-A068-94A326B1A187}"/>
              </a:ext>
            </a:extLst>
          </p:cNvPr>
          <p:cNvGraphicFramePr/>
          <p:nvPr>
            <p:extLst>
              <p:ext uri="{D42A27DB-BD31-4B8C-83A1-F6EECF244321}">
                <p14:modId xmlns:p14="http://schemas.microsoft.com/office/powerpoint/2010/main" val="1916571317"/>
              </p:ext>
            </p:extLst>
          </p:nvPr>
        </p:nvGraphicFramePr>
        <p:xfrm>
          <a:off x="822524" y="202028"/>
          <a:ext cx="10374303" cy="645794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8" name="Marcador de número de diapositiva 1">
            <a:extLst>
              <a:ext uri="{FF2B5EF4-FFF2-40B4-BE49-F238E27FC236}">
                <a16:creationId xmlns:a16="http://schemas.microsoft.com/office/drawing/2014/main" id="{BE642F06-8BD9-CC48-9D9A-E728F945CC89}"/>
              </a:ext>
            </a:extLst>
          </p:cNvPr>
          <p:cNvSpPr>
            <a:spLocks noGrp="1"/>
          </p:cNvSpPr>
          <p:nvPr>
            <p:ph type="sldNum" sz="quarter" idx="12"/>
          </p:nvPr>
        </p:nvSpPr>
        <p:spPr>
          <a:xfrm>
            <a:off x="8591281" y="6201879"/>
            <a:ext cx="2743200" cy="365125"/>
          </a:xfrm>
        </p:spPr>
        <p:txBody>
          <a:bodyPr/>
          <a:lstStyle/>
          <a:p>
            <a:r>
              <a:rPr lang="es-DE" dirty="0">
                <a:solidFill>
                  <a:schemeClr val="tx1"/>
                </a:solidFill>
              </a:rPr>
              <a:t>4</a:t>
            </a:r>
          </a:p>
        </p:txBody>
      </p:sp>
    </p:spTree>
    <p:extLst>
      <p:ext uri="{BB962C8B-B14F-4D97-AF65-F5344CB8AC3E}">
        <p14:creationId xmlns:p14="http://schemas.microsoft.com/office/powerpoint/2010/main" val="103654614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Medio marco 3">
            <a:extLst>
              <a:ext uri="{FF2B5EF4-FFF2-40B4-BE49-F238E27FC236}">
                <a16:creationId xmlns:a16="http://schemas.microsoft.com/office/drawing/2014/main" id="{3D2A4FDF-E551-E24E-95AE-FA5B7C047D39}"/>
              </a:ext>
            </a:extLst>
          </p:cNvPr>
          <p:cNvSpPr/>
          <p:nvPr/>
        </p:nvSpPr>
        <p:spPr>
          <a:xfrm rot="10800000">
            <a:off x="10000552" y="4023972"/>
            <a:ext cx="2194990" cy="2886164"/>
          </a:xfrm>
          <a:prstGeom prst="halfFrame">
            <a:avLst/>
          </a:prstGeom>
          <a:solidFill>
            <a:srgbClr val="F8D40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DE">
              <a:solidFill>
                <a:schemeClr val="tx1"/>
              </a:solidFill>
            </a:endParaRPr>
          </a:p>
        </p:txBody>
      </p:sp>
      <p:sp>
        <p:nvSpPr>
          <p:cNvPr id="5" name="Botón de acción: Hacia delante o Siguiente 4">
            <a:hlinkClick r:id="" action="ppaction://hlinkshowjump?jump=nextslide" highlightClick="1"/>
            <a:extLst>
              <a:ext uri="{FF2B5EF4-FFF2-40B4-BE49-F238E27FC236}">
                <a16:creationId xmlns:a16="http://schemas.microsoft.com/office/drawing/2014/main" id="{9955308D-E134-BB47-8C6F-90BBE692182A}"/>
              </a:ext>
            </a:extLst>
          </p:cNvPr>
          <p:cNvSpPr/>
          <p:nvPr/>
        </p:nvSpPr>
        <p:spPr>
          <a:xfrm>
            <a:off x="11040784" y="6517758"/>
            <a:ext cx="312087" cy="284438"/>
          </a:xfrm>
          <a:prstGeom prst="actionButtonForwardNext">
            <a:avLst/>
          </a:prstGeom>
        </p:spPr>
        <p:style>
          <a:lnRef idx="2">
            <a:schemeClr val="dk1"/>
          </a:lnRef>
          <a:fillRef idx="1">
            <a:schemeClr val="lt1"/>
          </a:fillRef>
          <a:effectRef idx="0">
            <a:schemeClr val="dk1"/>
          </a:effectRef>
          <a:fontRef idx="minor">
            <a:schemeClr val="dk1"/>
          </a:fontRef>
        </p:style>
        <p:txBody>
          <a:bodyPr rtlCol="0" anchor="ctr"/>
          <a:lstStyle/>
          <a:p>
            <a:pPr algn="ctr"/>
            <a:endParaRPr lang="es-DE"/>
          </a:p>
        </p:txBody>
      </p:sp>
      <p:sp>
        <p:nvSpPr>
          <p:cNvPr id="6" name="Botón de acción: Hacia atrás o Anterior 5">
            <a:hlinkClick r:id="" action="ppaction://hlinkshowjump?jump=previousslide" highlightClick="1"/>
            <a:extLst>
              <a:ext uri="{FF2B5EF4-FFF2-40B4-BE49-F238E27FC236}">
                <a16:creationId xmlns:a16="http://schemas.microsoft.com/office/drawing/2014/main" id="{DDE5D2B0-5A65-F046-8DAC-EDC692D80A93}"/>
              </a:ext>
            </a:extLst>
          </p:cNvPr>
          <p:cNvSpPr/>
          <p:nvPr/>
        </p:nvSpPr>
        <p:spPr>
          <a:xfrm>
            <a:off x="10497859" y="6517758"/>
            <a:ext cx="277411" cy="284438"/>
          </a:xfrm>
          <a:prstGeom prst="actionButtonBackPrevious">
            <a:avLst/>
          </a:prstGeom>
        </p:spPr>
        <p:style>
          <a:lnRef idx="2">
            <a:schemeClr val="dk1"/>
          </a:lnRef>
          <a:fillRef idx="1">
            <a:schemeClr val="lt1"/>
          </a:fillRef>
          <a:effectRef idx="0">
            <a:schemeClr val="dk1"/>
          </a:effectRef>
          <a:fontRef idx="minor">
            <a:schemeClr val="dk1"/>
          </a:fontRef>
        </p:style>
        <p:txBody>
          <a:bodyPr rtlCol="0" anchor="ctr"/>
          <a:lstStyle/>
          <a:p>
            <a:pPr algn="ctr"/>
            <a:endParaRPr lang="es-DE"/>
          </a:p>
        </p:txBody>
      </p:sp>
      <p:sp>
        <p:nvSpPr>
          <p:cNvPr id="7" name="Botón de acción: Inicio 6">
            <a:hlinkClick r:id="" action="ppaction://hlinkshowjump?jump=firstslide" highlightClick="1"/>
            <a:extLst>
              <a:ext uri="{FF2B5EF4-FFF2-40B4-BE49-F238E27FC236}">
                <a16:creationId xmlns:a16="http://schemas.microsoft.com/office/drawing/2014/main" id="{07A4F71B-CCE2-BA49-9607-56D3E2609026}"/>
              </a:ext>
            </a:extLst>
          </p:cNvPr>
          <p:cNvSpPr/>
          <p:nvPr/>
        </p:nvSpPr>
        <p:spPr>
          <a:xfrm>
            <a:off x="11676485" y="6517758"/>
            <a:ext cx="317041" cy="284438"/>
          </a:xfrm>
          <a:prstGeom prst="actionButtonHome">
            <a:avLst/>
          </a:prstGeom>
          <a:solidFill>
            <a:schemeClr val="bg1"/>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es-DE"/>
          </a:p>
        </p:txBody>
      </p:sp>
      <p:graphicFrame>
        <p:nvGraphicFramePr>
          <p:cNvPr id="9" name="Tabla 8">
            <a:extLst>
              <a:ext uri="{FF2B5EF4-FFF2-40B4-BE49-F238E27FC236}">
                <a16:creationId xmlns:a16="http://schemas.microsoft.com/office/drawing/2014/main" id="{C46CDC3B-7D68-1348-9B2A-4AEC6F111C3C}"/>
              </a:ext>
            </a:extLst>
          </p:cNvPr>
          <p:cNvGraphicFramePr>
            <a:graphicFrameLocks noGrp="1"/>
          </p:cNvGraphicFramePr>
          <p:nvPr>
            <p:extLst>
              <p:ext uri="{D42A27DB-BD31-4B8C-83A1-F6EECF244321}">
                <p14:modId xmlns:p14="http://schemas.microsoft.com/office/powerpoint/2010/main" val="1282566333"/>
              </p:ext>
            </p:extLst>
          </p:nvPr>
        </p:nvGraphicFramePr>
        <p:xfrm>
          <a:off x="530392" y="254878"/>
          <a:ext cx="6392257" cy="2294592"/>
        </p:xfrm>
        <a:graphic>
          <a:graphicData uri="http://schemas.openxmlformats.org/drawingml/2006/table">
            <a:tbl>
              <a:tblPr firstRow="1" firstCol="1" bandRow="1"/>
              <a:tblGrid>
                <a:gridCol w="918264">
                  <a:extLst>
                    <a:ext uri="{9D8B030D-6E8A-4147-A177-3AD203B41FA5}">
                      <a16:colId xmlns:a16="http://schemas.microsoft.com/office/drawing/2014/main" val="2863653335"/>
                    </a:ext>
                  </a:extLst>
                </a:gridCol>
                <a:gridCol w="2149497">
                  <a:extLst>
                    <a:ext uri="{9D8B030D-6E8A-4147-A177-3AD203B41FA5}">
                      <a16:colId xmlns:a16="http://schemas.microsoft.com/office/drawing/2014/main" val="1068547921"/>
                    </a:ext>
                  </a:extLst>
                </a:gridCol>
                <a:gridCol w="1594565">
                  <a:extLst>
                    <a:ext uri="{9D8B030D-6E8A-4147-A177-3AD203B41FA5}">
                      <a16:colId xmlns:a16="http://schemas.microsoft.com/office/drawing/2014/main" val="197648313"/>
                    </a:ext>
                  </a:extLst>
                </a:gridCol>
                <a:gridCol w="1729931">
                  <a:extLst>
                    <a:ext uri="{9D8B030D-6E8A-4147-A177-3AD203B41FA5}">
                      <a16:colId xmlns:a16="http://schemas.microsoft.com/office/drawing/2014/main" val="490013692"/>
                    </a:ext>
                  </a:extLst>
                </a:gridCol>
              </a:tblGrid>
              <a:tr h="176361">
                <a:tc>
                  <a:txBody>
                    <a:bodyPr/>
                    <a:lstStyle/>
                    <a:p>
                      <a:pPr algn="ctr" fontAlgn="b"/>
                      <a:r>
                        <a:rPr lang="es-CL" sz="1200" b="0" i="0" u="none" strike="noStrike" dirty="0">
                          <a:solidFill>
                            <a:srgbClr val="000000"/>
                          </a:solidFill>
                          <a:effectLst/>
                          <a:latin typeface="+mj-lt"/>
                          <a:cs typeface="Calibri" panose="020F0502020204030204" pitchFamily="34" charset="0"/>
                        </a:rPr>
                        <a:t> </a:t>
                      </a:r>
                    </a:p>
                  </a:txBody>
                  <a:tcPr marL="5511" marR="5511" marT="5511" marB="0" anchor="b">
                    <a:lnL>
                      <a:noFill/>
                    </a:lnL>
                    <a:lnR w="12700" cap="flat" cmpd="sng" algn="ctr">
                      <a:solidFill>
                        <a:srgbClr val="000000"/>
                      </a:solidFill>
                      <a:prstDash val="solid"/>
                      <a:round/>
                      <a:headEnd type="none" w="med" len="med"/>
                      <a:tailEnd type="none" w="med" len="med"/>
                    </a:lnR>
                    <a:lnT>
                      <a:noFill/>
                    </a:lnT>
                    <a:lnB>
                      <a:noFill/>
                    </a:lnB>
                  </a:tcPr>
                </a:tc>
                <a:tc gridSpan="3">
                  <a:txBody>
                    <a:bodyPr/>
                    <a:lstStyle/>
                    <a:p>
                      <a:pPr algn="ctr" rtl="0" fontAlgn="ctr"/>
                      <a:r>
                        <a:rPr lang="es-CL" sz="1200" b="1" i="0" u="none" strike="noStrike" dirty="0">
                          <a:solidFill>
                            <a:srgbClr val="000000"/>
                          </a:solidFill>
                          <a:effectLst/>
                          <a:latin typeface="+mj-lt"/>
                          <a:cs typeface="Calibri" panose="020F0502020204030204" pitchFamily="34" charset="0"/>
                        </a:rPr>
                        <a:t>Dimension</a:t>
                      </a:r>
                    </a:p>
                  </a:txBody>
                  <a:tcPr marL="5511" marR="5511" marT="5511"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s-CL"/>
                    </a:p>
                  </a:txBody>
                  <a:tcPr/>
                </a:tc>
                <a:tc hMerge="1">
                  <a:txBody>
                    <a:bodyPr/>
                    <a:lstStyle/>
                    <a:p>
                      <a:endParaRPr lang="es-CL"/>
                    </a:p>
                  </a:txBody>
                  <a:tcPr/>
                </a:tc>
                <a:extLst>
                  <a:ext uri="{0D108BD9-81ED-4DB2-BD59-A6C34878D82A}">
                    <a16:rowId xmlns:a16="http://schemas.microsoft.com/office/drawing/2014/main" val="3247844617"/>
                  </a:ext>
                </a:extLst>
              </a:tr>
              <a:tr h="271890">
                <a:tc>
                  <a:txBody>
                    <a:bodyPr/>
                    <a:lstStyle/>
                    <a:p>
                      <a:pPr algn="ctr" fontAlgn="b"/>
                      <a:r>
                        <a:rPr lang="es-CL" sz="1200" b="0" i="0" u="none" strike="noStrike" dirty="0">
                          <a:solidFill>
                            <a:srgbClr val="000000"/>
                          </a:solidFill>
                          <a:effectLst/>
                          <a:latin typeface="+mj-lt"/>
                          <a:cs typeface="Calibri" panose="020F0502020204030204" pitchFamily="34" charset="0"/>
                        </a:rPr>
                        <a:t> </a:t>
                      </a:r>
                    </a:p>
                  </a:txBody>
                  <a:tcPr marL="5511" marR="5511" marT="5511" marB="0" anchor="b">
                    <a:lnL>
                      <a:noFill/>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tcPr>
                </a:tc>
                <a:tc>
                  <a:txBody>
                    <a:bodyPr/>
                    <a:lstStyle/>
                    <a:p>
                      <a:pPr algn="ctr" rtl="0" fontAlgn="ctr"/>
                      <a:r>
                        <a:rPr lang="es-CL" sz="1200" b="1" i="0" u="none" strike="noStrike" dirty="0">
                          <a:solidFill>
                            <a:srgbClr val="000000"/>
                          </a:solidFill>
                          <a:effectLst/>
                          <a:latin typeface="+mj-lt"/>
                          <a:cs typeface="Calibri" panose="020F0502020204030204" pitchFamily="34" charset="0"/>
                        </a:rPr>
                        <a:t>Demand </a:t>
                      </a:r>
                    </a:p>
                  </a:txBody>
                  <a:tcPr marL="5511" marR="5511" marT="5511"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C1E00"/>
                    </a:solidFill>
                  </a:tcPr>
                </a:tc>
                <a:tc>
                  <a:txBody>
                    <a:bodyPr/>
                    <a:lstStyle/>
                    <a:p>
                      <a:pPr algn="ctr" rtl="0" fontAlgn="ctr"/>
                      <a:r>
                        <a:rPr lang="es-CL" sz="1200" b="1" i="0" u="none" strike="noStrike" dirty="0">
                          <a:solidFill>
                            <a:srgbClr val="000000"/>
                          </a:solidFill>
                          <a:effectLst/>
                          <a:latin typeface="+mj-lt"/>
                          <a:cs typeface="Calibri" panose="020F0502020204030204" pitchFamily="34" charset="0"/>
                        </a:rPr>
                        <a:t>Infrastructure</a:t>
                      </a:r>
                    </a:p>
                  </a:txBody>
                  <a:tcPr marL="5511" marR="5511" marT="5511"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45D11"/>
                    </a:solidFill>
                  </a:tcPr>
                </a:tc>
                <a:tc>
                  <a:txBody>
                    <a:bodyPr/>
                    <a:lstStyle/>
                    <a:p>
                      <a:pPr algn="ctr" rtl="0" fontAlgn="ctr"/>
                      <a:r>
                        <a:rPr lang="es-CL" sz="1200" b="1" i="0" u="none" strike="noStrike" dirty="0">
                          <a:solidFill>
                            <a:srgbClr val="000000"/>
                          </a:solidFill>
                          <a:effectLst/>
                          <a:latin typeface="+mj-lt"/>
                          <a:cs typeface="Calibri" panose="020F0502020204030204" pitchFamily="34" charset="0"/>
                        </a:rPr>
                        <a:t>Land access</a:t>
                      </a:r>
                    </a:p>
                  </a:txBody>
                  <a:tcPr marL="5511" marR="5511" marT="5511"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46F00"/>
                    </a:solidFill>
                  </a:tcPr>
                </a:tc>
                <a:extLst>
                  <a:ext uri="{0D108BD9-81ED-4DB2-BD59-A6C34878D82A}">
                    <a16:rowId xmlns:a16="http://schemas.microsoft.com/office/drawing/2014/main" val="3141996134"/>
                  </a:ext>
                </a:extLst>
              </a:tr>
              <a:tr h="1591342">
                <a:tc>
                  <a:txBody>
                    <a:bodyPr/>
                    <a:lstStyle/>
                    <a:p>
                      <a:pPr algn="ctr" rtl="0" fontAlgn="ctr"/>
                      <a:r>
                        <a:rPr lang="es-CL" sz="1200" b="1" i="0" u="none" strike="noStrike" dirty="0">
                          <a:solidFill>
                            <a:srgbClr val="000000"/>
                          </a:solidFill>
                          <a:effectLst/>
                          <a:latin typeface="+mj-lt"/>
                          <a:cs typeface="Calibri" panose="020F0502020204030204" pitchFamily="34" charset="0"/>
                        </a:rPr>
                        <a:t>Factors</a:t>
                      </a:r>
                    </a:p>
                  </a:txBody>
                  <a:tcPr marL="5511" marR="5511" marT="5511"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69E00"/>
                    </a:solidFill>
                  </a:tcPr>
                </a:tc>
                <a:tc>
                  <a:txBody>
                    <a:bodyPr/>
                    <a:lstStyle/>
                    <a:p>
                      <a:pPr algn="ctr"/>
                      <a:r>
                        <a:rPr lang="es-CL" sz="1200" b="1" dirty="0">
                          <a:solidFill>
                            <a:srgbClr val="000000"/>
                          </a:solidFill>
                          <a:effectLst/>
                          <a:latin typeface="+mj-lt"/>
                          <a:ea typeface="Times New Roman" panose="02020603050405020304" pitchFamily="18" charset="0"/>
                          <a:cs typeface="Calibri" panose="020F0502020204030204" pitchFamily="34" charset="0"/>
                        </a:rPr>
                        <a:t>﻿</a:t>
                      </a:r>
                      <a:r>
                        <a:rPr lang="en-US" sz="1200" b="1" dirty="0">
                          <a:solidFill>
                            <a:srgbClr val="000000"/>
                          </a:solidFill>
                          <a:effectLst/>
                          <a:latin typeface="+mj-lt"/>
                          <a:ea typeface="Times New Roman" panose="02020603050405020304" pitchFamily="18" charset="0"/>
                          <a:cs typeface="Calibri" panose="020F0502020204030204" pitchFamily="34" charset="0"/>
                        </a:rPr>
                        <a:t>Demand context </a:t>
                      </a:r>
                      <a:br>
                        <a:rPr lang="en-US" sz="1200" b="1" dirty="0">
                          <a:solidFill>
                            <a:srgbClr val="000000"/>
                          </a:solidFill>
                          <a:effectLst/>
                          <a:latin typeface="+mj-lt"/>
                          <a:ea typeface="Times New Roman" panose="02020603050405020304" pitchFamily="18" charset="0"/>
                          <a:cs typeface="Calibri" panose="020F0502020204030204" pitchFamily="34" charset="0"/>
                        </a:rPr>
                      </a:br>
                      <a:r>
                        <a:rPr lang="en-US" sz="1200" b="1" dirty="0">
                          <a:solidFill>
                            <a:srgbClr val="000000"/>
                          </a:solidFill>
                          <a:effectLst/>
                          <a:latin typeface="+mj-lt"/>
                          <a:ea typeface="Times New Roman" panose="02020603050405020304" pitchFamily="18" charset="0"/>
                          <a:cs typeface="Calibri" panose="020F0502020204030204" pitchFamily="34" charset="0"/>
                        </a:rPr>
                        <a:t>Geothermal resource context</a:t>
                      </a:r>
                      <a:br>
                        <a:rPr lang="en-US" sz="1200" b="1" dirty="0">
                          <a:solidFill>
                            <a:srgbClr val="000000"/>
                          </a:solidFill>
                          <a:effectLst/>
                          <a:latin typeface="+mj-lt"/>
                          <a:ea typeface="Times New Roman" panose="02020603050405020304" pitchFamily="18" charset="0"/>
                          <a:cs typeface="Calibri" panose="020F0502020204030204" pitchFamily="34" charset="0"/>
                        </a:rPr>
                      </a:br>
                      <a:r>
                        <a:rPr lang="en-US" sz="1200" b="1" dirty="0">
                          <a:solidFill>
                            <a:srgbClr val="000000"/>
                          </a:solidFill>
                          <a:effectLst/>
                          <a:latin typeface="+mj-lt"/>
                          <a:ea typeface="Times New Roman" panose="02020603050405020304" pitchFamily="18" charset="0"/>
                          <a:cs typeface="Calibri" panose="020F0502020204030204" pitchFamily="34" charset="0"/>
                        </a:rPr>
                        <a:t>Deep social territorial diagnosis </a:t>
                      </a:r>
                      <a:br>
                        <a:rPr lang="en-US" sz="1200" b="1" dirty="0">
                          <a:solidFill>
                            <a:srgbClr val="000000"/>
                          </a:solidFill>
                          <a:effectLst/>
                          <a:latin typeface="+mj-lt"/>
                          <a:ea typeface="Times New Roman" panose="02020603050405020304" pitchFamily="18" charset="0"/>
                          <a:cs typeface="Calibri" panose="020F0502020204030204" pitchFamily="34" charset="0"/>
                        </a:rPr>
                      </a:br>
                      <a:r>
                        <a:rPr lang="en-US" sz="1200" b="1" dirty="0">
                          <a:solidFill>
                            <a:srgbClr val="000000"/>
                          </a:solidFill>
                          <a:effectLst/>
                          <a:latin typeface="+mj-lt"/>
                          <a:ea typeface="Times New Roman" panose="02020603050405020304" pitchFamily="18" charset="0"/>
                          <a:cs typeface="Calibri" panose="020F0502020204030204" pitchFamily="34" charset="0"/>
                        </a:rPr>
                        <a:t>Social </a:t>
                      </a:r>
                      <a:br>
                        <a:rPr lang="en-US" sz="1200" b="1" dirty="0">
                          <a:solidFill>
                            <a:srgbClr val="000000"/>
                          </a:solidFill>
                          <a:effectLst/>
                          <a:latin typeface="+mj-lt"/>
                          <a:ea typeface="Times New Roman" panose="02020603050405020304" pitchFamily="18" charset="0"/>
                          <a:cs typeface="Calibri" panose="020F0502020204030204" pitchFamily="34" charset="0"/>
                        </a:rPr>
                      </a:br>
                      <a:r>
                        <a:rPr lang="en-US" sz="1200" b="1" dirty="0">
                          <a:solidFill>
                            <a:srgbClr val="000000"/>
                          </a:solidFill>
                          <a:effectLst/>
                          <a:latin typeface="+mj-lt"/>
                          <a:ea typeface="Times New Roman" panose="02020603050405020304" pitchFamily="18" charset="0"/>
                          <a:cs typeface="Calibri" panose="020F0502020204030204" pitchFamily="34" charset="0"/>
                        </a:rPr>
                        <a:t>Institutional </a:t>
                      </a:r>
                      <a:br>
                        <a:rPr lang="en-US" sz="1200" b="1" dirty="0">
                          <a:solidFill>
                            <a:srgbClr val="000000"/>
                          </a:solidFill>
                          <a:effectLst/>
                          <a:latin typeface="+mj-lt"/>
                          <a:ea typeface="Times New Roman" panose="02020603050405020304" pitchFamily="18" charset="0"/>
                          <a:cs typeface="Calibri" panose="020F0502020204030204" pitchFamily="34" charset="0"/>
                        </a:rPr>
                      </a:br>
                      <a:r>
                        <a:rPr lang="en-US" sz="1200" b="1" dirty="0">
                          <a:solidFill>
                            <a:srgbClr val="000000"/>
                          </a:solidFill>
                          <a:effectLst/>
                          <a:latin typeface="+mj-lt"/>
                          <a:ea typeface="Times New Roman" panose="02020603050405020304" pitchFamily="18" charset="0"/>
                          <a:cs typeface="Calibri" panose="020F0502020204030204" pitchFamily="34" charset="0"/>
                        </a:rPr>
                        <a:t>Education </a:t>
                      </a:r>
                      <a:br>
                        <a:rPr lang="en-US" sz="1200" b="1" dirty="0">
                          <a:solidFill>
                            <a:srgbClr val="000000"/>
                          </a:solidFill>
                          <a:effectLst/>
                          <a:latin typeface="+mj-lt"/>
                          <a:ea typeface="Times New Roman" panose="02020603050405020304" pitchFamily="18" charset="0"/>
                          <a:cs typeface="Calibri" panose="020F0502020204030204" pitchFamily="34" charset="0"/>
                        </a:rPr>
                      </a:br>
                      <a:r>
                        <a:rPr lang="en-US" sz="1200" b="1" dirty="0">
                          <a:solidFill>
                            <a:srgbClr val="000000"/>
                          </a:solidFill>
                          <a:effectLst/>
                          <a:latin typeface="+mj-lt"/>
                          <a:ea typeface="Times New Roman" panose="02020603050405020304" pitchFamily="18" charset="0"/>
                          <a:cs typeface="Calibri" panose="020F0502020204030204" pitchFamily="34" charset="0"/>
                        </a:rPr>
                        <a:t>Technical</a:t>
                      </a:r>
                      <a:br>
                        <a:rPr lang="en-US" sz="1200" b="1" dirty="0">
                          <a:solidFill>
                            <a:srgbClr val="000000"/>
                          </a:solidFill>
                          <a:effectLst/>
                          <a:latin typeface="+mj-lt"/>
                          <a:ea typeface="Times New Roman" panose="02020603050405020304" pitchFamily="18" charset="0"/>
                          <a:cs typeface="Calibri" panose="020F0502020204030204" pitchFamily="34" charset="0"/>
                        </a:rPr>
                      </a:br>
                      <a:r>
                        <a:rPr lang="en-US" sz="1200" b="1" dirty="0">
                          <a:solidFill>
                            <a:srgbClr val="000000"/>
                          </a:solidFill>
                          <a:effectLst/>
                          <a:latin typeface="+mj-lt"/>
                          <a:ea typeface="Times New Roman" panose="02020603050405020304" pitchFamily="18" charset="0"/>
                          <a:cs typeface="Calibri" panose="020F0502020204030204" pitchFamily="34" charset="0"/>
                        </a:rPr>
                        <a:t>Regulation</a:t>
                      </a:r>
                      <a:br>
                        <a:rPr lang="en-US" sz="1200" b="1" dirty="0">
                          <a:solidFill>
                            <a:srgbClr val="000000"/>
                          </a:solidFill>
                          <a:effectLst/>
                          <a:latin typeface="+mj-lt"/>
                          <a:ea typeface="Times New Roman" panose="02020603050405020304" pitchFamily="18" charset="0"/>
                          <a:cs typeface="Calibri" panose="020F0502020204030204" pitchFamily="34" charset="0"/>
                        </a:rPr>
                      </a:br>
                      <a:r>
                        <a:rPr lang="en-US" sz="1200" b="1" dirty="0">
                          <a:solidFill>
                            <a:srgbClr val="000000"/>
                          </a:solidFill>
                          <a:effectLst/>
                          <a:latin typeface="+mj-lt"/>
                          <a:ea typeface="Times New Roman" panose="02020603050405020304" pitchFamily="18" charset="0"/>
                          <a:cs typeface="Calibri" panose="020F0502020204030204" pitchFamily="34" charset="0"/>
                        </a:rPr>
                        <a:t>Economic</a:t>
                      </a:r>
                      <a:br>
                        <a:rPr lang="en-US" sz="1200" b="1" dirty="0">
                          <a:solidFill>
                            <a:srgbClr val="000000"/>
                          </a:solidFill>
                          <a:effectLst/>
                          <a:latin typeface="+mj-lt"/>
                          <a:ea typeface="Times New Roman" panose="02020603050405020304" pitchFamily="18" charset="0"/>
                          <a:cs typeface="Calibri" panose="020F0502020204030204" pitchFamily="34" charset="0"/>
                        </a:rPr>
                      </a:br>
                      <a:r>
                        <a:rPr lang="en-US" sz="1200" b="1" dirty="0">
                          <a:solidFill>
                            <a:srgbClr val="000000"/>
                          </a:solidFill>
                          <a:effectLst/>
                          <a:latin typeface="+mj-lt"/>
                          <a:ea typeface="Times New Roman" panose="02020603050405020304" pitchFamily="18" charset="0"/>
                          <a:cs typeface="Calibri" panose="020F0502020204030204" pitchFamily="34" charset="0"/>
                        </a:rPr>
                        <a:t>Financial</a:t>
                      </a:r>
                      <a:endParaRPr lang="es-CL" sz="1200" b="1" dirty="0">
                        <a:effectLst/>
                        <a:latin typeface="+mj-lt"/>
                        <a:ea typeface="Calibri" panose="020F0502020204030204" pitchFamily="34" charset="0"/>
                        <a:cs typeface="Calibri" panose="020F0502020204030204" pitchFamily="34" charset="0"/>
                      </a:endParaRPr>
                    </a:p>
                  </a:txBody>
                  <a:tcPr marL="5511" marR="5511" marT="5511"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a:r>
                        <a:rPr lang="en-US" sz="1200" b="1" dirty="0">
                          <a:solidFill>
                            <a:srgbClr val="000000"/>
                          </a:solidFill>
                          <a:effectLst/>
                          <a:latin typeface="+mj-lt"/>
                          <a:ea typeface="Times New Roman" panose="02020603050405020304" pitchFamily="18" charset="0"/>
                          <a:cs typeface="Calibri" panose="020F0502020204030204" pitchFamily="34" charset="0"/>
                        </a:rPr>
                        <a:t>Social </a:t>
                      </a:r>
                      <a:br>
                        <a:rPr lang="en-US" sz="1200" b="1" dirty="0">
                          <a:solidFill>
                            <a:srgbClr val="000000"/>
                          </a:solidFill>
                          <a:effectLst/>
                          <a:latin typeface="+mj-lt"/>
                          <a:ea typeface="Times New Roman" panose="02020603050405020304" pitchFamily="18" charset="0"/>
                          <a:cs typeface="Calibri" panose="020F0502020204030204" pitchFamily="34" charset="0"/>
                        </a:rPr>
                      </a:br>
                      <a:r>
                        <a:rPr lang="en-US" sz="1200" b="1" dirty="0">
                          <a:solidFill>
                            <a:srgbClr val="000000"/>
                          </a:solidFill>
                          <a:effectLst/>
                          <a:latin typeface="+mj-lt"/>
                          <a:ea typeface="Times New Roman" panose="02020603050405020304" pitchFamily="18" charset="0"/>
                          <a:cs typeface="Calibri" panose="020F0502020204030204" pitchFamily="34" charset="0"/>
                        </a:rPr>
                        <a:t>Technical </a:t>
                      </a:r>
                      <a:br>
                        <a:rPr lang="en-US" sz="1200" b="1" dirty="0">
                          <a:solidFill>
                            <a:srgbClr val="000000"/>
                          </a:solidFill>
                          <a:effectLst/>
                          <a:latin typeface="+mj-lt"/>
                          <a:ea typeface="Times New Roman" panose="02020603050405020304" pitchFamily="18" charset="0"/>
                          <a:cs typeface="Calibri" panose="020F0502020204030204" pitchFamily="34" charset="0"/>
                        </a:rPr>
                      </a:br>
                      <a:r>
                        <a:rPr lang="en-US" sz="1200" b="1" dirty="0">
                          <a:solidFill>
                            <a:srgbClr val="000000"/>
                          </a:solidFill>
                          <a:effectLst/>
                          <a:latin typeface="+mj-lt"/>
                          <a:ea typeface="Times New Roman" panose="02020603050405020304" pitchFamily="18" charset="0"/>
                          <a:cs typeface="Calibri" panose="020F0502020204030204" pitchFamily="34" charset="0"/>
                        </a:rPr>
                        <a:t>Education </a:t>
                      </a:r>
                      <a:br>
                        <a:rPr lang="en-US" sz="1200" b="1" dirty="0">
                          <a:solidFill>
                            <a:srgbClr val="000000"/>
                          </a:solidFill>
                          <a:effectLst/>
                          <a:latin typeface="+mj-lt"/>
                          <a:ea typeface="Times New Roman" panose="02020603050405020304" pitchFamily="18" charset="0"/>
                          <a:cs typeface="Calibri" panose="020F0502020204030204" pitchFamily="34" charset="0"/>
                        </a:rPr>
                      </a:br>
                      <a:r>
                        <a:rPr lang="en-US" sz="1200" b="1" dirty="0">
                          <a:solidFill>
                            <a:srgbClr val="000000"/>
                          </a:solidFill>
                          <a:effectLst/>
                          <a:latin typeface="+mj-lt"/>
                          <a:ea typeface="Times New Roman" panose="02020603050405020304" pitchFamily="18" charset="0"/>
                          <a:cs typeface="Calibri" panose="020F0502020204030204" pitchFamily="34" charset="0"/>
                        </a:rPr>
                        <a:t>Regulation</a:t>
                      </a:r>
                      <a:br>
                        <a:rPr lang="en-US" sz="1200" b="1" dirty="0">
                          <a:solidFill>
                            <a:srgbClr val="000000"/>
                          </a:solidFill>
                          <a:effectLst/>
                          <a:latin typeface="+mj-lt"/>
                          <a:ea typeface="Times New Roman" panose="02020603050405020304" pitchFamily="18" charset="0"/>
                          <a:cs typeface="Calibri" panose="020F0502020204030204" pitchFamily="34" charset="0"/>
                        </a:rPr>
                      </a:br>
                      <a:r>
                        <a:rPr lang="en-US" sz="1200" b="1" dirty="0">
                          <a:solidFill>
                            <a:srgbClr val="000000"/>
                          </a:solidFill>
                          <a:effectLst/>
                          <a:latin typeface="+mj-lt"/>
                          <a:ea typeface="Times New Roman" panose="02020603050405020304" pitchFamily="18" charset="0"/>
                          <a:cs typeface="Calibri" panose="020F0502020204030204" pitchFamily="34" charset="0"/>
                        </a:rPr>
                        <a:t>Economic</a:t>
                      </a:r>
                      <a:br>
                        <a:rPr lang="en-US" sz="1200" b="1" dirty="0">
                          <a:solidFill>
                            <a:srgbClr val="000000"/>
                          </a:solidFill>
                          <a:effectLst/>
                          <a:latin typeface="+mj-lt"/>
                          <a:ea typeface="Times New Roman" panose="02020603050405020304" pitchFamily="18" charset="0"/>
                          <a:cs typeface="Calibri" panose="020F0502020204030204" pitchFamily="34" charset="0"/>
                        </a:rPr>
                      </a:br>
                      <a:r>
                        <a:rPr lang="en-US" sz="1200" b="1" dirty="0">
                          <a:solidFill>
                            <a:srgbClr val="000000"/>
                          </a:solidFill>
                          <a:effectLst/>
                          <a:latin typeface="+mj-lt"/>
                          <a:ea typeface="Times New Roman" panose="02020603050405020304" pitchFamily="18" charset="0"/>
                          <a:cs typeface="Calibri" panose="020F0502020204030204" pitchFamily="34" charset="0"/>
                        </a:rPr>
                        <a:t>Financial</a:t>
                      </a:r>
                      <a:endParaRPr lang="es-CL" sz="1200" b="1" dirty="0">
                        <a:effectLst/>
                        <a:latin typeface="+mj-lt"/>
                        <a:ea typeface="Calibri" panose="020F0502020204030204" pitchFamily="34" charset="0"/>
                        <a:cs typeface="Calibri" panose="020F0502020204030204" pitchFamily="34" charset="0"/>
                      </a:endParaRPr>
                    </a:p>
                  </a:txBody>
                  <a:tcPr marL="5511" marR="5511" marT="5511"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t"/>
                      <a:r>
                        <a:rPr lang="en-US" sz="1200" b="1" dirty="0">
                          <a:solidFill>
                            <a:srgbClr val="000000"/>
                          </a:solidFill>
                          <a:effectLst/>
                          <a:latin typeface="+mj-lt"/>
                          <a:ea typeface="Times New Roman" panose="02020603050405020304" pitchFamily="18" charset="0"/>
                          <a:cs typeface="Calibri" panose="020F0502020204030204" pitchFamily="34" charset="0"/>
                        </a:rPr>
                        <a:t>Social</a:t>
                      </a:r>
                      <a:br>
                        <a:rPr lang="en-US" sz="1200" b="1" dirty="0">
                          <a:solidFill>
                            <a:srgbClr val="000000"/>
                          </a:solidFill>
                          <a:effectLst/>
                          <a:latin typeface="+mj-lt"/>
                          <a:ea typeface="Times New Roman" panose="02020603050405020304" pitchFamily="18" charset="0"/>
                          <a:cs typeface="Calibri" panose="020F0502020204030204" pitchFamily="34" charset="0"/>
                        </a:rPr>
                      </a:br>
                      <a:r>
                        <a:rPr lang="en-US" sz="1200" b="1" dirty="0">
                          <a:solidFill>
                            <a:srgbClr val="000000"/>
                          </a:solidFill>
                          <a:effectLst/>
                          <a:latin typeface="+mj-lt"/>
                          <a:ea typeface="Times New Roman" panose="02020603050405020304" pitchFamily="18" charset="0"/>
                          <a:cs typeface="Calibri" panose="020F0502020204030204" pitchFamily="34" charset="0"/>
                        </a:rPr>
                        <a:t>Technical </a:t>
                      </a:r>
                      <a:br>
                        <a:rPr lang="en-US" sz="1200" b="1" dirty="0">
                          <a:solidFill>
                            <a:srgbClr val="000000"/>
                          </a:solidFill>
                          <a:effectLst/>
                          <a:latin typeface="+mj-lt"/>
                          <a:ea typeface="Times New Roman" panose="02020603050405020304" pitchFamily="18" charset="0"/>
                          <a:cs typeface="Calibri" panose="020F0502020204030204" pitchFamily="34" charset="0"/>
                        </a:rPr>
                      </a:br>
                      <a:r>
                        <a:rPr lang="en-US" sz="1200" b="1" dirty="0">
                          <a:solidFill>
                            <a:srgbClr val="000000"/>
                          </a:solidFill>
                          <a:effectLst/>
                          <a:latin typeface="+mj-lt"/>
                          <a:ea typeface="Times New Roman" panose="02020603050405020304" pitchFamily="18" charset="0"/>
                          <a:cs typeface="Calibri" panose="020F0502020204030204" pitchFamily="34" charset="0"/>
                        </a:rPr>
                        <a:t>Analysis of  land access</a:t>
                      </a:r>
                      <a:br>
                        <a:rPr lang="en-US" sz="1200" b="1" dirty="0">
                          <a:solidFill>
                            <a:srgbClr val="000000"/>
                          </a:solidFill>
                          <a:effectLst/>
                          <a:latin typeface="+mj-lt"/>
                          <a:ea typeface="Times New Roman" panose="02020603050405020304" pitchFamily="18" charset="0"/>
                          <a:cs typeface="Calibri" panose="020F0502020204030204" pitchFamily="34" charset="0"/>
                        </a:rPr>
                      </a:br>
                      <a:r>
                        <a:rPr lang="en-US" sz="1200" b="1" dirty="0">
                          <a:solidFill>
                            <a:srgbClr val="000000"/>
                          </a:solidFill>
                          <a:effectLst/>
                          <a:latin typeface="+mj-lt"/>
                          <a:ea typeface="Times New Roman" panose="02020603050405020304" pitchFamily="18" charset="0"/>
                          <a:cs typeface="Calibri" panose="020F0502020204030204" pitchFamily="34" charset="0"/>
                        </a:rPr>
                        <a:t>Regulation </a:t>
                      </a:r>
                      <a:br>
                        <a:rPr lang="en-US" sz="1200" b="1" dirty="0">
                          <a:solidFill>
                            <a:srgbClr val="000000"/>
                          </a:solidFill>
                          <a:effectLst/>
                          <a:latin typeface="+mj-lt"/>
                          <a:ea typeface="Times New Roman" panose="02020603050405020304" pitchFamily="18" charset="0"/>
                          <a:cs typeface="Calibri" panose="020F0502020204030204" pitchFamily="34" charset="0"/>
                        </a:rPr>
                      </a:br>
                      <a:r>
                        <a:rPr lang="en-US" sz="1200" b="1" dirty="0">
                          <a:solidFill>
                            <a:srgbClr val="000000"/>
                          </a:solidFill>
                          <a:effectLst/>
                          <a:latin typeface="+mj-lt"/>
                          <a:ea typeface="Times New Roman" panose="02020603050405020304" pitchFamily="18" charset="0"/>
                          <a:cs typeface="Calibri" panose="020F0502020204030204" pitchFamily="34" charset="0"/>
                        </a:rPr>
                        <a:t>Economic </a:t>
                      </a:r>
                      <a:br>
                        <a:rPr lang="en-US" sz="1200" b="1" dirty="0">
                          <a:solidFill>
                            <a:srgbClr val="000000"/>
                          </a:solidFill>
                          <a:effectLst/>
                          <a:latin typeface="+mj-lt"/>
                          <a:ea typeface="Times New Roman" panose="02020603050405020304" pitchFamily="18" charset="0"/>
                          <a:cs typeface="Calibri" panose="020F0502020204030204" pitchFamily="34" charset="0"/>
                        </a:rPr>
                      </a:br>
                      <a:r>
                        <a:rPr lang="en-US" sz="1200" b="1" dirty="0">
                          <a:solidFill>
                            <a:srgbClr val="000000"/>
                          </a:solidFill>
                          <a:effectLst/>
                          <a:latin typeface="+mj-lt"/>
                          <a:ea typeface="Times New Roman" panose="02020603050405020304" pitchFamily="18" charset="0"/>
                          <a:cs typeface="Calibri" panose="020F0502020204030204" pitchFamily="34" charset="0"/>
                        </a:rPr>
                        <a:t>Financial </a:t>
                      </a:r>
                      <a:endParaRPr lang="es-CL" sz="1200" b="1" i="0" u="none" strike="noStrike" dirty="0">
                        <a:solidFill>
                          <a:srgbClr val="000000"/>
                        </a:solidFill>
                        <a:effectLst/>
                        <a:latin typeface="+mj-lt"/>
                        <a:cs typeface="Calibri" panose="020F0502020204030204" pitchFamily="34" charset="0"/>
                      </a:endParaRPr>
                    </a:p>
                  </a:txBody>
                  <a:tcPr marL="5511" marR="5511" marT="5511"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618832395"/>
                  </a:ext>
                </a:extLst>
              </a:tr>
            </a:tbl>
          </a:graphicData>
        </a:graphic>
      </p:graphicFrame>
      <p:grpSp>
        <p:nvGrpSpPr>
          <p:cNvPr id="10" name="Grupo 9">
            <a:extLst>
              <a:ext uri="{FF2B5EF4-FFF2-40B4-BE49-F238E27FC236}">
                <a16:creationId xmlns:a16="http://schemas.microsoft.com/office/drawing/2014/main" id="{BD8F1498-E437-2B40-9FAD-E3F9E67BAE7A}"/>
              </a:ext>
            </a:extLst>
          </p:cNvPr>
          <p:cNvGrpSpPr/>
          <p:nvPr/>
        </p:nvGrpSpPr>
        <p:grpSpPr>
          <a:xfrm>
            <a:off x="1514312" y="3837091"/>
            <a:ext cx="9625409" cy="2813046"/>
            <a:chOff x="2315912" y="1753308"/>
            <a:chExt cx="6334791" cy="2370784"/>
          </a:xfrm>
        </p:grpSpPr>
        <p:grpSp>
          <p:nvGrpSpPr>
            <p:cNvPr id="11" name="Grupo 10">
              <a:extLst>
                <a:ext uri="{FF2B5EF4-FFF2-40B4-BE49-F238E27FC236}">
                  <a16:creationId xmlns:a16="http://schemas.microsoft.com/office/drawing/2014/main" id="{DCA5252A-DA11-074C-8D62-8A6E029BCED6}"/>
                </a:ext>
              </a:extLst>
            </p:cNvPr>
            <p:cNvGrpSpPr/>
            <p:nvPr/>
          </p:nvGrpSpPr>
          <p:grpSpPr>
            <a:xfrm>
              <a:off x="2315912" y="1753308"/>
              <a:ext cx="2936949" cy="2353017"/>
              <a:chOff x="1627037" y="1917290"/>
              <a:chExt cx="2936949" cy="1893453"/>
            </a:xfrm>
          </p:grpSpPr>
          <p:grpSp>
            <p:nvGrpSpPr>
              <p:cNvPr id="25" name="Grupo 24">
                <a:extLst>
                  <a:ext uri="{FF2B5EF4-FFF2-40B4-BE49-F238E27FC236}">
                    <a16:creationId xmlns:a16="http://schemas.microsoft.com/office/drawing/2014/main" id="{8FADDE02-7872-3046-8521-C1427CE02C46}"/>
                  </a:ext>
                </a:extLst>
              </p:cNvPr>
              <p:cNvGrpSpPr/>
              <p:nvPr/>
            </p:nvGrpSpPr>
            <p:grpSpPr>
              <a:xfrm>
                <a:off x="1627037" y="1917290"/>
                <a:ext cx="2936949" cy="1893453"/>
                <a:chOff x="2533028" y="1933287"/>
                <a:chExt cx="3549110" cy="2503356"/>
              </a:xfrm>
            </p:grpSpPr>
            <p:grpSp>
              <p:nvGrpSpPr>
                <p:cNvPr id="27" name="Grupo 26">
                  <a:extLst>
                    <a:ext uri="{FF2B5EF4-FFF2-40B4-BE49-F238E27FC236}">
                      <a16:creationId xmlns:a16="http://schemas.microsoft.com/office/drawing/2014/main" id="{43699961-5004-134C-A277-A89166B4D77C}"/>
                    </a:ext>
                  </a:extLst>
                </p:cNvPr>
                <p:cNvGrpSpPr/>
                <p:nvPr/>
              </p:nvGrpSpPr>
              <p:grpSpPr>
                <a:xfrm>
                  <a:off x="2533028" y="1933287"/>
                  <a:ext cx="3549110" cy="2503356"/>
                  <a:chOff x="14959" y="767276"/>
                  <a:chExt cx="2936949" cy="1705308"/>
                </a:xfrm>
              </p:grpSpPr>
              <p:sp>
                <p:nvSpPr>
                  <p:cNvPr id="29" name="Cheurón 28">
                    <a:extLst>
                      <a:ext uri="{FF2B5EF4-FFF2-40B4-BE49-F238E27FC236}">
                        <a16:creationId xmlns:a16="http://schemas.microsoft.com/office/drawing/2014/main" id="{2546DC3A-D404-D947-B20B-1F637C7C13F3}"/>
                      </a:ext>
                    </a:extLst>
                  </p:cNvPr>
                  <p:cNvSpPr/>
                  <p:nvPr/>
                </p:nvSpPr>
                <p:spPr>
                  <a:xfrm>
                    <a:off x="14959" y="1028784"/>
                    <a:ext cx="2936949" cy="1443800"/>
                  </a:xfrm>
                  <a:prstGeom prst="chevron">
                    <a:avLst/>
                  </a:prstGeom>
                  <a:solidFill>
                    <a:srgbClr val="8C0000">
                      <a:alpha val="70000"/>
                    </a:srgbClr>
                  </a:solidFill>
                  <a:ln cmpd="thickThin">
                    <a:solidFill>
                      <a:srgbClr val="8C0000"/>
                    </a:solidFill>
                  </a:ln>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sp>
              <p:sp>
                <p:nvSpPr>
                  <p:cNvPr id="30" name="Cheurón 4">
                    <a:extLst>
                      <a:ext uri="{FF2B5EF4-FFF2-40B4-BE49-F238E27FC236}">
                        <a16:creationId xmlns:a16="http://schemas.microsoft.com/office/drawing/2014/main" id="{603D1E89-7B4B-AD49-99AF-3880F7EC718F}"/>
                      </a:ext>
                    </a:extLst>
                  </p:cNvPr>
                  <p:cNvSpPr txBox="1"/>
                  <p:nvPr/>
                </p:nvSpPr>
                <p:spPr>
                  <a:xfrm>
                    <a:off x="589800" y="767276"/>
                    <a:ext cx="1762170" cy="1174779"/>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172022" tIns="57341" rIns="57341" bIns="57341" numCol="1" spcCol="1270" anchor="ctr" anchorCtr="0">
                    <a:noAutofit/>
                  </a:bodyPr>
                  <a:lstStyle/>
                  <a:p>
                    <a:pPr marL="0" lvl="0" indent="0" algn="ctr" defTabSz="1911350">
                      <a:lnSpc>
                        <a:spcPct val="90000"/>
                      </a:lnSpc>
                      <a:spcBef>
                        <a:spcPct val="0"/>
                      </a:spcBef>
                      <a:spcAft>
                        <a:spcPct val="35000"/>
                      </a:spcAft>
                      <a:buNone/>
                    </a:pPr>
                    <a:endParaRPr lang="es-ES" sz="4300" kern="1200" dirty="0"/>
                  </a:p>
                </p:txBody>
              </p:sp>
            </p:grpSp>
            <p:sp>
              <p:nvSpPr>
                <p:cNvPr id="28" name="CuadroTexto 27">
                  <a:extLst>
                    <a:ext uri="{FF2B5EF4-FFF2-40B4-BE49-F238E27FC236}">
                      <a16:creationId xmlns:a16="http://schemas.microsoft.com/office/drawing/2014/main" id="{31AC0F09-8AFD-2E42-A714-C270643CAB3F}"/>
                    </a:ext>
                  </a:extLst>
                </p:cNvPr>
                <p:cNvSpPr txBox="1"/>
                <p:nvPr/>
              </p:nvSpPr>
              <p:spPr>
                <a:xfrm>
                  <a:off x="3483385" y="2445986"/>
                  <a:ext cx="2129467" cy="1757749"/>
                </a:xfrm>
                <a:prstGeom prst="rect">
                  <a:avLst/>
                </a:prstGeom>
                <a:noFill/>
              </p:spPr>
              <p:txBody>
                <a:bodyPr wrap="square" rtlCol="0">
                  <a:spAutoFit/>
                </a:bodyPr>
                <a:lstStyle/>
                <a:p>
                  <a:pPr marL="285750" indent="-285750">
                    <a:buFontTx/>
                    <a:buChar char="-"/>
                  </a:pPr>
                  <a:r>
                    <a:rPr lang="es-DE" sz="1100" b="1" dirty="0"/>
                    <a:t>Demand context analysis</a:t>
                  </a:r>
                </a:p>
                <a:p>
                  <a:pPr marL="285750" indent="-285750">
                    <a:buFontTx/>
                    <a:buChar char="-"/>
                  </a:pPr>
                  <a:r>
                    <a:rPr lang="es-DE" sz="1100" b="1" dirty="0"/>
                    <a:t>Geothermal resource context verification</a:t>
                  </a:r>
                </a:p>
                <a:p>
                  <a:pPr marL="285750" indent="-285750">
                    <a:buFontTx/>
                    <a:buChar char="-"/>
                  </a:pPr>
                  <a:r>
                    <a:rPr lang="es-DE" sz="1100" b="1" dirty="0"/>
                    <a:t>Deep social territorial diagnosis</a:t>
                  </a:r>
                </a:p>
                <a:p>
                  <a:pPr marL="285750" indent="-285750">
                    <a:buFontTx/>
                    <a:buChar char="-"/>
                  </a:pPr>
                  <a:r>
                    <a:rPr lang="es-DE" sz="1100" b="1" dirty="0"/>
                    <a:t>Social involkvement</a:t>
                  </a:r>
                </a:p>
                <a:p>
                  <a:pPr marL="285750" indent="-285750">
                    <a:buFontTx/>
                    <a:buChar char="-"/>
                  </a:pPr>
                  <a:r>
                    <a:rPr lang="es-DE" sz="1100" b="1" dirty="0"/>
                    <a:t>Institutionl analysis</a:t>
                  </a:r>
                </a:p>
                <a:p>
                  <a:pPr marL="285750" indent="-285750">
                    <a:buFontTx/>
                    <a:buChar char="-"/>
                  </a:pPr>
                  <a:r>
                    <a:rPr lang="es-DE" sz="1100" b="1" dirty="0"/>
                    <a:t>Educatiomaö data collection</a:t>
                  </a:r>
                </a:p>
                <a:p>
                  <a:pPr marL="285750" indent="-285750">
                    <a:buFontTx/>
                    <a:buChar char="-"/>
                  </a:pPr>
                  <a:r>
                    <a:rPr lang="es-DE" sz="1100" b="1" dirty="0"/>
                    <a:t>Compilation of technical information</a:t>
                  </a:r>
                </a:p>
                <a:p>
                  <a:pPr marL="285750" indent="-285750">
                    <a:buFontTx/>
                    <a:buChar char="-"/>
                  </a:pPr>
                  <a:r>
                    <a:rPr lang="es-DE" sz="1100" b="1" dirty="0"/>
                    <a:t>Analysis of the existing regulatio and exploration permit requirement</a:t>
                  </a:r>
                </a:p>
                <a:p>
                  <a:pPr marL="285750" indent="-285750">
                    <a:buFontTx/>
                    <a:buChar char="-"/>
                  </a:pPr>
                  <a:r>
                    <a:rPr lang="es-DE" sz="1100" b="1" dirty="0"/>
                    <a:t>Economic evaluation</a:t>
                  </a:r>
                </a:p>
                <a:p>
                  <a:pPr marL="285750" indent="-285750">
                    <a:buFontTx/>
                    <a:buChar char="-"/>
                  </a:pPr>
                  <a:r>
                    <a:rPr lang="es-DE" sz="1100" b="1" dirty="0"/>
                    <a:t>Financial evaluation</a:t>
                  </a:r>
                </a:p>
              </p:txBody>
            </p:sp>
          </p:grpSp>
          <p:sp>
            <p:nvSpPr>
              <p:cNvPr id="26" name="Rectángulo 25">
                <a:extLst>
                  <a:ext uri="{FF2B5EF4-FFF2-40B4-BE49-F238E27FC236}">
                    <a16:creationId xmlns:a16="http://schemas.microsoft.com/office/drawing/2014/main" id="{1A912886-1C91-BA49-BBC1-FF32F580F81C}"/>
                  </a:ext>
                </a:extLst>
              </p:cNvPr>
              <p:cNvSpPr/>
              <p:nvPr/>
            </p:nvSpPr>
            <p:spPr>
              <a:xfrm>
                <a:off x="2596440" y="1961218"/>
                <a:ext cx="610949" cy="244398"/>
              </a:xfrm>
              <a:prstGeom prst="rect">
                <a:avLst/>
              </a:prstGeom>
            </p:spPr>
            <p:txBody>
              <a:bodyPr wrap="none">
                <a:spAutoFit/>
              </a:bodyPr>
              <a:lstStyle/>
              <a:p>
                <a:r>
                  <a:rPr lang="es-DE" sz="1400" b="1" dirty="0"/>
                  <a:t>Demand</a:t>
                </a:r>
              </a:p>
            </p:txBody>
          </p:sp>
        </p:grpSp>
        <p:grpSp>
          <p:nvGrpSpPr>
            <p:cNvPr id="12" name="Grupo 11">
              <a:extLst>
                <a:ext uri="{FF2B5EF4-FFF2-40B4-BE49-F238E27FC236}">
                  <a16:creationId xmlns:a16="http://schemas.microsoft.com/office/drawing/2014/main" id="{47D41108-EE50-D641-B5E6-5AE9944B0152}"/>
                </a:ext>
              </a:extLst>
            </p:cNvPr>
            <p:cNvGrpSpPr/>
            <p:nvPr/>
          </p:nvGrpSpPr>
          <p:grpSpPr>
            <a:xfrm>
              <a:off x="4325836" y="1815048"/>
              <a:ext cx="2675443" cy="2309044"/>
              <a:chOff x="3998623" y="2002695"/>
              <a:chExt cx="2680899" cy="1902909"/>
            </a:xfrm>
          </p:grpSpPr>
          <p:sp>
            <p:nvSpPr>
              <p:cNvPr id="19" name="CuadroTexto 18">
                <a:extLst>
                  <a:ext uri="{FF2B5EF4-FFF2-40B4-BE49-F238E27FC236}">
                    <a16:creationId xmlns:a16="http://schemas.microsoft.com/office/drawing/2014/main" id="{92047759-4935-614A-B4E4-A05296036AC9}"/>
                  </a:ext>
                </a:extLst>
              </p:cNvPr>
              <p:cNvSpPr txBox="1"/>
              <p:nvPr/>
            </p:nvSpPr>
            <p:spPr>
              <a:xfrm>
                <a:off x="3998623" y="2002695"/>
                <a:ext cx="2472341" cy="250296"/>
              </a:xfrm>
              <a:prstGeom prst="rect">
                <a:avLst/>
              </a:prstGeom>
              <a:noFill/>
            </p:spPr>
            <p:txBody>
              <a:bodyPr wrap="square" rtlCol="0">
                <a:spAutoFit/>
              </a:bodyPr>
              <a:lstStyle/>
              <a:p>
                <a:pPr algn="ctr"/>
                <a:r>
                  <a:rPr lang="es-DE" sz="1400" b="1" dirty="0"/>
                  <a:t>Infrastructure</a:t>
                </a:r>
              </a:p>
            </p:txBody>
          </p:sp>
          <p:grpSp>
            <p:nvGrpSpPr>
              <p:cNvPr id="20" name="Grupo 19">
                <a:extLst>
                  <a:ext uri="{FF2B5EF4-FFF2-40B4-BE49-F238E27FC236}">
                    <a16:creationId xmlns:a16="http://schemas.microsoft.com/office/drawing/2014/main" id="{658487A5-B7EC-734F-8795-5FA4C0780BB0}"/>
                  </a:ext>
                </a:extLst>
              </p:cNvPr>
              <p:cNvGrpSpPr/>
              <p:nvPr/>
            </p:nvGrpSpPr>
            <p:grpSpPr>
              <a:xfrm>
                <a:off x="4320554" y="2253652"/>
                <a:ext cx="2358968" cy="1651952"/>
                <a:chOff x="4320554" y="2253652"/>
                <a:chExt cx="2358968" cy="1651952"/>
              </a:xfrm>
            </p:grpSpPr>
            <p:sp>
              <p:nvSpPr>
                <p:cNvPr id="23" name="Cheurón 22">
                  <a:extLst>
                    <a:ext uri="{FF2B5EF4-FFF2-40B4-BE49-F238E27FC236}">
                      <a16:creationId xmlns:a16="http://schemas.microsoft.com/office/drawing/2014/main" id="{AA7FEBC3-5201-4B45-8992-C1D493B1FC12}"/>
                    </a:ext>
                  </a:extLst>
                </p:cNvPr>
                <p:cNvSpPr/>
                <p:nvPr/>
              </p:nvSpPr>
              <p:spPr>
                <a:xfrm>
                  <a:off x="4320554" y="2253652"/>
                  <a:ext cx="2358968" cy="1651952"/>
                </a:xfrm>
                <a:prstGeom prst="chevron">
                  <a:avLst/>
                </a:prstGeom>
                <a:solidFill>
                  <a:schemeClr val="accent2">
                    <a:lumMod val="75000"/>
                    <a:alpha val="68000"/>
                  </a:schemeClr>
                </a:solidFill>
                <a:ln>
                  <a:solidFill>
                    <a:srgbClr val="DE6518"/>
                  </a:solidFill>
                </a:ln>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sp>
            <p:sp>
              <p:nvSpPr>
                <p:cNvPr id="22" name="CuadroTexto 21">
                  <a:extLst>
                    <a:ext uri="{FF2B5EF4-FFF2-40B4-BE49-F238E27FC236}">
                      <a16:creationId xmlns:a16="http://schemas.microsoft.com/office/drawing/2014/main" id="{6B514468-8725-6043-9824-D850295B9971}"/>
                    </a:ext>
                  </a:extLst>
                </p:cNvPr>
                <p:cNvSpPr txBox="1"/>
                <p:nvPr/>
              </p:nvSpPr>
              <p:spPr>
                <a:xfrm>
                  <a:off x="5026128" y="2614417"/>
                  <a:ext cx="1276413" cy="927457"/>
                </a:xfrm>
                <a:prstGeom prst="rect">
                  <a:avLst/>
                </a:prstGeom>
                <a:noFill/>
              </p:spPr>
              <p:txBody>
                <a:bodyPr wrap="square" rtlCol="0">
                  <a:spAutoFit/>
                </a:bodyPr>
                <a:lstStyle/>
                <a:p>
                  <a:pPr marL="171450" indent="-171450" fontAlgn="t">
                    <a:buFontTx/>
                    <a:buChar char="-"/>
                  </a:pPr>
                  <a:r>
                    <a:rPr lang="es-CL" sz="1100" b="1" dirty="0" err="1">
                      <a:solidFill>
                        <a:srgbClr val="000000"/>
                      </a:solidFill>
                      <a:cs typeface="Calibri" panose="020F0502020204030204" pitchFamily="34" charset="0"/>
                    </a:rPr>
                    <a:t>Socialization</a:t>
                  </a:r>
                  <a:endParaRPr lang="es-CL" sz="1100" b="1" dirty="0">
                    <a:solidFill>
                      <a:srgbClr val="000000"/>
                    </a:solidFill>
                    <a:cs typeface="Calibri" panose="020F0502020204030204" pitchFamily="34" charset="0"/>
                  </a:endParaRPr>
                </a:p>
                <a:p>
                  <a:pPr marL="171450" indent="-171450" fontAlgn="t">
                    <a:buFontTx/>
                    <a:buChar char="-"/>
                  </a:pPr>
                  <a:r>
                    <a:rPr lang="es-CL" sz="1100" b="1" dirty="0">
                      <a:solidFill>
                        <a:srgbClr val="000000"/>
                      </a:solidFill>
                      <a:cs typeface="Calibri" panose="020F0502020204030204" pitchFamily="34" charset="0"/>
                    </a:rPr>
                    <a:t>Technical área</a:t>
                  </a:r>
                </a:p>
                <a:p>
                  <a:pPr marL="171450" indent="-171450" fontAlgn="t">
                    <a:buFontTx/>
                    <a:buChar char="-"/>
                  </a:pPr>
                  <a:r>
                    <a:rPr lang="es-CL" sz="1100" b="1" dirty="0" err="1">
                      <a:solidFill>
                        <a:srgbClr val="000000"/>
                      </a:solidFill>
                      <a:cs typeface="Calibri" panose="020F0502020204030204" pitchFamily="34" charset="0"/>
                    </a:rPr>
                    <a:t>Implementation</a:t>
                  </a:r>
                  <a:r>
                    <a:rPr lang="es-CL" sz="1100" b="1" dirty="0">
                      <a:solidFill>
                        <a:srgbClr val="000000"/>
                      </a:solidFill>
                      <a:cs typeface="Calibri" panose="020F0502020204030204" pitchFamily="34" charset="0"/>
                    </a:rPr>
                    <a:t> in </a:t>
                  </a:r>
                  <a:r>
                    <a:rPr lang="es-CL" sz="1100" b="1" dirty="0" err="1">
                      <a:solidFill>
                        <a:srgbClr val="000000"/>
                      </a:solidFill>
                      <a:cs typeface="Calibri" panose="020F0502020204030204" pitchFamily="34" charset="0"/>
                    </a:rPr>
                    <a:t>educational</a:t>
                  </a:r>
                  <a:r>
                    <a:rPr lang="es-CL" sz="1100" b="1" dirty="0">
                      <a:solidFill>
                        <a:srgbClr val="000000"/>
                      </a:solidFill>
                      <a:cs typeface="Calibri" panose="020F0502020204030204" pitchFamily="34" charset="0"/>
                    </a:rPr>
                    <a:t> áreas</a:t>
                  </a:r>
                </a:p>
                <a:p>
                  <a:pPr marL="171450" indent="-171450" fontAlgn="t">
                    <a:buFontTx/>
                    <a:buChar char="-"/>
                  </a:pPr>
                  <a:r>
                    <a:rPr lang="es-CL" sz="1100" b="1" dirty="0" err="1">
                      <a:solidFill>
                        <a:srgbClr val="000000"/>
                      </a:solidFill>
                      <a:cs typeface="Calibri" panose="020F0502020204030204" pitchFamily="34" charset="0"/>
                    </a:rPr>
                    <a:t>Environmental</a:t>
                  </a:r>
                  <a:r>
                    <a:rPr lang="es-CL" sz="1100" b="1" dirty="0">
                      <a:solidFill>
                        <a:srgbClr val="000000"/>
                      </a:solidFill>
                      <a:cs typeface="Calibri" panose="020F0502020204030204" pitchFamily="34" charset="0"/>
                    </a:rPr>
                    <a:t> </a:t>
                  </a:r>
                  <a:r>
                    <a:rPr lang="es-CL" sz="1100" b="1" dirty="0" err="1">
                      <a:solidFill>
                        <a:srgbClr val="000000"/>
                      </a:solidFill>
                      <a:cs typeface="Calibri" panose="020F0502020204030204" pitchFamily="34" charset="0"/>
                    </a:rPr>
                    <a:t>impact</a:t>
                  </a:r>
                  <a:r>
                    <a:rPr lang="es-CL" sz="1100" b="1" dirty="0">
                      <a:solidFill>
                        <a:srgbClr val="000000"/>
                      </a:solidFill>
                      <a:cs typeface="Calibri" panose="020F0502020204030204" pitchFamily="34" charset="0"/>
                    </a:rPr>
                    <a:t> </a:t>
                  </a:r>
                  <a:r>
                    <a:rPr lang="es-CL" sz="1100" b="1" dirty="0" err="1">
                      <a:solidFill>
                        <a:srgbClr val="000000"/>
                      </a:solidFill>
                      <a:cs typeface="Calibri" panose="020F0502020204030204" pitchFamily="34" charset="0"/>
                    </a:rPr>
                    <a:t>mitigation</a:t>
                  </a:r>
                  <a:endParaRPr lang="es-CL" sz="1100" b="1" dirty="0">
                    <a:solidFill>
                      <a:srgbClr val="000000"/>
                    </a:solidFill>
                    <a:cs typeface="Calibri" panose="020F0502020204030204" pitchFamily="34" charset="0"/>
                  </a:endParaRPr>
                </a:p>
                <a:p>
                  <a:pPr marL="171450" indent="-171450" fontAlgn="t">
                    <a:buFontTx/>
                    <a:buChar char="-"/>
                  </a:pPr>
                  <a:r>
                    <a:rPr lang="es-CL" sz="1100" b="1" dirty="0" err="1">
                      <a:solidFill>
                        <a:srgbClr val="000000"/>
                      </a:solidFill>
                      <a:cs typeface="Calibri" panose="020F0502020204030204" pitchFamily="34" charset="0"/>
                    </a:rPr>
                    <a:t>Economic</a:t>
                  </a:r>
                  <a:r>
                    <a:rPr lang="es-CL" sz="1100" b="1" dirty="0">
                      <a:solidFill>
                        <a:srgbClr val="000000"/>
                      </a:solidFill>
                      <a:cs typeface="Calibri" panose="020F0502020204030204" pitchFamily="34" charset="0"/>
                    </a:rPr>
                    <a:t> </a:t>
                  </a:r>
                  <a:r>
                    <a:rPr lang="es-CL" sz="1100" b="1" dirty="0" err="1">
                      <a:solidFill>
                        <a:srgbClr val="000000"/>
                      </a:solidFill>
                      <a:cs typeface="Calibri" panose="020F0502020204030204" pitchFamily="34" charset="0"/>
                    </a:rPr>
                    <a:t>evaluation</a:t>
                  </a:r>
                  <a:endParaRPr lang="es-CL" sz="1100" b="1" dirty="0">
                    <a:solidFill>
                      <a:srgbClr val="000000"/>
                    </a:solidFill>
                    <a:cs typeface="Calibri" panose="020F0502020204030204" pitchFamily="34" charset="0"/>
                  </a:endParaRPr>
                </a:p>
                <a:p>
                  <a:pPr marL="171450" indent="-171450" fontAlgn="t">
                    <a:buFontTx/>
                    <a:buChar char="-"/>
                  </a:pPr>
                  <a:r>
                    <a:rPr lang="es-CL" sz="1100" b="1" dirty="0" err="1">
                      <a:solidFill>
                        <a:srgbClr val="000000"/>
                      </a:solidFill>
                      <a:cs typeface="Calibri" panose="020F0502020204030204" pitchFamily="34" charset="0"/>
                    </a:rPr>
                    <a:t>Financial</a:t>
                  </a:r>
                  <a:r>
                    <a:rPr lang="es-CL" sz="1100" b="1" dirty="0">
                      <a:solidFill>
                        <a:srgbClr val="000000"/>
                      </a:solidFill>
                      <a:cs typeface="Calibri" panose="020F0502020204030204" pitchFamily="34" charset="0"/>
                    </a:rPr>
                    <a:t> </a:t>
                  </a:r>
                  <a:r>
                    <a:rPr lang="es-CL" sz="1100" b="1" dirty="0" err="1">
                      <a:solidFill>
                        <a:srgbClr val="000000"/>
                      </a:solidFill>
                      <a:cs typeface="Calibri" panose="020F0502020204030204" pitchFamily="34" charset="0"/>
                    </a:rPr>
                    <a:t>evaluation</a:t>
                  </a:r>
                  <a:endParaRPr lang="es-CL" sz="1100" b="1" dirty="0">
                    <a:solidFill>
                      <a:srgbClr val="000000"/>
                    </a:solidFill>
                    <a:cs typeface="Calibri" panose="020F0502020204030204" pitchFamily="34" charset="0"/>
                  </a:endParaRPr>
                </a:p>
              </p:txBody>
            </p:sp>
          </p:grpSp>
        </p:grpSp>
        <p:grpSp>
          <p:nvGrpSpPr>
            <p:cNvPr id="13" name="Grupo 12">
              <a:extLst>
                <a:ext uri="{FF2B5EF4-FFF2-40B4-BE49-F238E27FC236}">
                  <a16:creationId xmlns:a16="http://schemas.microsoft.com/office/drawing/2014/main" id="{E69E1089-B74E-054D-B24F-D83CA481A1C5}"/>
                </a:ext>
              </a:extLst>
            </p:cNvPr>
            <p:cNvGrpSpPr/>
            <p:nvPr/>
          </p:nvGrpSpPr>
          <p:grpSpPr>
            <a:xfrm>
              <a:off x="6393754" y="1815048"/>
              <a:ext cx="2256949" cy="2306250"/>
              <a:chOff x="6550199" y="2045638"/>
              <a:chExt cx="2256949" cy="2306250"/>
            </a:xfrm>
          </p:grpSpPr>
          <p:sp>
            <p:nvSpPr>
              <p:cNvPr id="17" name="Cheurón 16">
                <a:extLst>
                  <a:ext uri="{FF2B5EF4-FFF2-40B4-BE49-F238E27FC236}">
                    <a16:creationId xmlns:a16="http://schemas.microsoft.com/office/drawing/2014/main" id="{CDA47557-4144-7048-8CF5-F91F455EABD5}"/>
                  </a:ext>
                </a:extLst>
              </p:cNvPr>
              <p:cNvSpPr/>
              <p:nvPr/>
            </p:nvSpPr>
            <p:spPr>
              <a:xfrm>
                <a:off x="6550199" y="2339207"/>
                <a:ext cx="2256949" cy="2012681"/>
              </a:xfrm>
              <a:prstGeom prst="chevron">
                <a:avLst/>
              </a:prstGeom>
              <a:solidFill>
                <a:schemeClr val="accent4">
                  <a:lumMod val="50000"/>
                  <a:alpha val="61000"/>
                </a:schemeClr>
              </a:solidFill>
              <a:ln>
                <a:solidFill>
                  <a:schemeClr val="accent4">
                    <a:lumMod val="50000"/>
                  </a:schemeClr>
                </a:solidFill>
              </a:ln>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sp>
          <p:sp>
            <p:nvSpPr>
              <p:cNvPr id="15" name="CuadroTexto 14">
                <a:extLst>
                  <a:ext uri="{FF2B5EF4-FFF2-40B4-BE49-F238E27FC236}">
                    <a16:creationId xmlns:a16="http://schemas.microsoft.com/office/drawing/2014/main" id="{A82AC59E-31E4-A04F-990F-82E561E9C0CB}"/>
                  </a:ext>
                </a:extLst>
              </p:cNvPr>
              <p:cNvSpPr txBox="1"/>
              <p:nvPr/>
            </p:nvSpPr>
            <p:spPr>
              <a:xfrm>
                <a:off x="6661385" y="2045638"/>
                <a:ext cx="1308560" cy="303716"/>
              </a:xfrm>
              <a:prstGeom prst="rect">
                <a:avLst/>
              </a:prstGeom>
              <a:noFill/>
            </p:spPr>
            <p:txBody>
              <a:bodyPr wrap="square" rtlCol="0">
                <a:spAutoFit/>
              </a:bodyPr>
              <a:lstStyle/>
              <a:p>
                <a:pPr algn="ctr"/>
                <a:r>
                  <a:rPr lang="es-DE" sz="1400" b="1" dirty="0"/>
                  <a:t>Land access</a:t>
                </a:r>
              </a:p>
            </p:txBody>
          </p:sp>
          <p:sp>
            <p:nvSpPr>
              <p:cNvPr id="16" name="CuadroTexto 15">
                <a:extLst>
                  <a:ext uri="{FF2B5EF4-FFF2-40B4-BE49-F238E27FC236}">
                    <a16:creationId xmlns:a16="http://schemas.microsoft.com/office/drawing/2014/main" id="{0FC51F03-706F-3140-9E87-88AC43000D11}"/>
                  </a:ext>
                </a:extLst>
              </p:cNvPr>
              <p:cNvSpPr txBox="1"/>
              <p:nvPr/>
            </p:nvSpPr>
            <p:spPr>
              <a:xfrm>
                <a:off x="7262457" y="2667071"/>
                <a:ext cx="1067178" cy="1125404"/>
              </a:xfrm>
              <a:prstGeom prst="rect">
                <a:avLst/>
              </a:prstGeom>
              <a:noFill/>
            </p:spPr>
            <p:txBody>
              <a:bodyPr wrap="square" rtlCol="0">
                <a:spAutoFit/>
              </a:bodyPr>
              <a:lstStyle/>
              <a:p>
                <a:pPr marL="171450" indent="-171450" fontAlgn="t">
                  <a:buFontTx/>
                  <a:buChar char="-"/>
                </a:pPr>
                <a:r>
                  <a:rPr lang="es-CL" sz="1100" b="1" dirty="0" err="1">
                    <a:solidFill>
                      <a:srgbClr val="000000"/>
                    </a:solidFill>
                    <a:cs typeface="Calibri" panose="020F0502020204030204" pitchFamily="34" charset="0"/>
                  </a:rPr>
                  <a:t>Socialization</a:t>
                </a:r>
                <a:endParaRPr lang="es-CL" sz="1100" b="1" dirty="0">
                  <a:solidFill>
                    <a:srgbClr val="000000"/>
                  </a:solidFill>
                  <a:cs typeface="Calibri" panose="020F0502020204030204" pitchFamily="34" charset="0"/>
                </a:endParaRPr>
              </a:p>
              <a:p>
                <a:pPr marL="171450" indent="-171450" fontAlgn="t">
                  <a:buFontTx/>
                  <a:buChar char="-"/>
                </a:pPr>
                <a:r>
                  <a:rPr lang="es-CL" sz="1100" b="1" dirty="0" err="1">
                    <a:solidFill>
                      <a:srgbClr val="000000"/>
                    </a:solidFill>
                    <a:cs typeface="Calibri" panose="020F0502020204030204" pitchFamily="34" charset="0"/>
                  </a:rPr>
                  <a:t>Physical</a:t>
                </a:r>
                <a:r>
                  <a:rPr lang="es-CL" sz="1100" b="1" dirty="0">
                    <a:solidFill>
                      <a:srgbClr val="000000"/>
                    </a:solidFill>
                    <a:cs typeface="Calibri" panose="020F0502020204030204" pitchFamily="34" charset="0"/>
                  </a:rPr>
                  <a:t> technical </a:t>
                </a:r>
                <a:r>
                  <a:rPr lang="es-CL" sz="1100" b="1" dirty="0" err="1">
                    <a:solidFill>
                      <a:srgbClr val="000000"/>
                    </a:solidFill>
                    <a:cs typeface="Calibri" panose="020F0502020204030204" pitchFamily="34" charset="0"/>
                  </a:rPr>
                  <a:t>evaluation</a:t>
                </a:r>
                <a:endParaRPr lang="es-CL" sz="1100" b="1" dirty="0">
                  <a:solidFill>
                    <a:srgbClr val="000000"/>
                  </a:solidFill>
                  <a:cs typeface="Calibri" panose="020F0502020204030204" pitchFamily="34" charset="0"/>
                </a:endParaRPr>
              </a:p>
              <a:p>
                <a:pPr marL="171450" indent="-171450" fontAlgn="t">
                  <a:buFontTx/>
                  <a:buChar char="-"/>
                </a:pPr>
                <a:r>
                  <a:rPr lang="es-CL" sz="1100" b="1" dirty="0" err="1">
                    <a:solidFill>
                      <a:srgbClr val="000000"/>
                    </a:solidFill>
                    <a:cs typeface="Calibri" panose="020F0502020204030204" pitchFamily="34" charset="0"/>
                  </a:rPr>
                  <a:t>Analysis</a:t>
                </a:r>
                <a:r>
                  <a:rPr lang="es-CL" sz="1100" b="1" dirty="0">
                    <a:solidFill>
                      <a:srgbClr val="000000"/>
                    </a:solidFill>
                    <a:cs typeface="Calibri" panose="020F0502020204030204" pitchFamily="34" charset="0"/>
                  </a:rPr>
                  <a:t> of </a:t>
                </a:r>
                <a:r>
                  <a:rPr lang="es-CL" sz="1100" b="1" dirty="0" err="1">
                    <a:solidFill>
                      <a:srgbClr val="000000"/>
                    </a:solidFill>
                    <a:cs typeface="Calibri" panose="020F0502020204030204" pitchFamily="34" charset="0"/>
                  </a:rPr>
                  <a:t>access</a:t>
                </a:r>
                <a:r>
                  <a:rPr lang="es-CL" sz="1100" b="1" dirty="0">
                    <a:solidFill>
                      <a:srgbClr val="000000"/>
                    </a:solidFill>
                    <a:cs typeface="Calibri" panose="020F0502020204030204" pitchFamily="34" charset="0"/>
                  </a:rPr>
                  <a:t> to </a:t>
                </a:r>
                <a:r>
                  <a:rPr lang="es-CL" sz="1100" b="1" dirty="0" err="1">
                    <a:solidFill>
                      <a:srgbClr val="000000"/>
                    </a:solidFill>
                    <a:cs typeface="Calibri" panose="020F0502020204030204" pitchFamily="34" charset="0"/>
                  </a:rPr>
                  <a:t>the</a:t>
                </a:r>
                <a:r>
                  <a:rPr lang="es-CL" sz="1100" b="1" dirty="0">
                    <a:solidFill>
                      <a:srgbClr val="000000"/>
                    </a:solidFill>
                    <a:cs typeface="Calibri" panose="020F0502020204030204" pitchFamily="34" charset="0"/>
                  </a:rPr>
                  <a:t> </a:t>
                </a:r>
                <a:r>
                  <a:rPr lang="es-CL" sz="1100" b="1" dirty="0" err="1">
                    <a:solidFill>
                      <a:srgbClr val="000000"/>
                    </a:solidFill>
                    <a:cs typeface="Calibri" panose="020F0502020204030204" pitchFamily="34" charset="0"/>
                  </a:rPr>
                  <a:t>land</a:t>
                </a:r>
                <a:endParaRPr lang="es-CL" sz="1100" b="1" dirty="0">
                  <a:solidFill>
                    <a:srgbClr val="000000"/>
                  </a:solidFill>
                  <a:cs typeface="Calibri" panose="020F0502020204030204" pitchFamily="34" charset="0"/>
                </a:endParaRPr>
              </a:p>
              <a:p>
                <a:pPr marL="171450" indent="-171450" fontAlgn="t">
                  <a:buFontTx/>
                  <a:buChar char="-"/>
                </a:pPr>
                <a:r>
                  <a:rPr lang="es-CL" sz="1100" b="1" dirty="0" err="1">
                    <a:solidFill>
                      <a:srgbClr val="000000"/>
                    </a:solidFill>
                    <a:cs typeface="Calibri" panose="020F0502020204030204" pitchFamily="34" charset="0"/>
                  </a:rPr>
                  <a:t>Environmental</a:t>
                </a:r>
                <a:r>
                  <a:rPr lang="es-CL" sz="1100" b="1" dirty="0">
                    <a:solidFill>
                      <a:srgbClr val="000000"/>
                    </a:solidFill>
                    <a:cs typeface="Calibri" panose="020F0502020204030204" pitchFamily="34" charset="0"/>
                  </a:rPr>
                  <a:t> </a:t>
                </a:r>
                <a:r>
                  <a:rPr lang="es-CL" sz="1100" b="1" dirty="0" err="1">
                    <a:solidFill>
                      <a:srgbClr val="000000"/>
                    </a:solidFill>
                    <a:cs typeface="Calibri" panose="020F0502020204030204" pitchFamily="34" charset="0"/>
                  </a:rPr>
                  <a:t>evaluation</a:t>
                </a:r>
                <a:endParaRPr lang="es-CL" sz="1100" b="1" dirty="0">
                  <a:solidFill>
                    <a:srgbClr val="000000"/>
                  </a:solidFill>
                  <a:cs typeface="Calibri" panose="020F0502020204030204" pitchFamily="34" charset="0"/>
                </a:endParaRPr>
              </a:p>
              <a:p>
                <a:pPr marL="171450" indent="-171450" fontAlgn="t">
                  <a:buFontTx/>
                  <a:buChar char="-"/>
                </a:pPr>
                <a:r>
                  <a:rPr lang="es-CL" sz="1100" b="1" dirty="0">
                    <a:solidFill>
                      <a:srgbClr val="000000"/>
                    </a:solidFill>
                    <a:cs typeface="Calibri" panose="020F0502020204030204" pitchFamily="34" charset="0"/>
                  </a:rPr>
                  <a:t>Final </a:t>
                </a:r>
                <a:r>
                  <a:rPr lang="es-CL" sz="1100" b="1" dirty="0" err="1">
                    <a:solidFill>
                      <a:srgbClr val="000000"/>
                    </a:solidFill>
                    <a:cs typeface="Calibri" panose="020F0502020204030204" pitchFamily="34" charset="0"/>
                  </a:rPr>
                  <a:t>Economic</a:t>
                </a:r>
                <a:r>
                  <a:rPr lang="es-CL" sz="1100" b="1" dirty="0">
                    <a:solidFill>
                      <a:srgbClr val="000000"/>
                    </a:solidFill>
                    <a:cs typeface="Calibri" panose="020F0502020204030204" pitchFamily="34" charset="0"/>
                  </a:rPr>
                  <a:t> </a:t>
                </a:r>
                <a:r>
                  <a:rPr lang="es-CL" sz="1100" b="1" dirty="0" err="1">
                    <a:solidFill>
                      <a:srgbClr val="000000"/>
                    </a:solidFill>
                    <a:cs typeface="Calibri" panose="020F0502020204030204" pitchFamily="34" charset="0"/>
                  </a:rPr>
                  <a:t>study</a:t>
                </a:r>
                <a:endParaRPr lang="es-CL" sz="1100" b="1" dirty="0">
                  <a:solidFill>
                    <a:srgbClr val="000000"/>
                  </a:solidFill>
                  <a:cs typeface="Calibri" panose="020F0502020204030204" pitchFamily="34" charset="0"/>
                </a:endParaRPr>
              </a:p>
            </p:txBody>
          </p:sp>
        </p:grpSp>
      </p:grpSp>
      <p:sp>
        <p:nvSpPr>
          <p:cNvPr id="3" name="Rectángulo 2">
            <a:extLst>
              <a:ext uri="{FF2B5EF4-FFF2-40B4-BE49-F238E27FC236}">
                <a16:creationId xmlns:a16="http://schemas.microsoft.com/office/drawing/2014/main" id="{2563AB3E-C3D9-A44D-8A47-68613471728F}"/>
              </a:ext>
            </a:extLst>
          </p:cNvPr>
          <p:cNvSpPr/>
          <p:nvPr/>
        </p:nvSpPr>
        <p:spPr>
          <a:xfrm>
            <a:off x="7374963" y="513047"/>
            <a:ext cx="3959518" cy="1815882"/>
          </a:xfrm>
          <a:prstGeom prst="rect">
            <a:avLst/>
          </a:prstGeom>
        </p:spPr>
        <p:txBody>
          <a:bodyPr wrap="square">
            <a:spAutoFit/>
          </a:bodyPr>
          <a:lstStyle/>
          <a:p>
            <a:pPr algn="just"/>
            <a:r>
              <a:rPr lang="en-US" sz="1400" dirty="0"/>
              <a:t>The final factors are determined by the qualitative comparative analysis. </a:t>
            </a:r>
          </a:p>
          <a:p>
            <a:pPr algn="just"/>
            <a:endParaRPr lang="en-US" sz="1400" dirty="0"/>
          </a:p>
          <a:p>
            <a:pPr algn="just"/>
            <a:r>
              <a:rPr lang="en-US" sz="1400" dirty="0"/>
              <a:t>Some of them will be present in all three dimensions. The determination of the factors allows to better </a:t>
            </a:r>
            <a:r>
              <a:rPr lang="en-GB" sz="1400" dirty="0"/>
              <a:t>understand</a:t>
            </a:r>
            <a:r>
              <a:rPr lang="en-US" sz="1400" dirty="0"/>
              <a:t> which activities should be performed in each dimension and during the exploration process. </a:t>
            </a:r>
          </a:p>
        </p:txBody>
      </p:sp>
      <p:sp>
        <p:nvSpPr>
          <p:cNvPr id="2" name="Rectángulo 1">
            <a:extLst>
              <a:ext uri="{FF2B5EF4-FFF2-40B4-BE49-F238E27FC236}">
                <a16:creationId xmlns:a16="http://schemas.microsoft.com/office/drawing/2014/main" id="{F620EC07-1092-9A40-8DE0-D7ABDDACE0A9}"/>
              </a:ext>
            </a:extLst>
          </p:cNvPr>
          <p:cNvSpPr/>
          <p:nvPr/>
        </p:nvSpPr>
        <p:spPr>
          <a:xfrm>
            <a:off x="1451224" y="2740311"/>
            <a:ext cx="8549328" cy="1169551"/>
          </a:xfrm>
          <a:prstGeom prst="rect">
            <a:avLst/>
          </a:prstGeom>
        </p:spPr>
        <p:txBody>
          <a:bodyPr wrap="square">
            <a:spAutoFit/>
          </a:bodyPr>
          <a:lstStyle/>
          <a:p>
            <a:r>
              <a:rPr lang="es-ES" sz="1400" dirty="0"/>
              <a:t>The </a:t>
            </a:r>
            <a:r>
              <a:rPr lang="es-ES" sz="1400" dirty="0" err="1"/>
              <a:t>determination</a:t>
            </a:r>
            <a:r>
              <a:rPr lang="es-ES" sz="1400" dirty="0"/>
              <a:t> of </a:t>
            </a:r>
            <a:r>
              <a:rPr lang="es-ES" sz="1400" dirty="0" err="1"/>
              <a:t>the</a:t>
            </a:r>
            <a:r>
              <a:rPr lang="es-ES" sz="1400" dirty="0"/>
              <a:t> </a:t>
            </a:r>
            <a:r>
              <a:rPr lang="es-ES" sz="1400" dirty="0" err="1"/>
              <a:t>factors</a:t>
            </a:r>
            <a:r>
              <a:rPr lang="es-ES" sz="1400" dirty="0"/>
              <a:t> </a:t>
            </a:r>
            <a:r>
              <a:rPr lang="es-ES" sz="1400" dirty="0" err="1"/>
              <a:t>allows</a:t>
            </a:r>
            <a:r>
              <a:rPr lang="es-ES" sz="1400" dirty="0"/>
              <a:t> to </a:t>
            </a:r>
            <a:r>
              <a:rPr lang="es-ES" sz="1400" dirty="0" err="1"/>
              <a:t>better</a:t>
            </a:r>
            <a:r>
              <a:rPr lang="es-ES" sz="1400" dirty="0"/>
              <a:t> </a:t>
            </a:r>
            <a:r>
              <a:rPr lang="es-ES" sz="1400" dirty="0" err="1"/>
              <a:t>understand</a:t>
            </a:r>
            <a:r>
              <a:rPr lang="es-ES" sz="1400" dirty="0"/>
              <a:t> </a:t>
            </a:r>
            <a:r>
              <a:rPr lang="es-ES" sz="1400" dirty="0" err="1"/>
              <a:t>which</a:t>
            </a:r>
            <a:r>
              <a:rPr lang="es-ES" sz="1400" dirty="0"/>
              <a:t> </a:t>
            </a:r>
            <a:r>
              <a:rPr lang="en-GB" sz="1400" dirty="0"/>
              <a:t>activities</a:t>
            </a:r>
            <a:r>
              <a:rPr lang="es-ES" sz="1400" dirty="0"/>
              <a:t> </a:t>
            </a:r>
            <a:r>
              <a:rPr lang="es-ES" sz="1400" dirty="0" err="1"/>
              <a:t>should</a:t>
            </a:r>
            <a:r>
              <a:rPr lang="es-ES" sz="1400" dirty="0"/>
              <a:t> be </a:t>
            </a:r>
            <a:r>
              <a:rPr lang="es-ES" sz="1400" dirty="0" err="1"/>
              <a:t>performed</a:t>
            </a:r>
            <a:r>
              <a:rPr lang="es-ES" sz="1400" dirty="0"/>
              <a:t> in </a:t>
            </a:r>
            <a:r>
              <a:rPr lang="es-ES" sz="1400" dirty="0" err="1"/>
              <a:t>each</a:t>
            </a:r>
            <a:r>
              <a:rPr lang="es-ES" sz="1400" dirty="0"/>
              <a:t> </a:t>
            </a:r>
            <a:r>
              <a:rPr lang="es-ES" sz="1400" dirty="0" err="1"/>
              <a:t>dimension</a:t>
            </a:r>
            <a:r>
              <a:rPr lang="es-ES" sz="1400" dirty="0"/>
              <a:t> and </a:t>
            </a:r>
            <a:r>
              <a:rPr lang="es-ES" sz="1400" dirty="0" err="1"/>
              <a:t>during</a:t>
            </a:r>
            <a:r>
              <a:rPr lang="es-ES" sz="1400" dirty="0"/>
              <a:t> </a:t>
            </a:r>
            <a:r>
              <a:rPr lang="es-ES" sz="1400" dirty="0" err="1"/>
              <a:t>the</a:t>
            </a:r>
            <a:r>
              <a:rPr lang="es-ES" sz="1400" dirty="0"/>
              <a:t> </a:t>
            </a:r>
            <a:r>
              <a:rPr lang="es-ES" sz="1400" dirty="0" err="1"/>
              <a:t>exploration</a:t>
            </a:r>
            <a:r>
              <a:rPr lang="es-ES" sz="1400" dirty="0"/>
              <a:t> </a:t>
            </a:r>
            <a:r>
              <a:rPr lang="es-ES" sz="1400" dirty="0" err="1"/>
              <a:t>process</a:t>
            </a:r>
            <a:r>
              <a:rPr lang="es-ES" sz="1400" dirty="0"/>
              <a:t>. </a:t>
            </a:r>
          </a:p>
          <a:p>
            <a:endParaRPr lang="es-ES" sz="1400" dirty="0"/>
          </a:p>
          <a:p>
            <a:r>
              <a:rPr lang="en-US" sz="1400" dirty="0"/>
              <a:t>The analysis finally determines the </a:t>
            </a:r>
            <a:r>
              <a:rPr lang="en-US" sz="1400" b="1" dirty="0"/>
              <a:t>activities</a:t>
            </a:r>
            <a:r>
              <a:rPr lang="en-US" sz="1400" dirty="0"/>
              <a:t> with a social focus that should be carried out during the geothermal exploration with plays. </a:t>
            </a:r>
          </a:p>
        </p:txBody>
      </p:sp>
      <p:grpSp>
        <p:nvGrpSpPr>
          <p:cNvPr id="14" name="Grupo 13">
            <a:extLst>
              <a:ext uri="{FF2B5EF4-FFF2-40B4-BE49-F238E27FC236}">
                <a16:creationId xmlns:a16="http://schemas.microsoft.com/office/drawing/2014/main" id="{1D8792D7-BC45-624E-83FA-987A8F46DC88}"/>
              </a:ext>
            </a:extLst>
          </p:cNvPr>
          <p:cNvGrpSpPr/>
          <p:nvPr/>
        </p:nvGrpSpPr>
        <p:grpSpPr>
          <a:xfrm>
            <a:off x="530392" y="2760311"/>
            <a:ext cx="1833876" cy="3121866"/>
            <a:chOff x="613895" y="2781300"/>
            <a:chExt cx="1913403" cy="3010871"/>
          </a:xfrm>
        </p:grpSpPr>
        <p:sp>
          <p:nvSpPr>
            <p:cNvPr id="31" name="Flecha doblada hacia arriba 30">
              <a:extLst>
                <a:ext uri="{FF2B5EF4-FFF2-40B4-BE49-F238E27FC236}">
                  <a16:creationId xmlns:a16="http://schemas.microsoft.com/office/drawing/2014/main" id="{02B468FF-8D1D-F448-BC66-20279B73E936}"/>
                </a:ext>
              </a:extLst>
            </p:cNvPr>
            <p:cNvSpPr/>
            <p:nvPr/>
          </p:nvSpPr>
          <p:spPr>
            <a:xfrm rot="5400000">
              <a:off x="65161" y="3330034"/>
              <a:ext cx="3010871" cy="1913403"/>
            </a:xfrm>
            <a:prstGeom prst="bentUpArrow">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8" name="CuadroTexto 7">
              <a:extLst>
                <a:ext uri="{FF2B5EF4-FFF2-40B4-BE49-F238E27FC236}">
                  <a16:creationId xmlns:a16="http://schemas.microsoft.com/office/drawing/2014/main" id="{97D43578-F8F0-D74A-90B2-B323BF239DE0}"/>
                </a:ext>
              </a:extLst>
            </p:cNvPr>
            <p:cNvSpPr txBox="1"/>
            <p:nvPr/>
          </p:nvSpPr>
          <p:spPr>
            <a:xfrm>
              <a:off x="831176" y="5189896"/>
              <a:ext cx="1312717" cy="369332"/>
            </a:xfrm>
            <a:prstGeom prst="rect">
              <a:avLst/>
            </a:prstGeom>
            <a:noFill/>
          </p:spPr>
          <p:txBody>
            <a:bodyPr wrap="square" rtlCol="0">
              <a:spAutoFit/>
            </a:bodyPr>
            <a:lstStyle/>
            <a:p>
              <a:r>
                <a:rPr lang="es-DE" dirty="0"/>
                <a:t>ACTIVITIES</a:t>
              </a:r>
            </a:p>
          </p:txBody>
        </p:sp>
      </p:grpSp>
      <p:sp>
        <p:nvSpPr>
          <p:cNvPr id="32" name="Marcador de número de diapositiva 1">
            <a:extLst>
              <a:ext uri="{FF2B5EF4-FFF2-40B4-BE49-F238E27FC236}">
                <a16:creationId xmlns:a16="http://schemas.microsoft.com/office/drawing/2014/main" id="{7680CF4D-AEBA-3E46-A7C9-D5685420DB39}"/>
              </a:ext>
            </a:extLst>
          </p:cNvPr>
          <p:cNvSpPr>
            <a:spLocks noGrp="1"/>
          </p:cNvSpPr>
          <p:nvPr>
            <p:ph type="sldNum" sz="quarter" idx="12"/>
          </p:nvPr>
        </p:nvSpPr>
        <p:spPr>
          <a:xfrm>
            <a:off x="8591281" y="6201879"/>
            <a:ext cx="2743200" cy="365125"/>
          </a:xfrm>
        </p:spPr>
        <p:txBody>
          <a:bodyPr/>
          <a:lstStyle/>
          <a:p>
            <a:r>
              <a:rPr lang="es-DE" dirty="0">
                <a:solidFill>
                  <a:schemeClr val="tx1"/>
                </a:solidFill>
              </a:rPr>
              <a:t>5</a:t>
            </a:r>
          </a:p>
        </p:txBody>
      </p:sp>
    </p:spTree>
    <p:extLst>
      <p:ext uri="{BB962C8B-B14F-4D97-AF65-F5344CB8AC3E}">
        <p14:creationId xmlns:p14="http://schemas.microsoft.com/office/powerpoint/2010/main" val="58139517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Medio marco 3">
            <a:extLst>
              <a:ext uri="{FF2B5EF4-FFF2-40B4-BE49-F238E27FC236}">
                <a16:creationId xmlns:a16="http://schemas.microsoft.com/office/drawing/2014/main" id="{3D2A4FDF-E551-E24E-95AE-FA5B7C047D39}"/>
              </a:ext>
            </a:extLst>
          </p:cNvPr>
          <p:cNvSpPr/>
          <p:nvPr/>
        </p:nvSpPr>
        <p:spPr>
          <a:xfrm rot="10800000">
            <a:off x="10000552" y="4023972"/>
            <a:ext cx="2194990" cy="2886164"/>
          </a:xfrm>
          <a:prstGeom prst="halfFrame">
            <a:avLst/>
          </a:prstGeom>
          <a:solidFill>
            <a:srgbClr val="F8D40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DE">
              <a:solidFill>
                <a:schemeClr val="tx1"/>
              </a:solidFill>
            </a:endParaRPr>
          </a:p>
        </p:txBody>
      </p:sp>
      <p:sp>
        <p:nvSpPr>
          <p:cNvPr id="5" name="Botón de acción: Hacia delante o Siguiente 4">
            <a:hlinkClick r:id="" action="ppaction://hlinkshowjump?jump=nextslide" highlightClick="1"/>
            <a:extLst>
              <a:ext uri="{FF2B5EF4-FFF2-40B4-BE49-F238E27FC236}">
                <a16:creationId xmlns:a16="http://schemas.microsoft.com/office/drawing/2014/main" id="{9955308D-E134-BB47-8C6F-90BBE692182A}"/>
              </a:ext>
            </a:extLst>
          </p:cNvPr>
          <p:cNvSpPr/>
          <p:nvPr/>
        </p:nvSpPr>
        <p:spPr>
          <a:xfrm>
            <a:off x="11040784" y="6517758"/>
            <a:ext cx="312087" cy="284438"/>
          </a:xfrm>
          <a:prstGeom prst="actionButtonForwardNext">
            <a:avLst/>
          </a:prstGeom>
        </p:spPr>
        <p:style>
          <a:lnRef idx="2">
            <a:schemeClr val="dk1"/>
          </a:lnRef>
          <a:fillRef idx="1">
            <a:schemeClr val="lt1"/>
          </a:fillRef>
          <a:effectRef idx="0">
            <a:schemeClr val="dk1"/>
          </a:effectRef>
          <a:fontRef idx="minor">
            <a:schemeClr val="dk1"/>
          </a:fontRef>
        </p:style>
        <p:txBody>
          <a:bodyPr rtlCol="0" anchor="ctr"/>
          <a:lstStyle/>
          <a:p>
            <a:pPr algn="ctr"/>
            <a:endParaRPr lang="es-DE"/>
          </a:p>
        </p:txBody>
      </p:sp>
      <p:sp>
        <p:nvSpPr>
          <p:cNvPr id="6" name="Botón de acción: Hacia atrás o Anterior 5">
            <a:hlinkClick r:id="" action="ppaction://hlinkshowjump?jump=previousslide" highlightClick="1"/>
            <a:extLst>
              <a:ext uri="{FF2B5EF4-FFF2-40B4-BE49-F238E27FC236}">
                <a16:creationId xmlns:a16="http://schemas.microsoft.com/office/drawing/2014/main" id="{DDE5D2B0-5A65-F046-8DAC-EDC692D80A93}"/>
              </a:ext>
            </a:extLst>
          </p:cNvPr>
          <p:cNvSpPr/>
          <p:nvPr/>
        </p:nvSpPr>
        <p:spPr>
          <a:xfrm>
            <a:off x="10497859" y="6517758"/>
            <a:ext cx="277411" cy="284438"/>
          </a:xfrm>
          <a:prstGeom prst="actionButtonBackPrevious">
            <a:avLst/>
          </a:prstGeom>
        </p:spPr>
        <p:style>
          <a:lnRef idx="2">
            <a:schemeClr val="dk1"/>
          </a:lnRef>
          <a:fillRef idx="1">
            <a:schemeClr val="lt1"/>
          </a:fillRef>
          <a:effectRef idx="0">
            <a:schemeClr val="dk1"/>
          </a:effectRef>
          <a:fontRef idx="minor">
            <a:schemeClr val="dk1"/>
          </a:fontRef>
        </p:style>
        <p:txBody>
          <a:bodyPr rtlCol="0" anchor="ctr"/>
          <a:lstStyle/>
          <a:p>
            <a:pPr algn="ctr"/>
            <a:endParaRPr lang="es-DE"/>
          </a:p>
        </p:txBody>
      </p:sp>
      <p:sp>
        <p:nvSpPr>
          <p:cNvPr id="7" name="Botón de acción: Inicio 6">
            <a:hlinkClick r:id="" action="ppaction://hlinkshowjump?jump=firstslide" highlightClick="1"/>
            <a:extLst>
              <a:ext uri="{FF2B5EF4-FFF2-40B4-BE49-F238E27FC236}">
                <a16:creationId xmlns:a16="http://schemas.microsoft.com/office/drawing/2014/main" id="{07A4F71B-CCE2-BA49-9607-56D3E2609026}"/>
              </a:ext>
            </a:extLst>
          </p:cNvPr>
          <p:cNvSpPr/>
          <p:nvPr/>
        </p:nvSpPr>
        <p:spPr>
          <a:xfrm>
            <a:off x="11676485" y="6517758"/>
            <a:ext cx="317041" cy="284438"/>
          </a:xfrm>
          <a:prstGeom prst="actionButtonHome">
            <a:avLst/>
          </a:prstGeom>
          <a:solidFill>
            <a:schemeClr val="bg1"/>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es-DE"/>
          </a:p>
        </p:txBody>
      </p:sp>
      <p:sp>
        <p:nvSpPr>
          <p:cNvPr id="18" name="Rectángulo 17">
            <a:extLst>
              <a:ext uri="{FF2B5EF4-FFF2-40B4-BE49-F238E27FC236}">
                <a16:creationId xmlns:a16="http://schemas.microsoft.com/office/drawing/2014/main" id="{0FB81374-8B5A-C24A-9B8C-D96F5D2D83AB}"/>
              </a:ext>
            </a:extLst>
          </p:cNvPr>
          <p:cNvSpPr/>
          <p:nvPr/>
        </p:nvSpPr>
        <p:spPr>
          <a:xfrm>
            <a:off x="1241227" y="835974"/>
            <a:ext cx="9395337" cy="954107"/>
          </a:xfrm>
          <a:prstGeom prst="rect">
            <a:avLst/>
          </a:prstGeom>
        </p:spPr>
        <p:txBody>
          <a:bodyPr wrap="square">
            <a:spAutoFit/>
          </a:bodyPr>
          <a:lstStyle/>
          <a:p>
            <a:pPr algn="just">
              <a:defRPr/>
            </a:pPr>
            <a:r>
              <a:rPr lang="es-CL" sz="1400" dirty="0"/>
              <a:t>In </a:t>
            </a:r>
            <a:r>
              <a:rPr lang="es-CL" sz="1400" dirty="0" err="1"/>
              <a:t>order</a:t>
            </a:r>
            <a:r>
              <a:rPr lang="es-CL" sz="1400" dirty="0"/>
              <a:t> to </a:t>
            </a:r>
            <a:r>
              <a:rPr lang="es-CL" sz="1400" dirty="0" err="1"/>
              <a:t>find</a:t>
            </a:r>
            <a:r>
              <a:rPr lang="es-CL" sz="1400" dirty="0"/>
              <a:t> </a:t>
            </a:r>
            <a:r>
              <a:rPr lang="es-CL" sz="1400" dirty="0" err="1"/>
              <a:t>out</a:t>
            </a:r>
            <a:r>
              <a:rPr lang="es-CL" sz="1400" dirty="0"/>
              <a:t> </a:t>
            </a:r>
            <a:r>
              <a:rPr lang="es-CL" sz="1400" dirty="0" err="1"/>
              <a:t>which</a:t>
            </a:r>
            <a:r>
              <a:rPr lang="es-CL" sz="1400" dirty="0"/>
              <a:t> factors/</a:t>
            </a:r>
            <a:r>
              <a:rPr lang="es-CL" sz="1400" dirty="0" err="1"/>
              <a:t>activities</a:t>
            </a:r>
            <a:r>
              <a:rPr lang="es-CL" sz="1400" dirty="0"/>
              <a:t> are </a:t>
            </a:r>
            <a:r>
              <a:rPr lang="es-CL" sz="1400" dirty="0" err="1"/>
              <a:t>currently</a:t>
            </a:r>
            <a:r>
              <a:rPr lang="es-CL" sz="1400" dirty="0"/>
              <a:t> </a:t>
            </a:r>
            <a:r>
              <a:rPr lang="es-CL" sz="1400" dirty="0" err="1"/>
              <a:t>considered</a:t>
            </a:r>
            <a:r>
              <a:rPr lang="es-CL" sz="1400" dirty="0"/>
              <a:t> in </a:t>
            </a:r>
            <a:r>
              <a:rPr lang="es-CL" sz="1400" dirty="0" err="1"/>
              <a:t>the</a:t>
            </a:r>
            <a:r>
              <a:rPr lang="es-CL" sz="1400" dirty="0"/>
              <a:t> </a:t>
            </a:r>
            <a:r>
              <a:rPr lang="es-CL" sz="1400" dirty="0" err="1"/>
              <a:t>geothermal</a:t>
            </a:r>
            <a:r>
              <a:rPr lang="es-CL" sz="1400" dirty="0"/>
              <a:t> </a:t>
            </a:r>
            <a:r>
              <a:rPr lang="es-CL" sz="1400" dirty="0" err="1"/>
              <a:t>exploration</a:t>
            </a:r>
            <a:r>
              <a:rPr lang="es-CL" sz="1400" dirty="0"/>
              <a:t> </a:t>
            </a:r>
            <a:r>
              <a:rPr lang="es-CL" sz="1400" dirty="0" err="1"/>
              <a:t>process</a:t>
            </a:r>
            <a:r>
              <a:rPr lang="es-CL" sz="1400" dirty="0"/>
              <a:t> in </a:t>
            </a:r>
            <a:r>
              <a:rPr lang="es-CL" sz="1400" dirty="0" err="1"/>
              <a:t>each</a:t>
            </a:r>
            <a:r>
              <a:rPr lang="es-CL" sz="1400" dirty="0"/>
              <a:t> Central American country, a </a:t>
            </a:r>
            <a:r>
              <a:rPr lang="es-CL" sz="1400" dirty="0" err="1"/>
              <a:t>questionnaire</a:t>
            </a:r>
            <a:r>
              <a:rPr lang="es-CL" sz="1400" dirty="0"/>
              <a:t> of </a:t>
            </a:r>
            <a:r>
              <a:rPr lang="es-CL" sz="1400" dirty="0" err="1"/>
              <a:t>three</a:t>
            </a:r>
            <a:r>
              <a:rPr lang="es-CL" sz="1400" dirty="0"/>
              <a:t> </a:t>
            </a:r>
            <a:r>
              <a:rPr lang="es-CL" sz="1400" dirty="0" err="1"/>
              <a:t>closed</a:t>
            </a:r>
            <a:r>
              <a:rPr lang="es-CL" sz="1400" dirty="0"/>
              <a:t> </a:t>
            </a:r>
            <a:r>
              <a:rPr lang="es-CL" sz="1400" dirty="0" err="1"/>
              <a:t>questions</a:t>
            </a:r>
            <a:r>
              <a:rPr lang="es-CL" sz="1400" dirty="0"/>
              <a:t> </a:t>
            </a:r>
            <a:r>
              <a:rPr lang="es-CL" sz="1400" dirty="0" err="1"/>
              <a:t>with</a:t>
            </a:r>
            <a:r>
              <a:rPr lang="es-CL" sz="1400" dirty="0"/>
              <a:t> a </a:t>
            </a:r>
            <a:r>
              <a:rPr lang="es-CL" sz="1400" dirty="0" err="1"/>
              <a:t>scale</a:t>
            </a:r>
            <a:r>
              <a:rPr lang="es-CL" sz="1400" dirty="0"/>
              <a:t> </a:t>
            </a:r>
            <a:r>
              <a:rPr lang="es-CL" sz="1400" dirty="0" err="1"/>
              <a:t>from</a:t>
            </a:r>
            <a:r>
              <a:rPr lang="es-CL" sz="1400" dirty="0"/>
              <a:t> "</a:t>
            </a:r>
            <a:r>
              <a:rPr lang="es-CL" sz="1400" dirty="0" err="1"/>
              <a:t>never</a:t>
            </a:r>
            <a:r>
              <a:rPr lang="es-CL" sz="1400" dirty="0"/>
              <a:t>" to "</a:t>
            </a:r>
            <a:r>
              <a:rPr lang="es-CL" sz="1400" dirty="0" err="1"/>
              <a:t>always</a:t>
            </a:r>
            <a:r>
              <a:rPr lang="es-CL" sz="1400" dirty="0"/>
              <a:t>" </a:t>
            </a:r>
            <a:r>
              <a:rPr lang="es-CL" sz="1400" dirty="0" err="1"/>
              <a:t>was</a:t>
            </a:r>
            <a:r>
              <a:rPr lang="es-CL" sz="1400" dirty="0"/>
              <a:t> </a:t>
            </a:r>
            <a:r>
              <a:rPr lang="es-CL" sz="1400" dirty="0" err="1"/>
              <a:t>applied</a:t>
            </a:r>
            <a:r>
              <a:rPr lang="es-CL" sz="1400" dirty="0"/>
              <a:t> (</a:t>
            </a:r>
            <a:r>
              <a:rPr lang="en-US" sz="1400" dirty="0"/>
              <a:t>﻿Comparative Methodology: PV GRID and PV LEGAL).</a:t>
            </a:r>
          </a:p>
          <a:p>
            <a:pPr lvl="0" algn="just">
              <a:defRPr/>
            </a:pPr>
            <a:endParaRPr lang="es-CL" sz="1400" dirty="0"/>
          </a:p>
        </p:txBody>
      </p:sp>
      <p:graphicFrame>
        <p:nvGraphicFramePr>
          <p:cNvPr id="13" name="Tabla 12">
            <a:extLst>
              <a:ext uri="{FF2B5EF4-FFF2-40B4-BE49-F238E27FC236}">
                <a16:creationId xmlns:a16="http://schemas.microsoft.com/office/drawing/2014/main" id="{EC0E27CE-7AE0-6242-BB9E-B5D1C355DC53}"/>
              </a:ext>
            </a:extLst>
          </p:cNvPr>
          <p:cNvGraphicFramePr>
            <a:graphicFrameLocks noGrp="1"/>
          </p:cNvGraphicFramePr>
          <p:nvPr>
            <p:extLst>
              <p:ext uri="{D42A27DB-BD31-4B8C-83A1-F6EECF244321}">
                <p14:modId xmlns:p14="http://schemas.microsoft.com/office/powerpoint/2010/main" val="1718368955"/>
              </p:ext>
            </p:extLst>
          </p:nvPr>
        </p:nvGraphicFramePr>
        <p:xfrm>
          <a:off x="1944636" y="2099276"/>
          <a:ext cx="7988518" cy="3367778"/>
        </p:xfrm>
        <a:graphic>
          <a:graphicData uri="http://schemas.openxmlformats.org/drawingml/2006/table">
            <a:tbl>
              <a:tblPr/>
              <a:tblGrid>
                <a:gridCol w="1536254">
                  <a:extLst>
                    <a:ext uri="{9D8B030D-6E8A-4147-A177-3AD203B41FA5}">
                      <a16:colId xmlns:a16="http://schemas.microsoft.com/office/drawing/2014/main" val="2453038560"/>
                    </a:ext>
                  </a:extLst>
                </a:gridCol>
                <a:gridCol w="6452264">
                  <a:extLst>
                    <a:ext uri="{9D8B030D-6E8A-4147-A177-3AD203B41FA5}">
                      <a16:colId xmlns:a16="http://schemas.microsoft.com/office/drawing/2014/main" val="3647299862"/>
                    </a:ext>
                  </a:extLst>
                </a:gridCol>
              </a:tblGrid>
              <a:tr h="611566">
                <a:tc>
                  <a:txBody>
                    <a:bodyPr/>
                    <a:lstStyle/>
                    <a:p>
                      <a:pPr algn="ctr" fontAlgn="ctr"/>
                      <a:r>
                        <a:rPr lang="en-US" sz="2200" b="0" i="0" u="none" strike="noStrike" noProof="0">
                          <a:solidFill>
                            <a:srgbClr val="000000"/>
                          </a:solidFill>
                          <a:effectLst/>
                          <a:latin typeface="+mj-lt"/>
                        </a:rPr>
                        <a:t>1</a:t>
                      </a:r>
                    </a:p>
                  </a:txBody>
                  <a:tcPr marL="18493" marR="18493" marT="18493"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10000"/>
                    </a:solidFill>
                  </a:tcPr>
                </a:tc>
                <a:tc>
                  <a:txBody>
                    <a:bodyPr/>
                    <a:lstStyle/>
                    <a:p>
                      <a:pPr algn="l" fontAlgn="ctr"/>
                      <a:r>
                        <a:rPr lang="en-US" sz="2200" b="0" i="0" u="none" strike="noStrike" noProof="0" dirty="0">
                          <a:solidFill>
                            <a:srgbClr val="000000"/>
                          </a:solidFill>
                          <a:effectLst/>
                          <a:latin typeface="+mj-lt"/>
                        </a:rPr>
                        <a:t>It is </a:t>
                      </a:r>
                      <a:r>
                        <a:rPr lang="en-US" sz="2200" b="1" i="0" u="none" strike="noStrike" noProof="0" dirty="0">
                          <a:solidFill>
                            <a:srgbClr val="000000"/>
                          </a:solidFill>
                          <a:effectLst/>
                          <a:latin typeface="+mj-lt"/>
                        </a:rPr>
                        <a:t>never </a:t>
                      </a:r>
                      <a:r>
                        <a:rPr lang="en-US" sz="2200" b="0" i="0" u="none" strike="noStrike" noProof="0" dirty="0">
                          <a:solidFill>
                            <a:srgbClr val="000000"/>
                          </a:solidFill>
                          <a:effectLst/>
                          <a:latin typeface="+mj-lt"/>
                        </a:rPr>
                        <a:t>done in the process of geothermal exploration</a:t>
                      </a:r>
                    </a:p>
                  </a:txBody>
                  <a:tcPr marL="18493" marR="18493" marT="18493"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541854157"/>
                  </a:ext>
                </a:extLst>
              </a:tr>
              <a:tr h="563122">
                <a:tc>
                  <a:txBody>
                    <a:bodyPr/>
                    <a:lstStyle/>
                    <a:p>
                      <a:pPr algn="ctr" fontAlgn="ctr"/>
                      <a:r>
                        <a:rPr lang="en-US" sz="2200" b="0" i="0" u="none" strike="noStrike" noProof="0" dirty="0">
                          <a:solidFill>
                            <a:srgbClr val="000000"/>
                          </a:solidFill>
                          <a:effectLst/>
                          <a:latin typeface="+mj-lt"/>
                        </a:rPr>
                        <a:t>2</a:t>
                      </a:r>
                    </a:p>
                  </a:txBody>
                  <a:tcPr marL="18493" marR="18493" marT="18493"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10000"/>
                    </a:solidFill>
                  </a:tcPr>
                </a:tc>
                <a:tc>
                  <a:txBody>
                    <a:bodyPr/>
                    <a:lstStyle/>
                    <a:p>
                      <a:pPr algn="l" fontAlgn="ctr"/>
                      <a:r>
                        <a:rPr lang="en-US" sz="2200" b="0" i="0" u="none" strike="noStrike" noProof="0">
                          <a:solidFill>
                            <a:srgbClr val="000000"/>
                          </a:solidFill>
                          <a:effectLst/>
                          <a:latin typeface="+mj-lt"/>
                        </a:rPr>
                        <a:t>It is </a:t>
                      </a:r>
                      <a:r>
                        <a:rPr lang="en-US" sz="2200" b="1" i="0" u="none" strike="noStrike" noProof="0">
                          <a:solidFill>
                            <a:srgbClr val="000000"/>
                          </a:solidFill>
                          <a:effectLst/>
                          <a:latin typeface="+mj-lt"/>
                        </a:rPr>
                        <a:t>almost never </a:t>
                      </a:r>
                      <a:r>
                        <a:rPr lang="en-US" sz="2200" b="0" i="0" u="none" strike="noStrike" noProof="0">
                          <a:solidFill>
                            <a:srgbClr val="000000"/>
                          </a:solidFill>
                          <a:effectLst/>
                          <a:latin typeface="+mj-lt"/>
                        </a:rPr>
                        <a:t> done in the process of geothermal exploration</a:t>
                      </a:r>
                    </a:p>
                  </a:txBody>
                  <a:tcPr marL="18493" marR="18493" marT="18493"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834952657"/>
                  </a:ext>
                </a:extLst>
              </a:tr>
              <a:tr h="563122">
                <a:tc>
                  <a:txBody>
                    <a:bodyPr/>
                    <a:lstStyle/>
                    <a:p>
                      <a:pPr algn="ctr" fontAlgn="ctr"/>
                      <a:r>
                        <a:rPr lang="en-US" sz="2200" b="0" i="0" u="none" strike="noStrike" noProof="0">
                          <a:solidFill>
                            <a:srgbClr val="000000"/>
                          </a:solidFill>
                          <a:effectLst/>
                          <a:latin typeface="+mj-lt"/>
                        </a:rPr>
                        <a:t>3</a:t>
                      </a:r>
                    </a:p>
                  </a:txBody>
                  <a:tcPr marL="18493" marR="18493" marT="18493"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8610C"/>
                    </a:solidFill>
                  </a:tcPr>
                </a:tc>
                <a:tc>
                  <a:txBody>
                    <a:bodyPr/>
                    <a:lstStyle/>
                    <a:p>
                      <a:pPr algn="l" fontAlgn="ctr"/>
                      <a:r>
                        <a:rPr lang="en-US" sz="2200" b="0" i="0" u="none" strike="noStrike" noProof="0" dirty="0">
                          <a:solidFill>
                            <a:srgbClr val="000000"/>
                          </a:solidFill>
                          <a:effectLst/>
                          <a:latin typeface="+mj-lt"/>
                        </a:rPr>
                        <a:t>It is </a:t>
                      </a:r>
                      <a:r>
                        <a:rPr lang="en-US" sz="2200" b="1" i="0" u="none" strike="noStrike" noProof="0" dirty="0">
                          <a:solidFill>
                            <a:srgbClr val="000000"/>
                          </a:solidFill>
                          <a:effectLst/>
                          <a:latin typeface="+mj-lt"/>
                        </a:rPr>
                        <a:t>sometimes</a:t>
                      </a:r>
                      <a:r>
                        <a:rPr lang="en-US" sz="2200" b="0" i="0" u="none" strike="noStrike" noProof="0" dirty="0">
                          <a:solidFill>
                            <a:srgbClr val="000000"/>
                          </a:solidFill>
                          <a:effectLst/>
                          <a:latin typeface="+mj-lt"/>
                        </a:rPr>
                        <a:t>  done in the process of geothermal exploration</a:t>
                      </a:r>
                    </a:p>
                  </a:txBody>
                  <a:tcPr marL="18493" marR="18493" marT="18493"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16603445"/>
                  </a:ext>
                </a:extLst>
              </a:tr>
              <a:tr h="563122">
                <a:tc>
                  <a:txBody>
                    <a:bodyPr/>
                    <a:lstStyle/>
                    <a:p>
                      <a:pPr algn="ctr" fontAlgn="ctr"/>
                      <a:r>
                        <a:rPr lang="en-US" sz="2200" b="0" i="0" u="none" strike="noStrike" noProof="0">
                          <a:solidFill>
                            <a:srgbClr val="000000"/>
                          </a:solidFill>
                          <a:effectLst/>
                          <a:latin typeface="+mj-lt"/>
                        </a:rPr>
                        <a:t>4</a:t>
                      </a:r>
                    </a:p>
                  </a:txBody>
                  <a:tcPr marL="18493" marR="18493" marT="18493"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659C3F"/>
                    </a:solidFill>
                  </a:tcPr>
                </a:tc>
                <a:tc>
                  <a:txBody>
                    <a:bodyPr/>
                    <a:lstStyle/>
                    <a:p>
                      <a:pPr algn="l" fontAlgn="ctr"/>
                      <a:r>
                        <a:rPr lang="en-US" sz="2200" b="0" i="0" u="none" strike="noStrike" noProof="0">
                          <a:solidFill>
                            <a:srgbClr val="000000"/>
                          </a:solidFill>
                          <a:effectLst/>
                          <a:latin typeface="+mj-lt"/>
                        </a:rPr>
                        <a:t>It is </a:t>
                      </a:r>
                      <a:r>
                        <a:rPr lang="en-US" sz="2200" b="1" i="0" u="none" strike="noStrike" noProof="0">
                          <a:solidFill>
                            <a:srgbClr val="000000"/>
                          </a:solidFill>
                          <a:effectLst/>
                          <a:latin typeface="+mj-lt"/>
                        </a:rPr>
                        <a:t>frequently</a:t>
                      </a:r>
                      <a:r>
                        <a:rPr lang="en-US" sz="2200" b="0" i="0" u="none" strike="noStrike" noProof="0">
                          <a:solidFill>
                            <a:srgbClr val="000000"/>
                          </a:solidFill>
                          <a:effectLst/>
                          <a:latin typeface="+mj-lt"/>
                        </a:rPr>
                        <a:t> done in the process of geothermal exploration</a:t>
                      </a:r>
                    </a:p>
                  </a:txBody>
                  <a:tcPr marL="18493" marR="18493" marT="18493"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744063745"/>
                  </a:ext>
                </a:extLst>
              </a:tr>
              <a:tr h="563122">
                <a:tc>
                  <a:txBody>
                    <a:bodyPr/>
                    <a:lstStyle/>
                    <a:p>
                      <a:pPr algn="ctr" fontAlgn="ctr"/>
                      <a:r>
                        <a:rPr lang="en-US" sz="2200" b="0" i="0" u="none" strike="noStrike" noProof="0" dirty="0">
                          <a:solidFill>
                            <a:srgbClr val="000000"/>
                          </a:solidFill>
                          <a:effectLst/>
                          <a:latin typeface="+mj-lt"/>
                        </a:rPr>
                        <a:t>5</a:t>
                      </a:r>
                    </a:p>
                  </a:txBody>
                  <a:tcPr marL="18493" marR="18493" marT="18493"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659C3F"/>
                    </a:solidFill>
                  </a:tcPr>
                </a:tc>
                <a:tc>
                  <a:txBody>
                    <a:bodyPr/>
                    <a:lstStyle/>
                    <a:p>
                      <a:pPr algn="l" fontAlgn="ctr"/>
                      <a:r>
                        <a:rPr lang="en-US" sz="2200" b="0" i="0" u="none" strike="noStrike" noProof="0" dirty="0">
                          <a:solidFill>
                            <a:srgbClr val="000000"/>
                          </a:solidFill>
                          <a:effectLst/>
                          <a:latin typeface="+mj-lt"/>
                        </a:rPr>
                        <a:t>It is </a:t>
                      </a:r>
                      <a:r>
                        <a:rPr lang="en-US" sz="2200" b="1" i="0" u="none" strike="noStrike" noProof="0" dirty="0">
                          <a:solidFill>
                            <a:srgbClr val="000000"/>
                          </a:solidFill>
                          <a:effectLst/>
                          <a:latin typeface="+mj-lt"/>
                        </a:rPr>
                        <a:t>always </a:t>
                      </a:r>
                      <a:r>
                        <a:rPr lang="en-US" sz="2200" b="0" i="0" u="none" strike="noStrike" noProof="0" dirty="0">
                          <a:solidFill>
                            <a:srgbClr val="000000"/>
                          </a:solidFill>
                          <a:effectLst/>
                          <a:latin typeface="+mj-lt"/>
                        </a:rPr>
                        <a:t>done in the process of geothermal exploration</a:t>
                      </a:r>
                    </a:p>
                  </a:txBody>
                  <a:tcPr marL="18493" marR="18493" marT="18493"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816198609"/>
                  </a:ext>
                </a:extLst>
              </a:tr>
            </a:tbl>
          </a:graphicData>
        </a:graphic>
      </p:graphicFrame>
      <p:sp>
        <p:nvSpPr>
          <p:cNvPr id="9" name="Marcador de número de diapositiva 1">
            <a:extLst>
              <a:ext uri="{FF2B5EF4-FFF2-40B4-BE49-F238E27FC236}">
                <a16:creationId xmlns:a16="http://schemas.microsoft.com/office/drawing/2014/main" id="{91EAED78-EEAC-2A42-9942-8B96E0B636F8}"/>
              </a:ext>
            </a:extLst>
          </p:cNvPr>
          <p:cNvSpPr>
            <a:spLocks noGrp="1"/>
          </p:cNvSpPr>
          <p:nvPr>
            <p:ph type="sldNum" sz="quarter" idx="12"/>
          </p:nvPr>
        </p:nvSpPr>
        <p:spPr>
          <a:xfrm>
            <a:off x="8591281" y="6201879"/>
            <a:ext cx="2743200" cy="365125"/>
          </a:xfrm>
        </p:spPr>
        <p:txBody>
          <a:bodyPr/>
          <a:lstStyle/>
          <a:p>
            <a:r>
              <a:rPr lang="es-DE" dirty="0">
                <a:solidFill>
                  <a:schemeClr val="tx1"/>
                </a:solidFill>
              </a:rPr>
              <a:t>6</a:t>
            </a:r>
          </a:p>
        </p:txBody>
      </p:sp>
    </p:spTree>
    <p:extLst>
      <p:ext uri="{BB962C8B-B14F-4D97-AF65-F5344CB8AC3E}">
        <p14:creationId xmlns:p14="http://schemas.microsoft.com/office/powerpoint/2010/main" val="105278163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Medio marco 3">
            <a:extLst>
              <a:ext uri="{FF2B5EF4-FFF2-40B4-BE49-F238E27FC236}">
                <a16:creationId xmlns:a16="http://schemas.microsoft.com/office/drawing/2014/main" id="{3D2A4FDF-E551-E24E-95AE-FA5B7C047D39}"/>
              </a:ext>
            </a:extLst>
          </p:cNvPr>
          <p:cNvSpPr/>
          <p:nvPr/>
        </p:nvSpPr>
        <p:spPr>
          <a:xfrm rot="10800000">
            <a:off x="10000552" y="4023972"/>
            <a:ext cx="2194990" cy="2886164"/>
          </a:xfrm>
          <a:prstGeom prst="halfFrame">
            <a:avLst/>
          </a:prstGeom>
          <a:solidFill>
            <a:srgbClr val="F8D40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DE">
              <a:solidFill>
                <a:schemeClr val="tx1"/>
              </a:solidFill>
            </a:endParaRPr>
          </a:p>
        </p:txBody>
      </p:sp>
      <p:sp>
        <p:nvSpPr>
          <p:cNvPr id="5" name="Botón de acción: Hacia delante o Siguiente 4">
            <a:hlinkClick r:id="" action="ppaction://hlinkshowjump?jump=nextslide" highlightClick="1"/>
            <a:extLst>
              <a:ext uri="{FF2B5EF4-FFF2-40B4-BE49-F238E27FC236}">
                <a16:creationId xmlns:a16="http://schemas.microsoft.com/office/drawing/2014/main" id="{9955308D-E134-BB47-8C6F-90BBE692182A}"/>
              </a:ext>
            </a:extLst>
          </p:cNvPr>
          <p:cNvSpPr/>
          <p:nvPr/>
        </p:nvSpPr>
        <p:spPr>
          <a:xfrm>
            <a:off x="11040784" y="6517758"/>
            <a:ext cx="312087" cy="284438"/>
          </a:xfrm>
          <a:prstGeom prst="actionButtonForwardNext">
            <a:avLst/>
          </a:prstGeom>
        </p:spPr>
        <p:style>
          <a:lnRef idx="2">
            <a:schemeClr val="dk1"/>
          </a:lnRef>
          <a:fillRef idx="1">
            <a:schemeClr val="lt1"/>
          </a:fillRef>
          <a:effectRef idx="0">
            <a:schemeClr val="dk1"/>
          </a:effectRef>
          <a:fontRef idx="minor">
            <a:schemeClr val="dk1"/>
          </a:fontRef>
        </p:style>
        <p:txBody>
          <a:bodyPr rtlCol="0" anchor="ctr"/>
          <a:lstStyle/>
          <a:p>
            <a:pPr algn="ctr"/>
            <a:endParaRPr lang="es-DE"/>
          </a:p>
        </p:txBody>
      </p:sp>
      <p:sp>
        <p:nvSpPr>
          <p:cNvPr id="6" name="Botón de acción: Hacia atrás o Anterior 5">
            <a:hlinkClick r:id="" action="ppaction://hlinkshowjump?jump=previousslide" highlightClick="1"/>
            <a:extLst>
              <a:ext uri="{FF2B5EF4-FFF2-40B4-BE49-F238E27FC236}">
                <a16:creationId xmlns:a16="http://schemas.microsoft.com/office/drawing/2014/main" id="{DDE5D2B0-5A65-F046-8DAC-EDC692D80A93}"/>
              </a:ext>
            </a:extLst>
          </p:cNvPr>
          <p:cNvSpPr/>
          <p:nvPr/>
        </p:nvSpPr>
        <p:spPr>
          <a:xfrm>
            <a:off x="10497859" y="6517758"/>
            <a:ext cx="277411" cy="284438"/>
          </a:xfrm>
          <a:prstGeom prst="actionButtonBackPrevious">
            <a:avLst/>
          </a:prstGeom>
        </p:spPr>
        <p:style>
          <a:lnRef idx="2">
            <a:schemeClr val="dk1"/>
          </a:lnRef>
          <a:fillRef idx="1">
            <a:schemeClr val="lt1"/>
          </a:fillRef>
          <a:effectRef idx="0">
            <a:schemeClr val="dk1"/>
          </a:effectRef>
          <a:fontRef idx="minor">
            <a:schemeClr val="dk1"/>
          </a:fontRef>
        </p:style>
        <p:txBody>
          <a:bodyPr rtlCol="0" anchor="ctr"/>
          <a:lstStyle/>
          <a:p>
            <a:pPr algn="ctr"/>
            <a:endParaRPr lang="es-DE"/>
          </a:p>
        </p:txBody>
      </p:sp>
      <p:sp>
        <p:nvSpPr>
          <p:cNvPr id="7" name="Botón de acción: Inicio 6">
            <a:hlinkClick r:id="" action="ppaction://hlinkshowjump?jump=firstslide" highlightClick="1"/>
            <a:extLst>
              <a:ext uri="{FF2B5EF4-FFF2-40B4-BE49-F238E27FC236}">
                <a16:creationId xmlns:a16="http://schemas.microsoft.com/office/drawing/2014/main" id="{07A4F71B-CCE2-BA49-9607-56D3E2609026}"/>
              </a:ext>
            </a:extLst>
          </p:cNvPr>
          <p:cNvSpPr/>
          <p:nvPr/>
        </p:nvSpPr>
        <p:spPr>
          <a:xfrm>
            <a:off x="11676485" y="6517758"/>
            <a:ext cx="317041" cy="284438"/>
          </a:xfrm>
          <a:prstGeom prst="actionButtonHome">
            <a:avLst/>
          </a:prstGeom>
          <a:solidFill>
            <a:schemeClr val="bg1"/>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es-DE"/>
          </a:p>
        </p:txBody>
      </p:sp>
      <p:graphicFrame>
        <p:nvGraphicFramePr>
          <p:cNvPr id="32" name="Tabla 31">
            <a:extLst>
              <a:ext uri="{FF2B5EF4-FFF2-40B4-BE49-F238E27FC236}">
                <a16:creationId xmlns:a16="http://schemas.microsoft.com/office/drawing/2014/main" id="{3FEDC257-08D1-EE42-B56D-58C3C0462F5D}"/>
              </a:ext>
            </a:extLst>
          </p:cNvPr>
          <p:cNvGraphicFramePr>
            <a:graphicFrameLocks noGrp="1"/>
          </p:cNvGraphicFramePr>
          <p:nvPr>
            <p:extLst>
              <p:ext uri="{D42A27DB-BD31-4B8C-83A1-F6EECF244321}">
                <p14:modId xmlns:p14="http://schemas.microsoft.com/office/powerpoint/2010/main" val="391573174"/>
              </p:ext>
            </p:extLst>
          </p:nvPr>
        </p:nvGraphicFramePr>
        <p:xfrm>
          <a:off x="739382" y="1275941"/>
          <a:ext cx="4381555" cy="4728043"/>
        </p:xfrm>
        <a:graphic>
          <a:graphicData uri="http://schemas.openxmlformats.org/drawingml/2006/table">
            <a:tbl>
              <a:tblPr/>
              <a:tblGrid>
                <a:gridCol w="1171491">
                  <a:extLst>
                    <a:ext uri="{9D8B030D-6E8A-4147-A177-3AD203B41FA5}">
                      <a16:colId xmlns:a16="http://schemas.microsoft.com/office/drawing/2014/main" val="2804170353"/>
                    </a:ext>
                  </a:extLst>
                </a:gridCol>
                <a:gridCol w="802516">
                  <a:extLst>
                    <a:ext uri="{9D8B030D-6E8A-4147-A177-3AD203B41FA5}">
                      <a16:colId xmlns:a16="http://schemas.microsoft.com/office/drawing/2014/main" val="162269326"/>
                    </a:ext>
                  </a:extLst>
                </a:gridCol>
                <a:gridCol w="802516">
                  <a:extLst>
                    <a:ext uri="{9D8B030D-6E8A-4147-A177-3AD203B41FA5}">
                      <a16:colId xmlns:a16="http://schemas.microsoft.com/office/drawing/2014/main" val="1945751166"/>
                    </a:ext>
                  </a:extLst>
                </a:gridCol>
                <a:gridCol w="802516">
                  <a:extLst>
                    <a:ext uri="{9D8B030D-6E8A-4147-A177-3AD203B41FA5}">
                      <a16:colId xmlns:a16="http://schemas.microsoft.com/office/drawing/2014/main" val="2052623535"/>
                    </a:ext>
                  </a:extLst>
                </a:gridCol>
                <a:gridCol w="802516">
                  <a:extLst>
                    <a:ext uri="{9D8B030D-6E8A-4147-A177-3AD203B41FA5}">
                      <a16:colId xmlns:a16="http://schemas.microsoft.com/office/drawing/2014/main" val="742861130"/>
                    </a:ext>
                  </a:extLst>
                </a:gridCol>
              </a:tblGrid>
              <a:tr h="332292">
                <a:tc>
                  <a:txBody>
                    <a:bodyPr/>
                    <a:lstStyle/>
                    <a:p>
                      <a:pPr algn="ctr" fontAlgn="ctr"/>
                      <a:r>
                        <a:rPr lang="en-US" sz="1050" b="1" i="0" u="none" strike="noStrike" noProof="0" dirty="0" err="1">
                          <a:solidFill>
                            <a:srgbClr val="000000"/>
                          </a:solidFill>
                          <a:effectLst/>
                          <a:latin typeface="+mj-lt"/>
                        </a:rPr>
                        <a:t>Activivities</a:t>
                      </a:r>
                      <a:endParaRPr lang="en-US" sz="1050" b="1" i="0" u="none" strike="noStrike" noProof="0" dirty="0">
                        <a:solidFill>
                          <a:srgbClr val="000000"/>
                        </a:solidFill>
                        <a:effectLst/>
                        <a:latin typeface="+mj-lt"/>
                      </a:endParaRPr>
                    </a:p>
                  </a:txBody>
                  <a:tcPr marL="6553" marR="6553" marT="6553"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n-US" sz="1050" b="1" i="0" u="none" strike="noStrike" noProof="0" dirty="0">
                          <a:solidFill>
                            <a:srgbClr val="000000"/>
                          </a:solidFill>
                          <a:effectLst/>
                          <a:latin typeface="+mj-lt"/>
                        </a:rPr>
                        <a:t>Panamá</a:t>
                      </a:r>
                    </a:p>
                  </a:txBody>
                  <a:tcPr marL="6553" marR="6553" marT="6553"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n-US" sz="1050" b="1" i="0" u="none" strike="noStrike" noProof="0" dirty="0">
                          <a:solidFill>
                            <a:srgbClr val="000000"/>
                          </a:solidFill>
                          <a:effectLst/>
                          <a:latin typeface="+mj-lt"/>
                        </a:rPr>
                        <a:t>El Salvador</a:t>
                      </a:r>
                    </a:p>
                  </a:txBody>
                  <a:tcPr marL="6553" marR="6553" marT="6553"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n-US" sz="1050" b="1" i="0" u="none" strike="noStrike" noProof="0" dirty="0">
                          <a:solidFill>
                            <a:srgbClr val="000000"/>
                          </a:solidFill>
                          <a:effectLst/>
                          <a:latin typeface="+mj-lt"/>
                        </a:rPr>
                        <a:t>Guatemala</a:t>
                      </a:r>
                    </a:p>
                  </a:txBody>
                  <a:tcPr marL="6553" marR="6553" marT="6553"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n-US" sz="1050" b="1" i="0" u="none" strike="noStrike" noProof="0" dirty="0">
                          <a:solidFill>
                            <a:srgbClr val="000000"/>
                          </a:solidFill>
                          <a:effectLst/>
                          <a:latin typeface="+mj-lt"/>
                        </a:rPr>
                        <a:t>Honduras</a:t>
                      </a:r>
                    </a:p>
                  </a:txBody>
                  <a:tcPr marL="6553" marR="6553" marT="6553"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072112529"/>
                  </a:ext>
                </a:extLst>
              </a:tr>
              <a:tr h="332292">
                <a:tc>
                  <a:txBody>
                    <a:bodyPr/>
                    <a:lstStyle/>
                    <a:p>
                      <a:pPr algn="ctr" fontAlgn="ctr"/>
                      <a:r>
                        <a:rPr lang="en-US" sz="1050" b="1" i="0" u="none" strike="noStrike" noProof="0" dirty="0">
                          <a:solidFill>
                            <a:srgbClr val="000000"/>
                          </a:solidFill>
                          <a:effectLst/>
                          <a:latin typeface="+mj-lt"/>
                        </a:rPr>
                        <a:t>Demand context analysis</a:t>
                      </a:r>
                    </a:p>
                  </a:txBody>
                  <a:tcPr marL="6553" marR="6553" marT="6553"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n-US" sz="1050" b="0" i="0" u="none" strike="noStrike" noProof="0" dirty="0">
                          <a:solidFill>
                            <a:srgbClr val="000000"/>
                          </a:solidFill>
                          <a:effectLst/>
                          <a:latin typeface="+mj-lt"/>
                        </a:rPr>
                        <a:t> </a:t>
                      </a:r>
                    </a:p>
                  </a:txBody>
                  <a:tcPr marL="6553" marR="6553" marT="6553"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659C3F"/>
                    </a:solidFill>
                  </a:tcPr>
                </a:tc>
                <a:tc>
                  <a:txBody>
                    <a:bodyPr/>
                    <a:lstStyle/>
                    <a:p>
                      <a:pPr algn="ctr" fontAlgn="ctr"/>
                      <a:endParaRPr lang="en-US" sz="1050" b="0" i="0" u="none" strike="noStrike" noProof="0" dirty="0">
                        <a:solidFill>
                          <a:srgbClr val="000000"/>
                        </a:solidFill>
                        <a:effectLst/>
                        <a:latin typeface="+mj-lt"/>
                      </a:endParaRPr>
                    </a:p>
                  </a:txBody>
                  <a:tcPr marL="6553" marR="6553" marT="6553"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659C3F"/>
                    </a:solidFill>
                  </a:tcPr>
                </a:tc>
                <a:tc>
                  <a:txBody>
                    <a:bodyPr/>
                    <a:lstStyle/>
                    <a:p>
                      <a:pPr algn="ctr" fontAlgn="ctr"/>
                      <a:endParaRPr lang="en-US" sz="1050" b="0" i="0" u="none" strike="noStrike" noProof="0" dirty="0">
                        <a:solidFill>
                          <a:srgbClr val="000000"/>
                        </a:solidFill>
                        <a:effectLst/>
                        <a:latin typeface="+mj-lt"/>
                      </a:endParaRPr>
                    </a:p>
                  </a:txBody>
                  <a:tcPr marL="6553" marR="6553" marT="6553"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10000"/>
                    </a:solidFill>
                  </a:tcPr>
                </a:tc>
                <a:tc>
                  <a:txBody>
                    <a:bodyPr/>
                    <a:lstStyle/>
                    <a:p>
                      <a:pPr algn="ctr" fontAlgn="ctr"/>
                      <a:endParaRPr lang="en-US" sz="1050" b="0" i="0" u="none" strike="noStrike" noProof="0">
                        <a:solidFill>
                          <a:srgbClr val="000000"/>
                        </a:solidFill>
                        <a:effectLst/>
                        <a:latin typeface="+mj-lt"/>
                      </a:endParaRPr>
                    </a:p>
                  </a:txBody>
                  <a:tcPr marL="6553" marR="6553" marT="6553"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659C3F"/>
                    </a:solidFill>
                  </a:tcPr>
                </a:tc>
                <a:extLst>
                  <a:ext uri="{0D108BD9-81ED-4DB2-BD59-A6C34878D82A}">
                    <a16:rowId xmlns:a16="http://schemas.microsoft.com/office/drawing/2014/main" val="1624546608"/>
                  </a:ext>
                </a:extLst>
              </a:tr>
              <a:tr h="436727">
                <a:tc>
                  <a:txBody>
                    <a:bodyPr/>
                    <a:lstStyle/>
                    <a:p>
                      <a:pPr algn="ctr" fontAlgn="ctr"/>
                      <a:r>
                        <a:rPr lang="en-US" sz="1050" b="1" i="0" u="none" strike="noStrike" noProof="0" dirty="0">
                          <a:solidFill>
                            <a:srgbClr val="000000"/>
                          </a:solidFill>
                          <a:effectLst/>
                          <a:latin typeface="+mj-lt"/>
                        </a:rPr>
                        <a:t>Geothermal resource context verification</a:t>
                      </a:r>
                    </a:p>
                  </a:txBody>
                  <a:tcPr marL="6553" marR="6553" marT="6553"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endParaRPr lang="en-US" sz="1050" b="0" i="0" u="none" strike="noStrike" noProof="0">
                        <a:solidFill>
                          <a:srgbClr val="000000"/>
                        </a:solidFill>
                        <a:effectLst/>
                        <a:latin typeface="+mj-lt"/>
                      </a:endParaRPr>
                    </a:p>
                  </a:txBody>
                  <a:tcPr marL="6553" marR="6553" marT="6553"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8610C"/>
                    </a:solidFill>
                  </a:tcPr>
                </a:tc>
                <a:tc>
                  <a:txBody>
                    <a:bodyPr/>
                    <a:lstStyle/>
                    <a:p>
                      <a:pPr algn="ctr" fontAlgn="ctr"/>
                      <a:endParaRPr lang="en-US" sz="1050" b="0" i="0" u="none" strike="noStrike" noProof="0">
                        <a:solidFill>
                          <a:srgbClr val="000000"/>
                        </a:solidFill>
                        <a:effectLst/>
                        <a:latin typeface="+mj-lt"/>
                      </a:endParaRPr>
                    </a:p>
                  </a:txBody>
                  <a:tcPr marL="6553" marR="6553" marT="6553"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659C3F"/>
                    </a:solidFill>
                  </a:tcPr>
                </a:tc>
                <a:tc>
                  <a:txBody>
                    <a:bodyPr/>
                    <a:lstStyle/>
                    <a:p>
                      <a:pPr algn="ctr" fontAlgn="ctr"/>
                      <a:endParaRPr lang="en-US" sz="1050" b="0" i="0" u="none" strike="noStrike" noProof="0">
                        <a:solidFill>
                          <a:srgbClr val="000000"/>
                        </a:solidFill>
                        <a:effectLst/>
                        <a:latin typeface="+mj-lt"/>
                      </a:endParaRPr>
                    </a:p>
                  </a:txBody>
                  <a:tcPr marL="6553" marR="6553" marT="6553"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10000"/>
                    </a:solidFill>
                  </a:tcPr>
                </a:tc>
                <a:tc>
                  <a:txBody>
                    <a:bodyPr/>
                    <a:lstStyle/>
                    <a:p>
                      <a:pPr algn="ctr" fontAlgn="ctr"/>
                      <a:endParaRPr lang="en-US" sz="1050" b="0" i="0" u="none" strike="noStrike" noProof="0">
                        <a:solidFill>
                          <a:srgbClr val="000000"/>
                        </a:solidFill>
                        <a:effectLst/>
                        <a:latin typeface="+mj-lt"/>
                      </a:endParaRPr>
                    </a:p>
                  </a:txBody>
                  <a:tcPr marL="6553" marR="6553" marT="6553"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659C3F"/>
                    </a:solidFill>
                  </a:tcPr>
                </a:tc>
                <a:extLst>
                  <a:ext uri="{0D108BD9-81ED-4DB2-BD59-A6C34878D82A}">
                    <a16:rowId xmlns:a16="http://schemas.microsoft.com/office/drawing/2014/main" val="627753929"/>
                  </a:ext>
                </a:extLst>
              </a:tr>
              <a:tr h="493692">
                <a:tc>
                  <a:txBody>
                    <a:bodyPr/>
                    <a:lstStyle/>
                    <a:p>
                      <a:pPr algn="ctr" fontAlgn="ctr"/>
                      <a:r>
                        <a:rPr lang="en-US" sz="1050" b="1" i="0" u="none" strike="noStrike" noProof="0" dirty="0">
                          <a:solidFill>
                            <a:srgbClr val="000000"/>
                          </a:solidFill>
                          <a:effectLst/>
                          <a:latin typeface="+mj-lt"/>
                        </a:rPr>
                        <a:t>Deep social territorial diagnosis</a:t>
                      </a:r>
                    </a:p>
                  </a:txBody>
                  <a:tcPr marL="6553" marR="6553" marT="6553"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endParaRPr lang="en-US" sz="1050" b="0" i="0" u="none" strike="noStrike" noProof="0">
                        <a:solidFill>
                          <a:srgbClr val="000000"/>
                        </a:solidFill>
                        <a:effectLst/>
                        <a:latin typeface="+mj-lt"/>
                      </a:endParaRPr>
                    </a:p>
                  </a:txBody>
                  <a:tcPr marL="6553" marR="6553" marT="6553"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10000"/>
                    </a:solidFill>
                  </a:tcPr>
                </a:tc>
                <a:tc>
                  <a:txBody>
                    <a:bodyPr/>
                    <a:lstStyle/>
                    <a:p>
                      <a:pPr algn="ctr" fontAlgn="ctr"/>
                      <a:endParaRPr lang="en-US" sz="1050" b="0" i="0" u="none" strike="noStrike" noProof="0">
                        <a:solidFill>
                          <a:srgbClr val="000000"/>
                        </a:solidFill>
                        <a:effectLst/>
                        <a:latin typeface="+mj-lt"/>
                      </a:endParaRPr>
                    </a:p>
                  </a:txBody>
                  <a:tcPr marL="6553" marR="6553" marT="6553"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659C3F"/>
                    </a:solidFill>
                  </a:tcPr>
                </a:tc>
                <a:tc>
                  <a:txBody>
                    <a:bodyPr/>
                    <a:lstStyle/>
                    <a:p>
                      <a:pPr algn="ctr" fontAlgn="ctr"/>
                      <a:endParaRPr lang="en-US" sz="1050" b="0" i="0" u="none" strike="noStrike" noProof="0">
                        <a:solidFill>
                          <a:srgbClr val="000000"/>
                        </a:solidFill>
                        <a:effectLst/>
                        <a:latin typeface="+mj-lt"/>
                      </a:endParaRPr>
                    </a:p>
                  </a:txBody>
                  <a:tcPr marL="6553" marR="6553" marT="6553"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10000"/>
                    </a:solidFill>
                  </a:tcPr>
                </a:tc>
                <a:tc>
                  <a:txBody>
                    <a:bodyPr/>
                    <a:lstStyle/>
                    <a:p>
                      <a:pPr algn="ctr" fontAlgn="ctr"/>
                      <a:endParaRPr lang="en-US" sz="1050" b="0" i="0" u="none" strike="noStrike" noProof="0">
                        <a:solidFill>
                          <a:srgbClr val="000000"/>
                        </a:solidFill>
                        <a:effectLst/>
                        <a:latin typeface="+mj-lt"/>
                      </a:endParaRPr>
                    </a:p>
                  </a:txBody>
                  <a:tcPr marL="6553" marR="6553" marT="6553"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659C3F"/>
                    </a:solidFill>
                  </a:tcPr>
                </a:tc>
                <a:extLst>
                  <a:ext uri="{0D108BD9-81ED-4DB2-BD59-A6C34878D82A}">
                    <a16:rowId xmlns:a16="http://schemas.microsoft.com/office/drawing/2014/main" val="755461012"/>
                  </a:ext>
                </a:extLst>
              </a:tr>
              <a:tr h="332292">
                <a:tc>
                  <a:txBody>
                    <a:bodyPr/>
                    <a:lstStyle/>
                    <a:p>
                      <a:pPr algn="ctr" fontAlgn="ctr"/>
                      <a:r>
                        <a:rPr lang="en-US" sz="1050" b="1" i="0" u="none" strike="noStrike" noProof="0" dirty="0">
                          <a:solidFill>
                            <a:srgbClr val="000000"/>
                          </a:solidFill>
                          <a:effectLst/>
                          <a:latin typeface="+mj-lt"/>
                        </a:rPr>
                        <a:t>Social involvement</a:t>
                      </a:r>
                    </a:p>
                  </a:txBody>
                  <a:tcPr marL="6553" marR="6553" marT="6553"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endParaRPr lang="en-US" sz="1050" b="0" i="0" u="none" strike="noStrike" noProof="0">
                        <a:solidFill>
                          <a:srgbClr val="000000"/>
                        </a:solidFill>
                        <a:effectLst/>
                        <a:latin typeface="+mj-lt"/>
                      </a:endParaRPr>
                    </a:p>
                  </a:txBody>
                  <a:tcPr marL="6553" marR="6553" marT="6553"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10000"/>
                    </a:solidFill>
                  </a:tcPr>
                </a:tc>
                <a:tc>
                  <a:txBody>
                    <a:bodyPr/>
                    <a:lstStyle/>
                    <a:p>
                      <a:pPr algn="ctr" fontAlgn="ctr"/>
                      <a:endParaRPr lang="en-US" sz="1050" b="0" i="0" u="none" strike="noStrike" noProof="0">
                        <a:solidFill>
                          <a:srgbClr val="000000"/>
                        </a:solidFill>
                        <a:effectLst/>
                        <a:latin typeface="+mj-lt"/>
                      </a:endParaRPr>
                    </a:p>
                  </a:txBody>
                  <a:tcPr marL="6553" marR="6553" marT="6553"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659C3F"/>
                    </a:solidFill>
                  </a:tcPr>
                </a:tc>
                <a:tc>
                  <a:txBody>
                    <a:bodyPr/>
                    <a:lstStyle/>
                    <a:p>
                      <a:pPr algn="ctr" fontAlgn="ctr"/>
                      <a:endParaRPr lang="en-US" sz="1050" b="0" i="0" u="none" strike="noStrike" noProof="0">
                        <a:solidFill>
                          <a:srgbClr val="000000"/>
                        </a:solidFill>
                        <a:effectLst/>
                        <a:latin typeface="+mj-lt"/>
                      </a:endParaRPr>
                    </a:p>
                  </a:txBody>
                  <a:tcPr marL="6553" marR="6553" marT="6553"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10000"/>
                    </a:solidFill>
                  </a:tcPr>
                </a:tc>
                <a:tc>
                  <a:txBody>
                    <a:bodyPr/>
                    <a:lstStyle/>
                    <a:p>
                      <a:pPr algn="ctr" fontAlgn="ctr"/>
                      <a:endParaRPr lang="en-US" sz="1050" b="0" i="0" u="none" strike="noStrike" noProof="0">
                        <a:solidFill>
                          <a:srgbClr val="000000"/>
                        </a:solidFill>
                        <a:effectLst/>
                        <a:latin typeface="+mj-lt"/>
                      </a:endParaRPr>
                    </a:p>
                  </a:txBody>
                  <a:tcPr marL="6553" marR="6553" marT="6553"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659C3F"/>
                    </a:solidFill>
                  </a:tcPr>
                </a:tc>
                <a:extLst>
                  <a:ext uri="{0D108BD9-81ED-4DB2-BD59-A6C34878D82A}">
                    <a16:rowId xmlns:a16="http://schemas.microsoft.com/office/drawing/2014/main" val="1887571099"/>
                  </a:ext>
                </a:extLst>
              </a:tr>
              <a:tr h="332292">
                <a:tc>
                  <a:txBody>
                    <a:bodyPr/>
                    <a:lstStyle/>
                    <a:p>
                      <a:pPr algn="ctr" fontAlgn="ctr"/>
                      <a:r>
                        <a:rPr lang="en-US" sz="1050" b="1" i="0" u="none" strike="noStrike" noProof="0" dirty="0">
                          <a:solidFill>
                            <a:srgbClr val="000000"/>
                          </a:solidFill>
                          <a:effectLst/>
                          <a:latin typeface="+mj-lt"/>
                        </a:rPr>
                        <a:t>Institutional analysis</a:t>
                      </a:r>
                    </a:p>
                  </a:txBody>
                  <a:tcPr marL="6553" marR="6553" marT="6553"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endParaRPr lang="en-US" sz="1050" b="0" i="0" u="none" strike="noStrike" noProof="0">
                        <a:solidFill>
                          <a:srgbClr val="000000"/>
                        </a:solidFill>
                        <a:effectLst/>
                        <a:latin typeface="+mj-lt"/>
                      </a:endParaRPr>
                    </a:p>
                  </a:txBody>
                  <a:tcPr marL="6553" marR="6553" marT="6553"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10000"/>
                    </a:solidFill>
                  </a:tcPr>
                </a:tc>
                <a:tc>
                  <a:txBody>
                    <a:bodyPr/>
                    <a:lstStyle/>
                    <a:p>
                      <a:pPr algn="ctr" fontAlgn="ctr"/>
                      <a:endParaRPr lang="en-US" sz="1050" b="0" i="0" u="none" strike="noStrike" noProof="0">
                        <a:solidFill>
                          <a:srgbClr val="000000"/>
                        </a:solidFill>
                        <a:effectLst/>
                        <a:latin typeface="+mj-lt"/>
                      </a:endParaRPr>
                    </a:p>
                  </a:txBody>
                  <a:tcPr marL="6553" marR="6553" marT="6553"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8610C"/>
                    </a:solidFill>
                  </a:tcPr>
                </a:tc>
                <a:tc>
                  <a:txBody>
                    <a:bodyPr/>
                    <a:lstStyle/>
                    <a:p>
                      <a:pPr algn="ctr" fontAlgn="ctr"/>
                      <a:endParaRPr lang="en-US" sz="1050" b="0" i="0" u="none" strike="noStrike" noProof="0" dirty="0">
                        <a:solidFill>
                          <a:srgbClr val="000000"/>
                        </a:solidFill>
                        <a:effectLst/>
                        <a:latin typeface="+mj-lt"/>
                      </a:endParaRPr>
                    </a:p>
                  </a:txBody>
                  <a:tcPr marL="6553" marR="6553" marT="6553"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8610C"/>
                    </a:solidFill>
                  </a:tcPr>
                </a:tc>
                <a:tc>
                  <a:txBody>
                    <a:bodyPr/>
                    <a:lstStyle/>
                    <a:p>
                      <a:pPr algn="ctr" fontAlgn="ctr"/>
                      <a:endParaRPr lang="en-US" sz="1050" b="0" i="0" u="none" strike="noStrike" noProof="0">
                        <a:solidFill>
                          <a:srgbClr val="000000"/>
                        </a:solidFill>
                        <a:effectLst/>
                        <a:latin typeface="+mj-lt"/>
                      </a:endParaRPr>
                    </a:p>
                  </a:txBody>
                  <a:tcPr marL="6553" marR="6553" marT="6553"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659C3F"/>
                    </a:solidFill>
                  </a:tcPr>
                </a:tc>
                <a:extLst>
                  <a:ext uri="{0D108BD9-81ED-4DB2-BD59-A6C34878D82A}">
                    <a16:rowId xmlns:a16="http://schemas.microsoft.com/office/drawing/2014/main" val="3698833359"/>
                  </a:ext>
                </a:extLst>
              </a:tr>
              <a:tr h="332292">
                <a:tc>
                  <a:txBody>
                    <a:bodyPr/>
                    <a:lstStyle/>
                    <a:p>
                      <a:pPr algn="ctr" fontAlgn="ctr"/>
                      <a:r>
                        <a:rPr lang="en-US" sz="1050" b="1" i="0" u="none" strike="noStrike" noProof="0">
                          <a:solidFill>
                            <a:srgbClr val="000000"/>
                          </a:solidFill>
                          <a:effectLst/>
                          <a:latin typeface="+mj-lt"/>
                        </a:rPr>
                        <a:t>Educational data collection</a:t>
                      </a:r>
                    </a:p>
                  </a:txBody>
                  <a:tcPr marL="6553" marR="6553" marT="6553"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endParaRPr lang="en-US" sz="1050" b="0" i="0" u="none" strike="noStrike" noProof="0">
                        <a:solidFill>
                          <a:srgbClr val="000000"/>
                        </a:solidFill>
                        <a:effectLst/>
                        <a:latin typeface="+mj-lt"/>
                      </a:endParaRPr>
                    </a:p>
                  </a:txBody>
                  <a:tcPr marL="6553" marR="6553" marT="6553"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659C3F"/>
                    </a:solidFill>
                  </a:tcPr>
                </a:tc>
                <a:tc>
                  <a:txBody>
                    <a:bodyPr/>
                    <a:lstStyle/>
                    <a:p>
                      <a:pPr algn="ctr" fontAlgn="ctr"/>
                      <a:endParaRPr lang="en-US" sz="1050" b="0" i="0" u="none" strike="noStrike" noProof="0">
                        <a:solidFill>
                          <a:srgbClr val="000000"/>
                        </a:solidFill>
                        <a:effectLst/>
                        <a:latin typeface="+mj-lt"/>
                      </a:endParaRPr>
                    </a:p>
                  </a:txBody>
                  <a:tcPr marL="6553" marR="6553" marT="6553"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8610C"/>
                    </a:solidFill>
                  </a:tcPr>
                </a:tc>
                <a:tc>
                  <a:txBody>
                    <a:bodyPr/>
                    <a:lstStyle/>
                    <a:p>
                      <a:pPr algn="ctr" fontAlgn="ctr"/>
                      <a:endParaRPr lang="en-US" sz="1050" b="0" i="0" u="none" strike="noStrike" noProof="0">
                        <a:solidFill>
                          <a:srgbClr val="000000"/>
                        </a:solidFill>
                        <a:effectLst/>
                        <a:latin typeface="+mj-lt"/>
                      </a:endParaRPr>
                    </a:p>
                  </a:txBody>
                  <a:tcPr marL="6553" marR="6553" marT="6553"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10000"/>
                    </a:solidFill>
                  </a:tcPr>
                </a:tc>
                <a:tc>
                  <a:txBody>
                    <a:bodyPr/>
                    <a:lstStyle/>
                    <a:p>
                      <a:pPr algn="ctr" fontAlgn="ctr"/>
                      <a:endParaRPr lang="en-US" sz="1050" b="0" i="0" u="none" strike="noStrike" noProof="0">
                        <a:solidFill>
                          <a:srgbClr val="000000"/>
                        </a:solidFill>
                        <a:effectLst/>
                        <a:latin typeface="+mj-lt"/>
                      </a:endParaRPr>
                    </a:p>
                  </a:txBody>
                  <a:tcPr marL="6553" marR="6553" marT="6553"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10000"/>
                    </a:solidFill>
                  </a:tcPr>
                </a:tc>
                <a:extLst>
                  <a:ext uri="{0D108BD9-81ED-4DB2-BD59-A6C34878D82A}">
                    <a16:rowId xmlns:a16="http://schemas.microsoft.com/office/drawing/2014/main" val="685609023"/>
                  </a:ext>
                </a:extLst>
              </a:tr>
              <a:tr h="493692">
                <a:tc>
                  <a:txBody>
                    <a:bodyPr/>
                    <a:lstStyle/>
                    <a:p>
                      <a:pPr algn="ctr" fontAlgn="ctr"/>
                      <a:r>
                        <a:rPr lang="en-US" sz="1050" b="1" i="0" u="none" strike="noStrike" noProof="0" dirty="0">
                          <a:solidFill>
                            <a:srgbClr val="000000"/>
                          </a:solidFill>
                          <a:effectLst/>
                          <a:latin typeface="+mj-lt"/>
                        </a:rPr>
                        <a:t>Compilation of technical information</a:t>
                      </a:r>
                    </a:p>
                  </a:txBody>
                  <a:tcPr marL="6553" marR="6553" marT="6553"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endParaRPr lang="en-US" sz="1050" b="0" i="0" u="none" strike="noStrike" noProof="0">
                        <a:solidFill>
                          <a:srgbClr val="000000"/>
                        </a:solidFill>
                        <a:effectLst/>
                        <a:latin typeface="+mj-lt"/>
                      </a:endParaRPr>
                    </a:p>
                  </a:txBody>
                  <a:tcPr marL="6553" marR="6553" marT="6553"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659C3F"/>
                    </a:solidFill>
                  </a:tcPr>
                </a:tc>
                <a:tc>
                  <a:txBody>
                    <a:bodyPr/>
                    <a:lstStyle/>
                    <a:p>
                      <a:pPr algn="ctr" fontAlgn="ctr"/>
                      <a:endParaRPr lang="en-US" sz="1050" b="0" i="0" u="none" strike="noStrike" noProof="0">
                        <a:solidFill>
                          <a:srgbClr val="000000"/>
                        </a:solidFill>
                        <a:effectLst/>
                        <a:latin typeface="+mj-lt"/>
                      </a:endParaRPr>
                    </a:p>
                  </a:txBody>
                  <a:tcPr marL="6553" marR="6553" marT="6553"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659C3F"/>
                    </a:solidFill>
                  </a:tcPr>
                </a:tc>
                <a:tc>
                  <a:txBody>
                    <a:bodyPr/>
                    <a:lstStyle/>
                    <a:p>
                      <a:pPr algn="ctr" fontAlgn="ctr"/>
                      <a:endParaRPr lang="en-US" sz="1050" b="0" i="0" u="none" strike="noStrike" noProof="0">
                        <a:solidFill>
                          <a:srgbClr val="000000"/>
                        </a:solidFill>
                        <a:effectLst/>
                        <a:latin typeface="+mj-lt"/>
                      </a:endParaRPr>
                    </a:p>
                  </a:txBody>
                  <a:tcPr marL="6553" marR="6553" marT="6553"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10000"/>
                    </a:solidFill>
                  </a:tcPr>
                </a:tc>
                <a:tc>
                  <a:txBody>
                    <a:bodyPr/>
                    <a:lstStyle/>
                    <a:p>
                      <a:pPr algn="ctr" fontAlgn="ctr"/>
                      <a:endParaRPr lang="en-US" sz="1050" b="0" i="0" u="none" strike="noStrike" noProof="0">
                        <a:solidFill>
                          <a:srgbClr val="000000"/>
                        </a:solidFill>
                        <a:effectLst/>
                        <a:latin typeface="+mj-lt"/>
                      </a:endParaRPr>
                    </a:p>
                  </a:txBody>
                  <a:tcPr marL="6553" marR="6553" marT="6553"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659C3F"/>
                    </a:solidFill>
                  </a:tcPr>
                </a:tc>
                <a:extLst>
                  <a:ext uri="{0D108BD9-81ED-4DB2-BD59-A6C34878D82A}">
                    <a16:rowId xmlns:a16="http://schemas.microsoft.com/office/drawing/2014/main" val="3836662955"/>
                  </a:ext>
                </a:extLst>
              </a:tr>
              <a:tr h="977888">
                <a:tc>
                  <a:txBody>
                    <a:bodyPr/>
                    <a:lstStyle/>
                    <a:p>
                      <a:pPr algn="ctr" fontAlgn="ctr"/>
                      <a:r>
                        <a:rPr lang="en-US" sz="1050" b="1" i="0" u="none" strike="noStrike" noProof="0" dirty="0">
                          <a:solidFill>
                            <a:srgbClr val="000000"/>
                          </a:solidFill>
                          <a:effectLst/>
                          <a:latin typeface="+mj-lt"/>
                        </a:rPr>
                        <a:t>Analysis of the existing regulation and exploration permit requirement</a:t>
                      </a:r>
                    </a:p>
                  </a:txBody>
                  <a:tcPr marL="6553" marR="6553" marT="6553"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endParaRPr lang="en-US" sz="1050" b="0" i="0" u="none" strike="noStrike" noProof="0">
                        <a:solidFill>
                          <a:srgbClr val="000000"/>
                        </a:solidFill>
                        <a:effectLst/>
                        <a:latin typeface="+mj-lt"/>
                      </a:endParaRPr>
                    </a:p>
                  </a:txBody>
                  <a:tcPr marL="6553" marR="6553" marT="6553"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10000"/>
                    </a:solidFill>
                  </a:tcPr>
                </a:tc>
                <a:tc>
                  <a:txBody>
                    <a:bodyPr/>
                    <a:lstStyle/>
                    <a:p>
                      <a:pPr algn="ctr" fontAlgn="ctr"/>
                      <a:endParaRPr lang="en-US" sz="1050" b="0" i="0" u="none" strike="noStrike" noProof="0">
                        <a:solidFill>
                          <a:srgbClr val="000000"/>
                        </a:solidFill>
                        <a:effectLst/>
                        <a:latin typeface="+mj-lt"/>
                      </a:endParaRPr>
                    </a:p>
                  </a:txBody>
                  <a:tcPr marL="6553" marR="6553" marT="6553"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659C3F"/>
                    </a:solidFill>
                  </a:tcPr>
                </a:tc>
                <a:tc>
                  <a:txBody>
                    <a:bodyPr/>
                    <a:lstStyle/>
                    <a:p>
                      <a:pPr algn="ctr" fontAlgn="ctr"/>
                      <a:endParaRPr lang="en-US" sz="1050" b="0" i="0" u="none" strike="noStrike" noProof="0">
                        <a:solidFill>
                          <a:srgbClr val="000000"/>
                        </a:solidFill>
                        <a:effectLst/>
                        <a:latin typeface="+mj-lt"/>
                      </a:endParaRPr>
                    </a:p>
                  </a:txBody>
                  <a:tcPr marL="6553" marR="6553" marT="6553"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659C3F"/>
                    </a:solidFill>
                  </a:tcPr>
                </a:tc>
                <a:tc>
                  <a:txBody>
                    <a:bodyPr/>
                    <a:lstStyle/>
                    <a:p>
                      <a:pPr algn="ctr" fontAlgn="ctr"/>
                      <a:endParaRPr lang="en-US" sz="1050" b="0" i="0" u="none" strike="noStrike" noProof="0">
                        <a:solidFill>
                          <a:srgbClr val="000000"/>
                        </a:solidFill>
                        <a:effectLst/>
                        <a:latin typeface="+mj-lt"/>
                      </a:endParaRPr>
                    </a:p>
                  </a:txBody>
                  <a:tcPr marL="6553" marR="6553" marT="6553"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659C3F"/>
                    </a:solidFill>
                  </a:tcPr>
                </a:tc>
                <a:extLst>
                  <a:ext uri="{0D108BD9-81ED-4DB2-BD59-A6C34878D82A}">
                    <a16:rowId xmlns:a16="http://schemas.microsoft.com/office/drawing/2014/main" val="1904145793"/>
                  </a:ext>
                </a:extLst>
              </a:tr>
              <a:tr h="332292">
                <a:tc>
                  <a:txBody>
                    <a:bodyPr/>
                    <a:lstStyle/>
                    <a:p>
                      <a:pPr algn="ctr" fontAlgn="ctr"/>
                      <a:r>
                        <a:rPr lang="en-US" sz="1050" b="1" i="0" u="none" strike="noStrike" noProof="0" dirty="0">
                          <a:solidFill>
                            <a:srgbClr val="000000"/>
                          </a:solidFill>
                          <a:effectLst/>
                          <a:latin typeface="+mj-lt"/>
                        </a:rPr>
                        <a:t>Economic evaluation</a:t>
                      </a:r>
                    </a:p>
                  </a:txBody>
                  <a:tcPr marL="6553" marR="6553" marT="6553"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endParaRPr lang="en-US" sz="1050" b="0" i="0" u="none" strike="noStrike" noProof="0">
                        <a:solidFill>
                          <a:srgbClr val="000000"/>
                        </a:solidFill>
                        <a:effectLst/>
                        <a:latin typeface="+mj-lt"/>
                      </a:endParaRPr>
                    </a:p>
                  </a:txBody>
                  <a:tcPr marL="6553" marR="6553" marT="6553"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8610C"/>
                    </a:solidFill>
                  </a:tcPr>
                </a:tc>
                <a:tc>
                  <a:txBody>
                    <a:bodyPr/>
                    <a:lstStyle/>
                    <a:p>
                      <a:pPr algn="ctr" fontAlgn="ctr"/>
                      <a:endParaRPr lang="en-US" sz="1050" b="0" i="0" u="none" strike="noStrike" noProof="0">
                        <a:solidFill>
                          <a:srgbClr val="000000"/>
                        </a:solidFill>
                        <a:effectLst/>
                        <a:latin typeface="+mj-lt"/>
                      </a:endParaRPr>
                    </a:p>
                  </a:txBody>
                  <a:tcPr marL="6553" marR="6553" marT="6553"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659C3F"/>
                    </a:solidFill>
                  </a:tcPr>
                </a:tc>
                <a:tc>
                  <a:txBody>
                    <a:bodyPr/>
                    <a:lstStyle/>
                    <a:p>
                      <a:pPr algn="ctr" fontAlgn="ctr"/>
                      <a:endParaRPr lang="en-US" sz="1050" b="0" i="0" u="none" strike="noStrike" noProof="0">
                        <a:solidFill>
                          <a:srgbClr val="000000"/>
                        </a:solidFill>
                        <a:effectLst/>
                        <a:latin typeface="+mj-lt"/>
                      </a:endParaRPr>
                    </a:p>
                  </a:txBody>
                  <a:tcPr marL="6553" marR="6553" marT="6553"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8610C"/>
                    </a:solidFill>
                  </a:tcPr>
                </a:tc>
                <a:tc>
                  <a:txBody>
                    <a:bodyPr/>
                    <a:lstStyle/>
                    <a:p>
                      <a:pPr algn="ctr" fontAlgn="ctr"/>
                      <a:endParaRPr lang="en-US" sz="1050" b="0" i="0" u="none" strike="noStrike" noProof="0">
                        <a:solidFill>
                          <a:srgbClr val="000000"/>
                        </a:solidFill>
                        <a:effectLst/>
                        <a:latin typeface="+mj-lt"/>
                      </a:endParaRPr>
                    </a:p>
                  </a:txBody>
                  <a:tcPr marL="6553" marR="6553" marT="6553"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659C3F"/>
                    </a:solidFill>
                  </a:tcPr>
                </a:tc>
                <a:extLst>
                  <a:ext uri="{0D108BD9-81ED-4DB2-BD59-A6C34878D82A}">
                    <a16:rowId xmlns:a16="http://schemas.microsoft.com/office/drawing/2014/main" val="2905788444"/>
                  </a:ext>
                </a:extLst>
              </a:tr>
              <a:tr h="332292">
                <a:tc>
                  <a:txBody>
                    <a:bodyPr/>
                    <a:lstStyle/>
                    <a:p>
                      <a:pPr algn="ctr" fontAlgn="ctr"/>
                      <a:r>
                        <a:rPr lang="en-US" sz="1050" b="1" i="0" u="none" strike="noStrike" noProof="0" dirty="0">
                          <a:solidFill>
                            <a:srgbClr val="000000"/>
                          </a:solidFill>
                          <a:effectLst/>
                          <a:latin typeface="+mj-lt"/>
                        </a:rPr>
                        <a:t>Financial evaluation</a:t>
                      </a:r>
                    </a:p>
                  </a:txBody>
                  <a:tcPr marL="6553" marR="6553" marT="6553"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endParaRPr lang="en-US" sz="1050" b="0" i="0" u="none" strike="noStrike" noProof="0">
                        <a:solidFill>
                          <a:srgbClr val="000000"/>
                        </a:solidFill>
                        <a:effectLst/>
                        <a:latin typeface="+mj-lt"/>
                      </a:endParaRPr>
                    </a:p>
                  </a:txBody>
                  <a:tcPr marL="6553" marR="6553" marT="6553"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8610C"/>
                    </a:solidFill>
                  </a:tcPr>
                </a:tc>
                <a:tc>
                  <a:txBody>
                    <a:bodyPr/>
                    <a:lstStyle/>
                    <a:p>
                      <a:pPr algn="ctr" fontAlgn="ctr"/>
                      <a:endParaRPr lang="en-US" sz="1050" b="0" i="0" u="none" strike="noStrike" noProof="0">
                        <a:solidFill>
                          <a:srgbClr val="000000"/>
                        </a:solidFill>
                        <a:effectLst/>
                        <a:latin typeface="+mj-lt"/>
                      </a:endParaRPr>
                    </a:p>
                  </a:txBody>
                  <a:tcPr marL="6553" marR="6553" marT="6553"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659C3F"/>
                    </a:solidFill>
                  </a:tcPr>
                </a:tc>
                <a:tc>
                  <a:txBody>
                    <a:bodyPr/>
                    <a:lstStyle/>
                    <a:p>
                      <a:pPr algn="ctr" fontAlgn="ctr"/>
                      <a:endParaRPr lang="en-US" sz="1050" b="0" i="0" u="none" strike="noStrike" noProof="0">
                        <a:solidFill>
                          <a:srgbClr val="000000"/>
                        </a:solidFill>
                        <a:effectLst/>
                        <a:latin typeface="+mj-lt"/>
                      </a:endParaRPr>
                    </a:p>
                  </a:txBody>
                  <a:tcPr marL="6553" marR="6553" marT="6553"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8610C"/>
                    </a:solidFill>
                  </a:tcPr>
                </a:tc>
                <a:tc>
                  <a:txBody>
                    <a:bodyPr/>
                    <a:lstStyle/>
                    <a:p>
                      <a:pPr algn="ctr" fontAlgn="ctr"/>
                      <a:endParaRPr lang="en-US" sz="1050" b="0" i="0" u="none" strike="noStrike" noProof="0" dirty="0">
                        <a:solidFill>
                          <a:srgbClr val="000000"/>
                        </a:solidFill>
                        <a:effectLst/>
                        <a:latin typeface="+mj-lt"/>
                      </a:endParaRPr>
                    </a:p>
                  </a:txBody>
                  <a:tcPr marL="6553" marR="6553" marT="6553"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659C3F"/>
                    </a:solidFill>
                  </a:tcPr>
                </a:tc>
                <a:extLst>
                  <a:ext uri="{0D108BD9-81ED-4DB2-BD59-A6C34878D82A}">
                    <a16:rowId xmlns:a16="http://schemas.microsoft.com/office/drawing/2014/main" val="1947313172"/>
                  </a:ext>
                </a:extLst>
              </a:tr>
            </a:tbl>
          </a:graphicData>
        </a:graphic>
      </p:graphicFrame>
      <p:sp>
        <p:nvSpPr>
          <p:cNvPr id="33" name="CuadroTexto 32">
            <a:extLst>
              <a:ext uri="{FF2B5EF4-FFF2-40B4-BE49-F238E27FC236}">
                <a16:creationId xmlns:a16="http://schemas.microsoft.com/office/drawing/2014/main" id="{DAE4B248-121B-D442-AD89-B0A08D810E1F}"/>
              </a:ext>
            </a:extLst>
          </p:cNvPr>
          <p:cNvSpPr txBox="1"/>
          <p:nvPr/>
        </p:nvSpPr>
        <p:spPr>
          <a:xfrm>
            <a:off x="2579391" y="875831"/>
            <a:ext cx="1577340" cy="400110"/>
          </a:xfrm>
          <a:prstGeom prst="rect">
            <a:avLst/>
          </a:prstGeom>
          <a:noFill/>
        </p:spPr>
        <p:txBody>
          <a:bodyPr wrap="square" rtlCol="0">
            <a:spAutoFit/>
          </a:bodyPr>
          <a:lstStyle/>
          <a:p>
            <a:r>
              <a:rPr lang="es-CL" sz="2000" b="1" dirty="0">
                <a:latin typeface="+mj-lt"/>
              </a:rPr>
              <a:t>Demand</a:t>
            </a:r>
          </a:p>
        </p:txBody>
      </p:sp>
      <p:graphicFrame>
        <p:nvGraphicFramePr>
          <p:cNvPr id="34" name="Tabla 33">
            <a:extLst>
              <a:ext uri="{FF2B5EF4-FFF2-40B4-BE49-F238E27FC236}">
                <a16:creationId xmlns:a16="http://schemas.microsoft.com/office/drawing/2014/main" id="{DC68FD77-D9FD-0644-8746-2A06B1908C87}"/>
              </a:ext>
            </a:extLst>
          </p:cNvPr>
          <p:cNvGraphicFramePr>
            <a:graphicFrameLocks noGrp="1"/>
          </p:cNvGraphicFramePr>
          <p:nvPr>
            <p:extLst>
              <p:ext uri="{D42A27DB-BD31-4B8C-83A1-F6EECF244321}">
                <p14:modId xmlns:p14="http://schemas.microsoft.com/office/powerpoint/2010/main" val="2475011243"/>
              </p:ext>
            </p:extLst>
          </p:nvPr>
        </p:nvGraphicFramePr>
        <p:xfrm>
          <a:off x="5758814" y="875831"/>
          <a:ext cx="4120719" cy="2898732"/>
        </p:xfrm>
        <a:graphic>
          <a:graphicData uri="http://schemas.openxmlformats.org/drawingml/2006/table">
            <a:tbl>
              <a:tblPr/>
              <a:tblGrid>
                <a:gridCol w="1101751">
                  <a:extLst>
                    <a:ext uri="{9D8B030D-6E8A-4147-A177-3AD203B41FA5}">
                      <a16:colId xmlns:a16="http://schemas.microsoft.com/office/drawing/2014/main" val="1356908618"/>
                    </a:ext>
                  </a:extLst>
                </a:gridCol>
                <a:gridCol w="754742">
                  <a:extLst>
                    <a:ext uri="{9D8B030D-6E8A-4147-A177-3AD203B41FA5}">
                      <a16:colId xmlns:a16="http://schemas.microsoft.com/office/drawing/2014/main" val="4278107493"/>
                    </a:ext>
                  </a:extLst>
                </a:gridCol>
                <a:gridCol w="754742">
                  <a:extLst>
                    <a:ext uri="{9D8B030D-6E8A-4147-A177-3AD203B41FA5}">
                      <a16:colId xmlns:a16="http://schemas.microsoft.com/office/drawing/2014/main" val="3165922091"/>
                    </a:ext>
                  </a:extLst>
                </a:gridCol>
                <a:gridCol w="754742">
                  <a:extLst>
                    <a:ext uri="{9D8B030D-6E8A-4147-A177-3AD203B41FA5}">
                      <a16:colId xmlns:a16="http://schemas.microsoft.com/office/drawing/2014/main" val="1245352033"/>
                    </a:ext>
                  </a:extLst>
                </a:gridCol>
                <a:gridCol w="754742">
                  <a:extLst>
                    <a:ext uri="{9D8B030D-6E8A-4147-A177-3AD203B41FA5}">
                      <a16:colId xmlns:a16="http://schemas.microsoft.com/office/drawing/2014/main" val="1986188671"/>
                    </a:ext>
                  </a:extLst>
                </a:gridCol>
              </a:tblGrid>
              <a:tr h="363640">
                <a:tc>
                  <a:txBody>
                    <a:bodyPr/>
                    <a:lstStyle/>
                    <a:p>
                      <a:pPr algn="ctr" fontAlgn="ctr"/>
                      <a:r>
                        <a:rPr lang="en-US" sz="1050" b="1" i="0" u="none" strike="noStrike" noProof="0" dirty="0" err="1">
                          <a:solidFill>
                            <a:srgbClr val="000000"/>
                          </a:solidFill>
                          <a:effectLst/>
                          <a:latin typeface="+mj-lt"/>
                        </a:rPr>
                        <a:t>Activivities</a:t>
                      </a:r>
                      <a:endParaRPr lang="en-US" sz="1050" b="1" i="0" u="none" strike="noStrike" noProof="0" dirty="0">
                        <a:solidFill>
                          <a:srgbClr val="000000"/>
                        </a:solidFill>
                        <a:effectLst/>
                        <a:latin typeface="+mj-lt"/>
                      </a:endParaRP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n-US" sz="1050" b="1" i="0" u="none" strike="noStrike" noProof="0" dirty="0">
                          <a:solidFill>
                            <a:srgbClr val="000000"/>
                          </a:solidFill>
                          <a:effectLst/>
                          <a:latin typeface="+mj-lt"/>
                        </a:rPr>
                        <a:t>Panamá</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n-US" sz="1050" b="1" i="0" u="none" strike="noStrike" noProof="0" dirty="0">
                          <a:solidFill>
                            <a:srgbClr val="000000"/>
                          </a:solidFill>
                          <a:effectLst/>
                          <a:latin typeface="+mj-lt"/>
                        </a:rPr>
                        <a:t>El Salvador</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n-US" sz="1050" b="1" i="0" u="none" strike="noStrike" noProof="0" dirty="0">
                          <a:solidFill>
                            <a:srgbClr val="000000"/>
                          </a:solidFill>
                          <a:effectLst/>
                          <a:latin typeface="+mj-lt"/>
                        </a:rPr>
                        <a:t>Guatemala</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n-US" sz="1050" b="1" i="0" u="none" strike="noStrike" noProof="0" dirty="0">
                          <a:solidFill>
                            <a:srgbClr val="000000"/>
                          </a:solidFill>
                          <a:effectLst/>
                          <a:latin typeface="+mj-lt"/>
                        </a:rPr>
                        <a:t>Honduras</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212020198"/>
                  </a:ext>
                </a:extLst>
              </a:tr>
              <a:tr h="363640">
                <a:tc>
                  <a:txBody>
                    <a:bodyPr/>
                    <a:lstStyle/>
                    <a:p>
                      <a:pPr algn="ctr" fontAlgn="ctr"/>
                      <a:r>
                        <a:rPr lang="en-US" sz="1050" b="1" i="0" u="none" strike="noStrike" noProof="0" dirty="0">
                          <a:solidFill>
                            <a:srgbClr val="000000"/>
                          </a:solidFill>
                          <a:effectLst/>
                          <a:latin typeface="+mj-lt"/>
                        </a:rPr>
                        <a:t>Socialization</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endParaRPr lang="en-US" sz="1050" b="0" i="0" u="none" strike="noStrike" noProof="0">
                        <a:solidFill>
                          <a:srgbClr val="000000"/>
                        </a:solidFill>
                        <a:effectLst/>
                        <a:latin typeface="+mj-lt"/>
                      </a:endParaRP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659C3F"/>
                    </a:solidFill>
                  </a:tcPr>
                </a:tc>
                <a:tc>
                  <a:txBody>
                    <a:bodyPr/>
                    <a:lstStyle/>
                    <a:p>
                      <a:pPr algn="ctr" fontAlgn="ctr"/>
                      <a:endParaRPr lang="en-US" sz="1050" b="0" i="0" u="none" strike="noStrike" noProof="0" dirty="0">
                        <a:solidFill>
                          <a:srgbClr val="000000"/>
                        </a:solidFill>
                        <a:effectLst/>
                        <a:latin typeface="+mj-lt"/>
                      </a:endParaRP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10000"/>
                    </a:solidFill>
                  </a:tcPr>
                </a:tc>
                <a:tc>
                  <a:txBody>
                    <a:bodyPr/>
                    <a:lstStyle/>
                    <a:p>
                      <a:pPr algn="ctr" fontAlgn="ctr"/>
                      <a:endParaRPr lang="en-US" sz="1050" b="0" i="0" u="none" strike="noStrike" noProof="0" dirty="0">
                        <a:solidFill>
                          <a:srgbClr val="000000"/>
                        </a:solidFill>
                        <a:effectLst/>
                        <a:latin typeface="+mj-lt"/>
                      </a:endParaRP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10000"/>
                    </a:solidFill>
                  </a:tcPr>
                </a:tc>
                <a:tc>
                  <a:txBody>
                    <a:bodyPr/>
                    <a:lstStyle/>
                    <a:p>
                      <a:pPr algn="ctr" fontAlgn="ctr"/>
                      <a:endParaRPr lang="en-US" sz="1050" b="0" i="0" u="none" strike="noStrike" noProof="0">
                        <a:solidFill>
                          <a:srgbClr val="000000"/>
                        </a:solidFill>
                        <a:effectLst/>
                        <a:latin typeface="+mj-lt"/>
                      </a:endParaRP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659C3F"/>
                    </a:solidFill>
                  </a:tcPr>
                </a:tc>
                <a:extLst>
                  <a:ext uri="{0D108BD9-81ED-4DB2-BD59-A6C34878D82A}">
                    <a16:rowId xmlns:a16="http://schemas.microsoft.com/office/drawing/2014/main" val="3331959756"/>
                  </a:ext>
                </a:extLst>
              </a:tr>
              <a:tr h="363640">
                <a:tc>
                  <a:txBody>
                    <a:bodyPr/>
                    <a:lstStyle/>
                    <a:p>
                      <a:pPr algn="ctr" fontAlgn="ctr"/>
                      <a:r>
                        <a:rPr lang="en-US" sz="1050" b="1" i="0" u="none" strike="noStrike" noProof="0" dirty="0">
                          <a:solidFill>
                            <a:srgbClr val="000000"/>
                          </a:solidFill>
                          <a:effectLst/>
                          <a:latin typeface="+mj-lt"/>
                        </a:rPr>
                        <a:t>Technical area</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endParaRPr lang="en-US" sz="1050" b="0" i="0" u="none" strike="noStrike" noProof="0">
                        <a:solidFill>
                          <a:srgbClr val="000000"/>
                        </a:solidFill>
                        <a:effectLst/>
                        <a:latin typeface="+mj-lt"/>
                      </a:endParaRP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659C3F"/>
                    </a:solidFill>
                  </a:tcPr>
                </a:tc>
                <a:tc>
                  <a:txBody>
                    <a:bodyPr/>
                    <a:lstStyle/>
                    <a:p>
                      <a:pPr algn="ctr" fontAlgn="ctr"/>
                      <a:endParaRPr lang="en-US" sz="1050" b="0" i="0" u="none" strike="noStrike" noProof="0">
                        <a:solidFill>
                          <a:srgbClr val="000000"/>
                        </a:solidFill>
                        <a:effectLst/>
                        <a:latin typeface="+mj-lt"/>
                      </a:endParaRP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8610C"/>
                    </a:solidFill>
                  </a:tcPr>
                </a:tc>
                <a:tc>
                  <a:txBody>
                    <a:bodyPr/>
                    <a:lstStyle/>
                    <a:p>
                      <a:pPr algn="ctr" fontAlgn="ctr"/>
                      <a:endParaRPr lang="en-US" sz="1050" b="0" i="0" u="none" strike="noStrike" noProof="0">
                        <a:solidFill>
                          <a:srgbClr val="000000"/>
                        </a:solidFill>
                        <a:effectLst/>
                        <a:latin typeface="+mj-lt"/>
                      </a:endParaRP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10000"/>
                    </a:solidFill>
                  </a:tcPr>
                </a:tc>
                <a:tc>
                  <a:txBody>
                    <a:bodyPr/>
                    <a:lstStyle/>
                    <a:p>
                      <a:pPr algn="ctr" fontAlgn="ctr"/>
                      <a:endParaRPr lang="en-US" sz="1050" b="0" i="0" u="none" strike="noStrike" noProof="0">
                        <a:solidFill>
                          <a:srgbClr val="000000"/>
                        </a:solidFill>
                        <a:effectLst/>
                        <a:latin typeface="+mj-lt"/>
                      </a:endParaRP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659C3F"/>
                    </a:solidFill>
                  </a:tcPr>
                </a:tc>
                <a:extLst>
                  <a:ext uri="{0D108BD9-81ED-4DB2-BD59-A6C34878D82A}">
                    <a16:rowId xmlns:a16="http://schemas.microsoft.com/office/drawing/2014/main" val="2336473879"/>
                  </a:ext>
                </a:extLst>
              </a:tr>
              <a:tr h="540266">
                <a:tc>
                  <a:txBody>
                    <a:bodyPr/>
                    <a:lstStyle/>
                    <a:p>
                      <a:pPr algn="ctr" fontAlgn="ctr"/>
                      <a:r>
                        <a:rPr lang="en-US" sz="1050" b="1" i="0" u="none" strike="noStrike" noProof="0" dirty="0">
                          <a:solidFill>
                            <a:srgbClr val="000000"/>
                          </a:solidFill>
                          <a:effectLst/>
                          <a:latin typeface="+mj-lt"/>
                        </a:rPr>
                        <a:t>Implementation in educational areas</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endParaRPr lang="en-US" sz="1050" b="0" i="0" u="none" strike="noStrike" noProof="0" dirty="0">
                        <a:solidFill>
                          <a:srgbClr val="000000"/>
                        </a:solidFill>
                        <a:effectLst/>
                        <a:latin typeface="+mj-lt"/>
                      </a:endParaRP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8610C"/>
                    </a:solidFill>
                  </a:tcPr>
                </a:tc>
                <a:tc>
                  <a:txBody>
                    <a:bodyPr/>
                    <a:lstStyle/>
                    <a:p>
                      <a:pPr algn="ctr" fontAlgn="ctr"/>
                      <a:endParaRPr lang="en-US" sz="1050" b="0" i="0" u="none" strike="noStrike" noProof="0">
                        <a:solidFill>
                          <a:srgbClr val="000000"/>
                        </a:solidFill>
                        <a:effectLst/>
                        <a:latin typeface="+mj-lt"/>
                      </a:endParaRP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8610C"/>
                    </a:solidFill>
                  </a:tcPr>
                </a:tc>
                <a:tc>
                  <a:txBody>
                    <a:bodyPr/>
                    <a:lstStyle/>
                    <a:p>
                      <a:pPr algn="ctr" fontAlgn="ctr"/>
                      <a:endParaRPr lang="en-US" sz="1050" b="0" i="0" u="none" strike="noStrike" noProof="0">
                        <a:solidFill>
                          <a:srgbClr val="000000"/>
                        </a:solidFill>
                        <a:effectLst/>
                        <a:latin typeface="+mj-lt"/>
                      </a:endParaRP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10000"/>
                    </a:solidFill>
                  </a:tcPr>
                </a:tc>
                <a:tc>
                  <a:txBody>
                    <a:bodyPr/>
                    <a:lstStyle/>
                    <a:p>
                      <a:pPr algn="ctr" fontAlgn="ctr"/>
                      <a:endParaRPr lang="en-US" sz="1050" b="0" i="0" u="none" strike="noStrike" noProof="0" dirty="0">
                        <a:solidFill>
                          <a:srgbClr val="000000"/>
                        </a:solidFill>
                        <a:effectLst/>
                        <a:latin typeface="+mj-lt"/>
                      </a:endParaRP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8610C"/>
                    </a:solidFill>
                  </a:tcPr>
                </a:tc>
                <a:extLst>
                  <a:ext uri="{0D108BD9-81ED-4DB2-BD59-A6C34878D82A}">
                    <a16:rowId xmlns:a16="http://schemas.microsoft.com/office/drawing/2014/main" val="2173033609"/>
                  </a:ext>
                </a:extLst>
              </a:tr>
              <a:tr h="540266">
                <a:tc>
                  <a:txBody>
                    <a:bodyPr/>
                    <a:lstStyle/>
                    <a:p>
                      <a:pPr algn="ctr" fontAlgn="ctr"/>
                      <a:r>
                        <a:rPr lang="en-US" sz="1050" b="1" i="0" u="none" strike="noStrike" noProof="0" dirty="0">
                          <a:solidFill>
                            <a:srgbClr val="000000"/>
                          </a:solidFill>
                          <a:effectLst/>
                          <a:latin typeface="+mj-lt"/>
                        </a:rPr>
                        <a:t>Environmental impact mitigation</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endParaRPr lang="en-US" sz="1050" b="0" i="0" u="none" strike="noStrike" noProof="0">
                        <a:solidFill>
                          <a:srgbClr val="000000"/>
                        </a:solidFill>
                        <a:effectLst/>
                        <a:latin typeface="+mj-lt"/>
                      </a:endParaRP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659C3F"/>
                    </a:solidFill>
                  </a:tcPr>
                </a:tc>
                <a:tc>
                  <a:txBody>
                    <a:bodyPr/>
                    <a:lstStyle/>
                    <a:p>
                      <a:pPr algn="ctr" fontAlgn="ctr"/>
                      <a:endParaRPr lang="en-US" sz="1050" b="0" i="0" u="none" strike="noStrike" noProof="0">
                        <a:solidFill>
                          <a:srgbClr val="000000"/>
                        </a:solidFill>
                        <a:effectLst/>
                        <a:latin typeface="+mj-lt"/>
                      </a:endParaRP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659C3F"/>
                    </a:solidFill>
                  </a:tcPr>
                </a:tc>
                <a:tc>
                  <a:txBody>
                    <a:bodyPr/>
                    <a:lstStyle/>
                    <a:p>
                      <a:pPr algn="ctr" fontAlgn="ctr"/>
                      <a:endParaRPr lang="en-US" sz="1050" b="0" i="0" u="none" strike="noStrike" noProof="0">
                        <a:solidFill>
                          <a:srgbClr val="000000"/>
                        </a:solidFill>
                        <a:effectLst/>
                        <a:latin typeface="+mj-lt"/>
                      </a:endParaRP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10000"/>
                    </a:solidFill>
                  </a:tcPr>
                </a:tc>
                <a:tc>
                  <a:txBody>
                    <a:bodyPr/>
                    <a:lstStyle/>
                    <a:p>
                      <a:pPr algn="ctr" fontAlgn="ctr"/>
                      <a:endParaRPr lang="en-US" sz="1050" b="0" i="0" u="none" strike="noStrike" noProof="0">
                        <a:solidFill>
                          <a:srgbClr val="000000"/>
                        </a:solidFill>
                        <a:effectLst/>
                        <a:latin typeface="+mj-lt"/>
                      </a:endParaRP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659C3F"/>
                    </a:solidFill>
                  </a:tcPr>
                </a:tc>
                <a:extLst>
                  <a:ext uri="{0D108BD9-81ED-4DB2-BD59-A6C34878D82A}">
                    <a16:rowId xmlns:a16="http://schemas.microsoft.com/office/drawing/2014/main" val="2535779786"/>
                  </a:ext>
                </a:extLst>
              </a:tr>
              <a:tr h="363640">
                <a:tc>
                  <a:txBody>
                    <a:bodyPr/>
                    <a:lstStyle/>
                    <a:p>
                      <a:pPr algn="ctr" fontAlgn="ctr"/>
                      <a:r>
                        <a:rPr lang="en-US" sz="1050" b="1" i="0" u="none" strike="noStrike" noProof="0" dirty="0">
                          <a:solidFill>
                            <a:srgbClr val="000000"/>
                          </a:solidFill>
                          <a:effectLst/>
                          <a:latin typeface="+mj-lt"/>
                        </a:rPr>
                        <a:t>Economic evaluation</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endParaRPr lang="en-US" sz="1050" b="0" i="0" u="none" strike="noStrike" noProof="0">
                        <a:solidFill>
                          <a:srgbClr val="000000"/>
                        </a:solidFill>
                        <a:effectLst/>
                        <a:latin typeface="+mj-lt"/>
                      </a:endParaRP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8610C"/>
                    </a:solidFill>
                  </a:tcPr>
                </a:tc>
                <a:tc>
                  <a:txBody>
                    <a:bodyPr/>
                    <a:lstStyle/>
                    <a:p>
                      <a:pPr algn="ctr" fontAlgn="ctr"/>
                      <a:endParaRPr lang="en-US" sz="1050" b="0" i="0" u="none" strike="noStrike" noProof="0">
                        <a:solidFill>
                          <a:srgbClr val="000000"/>
                        </a:solidFill>
                        <a:effectLst/>
                        <a:latin typeface="+mj-lt"/>
                      </a:endParaRP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659C3F"/>
                    </a:solidFill>
                  </a:tcPr>
                </a:tc>
                <a:tc>
                  <a:txBody>
                    <a:bodyPr/>
                    <a:lstStyle/>
                    <a:p>
                      <a:pPr algn="ctr" fontAlgn="ctr"/>
                      <a:endParaRPr lang="en-US" sz="1050" b="0" i="0" u="none" strike="noStrike" noProof="0">
                        <a:solidFill>
                          <a:srgbClr val="000000"/>
                        </a:solidFill>
                        <a:effectLst/>
                        <a:latin typeface="+mj-lt"/>
                      </a:endParaRP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10000"/>
                    </a:solidFill>
                  </a:tcPr>
                </a:tc>
                <a:tc>
                  <a:txBody>
                    <a:bodyPr/>
                    <a:lstStyle/>
                    <a:p>
                      <a:pPr algn="ctr" fontAlgn="ctr"/>
                      <a:endParaRPr lang="en-US" sz="1050" b="0" i="0" u="none" strike="noStrike" noProof="0">
                        <a:solidFill>
                          <a:srgbClr val="000000"/>
                        </a:solidFill>
                        <a:effectLst/>
                        <a:latin typeface="+mj-lt"/>
                      </a:endParaRP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659C3F"/>
                    </a:solidFill>
                  </a:tcPr>
                </a:tc>
                <a:extLst>
                  <a:ext uri="{0D108BD9-81ED-4DB2-BD59-A6C34878D82A}">
                    <a16:rowId xmlns:a16="http://schemas.microsoft.com/office/drawing/2014/main" val="3626457376"/>
                  </a:ext>
                </a:extLst>
              </a:tr>
              <a:tr h="363640">
                <a:tc>
                  <a:txBody>
                    <a:bodyPr/>
                    <a:lstStyle/>
                    <a:p>
                      <a:pPr algn="ctr" fontAlgn="ctr"/>
                      <a:r>
                        <a:rPr lang="en-US" sz="1050" b="1" i="0" u="none" strike="noStrike" noProof="0" dirty="0">
                          <a:solidFill>
                            <a:srgbClr val="000000"/>
                          </a:solidFill>
                          <a:effectLst/>
                          <a:latin typeface="+mj-lt"/>
                        </a:rPr>
                        <a:t>Financial evaluation</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endParaRPr lang="en-US" sz="1050" b="0" i="0" u="none" strike="noStrike" noProof="0">
                        <a:solidFill>
                          <a:srgbClr val="000000"/>
                        </a:solidFill>
                        <a:effectLst/>
                        <a:latin typeface="+mj-lt"/>
                      </a:endParaRP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8610C"/>
                    </a:solidFill>
                  </a:tcPr>
                </a:tc>
                <a:tc>
                  <a:txBody>
                    <a:bodyPr/>
                    <a:lstStyle/>
                    <a:p>
                      <a:pPr algn="ctr" fontAlgn="ctr"/>
                      <a:endParaRPr lang="en-US" sz="1050" b="0" i="0" u="none" strike="noStrike" noProof="0">
                        <a:solidFill>
                          <a:srgbClr val="000000"/>
                        </a:solidFill>
                        <a:effectLst/>
                        <a:latin typeface="+mj-lt"/>
                      </a:endParaRP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659C3F"/>
                    </a:solidFill>
                  </a:tcPr>
                </a:tc>
                <a:tc>
                  <a:txBody>
                    <a:bodyPr/>
                    <a:lstStyle/>
                    <a:p>
                      <a:pPr algn="ctr" fontAlgn="ctr"/>
                      <a:endParaRPr lang="en-US" sz="1050" b="0" i="0" u="none" strike="noStrike" noProof="0">
                        <a:solidFill>
                          <a:srgbClr val="000000"/>
                        </a:solidFill>
                        <a:effectLst/>
                        <a:latin typeface="+mj-lt"/>
                      </a:endParaRP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10000"/>
                    </a:solidFill>
                  </a:tcPr>
                </a:tc>
                <a:tc>
                  <a:txBody>
                    <a:bodyPr/>
                    <a:lstStyle/>
                    <a:p>
                      <a:pPr algn="ctr" fontAlgn="ctr"/>
                      <a:endParaRPr lang="en-US" sz="1050" b="0" i="0" u="none" strike="noStrike" noProof="0" dirty="0">
                        <a:solidFill>
                          <a:srgbClr val="000000"/>
                        </a:solidFill>
                        <a:effectLst/>
                        <a:latin typeface="+mj-lt"/>
                      </a:endParaRP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659C3F"/>
                    </a:solidFill>
                  </a:tcPr>
                </a:tc>
                <a:extLst>
                  <a:ext uri="{0D108BD9-81ED-4DB2-BD59-A6C34878D82A}">
                    <a16:rowId xmlns:a16="http://schemas.microsoft.com/office/drawing/2014/main" val="3040445694"/>
                  </a:ext>
                </a:extLst>
              </a:tr>
            </a:tbl>
          </a:graphicData>
        </a:graphic>
      </p:graphicFrame>
      <p:sp>
        <p:nvSpPr>
          <p:cNvPr id="35" name="CuadroTexto 34">
            <a:extLst>
              <a:ext uri="{FF2B5EF4-FFF2-40B4-BE49-F238E27FC236}">
                <a16:creationId xmlns:a16="http://schemas.microsoft.com/office/drawing/2014/main" id="{744377C3-8B3E-BC4E-89FE-FFCCDB6B8911}"/>
              </a:ext>
            </a:extLst>
          </p:cNvPr>
          <p:cNvSpPr txBox="1"/>
          <p:nvPr/>
        </p:nvSpPr>
        <p:spPr>
          <a:xfrm>
            <a:off x="6994933" y="447424"/>
            <a:ext cx="2090379" cy="400110"/>
          </a:xfrm>
          <a:prstGeom prst="rect">
            <a:avLst/>
          </a:prstGeom>
          <a:noFill/>
        </p:spPr>
        <p:txBody>
          <a:bodyPr wrap="square" rtlCol="0">
            <a:spAutoFit/>
          </a:bodyPr>
          <a:lstStyle/>
          <a:p>
            <a:r>
              <a:rPr lang="es-CL" sz="2000" b="1" dirty="0">
                <a:latin typeface="+mj-lt"/>
              </a:rPr>
              <a:t>Infrastructure</a:t>
            </a:r>
          </a:p>
        </p:txBody>
      </p:sp>
      <p:graphicFrame>
        <p:nvGraphicFramePr>
          <p:cNvPr id="36" name="Tabla 35">
            <a:extLst>
              <a:ext uri="{FF2B5EF4-FFF2-40B4-BE49-F238E27FC236}">
                <a16:creationId xmlns:a16="http://schemas.microsoft.com/office/drawing/2014/main" id="{23644468-90C4-8944-AF7B-913BB580579D}"/>
              </a:ext>
            </a:extLst>
          </p:cNvPr>
          <p:cNvGraphicFramePr>
            <a:graphicFrameLocks noGrp="1"/>
          </p:cNvGraphicFramePr>
          <p:nvPr>
            <p:extLst>
              <p:ext uri="{D42A27DB-BD31-4B8C-83A1-F6EECF244321}">
                <p14:modId xmlns:p14="http://schemas.microsoft.com/office/powerpoint/2010/main" val="1325854799"/>
              </p:ext>
            </p:extLst>
          </p:nvPr>
        </p:nvGraphicFramePr>
        <p:xfrm>
          <a:off x="5718027" y="4198275"/>
          <a:ext cx="4120718" cy="2567957"/>
        </p:xfrm>
        <a:graphic>
          <a:graphicData uri="http://schemas.openxmlformats.org/drawingml/2006/table">
            <a:tbl>
              <a:tblPr/>
              <a:tblGrid>
                <a:gridCol w="1101750">
                  <a:extLst>
                    <a:ext uri="{9D8B030D-6E8A-4147-A177-3AD203B41FA5}">
                      <a16:colId xmlns:a16="http://schemas.microsoft.com/office/drawing/2014/main" val="1149439241"/>
                    </a:ext>
                  </a:extLst>
                </a:gridCol>
                <a:gridCol w="754742">
                  <a:extLst>
                    <a:ext uri="{9D8B030D-6E8A-4147-A177-3AD203B41FA5}">
                      <a16:colId xmlns:a16="http://schemas.microsoft.com/office/drawing/2014/main" val="2547005405"/>
                    </a:ext>
                  </a:extLst>
                </a:gridCol>
                <a:gridCol w="754742">
                  <a:extLst>
                    <a:ext uri="{9D8B030D-6E8A-4147-A177-3AD203B41FA5}">
                      <a16:colId xmlns:a16="http://schemas.microsoft.com/office/drawing/2014/main" val="3764927564"/>
                    </a:ext>
                  </a:extLst>
                </a:gridCol>
                <a:gridCol w="754742">
                  <a:extLst>
                    <a:ext uri="{9D8B030D-6E8A-4147-A177-3AD203B41FA5}">
                      <a16:colId xmlns:a16="http://schemas.microsoft.com/office/drawing/2014/main" val="1497297211"/>
                    </a:ext>
                  </a:extLst>
                </a:gridCol>
                <a:gridCol w="754742">
                  <a:extLst>
                    <a:ext uri="{9D8B030D-6E8A-4147-A177-3AD203B41FA5}">
                      <a16:colId xmlns:a16="http://schemas.microsoft.com/office/drawing/2014/main" val="933148278"/>
                    </a:ext>
                  </a:extLst>
                </a:gridCol>
              </a:tblGrid>
              <a:tr h="351731">
                <a:tc>
                  <a:txBody>
                    <a:bodyPr/>
                    <a:lstStyle/>
                    <a:p>
                      <a:pPr algn="ctr" fontAlgn="ctr"/>
                      <a:r>
                        <a:rPr lang="en-US" sz="1050" b="1" i="0" u="none" strike="noStrike" noProof="0" dirty="0">
                          <a:solidFill>
                            <a:srgbClr val="000000"/>
                          </a:solidFill>
                          <a:effectLst/>
                          <a:latin typeface="+mj-lt"/>
                        </a:rPr>
                        <a:t>Activities</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n-US" sz="1050" b="1" i="0" u="none" strike="noStrike" noProof="0" dirty="0">
                          <a:solidFill>
                            <a:srgbClr val="000000"/>
                          </a:solidFill>
                          <a:effectLst/>
                          <a:latin typeface="+mj-lt"/>
                        </a:rPr>
                        <a:t>Panamá</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n-US" sz="1050" b="1" i="0" u="none" strike="noStrike" noProof="0" dirty="0">
                          <a:solidFill>
                            <a:srgbClr val="000000"/>
                          </a:solidFill>
                          <a:effectLst/>
                          <a:latin typeface="+mj-lt"/>
                        </a:rPr>
                        <a:t>El Salvador</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n-US" sz="1050" b="1" i="0" u="none" strike="noStrike" noProof="0" dirty="0">
                          <a:solidFill>
                            <a:srgbClr val="000000"/>
                          </a:solidFill>
                          <a:effectLst/>
                          <a:latin typeface="+mj-lt"/>
                        </a:rPr>
                        <a:t>Guatemala</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n-US" sz="1050" b="1" i="0" u="none" strike="noStrike" noProof="0" dirty="0">
                          <a:solidFill>
                            <a:srgbClr val="000000"/>
                          </a:solidFill>
                          <a:effectLst/>
                          <a:latin typeface="+mj-lt"/>
                        </a:rPr>
                        <a:t>Honduras</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435291661"/>
                  </a:ext>
                </a:extLst>
              </a:tr>
              <a:tr h="369371">
                <a:tc>
                  <a:txBody>
                    <a:bodyPr/>
                    <a:lstStyle/>
                    <a:p>
                      <a:pPr algn="ctr" fontAlgn="ctr"/>
                      <a:r>
                        <a:rPr lang="en-US" sz="1050" b="1" i="0" u="none" strike="noStrike" noProof="0" dirty="0">
                          <a:solidFill>
                            <a:srgbClr val="000000"/>
                          </a:solidFill>
                          <a:effectLst/>
                          <a:latin typeface="+mj-lt"/>
                        </a:rPr>
                        <a:t>Socialization</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endParaRPr lang="en-US" sz="1050" b="0" i="0" u="none" strike="noStrike" noProof="0">
                        <a:solidFill>
                          <a:srgbClr val="000000"/>
                        </a:solidFill>
                        <a:effectLst/>
                        <a:latin typeface="+mj-lt"/>
                      </a:endParaRP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8610C"/>
                    </a:solidFill>
                  </a:tcPr>
                </a:tc>
                <a:tc>
                  <a:txBody>
                    <a:bodyPr/>
                    <a:lstStyle/>
                    <a:p>
                      <a:pPr algn="ctr" fontAlgn="ctr"/>
                      <a:endParaRPr lang="en-US" sz="1050" b="0" i="0" u="none" strike="noStrike" noProof="0" dirty="0">
                        <a:solidFill>
                          <a:srgbClr val="000000"/>
                        </a:solidFill>
                        <a:effectLst/>
                        <a:latin typeface="+mj-lt"/>
                      </a:endParaRP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659C3F"/>
                    </a:solidFill>
                  </a:tcPr>
                </a:tc>
                <a:tc>
                  <a:txBody>
                    <a:bodyPr/>
                    <a:lstStyle/>
                    <a:p>
                      <a:pPr algn="ctr" fontAlgn="ctr"/>
                      <a:endParaRPr lang="en-US" sz="1050" b="0" i="0" u="none" strike="noStrike" noProof="0">
                        <a:solidFill>
                          <a:srgbClr val="000000"/>
                        </a:solidFill>
                        <a:effectLst/>
                        <a:latin typeface="+mj-lt"/>
                      </a:endParaRP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10000"/>
                    </a:solidFill>
                  </a:tcPr>
                </a:tc>
                <a:tc>
                  <a:txBody>
                    <a:bodyPr/>
                    <a:lstStyle/>
                    <a:p>
                      <a:pPr algn="ctr" fontAlgn="ctr"/>
                      <a:endParaRPr lang="en-US" sz="1050" b="0" i="0" u="none" strike="noStrike" noProof="0">
                        <a:solidFill>
                          <a:srgbClr val="000000"/>
                        </a:solidFill>
                        <a:effectLst/>
                        <a:latin typeface="+mj-lt"/>
                      </a:endParaRP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659C3F"/>
                    </a:solidFill>
                  </a:tcPr>
                </a:tc>
                <a:extLst>
                  <a:ext uri="{0D108BD9-81ED-4DB2-BD59-A6C34878D82A}">
                    <a16:rowId xmlns:a16="http://schemas.microsoft.com/office/drawing/2014/main" val="2033565457"/>
                  </a:ext>
                </a:extLst>
              </a:tr>
              <a:tr h="189962">
                <a:tc>
                  <a:txBody>
                    <a:bodyPr/>
                    <a:lstStyle/>
                    <a:p>
                      <a:pPr algn="ctr" fontAlgn="ctr"/>
                      <a:r>
                        <a:rPr lang="en-US" sz="1050" b="1" i="0" u="none" strike="noStrike" noProof="0" dirty="0">
                          <a:solidFill>
                            <a:srgbClr val="000000"/>
                          </a:solidFill>
                          <a:effectLst/>
                          <a:latin typeface="+mj-lt"/>
                        </a:rPr>
                        <a:t>Technical area</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endParaRPr lang="en-US" sz="1050" b="0" i="0" u="none" strike="noStrike" noProof="0">
                        <a:solidFill>
                          <a:srgbClr val="000000"/>
                        </a:solidFill>
                        <a:effectLst/>
                        <a:latin typeface="+mj-lt"/>
                      </a:endParaRP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659C3F"/>
                    </a:solidFill>
                  </a:tcPr>
                </a:tc>
                <a:tc>
                  <a:txBody>
                    <a:bodyPr/>
                    <a:lstStyle/>
                    <a:p>
                      <a:pPr algn="ctr" fontAlgn="ctr"/>
                      <a:endParaRPr lang="en-US" sz="1050" b="0" i="0" u="none" strike="noStrike" noProof="0">
                        <a:solidFill>
                          <a:srgbClr val="000000"/>
                        </a:solidFill>
                        <a:effectLst/>
                        <a:latin typeface="+mj-lt"/>
                      </a:endParaRP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659C3F"/>
                    </a:solidFill>
                  </a:tcPr>
                </a:tc>
                <a:tc>
                  <a:txBody>
                    <a:bodyPr/>
                    <a:lstStyle/>
                    <a:p>
                      <a:pPr algn="ctr" fontAlgn="ctr"/>
                      <a:endParaRPr lang="en-US" sz="1050" b="0" i="0" u="none" strike="noStrike" noProof="0">
                        <a:solidFill>
                          <a:srgbClr val="000000"/>
                        </a:solidFill>
                        <a:effectLst/>
                        <a:latin typeface="+mj-lt"/>
                      </a:endParaRP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10000"/>
                    </a:solidFill>
                  </a:tcPr>
                </a:tc>
                <a:tc>
                  <a:txBody>
                    <a:bodyPr/>
                    <a:lstStyle/>
                    <a:p>
                      <a:pPr algn="ctr" fontAlgn="ctr"/>
                      <a:endParaRPr lang="en-US" sz="1050" b="0" i="0" u="none" strike="noStrike" noProof="0">
                        <a:solidFill>
                          <a:srgbClr val="000000"/>
                        </a:solidFill>
                        <a:effectLst/>
                        <a:latin typeface="+mj-lt"/>
                      </a:endParaRP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659C3F"/>
                    </a:solidFill>
                  </a:tcPr>
                </a:tc>
                <a:extLst>
                  <a:ext uri="{0D108BD9-81ED-4DB2-BD59-A6C34878D82A}">
                    <a16:rowId xmlns:a16="http://schemas.microsoft.com/office/drawing/2014/main" val="619404866"/>
                  </a:ext>
                </a:extLst>
              </a:tr>
              <a:tr h="548780">
                <a:tc>
                  <a:txBody>
                    <a:bodyPr/>
                    <a:lstStyle/>
                    <a:p>
                      <a:pPr algn="ctr" fontAlgn="ctr"/>
                      <a:r>
                        <a:rPr lang="en-US" sz="1050" b="1" i="0" u="none" strike="noStrike" noProof="0" dirty="0">
                          <a:solidFill>
                            <a:srgbClr val="000000"/>
                          </a:solidFill>
                          <a:effectLst/>
                          <a:latin typeface="+mj-lt"/>
                        </a:rPr>
                        <a:t>Analysis of access to the land</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endParaRPr lang="en-US" sz="1050" b="0" i="0" u="none" strike="noStrike" noProof="0">
                        <a:solidFill>
                          <a:srgbClr val="000000"/>
                        </a:solidFill>
                        <a:effectLst/>
                        <a:latin typeface="+mj-lt"/>
                      </a:endParaRP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659C3F"/>
                    </a:solidFill>
                  </a:tcPr>
                </a:tc>
                <a:tc>
                  <a:txBody>
                    <a:bodyPr/>
                    <a:lstStyle/>
                    <a:p>
                      <a:pPr algn="ctr" fontAlgn="ctr"/>
                      <a:endParaRPr lang="en-US" sz="1050" b="0" i="0" u="none" strike="noStrike" noProof="0" dirty="0">
                        <a:solidFill>
                          <a:srgbClr val="000000"/>
                        </a:solidFill>
                        <a:effectLst/>
                        <a:latin typeface="+mj-lt"/>
                      </a:endParaRP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659C3F"/>
                    </a:solidFill>
                  </a:tcPr>
                </a:tc>
                <a:tc>
                  <a:txBody>
                    <a:bodyPr/>
                    <a:lstStyle/>
                    <a:p>
                      <a:pPr algn="ctr" fontAlgn="ctr"/>
                      <a:endParaRPr lang="en-US" sz="1050" b="0" i="0" u="none" strike="noStrike" noProof="0" dirty="0">
                        <a:solidFill>
                          <a:srgbClr val="000000"/>
                        </a:solidFill>
                        <a:effectLst/>
                        <a:latin typeface="+mj-lt"/>
                      </a:endParaRP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10000"/>
                    </a:solidFill>
                  </a:tcPr>
                </a:tc>
                <a:tc>
                  <a:txBody>
                    <a:bodyPr/>
                    <a:lstStyle/>
                    <a:p>
                      <a:pPr algn="ctr" fontAlgn="ctr"/>
                      <a:endParaRPr lang="en-US" sz="1050" b="0" i="0" u="none" strike="noStrike" noProof="0">
                        <a:solidFill>
                          <a:srgbClr val="000000"/>
                        </a:solidFill>
                        <a:effectLst/>
                        <a:latin typeface="+mj-lt"/>
                      </a:endParaRP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659C3F"/>
                    </a:solidFill>
                  </a:tcPr>
                </a:tc>
                <a:extLst>
                  <a:ext uri="{0D108BD9-81ED-4DB2-BD59-A6C34878D82A}">
                    <a16:rowId xmlns:a16="http://schemas.microsoft.com/office/drawing/2014/main" val="3772228674"/>
                  </a:ext>
                </a:extLst>
              </a:tr>
              <a:tr h="369371">
                <a:tc>
                  <a:txBody>
                    <a:bodyPr/>
                    <a:lstStyle/>
                    <a:p>
                      <a:pPr algn="ctr" fontAlgn="ctr"/>
                      <a:r>
                        <a:rPr lang="en-US" sz="1050" b="1" i="0" u="none" strike="noStrike" noProof="0" dirty="0">
                          <a:solidFill>
                            <a:srgbClr val="000000"/>
                          </a:solidFill>
                          <a:effectLst/>
                          <a:latin typeface="+mj-lt"/>
                        </a:rPr>
                        <a:t>Environmental evaluation</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endParaRPr lang="en-US" sz="1050" b="0" i="0" u="none" strike="noStrike" noProof="0">
                        <a:solidFill>
                          <a:srgbClr val="000000"/>
                        </a:solidFill>
                        <a:effectLst/>
                        <a:latin typeface="+mj-lt"/>
                      </a:endParaRP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659C3F"/>
                    </a:solidFill>
                  </a:tcPr>
                </a:tc>
                <a:tc>
                  <a:txBody>
                    <a:bodyPr/>
                    <a:lstStyle/>
                    <a:p>
                      <a:pPr algn="ctr" fontAlgn="ctr"/>
                      <a:endParaRPr lang="en-US" sz="1050" b="0" i="0" u="none" strike="noStrike" noProof="0">
                        <a:solidFill>
                          <a:srgbClr val="000000"/>
                        </a:solidFill>
                        <a:effectLst/>
                        <a:latin typeface="+mj-lt"/>
                      </a:endParaRP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659C3F"/>
                    </a:solidFill>
                  </a:tcPr>
                </a:tc>
                <a:tc>
                  <a:txBody>
                    <a:bodyPr/>
                    <a:lstStyle/>
                    <a:p>
                      <a:pPr algn="ctr" fontAlgn="ctr"/>
                      <a:endParaRPr lang="en-US" sz="1050" b="0" i="0" u="none" strike="noStrike" noProof="0">
                        <a:solidFill>
                          <a:srgbClr val="000000"/>
                        </a:solidFill>
                        <a:effectLst/>
                        <a:latin typeface="+mj-lt"/>
                      </a:endParaRP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10000"/>
                    </a:solidFill>
                  </a:tcPr>
                </a:tc>
                <a:tc>
                  <a:txBody>
                    <a:bodyPr/>
                    <a:lstStyle/>
                    <a:p>
                      <a:pPr algn="ctr" fontAlgn="ctr"/>
                      <a:endParaRPr lang="en-US" sz="1050" b="0" i="0" u="none" strike="noStrike" noProof="0">
                        <a:solidFill>
                          <a:srgbClr val="000000"/>
                        </a:solidFill>
                        <a:effectLst/>
                        <a:latin typeface="+mj-lt"/>
                      </a:endParaRP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659C3F"/>
                    </a:solidFill>
                  </a:tcPr>
                </a:tc>
                <a:extLst>
                  <a:ext uri="{0D108BD9-81ED-4DB2-BD59-A6C34878D82A}">
                    <a16:rowId xmlns:a16="http://schemas.microsoft.com/office/drawing/2014/main" val="2638651910"/>
                  </a:ext>
                </a:extLst>
              </a:tr>
              <a:tr h="369371">
                <a:tc>
                  <a:txBody>
                    <a:bodyPr/>
                    <a:lstStyle/>
                    <a:p>
                      <a:pPr algn="ctr" fontAlgn="ctr"/>
                      <a:r>
                        <a:rPr lang="en-US" sz="1050" b="1" i="0" u="none" strike="noStrike" noProof="0" dirty="0">
                          <a:solidFill>
                            <a:srgbClr val="000000"/>
                          </a:solidFill>
                          <a:effectLst/>
                          <a:latin typeface="+mj-lt"/>
                        </a:rPr>
                        <a:t>Final economic study</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endParaRPr lang="en-US" sz="1050" b="0" i="0" u="none" strike="noStrike" noProof="0">
                        <a:solidFill>
                          <a:srgbClr val="000000"/>
                        </a:solidFill>
                        <a:effectLst/>
                        <a:latin typeface="+mj-lt"/>
                      </a:endParaRP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659C3F"/>
                    </a:solidFill>
                  </a:tcPr>
                </a:tc>
                <a:tc>
                  <a:txBody>
                    <a:bodyPr/>
                    <a:lstStyle/>
                    <a:p>
                      <a:pPr algn="ctr" fontAlgn="ctr"/>
                      <a:endParaRPr lang="en-US" sz="1050" b="0" i="0" u="none" strike="noStrike" noProof="0">
                        <a:solidFill>
                          <a:srgbClr val="000000"/>
                        </a:solidFill>
                        <a:effectLst/>
                        <a:latin typeface="+mj-lt"/>
                      </a:endParaRP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659C3F"/>
                    </a:solidFill>
                  </a:tcPr>
                </a:tc>
                <a:tc>
                  <a:txBody>
                    <a:bodyPr/>
                    <a:lstStyle/>
                    <a:p>
                      <a:pPr algn="ctr" fontAlgn="ctr"/>
                      <a:endParaRPr lang="en-US" sz="1050" b="0" i="0" u="none" strike="noStrike" noProof="0">
                        <a:solidFill>
                          <a:srgbClr val="000000"/>
                        </a:solidFill>
                        <a:effectLst/>
                        <a:latin typeface="+mj-lt"/>
                      </a:endParaRP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10000"/>
                    </a:solidFill>
                  </a:tcPr>
                </a:tc>
                <a:tc>
                  <a:txBody>
                    <a:bodyPr/>
                    <a:lstStyle/>
                    <a:p>
                      <a:pPr algn="ctr" fontAlgn="ctr"/>
                      <a:endParaRPr lang="en-US" sz="1050" b="0" i="0" u="none" strike="noStrike" noProof="0">
                        <a:solidFill>
                          <a:srgbClr val="000000"/>
                        </a:solidFill>
                        <a:effectLst/>
                        <a:latin typeface="+mj-lt"/>
                      </a:endParaRP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659C3F"/>
                    </a:solidFill>
                  </a:tcPr>
                </a:tc>
                <a:extLst>
                  <a:ext uri="{0D108BD9-81ED-4DB2-BD59-A6C34878D82A}">
                    <a16:rowId xmlns:a16="http://schemas.microsoft.com/office/drawing/2014/main" val="1555271626"/>
                  </a:ext>
                </a:extLst>
              </a:tr>
              <a:tr h="369371">
                <a:tc>
                  <a:txBody>
                    <a:bodyPr/>
                    <a:lstStyle/>
                    <a:p>
                      <a:pPr algn="ctr" fontAlgn="ctr"/>
                      <a:r>
                        <a:rPr lang="en-US" sz="1050" b="1" i="0" u="none" strike="noStrike" noProof="0" dirty="0">
                          <a:solidFill>
                            <a:srgbClr val="000000"/>
                          </a:solidFill>
                          <a:effectLst/>
                          <a:latin typeface="+mj-lt"/>
                        </a:rPr>
                        <a:t>Financial evaluation</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endParaRPr lang="en-US" sz="1050" b="0" i="0" u="none" strike="noStrike" noProof="0">
                        <a:solidFill>
                          <a:srgbClr val="000000"/>
                        </a:solidFill>
                        <a:effectLst/>
                        <a:latin typeface="+mj-lt"/>
                      </a:endParaRP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659C3F"/>
                    </a:solidFill>
                  </a:tcPr>
                </a:tc>
                <a:tc>
                  <a:txBody>
                    <a:bodyPr/>
                    <a:lstStyle/>
                    <a:p>
                      <a:pPr algn="ctr" fontAlgn="ctr"/>
                      <a:endParaRPr lang="en-US" sz="1050" b="0" i="0" u="none" strike="noStrike" noProof="0">
                        <a:solidFill>
                          <a:srgbClr val="000000"/>
                        </a:solidFill>
                        <a:effectLst/>
                        <a:latin typeface="+mj-lt"/>
                      </a:endParaRP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659C3F"/>
                    </a:solidFill>
                  </a:tcPr>
                </a:tc>
                <a:tc>
                  <a:txBody>
                    <a:bodyPr/>
                    <a:lstStyle/>
                    <a:p>
                      <a:pPr algn="ctr" fontAlgn="ctr"/>
                      <a:endParaRPr lang="en-US" sz="1050" b="0" i="0" u="none" strike="noStrike" noProof="0">
                        <a:solidFill>
                          <a:srgbClr val="000000"/>
                        </a:solidFill>
                        <a:effectLst/>
                        <a:latin typeface="+mj-lt"/>
                      </a:endParaRP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10000"/>
                    </a:solidFill>
                  </a:tcPr>
                </a:tc>
                <a:tc>
                  <a:txBody>
                    <a:bodyPr/>
                    <a:lstStyle/>
                    <a:p>
                      <a:pPr algn="ctr" fontAlgn="ctr"/>
                      <a:endParaRPr lang="en-US" sz="1050" b="0" i="0" u="none" strike="noStrike" noProof="0" dirty="0">
                        <a:solidFill>
                          <a:srgbClr val="000000"/>
                        </a:solidFill>
                        <a:effectLst/>
                        <a:latin typeface="+mj-lt"/>
                      </a:endParaRP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659C3F"/>
                    </a:solidFill>
                  </a:tcPr>
                </a:tc>
                <a:extLst>
                  <a:ext uri="{0D108BD9-81ED-4DB2-BD59-A6C34878D82A}">
                    <a16:rowId xmlns:a16="http://schemas.microsoft.com/office/drawing/2014/main" val="3789711421"/>
                  </a:ext>
                </a:extLst>
              </a:tr>
            </a:tbl>
          </a:graphicData>
        </a:graphic>
      </p:graphicFrame>
      <p:sp>
        <p:nvSpPr>
          <p:cNvPr id="37" name="CuadroTexto 36">
            <a:extLst>
              <a:ext uri="{FF2B5EF4-FFF2-40B4-BE49-F238E27FC236}">
                <a16:creationId xmlns:a16="http://schemas.microsoft.com/office/drawing/2014/main" id="{13EEADFF-BDF3-5D49-8E8F-6DB65DFAB9C2}"/>
              </a:ext>
            </a:extLst>
          </p:cNvPr>
          <p:cNvSpPr txBox="1"/>
          <p:nvPr/>
        </p:nvSpPr>
        <p:spPr>
          <a:xfrm>
            <a:off x="7189197" y="3798165"/>
            <a:ext cx="2052458" cy="400110"/>
          </a:xfrm>
          <a:prstGeom prst="rect">
            <a:avLst/>
          </a:prstGeom>
          <a:noFill/>
        </p:spPr>
        <p:txBody>
          <a:bodyPr wrap="square" rtlCol="0">
            <a:spAutoFit/>
          </a:bodyPr>
          <a:lstStyle/>
          <a:p>
            <a:r>
              <a:rPr lang="es-CL" sz="2000" b="1" dirty="0">
                <a:latin typeface="+mj-lt"/>
              </a:rPr>
              <a:t>Land access</a:t>
            </a:r>
          </a:p>
        </p:txBody>
      </p:sp>
      <p:sp>
        <p:nvSpPr>
          <p:cNvPr id="18" name="Rectángulo 17">
            <a:extLst>
              <a:ext uri="{FF2B5EF4-FFF2-40B4-BE49-F238E27FC236}">
                <a16:creationId xmlns:a16="http://schemas.microsoft.com/office/drawing/2014/main" id="{0FB81374-8B5A-C24A-9B8C-D96F5D2D83AB}"/>
              </a:ext>
            </a:extLst>
          </p:cNvPr>
          <p:cNvSpPr/>
          <p:nvPr/>
        </p:nvSpPr>
        <p:spPr>
          <a:xfrm>
            <a:off x="360486" y="214111"/>
            <a:ext cx="6004688" cy="307777"/>
          </a:xfrm>
          <a:prstGeom prst="rect">
            <a:avLst/>
          </a:prstGeom>
        </p:spPr>
        <p:txBody>
          <a:bodyPr wrap="square">
            <a:spAutoFit/>
          </a:bodyPr>
          <a:lstStyle/>
          <a:p>
            <a:pPr algn="just">
              <a:defRPr/>
            </a:pPr>
            <a:r>
              <a:rPr lang="en-GB" sz="1400"/>
              <a:t>Here are the results for each dimension, with the activities and each country. </a:t>
            </a:r>
          </a:p>
        </p:txBody>
      </p:sp>
      <p:sp>
        <p:nvSpPr>
          <p:cNvPr id="14" name="Marcador de número de diapositiva 1">
            <a:extLst>
              <a:ext uri="{FF2B5EF4-FFF2-40B4-BE49-F238E27FC236}">
                <a16:creationId xmlns:a16="http://schemas.microsoft.com/office/drawing/2014/main" id="{1E7EE391-2267-F24B-B13E-AC732B79DC75}"/>
              </a:ext>
            </a:extLst>
          </p:cNvPr>
          <p:cNvSpPr>
            <a:spLocks noGrp="1"/>
          </p:cNvSpPr>
          <p:nvPr>
            <p:ph type="sldNum" sz="quarter" idx="12"/>
          </p:nvPr>
        </p:nvSpPr>
        <p:spPr>
          <a:xfrm>
            <a:off x="8591281" y="6201879"/>
            <a:ext cx="2743200" cy="365125"/>
          </a:xfrm>
        </p:spPr>
        <p:txBody>
          <a:bodyPr/>
          <a:lstStyle/>
          <a:p>
            <a:r>
              <a:rPr lang="es-DE" dirty="0">
                <a:solidFill>
                  <a:schemeClr val="tx1"/>
                </a:solidFill>
              </a:rPr>
              <a:t>7</a:t>
            </a:r>
          </a:p>
        </p:txBody>
      </p:sp>
    </p:spTree>
    <p:extLst>
      <p:ext uri="{BB962C8B-B14F-4D97-AF65-F5344CB8AC3E}">
        <p14:creationId xmlns:p14="http://schemas.microsoft.com/office/powerpoint/2010/main" val="164071867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Medio marco 3">
            <a:extLst>
              <a:ext uri="{FF2B5EF4-FFF2-40B4-BE49-F238E27FC236}">
                <a16:creationId xmlns:a16="http://schemas.microsoft.com/office/drawing/2014/main" id="{3D2A4FDF-E551-E24E-95AE-FA5B7C047D39}"/>
              </a:ext>
            </a:extLst>
          </p:cNvPr>
          <p:cNvSpPr/>
          <p:nvPr/>
        </p:nvSpPr>
        <p:spPr>
          <a:xfrm rot="10800000">
            <a:off x="10000552" y="4023972"/>
            <a:ext cx="2194990" cy="2886164"/>
          </a:xfrm>
          <a:prstGeom prst="halfFrame">
            <a:avLst/>
          </a:prstGeom>
          <a:solidFill>
            <a:srgbClr val="3F97E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DE">
              <a:solidFill>
                <a:schemeClr val="tx1"/>
              </a:solidFill>
            </a:endParaRPr>
          </a:p>
        </p:txBody>
      </p:sp>
      <p:sp>
        <p:nvSpPr>
          <p:cNvPr id="5" name="Botón de acción: Hacia delante o Siguiente 4">
            <a:hlinkClick r:id="" action="ppaction://hlinkshowjump?jump=nextslide" highlightClick="1"/>
            <a:extLst>
              <a:ext uri="{FF2B5EF4-FFF2-40B4-BE49-F238E27FC236}">
                <a16:creationId xmlns:a16="http://schemas.microsoft.com/office/drawing/2014/main" id="{9955308D-E134-BB47-8C6F-90BBE692182A}"/>
              </a:ext>
            </a:extLst>
          </p:cNvPr>
          <p:cNvSpPr/>
          <p:nvPr/>
        </p:nvSpPr>
        <p:spPr>
          <a:xfrm>
            <a:off x="11040784" y="6517758"/>
            <a:ext cx="312087" cy="284438"/>
          </a:xfrm>
          <a:prstGeom prst="actionButtonForwardNext">
            <a:avLst/>
          </a:prstGeom>
        </p:spPr>
        <p:style>
          <a:lnRef idx="2">
            <a:schemeClr val="dk1"/>
          </a:lnRef>
          <a:fillRef idx="1">
            <a:schemeClr val="lt1"/>
          </a:fillRef>
          <a:effectRef idx="0">
            <a:schemeClr val="dk1"/>
          </a:effectRef>
          <a:fontRef idx="minor">
            <a:schemeClr val="dk1"/>
          </a:fontRef>
        </p:style>
        <p:txBody>
          <a:bodyPr rtlCol="0" anchor="ctr"/>
          <a:lstStyle/>
          <a:p>
            <a:pPr algn="ctr"/>
            <a:endParaRPr lang="es-DE"/>
          </a:p>
        </p:txBody>
      </p:sp>
      <p:sp>
        <p:nvSpPr>
          <p:cNvPr id="6" name="Botón de acción: Hacia atrás o Anterior 5">
            <a:hlinkClick r:id="" action="ppaction://hlinkshowjump?jump=previousslide" highlightClick="1"/>
            <a:extLst>
              <a:ext uri="{FF2B5EF4-FFF2-40B4-BE49-F238E27FC236}">
                <a16:creationId xmlns:a16="http://schemas.microsoft.com/office/drawing/2014/main" id="{DDE5D2B0-5A65-F046-8DAC-EDC692D80A93}"/>
              </a:ext>
            </a:extLst>
          </p:cNvPr>
          <p:cNvSpPr/>
          <p:nvPr/>
        </p:nvSpPr>
        <p:spPr>
          <a:xfrm>
            <a:off x="10497859" y="6517758"/>
            <a:ext cx="277411" cy="284438"/>
          </a:xfrm>
          <a:prstGeom prst="actionButtonBackPrevious">
            <a:avLst/>
          </a:prstGeom>
        </p:spPr>
        <p:style>
          <a:lnRef idx="2">
            <a:schemeClr val="dk1"/>
          </a:lnRef>
          <a:fillRef idx="1">
            <a:schemeClr val="lt1"/>
          </a:fillRef>
          <a:effectRef idx="0">
            <a:schemeClr val="dk1"/>
          </a:effectRef>
          <a:fontRef idx="minor">
            <a:schemeClr val="dk1"/>
          </a:fontRef>
        </p:style>
        <p:txBody>
          <a:bodyPr rtlCol="0" anchor="ctr"/>
          <a:lstStyle/>
          <a:p>
            <a:pPr algn="ctr"/>
            <a:endParaRPr lang="es-DE"/>
          </a:p>
        </p:txBody>
      </p:sp>
      <p:sp>
        <p:nvSpPr>
          <p:cNvPr id="7" name="Botón de acción: Inicio 6">
            <a:hlinkClick r:id="" action="ppaction://hlinkshowjump?jump=firstslide" highlightClick="1"/>
            <a:extLst>
              <a:ext uri="{FF2B5EF4-FFF2-40B4-BE49-F238E27FC236}">
                <a16:creationId xmlns:a16="http://schemas.microsoft.com/office/drawing/2014/main" id="{07A4F71B-CCE2-BA49-9607-56D3E2609026}"/>
              </a:ext>
            </a:extLst>
          </p:cNvPr>
          <p:cNvSpPr/>
          <p:nvPr/>
        </p:nvSpPr>
        <p:spPr>
          <a:xfrm>
            <a:off x="11676485" y="6517758"/>
            <a:ext cx="317041" cy="284438"/>
          </a:xfrm>
          <a:prstGeom prst="actionButtonHome">
            <a:avLst/>
          </a:prstGeom>
          <a:solidFill>
            <a:schemeClr val="bg1"/>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es-DE"/>
          </a:p>
        </p:txBody>
      </p:sp>
      <p:sp>
        <p:nvSpPr>
          <p:cNvPr id="3" name="Rectángulo 2">
            <a:extLst>
              <a:ext uri="{FF2B5EF4-FFF2-40B4-BE49-F238E27FC236}">
                <a16:creationId xmlns:a16="http://schemas.microsoft.com/office/drawing/2014/main" id="{DAEB8ABD-B9A2-534E-B893-5B4E448852FB}"/>
              </a:ext>
            </a:extLst>
          </p:cNvPr>
          <p:cNvSpPr/>
          <p:nvPr/>
        </p:nvSpPr>
        <p:spPr>
          <a:xfrm>
            <a:off x="446092" y="153888"/>
            <a:ext cx="11484075" cy="1600438"/>
          </a:xfrm>
          <a:prstGeom prst="rect">
            <a:avLst/>
          </a:prstGeom>
        </p:spPr>
        <p:txBody>
          <a:bodyPr wrap="square">
            <a:spAutoFit/>
          </a:bodyPr>
          <a:lstStyle/>
          <a:p>
            <a:pPr lvl="0" algn="just">
              <a:defRPr/>
            </a:pPr>
            <a:r>
              <a:rPr lang="en-GB" sz="1400" b="1"/>
              <a:t>The integration of the identified factors within the geothermal PBE </a:t>
            </a:r>
            <a:r>
              <a:rPr lang="en-GB" sz="1400"/>
              <a:t>allows developing a preliminary catalogue of the activities (or factors) required during the analysis of the social dimension in play-based geothermal exploration is presented. </a:t>
            </a:r>
          </a:p>
          <a:p>
            <a:pPr lvl="0" algn="just">
              <a:defRPr/>
            </a:pPr>
            <a:endParaRPr lang="en-GB" sz="1400"/>
          </a:p>
          <a:p>
            <a:pPr lvl="0" algn="just">
              <a:defRPr/>
            </a:pPr>
            <a:r>
              <a:rPr lang="en-GB" sz="1400"/>
              <a:t>This methodological guide will benefit the developer of geothermal projects as the prior assessment of the societal dimension in geothermal PBE will reduce the risks associated with the development of a geothermal project (electricity, heat or cold generation). This can be represented graphically, as it is show in the graph.</a:t>
            </a:r>
          </a:p>
          <a:p>
            <a:pPr lvl="0" algn="just">
              <a:defRPr/>
            </a:pPr>
            <a:endParaRPr lang="en-GB" sz="1400"/>
          </a:p>
        </p:txBody>
      </p:sp>
      <p:sp>
        <p:nvSpPr>
          <p:cNvPr id="8" name="Rectángulo 7">
            <a:extLst>
              <a:ext uri="{FF2B5EF4-FFF2-40B4-BE49-F238E27FC236}">
                <a16:creationId xmlns:a16="http://schemas.microsoft.com/office/drawing/2014/main" id="{95BA81DF-2D31-104D-A244-C2EB0CBCB863}"/>
              </a:ext>
            </a:extLst>
          </p:cNvPr>
          <p:cNvSpPr/>
          <p:nvPr/>
        </p:nvSpPr>
        <p:spPr>
          <a:xfrm>
            <a:off x="8062058" y="1982450"/>
            <a:ext cx="3290813" cy="3108543"/>
          </a:xfrm>
          <a:prstGeom prst="rect">
            <a:avLst/>
          </a:prstGeom>
        </p:spPr>
        <p:txBody>
          <a:bodyPr wrap="square">
            <a:spAutoFit/>
          </a:bodyPr>
          <a:lstStyle/>
          <a:p>
            <a:pPr lvl="0" algn="just">
              <a:defRPr/>
            </a:pPr>
            <a:r>
              <a:rPr lang="en-US" sz="1400" dirty="0"/>
              <a:t>This graph shows a comparison between the methodology proposed by ESMAP and </a:t>
            </a:r>
            <a:r>
              <a:rPr lang="en-US" sz="1400" b="1" dirty="0"/>
              <a:t>Geothermal Play Based Exploration</a:t>
            </a:r>
            <a:r>
              <a:rPr lang="en-US" sz="1400" dirty="0"/>
              <a:t>. It shows that in GPBE the upfront costs increase. This is related to the need to include the costs of hiring social researchers. On the other hand, risks decrease in the initial steps before drilling because having more information about the social reality can avoid possible associated costs during this phase and later phases, and even anticipate avoiding the impediment of the continuity of the project.</a:t>
            </a:r>
          </a:p>
        </p:txBody>
      </p:sp>
      <p:pic>
        <p:nvPicPr>
          <p:cNvPr id="9" name="Imagen 8">
            <a:extLst>
              <a:ext uri="{FF2B5EF4-FFF2-40B4-BE49-F238E27FC236}">
                <a16:creationId xmlns:a16="http://schemas.microsoft.com/office/drawing/2014/main" id="{2F22FF01-44BB-D449-A5D5-D5686328EF0D}"/>
              </a:ext>
            </a:extLst>
          </p:cNvPr>
          <p:cNvPicPr>
            <a:picLocks noChangeAspect="1"/>
          </p:cNvPicPr>
          <p:nvPr/>
        </p:nvPicPr>
        <p:blipFill>
          <a:blip r:embed="rId2">
            <a:extLst>
              <a:ext uri="{BEBA8EAE-BF5A-486C-A8C5-ECC9F3942E4B}">
                <a14:imgProps xmlns:a14="http://schemas.microsoft.com/office/drawing/2010/main">
                  <a14:imgLayer r:embed="rId3">
                    <a14:imgEffect>
                      <a14:sharpenSoften amount="26000"/>
                    </a14:imgEffect>
                  </a14:imgLayer>
                </a14:imgProps>
              </a:ext>
            </a:extLst>
          </a:blip>
          <a:stretch>
            <a:fillRect/>
          </a:stretch>
        </p:blipFill>
        <p:spPr>
          <a:xfrm>
            <a:off x="417216" y="1704249"/>
            <a:ext cx="7321228" cy="4999863"/>
          </a:xfrm>
          <a:prstGeom prst="rect">
            <a:avLst/>
          </a:prstGeom>
        </p:spPr>
      </p:pic>
      <p:sp>
        <p:nvSpPr>
          <p:cNvPr id="10" name="Marcador de número de diapositiva 1">
            <a:extLst>
              <a:ext uri="{FF2B5EF4-FFF2-40B4-BE49-F238E27FC236}">
                <a16:creationId xmlns:a16="http://schemas.microsoft.com/office/drawing/2014/main" id="{9CC17DE8-F014-604B-BD42-E4C8716251BE}"/>
              </a:ext>
            </a:extLst>
          </p:cNvPr>
          <p:cNvSpPr>
            <a:spLocks noGrp="1"/>
          </p:cNvSpPr>
          <p:nvPr>
            <p:ph type="sldNum" sz="quarter" idx="12"/>
          </p:nvPr>
        </p:nvSpPr>
        <p:spPr>
          <a:xfrm>
            <a:off x="8591281" y="6201879"/>
            <a:ext cx="2743200" cy="365125"/>
          </a:xfrm>
        </p:spPr>
        <p:txBody>
          <a:bodyPr/>
          <a:lstStyle/>
          <a:p>
            <a:r>
              <a:rPr lang="es-DE" dirty="0">
                <a:solidFill>
                  <a:schemeClr val="tx1"/>
                </a:solidFill>
              </a:rPr>
              <a:t>8</a:t>
            </a:r>
          </a:p>
        </p:txBody>
      </p:sp>
    </p:spTree>
    <p:extLst>
      <p:ext uri="{BB962C8B-B14F-4D97-AF65-F5344CB8AC3E}">
        <p14:creationId xmlns:p14="http://schemas.microsoft.com/office/powerpoint/2010/main" val="282098162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Medio marco 3">
            <a:extLst>
              <a:ext uri="{FF2B5EF4-FFF2-40B4-BE49-F238E27FC236}">
                <a16:creationId xmlns:a16="http://schemas.microsoft.com/office/drawing/2014/main" id="{3D2A4FDF-E551-E24E-95AE-FA5B7C047D39}"/>
              </a:ext>
            </a:extLst>
          </p:cNvPr>
          <p:cNvSpPr/>
          <p:nvPr/>
        </p:nvSpPr>
        <p:spPr>
          <a:xfrm rot="10800000">
            <a:off x="10000552" y="4023972"/>
            <a:ext cx="2194990" cy="2886164"/>
          </a:xfrm>
          <a:prstGeom prst="halfFram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DE">
              <a:solidFill>
                <a:schemeClr val="tx1"/>
              </a:solidFill>
            </a:endParaRPr>
          </a:p>
        </p:txBody>
      </p:sp>
      <p:sp>
        <p:nvSpPr>
          <p:cNvPr id="5" name="Botón de acción: Hacia delante o Siguiente 4">
            <a:hlinkClick r:id="" action="ppaction://hlinkshowjump?jump=nextslide" highlightClick="1"/>
            <a:extLst>
              <a:ext uri="{FF2B5EF4-FFF2-40B4-BE49-F238E27FC236}">
                <a16:creationId xmlns:a16="http://schemas.microsoft.com/office/drawing/2014/main" id="{9955308D-E134-BB47-8C6F-90BBE692182A}"/>
              </a:ext>
            </a:extLst>
          </p:cNvPr>
          <p:cNvSpPr/>
          <p:nvPr/>
        </p:nvSpPr>
        <p:spPr>
          <a:xfrm>
            <a:off x="11040784" y="6517758"/>
            <a:ext cx="312087" cy="284438"/>
          </a:xfrm>
          <a:prstGeom prst="actionButtonForwardNext">
            <a:avLst/>
          </a:prstGeom>
        </p:spPr>
        <p:style>
          <a:lnRef idx="2">
            <a:schemeClr val="dk1"/>
          </a:lnRef>
          <a:fillRef idx="1">
            <a:schemeClr val="lt1"/>
          </a:fillRef>
          <a:effectRef idx="0">
            <a:schemeClr val="dk1"/>
          </a:effectRef>
          <a:fontRef idx="minor">
            <a:schemeClr val="dk1"/>
          </a:fontRef>
        </p:style>
        <p:txBody>
          <a:bodyPr rtlCol="0" anchor="ctr"/>
          <a:lstStyle/>
          <a:p>
            <a:pPr algn="ctr"/>
            <a:endParaRPr lang="es-DE"/>
          </a:p>
        </p:txBody>
      </p:sp>
      <p:sp>
        <p:nvSpPr>
          <p:cNvPr id="6" name="Botón de acción: Hacia atrás o Anterior 5">
            <a:hlinkClick r:id="" action="ppaction://hlinkshowjump?jump=previousslide" highlightClick="1"/>
            <a:extLst>
              <a:ext uri="{FF2B5EF4-FFF2-40B4-BE49-F238E27FC236}">
                <a16:creationId xmlns:a16="http://schemas.microsoft.com/office/drawing/2014/main" id="{DDE5D2B0-5A65-F046-8DAC-EDC692D80A93}"/>
              </a:ext>
            </a:extLst>
          </p:cNvPr>
          <p:cNvSpPr/>
          <p:nvPr/>
        </p:nvSpPr>
        <p:spPr>
          <a:xfrm>
            <a:off x="10497859" y="6517758"/>
            <a:ext cx="277411" cy="284438"/>
          </a:xfrm>
          <a:prstGeom prst="actionButtonBackPrevious">
            <a:avLst/>
          </a:prstGeom>
        </p:spPr>
        <p:style>
          <a:lnRef idx="2">
            <a:schemeClr val="dk1"/>
          </a:lnRef>
          <a:fillRef idx="1">
            <a:schemeClr val="lt1"/>
          </a:fillRef>
          <a:effectRef idx="0">
            <a:schemeClr val="dk1"/>
          </a:effectRef>
          <a:fontRef idx="minor">
            <a:schemeClr val="dk1"/>
          </a:fontRef>
        </p:style>
        <p:txBody>
          <a:bodyPr rtlCol="0" anchor="ctr"/>
          <a:lstStyle/>
          <a:p>
            <a:pPr algn="ctr"/>
            <a:endParaRPr lang="es-DE"/>
          </a:p>
        </p:txBody>
      </p:sp>
      <p:sp>
        <p:nvSpPr>
          <p:cNvPr id="7" name="Botón de acción: Inicio 6">
            <a:hlinkClick r:id="" action="ppaction://hlinkshowjump?jump=firstslide" highlightClick="1"/>
            <a:extLst>
              <a:ext uri="{FF2B5EF4-FFF2-40B4-BE49-F238E27FC236}">
                <a16:creationId xmlns:a16="http://schemas.microsoft.com/office/drawing/2014/main" id="{07A4F71B-CCE2-BA49-9607-56D3E2609026}"/>
              </a:ext>
            </a:extLst>
          </p:cNvPr>
          <p:cNvSpPr/>
          <p:nvPr/>
        </p:nvSpPr>
        <p:spPr>
          <a:xfrm>
            <a:off x="11676485" y="6517758"/>
            <a:ext cx="317041" cy="284438"/>
          </a:xfrm>
          <a:prstGeom prst="actionButtonHome">
            <a:avLst/>
          </a:prstGeom>
          <a:solidFill>
            <a:schemeClr val="bg1"/>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es-DE"/>
          </a:p>
        </p:txBody>
      </p:sp>
      <p:sp>
        <p:nvSpPr>
          <p:cNvPr id="10" name="Título 1">
            <a:extLst>
              <a:ext uri="{FF2B5EF4-FFF2-40B4-BE49-F238E27FC236}">
                <a16:creationId xmlns:a16="http://schemas.microsoft.com/office/drawing/2014/main" id="{4195AF00-08B4-5849-8FFE-E6D26FBE3EC2}"/>
              </a:ext>
            </a:extLst>
          </p:cNvPr>
          <p:cNvSpPr>
            <a:spLocks noGrp="1"/>
          </p:cNvSpPr>
          <p:nvPr>
            <p:ph type="title"/>
          </p:nvPr>
        </p:nvSpPr>
        <p:spPr>
          <a:xfrm>
            <a:off x="838200" y="391358"/>
            <a:ext cx="10515600" cy="1325563"/>
          </a:xfrm>
        </p:spPr>
        <p:txBody>
          <a:bodyPr>
            <a:normAutofit/>
          </a:bodyPr>
          <a:lstStyle/>
          <a:p>
            <a:r>
              <a:rPr lang="en-US" sz="2600" b="1" dirty="0"/>
              <a:t>Conclusions:</a:t>
            </a:r>
          </a:p>
        </p:txBody>
      </p:sp>
      <p:sp>
        <p:nvSpPr>
          <p:cNvPr id="11" name="Marcador de contenido 2">
            <a:extLst>
              <a:ext uri="{FF2B5EF4-FFF2-40B4-BE49-F238E27FC236}">
                <a16:creationId xmlns:a16="http://schemas.microsoft.com/office/drawing/2014/main" id="{8FFC88CB-399A-2A49-A6DB-1CD2A0A9F7B4}"/>
              </a:ext>
            </a:extLst>
          </p:cNvPr>
          <p:cNvSpPr>
            <a:spLocks noGrp="1"/>
          </p:cNvSpPr>
          <p:nvPr>
            <p:ph idx="1"/>
          </p:nvPr>
        </p:nvSpPr>
        <p:spPr>
          <a:xfrm>
            <a:off x="1009649" y="1470316"/>
            <a:ext cx="10177464" cy="4237516"/>
          </a:xfrm>
        </p:spPr>
        <p:txBody>
          <a:bodyPr>
            <a:normAutofit lnSpcReduction="10000"/>
          </a:bodyPr>
          <a:lstStyle/>
          <a:p>
            <a:pPr algn="just"/>
            <a:r>
              <a:rPr lang="en-GB" sz="2000">
                <a:latin typeface="+mj-lt"/>
              </a:rPr>
              <a:t>The resulting factors identified (Demand context, Geothermal resource context, Deep social territorial diagnosis, Social, Institutional, Educational, Technical, Regulation, Economic and Financial) are fundamental in geothermal exploration for Central American countries.</a:t>
            </a:r>
          </a:p>
          <a:p>
            <a:pPr marL="0" indent="0" algn="just">
              <a:buNone/>
            </a:pPr>
            <a:endParaRPr lang="en-GB" sz="2000">
              <a:latin typeface="+mj-lt"/>
            </a:endParaRPr>
          </a:p>
          <a:p>
            <a:pPr algn="just"/>
            <a:r>
              <a:rPr lang="en-GB" sz="2000">
                <a:latin typeface="+mj-lt"/>
              </a:rPr>
              <a:t>To develop a successful geothermal Project (electricity, heat or cold generation), the above-mentioned factors must be evaluated beforehand in the process of geothermal exploration based on Plays.</a:t>
            </a:r>
          </a:p>
          <a:p>
            <a:pPr marL="0" indent="0" algn="just">
              <a:buNone/>
            </a:pPr>
            <a:endParaRPr lang="en-GB" sz="2000">
              <a:latin typeface="+mj-lt"/>
            </a:endParaRPr>
          </a:p>
          <a:p>
            <a:pPr algn="just"/>
            <a:r>
              <a:rPr lang="en-GB" sz="2000">
                <a:latin typeface="+mj-lt"/>
              </a:rPr>
              <a:t>The integration of social factors into the Play-based geothermal exploration delivers more security for future investors and developers of geothermal projects.</a:t>
            </a:r>
          </a:p>
          <a:p>
            <a:pPr algn="just"/>
            <a:endParaRPr lang="en-GB" sz="2000">
              <a:latin typeface="+mj-lt"/>
            </a:endParaRPr>
          </a:p>
          <a:p>
            <a:pPr algn="just"/>
            <a:r>
              <a:rPr lang="en-GB" sz="2000">
                <a:latin typeface="+mj-lt"/>
              </a:rPr>
              <a:t>Further research on social factors is necessary, to build a robust methodology that offers the ability to adapt to the needs of each country, while remaining an efficient process.</a:t>
            </a:r>
          </a:p>
        </p:txBody>
      </p:sp>
      <p:sp>
        <p:nvSpPr>
          <p:cNvPr id="9" name="Marcador de número de diapositiva 1">
            <a:extLst>
              <a:ext uri="{FF2B5EF4-FFF2-40B4-BE49-F238E27FC236}">
                <a16:creationId xmlns:a16="http://schemas.microsoft.com/office/drawing/2014/main" id="{16E838F4-F1E7-1D46-B9C9-7AE54DD39D59}"/>
              </a:ext>
            </a:extLst>
          </p:cNvPr>
          <p:cNvSpPr>
            <a:spLocks noGrp="1"/>
          </p:cNvSpPr>
          <p:nvPr>
            <p:ph type="sldNum" sz="quarter" idx="12"/>
          </p:nvPr>
        </p:nvSpPr>
        <p:spPr>
          <a:xfrm>
            <a:off x="8591281" y="6201879"/>
            <a:ext cx="2743200" cy="365125"/>
          </a:xfrm>
        </p:spPr>
        <p:txBody>
          <a:bodyPr/>
          <a:lstStyle/>
          <a:p>
            <a:r>
              <a:rPr lang="es-DE" dirty="0">
                <a:solidFill>
                  <a:schemeClr val="tx1"/>
                </a:solidFill>
              </a:rPr>
              <a:t>9</a:t>
            </a:r>
          </a:p>
        </p:txBody>
      </p:sp>
    </p:spTree>
    <p:extLst>
      <p:ext uri="{BB962C8B-B14F-4D97-AF65-F5344CB8AC3E}">
        <p14:creationId xmlns:p14="http://schemas.microsoft.com/office/powerpoint/2010/main" val="241479821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Medio marco 10">
            <a:extLst>
              <a:ext uri="{FF2B5EF4-FFF2-40B4-BE49-F238E27FC236}">
                <a16:creationId xmlns:a16="http://schemas.microsoft.com/office/drawing/2014/main" id="{C399795E-6A6E-8042-A1E1-0B9EF9B07200}"/>
              </a:ext>
            </a:extLst>
          </p:cNvPr>
          <p:cNvSpPr/>
          <p:nvPr/>
        </p:nvSpPr>
        <p:spPr>
          <a:xfrm rot="10800000">
            <a:off x="10000552" y="4023972"/>
            <a:ext cx="2194990" cy="2886164"/>
          </a:xfrm>
          <a:prstGeom prst="halfFrame">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DE">
              <a:solidFill>
                <a:schemeClr val="tx1"/>
              </a:solidFill>
            </a:endParaRPr>
          </a:p>
        </p:txBody>
      </p:sp>
      <p:sp>
        <p:nvSpPr>
          <p:cNvPr id="5" name="Título 1">
            <a:extLst>
              <a:ext uri="{FF2B5EF4-FFF2-40B4-BE49-F238E27FC236}">
                <a16:creationId xmlns:a16="http://schemas.microsoft.com/office/drawing/2014/main" id="{9A7BBA47-79E6-2B44-890B-DF2412A684E2}"/>
              </a:ext>
            </a:extLst>
          </p:cNvPr>
          <p:cNvSpPr txBox="1">
            <a:spLocks/>
          </p:cNvSpPr>
          <p:nvPr/>
        </p:nvSpPr>
        <p:spPr>
          <a:xfrm>
            <a:off x="1559077" y="407930"/>
            <a:ext cx="9356573" cy="968307"/>
          </a:xfrm>
          <a:prstGeom prst="rect">
            <a:avLst/>
          </a:prstGeom>
          <a:solidFill>
            <a:schemeClr val="bg1">
              <a:lumMod val="75000"/>
            </a:schemeClr>
          </a:solidFill>
          <a:ln>
            <a:noFill/>
          </a:ln>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just"/>
            <a:r>
              <a:rPr lang="es-ES" sz="2800" b="1" dirty="0" err="1"/>
              <a:t>Identification</a:t>
            </a:r>
            <a:r>
              <a:rPr lang="es-ES" sz="2800" b="1" dirty="0"/>
              <a:t> of </a:t>
            </a:r>
            <a:r>
              <a:rPr lang="es-ES" sz="2800" b="1" dirty="0" err="1"/>
              <a:t>the</a:t>
            </a:r>
            <a:r>
              <a:rPr lang="es-ES" sz="2800" b="1" dirty="0"/>
              <a:t> socio-</a:t>
            </a:r>
            <a:r>
              <a:rPr lang="es-ES" sz="2800" b="1" dirty="0" err="1"/>
              <a:t>technical</a:t>
            </a:r>
            <a:r>
              <a:rPr lang="es-ES" sz="2800" b="1" dirty="0"/>
              <a:t> </a:t>
            </a:r>
            <a:r>
              <a:rPr lang="es-ES" sz="2800" b="1" dirty="0" err="1"/>
              <a:t>factors</a:t>
            </a:r>
            <a:r>
              <a:rPr lang="es-ES" sz="2800" b="1" dirty="0"/>
              <a:t> </a:t>
            </a:r>
            <a:r>
              <a:rPr lang="es-ES" sz="2800" b="1" dirty="0" err="1"/>
              <a:t>within</a:t>
            </a:r>
            <a:r>
              <a:rPr lang="es-ES" sz="2800" b="1" dirty="0"/>
              <a:t> </a:t>
            </a:r>
            <a:r>
              <a:rPr lang="es-ES" sz="2800" b="1" dirty="0" err="1"/>
              <a:t>geothermal</a:t>
            </a:r>
            <a:r>
              <a:rPr lang="es-ES" sz="2800" b="1" dirty="0"/>
              <a:t> </a:t>
            </a:r>
            <a:r>
              <a:rPr lang="es-ES" sz="2800" b="1" dirty="0" err="1"/>
              <a:t>exploration</a:t>
            </a:r>
            <a:r>
              <a:rPr lang="es-ES" sz="2800" b="1" dirty="0"/>
              <a:t> </a:t>
            </a:r>
            <a:r>
              <a:rPr lang="es-ES" sz="2800" b="1" dirty="0" err="1"/>
              <a:t>based</a:t>
            </a:r>
            <a:r>
              <a:rPr lang="es-ES" sz="2800" b="1" dirty="0"/>
              <a:t> </a:t>
            </a:r>
            <a:r>
              <a:rPr lang="es-ES" sz="2800" b="1" dirty="0" err="1"/>
              <a:t>on</a:t>
            </a:r>
            <a:r>
              <a:rPr lang="es-ES" sz="2800" b="1" dirty="0"/>
              <a:t> </a:t>
            </a:r>
            <a:r>
              <a:rPr lang="es-ES" sz="2800" b="1" dirty="0" err="1"/>
              <a:t>Plays</a:t>
            </a:r>
            <a:r>
              <a:rPr lang="es-ES" sz="2800" b="1" dirty="0"/>
              <a:t> </a:t>
            </a:r>
            <a:r>
              <a:rPr lang="es-ES" sz="2800" b="1" dirty="0" err="1"/>
              <a:t>with</a:t>
            </a:r>
            <a:r>
              <a:rPr lang="es-ES" sz="2800" b="1" dirty="0"/>
              <a:t> </a:t>
            </a:r>
            <a:r>
              <a:rPr lang="es-ES" sz="2800" b="1" dirty="0" err="1"/>
              <a:t>examples</a:t>
            </a:r>
            <a:r>
              <a:rPr lang="es-ES" sz="2800" b="1" dirty="0"/>
              <a:t> </a:t>
            </a:r>
            <a:r>
              <a:rPr lang="es-ES" sz="2800" b="1" dirty="0" err="1"/>
              <a:t>from</a:t>
            </a:r>
            <a:r>
              <a:rPr lang="es-ES" sz="2800" b="1" dirty="0"/>
              <a:t> Central </a:t>
            </a:r>
            <a:r>
              <a:rPr lang="es-ES" sz="2800" b="1" dirty="0" err="1"/>
              <a:t>America</a:t>
            </a:r>
            <a:r>
              <a:rPr lang="es-ES" sz="2800" b="1" dirty="0"/>
              <a:t> </a:t>
            </a:r>
            <a:endParaRPr lang="es-DE" sz="2800" b="1" dirty="0"/>
          </a:p>
        </p:txBody>
      </p:sp>
      <p:pic>
        <p:nvPicPr>
          <p:cNvPr id="6" name="Picture 2" descr="EGU - Visual identity">
            <a:extLst>
              <a:ext uri="{FF2B5EF4-FFF2-40B4-BE49-F238E27FC236}">
                <a16:creationId xmlns:a16="http://schemas.microsoft.com/office/drawing/2014/main" id="{6A6D8A09-96C0-EF46-A266-4D2E9489CCE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585835" y="4941177"/>
            <a:ext cx="2114878" cy="1024739"/>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a:extLst>
              <a:ext uri="{FF2B5EF4-FFF2-40B4-BE49-F238E27FC236}">
                <a16:creationId xmlns:a16="http://schemas.microsoft.com/office/drawing/2014/main" id="{8D669931-3400-CD4B-8563-6A55811FBB9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17799" y="4758553"/>
            <a:ext cx="2620607" cy="1510485"/>
          </a:xfrm>
          <a:prstGeom prst="rect">
            <a:avLst/>
          </a:prstGeom>
          <a:noFill/>
          <a:extLst>
            <a:ext uri="{909E8E84-426E-40DD-AFC4-6F175D3DCCD1}">
              <a14:hiddenFill xmlns:a14="http://schemas.microsoft.com/office/drawing/2010/main">
                <a:solidFill>
                  <a:srgbClr val="FFFFFF"/>
                </a:solidFill>
              </a14:hiddenFill>
            </a:ext>
          </a:extLst>
        </p:spPr>
      </p:pic>
      <p:sp>
        <p:nvSpPr>
          <p:cNvPr id="8" name="Marcador de número de diapositiva 1">
            <a:extLst>
              <a:ext uri="{FF2B5EF4-FFF2-40B4-BE49-F238E27FC236}">
                <a16:creationId xmlns:a16="http://schemas.microsoft.com/office/drawing/2014/main" id="{85297EFC-5CE8-DC42-8BF5-0CF066E0C5A6}"/>
              </a:ext>
            </a:extLst>
          </p:cNvPr>
          <p:cNvSpPr>
            <a:spLocks noGrp="1"/>
          </p:cNvSpPr>
          <p:nvPr>
            <p:ph type="sldNum" sz="quarter" idx="12"/>
          </p:nvPr>
        </p:nvSpPr>
        <p:spPr>
          <a:xfrm>
            <a:off x="8591281" y="6201879"/>
            <a:ext cx="2743200" cy="365125"/>
          </a:xfrm>
        </p:spPr>
        <p:txBody>
          <a:bodyPr/>
          <a:lstStyle/>
          <a:p>
            <a:r>
              <a:rPr lang="es-DE" dirty="0">
                <a:solidFill>
                  <a:schemeClr val="tx1"/>
                </a:solidFill>
              </a:rPr>
              <a:t>10</a:t>
            </a:r>
          </a:p>
        </p:txBody>
      </p:sp>
      <p:sp>
        <p:nvSpPr>
          <p:cNvPr id="9" name="Rectángulo 8">
            <a:extLst>
              <a:ext uri="{FF2B5EF4-FFF2-40B4-BE49-F238E27FC236}">
                <a16:creationId xmlns:a16="http://schemas.microsoft.com/office/drawing/2014/main" id="{F53B6C31-05A6-7D4B-8458-79DE9431D58D}"/>
              </a:ext>
            </a:extLst>
          </p:cNvPr>
          <p:cNvSpPr/>
          <p:nvPr/>
        </p:nvSpPr>
        <p:spPr>
          <a:xfrm>
            <a:off x="1559077" y="2259472"/>
            <a:ext cx="9356573" cy="2308324"/>
          </a:xfrm>
          <a:prstGeom prst="rect">
            <a:avLst/>
          </a:prstGeom>
        </p:spPr>
        <p:txBody>
          <a:bodyPr wrap="square">
            <a:spAutoFit/>
          </a:bodyPr>
          <a:lstStyle/>
          <a:p>
            <a:pPr algn="just"/>
            <a:br>
              <a:rPr lang="es-ES" sz="800" dirty="0">
                <a:latin typeface="OpenSans"/>
              </a:rPr>
            </a:br>
            <a:r>
              <a:rPr lang="es-ES" sz="800" dirty="0">
                <a:latin typeface="OpenSans"/>
              </a:rPr>
              <a:t>1</a:t>
            </a:r>
            <a:r>
              <a:rPr lang="es-ES" sz="1600" dirty="0">
                <a:latin typeface="OpenSans"/>
              </a:rPr>
              <a:t>Department of Civil and </a:t>
            </a:r>
            <a:r>
              <a:rPr lang="es-ES" sz="1600" dirty="0" err="1">
                <a:latin typeface="OpenSans"/>
              </a:rPr>
              <a:t>Environmental</a:t>
            </a:r>
            <a:r>
              <a:rPr lang="es-ES" sz="1600" dirty="0">
                <a:latin typeface="OpenSans"/>
              </a:rPr>
              <a:t> </a:t>
            </a:r>
            <a:r>
              <a:rPr lang="es-ES" sz="1600" dirty="0" err="1">
                <a:latin typeface="OpenSans"/>
              </a:rPr>
              <a:t>Engineering</a:t>
            </a:r>
            <a:r>
              <a:rPr lang="es-ES" sz="1600" dirty="0">
                <a:latin typeface="OpenSans"/>
              </a:rPr>
              <a:t>, </a:t>
            </a:r>
            <a:r>
              <a:rPr lang="es-ES" sz="1600" dirty="0" err="1">
                <a:latin typeface="OpenSans"/>
              </a:rPr>
              <a:t>Bochum</a:t>
            </a:r>
            <a:r>
              <a:rPr lang="es-ES" sz="1600" dirty="0">
                <a:latin typeface="OpenSans"/>
              </a:rPr>
              <a:t> </a:t>
            </a:r>
            <a:r>
              <a:rPr lang="es-ES" sz="1600" dirty="0" err="1">
                <a:latin typeface="OpenSans"/>
              </a:rPr>
              <a:t>University</a:t>
            </a:r>
            <a:r>
              <a:rPr lang="es-ES" sz="1600" dirty="0">
                <a:latin typeface="OpenSans"/>
              </a:rPr>
              <a:t> of </a:t>
            </a:r>
            <a:r>
              <a:rPr lang="es-ES" sz="1600" dirty="0" err="1">
                <a:latin typeface="OpenSans"/>
              </a:rPr>
              <a:t>Applied</a:t>
            </a:r>
            <a:r>
              <a:rPr lang="es-ES" sz="1600" dirty="0">
                <a:latin typeface="OpenSans"/>
              </a:rPr>
              <a:t> </a:t>
            </a:r>
            <a:r>
              <a:rPr lang="es-ES" sz="1600" dirty="0" err="1">
                <a:latin typeface="OpenSans"/>
              </a:rPr>
              <a:t>Sciences</a:t>
            </a:r>
            <a:r>
              <a:rPr lang="es-ES" sz="1600" dirty="0">
                <a:latin typeface="OpenSans"/>
              </a:rPr>
              <a:t>, </a:t>
            </a:r>
            <a:r>
              <a:rPr lang="es-ES" sz="1600" dirty="0" err="1">
                <a:latin typeface="OpenSans"/>
              </a:rPr>
              <a:t>Bochum</a:t>
            </a:r>
            <a:r>
              <a:rPr lang="es-ES" sz="1600" dirty="0">
                <a:latin typeface="OpenSans"/>
              </a:rPr>
              <a:t>, </a:t>
            </a:r>
            <a:r>
              <a:rPr lang="es-ES" sz="1600" dirty="0" err="1">
                <a:latin typeface="OpenSans"/>
              </a:rPr>
              <a:t>Germany</a:t>
            </a:r>
            <a:r>
              <a:rPr lang="es-ES" sz="1600" dirty="0">
                <a:latin typeface="OpenSans"/>
              </a:rPr>
              <a:t> (</a:t>
            </a:r>
            <a:r>
              <a:rPr lang="es-ES" sz="1600" dirty="0">
                <a:latin typeface="OpenSans"/>
                <a:hlinkClick r:id="rId4"/>
              </a:rPr>
              <a:t>jp.chocobarvillegas@gmail.com</a:t>
            </a:r>
            <a:r>
              <a:rPr lang="es-ES" sz="1600" dirty="0">
                <a:latin typeface="OpenSans"/>
              </a:rPr>
              <a:t>)</a:t>
            </a:r>
          </a:p>
          <a:p>
            <a:pPr algn="just"/>
            <a:br>
              <a:rPr lang="es-ES" dirty="0">
                <a:latin typeface="OpenSans"/>
              </a:rPr>
            </a:br>
            <a:r>
              <a:rPr lang="es-ES" sz="800" dirty="0">
                <a:latin typeface="OpenSans"/>
              </a:rPr>
              <a:t>2</a:t>
            </a:r>
            <a:r>
              <a:rPr lang="es-ES" sz="1600" dirty="0">
                <a:latin typeface="OpenSans"/>
              </a:rPr>
              <a:t>Deutsche </a:t>
            </a:r>
            <a:r>
              <a:rPr lang="es-ES" sz="1600" dirty="0" err="1">
                <a:latin typeface="OpenSans"/>
              </a:rPr>
              <a:t>Gesellschaft</a:t>
            </a:r>
            <a:r>
              <a:rPr lang="es-ES" sz="1600" dirty="0">
                <a:latin typeface="OpenSans"/>
              </a:rPr>
              <a:t> </a:t>
            </a:r>
            <a:r>
              <a:rPr lang="es-ES" sz="1600" dirty="0" err="1">
                <a:latin typeface="OpenSans"/>
              </a:rPr>
              <a:t>für</a:t>
            </a:r>
            <a:r>
              <a:rPr lang="es-ES" sz="1600" dirty="0">
                <a:latin typeface="OpenSans"/>
              </a:rPr>
              <a:t> </a:t>
            </a:r>
            <a:r>
              <a:rPr lang="es-ES" sz="1600" dirty="0" err="1">
                <a:latin typeface="OpenSans"/>
              </a:rPr>
              <a:t>Internationale</a:t>
            </a:r>
            <a:r>
              <a:rPr lang="es-ES" sz="1600" dirty="0">
                <a:latin typeface="OpenSans"/>
              </a:rPr>
              <a:t> </a:t>
            </a:r>
            <a:r>
              <a:rPr lang="es-ES" sz="1600" dirty="0" err="1">
                <a:latin typeface="OpenSans"/>
              </a:rPr>
              <a:t>Zusammenarbeit</a:t>
            </a:r>
            <a:r>
              <a:rPr lang="es-ES" sz="1600" dirty="0">
                <a:latin typeface="OpenSans"/>
              </a:rPr>
              <a:t> (GIZ) </a:t>
            </a:r>
            <a:r>
              <a:rPr lang="es-ES" sz="1600" dirty="0" err="1">
                <a:latin typeface="OpenSans"/>
              </a:rPr>
              <a:t>GmbH</a:t>
            </a:r>
            <a:r>
              <a:rPr lang="es-ES" sz="1600" dirty="0">
                <a:latin typeface="OpenSans"/>
              </a:rPr>
              <a:t>, San </a:t>
            </a:r>
            <a:r>
              <a:rPr lang="es-ES" sz="1600" dirty="0" err="1">
                <a:latin typeface="OpenSans"/>
              </a:rPr>
              <a:t>Jose</a:t>
            </a:r>
            <a:r>
              <a:rPr lang="es-ES" sz="1600" dirty="0">
                <a:latin typeface="OpenSans"/>
              </a:rPr>
              <a:t>́, Costa Rica.</a:t>
            </a:r>
          </a:p>
          <a:p>
            <a:pPr algn="just"/>
            <a:br>
              <a:rPr lang="es-ES" dirty="0">
                <a:latin typeface="OpenSans"/>
              </a:rPr>
            </a:br>
            <a:r>
              <a:rPr lang="es-ES" sz="800" dirty="0">
                <a:latin typeface="OpenSans"/>
              </a:rPr>
              <a:t>3</a:t>
            </a:r>
            <a:r>
              <a:rPr lang="es-ES" dirty="0">
                <a:latin typeface="OpenSans"/>
              </a:rPr>
              <a:t>I</a:t>
            </a:r>
            <a:r>
              <a:rPr lang="es-ES" sz="1600" dirty="0">
                <a:latin typeface="OpenSans"/>
              </a:rPr>
              <a:t>nstitute of </a:t>
            </a:r>
            <a:r>
              <a:rPr lang="es-ES" sz="1600" dirty="0" err="1">
                <a:latin typeface="OpenSans"/>
              </a:rPr>
              <a:t>Geology</a:t>
            </a:r>
            <a:r>
              <a:rPr lang="es-ES" sz="1600" dirty="0">
                <a:latin typeface="OpenSans"/>
              </a:rPr>
              <a:t>, </a:t>
            </a:r>
            <a:r>
              <a:rPr lang="es-ES" sz="1600" dirty="0" err="1">
                <a:latin typeface="OpenSans"/>
              </a:rPr>
              <a:t>Mineralogy</a:t>
            </a:r>
            <a:r>
              <a:rPr lang="es-ES" sz="1600" dirty="0">
                <a:latin typeface="OpenSans"/>
              </a:rPr>
              <a:t> and </a:t>
            </a:r>
            <a:r>
              <a:rPr lang="es-ES" sz="1600" dirty="0" err="1">
                <a:latin typeface="OpenSans"/>
              </a:rPr>
              <a:t>Geophysics</a:t>
            </a:r>
            <a:r>
              <a:rPr lang="es-ES" sz="1600" dirty="0">
                <a:latin typeface="OpenSans"/>
              </a:rPr>
              <a:t>, </a:t>
            </a:r>
            <a:r>
              <a:rPr lang="es-ES" sz="1600" dirty="0" err="1">
                <a:latin typeface="OpenSans"/>
              </a:rPr>
              <a:t>Ruhr-University</a:t>
            </a:r>
            <a:r>
              <a:rPr lang="es-ES" sz="1600" dirty="0">
                <a:latin typeface="OpenSans"/>
              </a:rPr>
              <a:t> </a:t>
            </a:r>
            <a:r>
              <a:rPr lang="es-ES" sz="1600" dirty="0" err="1">
                <a:latin typeface="OpenSans"/>
              </a:rPr>
              <a:t>Bochum</a:t>
            </a:r>
            <a:r>
              <a:rPr lang="es-ES" sz="1600" dirty="0">
                <a:latin typeface="OpenSans"/>
              </a:rPr>
              <a:t>, </a:t>
            </a:r>
            <a:r>
              <a:rPr lang="es-ES" sz="1600" dirty="0" err="1">
                <a:latin typeface="OpenSans"/>
              </a:rPr>
              <a:t>Bochum</a:t>
            </a:r>
            <a:r>
              <a:rPr lang="es-ES" sz="1600" dirty="0">
                <a:latin typeface="OpenSans"/>
              </a:rPr>
              <a:t>, </a:t>
            </a:r>
            <a:r>
              <a:rPr lang="es-ES" sz="1600" dirty="0" err="1">
                <a:latin typeface="OpenSans"/>
              </a:rPr>
              <a:t>Germany</a:t>
            </a:r>
            <a:r>
              <a:rPr lang="es-ES" sz="1600" dirty="0">
                <a:latin typeface="OpenSans"/>
              </a:rPr>
              <a:t>.</a:t>
            </a:r>
          </a:p>
          <a:p>
            <a:pPr algn="just"/>
            <a:br>
              <a:rPr lang="es-ES" dirty="0">
                <a:latin typeface="OpenSans"/>
              </a:rPr>
            </a:br>
            <a:r>
              <a:rPr lang="es-ES" sz="800" dirty="0">
                <a:latin typeface="OpenSans"/>
              </a:rPr>
              <a:t>4</a:t>
            </a:r>
            <a:r>
              <a:rPr lang="es-ES" sz="1600" dirty="0">
                <a:latin typeface="OpenSans"/>
              </a:rPr>
              <a:t>Fraunhofer IEG - </a:t>
            </a:r>
            <a:r>
              <a:rPr lang="es-ES" sz="1600" dirty="0" err="1">
                <a:latin typeface="OpenSans"/>
              </a:rPr>
              <a:t>Institution</a:t>
            </a:r>
            <a:r>
              <a:rPr lang="es-ES" sz="1600" dirty="0">
                <a:latin typeface="OpenSans"/>
              </a:rPr>
              <a:t> </a:t>
            </a:r>
            <a:r>
              <a:rPr lang="es-ES" sz="1600" dirty="0" err="1">
                <a:latin typeface="OpenSans"/>
              </a:rPr>
              <a:t>for</a:t>
            </a:r>
            <a:r>
              <a:rPr lang="es-ES" sz="1600" dirty="0">
                <a:latin typeface="OpenSans"/>
              </a:rPr>
              <a:t> </a:t>
            </a:r>
            <a:r>
              <a:rPr lang="es-ES" sz="1600" dirty="0" err="1">
                <a:latin typeface="OpenSans"/>
              </a:rPr>
              <a:t>Energy</a:t>
            </a:r>
            <a:r>
              <a:rPr lang="es-ES" sz="1600" dirty="0">
                <a:latin typeface="OpenSans"/>
              </a:rPr>
              <a:t> </a:t>
            </a:r>
            <a:r>
              <a:rPr lang="es-ES" sz="1600" dirty="0" err="1">
                <a:latin typeface="OpenSans"/>
              </a:rPr>
              <a:t>Infrastructures</a:t>
            </a:r>
            <a:r>
              <a:rPr lang="es-ES" sz="1600" dirty="0">
                <a:latin typeface="OpenSans"/>
              </a:rPr>
              <a:t> and </a:t>
            </a:r>
            <a:r>
              <a:rPr lang="es-ES" sz="1600" dirty="0" err="1">
                <a:latin typeface="OpenSans"/>
              </a:rPr>
              <a:t>Geothermal</a:t>
            </a:r>
            <a:r>
              <a:rPr lang="es-ES" sz="1600" dirty="0">
                <a:latin typeface="OpenSans"/>
              </a:rPr>
              <a:t> </a:t>
            </a:r>
            <a:r>
              <a:rPr lang="es-ES" sz="1600" dirty="0" err="1">
                <a:latin typeface="OpenSans"/>
              </a:rPr>
              <a:t>Energy</a:t>
            </a:r>
            <a:r>
              <a:rPr lang="es-ES" sz="1600" dirty="0">
                <a:latin typeface="OpenSans"/>
              </a:rPr>
              <a:t>, </a:t>
            </a:r>
            <a:r>
              <a:rPr lang="es-ES" sz="1600" dirty="0" err="1">
                <a:latin typeface="OpenSans"/>
              </a:rPr>
              <a:t>Bochum</a:t>
            </a:r>
            <a:r>
              <a:rPr lang="es-ES" sz="1600" dirty="0">
                <a:latin typeface="OpenSans"/>
              </a:rPr>
              <a:t>, </a:t>
            </a:r>
            <a:r>
              <a:rPr lang="es-ES" sz="1600" dirty="0" err="1">
                <a:latin typeface="OpenSans"/>
              </a:rPr>
              <a:t>Germany</a:t>
            </a:r>
            <a:r>
              <a:rPr lang="es-ES" sz="1600" dirty="0">
                <a:latin typeface="OpenSans"/>
              </a:rPr>
              <a:t>. </a:t>
            </a:r>
            <a:endParaRPr lang="es-ES" sz="1600" dirty="0"/>
          </a:p>
        </p:txBody>
      </p:sp>
      <p:sp>
        <p:nvSpPr>
          <p:cNvPr id="10" name="CuadroTexto 9">
            <a:extLst>
              <a:ext uri="{FF2B5EF4-FFF2-40B4-BE49-F238E27FC236}">
                <a16:creationId xmlns:a16="http://schemas.microsoft.com/office/drawing/2014/main" id="{5B94569E-14A5-DE4A-8BC1-B59DFC092FF7}"/>
              </a:ext>
            </a:extLst>
          </p:cNvPr>
          <p:cNvSpPr txBox="1"/>
          <p:nvPr/>
        </p:nvSpPr>
        <p:spPr>
          <a:xfrm>
            <a:off x="2490849" y="1788531"/>
            <a:ext cx="7210302" cy="338554"/>
          </a:xfrm>
          <a:prstGeom prst="rect">
            <a:avLst/>
          </a:prstGeom>
          <a:noFill/>
          <a:ln>
            <a:noFill/>
          </a:ln>
        </p:spPr>
        <p:txBody>
          <a:bodyPr wrap="square" rtlCol="0">
            <a:spAutoFit/>
          </a:bodyPr>
          <a:lstStyle/>
          <a:p>
            <a:pPr algn="ctr"/>
            <a:r>
              <a:rPr lang="es-ES" sz="1600" b="1" dirty="0"/>
              <a:t>Javiera Chocobar</a:t>
            </a:r>
            <a:r>
              <a:rPr lang="es-ES" sz="1600" baseline="30000" dirty="0"/>
              <a:t>1</a:t>
            </a:r>
            <a:r>
              <a:rPr lang="es-ES" sz="1600" dirty="0"/>
              <a:t>, </a:t>
            </a:r>
            <a:r>
              <a:rPr lang="es-ES" sz="1600" dirty="0" err="1"/>
              <a:t>Bernhardt</a:t>
            </a:r>
            <a:r>
              <a:rPr lang="es-ES" sz="1600" dirty="0"/>
              <a:t> Johst</a:t>
            </a:r>
            <a:r>
              <a:rPr lang="es-ES" sz="1600" baseline="30000" dirty="0"/>
              <a:t>2</a:t>
            </a:r>
            <a:r>
              <a:rPr lang="es-ES" sz="1600" dirty="0"/>
              <a:t>, </a:t>
            </a:r>
            <a:r>
              <a:rPr lang="es-ES" sz="1600" dirty="0" err="1"/>
              <a:t>Rolf</a:t>
            </a:r>
            <a:r>
              <a:rPr lang="es-ES" sz="1600" dirty="0"/>
              <a:t> Bracke</a:t>
            </a:r>
            <a:r>
              <a:rPr lang="es-ES" sz="1600" baseline="30000" dirty="0"/>
              <a:t>1,3,4</a:t>
            </a:r>
            <a:r>
              <a:rPr lang="es-ES" sz="1600" dirty="0"/>
              <a:t>, and Erik H. Saenger</a:t>
            </a:r>
            <a:r>
              <a:rPr lang="es-ES" sz="1600" baseline="30000" dirty="0"/>
              <a:t>1,3,4</a:t>
            </a:r>
            <a:endParaRPr lang="es-DE" sz="1600" dirty="0"/>
          </a:p>
        </p:txBody>
      </p:sp>
      <p:sp>
        <p:nvSpPr>
          <p:cNvPr id="13" name="Botón de acción: Hacia atrás o Anterior 12">
            <a:hlinkClick r:id="" action="ppaction://hlinkshowjump?jump=previousslide" highlightClick="1"/>
            <a:extLst>
              <a:ext uri="{FF2B5EF4-FFF2-40B4-BE49-F238E27FC236}">
                <a16:creationId xmlns:a16="http://schemas.microsoft.com/office/drawing/2014/main" id="{590AB130-AB8E-8444-847C-1A3ACEC96479}"/>
              </a:ext>
            </a:extLst>
          </p:cNvPr>
          <p:cNvSpPr/>
          <p:nvPr/>
        </p:nvSpPr>
        <p:spPr>
          <a:xfrm>
            <a:off x="10497859" y="6517758"/>
            <a:ext cx="277411" cy="284438"/>
          </a:xfrm>
          <a:prstGeom prst="actionButtonBackPrevious">
            <a:avLst/>
          </a:prstGeom>
        </p:spPr>
        <p:style>
          <a:lnRef idx="2">
            <a:schemeClr val="dk1"/>
          </a:lnRef>
          <a:fillRef idx="1">
            <a:schemeClr val="lt1"/>
          </a:fillRef>
          <a:effectRef idx="0">
            <a:schemeClr val="dk1"/>
          </a:effectRef>
          <a:fontRef idx="minor">
            <a:schemeClr val="dk1"/>
          </a:fontRef>
        </p:style>
        <p:txBody>
          <a:bodyPr rtlCol="0" anchor="ctr"/>
          <a:lstStyle/>
          <a:p>
            <a:pPr algn="ctr"/>
            <a:endParaRPr lang="es-DE"/>
          </a:p>
        </p:txBody>
      </p:sp>
      <p:sp>
        <p:nvSpPr>
          <p:cNvPr id="14" name="Botón de acción: Inicio 13">
            <a:hlinkClick r:id="" action="ppaction://hlinkshowjump?jump=firstslide" highlightClick="1"/>
            <a:extLst>
              <a:ext uri="{FF2B5EF4-FFF2-40B4-BE49-F238E27FC236}">
                <a16:creationId xmlns:a16="http://schemas.microsoft.com/office/drawing/2014/main" id="{CA86A250-5014-F642-93EE-C96AE46AFFBE}"/>
              </a:ext>
            </a:extLst>
          </p:cNvPr>
          <p:cNvSpPr/>
          <p:nvPr/>
        </p:nvSpPr>
        <p:spPr>
          <a:xfrm>
            <a:off x="11676485" y="6517758"/>
            <a:ext cx="317041" cy="284438"/>
          </a:xfrm>
          <a:prstGeom prst="actionButtonHome">
            <a:avLst/>
          </a:prstGeom>
          <a:solidFill>
            <a:schemeClr val="bg1"/>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es-DE"/>
          </a:p>
        </p:txBody>
      </p:sp>
    </p:spTree>
    <p:extLst>
      <p:ext uri="{BB962C8B-B14F-4D97-AF65-F5344CB8AC3E}">
        <p14:creationId xmlns:p14="http://schemas.microsoft.com/office/powerpoint/2010/main" val="3589877260"/>
      </p:ext>
    </p:extLst>
  </p:cSld>
  <p:clrMapOvr>
    <a:masterClrMapping/>
  </p:clrMapOvr>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1701</TotalTime>
  <Words>1901</Words>
  <Application>Microsoft Macintosh PowerPoint</Application>
  <PresentationFormat>Panorámica</PresentationFormat>
  <Paragraphs>276</Paragraphs>
  <Slides>11</Slides>
  <Notes>0</Notes>
  <HiddenSlides>0</HiddenSlides>
  <MMClips>0</MMClips>
  <ScaleCrop>false</ScaleCrop>
  <HeadingPairs>
    <vt:vector size="6" baseType="variant">
      <vt:variant>
        <vt:lpstr>Fuentes usadas</vt:lpstr>
      </vt:variant>
      <vt:variant>
        <vt:i4>4</vt:i4>
      </vt:variant>
      <vt:variant>
        <vt:lpstr>Tema</vt:lpstr>
      </vt:variant>
      <vt:variant>
        <vt:i4>1</vt:i4>
      </vt:variant>
      <vt:variant>
        <vt:lpstr>Títulos de diapositiva</vt:lpstr>
      </vt:variant>
      <vt:variant>
        <vt:i4>11</vt:i4>
      </vt:variant>
    </vt:vector>
  </HeadingPairs>
  <TitlesOfParts>
    <vt:vector size="16" baseType="lpstr">
      <vt:lpstr>Arial</vt:lpstr>
      <vt:lpstr>Calibri</vt:lpstr>
      <vt:lpstr>Calibri Light</vt:lpstr>
      <vt:lpstr>OpenSans</vt:lpstr>
      <vt:lpstr>Tema de Office</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Conclusions:</vt:lpstr>
      <vt:lpstr>Presentación de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Identification of the socio-technical factors within geothermal exploration based on Plays with examples from Central America   Javiera Chocobar1, Bernhardt Johst2, Rolf Bracke1,3,4, and Erik H. Saenger1,3,4</dc:title>
  <dc:creator>Javiera Chocobar</dc:creator>
  <cp:lastModifiedBy>Javiera Chocobar</cp:lastModifiedBy>
  <cp:revision>94</cp:revision>
  <dcterms:created xsi:type="dcterms:W3CDTF">2021-03-29T18:45:44Z</dcterms:created>
  <dcterms:modified xsi:type="dcterms:W3CDTF">2021-04-25T12:50:12Z</dcterms:modified>
</cp:coreProperties>
</file>