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3"/>
  </p:handoutMasterIdLst>
  <p:sldIdLst>
    <p:sldId id="256" r:id="rId2"/>
  </p:sldIdLst>
  <p:sldSz cx="9144000" cy="5143500" type="screen16x9"/>
  <p:notesSz cx="6858000" cy="9144000"/>
  <p:defaultTextStyle>
    <a:defPPr>
      <a:defRPr lang="zh-CN"/>
    </a:defPPr>
    <a:lvl1pPr algn="l" defTabSz="407910" rtl="0" fontAlgn="base">
      <a:spcBef>
        <a:spcPct val="0"/>
      </a:spcBef>
      <a:spcAft>
        <a:spcPct val="0"/>
      </a:spcAft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07910" indent="-318573" algn="l" defTabSz="407910" rtl="0" fontAlgn="base">
      <a:spcBef>
        <a:spcPct val="0"/>
      </a:spcBef>
      <a:spcAft>
        <a:spcPct val="0"/>
      </a:spcAft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815819" indent="-637146" algn="l" defTabSz="407910" rtl="0" fontAlgn="base">
      <a:spcBef>
        <a:spcPct val="0"/>
      </a:spcBef>
      <a:spcAft>
        <a:spcPct val="0"/>
      </a:spcAft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224039" indent="-956029" algn="l" defTabSz="407910" rtl="0" fontAlgn="base">
      <a:spcBef>
        <a:spcPct val="0"/>
      </a:spcBef>
      <a:spcAft>
        <a:spcPct val="0"/>
      </a:spcAft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631949" indent="-1274602" algn="l" defTabSz="407910" rtl="0" fontAlgn="base">
      <a:spcBef>
        <a:spcPct val="0"/>
      </a:spcBef>
      <a:spcAft>
        <a:spcPct val="0"/>
      </a:spcAft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446684" algn="l" defTabSz="178674" rtl="0" eaLnBrk="1" latinLnBrk="0" hangingPunct="1"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536021" algn="l" defTabSz="178674" rtl="0" eaLnBrk="1" latinLnBrk="0" hangingPunct="1"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625358" algn="l" defTabSz="178674" rtl="0" eaLnBrk="1" latinLnBrk="0" hangingPunct="1"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714695" algn="l" defTabSz="178674" rtl="0" eaLnBrk="1" latinLnBrk="0" hangingPunct="1">
      <a:defRPr kumimoji="1" sz="1602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000FF"/>
    <a:srgbClr val="66CCFF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/>
    <p:restoredTop sz="99571" autoAdjust="0"/>
  </p:normalViewPr>
  <p:slideViewPr>
    <p:cSldViewPr snapToGrid="0" snapToObjects="1">
      <p:cViewPr varScale="1">
        <p:scale>
          <a:sx n="124" d="100"/>
          <a:sy n="124" d="100"/>
        </p:scale>
        <p:origin x="856" y="1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028CC9D-EA2B-4FB9-8B43-99B5CC92F89F}" type="datetimeFigureOut">
              <a:rPr lang="zh-TW" altLang="en-US"/>
              <a:pPr>
                <a:defRPr/>
              </a:pPr>
              <a:t>2021/4/25</a:t>
            </a:fld>
            <a:endParaRPr lang="en-US" altLang="zh-TW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0C658B3-AD5C-4775-931A-4002044D66C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4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9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64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1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73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28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83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3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7F515-6C57-4F70-ADA0-94016C9DABEF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A9DA6-ED57-4378-9BEE-37194B95A9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28631-790E-43BB-96C2-A699F49EFE21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671AB-13BF-4BFB-8A6C-BDCD028172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109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46">
                <a:solidFill>
                  <a:schemeClr val="tx1">
                    <a:tint val="75000"/>
                  </a:schemeClr>
                </a:solidFill>
              </a:defRPr>
            </a:lvl1pPr>
            <a:lvl2pPr marL="354780" indent="0">
              <a:buNone/>
              <a:defRPr sz="1393">
                <a:solidFill>
                  <a:schemeClr val="tx1">
                    <a:tint val="75000"/>
                  </a:schemeClr>
                </a:solidFill>
              </a:defRPr>
            </a:lvl2pPr>
            <a:lvl3pPr marL="709560" indent="0">
              <a:buNone/>
              <a:defRPr sz="1240">
                <a:solidFill>
                  <a:schemeClr val="tx1">
                    <a:tint val="75000"/>
                  </a:schemeClr>
                </a:solidFill>
              </a:defRPr>
            </a:lvl3pPr>
            <a:lvl4pPr marL="106434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4pPr>
            <a:lvl5pPr marL="141912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5pPr>
            <a:lvl6pPr marL="177390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6pPr>
            <a:lvl7pPr marL="212868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7pPr>
            <a:lvl8pPr marL="248346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8pPr>
            <a:lvl9pPr marL="2838240" indent="0">
              <a:buNone/>
              <a:defRPr sz="10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CE130-44CA-4762-8EB3-5AF50F127767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13034-664E-487D-9372-352430C817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75"/>
            </a:lvl1pPr>
            <a:lvl2pPr>
              <a:defRPr sz="1869"/>
            </a:lvl2pPr>
            <a:lvl3pPr>
              <a:defRPr sz="1546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75"/>
            </a:lvl1pPr>
            <a:lvl2pPr>
              <a:defRPr sz="1869"/>
            </a:lvl2pPr>
            <a:lvl3pPr>
              <a:defRPr sz="1546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207FB-3192-4569-9637-17F0E7E762EC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4ADF9-A8F4-409B-83F1-67C51BC989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69" b="1"/>
            </a:lvl1pPr>
            <a:lvl2pPr marL="354780" indent="0">
              <a:buNone/>
              <a:defRPr sz="1546" b="1"/>
            </a:lvl2pPr>
            <a:lvl3pPr marL="709560" indent="0">
              <a:buNone/>
              <a:defRPr sz="1393" b="1"/>
            </a:lvl3pPr>
            <a:lvl4pPr marL="1064340" indent="0">
              <a:buNone/>
              <a:defRPr sz="1240" b="1"/>
            </a:lvl4pPr>
            <a:lvl5pPr marL="1419120" indent="0">
              <a:buNone/>
              <a:defRPr sz="1240" b="1"/>
            </a:lvl5pPr>
            <a:lvl6pPr marL="1773900" indent="0">
              <a:buNone/>
              <a:defRPr sz="1240" b="1"/>
            </a:lvl6pPr>
            <a:lvl7pPr marL="2128680" indent="0">
              <a:buNone/>
              <a:defRPr sz="1240" b="1"/>
            </a:lvl7pPr>
            <a:lvl8pPr marL="2483460" indent="0">
              <a:buNone/>
              <a:defRPr sz="1240" b="1"/>
            </a:lvl8pPr>
            <a:lvl9pPr marL="2838240" indent="0">
              <a:buNone/>
              <a:defRPr sz="124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69"/>
            </a:lvl1pPr>
            <a:lvl2pPr>
              <a:defRPr sz="1546"/>
            </a:lvl2pPr>
            <a:lvl3pPr>
              <a:defRPr sz="1393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335"/>
            <a:ext cx="4041775" cy="479822"/>
          </a:xfrm>
        </p:spPr>
        <p:txBody>
          <a:bodyPr anchor="b"/>
          <a:lstStyle>
            <a:lvl1pPr marL="0" indent="0">
              <a:buNone/>
              <a:defRPr sz="1869" b="1"/>
            </a:lvl1pPr>
            <a:lvl2pPr marL="354780" indent="0">
              <a:buNone/>
              <a:defRPr sz="1546" b="1"/>
            </a:lvl2pPr>
            <a:lvl3pPr marL="709560" indent="0">
              <a:buNone/>
              <a:defRPr sz="1393" b="1"/>
            </a:lvl3pPr>
            <a:lvl4pPr marL="1064340" indent="0">
              <a:buNone/>
              <a:defRPr sz="1240" b="1"/>
            </a:lvl4pPr>
            <a:lvl5pPr marL="1419120" indent="0">
              <a:buNone/>
              <a:defRPr sz="1240" b="1"/>
            </a:lvl5pPr>
            <a:lvl6pPr marL="1773900" indent="0">
              <a:buNone/>
              <a:defRPr sz="1240" b="1"/>
            </a:lvl6pPr>
            <a:lvl7pPr marL="2128680" indent="0">
              <a:buNone/>
              <a:defRPr sz="1240" b="1"/>
            </a:lvl7pPr>
            <a:lvl8pPr marL="2483460" indent="0">
              <a:buNone/>
              <a:defRPr sz="1240" b="1"/>
            </a:lvl8pPr>
            <a:lvl9pPr marL="2838240" indent="0">
              <a:buNone/>
              <a:defRPr sz="124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156"/>
            <a:ext cx="4041775" cy="2963466"/>
          </a:xfrm>
        </p:spPr>
        <p:txBody>
          <a:bodyPr/>
          <a:lstStyle>
            <a:lvl1pPr>
              <a:defRPr sz="1869"/>
            </a:lvl1pPr>
            <a:lvl2pPr>
              <a:defRPr sz="1546"/>
            </a:lvl2pPr>
            <a:lvl3pPr>
              <a:defRPr sz="1393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F9719-9ABC-4A13-8CDF-353A4FEDFA8E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04980-9986-4E12-B2E5-707C15F518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DB745-67DB-4376-B1F4-9DD9A8D30794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E22D3-3558-4FB1-A080-0DF8CE8C39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439CA-38C0-4B6D-81CB-CB757A82F72E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920CA-EDFC-402E-AD43-7CC022E2802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4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81"/>
            </a:lvl1pPr>
            <a:lvl2pPr>
              <a:defRPr sz="2175"/>
            </a:lvl2pPr>
            <a:lvl3pPr>
              <a:defRPr sz="1869"/>
            </a:lvl3pPr>
            <a:lvl4pPr>
              <a:defRPr sz="1546"/>
            </a:lvl4pPr>
            <a:lvl5pPr>
              <a:defRPr sz="1546"/>
            </a:lvl5pPr>
            <a:lvl6pPr>
              <a:defRPr sz="1546"/>
            </a:lvl6pPr>
            <a:lvl7pPr>
              <a:defRPr sz="1546"/>
            </a:lvl7pPr>
            <a:lvl8pPr>
              <a:defRPr sz="1546"/>
            </a:lvl8pPr>
            <a:lvl9pPr>
              <a:defRPr sz="154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87"/>
            </a:lvl1pPr>
            <a:lvl2pPr marL="354780" indent="0">
              <a:buNone/>
              <a:defRPr sz="934"/>
            </a:lvl2pPr>
            <a:lvl3pPr marL="709560" indent="0">
              <a:buNone/>
              <a:defRPr sz="782"/>
            </a:lvl3pPr>
            <a:lvl4pPr marL="1064340" indent="0">
              <a:buNone/>
              <a:defRPr sz="697"/>
            </a:lvl4pPr>
            <a:lvl5pPr marL="1419120" indent="0">
              <a:buNone/>
              <a:defRPr sz="697"/>
            </a:lvl5pPr>
            <a:lvl6pPr marL="1773900" indent="0">
              <a:buNone/>
              <a:defRPr sz="697"/>
            </a:lvl6pPr>
            <a:lvl7pPr marL="2128680" indent="0">
              <a:buNone/>
              <a:defRPr sz="697"/>
            </a:lvl7pPr>
            <a:lvl8pPr marL="2483460" indent="0">
              <a:buNone/>
              <a:defRPr sz="697"/>
            </a:lvl8pPr>
            <a:lvl9pPr marL="2838240" indent="0">
              <a:buNone/>
              <a:defRPr sz="697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76C01-D1F4-4B7F-9EC4-DAC1BBA0A31E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AF42F-233B-4FAC-A54C-56E273B8A48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3"/>
          </a:xfrm>
        </p:spPr>
        <p:txBody>
          <a:bodyPr anchor="b"/>
          <a:lstStyle>
            <a:lvl1pPr algn="l">
              <a:defRPr sz="154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81"/>
            </a:lvl1pPr>
            <a:lvl2pPr marL="354780" indent="0">
              <a:buNone/>
              <a:defRPr sz="2175"/>
            </a:lvl2pPr>
            <a:lvl3pPr marL="709560" indent="0">
              <a:buNone/>
              <a:defRPr sz="1869"/>
            </a:lvl3pPr>
            <a:lvl4pPr marL="1064340" indent="0">
              <a:buNone/>
              <a:defRPr sz="1546"/>
            </a:lvl4pPr>
            <a:lvl5pPr marL="1419120" indent="0">
              <a:buNone/>
              <a:defRPr sz="1546"/>
            </a:lvl5pPr>
            <a:lvl6pPr marL="1773900" indent="0">
              <a:buNone/>
              <a:defRPr sz="1546"/>
            </a:lvl6pPr>
            <a:lvl7pPr marL="2128680" indent="0">
              <a:buNone/>
              <a:defRPr sz="1546"/>
            </a:lvl7pPr>
            <a:lvl8pPr marL="2483460" indent="0">
              <a:buNone/>
              <a:defRPr sz="1546"/>
            </a:lvl8pPr>
            <a:lvl9pPr marL="2838240" indent="0">
              <a:buNone/>
              <a:defRPr sz="1546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087"/>
            </a:lvl1pPr>
            <a:lvl2pPr marL="354780" indent="0">
              <a:buNone/>
              <a:defRPr sz="934"/>
            </a:lvl2pPr>
            <a:lvl3pPr marL="709560" indent="0">
              <a:buNone/>
              <a:defRPr sz="782"/>
            </a:lvl3pPr>
            <a:lvl4pPr marL="1064340" indent="0">
              <a:buNone/>
              <a:defRPr sz="697"/>
            </a:lvl4pPr>
            <a:lvl5pPr marL="1419120" indent="0">
              <a:buNone/>
              <a:defRPr sz="697"/>
            </a:lvl5pPr>
            <a:lvl6pPr marL="1773900" indent="0">
              <a:buNone/>
              <a:defRPr sz="697"/>
            </a:lvl6pPr>
            <a:lvl7pPr marL="2128680" indent="0">
              <a:buNone/>
              <a:defRPr sz="697"/>
            </a:lvl7pPr>
            <a:lvl8pPr marL="2483460" indent="0">
              <a:buNone/>
              <a:defRPr sz="697"/>
            </a:lvl8pPr>
            <a:lvl9pPr marL="2838240" indent="0">
              <a:buNone/>
              <a:defRPr sz="697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5FFC8-7B95-47D5-BBB7-61BB4FE71C76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15FBA-61BF-4D2F-95FC-6535B2E9B4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7A158-3B38-436B-92C5-B59453727F1B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EA722-E94A-4E51-8EEA-2F62448805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A084D-7050-49D3-9328-8D95166CA4FA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E5950-9A57-433A-81E2-EAAD0EB3DD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065" y="206053"/>
            <a:ext cx="8229871" cy="857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7634" tIns="208817" rIns="417634" bIns="2088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065" y="1200177"/>
            <a:ext cx="8229871" cy="3394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7634" tIns="208817" rIns="417634" bIns="2088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065" y="4767265"/>
            <a:ext cx="2133758" cy="273748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l" defTabSz="354780" fontAlgn="auto">
              <a:spcBef>
                <a:spcPts val="0"/>
              </a:spcBef>
              <a:spcAft>
                <a:spcPts val="0"/>
              </a:spcAft>
              <a:defRPr sz="934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738FB11-99AF-49AF-90F9-C642C4898115}" type="datetimeFigureOut">
              <a:rPr lang="zh-CN" altLang="en-US"/>
              <a:pPr>
                <a:defRPr/>
              </a:pPr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178" y="4767265"/>
            <a:ext cx="2895645" cy="273748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ctr" defTabSz="354780" fontAlgn="auto">
              <a:spcBef>
                <a:spcPts val="0"/>
              </a:spcBef>
              <a:spcAft>
                <a:spcPts val="0"/>
              </a:spcAft>
              <a:defRPr sz="934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178" y="4767265"/>
            <a:ext cx="2133758" cy="273748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r" defTabSz="354780" fontAlgn="auto">
              <a:spcBef>
                <a:spcPts val="0"/>
              </a:spcBef>
              <a:spcAft>
                <a:spcPts val="0"/>
              </a:spcAft>
              <a:defRPr sz="934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9FD73A2-88FD-4445-83B5-20E65DCC8E0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354677" rtl="0" eaLnBrk="0" fontAlgn="base" hangingPunct="0">
        <a:spcBef>
          <a:spcPct val="0"/>
        </a:spcBef>
        <a:spcAft>
          <a:spcPct val="0"/>
        </a:spcAft>
        <a:defRPr sz="341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54677" rtl="0" eaLnBrk="0" fontAlgn="base" hangingPunct="0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defTabSz="354677" rtl="0" eaLnBrk="0" fontAlgn="base" hangingPunct="0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defTabSz="354677" rtl="0" eaLnBrk="0" fontAlgn="base" hangingPunct="0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defTabSz="354677" rtl="0" eaLnBrk="0" fontAlgn="base" hangingPunct="0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77678" algn="ctr" defTabSz="354677" rtl="0" fontAlgn="base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155357" algn="ctr" defTabSz="354677" rtl="0" fontAlgn="base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233035" algn="ctr" defTabSz="354677" rtl="0" fontAlgn="base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310713" algn="ctr" defTabSz="354677" rtl="0" fontAlgn="base">
        <a:spcBef>
          <a:spcPct val="0"/>
        </a:spcBef>
        <a:spcAft>
          <a:spcPct val="0"/>
        </a:spcAft>
        <a:defRPr sz="3415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265940" indent="-265940" algn="l" defTabSz="35467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576384" indent="-221707" algn="l" defTabSz="35467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75" kern="1200">
          <a:solidFill>
            <a:schemeClr val="tx1"/>
          </a:solidFill>
          <a:latin typeface="+mn-lt"/>
          <a:ea typeface="+mn-ea"/>
          <a:cs typeface="+mn-cs"/>
        </a:defRPr>
      </a:lvl2pPr>
      <a:lvl3pPr marL="886827" indent="-177204" algn="l" defTabSz="35467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69" kern="1200">
          <a:solidFill>
            <a:schemeClr val="tx1"/>
          </a:solidFill>
          <a:latin typeface="+mn-lt"/>
          <a:ea typeface="+mn-ea"/>
          <a:cs typeface="+mn-cs"/>
        </a:defRPr>
      </a:lvl3pPr>
      <a:lvl4pPr marL="1241504" indent="-177204" algn="l" defTabSz="35467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46" kern="1200">
          <a:solidFill>
            <a:schemeClr val="tx1"/>
          </a:solidFill>
          <a:latin typeface="+mn-lt"/>
          <a:ea typeface="+mn-ea"/>
          <a:cs typeface="+mn-cs"/>
        </a:defRPr>
      </a:lvl4pPr>
      <a:lvl5pPr marL="1596451" indent="-177204" algn="l" defTabSz="35467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46" kern="1200">
          <a:solidFill>
            <a:schemeClr val="tx1"/>
          </a:solidFill>
          <a:latin typeface="+mn-lt"/>
          <a:ea typeface="+mn-ea"/>
          <a:cs typeface="+mn-cs"/>
        </a:defRPr>
      </a:lvl5pPr>
      <a:lvl6pPr marL="1951290" indent="-177390" algn="l" defTabSz="354780" rtl="0" eaLnBrk="1" latinLnBrk="0" hangingPunct="1">
        <a:spcBef>
          <a:spcPct val="20000"/>
        </a:spcBef>
        <a:buFont typeface="Arial"/>
        <a:buChar char="•"/>
        <a:defRPr sz="1546" kern="1200">
          <a:solidFill>
            <a:schemeClr val="tx1"/>
          </a:solidFill>
          <a:latin typeface="+mn-lt"/>
          <a:ea typeface="+mn-ea"/>
          <a:cs typeface="+mn-cs"/>
        </a:defRPr>
      </a:lvl6pPr>
      <a:lvl7pPr marL="2306070" indent="-177390" algn="l" defTabSz="354780" rtl="0" eaLnBrk="1" latinLnBrk="0" hangingPunct="1">
        <a:spcBef>
          <a:spcPct val="20000"/>
        </a:spcBef>
        <a:buFont typeface="Arial"/>
        <a:buChar char="•"/>
        <a:defRPr sz="1546" kern="1200">
          <a:solidFill>
            <a:schemeClr val="tx1"/>
          </a:solidFill>
          <a:latin typeface="+mn-lt"/>
          <a:ea typeface="+mn-ea"/>
          <a:cs typeface="+mn-cs"/>
        </a:defRPr>
      </a:lvl7pPr>
      <a:lvl8pPr marL="2660850" indent="-177390" algn="l" defTabSz="354780" rtl="0" eaLnBrk="1" latinLnBrk="0" hangingPunct="1">
        <a:spcBef>
          <a:spcPct val="20000"/>
        </a:spcBef>
        <a:buFont typeface="Arial"/>
        <a:buChar char="•"/>
        <a:defRPr sz="1546" kern="1200">
          <a:solidFill>
            <a:schemeClr val="tx1"/>
          </a:solidFill>
          <a:latin typeface="+mn-lt"/>
          <a:ea typeface="+mn-ea"/>
          <a:cs typeface="+mn-cs"/>
        </a:defRPr>
      </a:lvl8pPr>
      <a:lvl9pPr marL="3015630" indent="-177390" algn="l" defTabSz="354780" rtl="0" eaLnBrk="1" latinLnBrk="0" hangingPunct="1">
        <a:spcBef>
          <a:spcPct val="20000"/>
        </a:spcBef>
        <a:buFont typeface="Arial"/>
        <a:buChar char="•"/>
        <a:defRPr sz="15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1pPr>
      <a:lvl2pPr marL="35478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2pPr>
      <a:lvl3pPr marL="70956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3pPr>
      <a:lvl4pPr marL="106434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4pPr>
      <a:lvl5pPr marL="141912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5pPr>
      <a:lvl6pPr marL="177390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6pPr>
      <a:lvl7pPr marL="212868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7pPr>
      <a:lvl8pPr marL="248346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8pPr>
      <a:lvl9pPr marL="2838240" algn="l" defTabSz="354780" rtl="0" eaLnBrk="1" latinLnBrk="0" hangingPunct="1">
        <a:defRPr sz="139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9.jpeg"/><Relationship Id="rId2" Type="http://schemas.openxmlformats.org/officeDocument/2006/relationships/hyperlink" Target="mailto:niuniuliu880330@geol.tsukubai.ac.jp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microsoft.com/office/2007/relationships/hdphoto" Target="../media/hdphoto1.wdp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>
            <a:cxnSpLocks/>
          </p:cNvCxnSpPr>
          <p:nvPr/>
        </p:nvCxnSpPr>
        <p:spPr>
          <a:xfrm>
            <a:off x="0" y="952532"/>
            <a:ext cx="9144000" cy="0"/>
          </a:xfrm>
          <a:prstGeom prst="line">
            <a:avLst/>
          </a:prstGeom>
          <a:ln w="1905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直线连接符 10"/>
          <p:cNvCxnSpPr>
            <a:cxnSpLocks/>
          </p:cNvCxnSpPr>
          <p:nvPr/>
        </p:nvCxnSpPr>
        <p:spPr>
          <a:xfrm>
            <a:off x="204" y="983097"/>
            <a:ext cx="9143796" cy="0"/>
          </a:xfrm>
          <a:prstGeom prst="line">
            <a:avLst/>
          </a:prstGeom>
          <a:ln w="190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113967" y="136148"/>
            <a:ext cx="6748675" cy="3850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lIns="15534" tIns="7767" rIns="15534" bIns="7767">
            <a:spAutoFit/>
            <a:sp3d extrusionH="57150">
              <a:bevelT w="38100" h="38100"/>
            </a:sp3d>
          </a:bodyPr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200" b="1" dirty="0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A </a:t>
            </a:r>
            <a:r>
              <a:rPr kumimoji="0" lang="en-US" altLang="zh-CN" sz="1200" b="1" dirty="0" err="1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Tarim</a:t>
            </a:r>
            <a:r>
              <a:rPr kumimoji="0" lang="en-US" altLang="zh-CN" sz="1200" b="1" dirty="0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-North India connection in northern Gondwana: Constraints from provenance of early Paleozoic sedimentary rocks in the </a:t>
            </a:r>
            <a:r>
              <a:rPr kumimoji="0" lang="en-US" altLang="zh-CN" sz="1200" b="1" dirty="0" err="1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Altyn</a:t>
            </a:r>
            <a:r>
              <a:rPr kumimoji="0" lang="en-US" altLang="zh-CN" sz="1200" b="1" dirty="0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 </a:t>
            </a:r>
            <a:r>
              <a:rPr kumimoji="0" lang="en-US" altLang="zh-CN" sz="1200" b="1" dirty="0" err="1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Tagh</a:t>
            </a:r>
            <a:r>
              <a:rPr kumimoji="0" lang="en-US" altLang="zh-CN" sz="1200" b="1" dirty="0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 orogen, southeastern </a:t>
            </a:r>
            <a:r>
              <a:rPr kumimoji="0" lang="en-US" altLang="zh-CN" sz="1200" b="1" dirty="0" err="1">
                <a:solidFill>
                  <a:srgbClr val="3366FF"/>
                </a:solidFill>
                <a:effectLst>
                  <a:glow rad="203200">
                    <a:srgbClr val="FFFF00">
                      <a:alpha val="36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n-lt"/>
                <a:ea typeface="+mn-ea"/>
              </a:rPr>
              <a:t>Tarim</a:t>
            </a:r>
            <a:endParaRPr kumimoji="0" lang="zh-CN" altLang="en-US" sz="1200" dirty="0">
              <a:solidFill>
                <a:srgbClr val="3366FF"/>
              </a:solidFill>
              <a:effectLst>
                <a:glow rad="203200">
                  <a:srgbClr val="FFFF00">
                    <a:alpha val="36000"/>
                  </a:srgb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14346" name="矩形 12"/>
          <p:cNvSpPr>
            <a:spLocks noChangeArrowheads="1"/>
          </p:cNvSpPr>
          <p:nvPr/>
        </p:nvSpPr>
        <p:spPr bwMode="auto">
          <a:xfrm>
            <a:off x="2149867" y="544001"/>
            <a:ext cx="4676874" cy="1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5534" tIns="7767" rIns="15534" bIns="7767">
            <a:spAutoFit/>
          </a:bodyPr>
          <a:lstStyle/>
          <a:p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Qian Liu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 </a:t>
            </a:r>
            <a:r>
              <a:rPr kumimoji="0" lang="en-US" altLang="zh-CN" sz="849" b="1" baseline="30000" dirty="0">
                <a:solidFill>
                  <a:srgbClr val="0000FF"/>
                </a:solidFill>
                <a:ea typeface="Avenir Heavy"/>
                <a:cs typeface="Avenir Heavy"/>
              </a:rPr>
              <a:t>1,2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Toshiaki </a:t>
            </a:r>
            <a:r>
              <a:rPr kumimoji="0" lang="en-US" altLang="zh-CN" sz="849" b="1" dirty="0" err="1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Tsunogae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 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2</a:t>
            </a:r>
            <a:r>
              <a:rPr kumimoji="0" lang="en-US" altLang="zh-CN" sz="849" b="1" baseline="30000" dirty="0">
                <a:solidFill>
                  <a:srgbClr val="0000FF"/>
                </a:solidFill>
                <a:ea typeface="Avenir Heavy"/>
                <a:cs typeface="Avenir Heavy"/>
              </a:rPr>
              <a:t>,3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</a:t>
            </a:r>
            <a:r>
              <a:rPr kumimoji="0" lang="en-US" altLang="zh-CN" sz="849" b="1" dirty="0" err="1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Guochun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 Zhao 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4</a:t>
            </a:r>
            <a:r>
              <a:rPr kumimoji="0" lang="en-US" altLang="zh-CN" sz="849" b="1" baseline="30000" dirty="0">
                <a:solidFill>
                  <a:srgbClr val="0000FF"/>
                </a:solidFill>
                <a:ea typeface="Avenir Heavy"/>
                <a:cs typeface="Avenir Heavy"/>
              </a:rPr>
              <a:t>,5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</a:t>
            </a:r>
            <a:r>
              <a:rPr kumimoji="0" lang="en-US" altLang="zh-CN" sz="849" b="1" dirty="0" err="1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Yigui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 Han 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5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</a:t>
            </a:r>
            <a:r>
              <a:rPr kumimoji="0" lang="en-US" altLang="zh-CN" sz="849" b="1" dirty="0" err="1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Jinlong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 Yao </a:t>
            </a:r>
            <a:r>
              <a:rPr kumimoji="0" lang="en-US" altLang="zh-CN" sz="849" b="1" baseline="30000" dirty="0">
                <a:solidFill>
                  <a:srgbClr val="0000FF"/>
                </a:solidFill>
                <a:ea typeface="Avenir Heavy"/>
                <a:cs typeface="Avenir Heavy"/>
              </a:rPr>
              <a:t>5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Jianhua Li 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6</a:t>
            </a:r>
            <a:r>
              <a:rPr kumimoji="0" lang="en-US" altLang="zh-CN" sz="849" b="1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, Peng Wang </a:t>
            </a:r>
            <a:r>
              <a:rPr kumimoji="0" lang="en-US" altLang="zh-CN" sz="849" b="1" baseline="30000" dirty="0">
                <a:solidFill>
                  <a:srgbClr val="0000FF"/>
                </a:solidFill>
                <a:latin typeface="+mj-lt"/>
                <a:ea typeface="Avenir Heavy"/>
                <a:cs typeface="Avenir Heavy"/>
              </a:rPr>
              <a:t>4</a:t>
            </a:r>
            <a:endParaRPr kumimoji="0" lang="zh-CN" altLang="zh-CN" sz="849" b="1" baseline="30000" dirty="0">
              <a:solidFill>
                <a:srgbClr val="0000FF"/>
              </a:solidFill>
              <a:latin typeface="+mj-lt"/>
              <a:ea typeface="Avenir Heavy"/>
              <a:cs typeface="Avenir Heavy"/>
            </a:endParaRPr>
          </a:p>
        </p:txBody>
      </p:sp>
      <p:sp>
        <p:nvSpPr>
          <p:cNvPr id="14347" name="文本框 13"/>
          <p:cNvSpPr txBox="1">
            <a:spLocks noChangeArrowheads="1"/>
          </p:cNvSpPr>
          <p:nvPr/>
        </p:nvSpPr>
        <p:spPr bwMode="auto">
          <a:xfrm>
            <a:off x="1448353" y="713322"/>
            <a:ext cx="6247293" cy="29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ctr"/>
            <a:r>
              <a:rPr kumimoji="0" lang="en-US" altLang="zh-CN" sz="600" b="1" i="1" dirty="0">
                <a:latin typeface="+mj-lt"/>
                <a:ea typeface="宋体" pitchFamily="2" charset="-122"/>
                <a:cs typeface="Times" pitchFamily="18" charset="0"/>
              </a:rPr>
              <a:t>1. International Research Fellow of Japan Society for the Promotion of Science</a:t>
            </a:r>
            <a:r>
              <a:rPr kumimoji="0" lang="zh-CN" altLang="en-US" sz="600" b="1" i="1" dirty="0">
                <a:latin typeface="+mj-lt"/>
                <a:ea typeface="宋体" pitchFamily="2" charset="-122"/>
                <a:cs typeface="Times" pitchFamily="18" charset="0"/>
              </a:rPr>
              <a:t> </a:t>
            </a:r>
            <a:r>
              <a:rPr kumimoji="0" lang="en-US" altLang="zh-CN" sz="600" b="1" i="1" dirty="0">
                <a:latin typeface="+mj-lt"/>
                <a:ea typeface="宋体" pitchFamily="2" charset="-122"/>
                <a:cs typeface="Times" pitchFamily="18" charset="0"/>
              </a:rPr>
              <a:t>(JSPS); 2. University of Tsukuba, Japan (</a:t>
            </a:r>
            <a:r>
              <a:rPr kumimoji="0" lang="en-US" altLang="zh-CN" sz="600" b="1" i="1" dirty="0">
                <a:solidFill>
                  <a:srgbClr val="FF6FCF"/>
                </a:solidFill>
                <a:hlinkClick r:id="rId2"/>
              </a:rPr>
              <a:t>niuniuliu880330@geol.tsukubai.ac.jp</a:t>
            </a:r>
            <a:r>
              <a:rPr kumimoji="0" lang="en-US" altLang="zh-CN" sz="600" b="1" i="1" dirty="0">
                <a:latin typeface="+mj-lt"/>
                <a:ea typeface="宋体" pitchFamily="2" charset="-122"/>
                <a:cs typeface="Times" pitchFamily="18" charset="0"/>
              </a:rPr>
              <a:t>); 3. University of Johannesburg, South Africa; 4. The University of Hong Kong, </a:t>
            </a:r>
            <a:r>
              <a:rPr kumimoji="0" lang="en-US" altLang="zh-CN" sz="600" b="1" i="1" dirty="0" err="1">
                <a:latin typeface="+mj-lt"/>
                <a:ea typeface="宋体" pitchFamily="2" charset="-122"/>
                <a:cs typeface="Times" pitchFamily="18" charset="0"/>
              </a:rPr>
              <a:t>Pokfulam</a:t>
            </a:r>
            <a:r>
              <a:rPr kumimoji="0" lang="en-US" altLang="zh-CN" sz="600" b="1" i="1" dirty="0">
                <a:latin typeface="+mj-lt"/>
                <a:ea typeface="宋体" pitchFamily="2" charset="-122"/>
                <a:cs typeface="Times" pitchFamily="18" charset="0"/>
              </a:rPr>
              <a:t> Road, Hong Kong, China; 5. Northwest University, China; 6. China Institute of Geomechanics, China</a:t>
            </a:r>
          </a:p>
          <a:p>
            <a:pPr algn="ctr"/>
            <a:endParaRPr kumimoji="0" lang="en-US" altLang="zh-CN" sz="600" b="1" i="1" dirty="0">
              <a:latin typeface="+mj-lt"/>
              <a:ea typeface="宋体" pitchFamily="2" charset="-122"/>
              <a:cs typeface="Times" pitchFamily="18" charset="0"/>
            </a:endParaRPr>
          </a:p>
        </p:txBody>
      </p:sp>
      <p:sp>
        <p:nvSpPr>
          <p:cNvPr id="16" name="Title 11"/>
          <p:cNvSpPr txBox="1">
            <a:spLocks/>
          </p:cNvSpPr>
          <p:nvPr/>
        </p:nvSpPr>
        <p:spPr>
          <a:xfrm>
            <a:off x="76202" y="1037605"/>
            <a:ext cx="3846497" cy="16573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00FF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</p:spPr>
        <p:txBody>
          <a:bodyPr lIns="70952" tIns="35476" rIns="70952" bIns="35476" anchor="ctr">
            <a:normAutofit/>
          </a:bodyPr>
          <a:lstStyle>
            <a:lvl1pPr algn="ctr" defTabSz="2088170" rtl="0" eaLnBrk="1" latinLnBrk="0" hangingPunct="1">
              <a:spcBef>
                <a:spcPct val="0"/>
              </a:spcBef>
              <a:buNone/>
              <a:defRPr sz="20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en-US" altLang="zh-CN" sz="748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Introduction</a:t>
            </a:r>
            <a:endParaRPr kumimoji="0" lang="zh-CN" altLang="en-US" sz="748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6202" y="1236351"/>
            <a:ext cx="3846497" cy="2545065"/>
          </a:xfrm>
          <a:prstGeom prst="roundRect">
            <a:avLst>
              <a:gd name="adj" fmla="val 2279"/>
            </a:avLst>
          </a:prstGeom>
          <a:noFill/>
          <a:ln w="19050" cmpd="sng">
            <a:solidFill>
              <a:srgbClr val="4F81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5534" tIns="7767" rIns="15534" bIns="7767" anchor="ctr"/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2" dirty="0"/>
          </a:p>
        </p:txBody>
      </p:sp>
      <p:sp>
        <p:nvSpPr>
          <p:cNvPr id="14352" name="矩形 19"/>
          <p:cNvSpPr>
            <a:spLocks noChangeArrowheads="1"/>
          </p:cNvSpPr>
          <p:nvPr/>
        </p:nvSpPr>
        <p:spPr bwMode="auto">
          <a:xfrm>
            <a:off x="109817" y="1274548"/>
            <a:ext cx="3781625" cy="43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Locating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during the assembly of Gondwana remains controversial, with different paleomagnetic studies advocating a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-Australia linkage or a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-Arabia connection. This study targeted the early Paleozoic sedimentary rocks in the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Altyn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Tagh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orogen along southeastern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and proposed a </a:t>
            </a:r>
            <a:r>
              <a:rPr kumimoji="0" lang="en-US" altLang="zh-CN" sz="68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68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-North India connection in northern Gondwanan based on detrital zircon age comparison.</a:t>
            </a:r>
            <a:endParaRPr kumimoji="0" lang="zh-CN" altLang="en-US" sz="680" b="1" dirty="0">
              <a:solidFill>
                <a:srgbClr val="000090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4354" name="矩形 24"/>
          <p:cNvSpPr>
            <a:spLocks noChangeArrowheads="1"/>
          </p:cNvSpPr>
          <p:nvPr/>
        </p:nvSpPr>
        <p:spPr bwMode="auto">
          <a:xfrm>
            <a:off x="90815" y="3551094"/>
            <a:ext cx="3800627" cy="200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Figure 1. (A) Topographic and location of the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Altyn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Tagh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orogen. AT-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Altyn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Tagh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 WKL- West Kunlun, and EKL- East Kunlun. (B) Tectonic division of the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Altyn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Tagh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orogen. (C) Geological map of the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Altyn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Tagh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orogen.</a:t>
            </a:r>
            <a:endParaRPr kumimoji="0" lang="zh-CN" altLang="en-US" sz="600" b="1" i="1" dirty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3977719" y="1242412"/>
            <a:ext cx="2717053" cy="3837244"/>
          </a:xfrm>
          <a:prstGeom prst="roundRect">
            <a:avLst>
              <a:gd name="adj" fmla="val 3168"/>
            </a:avLst>
          </a:prstGeom>
          <a:noFill/>
          <a:ln w="19050" cmpd="sng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5534" tIns="7767" rIns="15534" bIns="7767" anchor="ctr"/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2" dirty="0"/>
          </a:p>
        </p:txBody>
      </p:sp>
      <p:sp>
        <p:nvSpPr>
          <p:cNvPr id="14359" name="矩形 30"/>
          <p:cNvSpPr>
            <a:spLocks noChangeArrowheads="1"/>
          </p:cNvSpPr>
          <p:nvPr/>
        </p:nvSpPr>
        <p:spPr bwMode="auto">
          <a:xfrm>
            <a:off x="2692547" y="4084875"/>
            <a:ext cx="1198896" cy="55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The early Paleozoic strata in eastern </a:t>
            </a:r>
            <a:r>
              <a:rPr kumimoji="0" lang="en-US" altLang="zh-CN" sz="70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Altyn</a:t>
            </a: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</a:t>
            </a:r>
            <a:r>
              <a:rPr kumimoji="0" lang="en-US" altLang="zh-CN" sz="70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Tagh</a:t>
            </a: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consists mainly of foliated sandstone, siltstone, and mudstone, with minor basalt interlayers.</a:t>
            </a:r>
            <a:endParaRPr kumimoji="0" lang="zh-CN" altLang="en-US" sz="700" b="1" dirty="0">
              <a:solidFill>
                <a:srgbClr val="000090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4361" name="矩形 33"/>
          <p:cNvSpPr>
            <a:spLocks noChangeArrowheads="1"/>
          </p:cNvSpPr>
          <p:nvPr/>
        </p:nvSpPr>
        <p:spPr bwMode="auto">
          <a:xfrm>
            <a:off x="2700463" y="4653651"/>
            <a:ext cx="1190979" cy="38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Figure 2. Field photograph and photomicrograph (crossed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nicols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).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Qz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Quartz, </a:t>
            </a:r>
            <a:r>
              <a:rPr kumimoji="0" lang="en-US" altLang="zh-CN" sz="600" b="1" i="1" dirty="0" err="1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Kfs</a:t>
            </a:r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 K-feldspar, and Ls- Sedimentary lithic grain.</a:t>
            </a:r>
            <a:endParaRPr kumimoji="0" lang="zh-CN" altLang="en-US" sz="600" b="1" i="1" dirty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4367" name="矩形 37"/>
          <p:cNvSpPr>
            <a:spLocks noChangeArrowheads="1"/>
          </p:cNvSpPr>
          <p:nvPr/>
        </p:nvSpPr>
        <p:spPr bwMode="auto">
          <a:xfrm>
            <a:off x="4008548" y="4833500"/>
            <a:ext cx="2615536" cy="200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600" b="1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Figures 3 and 4. Probability curves for detrital zircon ages in this study and precious work. S- number of samples; N- number of analyses.</a:t>
            </a:r>
            <a:endParaRPr kumimoji="0" lang="zh-CN" altLang="en-US" sz="600" b="1" i="1" dirty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76200" y="4025821"/>
            <a:ext cx="3846497" cy="1053835"/>
          </a:xfrm>
          <a:prstGeom prst="roundRect">
            <a:avLst>
              <a:gd name="adj" fmla="val 7632"/>
            </a:avLst>
          </a:prstGeom>
          <a:noFill/>
          <a:ln w="19050" cmpd="sng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5534" tIns="7767" rIns="15534" bIns="7767" anchor="ctr"/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2" dirty="0"/>
          </a:p>
        </p:txBody>
      </p:sp>
      <p:sp>
        <p:nvSpPr>
          <p:cNvPr id="14372" name="矩形 42"/>
          <p:cNvSpPr>
            <a:spLocks noChangeArrowheads="1"/>
          </p:cNvSpPr>
          <p:nvPr/>
        </p:nvSpPr>
        <p:spPr bwMode="auto">
          <a:xfrm>
            <a:off x="6929716" y="3169385"/>
            <a:ext cx="1593533" cy="10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578" i="1" dirty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Figure 5. </a:t>
            </a:r>
            <a:endParaRPr kumimoji="0" lang="zh-CN" altLang="zh-CN" sz="578" dirty="0"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49" name="圆角矩形 48"/>
          <p:cNvSpPr/>
          <p:nvPr/>
        </p:nvSpPr>
        <p:spPr>
          <a:xfrm>
            <a:off x="6754006" y="1236351"/>
            <a:ext cx="2313792" cy="2365929"/>
          </a:xfrm>
          <a:prstGeom prst="roundRect">
            <a:avLst>
              <a:gd name="adj" fmla="val 3560"/>
            </a:avLst>
          </a:prstGeom>
          <a:noFill/>
          <a:ln w="19050" cmpd="sng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5534" tIns="7767" rIns="15534" bIns="7767" anchor="ctr"/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2" dirty="0"/>
          </a:p>
        </p:txBody>
      </p:sp>
      <p:sp>
        <p:nvSpPr>
          <p:cNvPr id="74" name="矩形 37">
            <a:extLst>
              <a:ext uri="{FF2B5EF4-FFF2-40B4-BE49-F238E27FC236}">
                <a16:creationId xmlns:a16="http://schemas.microsoft.com/office/drawing/2014/main" id="{C3F3CD0F-89DA-4325-86CA-1EED258E0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294" y="3442804"/>
            <a:ext cx="2213735" cy="108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algn="just"/>
            <a:r>
              <a:rPr kumimoji="0" lang="en-US" altLang="zh-CN" sz="600" b="1" i="1" dirty="0">
                <a:latin typeface="Times New Roman" panose="02020603050405020304" pitchFamily="18" charset="0"/>
                <a:ea typeface="宋体" pitchFamily="2" charset="-122"/>
                <a:cs typeface="Times New Roman" pitchFamily="18" charset="0"/>
              </a:rPr>
              <a:t>Figure 5. Location of </a:t>
            </a:r>
            <a:r>
              <a:rPr kumimoji="0" lang="en-US" altLang="zh-CN" sz="600" b="1" i="1" dirty="0" err="1">
                <a:latin typeface="Times New Roman" panose="02020603050405020304" pitchFamily="18" charset="0"/>
                <a:ea typeface="宋体" pitchFamily="2" charset="-122"/>
                <a:cs typeface="Times New Roman" pitchFamily="18" charset="0"/>
              </a:rPr>
              <a:t>Tarim</a:t>
            </a:r>
            <a:r>
              <a:rPr kumimoji="0" lang="en-US" altLang="zh-CN" sz="600" b="1" i="1" dirty="0">
                <a:latin typeface="Times New Roman" panose="02020603050405020304" pitchFamily="18" charset="0"/>
                <a:ea typeface="宋体" pitchFamily="2" charset="-122"/>
                <a:cs typeface="Times New Roman" pitchFamily="18" charset="0"/>
              </a:rPr>
              <a:t> in </a:t>
            </a:r>
            <a:r>
              <a:rPr kumimoji="0" lang="en-US" altLang="zh-CN" sz="600" b="1" i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northern Gondwana</a:t>
            </a:r>
            <a:r>
              <a:rPr lang="en-US" altLang="zh-CN" sz="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ca. 520 Ma.</a:t>
            </a:r>
            <a:endParaRPr kumimoji="0" lang="zh-CN" altLang="en-US" sz="600" b="1" i="1" dirty="0">
              <a:latin typeface="Times New Roman" panose="02020603050405020304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01A1909-07DC-0445-A3D4-CC5209BD8279}"/>
              </a:ext>
            </a:extLst>
          </p:cNvPr>
          <p:cNvSpPr txBox="1"/>
          <p:nvPr/>
        </p:nvSpPr>
        <p:spPr>
          <a:xfrm>
            <a:off x="8915400" y="3331029"/>
            <a:ext cx="184731" cy="338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pic>
        <p:nvPicPr>
          <p:cNvPr id="51" name="Picture 5" descr="Diagram, map&#10;&#10;Description automatically generated">
            <a:extLst>
              <a:ext uri="{FF2B5EF4-FFF2-40B4-BE49-F238E27FC236}">
                <a16:creationId xmlns:a16="http://schemas.microsoft.com/office/drawing/2014/main" id="{6E6FAAEC-7049-9E41-90A3-78A52B197DB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10" y="1731236"/>
            <a:ext cx="3781625" cy="1798767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072BFDCE-3FE9-A34F-9F57-60B50D36B001}"/>
              </a:ext>
            </a:extLst>
          </p:cNvPr>
          <p:cNvSpPr txBox="1"/>
          <p:nvPr/>
        </p:nvSpPr>
        <p:spPr>
          <a:xfrm>
            <a:off x="8391293" y="3484756"/>
            <a:ext cx="184731" cy="338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pic>
        <p:nvPicPr>
          <p:cNvPr id="39" name="Picture 2" descr="Map&#10;&#10;Description automatically generated">
            <a:extLst>
              <a:ext uri="{FF2B5EF4-FFF2-40B4-BE49-F238E27FC236}">
                <a16:creationId xmlns:a16="http://schemas.microsoft.com/office/drawing/2014/main" id="{9F13A38A-21F9-C04B-AA50-8ACC9E5D9E0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120" y="1284836"/>
            <a:ext cx="2193576" cy="2071936"/>
          </a:xfrm>
          <a:prstGeom prst="rect">
            <a:avLst/>
          </a:prstGeom>
        </p:spPr>
      </p:pic>
      <p:pic>
        <p:nvPicPr>
          <p:cNvPr id="44" name="Picture 9" descr="Chart&#10;&#10;Description automatically generated">
            <a:extLst>
              <a:ext uri="{FF2B5EF4-FFF2-40B4-BE49-F238E27FC236}">
                <a16:creationId xmlns:a16="http://schemas.microsoft.com/office/drawing/2014/main" id="{65278D63-8A38-2441-8D5E-C02AA3071B4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548" y="1319222"/>
            <a:ext cx="2663334" cy="1877149"/>
          </a:xfrm>
          <a:prstGeom prst="rect">
            <a:avLst/>
          </a:prstGeom>
        </p:spPr>
      </p:pic>
      <p:pic>
        <p:nvPicPr>
          <p:cNvPr id="45" name="Picture 2" descr="A picture containing chart&#10;&#10;Description automatically generated">
            <a:extLst>
              <a:ext uri="{FF2B5EF4-FFF2-40B4-BE49-F238E27FC236}">
                <a16:creationId xmlns:a16="http://schemas.microsoft.com/office/drawing/2014/main" id="{F0093FA3-CF82-F14A-BB70-98EA1619F94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548" y="3306757"/>
            <a:ext cx="2663336" cy="1485394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id="{A7B397D1-2308-9B47-B5EE-1250D739707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02" y="193945"/>
            <a:ext cx="408953" cy="347131"/>
          </a:xfrm>
          <a:prstGeom prst="ellipse">
            <a:avLst/>
          </a:prstGeom>
          <a:ln>
            <a:noFill/>
          </a:ln>
          <a:effectLst>
            <a:softEdge rad="38100"/>
          </a:effectLst>
        </p:spPr>
      </p:pic>
      <p:pic>
        <p:nvPicPr>
          <p:cNvPr id="54" name="图片 53">
            <a:extLst>
              <a:ext uri="{FF2B5EF4-FFF2-40B4-BE49-F238E27FC236}">
                <a16:creationId xmlns:a16="http://schemas.microsoft.com/office/drawing/2014/main" id="{CF58A810-8E59-6948-AE4F-3712988C1F0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02" y="541076"/>
            <a:ext cx="417643" cy="180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5" name="图片 6" descr="HKU_logo.png">
            <a:extLst>
              <a:ext uri="{FF2B5EF4-FFF2-40B4-BE49-F238E27FC236}">
                <a16:creationId xmlns:a16="http://schemas.microsoft.com/office/drawing/2014/main" id="{5C7119D7-225B-314D-81FF-7554729F2EE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600" y="231366"/>
            <a:ext cx="417642" cy="47162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548E27F-99FD-1549-8F9B-85F7E5BE0E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14397" y="329984"/>
            <a:ext cx="1138522" cy="294094"/>
          </a:xfrm>
          <a:prstGeom prst="rect">
            <a:avLst/>
          </a:prstGeom>
        </p:spPr>
      </p:pic>
      <p:sp>
        <p:nvSpPr>
          <p:cNvPr id="62" name="Title 11">
            <a:extLst>
              <a:ext uri="{FF2B5EF4-FFF2-40B4-BE49-F238E27FC236}">
                <a16:creationId xmlns:a16="http://schemas.microsoft.com/office/drawing/2014/main" id="{093579DC-A06F-9F49-9083-188F6D254FA8}"/>
              </a:ext>
            </a:extLst>
          </p:cNvPr>
          <p:cNvSpPr txBox="1">
            <a:spLocks/>
          </p:cNvSpPr>
          <p:nvPr/>
        </p:nvSpPr>
        <p:spPr>
          <a:xfrm>
            <a:off x="76199" y="3833925"/>
            <a:ext cx="3846497" cy="16573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00FF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</p:spPr>
        <p:txBody>
          <a:bodyPr lIns="70952" tIns="35476" rIns="70952" bIns="35476" anchor="ctr">
            <a:normAutofit/>
          </a:bodyPr>
          <a:lstStyle>
            <a:lvl1pPr algn="ctr" defTabSz="2088170" rtl="0" eaLnBrk="1" latinLnBrk="0" hangingPunct="1">
              <a:spcBef>
                <a:spcPct val="0"/>
              </a:spcBef>
              <a:buNone/>
              <a:defRPr sz="20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en-US" altLang="zh-CN" sz="748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Samples</a:t>
            </a:r>
            <a:endParaRPr kumimoji="0" lang="zh-CN" altLang="en-US" sz="748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3" name="Picture 9" descr="A person standing on a rock&#10;&#10;Description automatically generated">
            <a:extLst>
              <a:ext uri="{FF2B5EF4-FFF2-40B4-BE49-F238E27FC236}">
                <a16:creationId xmlns:a16="http://schemas.microsoft.com/office/drawing/2014/main" id="{EBB28AEB-3298-BA47-A3BE-189A18C6BB40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71" y="4061143"/>
            <a:ext cx="1260493" cy="996067"/>
          </a:xfrm>
          <a:prstGeom prst="rect">
            <a:avLst/>
          </a:prstGeom>
        </p:spPr>
      </p:pic>
      <p:pic>
        <p:nvPicPr>
          <p:cNvPr id="64" name="Picture 15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925D7D2-DBA8-1A4E-9A3B-16C99F5A8D40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329" y="4061142"/>
            <a:ext cx="1260495" cy="996068"/>
          </a:xfrm>
          <a:prstGeom prst="rect">
            <a:avLst/>
          </a:prstGeom>
        </p:spPr>
      </p:pic>
      <p:sp>
        <p:nvSpPr>
          <p:cNvPr id="65" name="Title 11">
            <a:extLst>
              <a:ext uri="{FF2B5EF4-FFF2-40B4-BE49-F238E27FC236}">
                <a16:creationId xmlns:a16="http://schemas.microsoft.com/office/drawing/2014/main" id="{90D4446D-B940-1449-99DE-A085C97F5AC2}"/>
              </a:ext>
            </a:extLst>
          </p:cNvPr>
          <p:cNvSpPr txBox="1">
            <a:spLocks/>
          </p:cNvSpPr>
          <p:nvPr/>
        </p:nvSpPr>
        <p:spPr>
          <a:xfrm>
            <a:off x="3977719" y="1037605"/>
            <a:ext cx="2717052" cy="15889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00FF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</p:spPr>
        <p:txBody>
          <a:bodyPr lIns="70952" tIns="35476" rIns="70952" bIns="35476" anchor="ctr">
            <a:normAutofit/>
          </a:bodyPr>
          <a:lstStyle>
            <a:lvl1pPr algn="ctr" defTabSz="2088170" rtl="0" eaLnBrk="1" latinLnBrk="0" hangingPunct="1">
              <a:spcBef>
                <a:spcPct val="0"/>
              </a:spcBef>
              <a:buNone/>
              <a:defRPr sz="20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en-US" altLang="zh-CN" sz="748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Results and discussion</a:t>
            </a:r>
            <a:endParaRPr kumimoji="0" lang="zh-CN" altLang="en-US" sz="748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五角星 7">
            <a:extLst>
              <a:ext uri="{FF2B5EF4-FFF2-40B4-BE49-F238E27FC236}">
                <a16:creationId xmlns:a16="http://schemas.microsoft.com/office/drawing/2014/main" id="{3B8EB073-9E35-E046-BC32-CB37E46962AE}"/>
              </a:ext>
            </a:extLst>
          </p:cNvPr>
          <p:cNvSpPr/>
          <p:nvPr/>
        </p:nvSpPr>
        <p:spPr>
          <a:xfrm>
            <a:off x="2007914" y="2607426"/>
            <a:ext cx="165903" cy="157758"/>
          </a:xfrm>
          <a:prstGeom prst="star5">
            <a:avLst/>
          </a:prstGeom>
          <a:gradFill>
            <a:gsLst>
              <a:gs pos="0">
                <a:schemeClr val="tx2">
                  <a:lumMod val="60000"/>
                  <a:lumOff val="40000"/>
                  <a:alpha val="8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0602DD6-0D9C-2E47-9E86-CBC1378511E8}"/>
              </a:ext>
            </a:extLst>
          </p:cNvPr>
          <p:cNvSpPr/>
          <p:nvPr/>
        </p:nvSpPr>
        <p:spPr>
          <a:xfrm>
            <a:off x="2043576" y="2465480"/>
            <a:ext cx="700833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zh-CN" sz="6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Sample location</a:t>
            </a:r>
            <a:endParaRPr lang="zh-CN" altLang="en-US" sz="600" dirty="0"/>
          </a:p>
        </p:txBody>
      </p:sp>
      <p:sp>
        <p:nvSpPr>
          <p:cNvPr id="66" name="Title 11">
            <a:extLst>
              <a:ext uri="{FF2B5EF4-FFF2-40B4-BE49-F238E27FC236}">
                <a16:creationId xmlns:a16="http://schemas.microsoft.com/office/drawing/2014/main" id="{8917F704-5F11-784C-BA4B-AD7837BD844E}"/>
              </a:ext>
            </a:extLst>
          </p:cNvPr>
          <p:cNvSpPr txBox="1">
            <a:spLocks/>
          </p:cNvSpPr>
          <p:nvPr/>
        </p:nvSpPr>
        <p:spPr>
          <a:xfrm>
            <a:off x="6749791" y="1035534"/>
            <a:ext cx="2318007" cy="15523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00FF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</p:spPr>
        <p:txBody>
          <a:bodyPr lIns="70952" tIns="35476" rIns="70952" bIns="35476" anchor="ctr">
            <a:normAutofit/>
          </a:bodyPr>
          <a:lstStyle>
            <a:lvl1pPr algn="ctr" defTabSz="2088170" rtl="0" eaLnBrk="1" latinLnBrk="0" hangingPunct="1">
              <a:spcBef>
                <a:spcPct val="0"/>
              </a:spcBef>
              <a:buNone/>
              <a:defRPr sz="20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en-US" altLang="zh-CN" sz="748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4. A new perspective</a:t>
            </a:r>
            <a:endParaRPr kumimoji="0" lang="zh-CN" altLang="en-US" sz="748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itle 11">
            <a:extLst>
              <a:ext uri="{FF2B5EF4-FFF2-40B4-BE49-F238E27FC236}">
                <a16:creationId xmlns:a16="http://schemas.microsoft.com/office/drawing/2014/main" id="{5A4B20C3-6255-1B43-A092-1D5D741C77F5}"/>
              </a:ext>
            </a:extLst>
          </p:cNvPr>
          <p:cNvSpPr txBox="1">
            <a:spLocks/>
          </p:cNvSpPr>
          <p:nvPr/>
        </p:nvSpPr>
        <p:spPr>
          <a:xfrm>
            <a:off x="6749791" y="3645391"/>
            <a:ext cx="2318007" cy="15523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00FF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</p:spPr>
        <p:txBody>
          <a:bodyPr lIns="70952" tIns="35476" rIns="70952" bIns="35476" anchor="ctr">
            <a:normAutofit/>
          </a:bodyPr>
          <a:lstStyle>
            <a:lvl1pPr algn="ctr" defTabSz="2088170" rtl="0" eaLnBrk="1" latinLnBrk="0" hangingPunct="1">
              <a:spcBef>
                <a:spcPct val="0"/>
              </a:spcBef>
              <a:buNone/>
              <a:defRPr sz="20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en-US" altLang="zh-CN" sz="748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5. Conclusion</a:t>
            </a:r>
            <a:endParaRPr kumimoji="0" lang="zh-CN" altLang="en-US" sz="748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F74E5983-EE35-CA4E-B3CF-9CC11A8A9FD7}"/>
              </a:ext>
            </a:extLst>
          </p:cNvPr>
          <p:cNvSpPr/>
          <p:nvPr/>
        </p:nvSpPr>
        <p:spPr>
          <a:xfrm>
            <a:off x="6804120" y="1284836"/>
            <a:ext cx="497364" cy="1599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en-US" altLang="zh-CN" sz="800" b="1" dirty="0">
                <a:solidFill>
                  <a:srgbClr val="000090"/>
                </a:solidFill>
                <a:latin typeface="Calibri" pitchFamily="34" charset="0"/>
              </a:rPr>
              <a:t>520 Ma</a:t>
            </a:r>
            <a:endParaRPr kumimoji="1" lang="zh-CN" altLang="en-US" sz="700" b="1" dirty="0">
              <a:solidFill>
                <a:schemeClr val="tx1"/>
              </a:solidFill>
            </a:endParaRPr>
          </a:p>
        </p:txBody>
      </p:sp>
      <p:sp>
        <p:nvSpPr>
          <p:cNvPr id="68" name="圆角矩形 67">
            <a:extLst>
              <a:ext uri="{FF2B5EF4-FFF2-40B4-BE49-F238E27FC236}">
                <a16:creationId xmlns:a16="http://schemas.microsoft.com/office/drawing/2014/main" id="{69E54456-487A-5C47-A466-299C1E3C5F34}"/>
              </a:ext>
            </a:extLst>
          </p:cNvPr>
          <p:cNvSpPr/>
          <p:nvPr/>
        </p:nvSpPr>
        <p:spPr>
          <a:xfrm>
            <a:off x="6754006" y="3838718"/>
            <a:ext cx="2313792" cy="760781"/>
          </a:xfrm>
          <a:prstGeom prst="roundRect">
            <a:avLst>
              <a:gd name="adj" fmla="val 6876"/>
            </a:avLst>
          </a:prstGeom>
          <a:noFill/>
          <a:ln w="19050" cmpd="sng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15534" tIns="7767" rIns="15534" bIns="7767" anchor="ctr"/>
          <a:lstStyle/>
          <a:p>
            <a:pPr algn="ctr" defTabSz="35478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72" dirty="0"/>
          </a:p>
        </p:txBody>
      </p:sp>
      <p:sp>
        <p:nvSpPr>
          <p:cNvPr id="71" name="矩形 30">
            <a:extLst>
              <a:ext uri="{FF2B5EF4-FFF2-40B4-BE49-F238E27FC236}">
                <a16:creationId xmlns:a16="http://schemas.microsoft.com/office/drawing/2014/main" id="{316D8DC1-2E3D-4F47-AE9E-D69001E60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120" y="3896274"/>
            <a:ext cx="2207909" cy="662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534" tIns="7767" rIns="15534" bIns="7767">
            <a:spAutoFit/>
          </a:bodyPr>
          <a:lstStyle/>
          <a:p>
            <a:pPr marL="92075" indent="-92075" algn="just">
              <a:buFont typeface="Arial" panose="020B0604020202020204" pitchFamily="34" charset="0"/>
              <a:buChar char="•"/>
            </a:pP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New detrital zircon ages challenge previous models linking </a:t>
            </a:r>
            <a:r>
              <a:rPr kumimoji="0" lang="en-US" altLang="zh-CN" sz="700" b="1" dirty="0" err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Tarim</a:t>
            </a: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 with Australia or Arabia.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kumimoji="0" lang="en-US" altLang="zh-CN" sz="700" b="1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A Tarim</a:t>
            </a: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-India connection is suggested during the amalgamation of Gondwana. 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kumimoji="0" lang="en-US" altLang="zh-CN" sz="700" b="1" dirty="0">
                <a:solidFill>
                  <a:srgbClr val="000090"/>
                </a:solidFill>
                <a:latin typeface="Calibri" pitchFamily="34" charset="0"/>
                <a:ea typeface="宋体" pitchFamily="2" charset="-122"/>
              </a:rPr>
              <a:t>This work would be a significant contribution towards understanding the Gondwana configuration.</a:t>
            </a:r>
            <a:endParaRPr kumimoji="0" lang="zh-CN" altLang="en-US" sz="700" b="1" dirty="0">
              <a:solidFill>
                <a:srgbClr val="000090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51BE127-4D22-B24F-93DB-C0DFAAAC8BCD}"/>
              </a:ext>
            </a:extLst>
          </p:cNvPr>
          <p:cNvSpPr/>
          <p:nvPr/>
        </p:nvSpPr>
        <p:spPr>
          <a:xfrm>
            <a:off x="6749791" y="4653651"/>
            <a:ext cx="2313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zh-CN" sz="800" b="1" i="1" dirty="0">
                <a:latin typeface="Calibri" pitchFamily="34" charset="0"/>
                <a:ea typeface="宋体" pitchFamily="2" charset="-122"/>
              </a:rPr>
              <a:t>For more information, please refer to our paper published in </a:t>
            </a:r>
            <a:r>
              <a:rPr kumimoji="0" lang="en-US" altLang="zh-CN" sz="800" b="1" i="1" dirty="0">
                <a:solidFill>
                  <a:srgbClr val="C00000"/>
                </a:solidFill>
                <a:latin typeface="Calibri" pitchFamily="34" charset="0"/>
                <a:ea typeface="宋体" pitchFamily="2" charset="-122"/>
              </a:rPr>
              <a:t>GSAB, 2021</a:t>
            </a:r>
            <a:r>
              <a:rPr kumimoji="0" lang="en-US" altLang="zh-CN" sz="800" b="1" i="1" dirty="0">
                <a:latin typeface="Calibri" pitchFamily="34" charset="0"/>
                <a:ea typeface="宋体" pitchFamily="2" charset="-122"/>
              </a:rPr>
              <a:t>, 133 (3-4), 502-522, https://</a:t>
            </a:r>
            <a:r>
              <a:rPr kumimoji="0" lang="en-US" altLang="zh-CN" sz="800" b="1" i="1" dirty="0" err="1">
                <a:latin typeface="Calibri" pitchFamily="34" charset="0"/>
                <a:ea typeface="宋体" pitchFamily="2" charset="-122"/>
              </a:rPr>
              <a:t>doi.org</a:t>
            </a:r>
            <a:r>
              <a:rPr kumimoji="0" lang="en-US" altLang="zh-CN" sz="800" b="1" i="1" dirty="0">
                <a:latin typeface="Calibri" pitchFamily="34" charset="0"/>
                <a:ea typeface="宋体" pitchFamily="2" charset="-122"/>
              </a:rPr>
              <a:t>/10.1130/B35576.</a:t>
            </a:r>
            <a:endParaRPr lang="zh-CN" alt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415</Words>
  <Application>Microsoft Macintosh PowerPoint</Application>
  <PresentationFormat>全屏显示(16:9)</PresentationFormat>
  <Paragraphs>21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Niuniuliu liu</dc:creator>
  <cp:lastModifiedBy>QIAN LIU</cp:lastModifiedBy>
  <cp:revision>115</cp:revision>
  <cp:lastPrinted>2020-05-04T05:41:49Z</cp:lastPrinted>
  <dcterms:created xsi:type="dcterms:W3CDTF">2016-03-06T06:51:09Z</dcterms:created>
  <dcterms:modified xsi:type="dcterms:W3CDTF">2021-04-25T03:25:34Z</dcterms:modified>
</cp:coreProperties>
</file>