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</p:sldIdLst>
  <p:sldSz cx="51206400" cy="28803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50" autoAdjust="0"/>
    <p:restoredTop sz="94660"/>
  </p:normalViewPr>
  <p:slideViewPr>
    <p:cSldViewPr snapToGrid="0">
      <p:cViewPr>
        <p:scale>
          <a:sx n="10" d="100"/>
          <a:sy n="10" d="100"/>
        </p:scale>
        <p:origin x="1699" y="10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0" y="4713925"/>
            <a:ext cx="38404800" cy="1002792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15128560"/>
            <a:ext cx="38404800" cy="6954200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BEAB-7677-4EC5-BD7B-70DD5CEED927}" type="datetimeFigureOut">
              <a:rPr lang="zh-CN" altLang="en-US" smtClean="0"/>
              <a:t>2021-4-26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0EF3-2F2F-458F-8245-783B981202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599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BEAB-7677-4EC5-BD7B-70DD5CEED927}" type="datetimeFigureOut">
              <a:rPr lang="zh-CN" altLang="en-US" smtClean="0"/>
              <a:t>2021-4-26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0EF3-2F2F-458F-8245-783B981202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8205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770" y="7180902"/>
            <a:ext cx="44165520" cy="11981495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770" y="19275747"/>
            <a:ext cx="44165520" cy="6300785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BEAB-7677-4EC5-BD7B-70DD5CEED927}" type="datetimeFigureOut">
              <a:rPr lang="zh-CN" altLang="en-US" smtClean="0"/>
              <a:t>2021-4-26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0EF3-2F2F-458F-8245-783B981202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500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0440" y="7667625"/>
            <a:ext cx="21762720" cy="1827562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240" y="7667625"/>
            <a:ext cx="21762720" cy="1827562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BEAB-7677-4EC5-BD7B-70DD5CEED927}" type="datetimeFigureOut">
              <a:rPr lang="zh-CN" altLang="en-US" smtClean="0"/>
              <a:t>2021-4-26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0EF3-2F2F-458F-8245-783B981202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338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1533527"/>
            <a:ext cx="44165520" cy="556736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112" y="7060885"/>
            <a:ext cx="21662705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7112" y="10521315"/>
            <a:ext cx="21662705" cy="1547527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3240" y="7060885"/>
            <a:ext cx="21769390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0" y="10521315"/>
            <a:ext cx="21769390" cy="1547527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BEAB-7677-4EC5-BD7B-70DD5CEED927}" type="datetimeFigureOut">
              <a:rPr lang="zh-CN" altLang="en-US" smtClean="0"/>
              <a:t>2021-4-26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0EF3-2F2F-458F-8245-783B981202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163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BEAB-7677-4EC5-BD7B-70DD5CEED927}" type="datetimeFigureOut">
              <a:rPr lang="zh-CN" altLang="en-US" smtClean="0"/>
              <a:t>2021-4-26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0EF3-2F2F-458F-8245-783B981202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0489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BEAB-7677-4EC5-BD7B-70DD5CEED927}" type="datetimeFigureOut">
              <a:rPr lang="zh-CN" altLang="en-US" smtClean="0"/>
              <a:t>2021-4-26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0EF3-2F2F-458F-8245-783B981202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032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9390" y="4147187"/>
            <a:ext cx="25923240" cy="20469225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BEAB-7677-4EC5-BD7B-70DD5CEED927}" type="datetimeFigureOut">
              <a:rPr lang="zh-CN" altLang="en-US" smtClean="0"/>
              <a:t>2021-4-26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0EF3-2F2F-458F-8245-783B981202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9303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69390" y="4147187"/>
            <a:ext cx="25923240" cy="20469225"/>
          </a:xfrm>
        </p:spPr>
        <p:txBody>
          <a:bodyPr anchor="t"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BEAB-7677-4EC5-BD7B-70DD5CEED927}" type="datetimeFigureOut">
              <a:rPr lang="zh-CN" altLang="en-US" smtClean="0"/>
              <a:t>2021-4-26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0EF3-2F2F-458F-8245-783B981202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128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BEAB-7677-4EC5-BD7B-70DD5CEED927}" type="datetimeFigureOut">
              <a:rPr lang="zh-CN" altLang="en-US" smtClean="0"/>
              <a:t>2021-4-26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0EF3-2F2F-458F-8245-783B981202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507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0" y="1533525"/>
            <a:ext cx="11041380" cy="2440972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0" y="1533525"/>
            <a:ext cx="32484060" cy="2440972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BEAB-7677-4EC5-BD7B-70DD5CEED927}" type="datetimeFigureOut">
              <a:rPr lang="zh-CN" altLang="en-US" smtClean="0"/>
              <a:t>2021-4-26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0EF3-2F2F-458F-8245-783B981202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999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0440" y="1533527"/>
            <a:ext cx="44165520" cy="5567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440" y="7667625"/>
            <a:ext cx="44165520" cy="18275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EBEAB-7677-4EC5-BD7B-70DD5CEED927}" type="datetimeFigureOut">
              <a:rPr lang="zh-CN" altLang="en-US" smtClean="0"/>
              <a:t>2021-4-26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F0EF3-2F2F-458F-8245-783B981202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104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2.jpe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hyperlink" Target="mailto:zwyang@swl.ac.cn" TargetMode="External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EFFEA588-4D3A-42C1-BF60-2BFC2A7550AC}"/>
              </a:ext>
            </a:extLst>
          </p:cNvPr>
          <p:cNvSpPr/>
          <p:nvPr/>
        </p:nvSpPr>
        <p:spPr>
          <a:xfrm>
            <a:off x="6553842" y="2054474"/>
            <a:ext cx="3797087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5000" b="1" dirty="0">
                <a:latin typeface="Garamond" panose="02020404030301010803" pitchFamily="18" charset="0"/>
              </a:rPr>
              <a:t>Zhongwei Yang</a:t>
            </a:r>
            <a:r>
              <a:rPr lang="en-US" altLang="zh-CN" sz="5000" b="1" baseline="30000" dirty="0">
                <a:latin typeface="Garamond" panose="02020404030301010803" pitchFamily="18" charset="0"/>
              </a:rPr>
              <a:t>1</a:t>
            </a:r>
            <a:r>
              <a:rPr lang="en-US" altLang="zh-CN" sz="5000" b="1" dirty="0">
                <a:latin typeface="Garamond" panose="02020404030301010803" pitchFamily="18" charset="0"/>
              </a:rPr>
              <a:t>, Shuichi Matsukiyo</a:t>
            </a:r>
            <a:r>
              <a:rPr lang="en-US" altLang="zh-CN" sz="5000" b="1" baseline="30000" dirty="0">
                <a:latin typeface="Garamond" panose="02020404030301010803" pitchFamily="18" charset="0"/>
              </a:rPr>
              <a:t>2</a:t>
            </a:r>
            <a:r>
              <a:rPr lang="en-US" altLang="zh-CN" sz="5000" b="1" dirty="0">
                <a:latin typeface="Garamond" panose="02020404030301010803" pitchFamily="18" charset="0"/>
              </a:rPr>
              <a:t>, </a:t>
            </a:r>
            <a:r>
              <a:rPr lang="en-US" altLang="zh-CN" sz="5000" b="1" dirty="0" err="1">
                <a:latin typeface="Garamond" panose="02020404030301010803" pitchFamily="18" charset="0"/>
              </a:rPr>
              <a:t>Huasheng</a:t>
            </a:r>
            <a:r>
              <a:rPr lang="en-US" altLang="zh-CN" sz="5000" b="1" dirty="0">
                <a:latin typeface="Garamond" panose="02020404030301010803" pitchFamily="18" charset="0"/>
              </a:rPr>
              <a:t> Xie</a:t>
            </a:r>
            <a:r>
              <a:rPr lang="en-US" altLang="zh-CN" sz="5000" b="1" baseline="30000" dirty="0">
                <a:latin typeface="Garamond" panose="02020404030301010803" pitchFamily="18" charset="0"/>
              </a:rPr>
              <a:t>4</a:t>
            </a:r>
            <a:r>
              <a:rPr lang="en-US" altLang="zh-CN" sz="5000" b="1" dirty="0">
                <a:latin typeface="Garamond" panose="02020404030301010803" pitchFamily="18" charset="0"/>
              </a:rPr>
              <a:t>, </a:t>
            </a:r>
            <a:r>
              <a:rPr lang="en-US" altLang="zh-CN" sz="5000" b="1" dirty="0" err="1">
                <a:latin typeface="Garamond" panose="02020404030301010803" pitchFamily="18" charset="0"/>
              </a:rPr>
              <a:t>Mingzhe</a:t>
            </a:r>
            <a:r>
              <a:rPr lang="en-US" altLang="zh-CN" sz="5000" b="1" dirty="0">
                <a:latin typeface="Garamond" panose="02020404030301010803" pitchFamily="18" charset="0"/>
              </a:rPr>
              <a:t> Liu</a:t>
            </a:r>
            <a:r>
              <a:rPr lang="en-US" altLang="zh-CN" sz="5000" b="1" baseline="30000" dirty="0">
                <a:latin typeface="Garamond" panose="02020404030301010803" pitchFamily="18" charset="0"/>
              </a:rPr>
              <a:t>5</a:t>
            </a:r>
            <a:r>
              <a:rPr lang="en-US" altLang="zh-CN" sz="5000" b="1" dirty="0">
                <a:latin typeface="Garamond" panose="02020404030301010803" pitchFamily="18" charset="0"/>
              </a:rPr>
              <a:t>, Fan Guo</a:t>
            </a:r>
            <a:r>
              <a:rPr lang="en-US" altLang="zh-CN" sz="5000" b="1" baseline="30000" dirty="0">
                <a:latin typeface="Garamond" panose="02020404030301010803" pitchFamily="18" charset="0"/>
              </a:rPr>
              <a:t>6</a:t>
            </a:r>
            <a:r>
              <a:rPr lang="en-US" altLang="zh-CN" sz="5000" b="1" dirty="0">
                <a:latin typeface="Garamond" panose="02020404030301010803" pitchFamily="18" charset="0"/>
              </a:rPr>
              <a:t>, </a:t>
            </a:r>
            <a:r>
              <a:rPr lang="en-US" altLang="zh-CN" sz="5000" b="1" dirty="0" err="1">
                <a:latin typeface="Garamond" panose="02020404030301010803" pitchFamily="18" charset="0"/>
              </a:rPr>
              <a:t>Xinliang</a:t>
            </a:r>
            <a:r>
              <a:rPr lang="en-US" altLang="zh-CN" sz="5000" b="1" dirty="0">
                <a:latin typeface="Garamond" panose="02020404030301010803" pitchFamily="18" charset="0"/>
              </a:rPr>
              <a:t> Gao</a:t>
            </a:r>
            <a:r>
              <a:rPr lang="en-US" altLang="zh-CN" sz="5000" b="1" baseline="30000" dirty="0">
                <a:latin typeface="Garamond" panose="02020404030301010803" pitchFamily="18" charset="0"/>
              </a:rPr>
              <a:t>3</a:t>
            </a:r>
            <a:r>
              <a:rPr lang="en-US" altLang="zh-CN" sz="5000" b="1" dirty="0">
                <a:latin typeface="Garamond" panose="02020404030301010803" pitchFamily="18" charset="0"/>
              </a:rPr>
              <a:t>, </a:t>
            </a:r>
            <a:r>
              <a:rPr lang="en-US" altLang="zh-CN" sz="5000" b="1" dirty="0" err="1">
                <a:latin typeface="Garamond" panose="02020404030301010803" pitchFamily="18" charset="0"/>
              </a:rPr>
              <a:t>Quanming</a:t>
            </a:r>
            <a:r>
              <a:rPr lang="en-US" altLang="zh-CN" sz="5000" b="1" dirty="0">
                <a:latin typeface="Garamond" panose="02020404030301010803" pitchFamily="18" charset="0"/>
              </a:rPr>
              <a:t> Lu</a:t>
            </a:r>
            <a:r>
              <a:rPr lang="en-US" altLang="zh-CN" sz="5000" b="1" baseline="30000" dirty="0">
                <a:latin typeface="Garamond" panose="02020404030301010803" pitchFamily="18" charset="0"/>
              </a:rPr>
              <a:t>3</a:t>
            </a:r>
            <a:r>
              <a:rPr lang="en-US" altLang="zh-CN" sz="5000" b="1" dirty="0">
                <a:latin typeface="Garamond" panose="02020404030301010803" pitchFamily="18" charset="0"/>
              </a:rPr>
              <a:t>, and Chi Wang</a:t>
            </a:r>
            <a:r>
              <a:rPr lang="en-US" altLang="zh-CN" sz="5000" b="1" baseline="30000" dirty="0">
                <a:latin typeface="Garamond" panose="02020404030301010803" pitchFamily="18" charset="0"/>
              </a:rPr>
              <a:t>1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7A4070D-371F-42FC-BBBA-F6DBEF1658CD}"/>
              </a:ext>
            </a:extLst>
          </p:cNvPr>
          <p:cNvSpPr/>
          <p:nvPr/>
        </p:nvSpPr>
        <p:spPr>
          <a:xfrm>
            <a:off x="881751" y="5104809"/>
            <a:ext cx="5243743" cy="1246495"/>
          </a:xfrm>
          <a:prstGeom prst="rect">
            <a:avLst/>
          </a:prstGeom>
          <a:ln w="12700"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7500" dirty="0">
                <a:solidFill>
                  <a:srgbClr val="262626"/>
                </a:solidFill>
                <a:latin typeface="Garamond" panose="02020404030301010803" pitchFamily="18" charset="0"/>
              </a:rPr>
              <a:t>EGU21-8114</a:t>
            </a:r>
            <a:endParaRPr lang="zh-CN" altLang="en-US" sz="7500" dirty="0">
              <a:latin typeface="Garamond" panose="02020404030301010803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C885614-958C-4CA3-8263-4E45225DDF4A}"/>
              </a:ext>
            </a:extLst>
          </p:cNvPr>
          <p:cNvSpPr txBox="1"/>
          <p:nvPr/>
        </p:nvSpPr>
        <p:spPr>
          <a:xfrm>
            <a:off x="17209362" y="7616496"/>
            <a:ext cx="19061838" cy="95272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rgbClr val="66FF33"/>
                </a:solidFill>
                <a:latin typeface="Garamond" panose="02020404030301010803" pitchFamily="18" charset="0"/>
              </a:rPr>
              <a:t>2. Simulation model</a:t>
            </a:r>
            <a:endParaRPr lang="zh-CN" altLang="en-US" sz="5400" b="1" dirty="0">
              <a:solidFill>
                <a:srgbClr val="66FF33"/>
              </a:solidFill>
              <a:latin typeface="Garamond" panose="02020404030301010803" pitchFamily="18" charset="0"/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52C54359-3DD1-4BBE-9B25-084A3F1668A8}"/>
              </a:ext>
            </a:extLst>
          </p:cNvPr>
          <p:cNvSpPr/>
          <p:nvPr/>
        </p:nvSpPr>
        <p:spPr>
          <a:xfrm>
            <a:off x="17267513" y="8831217"/>
            <a:ext cx="189455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Garamond" panose="02020404030301010803" pitchFamily="18" charset="0"/>
              </a:rPr>
              <a:t>Average Ma ~ 5-7, extremely case Ma ~ 10-15</a:t>
            </a:r>
          </a:p>
          <a:p>
            <a:r>
              <a:rPr lang="el-GR" altLang="zh-CN" sz="3600" b="1" dirty="0">
                <a:latin typeface="Garamond" panose="02020404030301010803" pitchFamily="18" charset="0"/>
              </a:rPr>
              <a:t>ω</a:t>
            </a:r>
            <a:r>
              <a:rPr lang="en-US" altLang="zh-CN" sz="3600" b="1" baseline="-25000" dirty="0">
                <a:latin typeface="Garamond" panose="02020404030301010803" pitchFamily="18" charset="0"/>
              </a:rPr>
              <a:t>pe </a:t>
            </a:r>
            <a:r>
              <a:rPr lang="en-US" altLang="zh-CN" sz="3600" b="1" dirty="0">
                <a:latin typeface="Garamond" panose="02020404030301010803" pitchFamily="18" charset="0"/>
              </a:rPr>
              <a:t>/ </a:t>
            </a:r>
            <a:r>
              <a:rPr lang="el-GR" altLang="zh-CN" sz="3600" b="1" dirty="0">
                <a:latin typeface="Garamond" panose="02020404030301010803" pitchFamily="18" charset="0"/>
              </a:rPr>
              <a:t>Ω</a:t>
            </a:r>
            <a:r>
              <a:rPr lang="en-US" altLang="zh-CN" sz="3600" b="1" baseline="-25000" dirty="0">
                <a:latin typeface="Garamond" panose="02020404030301010803" pitchFamily="18" charset="0"/>
              </a:rPr>
              <a:t>ce</a:t>
            </a:r>
            <a:r>
              <a:rPr lang="en-US" altLang="zh-CN" sz="3600" b="1" dirty="0">
                <a:latin typeface="Garamond" panose="02020404030301010803" pitchFamily="18" charset="0"/>
              </a:rPr>
              <a:t> = 7.8 (in an order of 10 in the Near-Sun SW condition)</a:t>
            </a:r>
          </a:p>
          <a:p>
            <a:r>
              <a:rPr lang="el-GR" altLang="zh-CN" sz="3600" b="1" dirty="0">
                <a:latin typeface="Garamond" panose="02020404030301010803" pitchFamily="18" charset="0"/>
              </a:rPr>
              <a:t>β</a:t>
            </a:r>
            <a:r>
              <a:rPr lang="en-US" altLang="zh-CN" sz="3600" b="1" baseline="-25000" dirty="0">
                <a:latin typeface="Garamond" panose="02020404030301010803" pitchFamily="18" charset="0"/>
              </a:rPr>
              <a:t>e</a:t>
            </a:r>
            <a:r>
              <a:rPr lang="en-US" altLang="zh-CN" sz="3600" b="1" dirty="0">
                <a:latin typeface="Garamond" panose="02020404030301010803" pitchFamily="18" charset="0"/>
              </a:rPr>
              <a:t> = 0.3, </a:t>
            </a:r>
            <a:r>
              <a:rPr lang="el-GR" altLang="zh-CN" sz="3600" b="1" dirty="0">
                <a:latin typeface="Garamond" panose="02020404030301010803" pitchFamily="18" charset="0"/>
              </a:rPr>
              <a:t>β</a:t>
            </a:r>
            <a:r>
              <a:rPr lang="en-US" altLang="zh-CN" sz="3600" b="1" baseline="-25000" dirty="0" err="1">
                <a:latin typeface="Garamond" panose="02020404030301010803" pitchFamily="18" charset="0"/>
              </a:rPr>
              <a:t>i</a:t>
            </a:r>
            <a:r>
              <a:rPr lang="en-US" altLang="zh-CN" sz="3600" b="1" dirty="0">
                <a:latin typeface="Garamond" panose="02020404030301010803" pitchFamily="18" charset="0"/>
              </a:rPr>
              <a:t> = 0.1 (</a:t>
            </a:r>
            <a:r>
              <a:rPr lang="en-US" altLang="zh-CN" sz="3600" b="1" dirty="0" err="1">
                <a:latin typeface="Garamond" panose="02020404030301010803" pitchFamily="18" charset="0"/>
              </a:rPr>
              <a:t>T</a:t>
            </a:r>
            <a:r>
              <a:rPr lang="en-US" altLang="zh-CN" sz="3600" b="1" baseline="-25000" dirty="0" err="1">
                <a:latin typeface="Garamond" panose="02020404030301010803" pitchFamily="18" charset="0"/>
              </a:rPr>
              <a:t>e</a:t>
            </a:r>
            <a:r>
              <a:rPr lang="en-US" altLang="zh-CN" sz="3600" b="1" dirty="0">
                <a:latin typeface="Garamond" panose="02020404030301010803" pitchFamily="18" charset="0"/>
              </a:rPr>
              <a:t>/</a:t>
            </a:r>
            <a:r>
              <a:rPr lang="en-US" altLang="zh-CN" sz="3600" b="1" dirty="0" err="1">
                <a:latin typeface="Garamond" panose="02020404030301010803" pitchFamily="18" charset="0"/>
              </a:rPr>
              <a:t>T</a:t>
            </a:r>
            <a:r>
              <a:rPr lang="en-US" altLang="zh-CN" sz="3600" b="1" baseline="-25000" dirty="0" err="1">
                <a:latin typeface="Garamond" panose="02020404030301010803" pitchFamily="18" charset="0"/>
              </a:rPr>
              <a:t>i</a:t>
            </a:r>
            <a:r>
              <a:rPr lang="en-US" altLang="zh-CN" sz="3600" b="1" dirty="0">
                <a:latin typeface="Garamond" panose="02020404030301010803" pitchFamily="18" charset="0"/>
              </a:rPr>
              <a:t> is applied based on HELIOS and PSP SW observations)</a:t>
            </a:r>
          </a:p>
          <a:p>
            <a:r>
              <a:rPr lang="en-US" altLang="zh-CN" sz="3600" b="1" dirty="0" err="1">
                <a:latin typeface="Garamond" panose="02020404030301010803" pitchFamily="18" charset="0"/>
              </a:rPr>
              <a:t>n</a:t>
            </a:r>
            <a:r>
              <a:rPr lang="en-US" altLang="zh-CN" sz="3600" b="1" baseline="-25000" dirty="0" err="1">
                <a:latin typeface="Garamond" panose="02020404030301010803" pitchFamily="18" charset="0"/>
              </a:rPr>
              <a:t>x</a:t>
            </a:r>
            <a:r>
              <a:rPr lang="en-US" altLang="zh-CN" sz="3600" b="1" dirty="0">
                <a:latin typeface="Garamond" panose="02020404030301010803" pitchFamily="18" charset="0"/>
              </a:rPr>
              <a:t> * </a:t>
            </a:r>
            <a:r>
              <a:rPr lang="en-US" altLang="zh-CN" sz="3600" b="1" dirty="0" err="1">
                <a:latin typeface="Garamond" panose="02020404030301010803" pitchFamily="18" charset="0"/>
              </a:rPr>
              <a:t>n</a:t>
            </a:r>
            <a:r>
              <a:rPr lang="en-US" altLang="zh-CN" sz="3600" b="1" baseline="-25000" dirty="0" err="1">
                <a:latin typeface="Garamond" panose="02020404030301010803" pitchFamily="18" charset="0"/>
              </a:rPr>
              <a:t>y</a:t>
            </a:r>
            <a:r>
              <a:rPr lang="en-US" altLang="zh-CN" sz="3600" b="1" dirty="0">
                <a:latin typeface="Garamond" panose="02020404030301010803" pitchFamily="18" charset="0"/>
              </a:rPr>
              <a:t> = 60000 * 2000, </a:t>
            </a:r>
            <a:r>
              <a:rPr lang="en-US" altLang="zh-CN" sz="3600" b="1" dirty="0" err="1">
                <a:latin typeface="Garamond" panose="02020404030301010803" pitchFamily="18" charset="0"/>
              </a:rPr>
              <a:t>Δx</a:t>
            </a:r>
            <a:r>
              <a:rPr lang="en-US" altLang="zh-CN" sz="3600" b="1" dirty="0">
                <a:latin typeface="Garamond" panose="02020404030301010803" pitchFamily="18" charset="0"/>
              </a:rPr>
              <a:t> = 0.0025 d</a:t>
            </a:r>
            <a:r>
              <a:rPr lang="en-US" altLang="zh-CN" sz="3600" b="1" baseline="-25000" dirty="0">
                <a:latin typeface="Garamond" panose="02020404030301010803" pitchFamily="18" charset="0"/>
              </a:rPr>
              <a:t>i, </a:t>
            </a:r>
            <a:r>
              <a:rPr lang="en-US" altLang="zh-CN" sz="3600" b="1" dirty="0">
                <a:latin typeface="Garamond" panose="02020404030301010803" pitchFamily="18" charset="0"/>
              </a:rPr>
              <a:t>L</a:t>
            </a:r>
            <a:r>
              <a:rPr lang="en-US" altLang="zh-CN" sz="3600" b="1" baseline="-25000" dirty="0">
                <a:latin typeface="Garamond" panose="02020404030301010803" pitchFamily="18" charset="0"/>
              </a:rPr>
              <a:t>x</a:t>
            </a:r>
            <a:r>
              <a:rPr lang="en-US" altLang="zh-CN" sz="3600" b="1" dirty="0">
                <a:latin typeface="Garamond" panose="02020404030301010803" pitchFamily="18" charset="0"/>
              </a:rPr>
              <a:t> = 150 d</a:t>
            </a:r>
            <a:r>
              <a:rPr lang="en-US" altLang="zh-CN" sz="3600" b="1" baseline="-25000" dirty="0">
                <a:latin typeface="Garamond" panose="02020404030301010803" pitchFamily="18" charset="0"/>
              </a:rPr>
              <a:t>i, </a:t>
            </a:r>
            <a:r>
              <a:rPr lang="en-US" altLang="zh-CN" sz="3600" b="1" dirty="0">
                <a:latin typeface="Garamond" panose="02020404030301010803" pitchFamily="18" charset="0"/>
              </a:rPr>
              <a:t>L</a:t>
            </a:r>
            <a:r>
              <a:rPr lang="en-US" altLang="zh-CN" sz="3600" b="1" baseline="-25000" dirty="0">
                <a:latin typeface="Garamond" panose="02020404030301010803" pitchFamily="18" charset="0"/>
              </a:rPr>
              <a:t>y </a:t>
            </a:r>
            <a:r>
              <a:rPr lang="en-US" altLang="zh-CN" sz="3600" b="1" dirty="0">
                <a:latin typeface="Garamond" panose="02020404030301010803" pitchFamily="18" charset="0"/>
              </a:rPr>
              <a:t>= 5 d</a:t>
            </a:r>
            <a:r>
              <a:rPr lang="en-US" altLang="zh-CN" sz="3600" b="1" baseline="-25000" dirty="0">
                <a:latin typeface="Garamond" panose="02020404030301010803" pitchFamily="18" charset="0"/>
              </a:rPr>
              <a:t>i, </a:t>
            </a:r>
            <a:r>
              <a:rPr lang="en-US" altLang="zh-CN" sz="3600" b="1" dirty="0">
                <a:latin typeface="Garamond" panose="02020404030301010803" pitchFamily="18" charset="0"/>
              </a:rPr>
              <a:t>50 particles/cell for each species</a:t>
            </a:r>
            <a:endParaRPr lang="zh-CN" altLang="en-US" sz="3600" b="1" dirty="0">
              <a:latin typeface="Garamond" panose="02020404030301010803" pitchFamily="18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24C7FF47-F749-4DCC-AF38-A10376615BEE}"/>
              </a:ext>
            </a:extLst>
          </p:cNvPr>
          <p:cNvSpPr txBox="1"/>
          <p:nvPr/>
        </p:nvSpPr>
        <p:spPr>
          <a:xfrm>
            <a:off x="17209362" y="11534553"/>
            <a:ext cx="19061837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rgbClr val="66FF33"/>
                </a:solidFill>
                <a:latin typeface="Garamond" panose="02020404030301010803" pitchFamily="18" charset="0"/>
              </a:rPr>
              <a:t>3. Simulation Results (2-D)</a:t>
            </a:r>
            <a:endParaRPr lang="zh-CN" altLang="en-US" sz="5400" b="1" dirty="0">
              <a:solidFill>
                <a:srgbClr val="66FF33"/>
              </a:solidFill>
              <a:latin typeface="Garamond" panose="02020404030301010803" pitchFamily="18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3D3A2760-E232-41C3-A150-C341F1DBBCC2}"/>
              </a:ext>
            </a:extLst>
          </p:cNvPr>
          <p:cNvSpPr txBox="1"/>
          <p:nvPr/>
        </p:nvSpPr>
        <p:spPr>
          <a:xfrm>
            <a:off x="36814289" y="20364470"/>
            <a:ext cx="14158112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rgbClr val="66FF33"/>
                </a:solidFill>
                <a:latin typeface="Garamond" panose="02020404030301010803" pitchFamily="18" charset="0"/>
              </a:rPr>
              <a:t>4. Conclusions and discussions</a:t>
            </a:r>
            <a:endParaRPr lang="zh-CN" altLang="en-US" sz="5400" b="1" dirty="0">
              <a:solidFill>
                <a:srgbClr val="66FF33"/>
              </a:solidFill>
              <a:latin typeface="Garamond" panose="02020404030301010803" pitchFamily="18" charset="0"/>
            </a:endParaRPr>
          </a:p>
        </p:txBody>
      </p:sp>
      <p:pic>
        <p:nvPicPr>
          <p:cNvPr id="184" name="图片 183">
            <a:extLst>
              <a:ext uri="{FF2B5EF4-FFF2-40B4-BE49-F238E27FC236}">
                <a16:creationId xmlns:a16="http://schemas.microsoft.com/office/drawing/2014/main" id="{1CE29349-FBAD-4B0F-86C9-806C5BBC6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4494" y="4203129"/>
            <a:ext cx="3375467" cy="95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" name="图片 6">
            <a:extLst>
              <a:ext uri="{FF2B5EF4-FFF2-40B4-BE49-F238E27FC236}">
                <a16:creationId xmlns:a16="http://schemas.microsoft.com/office/drawing/2014/main" id="{A27E0517-26A5-4E49-9BFB-38418C7AB3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681" y="847764"/>
            <a:ext cx="3446247" cy="3460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" name="图片 185">
            <a:extLst>
              <a:ext uri="{FF2B5EF4-FFF2-40B4-BE49-F238E27FC236}">
                <a16:creationId xmlns:a16="http://schemas.microsoft.com/office/drawing/2014/main" id="{58B78359-A8AD-46BD-AB4E-6B60A76A57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00730" y="730169"/>
            <a:ext cx="3375467" cy="3291780"/>
          </a:xfrm>
          <a:prstGeom prst="rect">
            <a:avLst/>
          </a:prstGeom>
        </p:spPr>
      </p:pic>
      <p:sp>
        <p:nvSpPr>
          <p:cNvPr id="187" name="文本框 186">
            <a:extLst>
              <a:ext uri="{FF2B5EF4-FFF2-40B4-BE49-F238E27FC236}">
                <a16:creationId xmlns:a16="http://schemas.microsoft.com/office/drawing/2014/main" id="{7E867983-D79D-4933-A040-943E87BD6378}"/>
              </a:ext>
            </a:extLst>
          </p:cNvPr>
          <p:cNvSpPr txBox="1"/>
          <p:nvPr/>
        </p:nvSpPr>
        <p:spPr>
          <a:xfrm>
            <a:off x="9608673" y="3200048"/>
            <a:ext cx="31861217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4000" baseline="30000" dirty="0">
                <a:latin typeface="Garamond" panose="02020404030301010803" pitchFamily="18" charset="0"/>
              </a:rPr>
              <a:t>1</a:t>
            </a:r>
            <a:r>
              <a:rPr lang="en-US" altLang="zh-CN" sz="4000" dirty="0">
                <a:latin typeface="Garamond" panose="02020404030301010803" pitchFamily="18" charset="0"/>
              </a:rPr>
              <a:t>State Key Laboratory of Space Weather, National Space Science Center, CAS, Beijing, China    </a:t>
            </a:r>
            <a:r>
              <a:rPr lang="en-US" altLang="zh-CN" sz="5000" dirty="0">
                <a:solidFill>
                  <a:srgbClr val="0000FF"/>
                </a:solidFill>
                <a:latin typeface="Garamond" panose="02020404030301010803" pitchFamily="18" charset="0"/>
              </a:rPr>
              <a:t>(</a:t>
            </a:r>
            <a:r>
              <a:rPr lang="en-US" altLang="zh-CN" sz="5000" dirty="0">
                <a:solidFill>
                  <a:srgbClr val="0000FF"/>
                </a:solidFill>
                <a:latin typeface="Garamond" panose="02020404030301010803" pitchFamily="18" charset="0"/>
                <a:hlinkClick r:id="rId5"/>
              </a:rPr>
              <a:t>zwyang@swl.ac.cn</a:t>
            </a:r>
            <a:r>
              <a:rPr lang="en-US" altLang="zh-CN" sz="5000" dirty="0">
                <a:solidFill>
                  <a:srgbClr val="0000FF"/>
                </a:solidFill>
                <a:latin typeface="Garamond" panose="02020404030301010803" pitchFamily="18" charset="0"/>
              </a:rPr>
              <a:t>, zwyang1984@gmail.com)</a:t>
            </a:r>
          </a:p>
          <a:p>
            <a:pPr algn="ctr"/>
            <a:r>
              <a:rPr lang="en-US" altLang="zh-CN" sz="4000" baseline="30000" dirty="0">
                <a:latin typeface="Garamond" panose="02020404030301010803" pitchFamily="18" charset="0"/>
              </a:rPr>
              <a:t>2</a:t>
            </a:r>
            <a:r>
              <a:rPr lang="en-US" altLang="zh-CN" sz="4000" dirty="0">
                <a:latin typeface="Garamond" panose="02020404030301010803" pitchFamily="18" charset="0"/>
              </a:rPr>
              <a:t>Faculty of Engineering Sciences, Kyushu University, 6-1 </a:t>
            </a:r>
            <a:r>
              <a:rPr lang="en-US" altLang="zh-CN" sz="4000" dirty="0" err="1">
                <a:latin typeface="Garamond" panose="02020404030301010803" pitchFamily="18" charset="0"/>
              </a:rPr>
              <a:t>Kasuga</a:t>
            </a:r>
            <a:r>
              <a:rPr lang="en-US" altLang="zh-CN" sz="4000" dirty="0">
                <a:latin typeface="Garamond" panose="02020404030301010803" pitchFamily="18" charset="0"/>
              </a:rPr>
              <a:t>-Koen, </a:t>
            </a:r>
            <a:r>
              <a:rPr lang="en-US" altLang="zh-CN" sz="4000" dirty="0" err="1">
                <a:latin typeface="Garamond" panose="02020404030301010803" pitchFamily="18" charset="0"/>
              </a:rPr>
              <a:t>Kasuga</a:t>
            </a:r>
            <a:r>
              <a:rPr lang="en-US" altLang="zh-CN" sz="4000" dirty="0">
                <a:latin typeface="Garamond" panose="02020404030301010803" pitchFamily="18" charset="0"/>
              </a:rPr>
              <a:t>, Fukuoka, Japan</a:t>
            </a:r>
          </a:p>
          <a:p>
            <a:pPr algn="ctr"/>
            <a:r>
              <a:rPr lang="en-US" altLang="zh-CN" sz="4000" baseline="30000" dirty="0">
                <a:latin typeface="Garamond" panose="02020404030301010803" pitchFamily="18" charset="0"/>
              </a:rPr>
              <a:t>3</a:t>
            </a:r>
            <a:r>
              <a:rPr lang="en-US" altLang="zh-CN" sz="4000" dirty="0">
                <a:latin typeface="Garamond" panose="02020404030301010803" pitchFamily="18" charset="0"/>
              </a:rPr>
              <a:t>CAS Key Laboratory of Geospace Environment, CAS, University of Science and Technology of China, Hefei, 230026, China</a:t>
            </a:r>
          </a:p>
          <a:p>
            <a:pPr algn="ctr"/>
            <a:r>
              <a:rPr lang="en-US" altLang="zh-CN" sz="4000" baseline="30000" dirty="0">
                <a:latin typeface="Garamond" panose="02020404030301010803" pitchFamily="18" charset="0"/>
              </a:rPr>
              <a:t>4</a:t>
            </a:r>
            <a:r>
              <a:rPr lang="en-US" altLang="zh-CN" sz="4000" dirty="0">
                <a:latin typeface="Garamond" panose="02020404030301010803" pitchFamily="18" charset="0"/>
              </a:rPr>
              <a:t>ENN Science and Technology Development Co., Ltd., </a:t>
            </a:r>
            <a:r>
              <a:rPr lang="en-US" altLang="zh-CN" sz="4000" dirty="0" err="1">
                <a:latin typeface="Garamond" panose="02020404030301010803" pitchFamily="18" charset="0"/>
              </a:rPr>
              <a:t>Langfang</a:t>
            </a:r>
            <a:r>
              <a:rPr lang="en-US" altLang="zh-CN" sz="4000" dirty="0">
                <a:latin typeface="Garamond" panose="02020404030301010803" pitchFamily="18" charset="0"/>
              </a:rPr>
              <a:t>, 065001, China</a:t>
            </a:r>
          </a:p>
          <a:p>
            <a:pPr algn="ctr"/>
            <a:r>
              <a:rPr lang="en-US" altLang="zh-CN" sz="4000" baseline="30000" dirty="0">
                <a:latin typeface="Garamond" panose="02020404030301010803" pitchFamily="18" charset="0"/>
              </a:rPr>
              <a:t>5</a:t>
            </a:r>
            <a:r>
              <a:rPr lang="en-US" altLang="zh-CN" sz="4000" dirty="0">
                <a:latin typeface="Garamond" panose="02020404030301010803" pitchFamily="18" charset="0"/>
              </a:rPr>
              <a:t>LESIA, </a:t>
            </a:r>
            <a:r>
              <a:rPr lang="en-US" altLang="zh-CN" sz="4000" dirty="0" err="1">
                <a:latin typeface="Garamond" panose="02020404030301010803" pitchFamily="18" charset="0"/>
              </a:rPr>
              <a:t>Observatoire</a:t>
            </a:r>
            <a:r>
              <a:rPr lang="en-US" altLang="zh-CN" sz="4000" dirty="0">
                <a:latin typeface="Garamond" panose="02020404030301010803" pitchFamily="18" charset="0"/>
              </a:rPr>
              <a:t> de Paris, </a:t>
            </a:r>
            <a:r>
              <a:rPr lang="en-US" altLang="zh-CN" sz="4000" dirty="0" err="1">
                <a:latin typeface="Garamond" panose="02020404030301010803" pitchFamily="18" charset="0"/>
              </a:rPr>
              <a:t>Université</a:t>
            </a:r>
            <a:r>
              <a:rPr lang="en-US" altLang="zh-CN" sz="4000" dirty="0">
                <a:latin typeface="Garamond" panose="02020404030301010803" pitchFamily="18" charset="0"/>
              </a:rPr>
              <a:t> PSL, CNRS, F-92195 </a:t>
            </a:r>
            <a:r>
              <a:rPr lang="en-US" altLang="zh-CN" sz="4000" dirty="0" err="1">
                <a:latin typeface="Garamond" panose="02020404030301010803" pitchFamily="18" charset="0"/>
              </a:rPr>
              <a:t>Meudon</a:t>
            </a:r>
            <a:r>
              <a:rPr lang="en-US" altLang="zh-CN" sz="4000" dirty="0">
                <a:latin typeface="Garamond" panose="02020404030301010803" pitchFamily="18" charset="0"/>
              </a:rPr>
              <a:t>, France</a:t>
            </a:r>
          </a:p>
          <a:p>
            <a:pPr algn="ctr"/>
            <a:r>
              <a:rPr lang="en-US" altLang="zh-CN" sz="4000" baseline="30000" dirty="0">
                <a:latin typeface="Garamond" panose="02020404030301010803" pitchFamily="18" charset="0"/>
              </a:rPr>
              <a:t>6</a:t>
            </a:r>
            <a:r>
              <a:rPr lang="en-US" altLang="zh-CN" sz="4000" dirty="0">
                <a:latin typeface="Garamond" panose="02020404030301010803" pitchFamily="18" charset="0"/>
              </a:rPr>
              <a:t>Los Alamos National Laboratory, Los Alamos, NM 87545, USA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49ABCDF-33AC-48EA-B55B-5E5877234E73}"/>
              </a:ext>
            </a:extLst>
          </p:cNvPr>
          <p:cNvSpPr/>
          <p:nvPr/>
        </p:nvSpPr>
        <p:spPr>
          <a:xfrm>
            <a:off x="457200" y="371795"/>
            <a:ext cx="50164163" cy="683505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9" name="文本框 188">
            <a:extLst>
              <a:ext uri="{FF2B5EF4-FFF2-40B4-BE49-F238E27FC236}">
                <a16:creationId xmlns:a16="http://schemas.microsoft.com/office/drawing/2014/main" id="{50E2D169-7F1E-40B2-A362-261645861F49}"/>
              </a:ext>
            </a:extLst>
          </p:cNvPr>
          <p:cNvSpPr txBox="1"/>
          <p:nvPr/>
        </p:nvSpPr>
        <p:spPr>
          <a:xfrm>
            <a:off x="4670882" y="623661"/>
            <a:ext cx="4173679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000" b="1" dirty="0">
                <a:latin typeface="Garamond" panose="02020404030301010803" pitchFamily="18" charset="0"/>
              </a:rPr>
              <a:t>Microinstabilities and plasma waves at Near-Sun Solar Wind collisionless Shocks: Predictions for PSP and SO</a:t>
            </a:r>
            <a:endParaRPr lang="zh-CN" altLang="en-US" sz="7000" b="1" dirty="0">
              <a:latin typeface="Garamond" panose="02020404030301010803" pitchFamily="18" charset="0"/>
            </a:endParaRPr>
          </a:p>
        </p:txBody>
      </p:sp>
      <p:sp>
        <p:nvSpPr>
          <p:cNvPr id="190" name="文本框 189">
            <a:extLst>
              <a:ext uri="{FF2B5EF4-FFF2-40B4-BE49-F238E27FC236}">
                <a16:creationId xmlns:a16="http://schemas.microsoft.com/office/drawing/2014/main" id="{F4976187-5EB4-4604-868A-9B8F46B96A54}"/>
              </a:ext>
            </a:extLst>
          </p:cNvPr>
          <p:cNvSpPr txBox="1"/>
          <p:nvPr/>
        </p:nvSpPr>
        <p:spPr>
          <a:xfrm>
            <a:off x="793061" y="7616497"/>
            <a:ext cx="15208940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rgbClr val="66FF33"/>
                </a:solidFill>
                <a:latin typeface="Garamond" panose="02020404030301010803" pitchFamily="18" charset="0"/>
              </a:rPr>
              <a:t>1. Introduction</a:t>
            </a:r>
            <a:endParaRPr lang="zh-CN" altLang="en-US" sz="5400" b="1" dirty="0">
              <a:solidFill>
                <a:srgbClr val="66FF33"/>
              </a:solidFill>
              <a:latin typeface="Garamond" panose="02020404030301010803" pitchFamily="18" charset="0"/>
            </a:endParaRPr>
          </a:p>
        </p:txBody>
      </p:sp>
      <p:sp>
        <p:nvSpPr>
          <p:cNvPr id="192" name="矩形 191">
            <a:extLst>
              <a:ext uri="{FF2B5EF4-FFF2-40B4-BE49-F238E27FC236}">
                <a16:creationId xmlns:a16="http://schemas.microsoft.com/office/drawing/2014/main" id="{E2DF0071-B308-4286-8650-BE037289845F}"/>
              </a:ext>
            </a:extLst>
          </p:cNvPr>
          <p:cNvSpPr/>
          <p:nvPr/>
        </p:nvSpPr>
        <p:spPr>
          <a:xfrm>
            <a:off x="782246" y="8769067"/>
            <a:ext cx="152312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3600" b="1" dirty="0">
                <a:latin typeface="Garamond" panose="02020404030301010803" pitchFamily="18" charset="0"/>
              </a:rPr>
              <a:t>Observational studies suggest that large solar eruptions are often accompanied with shocks driven by corona mass ejections (CMEs) and type II radio bursts (</a:t>
            </a:r>
            <a:r>
              <a:rPr lang="en-US" altLang="zh-CN" sz="3600" b="1" dirty="0">
                <a:solidFill>
                  <a:srgbClr val="0000FF"/>
                </a:solidFill>
                <a:latin typeface="Garamond" panose="02020404030301010803" pitchFamily="18" charset="0"/>
              </a:rPr>
              <a:t>Bale et al. 1999; Cairns et al. 2000; Liu et al. 2009; </a:t>
            </a:r>
            <a:r>
              <a:rPr lang="en-US" altLang="zh-CN" sz="3600" b="1" dirty="0" err="1">
                <a:solidFill>
                  <a:srgbClr val="0000FF"/>
                </a:solidFill>
                <a:latin typeface="Garamond" panose="02020404030301010803" pitchFamily="18" charset="0"/>
              </a:rPr>
              <a:t>Gopalswamy</a:t>
            </a:r>
            <a:r>
              <a:rPr lang="en-US" altLang="zh-CN" sz="3600" b="1" dirty="0">
                <a:solidFill>
                  <a:srgbClr val="0000FF"/>
                </a:solidFill>
                <a:latin typeface="Garamond" panose="02020404030301010803" pitchFamily="18" charset="0"/>
              </a:rPr>
              <a:t> et al. 2018; Zhao et al. 2019, </a:t>
            </a:r>
            <a:r>
              <a:rPr lang="en-US" altLang="zh-CN" sz="3600" b="1" dirty="0" err="1">
                <a:solidFill>
                  <a:srgbClr val="0000FF"/>
                </a:solidFill>
                <a:latin typeface="Garamond" panose="02020404030301010803" pitchFamily="18" charset="0"/>
              </a:rPr>
              <a:t>Thejappa</a:t>
            </a:r>
            <a:r>
              <a:rPr lang="en-US" altLang="zh-CN" sz="3600" b="1" dirty="0">
                <a:solidFill>
                  <a:srgbClr val="0000FF"/>
                </a:solidFill>
                <a:latin typeface="Garamond" panose="02020404030301010803" pitchFamily="18" charset="0"/>
              </a:rPr>
              <a:t> et al., 2019</a:t>
            </a:r>
            <a:r>
              <a:rPr lang="en-US" altLang="zh-CN" sz="3600" b="1" dirty="0">
                <a:latin typeface="Garamond" panose="02020404030301010803" pitchFamily="18" charset="0"/>
              </a:rPr>
              <a:t>).</a:t>
            </a:r>
            <a:endParaRPr lang="zh-CN" altLang="en-US" sz="3600" b="1" dirty="0">
              <a:latin typeface="Garamond" panose="02020404030301010803" pitchFamily="18" charset="0"/>
            </a:endParaRPr>
          </a:p>
        </p:txBody>
      </p:sp>
      <p:sp>
        <p:nvSpPr>
          <p:cNvPr id="220" name="矩形 219">
            <a:extLst>
              <a:ext uri="{FF2B5EF4-FFF2-40B4-BE49-F238E27FC236}">
                <a16:creationId xmlns:a16="http://schemas.microsoft.com/office/drawing/2014/main" id="{9939F9A0-8D70-49E6-B52C-B8AEECDE6D3E}"/>
              </a:ext>
            </a:extLst>
          </p:cNvPr>
          <p:cNvSpPr/>
          <p:nvPr/>
        </p:nvSpPr>
        <p:spPr>
          <a:xfrm>
            <a:off x="619614" y="27353396"/>
            <a:ext cx="15329531" cy="120032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altLang="zh-CN" sz="3600" b="1" dirty="0">
                <a:solidFill>
                  <a:schemeClr val="bg1"/>
                </a:solidFill>
                <a:latin typeface="Garamond" panose="02020404030301010803" pitchFamily="18" charset="0"/>
              </a:rPr>
              <a:t>Our motivation: directly analysis waves at shock simulations instead of periodic simulations and search new mechanisms of EM emissions.</a:t>
            </a:r>
            <a:endParaRPr lang="zh-CN" altLang="en-US" sz="36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DB0680E-888E-4D47-A062-30344FD1D65E}"/>
              </a:ext>
            </a:extLst>
          </p:cNvPr>
          <p:cNvGrpSpPr/>
          <p:nvPr/>
        </p:nvGrpSpPr>
        <p:grpSpPr>
          <a:xfrm>
            <a:off x="592752" y="11483810"/>
            <a:ext cx="15433008" cy="6485964"/>
            <a:chOff x="17699895" y="10913249"/>
            <a:chExt cx="12888229" cy="5416482"/>
          </a:xfrm>
        </p:grpSpPr>
        <p:grpSp>
          <p:nvGrpSpPr>
            <p:cNvPr id="221" name="组合 220">
              <a:extLst>
                <a:ext uri="{FF2B5EF4-FFF2-40B4-BE49-F238E27FC236}">
                  <a16:creationId xmlns:a16="http://schemas.microsoft.com/office/drawing/2014/main" id="{2B8FC247-0329-41DD-B4C9-9DC614E72AF8}"/>
                </a:ext>
              </a:extLst>
            </p:cNvPr>
            <p:cNvGrpSpPr/>
            <p:nvPr/>
          </p:nvGrpSpPr>
          <p:grpSpPr>
            <a:xfrm>
              <a:off x="17699895" y="11366570"/>
              <a:ext cx="4854617" cy="4349073"/>
              <a:chOff x="255219" y="1086527"/>
              <a:chExt cx="5008815" cy="4487213"/>
            </a:xfrm>
          </p:grpSpPr>
          <p:grpSp>
            <p:nvGrpSpPr>
              <p:cNvPr id="222" name="组合 221">
                <a:extLst>
                  <a:ext uri="{FF2B5EF4-FFF2-40B4-BE49-F238E27FC236}">
                    <a16:creationId xmlns:a16="http://schemas.microsoft.com/office/drawing/2014/main" id="{A9270927-4C12-4C36-934F-18DB49B8C340}"/>
                  </a:ext>
                </a:extLst>
              </p:cNvPr>
              <p:cNvGrpSpPr/>
              <p:nvPr/>
            </p:nvGrpSpPr>
            <p:grpSpPr>
              <a:xfrm>
                <a:off x="255219" y="1086527"/>
                <a:ext cx="5008815" cy="4487213"/>
                <a:chOff x="211274" y="1400905"/>
                <a:chExt cx="5642905" cy="5182628"/>
              </a:xfrm>
            </p:grpSpPr>
            <p:pic>
              <p:nvPicPr>
                <p:cNvPr id="224" name="图片 223">
                  <a:extLst>
                    <a:ext uri="{FF2B5EF4-FFF2-40B4-BE49-F238E27FC236}">
                      <a16:creationId xmlns:a16="http://schemas.microsoft.com/office/drawing/2014/main" id="{247D5292-8FAC-4AEC-8D28-648CE7463D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11274" y="1793595"/>
                  <a:ext cx="3371408" cy="4653099"/>
                </a:xfrm>
                <a:prstGeom prst="rect">
                  <a:avLst/>
                </a:prstGeom>
              </p:spPr>
            </p:pic>
            <p:sp>
              <p:nvSpPr>
                <p:cNvPr id="225" name="任意多边形: 形状 224">
                  <a:extLst>
                    <a:ext uri="{FF2B5EF4-FFF2-40B4-BE49-F238E27FC236}">
                      <a16:creationId xmlns:a16="http://schemas.microsoft.com/office/drawing/2014/main" id="{53299E7B-BFDB-4075-A377-D26792631E4E}"/>
                    </a:ext>
                  </a:extLst>
                </p:cNvPr>
                <p:cNvSpPr/>
                <p:nvPr/>
              </p:nvSpPr>
              <p:spPr>
                <a:xfrm>
                  <a:off x="1538231" y="3402457"/>
                  <a:ext cx="1481697" cy="936757"/>
                </a:xfrm>
                <a:custGeom>
                  <a:avLst/>
                  <a:gdLst>
                    <a:gd name="connsiteX0" fmla="*/ 0 w 1855433"/>
                    <a:gd name="connsiteY0" fmla="*/ 0 h 1340673"/>
                    <a:gd name="connsiteX1" fmla="*/ 44389 w 1855433"/>
                    <a:gd name="connsiteY1" fmla="*/ 79899 h 1340673"/>
                    <a:gd name="connsiteX2" fmla="*/ 53266 w 1855433"/>
                    <a:gd name="connsiteY2" fmla="*/ 115410 h 1340673"/>
                    <a:gd name="connsiteX3" fmla="*/ 71022 w 1855433"/>
                    <a:gd name="connsiteY3" fmla="*/ 168676 h 1340673"/>
                    <a:gd name="connsiteX4" fmla="*/ 97655 w 1855433"/>
                    <a:gd name="connsiteY4" fmla="*/ 195309 h 1340673"/>
                    <a:gd name="connsiteX5" fmla="*/ 106532 w 1855433"/>
                    <a:gd name="connsiteY5" fmla="*/ 230820 h 1340673"/>
                    <a:gd name="connsiteX6" fmla="*/ 124288 w 1855433"/>
                    <a:gd name="connsiteY6" fmla="*/ 266330 h 1340673"/>
                    <a:gd name="connsiteX7" fmla="*/ 150921 w 1855433"/>
                    <a:gd name="connsiteY7" fmla="*/ 328474 h 1340673"/>
                    <a:gd name="connsiteX8" fmla="*/ 177554 w 1855433"/>
                    <a:gd name="connsiteY8" fmla="*/ 399495 h 1340673"/>
                    <a:gd name="connsiteX9" fmla="*/ 221942 w 1855433"/>
                    <a:gd name="connsiteY9" fmla="*/ 452761 h 1340673"/>
                    <a:gd name="connsiteX10" fmla="*/ 257453 w 1855433"/>
                    <a:gd name="connsiteY10" fmla="*/ 514905 h 1340673"/>
                    <a:gd name="connsiteX11" fmla="*/ 284086 w 1855433"/>
                    <a:gd name="connsiteY11" fmla="*/ 532660 h 1340673"/>
                    <a:gd name="connsiteX12" fmla="*/ 310719 w 1855433"/>
                    <a:gd name="connsiteY12" fmla="*/ 568171 h 1340673"/>
                    <a:gd name="connsiteX13" fmla="*/ 328474 w 1855433"/>
                    <a:gd name="connsiteY13" fmla="*/ 594804 h 1340673"/>
                    <a:gd name="connsiteX14" fmla="*/ 372862 w 1855433"/>
                    <a:gd name="connsiteY14" fmla="*/ 603682 h 1340673"/>
                    <a:gd name="connsiteX15" fmla="*/ 470517 w 1855433"/>
                    <a:gd name="connsiteY15" fmla="*/ 692458 h 1340673"/>
                    <a:gd name="connsiteX16" fmla="*/ 506027 w 1855433"/>
                    <a:gd name="connsiteY16" fmla="*/ 701336 h 1340673"/>
                    <a:gd name="connsiteX17" fmla="*/ 559293 w 1855433"/>
                    <a:gd name="connsiteY17" fmla="*/ 727969 h 1340673"/>
                    <a:gd name="connsiteX18" fmla="*/ 656948 w 1855433"/>
                    <a:gd name="connsiteY18" fmla="*/ 781235 h 1340673"/>
                    <a:gd name="connsiteX19" fmla="*/ 665826 w 1855433"/>
                    <a:gd name="connsiteY19" fmla="*/ 816746 h 1340673"/>
                    <a:gd name="connsiteX20" fmla="*/ 710214 w 1855433"/>
                    <a:gd name="connsiteY20" fmla="*/ 834501 h 1340673"/>
                    <a:gd name="connsiteX21" fmla="*/ 736847 w 1855433"/>
                    <a:gd name="connsiteY21" fmla="*/ 852256 h 1340673"/>
                    <a:gd name="connsiteX22" fmla="*/ 754602 w 1855433"/>
                    <a:gd name="connsiteY22" fmla="*/ 870012 h 1340673"/>
                    <a:gd name="connsiteX23" fmla="*/ 781235 w 1855433"/>
                    <a:gd name="connsiteY23" fmla="*/ 878889 h 1340673"/>
                    <a:gd name="connsiteX24" fmla="*/ 834501 w 1855433"/>
                    <a:gd name="connsiteY24" fmla="*/ 905522 h 1340673"/>
                    <a:gd name="connsiteX25" fmla="*/ 887767 w 1855433"/>
                    <a:gd name="connsiteY25" fmla="*/ 932155 h 1340673"/>
                    <a:gd name="connsiteX26" fmla="*/ 923278 w 1855433"/>
                    <a:gd name="connsiteY26" fmla="*/ 985422 h 1340673"/>
                    <a:gd name="connsiteX27" fmla="*/ 949911 w 1855433"/>
                    <a:gd name="connsiteY27" fmla="*/ 994299 h 1340673"/>
                    <a:gd name="connsiteX28" fmla="*/ 994299 w 1855433"/>
                    <a:gd name="connsiteY28" fmla="*/ 1012055 h 1340673"/>
                    <a:gd name="connsiteX29" fmla="*/ 1020932 w 1855433"/>
                    <a:gd name="connsiteY29" fmla="*/ 1029810 h 1340673"/>
                    <a:gd name="connsiteX30" fmla="*/ 1047565 w 1855433"/>
                    <a:gd name="connsiteY30" fmla="*/ 1038688 h 1340673"/>
                    <a:gd name="connsiteX31" fmla="*/ 1118587 w 1855433"/>
                    <a:gd name="connsiteY31" fmla="*/ 1074198 h 1340673"/>
                    <a:gd name="connsiteX32" fmla="*/ 1171853 w 1855433"/>
                    <a:gd name="connsiteY32" fmla="*/ 1083076 h 1340673"/>
                    <a:gd name="connsiteX33" fmla="*/ 1225119 w 1855433"/>
                    <a:gd name="connsiteY33" fmla="*/ 1118587 h 1340673"/>
                    <a:gd name="connsiteX34" fmla="*/ 1269507 w 1855433"/>
                    <a:gd name="connsiteY34" fmla="*/ 1127464 h 1340673"/>
                    <a:gd name="connsiteX35" fmla="*/ 1278385 w 1855433"/>
                    <a:gd name="connsiteY35" fmla="*/ 1154097 h 1340673"/>
                    <a:gd name="connsiteX36" fmla="*/ 1447060 w 1855433"/>
                    <a:gd name="connsiteY36" fmla="*/ 1216241 h 1340673"/>
                    <a:gd name="connsiteX37" fmla="*/ 1500326 w 1855433"/>
                    <a:gd name="connsiteY37" fmla="*/ 1242874 h 1340673"/>
                    <a:gd name="connsiteX38" fmla="*/ 1535837 w 1855433"/>
                    <a:gd name="connsiteY38" fmla="*/ 1251752 h 1340673"/>
                    <a:gd name="connsiteX39" fmla="*/ 1589103 w 1855433"/>
                    <a:gd name="connsiteY39" fmla="*/ 1269507 h 1340673"/>
                    <a:gd name="connsiteX40" fmla="*/ 1624614 w 1855433"/>
                    <a:gd name="connsiteY40" fmla="*/ 1287262 h 1340673"/>
                    <a:gd name="connsiteX41" fmla="*/ 1686758 w 1855433"/>
                    <a:gd name="connsiteY41" fmla="*/ 1296140 h 1340673"/>
                    <a:gd name="connsiteX42" fmla="*/ 1846556 w 1855433"/>
                    <a:gd name="connsiteY42" fmla="*/ 1340528 h 1340673"/>
                    <a:gd name="connsiteX43" fmla="*/ 1855433 w 1855433"/>
                    <a:gd name="connsiteY43" fmla="*/ 1340528 h 13406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1855433" h="1340673">
                      <a:moveTo>
                        <a:pt x="0" y="0"/>
                      </a:moveTo>
                      <a:cubicBezTo>
                        <a:pt x="19891" y="119343"/>
                        <a:pt x="-12576" y="148"/>
                        <a:pt x="44389" y="79899"/>
                      </a:cubicBezTo>
                      <a:cubicBezTo>
                        <a:pt x="51481" y="89828"/>
                        <a:pt x="49760" y="103723"/>
                        <a:pt x="53266" y="115410"/>
                      </a:cubicBezTo>
                      <a:cubicBezTo>
                        <a:pt x="58644" y="133337"/>
                        <a:pt x="61933" y="152315"/>
                        <a:pt x="71022" y="168676"/>
                      </a:cubicBezTo>
                      <a:cubicBezTo>
                        <a:pt x="77119" y="179651"/>
                        <a:pt x="88777" y="186431"/>
                        <a:pt x="97655" y="195309"/>
                      </a:cubicBezTo>
                      <a:cubicBezTo>
                        <a:pt x="100614" y="207146"/>
                        <a:pt x="102248" y="219396"/>
                        <a:pt x="106532" y="230820"/>
                      </a:cubicBezTo>
                      <a:cubicBezTo>
                        <a:pt x="111179" y="243211"/>
                        <a:pt x="120103" y="253775"/>
                        <a:pt x="124288" y="266330"/>
                      </a:cubicBezTo>
                      <a:cubicBezTo>
                        <a:pt x="145327" y="329446"/>
                        <a:pt x="116659" y="294214"/>
                        <a:pt x="150921" y="328474"/>
                      </a:cubicBezTo>
                      <a:cubicBezTo>
                        <a:pt x="158070" y="357072"/>
                        <a:pt x="159697" y="374495"/>
                        <a:pt x="177554" y="399495"/>
                      </a:cubicBezTo>
                      <a:cubicBezTo>
                        <a:pt x="230006" y="472926"/>
                        <a:pt x="181692" y="382323"/>
                        <a:pt x="221942" y="452761"/>
                      </a:cubicBezTo>
                      <a:cubicBezTo>
                        <a:pt x="231228" y="469011"/>
                        <a:pt x="243031" y="500483"/>
                        <a:pt x="257453" y="514905"/>
                      </a:cubicBezTo>
                      <a:cubicBezTo>
                        <a:pt x="264998" y="522449"/>
                        <a:pt x="275208" y="526742"/>
                        <a:pt x="284086" y="532660"/>
                      </a:cubicBezTo>
                      <a:cubicBezTo>
                        <a:pt x="292964" y="544497"/>
                        <a:pt x="302119" y="556131"/>
                        <a:pt x="310719" y="568171"/>
                      </a:cubicBezTo>
                      <a:cubicBezTo>
                        <a:pt x="316921" y="576853"/>
                        <a:pt x="319210" y="589510"/>
                        <a:pt x="328474" y="594804"/>
                      </a:cubicBezTo>
                      <a:cubicBezTo>
                        <a:pt x="341575" y="602290"/>
                        <a:pt x="358066" y="600723"/>
                        <a:pt x="372862" y="603682"/>
                      </a:cubicBezTo>
                      <a:cubicBezTo>
                        <a:pt x="396972" y="627792"/>
                        <a:pt x="441626" y="675123"/>
                        <a:pt x="470517" y="692458"/>
                      </a:cubicBezTo>
                      <a:cubicBezTo>
                        <a:pt x="480979" y="698735"/>
                        <a:pt x="494699" y="696805"/>
                        <a:pt x="506027" y="701336"/>
                      </a:cubicBezTo>
                      <a:cubicBezTo>
                        <a:pt x="524458" y="708709"/>
                        <a:pt x="542057" y="718120"/>
                        <a:pt x="559293" y="727969"/>
                      </a:cubicBezTo>
                      <a:cubicBezTo>
                        <a:pt x="656016" y="783239"/>
                        <a:pt x="597875" y="761543"/>
                        <a:pt x="656948" y="781235"/>
                      </a:cubicBezTo>
                      <a:cubicBezTo>
                        <a:pt x="659907" y="793072"/>
                        <a:pt x="657198" y="808118"/>
                        <a:pt x="665826" y="816746"/>
                      </a:cubicBezTo>
                      <a:cubicBezTo>
                        <a:pt x="677094" y="828014"/>
                        <a:pt x="695961" y="827374"/>
                        <a:pt x="710214" y="834501"/>
                      </a:cubicBezTo>
                      <a:cubicBezTo>
                        <a:pt x="719757" y="839273"/>
                        <a:pt x="728516" y="845591"/>
                        <a:pt x="736847" y="852256"/>
                      </a:cubicBezTo>
                      <a:cubicBezTo>
                        <a:pt x="743383" y="857485"/>
                        <a:pt x="747425" y="865706"/>
                        <a:pt x="754602" y="870012"/>
                      </a:cubicBezTo>
                      <a:cubicBezTo>
                        <a:pt x="762626" y="874827"/>
                        <a:pt x="772357" y="875930"/>
                        <a:pt x="781235" y="878889"/>
                      </a:cubicBezTo>
                      <a:cubicBezTo>
                        <a:pt x="836608" y="915806"/>
                        <a:pt x="779368" y="881019"/>
                        <a:pt x="834501" y="905522"/>
                      </a:cubicBezTo>
                      <a:cubicBezTo>
                        <a:pt x="852641" y="913584"/>
                        <a:pt x="870012" y="923277"/>
                        <a:pt x="887767" y="932155"/>
                      </a:cubicBezTo>
                      <a:cubicBezTo>
                        <a:pt x="899604" y="949911"/>
                        <a:pt x="908189" y="970333"/>
                        <a:pt x="923278" y="985422"/>
                      </a:cubicBezTo>
                      <a:cubicBezTo>
                        <a:pt x="929895" y="992039"/>
                        <a:pt x="941149" y="991013"/>
                        <a:pt x="949911" y="994299"/>
                      </a:cubicBezTo>
                      <a:cubicBezTo>
                        <a:pt x="964832" y="999894"/>
                        <a:pt x="980046" y="1004928"/>
                        <a:pt x="994299" y="1012055"/>
                      </a:cubicBezTo>
                      <a:cubicBezTo>
                        <a:pt x="1003842" y="1016827"/>
                        <a:pt x="1011389" y="1025038"/>
                        <a:pt x="1020932" y="1029810"/>
                      </a:cubicBezTo>
                      <a:cubicBezTo>
                        <a:pt x="1029302" y="1033995"/>
                        <a:pt x="1039046" y="1034816"/>
                        <a:pt x="1047565" y="1038688"/>
                      </a:cubicBezTo>
                      <a:cubicBezTo>
                        <a:pt x="1071661" y="1049640"/>
                        <a:pt x="1092479" y="1069846"/>
                        <a:pt x="1118587" y="1074198"/>
                      </a:cubicBezTo>
                      <a:lnTo>
                        <a:pt x="1171853" y="1083076"/>
                      </a:lnTo>
                      <a:cubicBezTo>
                        <a:pt x="1189608" y="1094913"/>
                        <a:pt x="1205692" y="1109757"/>
                        <a:pt x="1225119" y="1118587"/>
                      </a:cubicBezTo>
                      <a:cubicBezTo>
                        <a:pt x="1238856" y="1124831"/>
                        <a:pt x="1256952" y="1119094"/>
                        <a:pt x="1269507" y="1127464"/>
                      </a:cubicBezTo>
                      <a:cubicBezTo>
                        <a:pt x="1277293" y="1132655"/>
                        <a:pt x="1270817" y="1148593"/>
                        <a:pt x="1278385" y="1154097"/>
                      </a:cubicBezTo>
                      <a:cubicBezTo>
                        <a:pt x="1345590" y="1202974"/>
                        <a:pt x="1372774" y="1197670"/>
                        <a:pt x="1447060" y="1216241"/>
                      </a:cubicBezTo>
                      <a:cubicBezTo>
                        <a:pt x="1506909" y="1231203"/>
                        <a:pt x="1439575" y="1216838"/>
                        <a:pt x="1500326" y="1242874"/>
                      </a:cubicBezTo>
                      <a:cubicBezTo>
                        <a:pt x="1511541" y="1247680"/>
                        <a:pt x="1524150" y="1248246"/>
                        <a:pt x="1535837" y="1251752"/>
                      </a:cubicBezTo>
                      <a:cubicBezTo>
                        <a:pt x="1553763" y="1257130"/>
                        <a:pt x="1571726" y="1262556"/>
                        <a:pt x="1589103" y="1269507"/>
                      </a:cubicBezTo>
                      <a:cubicBezTo>
                        <a:pt x="1601391" y="1274422"/>
                        <a:pt x="1611846" y="1283780"/>
                        <a:pt x="1624614" y="1287262"/>
                      </a:cubicBezTo>
                      <a:cubicBezTo>
                        <a:pt x="1644802" y="1292768"/>
                        <a:pt x="1666043" y="1293181"/>
                        <a:pt x="1686758" y="1296140"/>
                      </a:cubicBezTo>
                      <a:cubicBezTo>
                        <a:pt x="1791095" y="1337875"/>
                        <a:pt x="1748842" y="1329672"/>
                        <a:pt x="1846556" y="1340528"/>
                      </a:cubicBezTo>
                      <a:cubicBezTo>
                        <a:pt x="1849497" y="1340855"/>
                        <a:pt x="1852474" y="1340528"/>
                        <a:pt x="1855433" y="1340528"/>
                      </a:cubicBezTo>
                    </a:path>
                  </a:pathLst>
                </a:custGeom>
                <a:noFill/>
                <a:ln w="25400">
                  <a:solidFill>
                    <a:srgbClr val="FF00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226" name="图片 225">
                  <a:extLst>
                    <a:ext uri="{FF2B5EF4-FFF2-40B4-BE49-F238E27FC236}">
                      <a16:creationId xmlns:a16="http://schemas.microsoft.com/office/drawing/2014/main" id="{5B75D434-9A49-4627-A031-80C2D4BD6B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674765" y="1403414"/>
                  <a:ext cx="2179414" cy="5141277"/>
                </a:xfrm>
                <a:prstGeom prst="rect">
                  <a:avLst/>
                </a:prstGeom>
              </p:spPr>
            </p:pic>
            <p:sp>
              <p:nvSpPr>
                <p:cNvPr id="227" name="矩形 226">
                  <a:extLst>
                    <a:ext uri="{FF2B5EF4-FFF2-40B4-BE49-F238E27FC236}">
                      <a16:creationId xmlns:a16="http://schemas.microsoft.com/office/drawing/2014/main" id="{C7E0BB21-C0B5-4E92-B819-4C44C3257EF5}"/>
                    </a:ext>
                  </a:extLst>
                </p:cNvPr>
                <p:cNvSpPr/>
                <p:nvPr/>
              </p:nvSpPr>
              <p:spPr>
                <a:xfrm>
                  <a:off x="3002991" y="4042837"/>
                  <a:ext cx="207756" cy="799826"/>
                </a:xfrm>
                <a:prstGeom prst="rect">
                  <a:avLst/>
                </a:prstGeom>
                <a:noFill/>
                <a:ln w="254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8" name="矩形 227">
                  <a:extLst>
                    <a:ext uri="{FF2B5EF4-FFF2-40B4-BE49-F238E27FC236}">
                      <a16:creationId xmlns:a16="http://schemas.microsoft.com/office/drawing/2014/main" id="{8FC55B0C-7802-43AB-A17C-13A46B1D0008}"/>
                    </a:ext>
                  </a:extLst>
                </p:cNvPr>
                <p:cNvSpPr/>
                <p:nvPr/>
              </p:nvSpPr>
              <p:spPr>
                <a:xfrm>
                  <a:off x="3730967" y="1403414"/>
                  <a:ext cx="2123212" cy="5180119"/>
                </a:xfrm>
                <a:prstGeom prst="rect">
                  <a:avLst/>
                </a:prstGeom>
                <a:noFill/>
                <a:ln w="254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229" name="直接连接符 228">
                  <a:extLst>
                    <a:ext uri="{FF2B5EF4-FFF2-40B4-BE49-F238E27FC236}">
                      <a16:creationId xmlns:a16="http://schemas.microsoft.com/office/drawing/2014/main" id="{DD7454C9-DD98-459E-B78F-E52E286C21CE}"/>
                    </a:ext>
                  </a:extLst>
                </p:cNvPr>
                <p:cNvCxnSpPr>
                  <a:cxnSpLocks/>
                  <a:endCxn id="227" idx="0"/>
                </p:cNvCxnSpPr>
                <p:nvPr/>
              </p:nvCxnSpPr>
              <p:spPr>
                <a:xfrm flipH="1">
                  <a:off x="3106869" y="1400905"/>
                  <a:ext cx="624100" cy="2641932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直接连接符 229">
                  <a:extLst>
                    <a:ext uri="{FF2B5EF4-FFF2-40B4-BE49-F238E27FC236}">
                      <a16:creationId xmlns:a16="http://schemas.microsoft.com/office/drawing/2014/main" id="{D6B6811A-8A49-466E-8616-F81D18DB9785}"/>
                    </a:ext>
                  </a:extLst>
                </p:cNvPr>
                <p:cNvCxnSpPr>
                  <a:cxnSpLocks/>
                  <a:endCxn id="227" idx="2"/>
                </p:cNvCxnSpPr>
                <p:nvPr/>
              </p:nvCxnSpPr>
              <p:spPr>
                <a:xfrm flipH="1" flipV="1">
                  <a:off x="3106869" y="4842663"/>
                  <a:ext cx="624100" cy="1740870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23" name="直接连接符 222">
                <a:extLst>
                  <a:ext uri="{FF2B5EF4-FFF2-40B4-BE49-F238E27FC236}">
                    <a16:creationId xmlns:a16="http://schemas.microsoft.com/office/drawing/2014/main" id="{DCCE447E-540A-4B00-9927-EA279FCD39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37861" y="1193739"/>
                <a:ext cx="0" cy="4146067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1" name="文本框 5">
              <a:extLst>
                <a:ext uri="{FF2B5EF4-FFF2-40B4-BE49-F238E27FC236}">
                  <a16:creationId xmlns:a16="http://schemas.microsoft.com/office/drawing/2014/main" id="{5C4FFEBE-4989-4815-A8E1-2B1A0A21FD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675283" y="10913249"/>
              <a:ext cx="3846367" cy="59116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>
                  <a:latin typeface="Garamond" panose="02020404030301010803" pitchFamily="18" charset="0"/>
                  <a:cs typeface="Times New Roman" panose="02020603050405020304" pitchFamily="18" charset="0"/>
                </a:rPr>
                <a:t>(1) Possible scenario I  of EM emissions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>
                  <a:latin typeface="Garamond" panose="02020404030301010803" pitchFamily="18" charset="0"/>
                  <a:cs typeface="Times New Roman" panose="02020603050405020304" pitchFamily="18" charset="0"/>
                </a:rPr>
                <a:t>Three-wave interactions</a:t>
              </a:r>
              <a:endParaRPr lang="zh-CN" altLang="en-US" sz="2000" b="1" dirty="0">
                <a:latin typeface="Garamond" panose="02020404030301010803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32" name="组合 231">
              <a:extLst>
                <a:ext uri="{FF2B5EF4-FFF2-40B4-BE49-F238E27FC236}">
                  <a16:creationId xmlns:a16="http://schemas.microsoft.com/office/drawing/2014/main" id="{43105EC6-87BC-4161-8FB5-5FF8FBBC9379}"/>
                </a:ext>
              </a:extLst>
            </p:cNvPr>
            <p:cNvGrpSpPr/>
            <p:nvPr/>
          </p:nvGrpSpPr>
          <p:grpSpPr>
            <a:xfrm>
              <a:off x="23421951" y="11685021"/>
              <a:ext cx="2601176" cy="3979616"/>
              <a:chOff x="754682" y="1447112"/>
              <a:chExt cx="2981736" cy="4561846"/>
            </a:xfrm>
          </p:grpSpPr>
          <p:pic>
            <p:nvPicPr>
              <p:cNvPr id="233" name="图片 232">
                <a:extLst>
                  <a:ext uri="{FF2B5EF4-FFF2-40B4-BE49-F238E27FC236}">
                    <a16:creationId xmlns:a16="http://schemas.microsoft.com/office/drawing/2014/main" id="{A21E89ED-9238-4B78-B85C-4C3825571A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54682" y="1447112"/>
                <a:ext cx="2981736" cy="4561846"/>
              </a:xfrm>
              <a:prstGeom prst="rect">
                <a:avLst/>
              </a:prstGeom>
            </p:spPr>
          </p:pic>
          <p:sp>
            <p:nvSpPr>
              <p:cNvPr id="234" name="矩形 233">
                <a:extLst>
                  <a:ext uri="{FF2B5EF4-FFF2-40B4-BE49-F238E27FC236}">
                    <a16:creationId xmlns:a16="http://schemas.microsoft.com/office/drawing/2014/main" id="{0F08D53E-1FFF-4A9D-8863-F325D457F582}"/>
                  </a:ext>
                </a:extLst>
              </p:cNvPr>
              <p:cNvSpPr/>
              <p:nvPr/>
            </p:nvSpPr>
            <p:spPr>
              <a:xfrm>
                <a:off x="772439" y="3426158"/>
                <a:ext cx="2916633" cy="2582800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5" name="文本框 234">
              <a:extLst>
                <a:ext uri="{FF2B5EF4-FFF2-40B4-BE49-F238E27FC236}">
                  <a16:creationId xmlns:a16="http://schemas.microsoft.com/office/drawing/2014/main" id="{7668E4FA-5A91-452E-ABFF-99C8BBDD64B9}"/>
                </a:ext>
              </a:extLst>
            </p:cNvPr>
            <p:cNvSpPr txBox="1"/>
            <p:nvPr/>
          </p:nvSpPr>
          <p:spPr>
            <a:xfrm>
              <a:off x="17839444" y="15837527"/>
              <a:ext cx="4407617" cy="4883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600" dirty="0">
                  <a:solidFill>
                    <a:srgbClr val="0000FF"/>
                  </a:solidFill>
                  <a:latin typeface="Garamond" panose="02020404030301010803" pitchFamily="18" charset="0"/>
                  <a:cs typeface="Times New Roman" panose="02020603050405020304" pitchFamily="18" charset="0"/>
                </a:rPr>
                <a:t>(e.g., Bale., 1999; Cairns et al., 2000; Liu et al., 2009; </a:t>
              </a:r>
              <a:r>
                <a:rPr lang="en-US" altLang="zh-CN" sz="1600" dirty="0" err="1">
                  <a:solidFill>
                    <a:srgbClr val="0000FF"/>
                  </a:solidFill>
                  <a:latin typeface="Garamond" panose="02020404030301010803" pitchFamily="18" charset="0"/>
                  <a:cs typeface="Times New Roman" panose="02020603050405020304" pitchFamily="18" charset="0"/>
                </a:rPr>
                <a:t>Gopalswamy</a:t>
              </a:r>
              <a:r>
                <a:rPr lang="en-US" altLang="zh-CN" sz="1600" dirty="0">
                  <a:solidFill>
                    <a:srgbClr val="0000FF"/>
                  </a:solidFill>
                  <a:latin typeface="Garamond" panose="02020404030301010803" pitchFamily="18" charset="0"/>
                  <a:cs typeface="Times New Roman" panose="02020603050405020304" pitchFamily="18" charset="0"/>
                </a:rPr>
                <a:t> et al., 2018; Zhao et al., 2019; </a:t>
              </a:r>
              <a:r>
                <a:rPr lang="en-US" altLang="zh-CN" sz="1600" dirty="0" err="1">
                  <a:solidFill>
                    <a:srgbClr val="0000FF"/>
                  </a:solidFill>
                  <a:latin typeface="Garamond" panose="02020404030301010803" pitchFamily="18" charset="0"/>
                  <a:cs typeface="Times New Roman" panose="02020603050405020304" pitchFamily="18" charset="0"/>
                </a:rPr>
                <a:t>Thejappa</a:t>
              </a:r>
              <a:r>
                <a:rPr lang="en-US" altLang="zh-CN" sz="1600" dirty="0">
                  <a:solidFill>
                    <a:srgbClr val="0000FF"/>
                  </a:solidFill>
                  <a:latin typeface="Garamond" panose="02020404030301010803" pitchFamily="18" charset="0"/>
                  <a:cs typeface="Times New Roman" panose="02020603050405020304" pitchFamily="18" charset="0"/>
                </a:rPr>
                <a:t> et al., 2019</a:t>
              </a:r>
              <a:endParaRPr lang="zh-CN" altLang="en-US" sz="1600" dirty="0">
                <a:solidFill>
                  <a:srgbClr val="0000FF"/>
                </a:solidFill>
              </a:endParaRPr>
            </a:p>
          </p:txBody>
        </p:sp>
        <p:sp>
          <p:nvSpPr>
            <p:cNvPr id="236" name="文本框 5">
              <a:extLst>
                <a:ext uri="{FF2B5EF4-FFF2-40B4-BE49-F238E27FC236}">
                  <a16:creationId xmlns:a16="http://schemas.microsoft.com/office/drawing/2014/main" id="{D6A90CA0-B622-437D-872A-86BDE263D3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88453" y="10913249"/>
              <a:ext cx="4228022" cy="3341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>
                  <a:latin typeface="Garamond" panose="02020404030301010803" pitchFamily="18" charset="0"/>
                  <a:cs typeface="Times New Roman" panose="02020603050405020304" pitchFamily="18" charset="0"/>
                </a:rPr>
                <a:t>Type-II radio bursts at CME-driven shocks</a:t>
              </a:r>
              <a:endParaRPr lang="zh-CN" altLang="en-US" sz="2000" b="1" dirty="0">
                <a:latin typeface="Garamond" panose="02020404030301010803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7" name="文本框 5">
              <a:extLst>
                <a:ext uri="{FF2B5EF4-FFF2-40B4-BE49-F238E27FC236}">
                  <a16:creationId xmlns:a16="http://schemas.microsoft.com/office/drawing/2014/main" id="{FBF677F5-CD59-4C1C-A8FF-4C01F0442C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41757" y="10913249"/>
              <a:ext cx="3846367" cy="59116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>
                  <a:latin typeface="Garamond" panose="02020404030301010803" pitchFamily="18" charset="0"/>
                  <a:cs typeface="Times New Roman" panose="02020603050405020304" pitchFamily="18" charset="0"/>
                </a:rPr>
                <a:t>(2) Possible scenario II of EM emissions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>
                  <a:latin typeface="Garamond" panose="02020404030301010803" pitchFamily="18" charset="0"/>
                  <a:cs typeface="Times New Roman" panose="02020603050405020304" pitchFamily="18" charset="0"/>
                </a:rPr>
                <a:t>Cyclotron/synchrotron maser emission</a:t>
              </a:r>
              <a:endParaRPr lang="zh-CN" altLang="en-US" sz="2000" b="1" dirty="0">
                <a:latin typeface="Garamond" panose="02020404030301010803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8" name="文本框 237">
              <a:extLst>
                <a:ext uri="{FF2B5EF4-FFF2-40B4-BE49-F238E27FC236}">
                  <a16:creationId xmlns:a16="http://schemas.microsoft.com/office/drawing/2014/main" id="{E18683F6-D475-41EC-875C-2DD0ACCD56CC}"/>
                </a:ext>
              </a:extLst>
            </p:cNvPr>
            <p:cNvSpPr txBox="1"/>
            <p:nvPr/>
          </p:nvSpPr>
          <p:spPr>
            <a:xfrm>
              <a:off x="22511554" y="15837306"/>
              <a:ext cx="3958425" cy="4883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solidFill>
                    <a:srgbClr val="000000"/>
                  </a:solidFill>
                  <a:latin typeface="Garamond" panose="02020404030301010803" pitchFamily="18" charset="0"/>
                </a:rPr>
                <a:t>(</a:t>
              </a:r>
              <a:r>
                <a:rPr lang="en-US" altLang="zh-CN" sz="1600" dirty="0">
                  <a:solidFill>
                    <a:srgbClr val="0000FF"/>
                  </a:solidFill>
                  <a:latin typeface="Garamond" panose="02020404030301010803" pitchFamily="18" charset="0"/>
                </a:rPr>
                <a:t>e.g., </a:t>
              </a:r>
              <a:r>
                <a:rPr lang="da-DK" altLang="zh-CN" sz="1600" dirty="0">
                  <a:solidFill>
                    <a:srgbClr val="0000FF"/>
                  </a:solidFill>
                  <a:latin typeface="Garamond" panose="02020404030301010803" pitchFamily="18" charset="0"/>
                </a:rPr>
                <a:t>Holman &amp; Pesses 1983; Cairns et al. 2003; Pulupa et al. 2010; Umeda, 2010, Henri et al., 2019; Lee et al., 2019</a:t>
              </a:r>
              <a:r>
                <a:rPr lang="en-US" altLang="zh-CN" sz="1600" dirty="0">
                  <a:solidFill>
                    <a:srgbClr val="000000"/>
                  </a:solidFill>
                  <a:latin typeface="Garamond" panose="02020404030301010803" pitchFamily="18" charset="0"/>
                </a:rPr>
                <a:t>)</a:t>
              </a:r>
              <a:endParaRPr lang="zh-CN" altLang="en-US" sz="1600" dirty="0"/>
            </a:p>
          </p:txBody>
        </p:sp>
        <p:pic>
          <p:nvPicPr>
            <p:cNvPr id="239" name="图片 238">
              <a:extLst>
                <a:ext uri="{FF2B5EF4-FFF2-40B4-BE49-F238E27FC236}">
                  <a16:creationId xmlns:a16="http://schemas.microsoft.com/office/drawing/2014/main" id="{C116FB60-465E-4D87-AE5C-8DCFA3FE79C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7403601" y="11565085"/>
              <a:ext cx="2394450" cy="4186841"/>
            </a:xfrm>
            <a:prstGeom prst="rect">
              <a:avLst/>
            </a:prstGeom>
          </p:spPr>
        </p:pic>
        <p:sp>
          <p:nvSpPr>
            <p:cNvPr id="240" name="文本框 239">
              <a:extLst>
                <a:ext uri="{FF2B5EF4-FFF2-40B4-BE49-F238E27FC236}">
                  <a16:creationId xmlns:a16="http://schemas.microsoft.com/office/drawing/2014/main" id="{900A80AE-A662-49FC-8420-1EFF479391E4}"/>
                </a:ext>
              </a:extLst>
            </p:cNvPr>
            <p:cNvSpPr txBox="1"/>
            <p:nvPr/>
          </p:nvSpPr>
          <p:spPr>
            <a:xfrm>
              <a:off x="26734472" y="15841381"/>
              <a:ext cx="3806763" cy="4883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solidFill>
                    <a:srgbClr val="000000"/>
                  </a:solidFill>
                  <a:latin typeface="Garamond" panose="02020404030301010803" pitchFamily="18" charset="0"/>
                </a:rPr>
                <a:t>(</a:t>
              </a:r>
              <a:r>
                <a:rPr lang="en-US" altLang="zh-CN" sz="1600" dirty="0">
                  <a:solidFill>
                    <a:srgbClr val="0000FF"/>
                  </a:solidFill>
                  <a:latin typeface="Garamond" panose="02020404030301010803" pitchFamily="18" charset="0"/>
                </a:rPr>
                <a:t>e.g., Wu &amp; Lee, 1979; Hoshino &amp; </a:t>
              </a:r>
              <a:r>
                <a:rPr lang="en-US" altLang="zh-CN" sz="1600" dirty="0" err="1">
                  <a:solidFill>
                    <a:srgbClr val="0000FF"/>
                  </a:solidFill>
                  <a:latin typeface="Garamond" panose="02020404030301010803" pitchFamily="18" charset="0"/>
                </a:rPr>
                <a:t>Arons</a:t>
              </a:r>
              <a:r>
                <a:rPr lang="en-US" altLang="zh-CN" sz="1600" dirty="0">
                  <a:solidFill>
                    <a:srgbClr val="0000FF"/>
                  </a:solidFill>
                  <a:latin typeface="Garamond" panose="02020404030301010803" pitchFamily="18" charset="0"/>
                </a:rPr>
                <a:t>, 1991; Plotnikov &amp; </a:t>
              </a:r>
              <a:r>
                <a:rPr lang="en-US" altLang="zh-CN" sz="1600" dirty="0" err="1">
                  <a:solidFill>
                    <a:srgbClr val="0000FF"/>
                  </a:solidFill>
                  <a:latin typeface="Garamond" panose="02020404030301010803" pitchFamily="18" charset="0"/>
                </a:rPr>
                <a:t>Sironi</a:t>
              </a:r>
              <a:r>
                <a:rPr lang="en-US" altLang="zh-CN" sz="1600" dirty="0">
                  <a:solidFill>
                    <a:srgbClr val="0000FF"/>
                  </a:solidFill>
                  <a:latin typeface="Garamond" panose="02020404030301010803" pitchFamily="18" charset="0"/>
                </a:rPr>
                <a:t>, 2019; Ni et al., 2020; Li et al., 2021</a:t>
              </a:r>
              <a:r>
                <a:rPr lang="en-US" altLang="zh-CN" sz="1600" dirty="0">
                  <a:solidFill>
                    <a:srgbClr val="000000"/>
                  </a:solidFill>
                  <a:latin typeface="Garamond" panose="02020404030301010803" pitchFamily="18" charset="0"/>
                </a:rPr>
                <a:t>)</a:t>
              </a:r>
              <a:endParaRPr lang="zh-CN" altLang="en-US" sz="1600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DB54ADE-8446-4FE9-A76F-8730B6D631F4}"/>
              </a:ext>
            </a:extLst>
          </p:cNvPr>
          <p:cNvGrpSpPr/>
          <p:nvPr/>
        </p:nvGrpSpPr>
        <p:grpSpPr>
          <a:xfrm>
            <a:off x="1058031" y="19732042"/>
            <a:ext cx="15097767" cy="7645732"/>
            <a:chOff x="77492" y="877716"/>
            <a:chExt cx="12750887" cy="5910675"/>
          </a:xfrm>
        </p:grpSpPr>
        <p:sp>
          <p:nvSpPr>
            <p:cNvPr id="243" name="文本框 5">
              <a:extLst>
                <a:ext uri="{FF2B5EF4-FFF2-40B4-BE49-F238E27FC236}">
                  <a16:creationId xmlns:a16="http://schemas.microsoft.com/office/drawing/2014/main" id="{D6795B66-9510-498C-B955-DEC76A92FB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492" y="883155"/>
              <a:ext cx="4066766" cy="30931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>
                  <a:latin typeface="Garamond" panose="02020404030301010803" pitchFamily="18" charset="0"/>
                  <a:cs typeface="Times New Roman" panose="02020603050405020304" pitchFamily="18" charset="0"/>
                </a:rPr>
                <a:t>(1) Modified two-stream instability (MTSI)</a:t>
              </a:r>
              <a:endParaRPr lang="zh-CN" altLang="en-US" sz="2000" b="1" dirty="0">
                <a:latin typeface="Garamond" panose="02020404030301010803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44" name="组合 243">
              <a:extLst>
                <a:ext uri="{FF2B5EF4-FFF2-40B4-BE49-F238E27FC236}">
                  <a16:creationId xmlns:a16="http://schemas.microsoft.com/office/drawing/2014/main" id="{23AC2FA9-2C63-4B81-A5F0-08D9F082D271}"/>
                </a:ext>
              </a:extLst>
            </p:cNvPr>
            <p:cNvGrpSpPr/>
            <p:nvPr/>
          </p:nvGrpSpPr>
          <p:grpSpPr>
            <a:xfrm>
              <a:off x="538480" y="1280457"/>
              <a:ext cx="3434080" cy="4958862"/>
              <a:chOff x="327771" y="2079155"/>
              <a:chExt cx="3434080" cy="4958862"/>
            </a:xfrm>
          </p:grpSpPr>
          <p:pic>
            <p:nvPicPr>
              <p:cNvPr id="245" name="图片 244">
                <a:extLst>
                  <a:ext uri="{FF2B5EF4-FFF2-40B4-BE49-F238E27FC236}">
                    <a16:creationId xmlns:a16="http://schemas.microsoft.com/office/drawing/2014/main" id="{5105CE03-E9E8-4961-94B5-F7ED37FFEC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7771" y="2079155"/>
                <a:ext cx="3434080" cy="3065440"/>
              </a:xfrm>
              <a:prstGeom prst="rect">
                <a:avLst/>
              </a:prstGeom>
            </p:spPr>
          </p:pic>
          <p:pic>
            <p:nvPicPr>
              <p:cNvPr id="246" name="图片 245">
                <a:extLst>
                  <a:ext uri="{FF2B5EF4-FFF2-40B4-BE49-F238E27FC236}">
                    <a16:creationId xmlns:a16="http://schemas.microsoft.com/office/drawing/2014/main" id="{BA58B0C8-7FFE-47CF-83A9-BF1484E3352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r="30611"/>
              <a:stretch/>
            </p:blipFill>
            <p:spPr>
              <a:xfrm>
                <a:off x="468351" y="5144595"/>
                <a:ext cx="3081131" cy="1893422"/>
              </a:xfrm>
              <a:prstGeom prst="rect">
                <a:avLst/>
              </a:prstGeom>
            </p:spPr>
          </p:pic>
        </p:grpSp>
        <p:sp>
          <p:nvSpPr>
            <p:cNvPr id="247" name="文本框 5">
              <a:extLst>
                <a:ext uri="{FF2B5EF4-FFF2-40B4-BE49-F238E27FC236}">
                  <a16:creationId xmlns:a16="http://schemas.microsoft.com/office/drawing/2014/main" id="{7740B9A1-E05E-4884-B5A1-1324273BD2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9166" y="883155"/>
              <a:ext cx="4281712" cy="30931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>
                  <a:latin typeface="Garamond" panose="02020404030301010803" pitchFamily="18" charset="0"/>
                  <a:cs typeface="Times New Roman" panose="02020603050405020304" pitchFamily="18" charset="0"/>
                </a:rPr>
                <a:t>(2) Electron cyclotron drift instability (ECDI)</a:t>
              </a:r>
              <a:endParaRPr lang="zh-CN" altLang="en-US" sz="2000" b="1" dirty="0">
                <a:latin typeface="Garamond" panose="02020404030301010803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8" name="文本框 5">
              <a:extLst>
                <a:ext uri="{FF2B5EF4-FFF2-40B4-BE49-F238E27FC236}">
                  <a16:creationId xmlns:a16="http://schemas.microsoft.com/office/drawing/2014/main" id="{6C28E489-0E6D-463F-A570-0D4017B8E3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61613" y="877716"/>
              <a:ext cx="4066766" cy="30931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>
                  <a:latin typeface="Garamond" panose="02020404030301010803" pitchFamily="18" charset="0"/>
                  <a:cs typeface="Times New Roman" panose="02020603050405020304" pitchFamily="18" charset="0"/>
                </a:rPr>
                <a:t>(3) Buneman + Weibel instability (high M</a:t>
              </a:r>
              <a:r>
                <a:rPr lang="en-US" altLang="zh-CN" sz="2000" b="1" baseline="-25000" dirty="0">
                  <a:latin typeface="Garamond" panose="02020404030301010803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zh-CN" sz="2000" b="1" dirty="0">
                  <a:latin typeface="Garamond" panose="02020404030301010803" pitchFamily="18" charset="0"/>
                  <a:cs typeface="Times New Roman" panose="02020603050405020304" pitchFamily="18" charset="0"/>
                </a:rPr>
                <a:t>)</a:t>
              </a:r>
              <a:endParaRPr lang="zh-CN" altLang="en-US" sz="2000" b="1" dirty="0">
                <a:latin typeface="Garamond" panose="02020404030301010803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9" name="矩形 248">
              <a:extLst>
                <a:ext uri="{FF2B5EF4-FFF2-40B4-BE49-F238E27FC236}">
                  <a16:creationId xmlns:a16="http://schemas.microsoft.com/office/drawing/2014/main" id="{860BDAC9-CDF9-4FAA-ACAF-3EE7C7F3F24B}"/>
                </a:ext>
              </a:extLst>
            </p:cNvPr>
            <p:cNvSpPr/>
            <p:nvPr/>
          </p:nvSpPr>
          <p:spPr>
            <a:xfrm>
              <a:off x="270557" y="6196806"/>
              <a:ext cx="385389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600" dirty="0">
                  <a:solidFill>
                    <a:srgbClr val="0000FF"/>
                  </a:solidFill>
                  <a:latin typeface="Garamond" panose="02020404030301010803" pitchFamily="18" charset="0"/>
                </a:rPr>
                <a:t>(e.g., Scholer et al., 2003; Scholer &amp; Matsukiyo, 2004; Matsukiyo &amp; Scholer, 2006a, 2006b)</a:t>
              </a:r>
              <a:r>
                <a:rPr lang="en-US" altLang="zh-CN" sz="1600" dirty="0">
                  <a:latin typeface="Garamond" panose="02020404030301010803" pitchFamily="18" charset="0"/>
                </a:rPr>
                <a:t>. </a:t>
              </a:r>
              <a:endParaRPr lang="en-US" altLang="zh-CN" sz="1600" u="sng" dirty="0">
                <a:solidFill>
                  <a:srgbClr val="000000"/>
                </a:solidFill>
                <a:latin typeface="Garamond" panose="02020404030301010803" pitchFamily="18" charset="0"/>
              </a:endParaRPr>
            </a:p>
          </p:txBody>
        </p:sp>
        <p:pic>
          <p:nvPicPr>
            <p:cNvPr id="250" name="图片 249">
              <a:extLst>
                <a:ext uri="{FF2B5EF4-FFF2-40B4-BE49-F238E27FC236}">
                  <a16:creationId xmlns:a16="http://schemas.microsoft.com/office/drawing/2014/main" id="{CAC86ABF-8203-43AF-8D2B-E3FA6EFF7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173826" y="1350745"/>
              <a:ext cx="3119120" cy="3065440"/>
            </a:xfrm>
            <a:prstGeom prst="rect">
              <a:avLst/>
            </a:prstGeom>
          </p:spPr>
        </p:pic>
        <p:grpSp>
          <p:nvGrpSpPr>
            <p:cNvPr id="251" name="组合 250">
              <a:extLst>
                <a:ext uri="{FF2B5EF4-FFF2-40B4-BE49-F238E27FC236}">
                  <a16:creationId xmlns:a16="http://schemas.microsoft.com/office/drawing/2014/main" id="{47ED439D-D178-4FAC-9CB1-68A2EBFD7812}"/>
                </a:ext>
              </a:extLst>
            </p:cNvPr>
            <p:cNvGrpSpPr/>
            <p:nvPr/>
          </p:nvGrpSpPr>
          <p:grpSpPr>
            <a:xfrm>
              <a:off x="5110131" y="4481430"/>
              <a:ext cx="3182815" cy="1655569"/>
              <a:chOff x="5359926" y="4331344"/>
              <a:chExt cx="2916679" cy="1517136"/>
            </a:xfrm>
          </p:grpSpPr>
          <p:pic>
            <p:nvPicPr>
              <p:cNvPr id="252" name="图片 251">
                <a:extLst>
                  <a:ext uri="{FF2B5EF4-FFF2-40B4-BE49-F238E27FC236}">
                    <a16:creationId xmlns:a16="http://schemas.microsoft.com/office/drawing/2014/main" id="{A870CCD4-CD8B-4F86-B946-8F6318FE2A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t="95699"/>
              <a:stretch/>
            </p:blipFill>
            <p:spPr>
              <a:xfrm>
                <a:off x="5359926" y="5667694"/>
                <a:ext cx="2606764" cy="180786"/>
              </a:xfrm>
              <a:prstGeom prst="rect">
                <a:avLst/>
              </a:prstGeom>
            </p:spPr>
          </p:pic>
          <p:pic>
            <p:nvPicPr>
              <p:cNvPr id="253" name="图片 252">
                <a:extLst>
                  <a:ext uri="{FF2B5EF4-FFF2-40B4-BE49-F238E27FC236}">
                    <a16:creationId xmlns:a16="http://schemas.microsoft.com/office/drawing/2014/main" id="{87649F29-8D76-42FA-A6FD-8DB37F57C34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b="63804"/>
              <a:stretch/>
            </p:blipFill>
            <p:spPr>
              <a:xfrm>
                <a:off x="5669841" y="4331344"/>
                <a:ext cx="2606764" cy="1321797"/>
              </a:xfrm>
              <a:prstGeom prst="rect">
                <a:avLst/>
              </a:prstGeom>
            </p:spPr>
          </p:pic>
        </p:grpSp>
        <p:sp>
          <p:nvSpPr>
            <p:cNvPr id="254" name="文本框 253">
              <a:extLst>
                <a:ext uri="{FF2B5EF4-FFF2-40B4-BE49-F238E27FC236}">
                  <a16:creationId xmlns:a16="http://schemas.microsoft.com/office/drawing/2014/main" id="{425655B3-D52F-405D-891F-C16DCCE77579}"/>
                </a:ext>
              </a:extLst>
            </p:cNvPr>
            <p:cNvSpPr txBox="1"/>
            <p:nvPr/>
          </p:nvSpPr>
          <p:spPr>
            <a:xfrm>
              <a:off x="4945192" y="6213182"/>
              <a:ext cx="4157388" cy="4520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solidFill>
                    <a:srgbClr val="0000FF"/>
                  </a:solidFill>
                  <a:latin typeface="Garamond" panose="02020404030301010803" pitchFamily="18" charset="0"/>
                </a:rPr>
                <a:t>(e.g., Muschietti &amp; Lembege, 2006a,b; 2011; 2013; 2017; Matsukiyo &amp; Scholer, 2006b, Yang+, 2020a)</a:t>
              </a:r>
              <a:endParaRPr lang="zh-CN" altLang="en-US" sz="1600" dirty="0"/>
            </a:p>
          </p:txBody>
        </p:sp>
        <p:pic>
          <p:nvPicPr>
            <p:cNvPr id="255" name="图片 254">
              <a:extLst>
                <a:ext uri="{FF2B5EF4-FFF2-40B4-BE49-F238E27FC236}">
                  <a16:creationId xmlns:a16="http://schemas.microsoft.com/office/drawing/2014/main" id="{4E2363E1-2540-42E0-B904-878EA072BD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103360" y="1366626"/>
              <a:ext cx="3434080" cy="2281569"/>
            </a:xfrm>
            <a:prstGeom prst="rect">
              <a:avLst/>
            </a:prstGeom>
          </p:spPr>
        </p:pic>
        <p:pic>
          <p:nvPicPr>
            <p:cNvPr id="256" name="图片 255">
              <a:extLst>
                <a:ext uri="{FF2B5EF4-FFF2-40B4-BE49-F238E27FC236}">
                  <a16:creationId xmlns:a16="http://schemas.microsoft.com/office/drawing/2014/main" id="{133FBDD8-F41D-4B14-AED6-20D69CE07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9935493" y="3692919"/>
              <a:ext cx="1947570" cy="2456516"/>
            </a:xfrm>
            <a:prstGeom prst="rect">
              <a:avLst/>
            </a:prstGeom>
          </p:spPr>
        </p:pic>
        <p:sp>
          <p:nvSpPr>
            <p:cNvPr id="257" name="文本框 256">
              <a:extLst>
                <a:ext uri="{FF2B5EF4-FFF2-40B4-BE49-F238E27FC236}">
                  <a16:creationId xmlns:a16="http://schemas.microsoft.com/office/drawing/2014/main" id="{2FF73FA1-5790-424C-B238-54F686A02860}"/>
                </a:ext>
              </a:extLst>
            </p:cNvPr>
            <p:cNvSpPr txBox="1"/>
            <p:nvPr/>
          </p:nvSpPr>
          <p:spPr>
            <a:xfrm>
              <a:off x="9286257" y="6203616"/>
              <a:ext cx="351484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solidFill>
                    <a:srgbClr val="0000FF"/>
                  </a:solidFill>
                  <a:latin typeface="Garamond" panose="02020404030301010803" pitchFamily="18" charset="0"/>
                </a:rPr>
                <a:t>(e.g., Matsumoto, Amano and Hoshino, 2015; Matsumoto+2017; Bohdan+, 2020)</a:t>
              </a:r>
              <a:r>
                <a:rPr lang="en-US" altLang="zh-CN" sz="1600" dirty="0">
                  <a:latin typeface="Garamond" panose="02020404030301010803" pitchFamily="18" charset="0"/>
                </a:rPr>
                <a:t>.</a:t>
              </a:r>
              <a:endParaRPr lang="zh-CN" altLang="en-US" sz="1600" dirty="0"/>
            </a:p>
          </p:txBody>
        </p:sp>
      </p:grpSp>
      <p:sp>
        <p:nvSpPr>
          <p:cNvPr id="258" name="矩形 257">
            <a:extLst>
              <a:ext uri="{FF2B5EF4-FFF2-40B4-BE49-F238E27FC236}">
                <a16:creationId xmlns:a16="http://schemas.microsoft.com/office/drawing/2014/main" id="{6749CEFB-3360-4D03-BD61-F032D42F5C5D}"/>
              </a:ext>
            </a:extLst>
          </p:cNvPr>
          <p:cNvSpPr/>
          <p:nvPr/>
        </p:nvSpPr>
        <p:spPr>
          <a:xfrm>
            <a:off x="740205" y="18277074"/>
            <a:ext cx="152089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3600" b="1" dirty="0">
                <a:latin typeface="Garamond" panose="02020404030301010803" pitchFamily="18" charset="0"/>
              </a:rPr>
              <a:t>Both EM emission mechanisms require pre-accelerated electrons. ES waves excited at the shock may play an important role in the electron energization.</a:t>
            </a:r>
            <a:endParaRPr lang="zh-CN" altLang="en-US" sz="3600" b="1" dirty="0">
              <a:latin typeface="Garamond" panose="02020404030301010803" pitchFamily="18" charset="0"/>
            </a:endParaRPr>
          </a:p>
        </p:txBody>
      </p:sp>
      <p:pic>
        <p:nvPicPr>
          <p:cNvPr id="260" name="图片 259">
            <a:extLst>
              <a:ext uri="{FF2B5EF4-FFF2-40B4-BE49-F238E27FC236}">
                <a16:creationId xmlns:a16="http://schemas.microsoft.com/office/drawing/2014/main" id="{09A46980-C68B-41C2-81D4-A859371AD450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t="51395"/>
          <a:stretch/>
        </p:blipFill>
        <p:spPr>
          <a:xfrm>
            <a:off x="17313525" y="16341077"/>
            <a:ext cx="6769978" cy="5979234"/>
          </a:xfrm>
          <a:prstGeom prst="rect">
            <a:avLst/>
          </a:prstGeom>
        </p:spPr>
      </p:pic>
      <p:sp>
        <p:nvSpPr>
          <p:cNvPr id="264" name="矩形 263">
            <a:extLst>
              <a:ext uri="{FF2B5EF4-FFF2-40B4-BE49-F238E27FC236}">
                <a16:creationId xmlns:a16="http://schemas.microsoft.com/office/drawing/2014/main" id="{591E74FF-7641-4B2A-B600-541635691017}"/>
              </a:ext>
            </a:extLst>
          </p:cNvPr>
          <p:cNvSpPr/>
          <p:nvPr/>
        </p:nvSpPr>
        <p:spPr>
          <a:xfrm>
            <a:off x="17209362" y="12747680"/>
            <a:ext cx="1891735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3600" b="1" dirty="0">
                <a:latin typeface="Garamond" panose="02020404030301010803" pitchFamily="18" charset="0"/>
              </a:rPr>
              <a:t>The shock is self-reforming in a time scale of about 1.7Ω</a:t>
            </a:r>
            <a:r>
              <a:rPr lang="en-US" altLang="zh-CN" sz="3600" b="1" baseline="-25000" dirty="0">
                <a:latin typeface="Garamond" panose="02020404030301010803" pitchFamily="18" charset="0"/>
              </a:rPr>
              <a:t>ci</a:t>
            </a:r>
            <a:r>
              <a:rPr lang="en-US" altLang="zh-CN" sz="3600" b="1" baseline="30000" dirty="0">
                <a:latin typeface="Garamond" panose="02020404030301010803" pitchFamily="18" charset="0"/>
              </a:rPr>
              <a:t>-1</a:t>
            </a:r>
            <a:r>
              <a:rPr lang="en-US" altLang="zh-CN" sz="3600" b="1" dirty="0">
                <a:latin typeface="Garamond" panose="02020404030301010803" pitchFamily="18" charset="0"/>
              </a:rPr>
              <a:t>. We chose field profiles in the time range Ω</a:t>
            </a:r>
            <a:r>
              <a:rPr lang="en-US" altLang="zh-CN" sz="3600" b="1" baseline="-25000" dirty="0">
                <a:latin typeface="Garamond" panose="02020404030301010803" pitchFamily="18" charset="0"/>
              </a:rPr>
              <a:t>ci</a:t>
            </a:r>
            <a:r>
              <a:rPr lang="en-US" altLang="zh-CN" sz="3600" b="1" baseline="30000" dirty="0">
                <a:latin typeface="Garamond" panose="02020404030301010803" pitchFamily="18" charset="0"/>
              </a:rPr>
              <a:t>-1</a:t>
            </a:r>
            <a:r>
              <a:rPr lang="en-US" altLang="zh-CN" sz="3600" b="1" dirty="0">
                <a:latin typeface="Garamond" panose="02020404030301010803" pitchFamily="18" charset="0"/>
              </a:rPr>
              <a:t> to do wave analysis. Left panels show the field fluctuations of </a:t>
            </a:r>
            <a:r>
              <a:rPr lang="en-US" altLang="zh-CN" sz="3600" b="1" dirty="0" err="1">
                <a:latin typeface="Garamond" panose="02020404030301010803" pitchFamily="18" charset="0"/>
              </a:rPr>
              <a:t>δE</a:t>
            </a:r>
            <a:r>
              <a:rPr lang="en-US" altLang="zh-CN" sz="3600" b="1" baseline="-25000" dirty="0" err="1">
                <a:latin typeface="Garamond" panose="02020404030301010803" pitchFamily="18" charset="0"/>
              </a:rPr>
              <a:t>x</a:t>
            </a:r>
            <a:r>
              <a:rPr lang="en-US" altLang="zh-CN" sz="3600" b="1" dirty="0">
                <a:latin typeface="Garamond" panose="02020404030301010803" pitchFamily="18" charset="0"/>
              </a:rPr>
              <a:t>, </a:t>
            </a:r>
            <a:r>
              <a:rPr lang="en-US" altLang="zh-CN" sz="3600" b="1" dirty="0" err="1">
                <a:latin typeface="Garamond" panose="02020404030301010803" pitchFamily="18" charset="0"/>
              </a:rPr>
              <a:t>δE</a:t>
            </a:r>
            <a:r>
              <a:rPr lang="en-US" altLang="zh-CN" sz="3600" b="1" baseline="-25000" dirty="0" err="1">
                <a:latin typeface="Garamond" panose="02020404030301010803" pitchFamily="18" charset="0"/>
              </a:rPr>
              <a:t>y</a:t>
            </a:r>
            <a:r>
              <a:rPr lang="en-US" altLang="zh-CN" sz="3600" b="1" dirty="0">
                <a:latin typeface="Garamond" panose="02020404030301010803" pitchFamily="18" charset="0"/>
              </a:rPr>
              <a:t> and </a:t>
            </a:r>
            <a:r>
              <a:rPr lang="en-US" altLang="zh-CN" sz="3600" b="1" dirty="0" err="1">
                <a:latin typeface="Garamond" panose="02020404030301010803" pitchFamily="18" charset="0"/>
              </a:rPr>
              <a:t>δB</a:t>
            </a:r>
            <a:r>
              <a:rPr lang="en-US" altLang="zh-CN" sz="3600" b="1" baseline="-25000" dirty="0" err="1">
                <a:latin typeface="Garamond" panose="02020404030301010803" pitchFamily="18" charset="0"/>
              </a:rPr>
              <a:t>z</a:t>
            </a:r>
            <a:r>
              <a:rPr lang="en-US" altLang="zh-CN" sz="3600" b="1" dirty="0">
                <a:latin typeface="Garamond" panose="02020404030301010803" pitchFamily="18" charset="0"/>
              </a:rPr>
              <a:t> at t= 3.5 Ω</a:t>
            </a:r>
            <a:r>
              <a:rPr lang="en-US" altLang="zh-CN" sz="3600" b="1" baseline="-25000" dirty="0">
                <a:latin typeface="Garamond" panose="02020404030301010803" pitchFamily="18" charset="0"/>
              </a:rPr>
              <a:t>ci</a:t>
            </a:r>
            <a:r>
              <a:rPr lang="en-US" altLang="zh-CN" sz="3600" b="1" baseline="30000" dirty="0">
                <a:latin typeface="Garamond" panose="02020404030301010803" pitchFamily="18" charset="0"/>
              </a:rPr>
              <a:t>-1</a:t>
            </a:r>
            <a:r>
              <a:rPr lang="en-US" altLang="zh-CN" sz="3600" b="1" dirty="0">
                <a:latin typeface="Garamond" panose="02020404030301010803" pitchFamily="18" charset="0"/>
              </a:rPr>
              <a:t> within the sampling period (marked by a white arrow in the left panel). The sampling profiles are separated into two regions: A and B for different wave properties. Particle behaviors at the shock front is shown in right panels.</a:t>
            </a:r>
          </a:p>
        </p:txBody>
      </p:sp>
      <p:pic>
        <p:nvPicPr>
          <p:cNvPr id="266" name="图片 265">
            <a:extLst>
              <a:ext uri="{FF2B5EF4-FFF2-40B4-BE49-F238E27FC236}">
                <a16:creationId xmlns:a16="http://schemas.microsoft.com/office/drawing/2014/main" id="{CD8AE126-6872-4D68-A03E-3AAA6D28776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2574283" y="21720384"/>
            <a:ext cx="15617157" cy="6977715"/>
          </a:xfrm>
          <a:prstGeom prst="rect">
            <a:avLst/>
          </a:prstGeom>
        </p:spPr>
      </p:pic>
      <p:sp>
        <p:nvSpPr>
          <p:cNvPr id="267" name="矩形 266">
            <a:extLst>
              <a:ext uri="{FF2B5EF4-FFF2-40B4-BE49-F238E27FC236}">
                <a16:creationId xmlns:a16="http://schemas.microsoft.com/office/drawing/2014/main" id="{8FC59BA8-E267-42A5-8655-7B5173651B2D}"/>
              </a:ext>
            </a:extLst>
          </p:cNvPr>
          <p:cNvSpPr/>
          <p:nvPr/>
        </p:nvSpPr>
        <p:spPr>
          <a:xfrm>
            <a:off x="17356330" y="24891998"/>
            <a:ext cx="5036586" cy="1200329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latin typeface="Garamond" panose="02020404030301010803" pitchFamily="18" charset="0"/>
              </a:rPr>
              <a:t>Waves in region A </a:t>
            </a:r>
          </a:p>
          <a:p>
            <a:pPr algn="ctr"/>
            <a:r>
              <a:rPr lang="en-US" altLang="zh-CN" sz="3600" b="1" dirty="0">
                <a:latin typeface="Garamond" panose="02020404030301010803" pitchFamily="18" charset="0"/>
              </a:rPr>
              <a:t>(leading edge of the foot)</a:t>
            </a:r>
          </a:p>
        </p:txBody>
      </p:sp>
      <p:pic>
        <p:nvPicPr>
          <p:cNvPr id="269" name="图片 268">
            <a:extLst>
              <a:ext uri="{FF2B5EF4-FFF2-40B4-BE49-F238E27FC236}">
                <a16:creationId xmlns:a16="http://schemas.microsoft.com/office/drawing/2014/main" id="{8965B282-5E30-44C8-A75D-CA1DB49BB075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t="48144"/>
          <a:stretch/>
        </p:blipFill>
        <p:spPr>
          <a:xfrm>
            <a:off x="30739853" y="16884321"/>
            <a:ext cx="5686841" cy="4768861"/>
          </a:xfrm>
          <a:prstGeom prst="rect">
            <a:avLst/>
          </a:prstGeom>
        </p:spPr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id="{47C78C12-445B-415D-BEA1-EAF776BE85B9}"/>
              </a:ext>
            </a:extLst>
          </p:cNvPr>
          <p:cNvGrpSpPr/>
          <p:nvPr/>
        </p:nvGrpSpPr>
        <p:grpSpPr>
          <a:xfrm>
            <a:off x="24759296" y="16646313"/>
            <a:ext cx="5714560" cy="5030473"/>
            <a:chOff x="24759296" y="16021473"/>
            <a:chExt cx="5714560" cy="5030473"/>
          </a:xfrm>
        </p:grpSpPr>
        <p:pic>
          <p:nvPicPr>
            <p:cNvPr id="268" name="图片 267">
              <a:extLst>
                <a:ext uri="{FF2B5EF4-FFF2-40B4-BE49-F238E27FC236}">
                  <a16:creationId xmlns:a16="http://schemas.microsoft.com/office/drawing/2014/main" id="{69A674F8-DDFB-4AA4-8263-E8E1ED860A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/>
            <a:srcRect b="52898"/>
            <a:stretch/>
          </p:blipFill>
          <p:spPr>
            <a:xfrm>
              <a:off x="24772014" y="16021473"/>
              <a:ext cx="5701842" cy="4342997"/>
            </a:xfrm>
            <a:prstGeom prst="rect">
              <a:avLst/>
            </a:prstGeom>
          </p:spPr>
        </p:pic>
        <p:pic>
          <p:nvPicPr>
            <p:cNvPr id="270" name="图片 269">
              <a:extLst>
                <a:ext uri="{FF2B5EF4-FFF2-40B4-BE49-F238E27FC236}">
                  <a16:creationId xmlns:a16="http://schemas.microsoft.com/office/drawing/2014/main" id="{2A2412DE-AD53-4FC0-8E5A-1C493D094F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/>
            <a:srcRect t="92027"/>
            <a:stretch/>
          </p:blipFill>
          <p:spPr>
            <a:xfrm>
              <a:off x="24759296" y="20318750"/>
              <a:ext cx="5686841" cy="733196"/>
            </a:xfrm>
            <a:prstGeom prst="rect">
              <a:avLst/>
            </a:prstGeom>
          </p:spPr>
        </p:pic>
      </p:grpSp>
      <p:sp>
        <p:nvSpPr>
          <p:cNvPr id="271" name="矩形 270">
            <a:extLst>
              <a:ext uri="{FF2B5EF4-FFF2-40B4-BE49-F238E27FC236}">
                <a16:creationId xmlns:a16="http://schemas.microsoft.com/office/drawing/2014/main" id="{B60CBA1D-8376-4FBE-832D-2CC3C3A9D2AE}"/>
              </a:ext>
            </a:extLst>
          </p:cNvPr>
          <p:cNvSpPr/>
          <p:nvPr/>
        </p:nvSpPr>
        <p:spPr>
          <a:xfrm>
            <a:off x="25409551" y="15627805"/>
            <a:ext cx="4582769" cy="646331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latin typeface="Garamond" panose="02020404030301010803" pitchFamily="18" charset="0"/>
              </a:rPr>
              <a:t>Electrons</a:t>
            </a:r>
          </a:p>
        </p:txBody>
      </p:sp>
      <p:sp>
        <p:nvSpPr>
          <p:cNvPr id="272" name="矩形 271">
            <a:extLst>
              <a:ext uri="{FF2B5EF4-FFF2-40B4-BE49-F238E27FC236}">
                <a16:creationId xmlns:a16="http://schemas.microsoft.com/office/drawing/2014/main" id="{87F66FA4-839F-4F81-92BC-8BCC97D63BBE}"/>
              </a:ext>
            </a:extLst>
          </p:cNvPr>
          <p:cNvSpPr/>
          <p:nvPr/>
        </p:nvSpPr>
        <p:spPr>
          <a:xfrm>
            <a:off x="31543946" y="15627805"/>
            <a:ext cx="4582769" cy="646331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latin typeface="Garamond" panose="02020404030301010803" pitchFamily="18" charset="0"/>
              </a:rPr>
              <a:t>Protons</a:t>
            </a:r>
          </a:p>
        </p:txBody>
      </p:sp>
      <p:sp>
        <p:nvSpPr>
          <p:cNvPr id="273" name="矩形 272">
            <a:extLst>
              <a:ext uri="{FF2B5EF4-FFF2-40B4-BE49-F238E27FC236}">
                <a16:creationId xmlns:a16="http://schemas.microsoft.com/office/drawing/2014/main" id="{075D05A3-5886-4742-8013-49A386AA37F9}"/>
              </a:ext>
            </a:extLst>
          </p:cNvPr>
          <p:cNvSpPr/>
          <p:nvPr/>
        </p:nvSpPr>
        <p:spPr>
          <a:xfrm>
            <a:off x="39684960" y="7616496"/>
            <a:ext cx="9679522" cy="654619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latin typeface="Garamond" panose="02020404030301010803" pitchFamily="18" charset="0"/>
              </a:rPr>
              <a:t>Waves in region B (near the ramp)</a:t>
            </a:r>
          </a:p>
        </p:txBody>
      </p:sp>
      <p:pic>
        <p:nvPicPr>
          <p:cNvPr id="274" name="图片 273">
            <a:extLst>
              <a:ext uri="{FF2B5EF4-FFF2-40B4-BE49-F238E27FC236}">
                <a16:creationId xmlns:a16="http://schemas.microsoft.com/office/drawing/2014/main" id="{C58F122C-95E5-49BC-B3BA-DF784EC31D6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6501938" y="8522887"/>
            <a:ext cx="14498290" cy="6604380"/>
          </a:xfrm>
          <a:prstGeom prst="rect">
            <a:avLst/>
          </a:prstGeom>
        </p:spPr>
      </p:pic>
      <p:sp>
        <p:nvSpPr>
          <p:cNvPr id="275" name="矩形 274">
            <a:extLst>
              <a:ext uri="{FF2B5EF4-FFF2-40B4-BE49-F238E27FC236}">
                <a16:creationId xmlns:a16="http://schemas.microsoft.com/office/drawing/2014/main" id="{F732E9CD-6BBF-42F1-92A5-A9C65980A42A}"/>
              </a:ext>
            </a:extLst>
          </p:cNvPr>
          <p:cNvSpPr/>
          <p:nvPr/>
        </p:nvSpPr>
        <p:spPr>
          <a:xfrm>
            <a:off x="38660755" y="21509295"/>
            <a:ext cx="12311646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en-US" altLang="zh-CN" sz="3600" b="1" dirty="0">
                <a:latin typeface="Garamond" panose="02020404030301010803" pitchFamily="18" charset="0"/>
              </a:rPr>
              <a:t>ES and EM waves excited by ECDI, BI, SMI etc. are observed in shock simulations under the near-Sun solar wind conditions.  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en-US" altLang="zh-CN" sz="3600" b="1" dirty="0">
                <a:latin typeface="Garamond" panose="02020404030301010803" pitchFamily="18" charset="0"/>
              </a:rPr>
              <a:t>At young CME-driven shocks with average Mach numbers, ES waves excited by ECDI are expected to be easily observed. High frequency EM mode is expected to be X mode (at least).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en-US" altLang="zh-CN" sz="3600" b="1" dirty="0">
                <a:latin typeface="Garamond" panose="02020404030301010803" pitchFamily="18" charset="0"/>
              </a:rPr>
              <a:t>FIELDS on PSP can cover a broad range (from &lt; local </a:t>
            </a:r>
            <a:r>
              <a:rPr lang="en-US" altLang="zh-CN" sz="3600" b="1" dirty="0" err="1">
                <a:latin typeface="Garamond" panose="02020404030301010803" pitchFamily="18" charset="0"/>
              </a:rPr>
              <a:t>fce</a:t>
            </a:r>
            <a:r>
              <a:rPr lang="en-US" altLang="zh-CN" sz="3600" b="1" dirty="0">
                <a:latin typeface="Garamond" panose="02020404030301010803" pitchFamily="18" charset="0"/>
              </a:rPr>
              <a:t> to &gt; radio bursts, see the next page). We expect to see more IP shocks during the next solar maximum.  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en-US" altLang="zh-CN" sz="3600" b="1" dirty="0">
                <a:latin typeface="Garamond" panose="02020404030301010803" pitchFamily="18" charset="0"/>
              </a:rPr>
              <a:t>The first two encounters meet some corona holes at the perihelion. We would better to check new data from 4-6 encounters from other SW conditions.</a:t>
            </a:r>
          </a:p>
        </p:txBody>
      </p:sp>
      <p:sp>
        <p:nvSpPr>
          <p:cNvPr id="277" name="矩形 276">
            <a:extLst>
              <a:ext uri="{FF2B5EF4-FFF2-40B4-BE49-F238E27FC236}">
                <a16:creationId xmlns:a16="http://schemas.microsoft.com/office/drawing/2014/main" id="{51A30897-CA90-4447-96B9-F5B1E2A5BC47}"/>
              </a:ext>
            </a:extLst>
          </p:cNvPr>
          <p:cNvSpPr/>
          <p:nvPr/>
        </p:nvSpPr>
        <p:spPr>
          <a:xfrm>
            <a:off x="17053833" y="15627805"/>
            <a:ext cx="8161296" cy="646331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latin typeface="Garamond" panose="02020404030301010803" pitchFamily="18" charset="0"/>
              </a:rPr>
              <a:t>Average Mach (Ma~7-9) number  cases</a:t>
            </a:r>
          </a:p>
        </p:txBody>
      </p:sp>
      <p:sp>
        <p:nvSpPr>
          <p:cNvPr id="278" name="矩形 277">
            <a:extLst>
              <a:ext uri="{FF2B5EF4-FFF2-40B4-BE49-F238E27FC236}">
                <a16:creationId xmlns:a16="http://schemas.microsoft.com/office/drawing/2014/main" id="{A53A011D-C5F7-458E-9C83-F45FA2E72C2E}"/>
              </a:ext>
            </a:extLst>
          </p:cNvPr>
          <p:cNvSpPr/>
          <p:nvPr/>
        </p:nvSpPr>
        <p:spPr>
          <a:xfrm>
            <a:off x="41129590" y="5592033"/>
            <a:ext cx="6790261" cy="120032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US" altLang="zh-CN" sz="3600" dirty="0">
                <a:solidFill>
                  <a:schemeClr val="bg1"/>
                </a:solidFill>
                <a:latin typeface="Garamond" panose="02020404030301010803" pitchFamily="18" charset="0"/>
              </a:rPr>
              <a:t>Main results are published on</a:t>
            </a:r>
          </a:p>
          <a:p>
            <a:pPr algn="r"/>
            <a:r>
              <a:rPr lang="en-US" altLang="zh-CN" sz="3600" dirty="0">
                <a:solidFill>
                  <a:schemeClr val="bg1"/>
                </a:solidFill>
                <a:latin typeface="Garamond" panose="02020404030301010803" pitchFamily="18" charset="0"/>
              </a:rPr>
              <a:t> Yang et al. (ApJ, 2018; </a:t>
            </a:r>
            <a:r>
              <a:rPr lang="en-US" altLang="zh-CN" sz="3600" dirty="0" err="1">
                <a:solidFill>
                  <a:schemeClr val="bg1"/>
                </a:solidFill>
                <a:latin typeface="Garamond" panose="02020404030301010803" pitchFamily="18" charset="0"/>
              </a:rPr>
              <a:t>ApJL</a:t>
            </a:r>
            <a:r>
              <a:rPr lang="en-US" altLang="zh-CN" sz="3600" dirty="0">
                <a:solidFill>
                  <a:schemeClr val="bg1"/>
                </a:solidFill>
                <a:latin typeface="Garamond" panose="02020404030301010803" pitchFamily="18" charset="0"/>
              </a:rPr>
              <a:t>, 2020).</a:t>
            </a:r>
          </a:p>
        </p:txBody>
      </p:sp>
      <p:pic>
        <p:nvPicPr>
          <p:cNvPr id="279" name="图片 278">
            <a:extLst>
              <a:ext uri="{FF2B5EF4-FFF2-40B4-BE49-F238E27FC236}">
                <a16:creationId xmlns:a16="http://schemas.microsoft.com/office/drawing/2014/main" id="{98B35BC3-E1B8-416F-9F7E-5DB34AB567A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4251" y="5285263"/>
            <a:ext cx="1728432" cy="1728432"/>
          </a:xfrm>
          <a:prstGeom prst="rect">
            <a:avLst/>
          </a:prstGeom>
        </p:spPr>
      </p:pic>
      <p:sp>
        <p:nvSpPr>
          <p:cNvPr id="280" name="矩形 279">
            <a:extLst>
              <a:ext uri="{FF2B5EF4-FFF2-40B4-BE49-F238E27FC236}">
                <a16:creationId xmlns:a16="http://schemas.microsoft.com/office/drawing/2014/main" id="{AFB3ADE7-E655-4A54-AE9A-C15A4C031C5A}"/>
              </a:ext>
            </a:extLst>
          </p:cNvPr>
          <p:cNvSpPr/>
          <p:nvPr/>
        </p:nvSpPr>
        <p:spPr>
          <a:xfrm>
            <a:off x="38256390" y="15180644"/>
            <a:ext cx="12364973" cy="646331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latin typeface="Garamond" panose="02020404030301010803" pitchFamily="18" charset="0"/>
              </a:rPr>
              <a:t>The ability of PSP to observe EM and ES waves at IP shocks</a:t>
            </a:r>
          </a:p>
        </p:txBody>
      </p:sp>
      <p:pic>
        <p:nvPicPr>
          <p:cNvPr id="1025" name="图片 1024">
            <a:extLst>
              <a:ext uri="{FF2B5EF4-FFF2-40B4-BE49-F238E27FC236}">
                <a16:creationId xmlns:a16="http://schemas.microsoft.com/office/drawing/2014/main" id="{C2A2796F-2876-4D0B-A355-73392C2A248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6720410" y="16113056"/>
            <a:ext cx="7041363" cy="4063953"/>
          </a:xfrm>
          <a:prstGeom prst="rect">
            <a:avLst/>
          </a:prstGeom>
        </p:spPr>
      </p:pic>
      <p:sp>
        <p:nvSpPr>
          <p:cNvPr id="281" name="矩形 280">
            <a:extLst>
              <a:ext uri="{FF2B5EF4-FFF2-40B4-BE49-F238E27FC236}">
                <a16:creationId xmlns:a16="http://schemas.microsoft.com/office/drawing/2014/main" id="{B3989F2C-9AB0-4F55-A8E5-435D3156B9C8}"/>
              </a:ext>
            </a:extLst>
          </p:cNvPr>
          <p:cNvSpPr/>
          <p:nvPr/>
        </p:nvSpPr>
        <p:spPr>
          <a:xfrm>
            <a:off x="48415881" y="17643355"/>
            <a:ext cx="2422716" cy="2308324"/>
          </a:xfrm>
          <a:prstGeom prst="rect">
            <a:avLst/>
          </a:prstGeom>
          <a:solidFill>
            <a:srgbClr val="FF0000">
              <a:alpha val="10000"/>
            </a:srgbClr>
          </a:solidFill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Garamond" panose="02020404030301010803" pitchFamily="18" charset="0"/>
              </a:rPr>
              <a:t>ES (e.g., ECH, whistlers) and EM waves (radio waves) can be observed by PSP very well.</a:t>
            </a:r>
            <a:endParaRPr lang="en-US" altLang="zh-CN" sz="2400" b="1" baseline="-25000" dirty="0">
              <a:latin typeface="Garamond" panose="02020404030301010803" pitchFamily="18" charset="0"/>
            </a:endParaRPr>
          </a:p>
        </p:txBody>
      </p:sp>
      <p:pic>
        <p:nvPicPr>
          <p:cNvPr id="1032" name="图片 1031">
            <a:extLst>
              <a:ext uri="{FF2B5EF4-FFF2-40B4-BE49-F238E27FC236}">
                <a16:creationId xmlns:a16="http://schemas.microsoft.com/office/drawing/2014/main" id="{E4989F26-3553-41A8-8497-F991C549852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3979100" y="16189182"/>
            <a:ext cx="4275151" cy="3945501"/>
          </a:xfrm>
          <a:prstGeom prst="rect">
            <a:avLst/>
          </a:prstGeom>
        </p:spPr>
      </p:pic>
      <p:sp>
        <p:nvSpPr>
          <p:cNvPr id="282" name="文本框 281">
            <a:extLst>
              <a:ext uri="{FF2B5EF4-FFF2-40B4-BE49-F238E27FC236}">
                <a16:creationId xmlns:a16="http://schemas.microsoft.com/office/drawing/2014/main" id="{E7816EE3-22A1-4802-8DB6-360B560FD91A}"/>
              </a:ext>
            </a:extLst>
          </p:cNvPr>
          <p:cNvSpPr txBox="1"/>
          <p:nvPr/>
        </p:nvSpPr>
        <p:spPr>
          <a:xfrm>
            <a:off x="48254251" y="16518852"/>
            <a:ext cx="27459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altLang="zh-CN" sz="1600" dirty="0">
                <a:solidFill>
                  <a:srgbClr val="0000FF"/>
                </a:solidFill>
                <a:latin typeface="Garamond" panose="02020404030301010803" pitchFamily="18" charset="0"/>
              </a:rPr>
              <a:t>Bale+, 2019; Malaspina+ (ECH), 2020, Halekas+ (VDF), 2020 …</a:t>
            </a:r>
          </a:p>
        </p:txBody>
      </p:sp>
    </p:spTree>
    <p:extLst>
      <p:ext uri="{BB962C8B-B14F-4D97-AF65-F5344CB8AC3E}">
        <p14:creationId xmlns:p14="http://schemas.microsoft.com/office/powerpoint/2010/main" val="692401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</TotalTime>
  <Words>923</Words>
  <Application>Microsoft Office PowerPoint</Application>
  <PresentationFormat>自定义</PresentationFormat>
  <Paragraphs>50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Garamond</vt:lpstr>
      <vt:lpstr>Wingdings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zwyang</dc:creator>
  <cp:lastModifiedBy>zwyang</cp:lastModifiedBy>
  <cp:revision>305</cp:revision>
  <dcterms:created xsi:type="dcterms:W3CDTF">2019-12-07T04:25:53Z</dcterms:created>
  <dcterms:modified xsi:type="dcterms:W3CDTF">2021-04-26T05:14:11Z</dcterms:modified>
</cp:coreProperties>
</file>