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91" r:id="rId3"/>
    <p:sldId id="282" r:id="rId4"/>
    <p:sldId id="284" r:id="rId5"/>
    <p:sldId id="285" r:id="rId6"/>
    <p:sldId id="287" r:id="rId7"/>
    <p:sldId id="288" r:id="rId8"/>
    <p:sldId id="289" r:id="rId9"/>
    <p:sldId id="290" r:id="rId10"/>
    <p:sldId id="292" r:id="rId11"/>
    <p:sldId id="293" r:id="rId12"/>
    <p:sldId id="28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2AB79-2E2D-4194-985E-C77F0F6E9994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55849-6E88-46F3-94BD-6F781337FA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65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784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604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746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C2F3-7A1E-4FDA-89A5-428E258B864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561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410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698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303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93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386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020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0A4D8-E463-4F0E-9E66-5E0A45CFB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38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695E-E15D-468A-8929-43021E65C35D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4F6-0E11-43FB-BDA0-BFCD136DAD8F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309E1F55-C82F-9445-A513-5622360981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878" y="144117"/>
            <a:ext cx="1538584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2D7A8773-D7B3-7B4B-B5A5-1B046729E397}"/>
              </a:ext>
            </a:extLst>
          </p:cNvPr>
          <p:cNvCxnSpPr/>
          <p:nvPr userDrawn="1"/>
        </p:nvCxnSpPr>
        <p:spPr>
          <a:xfrm flipH="1">
            <a:off x="143502" y="1024036"/>
            <a:ext cx="11904996" cy="0"/>
          </a:xfrm>
          <a:prstGeom prst="line">
            <a:avLst/>
          </a:prstGeom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0">
            <a:extLst>
              <a:ext uri="{FF2B5EF4-FFF2-40B4-BE49-F238E27FC236}">
                <a16:creationId xmlns:a16="http://schemas.microsoft.com/office/drawing/2014/main" id="{668E65BC-6A17-724E-98C1-9F2EB40AA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631" y="144118"/>
            <a:ext cx="1104830" cy="704492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EED79CC0-7814-CC4F-81B8-D8D005EFA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05980"/>
            <a:ext cx="7704856" cy="615976"/>
          </a:xfrm>
        </p:spPr>
        <p:txBody>
          <a:bodyPr/>
          <a:lstStyle/>
          <a:p>
            <a:r>
              <a:rPr lang="de-DE" sz="2800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07265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695E-E15D-468A-8929-43021E65C35D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4F6-0E11-43FB-BDA0-BFCD136DAD8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9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695E-E15D-468A-8929-43021E65C35D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4F6-0E11-43FB-BDA0-BFCD136DAD8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0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695E-E15D-468A-8929-43021E65C35D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F4F6-0E11-43FB-BDA0-BFCD136DAD8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8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18" Type="http://schemas.openxmlformats.org/officeDocument/2006/relationships/slide" Target="slide9.xml"/><Relationship Id="rId3" Type="http://schemas.openxmlformats.org/officeDocument/2006/relationships/slide" Target="slide1.xml"/><Relationship Id="rId7" Type="http://schemas.openxmlformats.org/officeDocument/2006/relationships/image" Target="../media/image3.tiff"/><Relationship Id="rId12" Type="http://schemas.openxmlformats.org/officeDocument/2006/relationships/slide" Target="slide2.xml"/><Relationship Id="rId17" Type="http://schemas.openxmlformats.org/officeDocument/2006/relationships/slide" Target="slide8.xml"/><Relationship Id="rId2" Type="http://schemas.openxmlformats.org/officeDocument/2006/relationships/notesSlide" Target="../notesSlides/notesSlide1.xml"/><Relationship Id="rId16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krz.de/" TargetMode="External"/><Relationship Id="rId11" Type="http://schemas.openxmlformats.org/officeDocument/2006/relationships/slide" Target="slide3.xml"/><Relationship Id="rId5" Type="http://schemas.openxmlformats.org/officeDocument/2006/relationships/image" Target="../media/image2.png"/><Relationship Id="rId15" Type="http://schemas.openxmlformats.org/officeDocument/2006/relationships/slide" Target="slide6.xml"/><Relationship Id="rId10" Type="http://schemas.openxmlformats.org/officeDocument/2006/relationships/image" Target="../media/image5.jfif"/><Relationship Id="rId4" Type="http://schemas.openxmlformats.org/officeDocument/2006/relationships/hyperlink" Target="https://www.tib.eu/en/" TargetMode="External"/><Relationship Id="rId9" Type="http://schemas.openxmlformats.org/officeDocument/2006/relationships/slide" Target="slide12.xml"/><Relationship Id="rId1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doi:10.35095/WDCC/atmodat_kernstandard_v2.4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5194/egusphere-egu21-2139" TargetMode="External"/><Relationship Id="rId5" Type="http://schemas.openxmlformats.org/officeDocument/2006/relationships/hyperlink" Target="https://www.easydab.de/" TargetMode="External"/><Relationship Id="rId4" Type="http://schemas.openxmlformats.org/officeDocument/2006/relationships/hyperlink" Target="https://github.com/AtMoDat/atmodat_data_checker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13" Type="http://schemas.openxmlformats.org/officeDocument/2006/relationships/hyperlink" Target="https://www.atmodat.de/" TargetMode="External"/><Relationship Id="rId3" Type="http://schemas.openxmlformats.org/officeDocument/2006/relationships/hyperlink" Target="mailto:info@atmodat.de" TargetMode="External"/><Relationship Id="rId7" Type="http://schemas.openxmlformats.org/officeDocument/2006/relationships/hyperlink" Target="https://www.dkrz.de/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ette.Ganske@tib.eu" TargetMode="External"/><Relationship Id="rId11" Type="http://schemas.openxmlformats.org/officeDocument/2006/relationships/hyperlink" Target="https://www.tib.eu/en/" TargetMode="External"/><Relationship Id="rId5" Type="http://schemas.openxmlformats.org/officeDocument/2006/relationships/hyperlink" Target="mailto:Heil@dkrz.de" TargetMode="External"/><Relationship Id="rId10" Type="http://schemas.openxmlformats.org/officeDocument/2006/relationships/image" Target="../media/image14.PNG"/><Relationship Id="rId4" Type="http://schemas.openxmlformats.org/officeDocument/2006/relationships/hyperlink" Target="mailto:contact@easydab.de" TargetMode="External"/><Relationship Id="rId9" Type="http://schemas.openxmlformats.org/officeDocument/2006/relationships/hyperlink" Target="https://www.bmbf.de/en/index.html" TargetMode="External"/><Relationship Id="rId14" Type="http://schemas.openxmlformats.org/officeDocument/2006/relationships/hyperlink" Target="https://www.easydab.d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hyperlink" Target="https://opendefinition.org/licens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https://doi.org/10.35095/WDCC/atmodat_standard_en_v3_0" TargetMode="External"/><Relationship Id="rId7" Type="http://schemas.openxmlformats.org/officeDocument/2006/relationships/hyperlink" Target="https://doi.org/10.1038/sdata.2016.1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fconventions.org/cf-conventions/cf-conventions.html" TargetMode="External"/><Relationship Id="rId5" Type="http://schemas.openxmlformats.org/officeDocument/2006/relationships/hyperlink" Target="https://www.unidata.ucar.edu/software/netcdf/" TargetMode="External"/><Relationship Id="rId4" Type="http://schemas.openxmlformats.org/officeDocument/2006/relationships/hyperlink" Target="https://datacite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om.gov.au/info/wwords/" TargetMode="External"/><Relationship Id="rId3" Type="http://schemas.openxmlformats.org/officeDocument/2006/relationships/hyperlink" Target="http://cfconventions.org/Data/cf-standard-names/72/build/cf-standard-name-table.html" TargetMode="External"/><Relationship Id="rId7" Type="http://schemas.openxmlformats.org/officeDocument/2006/relationships/hyperlink" Target="https://specializations.es-doc.org/static/index.html?target=cmip6.atmos&amp;client=esdoc-url-rewrit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onames.org/" TargetMode="External"/><Relationship Id="rId5" Type="http://schemas.openxmlformats.org/officeDocument/2006/relationships/hyperlink" Target="https://github.com/WCRP-CMIP/CMIP6_CVs/blob/master/CMIP6_realm.json" TargetMode="External"/><Relationship Id="rId10" Type="http://schemas.openxmlformats.org/officeDocument/2006/relationships/slide" Target="slide10.xml"/><Relationship Id="rId4" Type="http://schemas.openxmlformats.org/officeDocument/2006/relationships/hyperlink" Target="https://www.oecd.org/science/inno/38235147.pdf" TargetMode="External"/><Relationship Id="rId9" Type="http://schemas.openxmlformats.org/officeDocument/2006/relationships/hyperlink" Target="https://www.eionet.europa.eu/gem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tMoDat/atmodat_data_checke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2.png"/><Relationship Id="rId4" Type="http://schemas.openxmlformats.org/officeDocument/2006/relationships/hyperlink" Target="https://cfconventions.org/cf-conventions/cf-conven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1557298"/>
            <a:ext cx="12192000" cy="4583602"/>
          </a:xfrm>
          <a:prstGeom prst="rect">
            <a:avLst/>
          </a:prstGeom>
          <a:solidFill>
            <a:srgbClr val="00509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9EA0A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5218010" y="6276524"/>
            <a:ext cx="2222920" cy="502179"/>
          </a:xfrm>
        </p:spPr>
        <p:txBody>
          <a:bodyPr vert="horz" lIns="0" tIns="0" rIns="0" bIns="0" rtlCol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en-GB" sz="1600" dirty="0">
                <a:solidFill>
                  <a:srgbClr val="1F497D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A. </a:t>
            </a:r>
            <a:r>
              <a:rPr lang="en-GB" sz="1600" dirty="0" err="1">
                <a:solidFill>
                  <a:srgbClr val="1F497D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Lammert</a:t>
            </a:r>
            <a:endParaRPr lang="en-GB" sz="1600" dirty="0">
              <a:solidFill>
                <a:srgbClr val="1F497D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GB" sz="1600" dirty="0">
                <a:solidFill>
                  <a:srgbClr val="1F497D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A. Kaiser, A. Heil</a:t>
            </a:r>
          </a:p>
        </p:txBody>
      </p:sp>
      <p:sp>
        <p:nvSpPr>
          <p:cNvPr id="8" name="Ellipse 7">
            <a:hlinkClick r:id="rId3" action="ppaction://hlinksldjump"/>
          </p:cNvPr>
          <p:cNvSpPr/>
          <p:nvPr/>
        </p:nvSpPr>
        <p:spPr>
          <a:xfrm>
            <a:off x="4408755" y="2821542"/>
            <a:ext cx="3418522" cy="182189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ATMODAT Standard</a:t>
            </a:r>
            <a:endParaRPr kumimoji="0" lang="en-GB" sz="3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3" name="Grafik 1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127" y="6279196"/>
            <a:ext cx="1751976" cy="570565"/>
          </a:xfrm>
          <a:prstGeom prst="rect">
            <a:avLst/>
          </a:prstGeom>
        </p:spPr>
      </p:pic>
      <p:pic>
        <p:nvPicPr>
          <p:cNvPr id="14" name="Grafik 13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809" y="6274095"/>
            <a:ext cx="1384312" cy="449437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2" y="6333922"/>
            <a:ext cx="1223690" cy="444782"/>
          </a:xfrm>
          <a:prstGeom prst="rect">
            <a:avLst/>
          </a:prstGeom>
        </p:spPr>
      </p:pic>
      <p:sp>
        <p:nvSpPr>
          <p:cNvPr id="20" name="Interaktive Schaltfläche: Hilfe 19">
            <a:hlinkClick r:id="rId9" action="ppaction://hlinksldjump" highlightClick="1"/>
          </p:cNvPr>
          <p:cNvSpPr/>
          <p:nvPr/>
        </p:nvSpPr>
        <p:spPr>
          <a:xfrm>
            <a:off x="11448109" y="6286421"/>
            <a:ext cx="541221" cy="426423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" y="44624"/>
            <a:ext cx="12192000" cy="1542292"/>
          </a:xfrm>
        </p:spPr>
        <p:txBody>
          <a:bodyPr>
            <a:noAutofit/>
          </a:bodyPr>
          <a:lstStyle/>
          <a:p>
            <a:r>
              <a:rPr lang="en-GB" sz="3400" b="1" dirty="0">
                <a:solidFill>
                  <a:schemeClr val="tx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 Standard for the FAIR publication </a:t>
            </a:r>
            <a:br>
              <a:rPr lang="en-GB" sz="3400" b="1" dirty="0">
                <a:solidFill>
                  <a:schemeClr val="tx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GB" sz="3400" b="1" dirty="0">
                <a:solidFill>
                  <a:schemeClr val="tx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of Atmospheric Model Data</a:t>
            </a:r>
            <a:br>
              <a:rPr lang="en-GB" sz="3400" b="1" dirty="0">
                <a:solidFill>
                  <a:schemeClr val="tx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developed by the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AtMoDat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project</a:t>
            </a:r>
          </a:p>
        </p:txBody>
      </p:sp>
      <p:sp>
        <p:nvSpPr>
          <p:cNvPr id="23" name="Untertitel 2">
            <a:extLst>
              <a:ext uri="{FF2B5EF4-FFF2-40B4-BE49-F238E27FC236}">
                <a16:creationId xmlns:a16="http://schemas.microsoft.com/office/drawing/2014/main" id="{B5419969-FA05-9846-B274-1DA9A25DFD0A}"/>
              </a:ext>
            </a:extLst>
          </p:cNvPr>
          <p:cNvSpPr txBox="1">
            <a:spLocks/>
          </p:cNvSpPr>
          <p:nvPr/>
        </p:nvSpPr>
        <p:spPr>
          <a:xfrm>
            <a:off x="9267857" y="6276524"/>
            <a:ext cx="1285843" cy="50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A. Ganske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A. Kraft</a:t>
            </a:r>
          </a:p>
        </p:txBody>
      </p:sp>
      <p:sp>
        <p:nvSpPr>
          <p:cNvPr id="24" name="Untertitel 2">
            <a:extLst>
              <a:ext uri="{FF2B5EF4-FFF2-40B4-BE49-F238E27FC236}">
                <a16:creationId xmlns:a16="http://schemas.microsoft.com/office/drawing/2014/main" id="{BC7C672A-D988-1A42-92B6-5CD0B015A005}"/>
              </a:ext>
            </a:extLst>
          </p:cNvPr>
          <p:cNvSpPr txBox="1">
            <a:spLocks/>
          </p:cNvSpPr>
          <p:nvPr/>
        </p:nvSpPr>
        <p:spPr>
          <a:xfrm>
            <a:off x="1336483" y="6322046"/>
            <a:ext cx="2222920" cy="50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https://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doi.org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/10.5194/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egusphere-egu21-8144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185A9E36-93C7-F849-A560-9AB3D25FCC76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7" t="7286" r="11730" b="13602"/>
          <a:stretch/>
        </p:blipFill>
        <p:spPr>
          <a:xfrm>
            <a:off x="51422" y="117581"/>
            <a:ext cx="1789253" cy="1130194"/>
          </a:xfrm>
          <a:prstGeom prst="rect">
            <a:avLst/>
          </a:prstGeom>
        </p:spPr>
      </p:pic>
      <p:sp>
        <p:nvSpPr>
          <p:cNvPr id="27" name="Ellipse 7">
            <a:extLst>
              <a:ext uri="{FF2B5EF4-FFF2-40B4-BE49-F238E27FC236}">
                <a16:creationId xmlns:a16="http://schemas.microsoft.com/office/drawing/2014/main" id="{13C1B0FC-6728-F044-9120-298545817BA6}"/>
              </a:ext>
            </a:extLst>
          </p:cNvPr>
          <p:cNvSpPr>
            <a:spLocks noChangeAspect="1"/>
          </p:cNvSpPr>
          <p:nvPr/>
        </p:nvSpPr>
        <p:spPr>
          <a:xfrm>
            <a:off x="7995333" y="2634532"/>
            <a:ext cx="2196000" cy="10614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Key Elements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50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8" name="Ellipse 7">
            <a:extLst>
              <a:ext uri="{FF2B5EF4-FFF2-40B4-BE49-F238E27FC236}">
                <a16:creationId xmlns:a16="http://schemas.microsoft.com/office/drawing/2014/main" id="{B2216A65-42CE-A644-BCF1-61113419A1D0}"/>
              </a:ext>
            </a:extLst>
          </p:cNvPr>
          <p:cNvSpPr>
            <a:spLocks noChangeAspect="1"/>
          </p:cNvSpPr>
          <p:nvPr/>
        </p:nvSpPr>
        <p:spPr>
          <a:xfrm>
            <a:off x="6269820" y="1773886"/>
            <a:ext cx="2196000" cy="10614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Motivation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50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9" name="Ellipse 7">
            <a:extLst>
              <a:ext uri="{FF2B5EF4-FFF2-40B4-BE49-F238E27FC236}">
                <a16:creationId xmlns:a16="http://schemas.microsoft.com/office/drawing/2014/main" id="{B74062D0-20F1-2349-86BD-2F7205BF624B}"/>
              </a:ext>
            </a:extLst>
          </p:cNvPr>
          <p:cNvSpPr>
            <a:spLocks noChangeAspect="1"/>
          </p:cNvSpPr>
          <p:nvPr/>
        </p:nvSpPr>
        <p:spPr>
          <a:xfrm>
            <a:off x="7990556" y="3802078"/>
            <a:ext cx="2196000" cy="10614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Data Files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50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0" name="Ellipse 7">
            <a:extLst>
              <a:ext uri="{FF2B5EF4-FFF2-40B4-BE49-F238E27FC236}">
                <a16:creationId xmlns:a16="http://schemas.microsoft.com/office/drawing/2014/main" id="{616DB250-E2EE-584E-BCB1-204E706D31EF}"/>
              </a:ext>
            </a:extLst>
          </p:cNvPr>
          <p:cNvSpPr>
            <a:spLocks noChangeAspect="1"/>
          </p:cNvSpPr>
          <p:nvPr/>
        </p:nvSpPr>
        <p:spPr>
          <a:xfrm>
            <a:off x="6246135" y="4692976"/>
            <a:ext cx="2196000" cy="10614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4F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 Metadata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4F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1" name="Ellipse 7">
            <a:extLst>
              <a:ext uri="{FF2B5EF4-FFF2-40B4-BE49-F238E27FC236}">
                <a16:creationId xmlns:a16="http://schemas.microsoft.com/office/drawing/2014/main" id="{3BCFC891-6C86-E246-958C-A1B45FF0F3FE}"/>
              </a:ext>
            </a:extLst>
          </p:cNvPr>
          <p:cNvSpPr>
            <a:spLocks noChangeAspect="1"/>
          </p:cNvSpPr>
          <p:nvPr/>
        </p:nvSpPr>
        <p:spPr>
          <a:xfrm>
            <a:off x="3817279" y="4718191"/>
            <a:ext cx="2196000" cy="10614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4F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Landing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4F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Page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4F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Ellipse 7">
            <a:extLst>
              <a:ext uri="{FF2B5EF4-FFF2-40B4-BE49-F238E27FC236}">
                <a16:creationId xmlns:a16="http://schemas.microsoft.com/office/drawing/2014/main" id="{88DABA59-30F4-874E-B314-45FB21679666}"/>
              </a:ext>
            </a:extLst>
          </p:cNvPr>
          <p:cNvSpPr>
            <a:spLocks noChangeAspect="1"/>
          </p:cNvSpPr>
          <p:nvPr/>
        </p:nvSpPr>
        <p:spPr>
          <a:xfrm>
            <a:off x="3749503" y="1777261"/>
            <a:ext cx="2196000" cy="10614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Summary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4" name="Ellipse 7">
            <a:extLst>
              <a:ext uri="{FF2B5EF4-FFF2-40B4-BE49-F238E27FC236}">
                <a16:creationId xmlns:a16="http://schemas.microsoft.com/office/drawing/2014/main" id="{96AC0FF4-8B20-A142-A08E-2751A3A916E1}"/>
              </a:ext>
            </a:extLst>
          </p:cNvPr>
          <p:cNvSpPr>
            <a:spLocks noChangeAspect="1"/>
          </p:cNvSpPr>
          <p:nvPr/>
        </p:nvSpPr>
        <p:spPr>
          <a:xfrm>
            <a:off x="2126877" y="3806350"/>
            <a:ext cx="2196000" cy="10614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Controlled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Vocabulary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1" name="Ellipse 7">
            <a:extLst>
              <a:ext uri="{FF2B5EF4-FFF2-40B4-BE49-F238E27FC236}">
                <a16:creationId xmlns:a16="http://schemas.microsoft.com/office/drawing/2014/main" id="{2AE6BB21-4FF7-2948-B080-33AC927712FA}"/>
              </a:ext>
            </a:extLst>
          </p:cNvPr>
          <p:cNvSpPr>
            <a:spLocks noChangeAspect="1"/>
          </p:cNvSpPr>
          <p:nvPr/>
        </p:nvSpPr>
        <p:spPr>
          <a:xfrm>
            <a:off x="2126376" y="2641542"/>
            <a:ext cx="2196000" cy="10614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atmodat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data checker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7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4379" y="1142999"/>
            <a:ext cx="11880000" cy="5566559"/>
          </a:xfrm>
          <a:prstGeom prst="rect">
            <a:avLst/>
          </a:prstGeom>
          <a:solidFill>
            <a:srgbClr val="DBDFEC">
              <a:alpha val="6024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9389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/>
            </a:r>
            <a:br>
              <a:rPr lang="en-GB" sz="3600" b="1" dirty="0">
                <a:solidFill>
                  <a:schemeClr val="tx2"/>
                </a:solidFill>
              </a:rPr>
            </a:b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609600" y="1342964"/>
            <a:ext cx="11163300" cy="4958452"/>
          </a:xfrm>
        </p:spPr>
        <p:txBody>
          <a:bodyPr lIns="90000">
            <a:noAutofit/>
          </a:bodyPr>
          <a:lstStyle/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ATMODAT standard 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includes concrete recommendations to enhance the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FAIRness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of published atmospheric model data. </a:t>
            </a: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It contains requirements for rich metadata with controlled vocabularies, structured landing pages, file formats (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NetCDF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) and the structure within files. </a:t>
            </a: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Human- and machine readable landing pages should hold and present discipline-specific metadata on simulation and variable level. </a:t>
            </a: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ATMODAT standard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provides user-friendly checklists for data curators and data producers. The </a:t>
            </a:r>
            <a:r>
              <a:rPr lang="en-GB" sz="2200" i="1" dirty="0" err="1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atmodat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data checker 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further facilitates the compliance check with the 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ATMODAT standard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Datasets, which are published with the 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ATMODAT standard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can be highlighted with 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EASYDAB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logo. 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EASYDAB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is a new Earth System Data Branding and is a quality seal for carefully curated Earth System Science Datasets. </a:t>
            </a:r>
            <a:b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For more information, please visit our 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EGU poster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GB" sz="22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73F9ACA6-B831-1546-B0EE-94685A535EE2}"/>
              </a:ext>
            </a:extLst>
          </p:cNvPr>
          <p:cNvSpPr txBox="1">
            <a:spLocks/>
          </p:cNvSpPr>
          <p:nvPr/>
        </p:nvSpPr>
        <p:spPr>
          <a:xfrm>
            <a:off x="2121789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E52317-8661-0A45-A115-3A61A4C91D59}"/>
              </a:ext>
            </a:extLst>
          </p:cNvPr>
          <p:cNvSpPr txBox="1">
            <a:spLocks/>
          </p:cNvSpPr>
          <p:nvPr/>
        </p:nvSpPr>
        <p:spPr>
          <a:xfrm>
            <a:off x="154379" y="-18256"/>
            <a:ext cx="1188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Summary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9" name="Grafik 8">
            <a:hlinkClick r:id="" action="ppaction://noaction"/>
            <a:extLst>
              <a:ext uri="{FF2B5EF4-FFF2-40B4-BE49-F238E27FC236}">
                <a16:creationId xmlns:a16="http://schemas.microsoft.com/office/drawing/2014/main" id="{93F7A8CB-9A2F-CE40-BE87-9D45D62015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011" y="5475057"/>
            <a:ext cx="3348889" cy="808105"/>
          </a:xfrm>
          <a:prstGeom prst="rect">
            <a:avLst/>
          </a:prstGeom>
        </p:spPr>
      </p:pic>
      <p:sp>
        <p:nvSpPr>
          <p:cNvPr id="10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58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4379" y="1142999"/>
            <a:ext cx="11880000" cy="5566559"/>
          </a:xfrm>
          <a:prstGeom prst="rect">
            <a:avLst/>
          </a:prstGeom>
          <a:solidFill>
            <a:srgbClr val="DBDFEC">
              <a:alpha val="6024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9389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/>
            </a:r>
            <a:br>
              <a:rPr lang="en-GB" sz="3600" b="1" dirty="0">
                <a:solidFill>
                  <a:schemeClr val="tx2"/>
                </a:solidFill>
              </a:rPr>
            </a:b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771525" y="2200213"/>
            <a:ext cx="3471864" cy="2157475"/>
          </a:xfrm>
        </p:spPr>
        <p:txBody>
          <a:bodyPr lIns="9000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519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info@atmodat.de</a:t>
            </a:r>
            <a:r>
              <a:rPr lang="de-DE" sz="2400" dirty="0">
                <a:solidFill>
                  <a:srgbClr val="005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de-DE" sz="2400" dirty="0">
                <a:solidFill>
                  <a:srgbClr val="0051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solidFill>
                  <a:srgbClr val="00519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contact@easydab.de</a:t>
            </a:r>
            <a:endParaRPr lang="de-DE" sz="2400" dirty="0">
              <a:solidFill>
                <a:srgbClr val="0051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519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heil@dkrz.de</a:t>
            </a:r>
            <a:r>
              <a:rPr lang="de-DE" sz="2400" dirty="0">
                <a:solidFill>
                  <a:srgbClr val="005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519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Anette.Ganske@tib.eu</a:t>
            </a:r>
            <a:endParaRPr lang="en-GB" sz="2200" dirty="0">
              <a:solidFill>
                <a:srgbClr val="00519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31341" y="1828802"/>
            <a:ext cx="2197584" cy="346534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Questions?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0" name="Grafik 9">
            <a:hlinkClick r:id="rId7"/>
            <a:extLst>
              <a:ext uri="{FF2B5EF4-FFF2-40B4-BE49-F238E27FC236}">
                <a16:creationId xmlns:a16="http://schemas.microsoft.com/office/drawing/2014/main" id="{8318241A-3B6A-0C4A-849E-1E799FFE61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894" y="6049925"/>
            <a:ext cx="1206459" cy="429036"/>
          </a:xfrm>
          <a:prstGeom prst="rect">
            <a:avLst/>
          </a:prstGeom>
        </p:spPr>
      </p:pic>
      <p:pic>
        <p:nvPicPr>
          <p:cNvPr id="11" name="Grafik 10">
            <a:hlinkClick r:id="rId9"/>
            <a:extLst>
              <a:ext uri="{FF2B5EF4-FFF2-40B4-BE49-F238E27FC236}">
                <a16:creationId xmlns:a16="http://schemas.microsoft.com/office/drawing/2014/main" id="{DCACD40D-43BE-B14C-BB00-0590557E12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011" y="4710871"/>
            <a:ext cx="1752752" cy="1021168"/>
          </a:xfrm>
          <a:prstGeom prst="rect">
            <a:avLst/>
          </a:prstGeom>
        </p:spPr>
      </p:pic>
      <p:pic>
        <p:nvPicPr>
          <p:cNvPr id="12" name="Grafik 11">
            <a:hlinkClick r:id="rId11"/>
            <a:extLst>
              <a:ext uri="{FF2B5EF4-FFF2-40B4-BE49-F238E27FC236}">
                <a16:creationId xmlns:a16="http://schemas.microsoft.com/office/drawing/2014/main" id="{CA88659A-214A-0E4A-9DA4-CE3D3C88B4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8" y="5986788"/>
            <a:ext cx="1880619" cy="61246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4FFDCAA-B0D2-CC40-9500-212A8B78DD20}"/>
              </a:ext>
            </a:extLst>
          </p:cNvPr>
          <p:cNvSpPr/>
          <p:nvPr/>
        </p:nvSpPr>
        <p:spPr>
          <a:xfrm>
            <a:off x="771525" y="4706035"/>
            <a:ext cx="11044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thank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Federal Ministry of Education and Research (BMBF)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funding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ATMODAT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FKZ: 16QK02A-D)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4CB7BCF0-EC7E-A64F-9A8B-9EA6E08D7A6D}"/>
              </a:ext>
            </a:extLst>
          </p:cNvPr>
          <p:cNvSpPr txBox="1">
            <a:spLocks/>
          </p:cNvSpPr>
          <p:nvPr/>
        </p:nvSpPr>
        <p:spPr>
          <a:xfrm>
            <a:off x="5853113" y="2209738"/>
            <a:ext cx="3471864" cy="215747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see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400" i="1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https://www.atmodat.de</a:t>
            </a:r>
            <a:endParaRPr kumimoji="0" lang="de-DE" sz="2400" i="1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400" i="1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400" i="1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https://www.easydab.de</a:t>
            </a:r>
            <a:endParaRPr kumimoji="0" lang="de-DE" sz="2400" i="1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F336E9C-A903-9C47-A885-CD00D2F2CED4}"/>
              </a:ext>
            </a:extLst>
          </p:cNvPr>
          <p:cNvSpPr/>
          <p:nvPr/>
        </p:nvSpPr>
        <p:spPr>
          <a:xfrm>
            <a:off x="5712928" y="1838327"/>
            <a:ext cx="3902559" cy="346534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Additional information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B6D2C328-1D90-6C44-BD6F-E43592102DC2}"/>
              </a:ext>
            </a:extLst>
          </p:cNvPr>
          <p:cNvSpPr txBox="1">
            <a:spLocks/>
          </p:cNvSpPr>
          <p:nvPr/>
        </p:nvSpPr>
        <p:spPr>
          <a:xfrm>
            <a:off x="154379" y="-18256"/>
            <a:ext cx="118834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Thank you!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72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F37F3E65-D52B-C646-810F-1B5EB81A6ED5}"/>
              </a:ext>
            </a:extLst>
          </p:cNvPr>
          <p:cNvSpPr/>
          <p:nvPr/>
        </p:nvSpPr>
        <p:spPr>
          <a:xfrm>
            <a:off x="154379" y="1144800"/>
            <a:ext cx="11880000" cy="5566559"/>
          </a:xfrm>
          <a:prstGeom prst="rect">
            <a:avLst/>
          </a:prstGeom>
          <a:solidFill>
            <a:srgbClr val="DBDFEC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981200" y="1515348"/>
            <a:ext cx="8229600" cy="4857404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This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is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an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interactive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presentation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with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links:</a:t>
            </a:r>
          </a:p>
          <a:p>
            <a:pPr lvl="1">
              <a:lnSpc>
                <a:spcPct val="12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to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element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in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this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document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:    e.g. </a:t>
            </a:r>
            <a:r>
              <a:rPr lang="de-DE" sz="2400" b="1" dirty="0">
                <a:solidFill>
                  <a:srgbClr val="0050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Motivation</a:t>
            </a:r>
            <a:endParaRPr lang="de-DE" sz="2400" dirty="0">
              <a:solidFill>
                <a:srgbClr val="00509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to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an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external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web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site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:            e.g.  </a:t>
            </a:r>
            <a:r>
              <a:rPr lang="en-GB" sz="2400" i="1" dirty="0">
                <a:solidFill>
                  <a:srgbClr val="0050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open license</a:t>
            </a:r>
            <a:r>
              <a:rPr lang="de-DE" sz="2400" i="1" dirty="0">
                <a:solidFill>
                  <a:srgbClr val="0050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2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to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slide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:  </a:t>
            </a:r>
          </a:p>
          <a:p>
            <a:pPr lvl="1">
              <a:lnSpc>
                <a:spcPct val="12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to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last 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slide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(</a:t>
            </a:r>
            <a:r>
              <a:rPr lang="de-DE" sz="24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summary</a:t>
            </a:r>
            <a:r>
              <a:rPr lang="de-DE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): </a:t>
            </a:r>
          </a:p>
        </p:txBody>
      </p:sp>
      <p:sp>
        <p:nvSpPr>
          <p:cNvPr id="6" name="Rechteck 5">
            <a:hlinkClick r:id="" action="ppaction://noaction"/>
          </p:cNvPr>
          <p:cNvSpPr/>
          <p:nvPr/>
        </p:nvSpPr>
        <p:spPr>
          <a:xfrm>
            <a:off x="9445157" y="1"/>
            <a:ext cx="1114845" cy="995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Interaktive Schaltfläche: Start 17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6987341" y="3683446"/>
            <a:ext cx="521208" cy="521208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nteraktive Schaltfläche: Ende 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27F05539-A94D-7A4B-8C68-6B4F986C9790}"/>
              </a:ext>
            </a:extLst>
          </p:cNvPr>
          <p:cNvSpPr/>
          <p:nvPr/>
        </p:nvSpPr>
        <p:spPr>
          <a:xfrm>
            <a:off x="6987341" y="4480372"/>
            <a:ext cx="521208" cy="521208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693A1A4E-311F-BC46-ADF8-7E18DC450F0D}"/>
              </a:ext>
            </a:extLst>
          </p:cNvPr>
          <p:cNvSpPr txBox="1">
            <a:spLocks/>
          </p:cNvSpPr>
          <p:nvPr/>
        </p:nvSpPr>
        <p:spPr>
          <a:xfrm>
            <a:off x="1981200" y="-182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Help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85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4379" y="1144800"/>
            <a:ext cx="11880000" cy="5566559"/>
          </a:xfrm>
          <a:prstGeom prst="rect">
            <a:avLst/>
          </a:prstGeom>
          <a:solidFill>
            <a:srgbClr val="DBDFEC">
              <a:alpha val="6024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9389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/>
            </a:r>
            <a:br>
              <a:rPr lang="en-GB" sz="3600" b="1" dirty="0">
                <a:solidFill>
                  <a:schemeClr val="tx2"/>
                </a:solidFill>
              </a:rPr>
            </a:b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685800" y="1342964"/>
            <a:ext cx="10972800" cy="2583313"/>
          </a:xfrm>
        </p:spPr>
        <p:txBody>
          <a:bodyPr lIns="90000">
            <a:no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Access to atmospheric model data is important to a wide range of users and the number of published datasets is strongly increasing. 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>
              <a:spcBef>
                <a:spcPts val="580"/>
              </a:spcBef>
              <a:buNone/>
            </a:pP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However,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data reusability is often difficult 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because</a:t>
            </a:r>
          </a:p>
          <a:p>
            <a:pPr lvl="1">
              <a:spcBef>
                <a:spcPts val="580"/>
              </a:spcBef>
            </a:pP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file formats 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are very divers and frequently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incompatible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580"/>
              </a:spcBef>
            </a:pP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metadata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are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incomplete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and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too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unspecific</a:t>
            </a:r>
            <a:r>
              <a:rPr lang="en-GB" sz="2200" dirty="0">
                <a:solidFill>
                  <a:srgbClr val="C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for some disciplines</a:t>
            </a:r>
          </a:p>
          <a:p>
            <a:pPr lvl="1">
              <a:spcBef>
                <a:spcPts val="580"/>
              </a:spcBef>
            </a:pP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information</a:t>
            </a:r>
            <a:r>
              <a:rPr lang="en-GB" sz="2200" dirty="0">
                <a:solidFill>
                  <a:srgbClr val="C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on the quality 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of the data and metadata is </a:t>
            </a:r>
            <a:r>
              <a:rPr lang="en-GB" sz="22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insufficient</a:t>
            </a:r>
          </a:p>
          <a:p>
            <a:pPr marL="57150" indent="0">
              <a:buNone/>
            </a:pPr>
            <a:endParaRPr lang="en-GB" sz="8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GB" sz="22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54379" y="3977668"/>
            <a:ext cx="11887200" cy="587318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AtMoDat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aims at improving the reusability of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mospheric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del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Dat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54379" y="252517"/>
            <a:ext cx="1188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Motivation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47700" y="4627437"/>
            <a:ext cx="11049000" cy="1821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        for data users 		 	    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Wingdings" pitchFamily="2" charset="2"/>
              </a:rPr>
              <a:t> 	identification of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reusable data  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   for data producers &amp; repositories 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data citation, increased publicity    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   for funding institutions		    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sym typeface="Wingdings" panose="05000000000000000000" pitchFamily="2" charset="2"/>
              </a:rPr>
              <a:t>	more visibility for funded projects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Interaktive Schaltfläche: Ende 1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059D37C-1BCE-2E4E-AA20-30FF5A346E04}"/>
              </a:ext>
            </a:extLst>
          </p:cNvPr>
          <p:cNvSpPr/>
          <p:nvPr/>
        </p:nvSpPr>
        <p:spPr>
          <a:xfrm>
            <a:off x="11575339" y="5948300"/>
            <a:ext cx="424447" cy="304395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D1CB8A99-CF04-694D-9E28-FDD99A816E29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2" y="4735594"/>
            <a:ext cx="50399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AAE949F6-F343-7247-93E8-D701422A70DC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2" y="5340182"/>
            <a:ext cx="50399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DEF45FA6-B40C-2443-BA12-C9F68D20B02C}"/>
              </a:ext>
            </a:extLst>
          </p:cNvPr>
          <p:cNvGrpSpPr/>
          <p:nvPr/>
        </p:nvGrpSpPr>
        <p:grpSpPr>
          <a:xfrm>
            <a:off x="868832" y="5944770"/>
            <a:ext cx="503999" cy="432000"/>
            <a:chOff x="868832" y="5968016"/>
            <a:chExt cx="503999" cy="432000"/>
          </a:xfrm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4CC0C0DF-8DFC-924B-A211-2E8034BA3739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832" y="5968016"/>
              <a:ext cx="503999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6B8416E8-F298-F645-A858-5C34947B2B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685" r="19357" b="17415"/>
            <a:stretch/>
          </p:blipFill>
          <p:spPr>
            <a:xfrm>
              <a:off x="960358" y="6009881"/>
              <a:ext cx="328692" cy="343521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121581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4379" y="1142999"/>
            <a:ext cx="11880000" cy="5566559"/>
          </a:xfrm>
          <a:prstGeom prst="rect">
            <a:avLst/>
          </a:prstGeom>
          <a:solidFill>
            <a:srgbClr val="DBDFEC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05980"/>
            <a:ext cx="7704856" cy="615976"/>
          </a:xfrm>
        </p:spPr>
        <p:txBody>
          <a:bodyPr>
            <a:noAutofit/>
          </a:bodyPr>
          <a:lstStyle/>
          <a:p>
            <a:r>
              <a:rPr lang="en-GB"/>
              <a:t/>
            </a:r>
            <a:br>
              <a:rPr lang="en-GB"/>
            </a:b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4379" y="252517"/>
            <a:ext cx="118832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ATMODAT Standard: Key Elements 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Google Shape;102;p17">
            <a:extLst>
              <a:ext uri="{FF2B5EF4-FFF2-40B4-BE49-F238E27FC236}">
                <a16:creationId xmlns:a16="http://schemas.microsoft.com/office/drawing/2014/main" id="{5D56A221-3BD1-6B46-9E87-B535E258F931}"/>
              </a:ext>
            </a:extLst>
          </p:cNvPr>
          <p:cNvSpPr/>
          <p:nvPr/>
        </p:nvSpPr>
        <p:spPr>
          <a:xfrm>
            <a:off x="1828122" y="5259555"/>
            <a:ext cx="2700000" cy="614000"/>
          </a:xfrm>
          <a:prstGeom prst="rect">
            <a:avLst/>
          </a:prstGeom>
          <a:solidFill>
            <a:srgbClr val="117733"/>
          </a:solidFill>
          <a:ln w="28575">
            <a:solidFill>
              <a:srgbClr val="1177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Data Files</a:t>
            </a:r>
            <a:endParaRPr kumimoji="0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Google Shape;105;p17">
            <a:extLst>
              <a:ext uri="{FF2B5EF4-FFF2-40B4-BE49-F238E27FC236}">
                <a16:creationId xmlns:a16="http://schemas.microsoft.com/office/drawing/2014/main" id="{D5CC6654-7DC5-054F-82D7-DDCF9983A640}"/>
              </a:ext>
            </a:extLst>
          </p:cNvPr>
          <p:cNvSpPr/>
          <p:nvPr/>
        </p:nvSpPr>
        <p:spPr>
          <a:xfrm>
            <a:off x="4694199" y="5259555"/>
            <a:ext cx="2700000" cy="614000"/>
          </a:xfrm>
          <a:prstGeom prst="rect">
            <a:avLst/>
          </a:prstGeom>
          <a:solidFill>
            <a:srgbClr val="332288"/>
          </a:solidFill>
          <a:ln w="28575">
            <a:solidFill>
              <a:srgbClr val="332288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DOI Metadata</a:t>
            </a:r>
            <a:endParaRPr kumimoji="0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7" name="Google Shape;108;p17">
            <a:extLst>
              <a:ext uri="{FF2B5EF4-FFF2-40B4-BE49-F238E27FC236}">
                <a16:creationId xmlns:a16="http://schemas.microsoft.com/office/drawing/2014/main" id="{ABD7AC29-FB72-6F47-86F4-BBAF7F1DA47A}"/>
              </a:ext>
            </a:extLst>
          </p:cNvPr>
          <p:cNvSpPr/>
          <p:nvPr/>
        </p:nvSpPr>
        <p:spPr>
          <a:xfrm>
            <a:off x="7546422" y="5259555"/>
            <a:ext cx="2700000" cy="614000"/>
          </a:xfrm>
          <a:prstGeom prst="rect">
            <a:avLst/>
          </a:prstGeom>
          <a:solidFill>
            <a:srgbClr val="882255"/>
          </a:solidFill>
          <a:ln w="28575">
            <a:solidFill>
              <a:srgbClr val="882255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Landing Page</a:t>
            </a:r>
            <a:endParaRPr kumimoji="0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18" name="Google Shape;111;p17">
            <a:extLst>
              <a:ext uri="{FF2B5EF4-FFF2-40B4-BE49-F238E27FC236}">
                <a16:creationId xmlns:a16="http://schemas.microsoft.com/office/drawing/2014/main" id="{AA4D75D8-B743-7F47-BCCA-AC6F66F5B23F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 rot="5400000">
            <a:off x="4245090" y="3467373"/>
            <a:ext cx="725214" cy="2859150"/>
          </a:xfrm>
          <a:prstGeom prst="bentConnector3">
            <a:avLst>
              <a:gd name="adj1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" name="Google Shape;112;p17">
            <a:extLst>
              <a:ext uri="{FF2B5EF4-FFF2-40B4-BE49-F238E27FC236}">
                <a16:creationId xmlns:a16="http://schemas.microsoft.com/office/drawing/2014/main" id="{E2CE9A1F-C994-9743-B8F6-F2B06CF64137}"/>
              </a:ext>
            </a:extLst>
          </p:cNvPr>
          <p:cNvCxnSpPr>
            <a:cxnSpLocks/>
          </p:cNvCxnSpPr>
          <p:nvPr/>
        </p:nvCxnSpPr>
        <p:spPr>
          <a:xfrm rot="5400000">
            <a:off x="5860697" y="5079425"/>
            <a:ext cx="360258" cy="3"/>
          </a:xfrm>
          <a:prstGeom prst="bentConnector3">
            <a:avLst>
              <a:gd name="adj1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" name="Google Shape;113;p17">
            <a:extLst>
              <a:ext uri="{FF2B5EF4-FFF2-40B4-BE49-F238E27FC236}">
                <a16:creationId xmlns:a16="http://schemas.microsoft.com/office/drawing/2014/main" id="{C27A4FAC-BB46-6748-BA1D-BA9AE1F10B2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104242" y="3467373"/>
            <a:ext cx="725212" cy="2859150"/>
          </a:xfrm>
          <a:prstGeom prst="bentConnector3">
            <a:avLst>
              <a:gd name="adj1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CA438589-0B79-5440-9D65-29A974CA5678}"/>
              </a:ext>
            </a:extLst>
          </p:cNvPr>
          <p:cNvSpPr txBox="1">
            <a:spLocks/>
          </p:cNvSpPr>
          <p:nvPr/>
        </p:nvSpPr>
        <p:spPr>
          <a:xfrm>
            <a:off x="314322" y="1323695"/>
            <a:ext cx="11723299" cy="2413403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00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</a:t>
            </a: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3"/>
              </a:rPr>
              <a:t>ATMODAT standard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marL="742950" marR="0" lvl="1" indent="-285750" algn="l" defTabSz="7200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provides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precise recommendations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to improve the</a:t>
            </a:r>
            <a:r>
              <a:rPr kumimoji="0" lang="en-GB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FAIRness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*</a:t>
            </a: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b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 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of atmospheric model data published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 repositories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marL="742950" marR="0" lvl="1" indent="-285750" algn="l" defTabSz="7200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assumes a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data publication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with a </a:t>
            </a: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DataCite DOI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42950" marR="0" lvl="1" indent="-285750" algn="l" defTabSz="7200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defines the data format as </a:t>
            </a:r>
            <a:r>
              <a:rPr kumimoji="0" lang="en-GB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NetCDF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adherence to the </a:t>
            </a: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CF-convention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b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and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mandatory metadata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 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9" name="Inhaltsplatzhalter 2">
            <a:extLst>
              <a:ext uri="{FF2B5EF4-FFF2-40B4-BE49-F238E27FC236}">
                <a16:creationId xmlns:a16="http://schemas.microsoft.com/office/drawing/2014/main" id="{4A2E69C7-EC73-6D43-841A-9EF7D62B6BC7}"/>
              </a:ext>
            </a:extLst>
          </p:cNvPr>
          <p:cNvSpPr txBox="1">
            <a:spLocks/>
          </p:cNvSpPr>
          <p:nvPr/>
        </p:nvSpPr>
        <p:spPr>
          <a:xfrm>
            <a:off x="173714" y="6256828"/>
            <a:ext cx="11723299" cy="562882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00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* FAIR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means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indable,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ccessible,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nteroperable, and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eusable (</a:t>
            </a: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Wilkinson et al., 2016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).	</a:t>
            </a:r>
          </a:p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	</a:t>
            </a:r>
          </a:p>
        </p:txBody>
      </p:sp>
      <p:sp>
        <p:nvSpPr>
          <p:cNvPr id="14" name="Google Shape;99;p17">
            <a:extLst>
              <a:ext uri="{FF2B5EF4-FFF2-40B4-BE49-F238E27FC236}">
                <a16:creationId xmlns:a16="http://schemas.microsoft.com/office/drawing/2014/main" id="{4FC0844F-1234-1A41-AEF5-53E6CB80DC29}"/>
              </a:ext>
            </a:extLst>
          </p:cNvPr>
          <p:cNvSpPr txBox="1">
            <a:spLocks/>
          </p:cNvSpPr>
          <p:nvPr/>
        </p:nvSpPr>
        <p:spPr>
          <a:xfrm>
            <a:off x="1828122" y="3971459"/>
            <a:ext cx="8418300" cy="562882"/>
          </a:xfrm>
          <a:prstGeom prst="rect">
            <a:avLst/>
          </a:prstGeom>
          <a:noFill/>
          <a:ln w="381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ATMODAT standardisation: requirements for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22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Interaktive Schaltfläche: Ende 23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E059D37C-1BCE-2E4E-AA20-30FF5A346E04}"/>
              </a:ext>
            </a:extLst>
          </p:cNvPr>
          <p:cNvSpPr/>
          <p:nvPr/>
        </p:nvSpPr>
        <p:spPr>
          <a:xfrm>
            <a:off x="11575339" y="5948300"/>
            <a:ext cx="424447" cy="304395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76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4380" y="1144750"/>
            <a:ext cx="11880000" cy="5566559"/>
          </a:xfrm>
          <a:prstGeom prst="rect">
            <a:avLst/>
          </a:prstGeom>
          <a:solidFill>
            <a:srgbClr val="DBDFEC">
              <a:alpha val="60000"/>
            </a:srgbClr>
          </a:solidFill>
          <a:ln>
            <a:solidFill>
              <a:srgbClr val="117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05980"/>
            <a:ext cx="7704856" cy="615976"/>
          </a:xfrm>
        </p:spPr>
        <p:txBody>
          <a:bodyPr>
            <a:noAutofit/>
          </a:bodyPr>
          <a:lstStyle/>
          <a:p>
            <a:r>
              <a:rPr lang="en-GB"/>
              <a:t/>
            </a:r>
            <a:br>
              <a:rPr lang="en-GB"/>
            </a:b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4380" y="252517"/>
            <a:ext cx="1188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117733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Requirements for Data Files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117733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26922AF-82F8-6A42-AE84-26E6D1D5B6EF}"/>
              </a:ext>
            </a:extLst>
          </p:cNvPr>
          <p:cNvSpPr txBox="1"/>
          <p:nvPr/>
        </p:nvSpPr>
        <p:spPr>
          <a:xfrm>
            <a:off x="4475023" y="1203905"/>
            <a:ext cx="7538404" cy="5484441"/>
          </a:xfrm>
          <a:prstGeom prst="rect">
            <a:avLst/>
          </a:prstGeom>
          <a:noFill/>
          <a:ln w="44450">
            <a:noFill/>
          </a:ln>
        </p:spPr>
        <p:txBody>
          <a:bodyPr wrap="square" lIns="72000" tIns="7200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netcdf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CD24_base_2008_dec_1_1915785082846561030 {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dimensions: </a:t>
            </a:r>
          </a:p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     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variables: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   float gas_so2(time, z, y, x)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       gas_so2:coordinates = 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lon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lat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       gas_so2:grid_mapping = 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Lambert_Conformal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       gas_so2:missing_value = -9.e+33f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       gas_so2:standard_name = 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mass_concentration_of_sulfur_dioxide_in_air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       gas_so2:units = "kg m-3"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       gas_so2:long_name = 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mass_concentration_of_sulfur_dioxide_in_air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 ; </a:t>
            </a: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   ...</a:t>
            </a: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//global attributes: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       :Conventions = "CF-1.6" 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       :institution = "Helmholtz-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Zentrum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Geesthacht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…..."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       :source = "model: CMAQ v5.0.1 cb05tump ae5; ….."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       :summary = "Standard CMAQ Model run over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Northwestern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Europe […] "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       :title = "Concentrations of gaseous pollutants and particulate compounds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                   over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Northwestern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Europe […] in 2008";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       :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creation_date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= "2015-04-02" ;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       :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crs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= "spherical earth, R = 6370 km" ;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        :history = "... abbreviated ..." ; </a:t>
            </a:r>
          </a:p>
        </p:txBody>
      </p:sp>
      <p:sp>
        <p:nvSpPr>
          <p:cNvPr id="23" name="Google Shape;134;p19">
            <a:extLst>
              <a:ext uri="{FF2B5EF4-FFF2-40B4-BE49-F238E27FC236}">
                <a16:creationId xmlns:a16="http://schemas.microsoft.com/office/drawing/2014/main" id="{37A6A596-65FC-A041-8938-73FD38FB8461}"/>
              </a:ext>
            </a:extLst>
          </p:cNvPr>
          <p:cNvSpPr txBox="1"/>
          <p:nvPr/>
        </p:nvSpPr>
        <p:spPr>
          <a:xfrm>
            <a:off x="279091" y="3365631"/>
            <a:ext cx="3164197" cy="684000"/>
          </a:xfrm>
          <a:prstGeom prst="rect">
            <a:avLst/>
          </a:prstGeom>
          <a:noFill/>
          <a:ln w="28575">
            <a:solidFill>
              <a:srgbClr val="117733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7733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CF Conventions/</a:t>
            </a: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7733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7733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Controlled Vocabulary</a:t>
            </a:r>
            <a:endParaRPr kumimoji="0" sz="2000" b="1" i="0" u="none" strike="noStrike" kern="1200" cap="none" spc="0" normalizeH="0" baseline="0" noProof="0" dirty="0">
              <a:ln>
                <a:noFill/>
              </a:ln>
              <a:solidFill>
                <a:srgbClr val="117733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5" name="Google Shape;138;p19">
            <a:extLst>
              <a:ext uri="{FF2B5EF4-FFF2-40B4-BE49-F238E27FC236}">
                <a16:creationId xmlns:a16="http://schemas.microsoft.com/office/drawing/2014/main" id="{89F9EEB3-744B-3A43-9418-2163777C0CE4}"/>
              </a:ext>
            </a:extLst>
          </p:cNvPr>
          <p:cNvSpPr txBox="1"/>
          <p:nvPr/>
        </p:nvSpPr>
        <p:spPr>
          <a:xfrm>
            <a:off x="280435" y="1205772"/>
            <a:ext cx="3168000" cy="503999"/>
          </a:xfrm>
          <a:prstGeom prst="rect">
            <a:avLst/>
          </a:prstGeom>
          <a:noFill/>
          <a:ln w="28575">
            <a:solidFill>
              <a:srgbClr val="117733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7733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Always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7733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NetCDF</a:t>
            </a:r>
            <a:endParaRPr kumimoji="0" sz="2000" b="1" i="0" u="none" strike="noStrike" kern="1200" cap="none" spc="0" normalizeH="0" baseline="0" noProof="0" dirty="0">
              <a:ln>
                <a:noFill/>
              </a:ln>
              <a:solidFill>
                <a:srgbClr val="117733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6" name="Google Shape;139;p19">
            <a:extLst>
              <a:ext uri="{FF2B5EF4-FFF2-40B4-BE49-F238E27FC236}">
                <a16:creationId xmlns:a16="http://schemas.microsoft.com/office/drawing/2014/main" id="{9637FCC1-EEAD-1A4A-A36B-F08D70382265}"/>
              </a:ext>
            </a:extLst>
          </p:cNvPr>
          <p:cNvSpPr txBox="1"/>
          <p:nvPr/>
        </p:nvSpPr>
        <p:spPr>
          <a:xfrm>
            <a:off x="279091" y="5899524"/>
            <a:ext cx="3164197" cy="684000"/>
          </a:xfrm>
          <a:prstGeom prst="rect">
            <a:avLst/>
          </a:prstGeom>
          <a:noFill/>
          <a:ln w="28575">
            <a:solidFill>
              <a:srgbClr val="117733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7733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Coordinate reference system </a:t>
            </a:r>
            <a:endParaRPr kumimoji="0" sz="2000" b="1" i="0" u="none" strike="noStrike" kern="1200" cap="none" spc="0" normalizeH="0" baseline="0" noProof="0" dirty="0">
              <a:ln>
                <a:noFill/>
              </a:ln>
              <a:solidFill>
                <a:srgbClr val="117733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6" name="Google Shape;135;p19">
            <a:extLst>
              <a:ext uri="{FF2B5EF4-FFF2-40B4-BE49-F238E27FC236}">
                <a16:creationId xmlns:a16="http://schemas.microsoft.com/office/drawing/2014/main" id="{676FE054-FE6D-C548-AE99-58DA61EB20DA}"/>
              </a:ext>
            </a:extLst>
          </p:cNvPr>
          <p:cNvSpPr txBox="1"/>
          <p:nvPr/>
        </p:nvSpPr>
        <p:spPr>
          <a:xfrm>
            <a:off x="279091" y="2522622"/>
            <a:ext cx="3164197" cy="468000"/>
          </a:xfrm>
          <a:prstGeom prst="rect">
            <a:avLst/>
          </a:prstGeom>
          <a:noFill/>
          <a:ln w="28575">
            <a:solidFill>
              <a:srgbClr val="1177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7733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Coordinate system</a:t>
            </a:r>
          </a:p>
        </p:txBody>
      </p:sp>
      <p:cxnSp>
        <p:nvCxnSpPr>
          <p:cNvPr id="35" name="Google Shape;150;p19">
            <a:extLst>
              <a:ext uri="{FF2B5EF4-FFF2-40B4-BE49-F238E27FC236}">
                <a16:creationId xmlns:a16="http://schemas.microsoft.com/office/drawing/2014/main" id="{9995EF78-2828-A845-A297-28748787CA92}"/>
              </a:ext>
            </a:extLst>
          </p:cNvPr>
          <p:cNvCxnSpPr>
            <a:cxnSpLocks/>
          </p:cNvCxnSpPr>
          <p:nvPr/>
        </p:nvCxnSpPr>
        <p:spPr>
          <a:xfrm>
            <a:off x="3443288" y="1427955"/>
            <a:ext cx="1049199" cy="0"/>
          </a:xfrm>
          <a:prstGeom prst="straightConnector1">
            <a:avLst/>
          </a:prstGeom>
          <a:noFill/>
          <a:ln w="50800" cap="flat" cmpd="sng">
            <a:solidFill>
              <a:srgbClr val="117733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" name="Google Shape;150;p19">
            <a:extLst>
              <a:ext uri="{FF2B5EF4-FFF2-40B4-BE49-F238E27FC236}">
                <a16:creationId xmlns:a16="http://schemas.microsoft.com/office/drawing/2014/main" id="{842D231A-A89D-A94E-BF79-9BCD02D76F19}"/>
              </a:ext>
            </a:extLst>
          </p:cNvPr>
          <p:cNvCxnSpPr>
            <a:cxnSpLocks/>
          </p:cNvCxnSpPr>
          <p:nvPr/>
        </p:nvCxnSpPr>
        <p:spPr>
          <a:xfrm>
            <a:off x="3457575" y="2756622"/>
            <a:ext cx="1034912" cy="2957"/>
          </a:xfrm>
          <a:prstGeom prst="straightConnector1">
            <a:avLst/>
          </a:prstGeom>
          <a:noFill/>
          <a:ln w="50800" cap="flat" cmpd="sng">
            <a:solidFill>
              <a:srgbClr val="117733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" name="Google Shape;150;p19">
            <a:extLst>
              <a:ext uri="{FF2B5EF4-FFF2-40B4-BE49-F238E27FC236}">
                <a16:creationId xmlns:a16="http://schemas.microsoft.com/office/drawing/2014/main" id="{9D20B71E-03BE-3748-9A48-84FAB9ED8BD2}"/>
              </a:ext>
            </a:extLst>
          </p:cNvPr>
          <p:cNvCxnSpPr>
            <a:cxnSpLocks/>
          </p:cNvCxnSpPr>
          <p:nvPr/>
        </p:nvCxnSpPr>
        <p:spPr>
          <a:xfrm flipV="1">
            <a:off x="3447091" y="3465568"/>
            <a:ext cx="1038413" cy="5446"/>
          </a:xfrm>
          <a:prstGeom prst="straightConnector1">
            <a:avLst/>
          </a:prstGeom>
          <a:noFill/>
          <a:ln w="50800" cap="flat" cmpd="sng">
            <a:solidFill>
              <a:srgbClr val="117733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3" name="Google Shape;150;p19">
            <a:extLst>
              <a:ext uri="{FF2B5EF4-FFF2-40B4-BE49-F238E27FC236}">
                <a16:creationId xmlns:a16="http://schemas.microsoft.com/office/drawing/2014/main" id="{5894A8F1-4841-334C-975A-F6B13F51CD9B}"/>
              </a:ext>
            </a:extLst>
          </p:cNvPr>
          <p:cNvCxnSpPr>
            <a:cxnSpLocks/>
          </p:cNvCxnSpPr>
          <p:nvPr/>
        </p:nvCxnSpPr>
        <p:spPr>
          <a:xfrm flipV="1">
            <a:off x="3443288" y="3928030"/>
            <a:ext cx="1042216" cy="5795"/>
          </a:xfrm>
          <a:prstGeom prst="straightConnector1">
            <a:avLst/>
          </a:prstGeom>
          <a:noFill/>
          <a:ln w="50800" cap="flat" cmpd="sng">
            <a:solidFill>
              <a:srgbClr val="117733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" name="Google Shape;150;p19">
            <a:extLst>
              <a:ext uri="{FF2B5EF4-FFF2-40B4-BE49-F238E27FC236}">
                <a16:creationId xmlns:a16="http://schemas.microsoft.com/office/drawing/2014/main" id="{D782B7F1-B3D3-F84C-A222-DBE39AA06D3E}"/>
              </a:ext>
            </a:extLst>
          </p:cNvPr>
          <p:cNvCxnSpPr>
            <a:cxnSpLocks/>
          </p:cNvCxnSpPr>
          <p:nvPr/>
        </p:nvCxnSpPr>
        <p:spPr>
          <a:xfrm flipV="1">
            <a:off x="3461057" y="6268434"/>
            <a:ext cx="1024447" cy="308"/>
          </a:xfrm>
          <a:prstGeom prst="straightConnector1">
            <a:avLst/>
          </a:prstGeom>
          <a:noFill/>
          <a:ln w="50800" cap="flat" cmpd="sng">
            <a:solidFill>
              <a:srgbClr val="117733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0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Interaktive Schaltfläche: Ende 3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059D37C-1BCE-2E4E-AA20-30FF5A346E04}"/>
              </a:ext>
            </a:extLst>
          </p:cNvPr>
          <p:cNvSpPr/>
          <p:nvPr/>
        </p:nvSpPr>
        <p:spPr>
          <a:xfrm>
            <a:off x="11575339" y="5948300"/>
            <a:ext cx="424447" cy="304395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4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4379" y="1144800"/>
            <a:ext cx="11880000" cy="5566559"/>
          </a:xfrm>
          <a:prstGeom prst="rect">
            <a:avLst/>
          </a:prstGeom>
          <a:solidFill>
            <a:srgbClr val="DBDFEC">
              <a:alpha val="60000"/>
            </a:srgbClr>
          </a:solidFill>
          <a:ln>
            <a:solidFill>
              <a:srgbClr val="3322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05980"/>
            <a:ext cx="7704856" cy="615976"/>
          </a:xfrm>
        </p:spPr>
        <p:txBody>
          <a:bodyPr>
            <a:noAutofit/>
          </a:bodyPr>
          <a:lstStyle/>
          <a:p>
            <a:r>
              <a:rPr lang="en-GB"/>
              <a:t/>
            </a:r>
            <a:br>
              <a:rPr lang="en-GB"/>
            </a:b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4379" y="252517"/>
            <a:ext cx="1188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332288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Requirements for DOI Metadata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332288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26922AF-82F8-6A42-AE84-26E6D1D5B6EF}"/>
              </a:ext>
            </a:extLst>
          </p:cNvPr>
          <p:cNvSpPr txBox="1"/>
          <p:nvPr/>
        </p:nvSpPr>
        <p:spPr>
          <a:xfrm>
            <a:off x="4474800" y="1349677"/>
            <a:ext cx="6732724" cy="4504686"/>
          </a:xfrm>
          <a:prstGeom prst="rect">
            <a:avLst/>
          </a:prstGeom>
          <a:noFill/>
          <a:ln w="44450">
            <a:noFill/>
          </a:ln>
        </p:spPr>
        <p:txBody>
          <a:bodyPr wrap="square" lIns="72000" tIns="7200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"id":"10.1594/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wdcc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/cmaq_cclm_hzg_2008",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"doi":"10.1594/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wdcc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/cmaq_cclm_hzg_2008",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…...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"creators":[{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name":"Neumann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Daniel",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“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nameType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":"Personal",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nameIdentifiers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":{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nameIdentifier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":"https://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orcid.org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/0000-0001-8574-9093",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nameIdentifierScheme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":"ORCID",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schemeUri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":"https://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orcid.org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"},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"affiliation":{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name":"Leibniz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-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Institut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fuer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Ostseeforschung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Warnemuende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(IOW)",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affiliationIdentifier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":"https://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ror.org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/03xh9nq73",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affiliationIdentifierScheme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":"ROR",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SchemeURI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":"https://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ROR.org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….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"dates":  "2017-06-08",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3" name="Google Shape;134;p19">
            <a:extLst>
              <a:ext uri="{FF2B5EF4-FFF2-40B4-BE49-F238E27FC236}">
                <a16:creationId xmlns:a16="http://schemas.microsoft.com/office/drawing/2014/main" id="{37A6A596-65FC-A041-8938-73FD38FB8461}"/>
              </a:ext>
            </a:extLst>
          </p:cNvPr>
          <p:cNvSpPr txBox="1"/>
          <p:nvPr/>
        </p:nvSpPr>
        <p:spPr>
          <a:xfrm>
            <a:off x="289575" y="2702500"/>
            <a:ext cx="3168000" cy="1117510"/>
          </a:xfrm>
          <a:prstGeom prst="rect">
            <a:avLst/>
          </a:prstGeom>
          <a:noFill/>
          <a:ln w="28575">
            <a:solidFill>
              <a:srgbClr val="332288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32288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PIDs (ORCID, ROR) </a:t>
            </a: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32288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32288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for persons, organisations, funders</a:t>
            </a:r>
          </a:p>
        </p:txBody>
      </p:sp>
      <p:sp>
        <p:nvSpPr>
          <p:cNvPr id="26" name="Google Shape;139;p19">
            <a:extLst>
              <a:ext uri="{FF2B5EF4-FFF2-40B4-BE49-F238E27FC236}">
                <a16:creationId xmlns:a16="http://schemas.microsoft.com/office/drawing/2014/main" id="{9637FCC1-EEAD-1A4A-A36B-F08D70382265}"/>
              </a:ext>
            </a:extLst>
          </p:cNvPr>
          <p:cNvSpPr txBox="1"/>
          <p:nvPr/>
        </p:nvSpPr>
        <p:spPr>
          <a:xfrm>
            <a:off x="300040" y="5091186"/>
            <a:ext cx="3168000" cy="632964"/>
          </a:xfrm>
          <a:prstGeom prst="rect">
            <a:avLst/>
          </a:prstGeom>
          <a:noFill/>
          <a:ln w="28575">
            <a:solidFill>
              <a:srgbClr val="332288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32288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Standardized dates</a:t>
            </a:r>
            <a:endParaRPr kumimoji="0" sz="2000" b="1" i="0" u="none" strike="noStrike" kern="1200" cap="none" spc="0" normalizeH="0" baseline="0" noProof="0" dirty="0">
              <a:ln>
                <a:noFill/>
              </a:ln>
              <a:solidFill>
                <a:srgbClr val="332288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15" name="Google Shape;150;p19">
            <a:extLst>
              <a:ext uri="{FF2B5EF4-FFF2-40B4-BE49-F238E27FC236}">
                <a16:creationId xmlns:a16="http://schemas.microsoft.com/office/drawing/2014/main" id="{E2D12B94-502D-AB45-AE3C-84791B4C4B2B}"/>
              </a:ext>
            </a:extLst>
          </p:cNvPr>
          <p:cNvCxnSpPr>
            <a:cxnSpLocks/>
          </p:cNvCxnSpPr>
          <p:nvPr/>
        </p:nvCxnSpPr>
        <p:spPr>
          <a:xfrm>
            <a:off x="3457575" y="3256755"/>
            <a:ext cx="1021660" cy="0"/>
          </a:xfrm>
          <a:prstGeom prst="straightConnector1">
            <a:avLst/>
          </a:prstGeom>
          <a:noFill/>
          <a:ln w="50800" cap="flat" cmpd="sng">
            <a:solidFill>
              <a:srgbClr val="332288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" name="Google Shape;150;p19">
            <a:extLst>
              <a:ext uri="{FF2B5EF4-FFF2-40B4-BE49-F238E27FC236}">
                <a16:creationId xmlns:a16="http://schemas.microsoft.com/office/drawing/2014/main" id="{0D93FD5D-D032-E045-AD4C-C0B230FDB1BB}"/>
              </a:ext>
            </a:extLst>
          </p:cNvPr>
          <p:cNvCxnSpPr>
            <a:cxnSpLocks/>
          </p:cNvCxnSpPr>
          <p:nvPr/>
        </p:nvCxnSpPr>
        <p:spPr>
          <a:xfrm>
            <a:off x="3486150" y="5436738"/>
            <a:ext cx="1011928" cy="0"/>
          </a:xfrm>
          <a:prstGeom prst="straightConnector1">
            <a:avLst/>
          </a:prstGeom>
          <a:noFill/>
          <a:ln w="50800" cap="flat" cmpd="sng">
            <a:solidFill>
              <a:srgbClr val="332288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Interaktive Schaltfläche: End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059D37C-1BCE-2E4E-AA20-30FF5A346E04}"/>
              </a:ext>
            </a:extLst>
          </p:cNvPr>
          <p:cNvSpPr/>
          <p:nvPr/>
        </p:nvSpPr>
        <p:spPr>
          <a:xfrm>
            <a:off x="11575339" y="5948300"/>
            <a:ext cx="424447" cy="304395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46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8A2F6B47-9406-F348-AA45-A4982C01B2FF}"/>
              </a:ext>
            </a:extLst>
          </p:cNvPr>
          <p:cNvSpPr/>
          <p:nvPr/>
        </p:nvSpPr>
        <p:spPr>
          <a:xfrm>
            <a:off x="154379" y="1144800"/>
            <a:ext cx="11880000" cy="5565600"/>
          </a:xfrm>
          <a:prstGeom prst="rect">
            <a:avLst/>
          </a:prstGeom>
          <a:solidFill>
            <a:srgbClr val="DBDFEC">
              <a:alpha val="60000"/>
            </a:srgbClr>
          </a:solidFill>
          <a:ln>
            <a:solidFill>
              <a:srgbClr val="8822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05980"/>
            <a:ext cx="7704856" cy="615976"/>
          </a:xfrm>
        </p:spPr>
        <p:txBody>
          <a:bodyPr>
            <a:noAutofit/>
          </a:bodyPr>
          <a:lstStyle/>
          <a:p>
            <a:r>
              <a:rPr lang="en-GB"/>
              <a:t/>
            </a:r>
            <a:br>
              <a:rPr lang="en-GB"/>
            </a:b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42875" y="259341"/>
            <a:ext cx="109537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Landing Page (human-readable): Requirements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882255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3" name="Google Shape;134;p19">
            <a:extLst>
              <a:ext uri="{FF2B5EF4-FFF2-40B4-BE49-F238E27FC236}">
                <a16:creationId xmlns:a16="http://schemas.microsoft.com/office/drawing/2014/main" id="{37A6A596-65FC-A041-8938-73FD38FB8461}"/>
              </a:ext>
            </a:extLst>
          </p:cNvPr>
          <p:cNvSpPr txBox="1"/>
          <p:nvPr/>
        </p:nvSpPr>
        <p:spPr>
          <a:xfrm>
            <a:off x="286074" y="2153323"/>
            <a:ext cx="3060000" cy="1044000"/>
          </a:xfrm>
          <a:prstGeom prst="rect">
            <a:avLst/>
          </a:prstGeom>
          <a:noFill/>
          <a:ln w="28575">
            <a:solidFill>
              <a:srgbClr val="882255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Sub-pages with </a:t>
            </a: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details on datasets </a:t>
            </a: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or variables</a:t>
            </a:r>
          </a:p>
        </p:txBody>
      </p:sp>
      <p:sp>
        <p:nvSpPr>
          <p:cNvPr id="46" name="Google Shape;139;p19">
            <a:extLst>
              <a:ext uri="{FF2B5EF4-FFF2-40B4-BE49-F238E27FC236}">
                <a16:creationId xmlns:a16="http://schemas.microsoft.com/office/drawing/2014/main" id="{35BC0439-0F96-224B-9A8B-4985F50C1DDE}"/>
              </a:ext>
            </a:extLst>
          </p:cNvPr>
          <p:cNvSpPr txBox="1"/>
          <p:nvPr/>
        </p:nvSpPr>
        <p:spPr>
          <a:xfrm>
            <a:off x="286074" y="3399800"/>
            <a:ext cx="3060000" cy="684000"/>
          </a:xfrm>
          <a:prstGeom prst="rect">
            <a:avLst/>
          </a:prstGeom>
          <a:noFill/>
          <a:ln w="28575">
            <a:solidFill>
              <a:srgbClr val="882255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Contact person with ORCID</a:t>
            </a:r>
          </a:p>
        </p:txBody>
      </p:sp>
      <p:sp>
        <p:nvSpPr>
          <p:cNvPr id="65" name="Google Shape;139;p19">
            <a:extLst>
              <a:ext uri="{FF2B5EF4-FFF2-40B4-BE49-F238E27FC236}">
                <a16:creationId xmlns:a16="http://schemas.microsoft.com/office/drawing/2014/main" id="{11F599D8-86E8-A442-B765-E30D686A8F89}"/>
              </a:ext>
            </a:extLst>
          </p:cNvPr>
          <p:cNvSpPr txBox="1"/>
          <p:nvPr/>
        </p:nvSpPr>
        <p:spPr>
          <a:xfrm>
            <a:off x="286075" y="4179050"/>
            <a:ext cx="3060000" cy="684000"/>
          </a:xfrm>
          <a:prstGeom prst="rect">
            <a:avLst/>
          </a:prstGeom>
          <a:noFill/>
          <a:ln w="28575">
            <a:solidFill>
              <a:srgbClr val="882255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Use of Controlled Vocabulary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3E48ADE-A86C-844A-8C15-F6791E68D868}"/>
              </a:ext>
            </a:extLst>
          </p:cNvPr>
          <p:cNvGrpSpPr/>
          <p:nvPr/>
        </p:nvGrpSpPr>
        <p:grpSpPr>
          <a:xfrm>
            <a:off x="3674618" y="1214632"/>
            <a:ext cx="7632000" cy="5436000"/>
            <a:chOff x="3674618" y="1160314"/>
            <a:chExt cx="7641082" cy="5526236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7897800E-7579-BC4F-A419-C8E0BB26E2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87950"/>
            <a:stretch/>
          </p:blipFill>
          <p:spPr>
            <a:xfrm>
              <a:off x="3683340" y="1160314"/>
              <a:ext cx="7632360" cy="742633"/>
            </a:xfrm>
            <a:prstGeom prst="rect">
              <a:avLst/>
            </a:prstGeom>
            <a:ln w="34925">
              <a:noFill/>
            </a:ln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96C9DF72-4C12-9E43-AADB-57B3C88992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2412" b="48001"/>
            <a:stretch/>
          </p:blipFill>
          <p:spPr>
            <a:xfrm>
              <a:off x="3676113" y="1694667"/>
              <a:ext cx="7632360" cy="2439845"/>
            </a:xfrm>
            <a:prstGeom prst="rect">
              <a:avLst/>
            </a:prstGeom>
            <a:ln w="34925">
              <a:noFill/>
            </a:ln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2A81E847-6843-1044-9170-EE1A1A10E6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8396" b="105"/>
            <a:stretch/>
          </p:blipFill>
          <p:spPr>
            <a:xfrm>
              <a:off x="3674618" y="4128870"/>
              <a:ext cx="7632360" cy="2557680"/>
            </a:xfrm>
            <a:prstGeom prst="rect">
              <a:avLst/>
            </a:prstGeom>
            <a:ln w="34925">
              <a:noFill/>
            </a:ln>
          </p:spPr>
        </p:pic>
      </p:grpSp>
      <p:sp>
        <p:nvSpPr>
          <p:cNvPr id="30" name="Google Shape;139;p19">
            <a:extLst>
              <a:ext uri="{FF2B5EF4-FFF2-40B4-BE49-F238E27FC236}">
                <a16:creationId xmlns:a16="http://schemas.microsoft.com/office/drawing/2014/main" id="{B75E83EB-E611-A94A-9548-8C74BF62B771}"/>
              </a:ext>
            </a:extLst>
          </p:cNvPr>
          <p:cNvSpPr txBox="1"/>
          <p:nvPr/>
        </p:nvSpPr>
        <p:spPr>
          <a:xfrm>
            <a:off x="286073" y="4958300"/>
            <a:ext cx="3058824" cy="684000"/>
          </a:xfrm>
          <a:prstGeom prst="rect">
            <a:avLst/>
          </a:prstGeom>
          <a:noFill/>
          <a:ln w="28575">
            <a:solidFill>
              <a:srgbClr val="882255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Spatial and temporal coverage of the data</a:t>
            </a:r>
          </a:p>
        </p:txBody>
      </p:sp>
      <p:sp>
        <p:nvSpPr>
          <p:cNvPr id="31" name="Google Shape;139;p19">
            <a:extLst>
              <a:ext uri="{FF2B5EF4-FFF2-40B4-BE49-F238E27FC236}">
                <a16:creationId xmlns:a16="http://schemas.microsoft.com/office/drawing/2014/main" id="{7F09B672-8837-E548-A0D5-462D3427039A}"/>
              </a:ext>
            </a:extLst>
          </p:cNvPr>
          <p:cNvSpPr txBox="1"/>
          <p:nvPr/>
        </p:nvSpPr>
        <p:spPr>
          <a:xfrm>
            <a:off x="286073" y="5735581"/>
            <a:ext cx="3058824" cy="684000"/>
          </a:xfrm>
          <a:prstGeom prst="rect">
            <a:avLst/>
          </a:prstGeom>
          <a:noFill/>
          <a:ln w="28575">
            <a:solidFill>
              <a:srgbClr val="882255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Download access to the data</a:t>
            </a:r>
          </a:p>
        </p:txBody>
      </p:sp>
      <p:sp>
        <p:nvSpPr>
          <p:cNvPr id="36" name="Google Shape;139;p19">
            <a:extLst>
              <a:ext uri="{FF2B5EF4-FFF2-40B4-BE49-F238E27FC236}">
                <a16:creationId xmlns:a16="http://schemas.microsoft.com/office/drawing/2014/main" id="{0D091578-4352-ED4D-8310-C25F9E64E7C3}"/>
              </a:ext>
            </a:extLst>
          </p:cNvPr>
          <p:cNvSpPr txBox="1"/>
          <p:nvPr/>
        </p:nvSpPr>
        <p:spPr>
          <a:xfrm>
            <a:off x="7472363" y="5424157"/>
            <a:ext cx="3543300" cy="684000"/>
          </a:xfrm>
          <a:prstGeom prst="rect">
            <a:avLst/>
          </a:prstGeom>
          <a:noFill/>
          <a:ln w="28575">
            <a:solidFill>
              <a:srgbClr val="00519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machine-readable part, please see next slide</a:t>
            </a:r>
          </a:p>
        </p:txBody>
      </p:sp>
      <p:pic>
        <p:nvPicPr>
          <p:cNvPr id="43" name="Grafik 4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AB0C01-DBE4-0345-883E-8D7BC326A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0048" y="5668162"/>
            <a:ext cx="389378" cy="353710"/>
          </a:xfrm>
          <a:prstGeom prst="rect">
            <a:avLst/>
          </a:prstGeom>
        </p:spPr>
      </p:pic>
      <p:cxnSp>
        <p:nvCxnSpPr>
          <p:cNvPr id="18" name="Google Shape;150;p19">
            <a:extLst>
              <a:ext uri="{FF2B5EF4-FFF2-40B4-BE49-F238E27FC236}">
                <a16:creationId xmlns:a16="http://schemas.microsoft.com/office/drawing/2014/main" id="{5564F219-21D6-C045-8798-BF53FD3217B2}"/>
              </a:ext>
            </a:extLst>
          </p:cNvPr>
          <p:cNvCxnSpPr>
            <a:cxnSpLocks/>
          </p:cNvCxnSpPr>
          <p:nvPr/>
        </p:nvCxnSpPr>
        <p:spPr>
          <a:xfrm flipV="1">
            <a:off x="3366913" y="2710652"/>
            <a:ext cx="3078000" cy="0"/>
          </a:xfrm>
          <a:prstGeom prst="straightConnector1">
            <a:avLst/>
          </a:prstGeom>
          <a:noFill/>
          <a:ln w="50800" cap="flat" cmpd="sng">
            <a:solidFill>
              <a:srgbClr val="88225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150;p19">
            <a:extLst>
              <a:ext uri="{FF2B5EF4-FFF2-40B4-BE49-F238E27FC236}">
                <a16:creationId xmlns:a16="http://schemas.microsoft.com/office/drawing/2014/main" id="{E81715DD-2D60-FD4B-995D-4B4B796179FE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3346074" y="3741800"/>
            <a:ext cx="526211" cy="569931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" name="Google Shape;150;p19">
            <a:extLst>
              <a:ext uri="{FF2B5EF4-FFF2-40B4-BE49-F238E27FC236}">
                <a16:creationId xmlns:a16="http://schemas.microsoft.com/office/drawing/2014/main" id="{11A9F331-FB07-3942-A899-2F60943554E1}"/>
              </a:ext>
            </a:extLst>
          </p:cNvPr>
          <p:cNvCxnSpPr>
            <a:cxnSpLocks/>
          </p:cNvCxnSpPr>
          <p:nvPr/>
        </p:nvCxnSpPr>
        <p:spPr>
          <a:xfrm flipV="1">
            <a:off x="6425079" y="2479077"/>
            <a:ext cx="0" cy="234526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sm"/>
          </a:ln>
        </p:spPr>
      </p:cxnSp>
      <p:cxnSp>
        <p:nvCxnSpPr>
          <p:cNvPr id="29" name="Google Shape;150;p19">
            <a:extLst>
              <a:ext uri="{FF2B5EF4-FFF2-40B4-BE49-F238E27FC236}">
                <a16:creationId xmlns:a16="http://schemas.microsoft.com/office/drawing/2014/main" id="{BA277229-ED8A-3642-8D86-59159A8817CA}"/>
              </a:ext>
            </a:extLst>
          </p:cNvPr>
          <p:cNvCxnSpPr>
            <a:cxnSpLocks/>
          </p:cNvCxnSpPr>
          <p:nvPr/>
        </p:nvCxnSpPr>
        <p:spPr>
          <a:xfrm flipV="1">
            <a:off x="5692100" y="2476126"/>
            <a:ext cx="0" cy="234526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sm"/>
          </a:ln>
        </p:spPr>
      </p:cxnSp>
      <p:cxnSp>
        <p:nvCxnSpPr>
          <p:cNvPr id="32" name="Google Shape;150;p19">
            <a:extLst>
              <a:ext uri="{FF2B5EF4-FFF2-40B4-BE49-F238E27FC236}">
                <a16:creationId xmlns:a16="http://schemas.microsoft.com/office/drawing/2014/main" id="{A856E23D-7502-8A45-A498-A1304FB37663}"/>
              </a:ext>
            </a:extLst>
          </p:cNvPr>
          <p:cNvCxnSpPr>
            <a:cxnSpLocks/>
          </p:cNvCxnSpPr>
          <p:nvPr/>
        </p:nvCxnSpPr>
        <p:spPr>
          <a:xfrm flipV="1">
            <a:off x="5127527" y="2479077"/>
            <a:ext cx="0" cy="234526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sm"/>
          </a:ln>
        </p:spPr>
      </p:cxnSp>
      <p:cxnSp>
        <p:nvCxnSpPr>
          <p:cNvPr id="33" name="Google Shape;150;p19">
            <a:extLst>
              <a:ext uri="{FF2B5EF4-FFF2-40B4-BE49-F238E27FC236}">
                <a16:creationId xmlns:a16="http://schemas.microsoft.com/office/drawing/2014/main" id="{45F78AB0-8083-544B-90D2-D21A71397209}"/>
              </a:ext>
            </a:extLst>
          </p:cNvPr>
          <p:cNvCxnSpPr>
            <a:cxnSpLocks/>
            <a:stCxn id="65" idx="3"/>
          </p:cNvCxnSpPr>
          <p:nvPr/>
        </p:nvCxnSpPr>
        <p:spPr>
          <a:xfrm flipV="1">
            <a:off x="3346075" y="4435955"/>
            <a:ext cx="526210" cy="85095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8" name="Google Shape;150;p19">
            <a:extLst>
              <a:ext uri="{FF2B5EF4-FFF2-40B4-BE49-F238E27FC236}">
                <a16:creationId xmlns:a16="http://schemas.microsoft.com/office/drawing/2014/main" id="{82EE123D-A6A1-4747-B8AB-62FC051AB17D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3344897" y="4800938"/>
            <a:ext cx="527388" cy="499362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" name="Google Shape;150;p19">
            <a:extLst>
              <a:ext uri="{FF2B5EF4-FFF2-40B4-BE49-F238E27FC236}">
                <a16:creationId xmlns:a16="http://schemas.microsoft.com/office/drawing/2014/main" id="{26681D32-9398-2B4B-9750-FCF438A76874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3344897" y="5786652"/>
            <a:ext cx="558363" cy="290929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" name="Rechteck 11"/>
          <p:cNvSpPr/>
          <p:nvPr/>
        </p:nvSpPr>
        <p:spPr>
          <a:xfrm>
            <a:off x="3903260" y="4260859"/>
            <a:ext cx="992590" cy="101744"/>
          </a:xfrm>
          <a:prstGeom prst="rect">
            <a:avLst/>
          </a:prstGeom>
          <a:noFill/>
          <a:ln w="9525">
            <a:solidFill>
              <a:srgbClr val="8822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3903260" y="4385083"/>
            <a:ext cx="992590" cy="101744"/>
          </a:xfrm>
          <a:prstGeom prst="rect">
            <a:avLst/>
          </a:prstGeom>
          <a:noFill/>
          <a:ln w="9525">
            <a:solidFill>
              <a:srgbClr val="8822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3913323" y="4605734"/>
            <a:ext cx="992590" cy="227085"/>
          </a:xfrm>
          <a:prstGeom prst="rect">
            <a:avLst/>
          </a:prstGeom>
          <a:noFill/>
          <a:ln w="9525">
            <a:solidFill>
              <a:srgbClr val="8822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955326" y="2382193"/>
            <a:ext cx="356145" cy="101744"/>
          </a:xfrm>
          <a:prstGeom prst="rect">
            <a:avLst/>
          </a:prstGeom>
          <a:noFill/>
          <a:ln w="9525">
            <a:solidFill>
              <a:srgbClr val="8822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5499951" y="2381391"/>
            <a:ext cx="414085" cy="101744"/>
          </a:xfrm>
          <a:prstGeom prst="rect">
            <a:avLst/>
          </a:prstGeom>
          <a:noFill/>
          <a:ln w="9525">
            <a:solidFill>
              <a:srgbClr val="8822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6097979" y="2382193"/>
            <a:ext cx="708338" cy="101744"/>
          </a:xfrm>
          <a:prstGeom prst="rect">
            <a:avLst/>
          </a:prstGeom>
          <a:noFill/>
          <a:ln w="9525">
            <a:solidFill>
              <a:srgbClr val="8822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Interaktive Schaltfläche: Ende 51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059D37C-1BCE-2E4E-AA20-30FF5A346E04}"/>
              </a:ext>
            </a:extLst>
          </p:cNvPr>
          <p:cNvSpPr/>
          <p:nvPr/>
        </p:nvSpPr>
        <p:spPr>
          <a:xfrm>
            <a:off x="11575339" y="5948300"/>
            <a:ext cx="424447" cy="304395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1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8A2F6B47-9406-F348-AA45-A4982C01B2FF}"/>
              </a:ext>
            </a:extLst>
          </p:cNvPr>
          <p:cNvSpPr/>
          <p:nvPr/>
        </p:nvSpPr>
        <p:spPr>
          <a:xfrm>
            <a:off x="154800" y="1144800"/>
            <a:ext cx="11880000" cy="5566559"/>
          </a:xfrm>
          <a:prstGeom prst="rect">
            <a:avLst/>
          </a:prstGeom>
          <a:solidFill>
            <a:srgbClr val="DBDFEC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05980"/>
            <a:ext cx="7704856" cy="615976"/>
          </a:xfrm>
        </p:spPr>
        <p:txBody>
          <a:bodyPr>
            <a:noAutofit/>
          </a:bodyPr>
          <a:lstStyle/>
          <a:p>
            <a:r>
              <a:rPr lang="en-GB"/>
              <a:t/>
            </a:r>
            <a:br>
              <a:rPr lang="en-GB"/>
            </a:b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2" y="259341"/>
            <a:ext cx="108156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Landing Page (machine-readable): Requirements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882255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3" name="Google Shape;134;p19">
            <a:extLst>
              <a:ext uri="{FF2B5EF4-FFF2-40B4-BE49-F238E27FC236}">
                <a16:creationId xmlns:a16="http://schemas.microsoft.com/office/drawing/2014/main" id="{37A6A596-65FC-A041-8938-73FD38FB8461}"/>
              </a:ext>
            </a:extLst>
          </p:cNvPr>
          <p:cNvSpPr txBox="1"/>
          <p:nvPr/>
        </p:nvSpPr>
        <p:spPr>
          <a:xfrm>
            <a:off x="286074" y="1967015"/>
            <a:ext cx="3168000" cy="780048"/>
          </a:xfrm>
          <a:prstGeom prst="rect">
            <a:avLst/>
          </a:prstGeom>
          <a:noFill/>
          <a:ln w="28575">
            <a:solidFill>
              <a:srgbClr val="882255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Machine interpretable language</a:t>
            </a:r>
          </a:p>
        </p:txBody>
      </p:sp>
      <p:sp>
        <p:nvSpPr>
          <p:cNvPr id="46" name="Google Shape;139;p19">
            <a:extLst>
              <a:ext uri="{FF2B5EF4-FFF2-40B4-BE49-F238E27FC236}">
                <a16:creationId xmlns:a16="http://schemas.microsoft.com/office/drawing/2014/main" id="{35BC0439-0F96-224B-9A8B-4985F50C1DDE}"/>
              </a:ext>
            </a:extLst>
          </p:cNvPr>
          <p:cNvSpPr txBox="1"/>
          <p:nvPr/>
        </p:nvSpPr>
        <p:spPr>
          <a:xfrm>
            <a:off x="286074" y="3079474"/>
            <a:ext cx="3168000" cy="774733"/>
          </a:xfrm>
          <a:prstGeom prst="rect">
            <a:avLst/>
          </a:prstGeom>
          <a:noFill/>
          <a:ln w="28575">
            <a:solidFill>
              <a:srgbClr val="882255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882255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PIDs for all persons, organisations, funders</a:t>
            </a:r>
          </a:p>
        </p:txBody>
      </p:sp>
      <p:pic>
        <p:nvPicPr>
          <p:cNvPr id="15" name="Google Shape;184;p21">
            <a:extLst>
              <a:ext uri="{FF2B5EF4-FFF2-40B4-BE49-F238E27FC236}">
                <a16:creationId xmlns:a16="http://schemas.microsoft.com/office/drawing/2014/main" id="{B68881B8-7044-9346-B918-2A2CAD1CDDB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7162" y="2117725"/>
            <a:ext cx="6418784" cy="369206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</p:pic>
      <p:cxnSp>
        <p:nvCxnSpPr>
          <p:cNvPr id="10" name="Google Shape;150;p19">
            <a:extLst>
              <a:ext uri="{FF2B5EF4-FFF2-40B4-BE49-F238E27FC236}">
                <a16:creationId xmlns:a16="http://schemas.microsoft.com/office/drawing/2014/main" id="{CE7547EE-5D4A-B243-8A86-D5BE9F9EB23D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3454074" y="2353035"/>
            <a:ext cx="546065" cy="4004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150;p19">
            <a:extLst>
              <a:ext uri="{FF2B5EF4-FFF2-40B4-BE49-F238E27FC236}">
                <a16:creationId xmlns:a16="http://schemas.microsoft.com/office/drawing/2014/main" id="{AD644242-70DB-114F-B687-8E6EFA909DDC}"/>
              </a:ext>
            </a:extLst>
          </p:cNvPr>
          <p:cNvCxnSpPr>
            <a:cxnSpLocks/>
          </p:cNvCxnSpPr>
          <p:nvPr/>
        </p:nvCxnSpPr>
        <p:spPr>
          <a:xfrm>
            <a:off x="3463820" y="3255181"/>
            <a:ext cx="768455" cy="7693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150;p19">
            <a:extLst>
              <a:ext uri="{FF2B5EF4-FFF2-40B4-BE49-F238E27FC236}">
                <a16:creationId xmlns:a16="http://schemas.microsoft.com/office/drawing/2014/main" id="{1657EA89-C0AF-DF4C-A5A5-7AC3E6FD91F8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3454074" y="3466841"/>
            <a:ext cx="1063335" cy="1786005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Google Shape;150;p19">
            <a:extLst>
              <a:ext uri="{FF2B5EF4-FFF2-40B4-BE49-F238E27FC236}">
                <a16:creationId xmlns:a16="http://schemas.microsoft.com/office/drawing/2014/main" id="{58F6263E-07CF-AE4E-A277-B02C96D82CDB}"/>
              </a:ext>
            </a:extLst>
          </p:cNvPr>
          <p:cNvCxnSpPr>
            <a:cxnSpLocks/>
          </p:cNvCxnSpPr>
          <p:nvPr/>
        </p:nvCxnSpPr>
        <p:spPr>
          <a:xfrm>
            <a:off x="4517409" y="5252846"/>
            <a:ext cx="1034539" cy="0"/>
          </a:xfrm>
          <a:prstGeom prst="straightConnector1">
            <a:avLst/>
          </a:prstGeom>
          <a:noFill/>
          <a:ln w="38100" cap="flat" cmpd="sng">
            <a:solidFill>
              <a:srgbClr val="88225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Interaktive Schaltfläche: Ende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059D37C-1BCE-2E4E-AA20-30FF5A346E04}"/>
              </a:ext>
            </a:extLst>
          </p:cNvPr>
          <p:cNvSpPr/>
          <p:nvPr/>
        </p:nvSpPr>
        <p:spPr>
          <a:xfrm>
            <a:off x="11575339" y="5948300"/>
            <a:ext cx="424447" cy="304395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0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8A2F6B47-9406-F348-AA45-A4982C01B2FF}"/>
              </a:ext>
            </a:extLst>
          </p:cNvPr>
          <p:cNvSpPr/>
          <p:nvPr/>
        </p:nvSpPr>
        <p:spPr>
          <a:xfrm>
            <a:off x="154379" y="1144800"/>
            <a:ext cx="11880000" cy="5566559"/>
          </a:xfrm>
          <a:prstGeom prst="rect">
            <a:avLst/>
          </a:prstGeom>
          <a:solidFill>
            <a:srgbClr val="DBDFEC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05980"/>
            <a:ext cx="7704856" cy="615976"/>
          </a:xfrm>
        </p:spPr>
        <p:txBody>
          <a:bodyPr>
            <a:noAutofit/>
          </a:bodyPr>
          <a:lstStyle/>
          <a:p>
            <a:r>
              <a:rPr lang="en-GB"/>
              <a:t/>
            </a:r>
            <a:br>
              <a:rPr lang="en-GB"/>
            </a:b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4379" y="259341"/>
            <a:ext cx="1188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Controlled Vocabularies (CVs)</a:t>
            </a: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Google Shape;200;p22">
            <a:extLst>
              <a:ext uri="{FF2B5EF4-FFF2-40B4-BE49-F238E27FC236}">
                <a16:creationId xmlns:a16="http://schemas.microsoft.com/office/drawing/2014/main" id="{367C0E6C-2FCB-AD41-8BE6-FE682E9658E2}"/>
              </a:ext>
            </a:extLst>
          </p:cNvPr>
          <p:cNvSpPr/>
          <p:nvPr/>
        </p:nvSpPr>
        <p:spPr>
          <a:xfrm>
            <a:off x="1183308" y="1323972"/>
            <a:ext cx="4788000" cy="5211620"/>
          </a:xfrm>
          <a:prstGeom prst="roundRect">
            <a:avLst>
              <a:gd name="adj" fmla="val 16667"/>
            </a:avLst>
          </a:prstGeom>
          <a:noFill/>
          <a:ln w="50800" cap="flat" cmpd="sng">
            <a:solidFill>
              <a:srgbClr val="8822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Google Shape;200;p22">
            <a:extLst>
              <a:ext uri="{FF2B5EF4-FFF2-40B4-BE49-F238E27FC236}">
                <a16:creationId xmlns:a16="http://schemas.microsoft.com/office/drawing/2014/main" id="{F51F3BA9-368B-7441-9D7E-C951CCD5BCCC}"/>
              </a:ext>
            </a:extLst>
          </p:cNvPr>
          <p:cNvSpPr/>
          <p:nvPr/>
        </p:nvSpPr>
        <p:spPr>
          <a:xfrm>
            <a:off x="5604618" y="1323972"/>
            <a:ext cx="4788000" cy="5211620"/>
          </a:xfrm>
          <a:prstGeom prst="roundRect">
            <a:avLst>
              <a:gd name="adj" fmla="val 16667"/>
            </a:avLst>
          </a:prstGeom>
          <a:noFill/>
          <a:ln w="50800" cap="flat" cmpd="sng">
            <a:solidFill>
              <a:srgbClr val="1177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Google Shape;134;p19">
            <a:extLst>
              <a:ext uri="{FF2B5EF4-FFF2-40B4-BE49-F238E27FC236}">
                <a16:creationId xmlns:a16="http://schemas.microsoft.com/office/drawing/2014/main" id="{69BB7367-AE70-5548-85DB-4BCCA68BAD0A}"/>
              </a:ext>
            </a:extLst>
          </p:cNvPr>
          <p:cNvSpPr txBox="1"/>
          <p:nvPr/>
        </p:nvSpPr>
        <p:spPr>
          <a:xfrm>
            <a:off x="5832645" y="1515471"/>
            <a:ext cx="4410920" cy="1069461"/>
          </a:xfrm>
          <a:prstGeom prst="rect">
            <a:avLst/>
          </a:prstGeom>
          <a:noFill/>
          <a:ln w="28575"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NetCDF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file header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information</a:t>
            </a:r>
          </a:p>
        </p:txBody>
      </p:sp>
      <p:sp>
        <p:nvSpPr>
          <p:cNvPr id="13" name="Google Shape;134;p19">
            <a:extLst>
              <a:ext uri="{FF2B5EF4-FFF2-40B4-BE49-F238E27FC236}">
                <a16:creationId xmlns:a16="http://schemas.microsoft.com/office/drawing/2014/main" id="{0CBF41AD-9DE6-774D-AC20-9AA9E598B6A0}"/>
              </a:ext>
            </a:extLst>
          </p:cNvPr>
          <p:cNvSpPr txBox="1"/>
          <p:nvPr/>
        </p:nvSpPr>
        <p:spPr>
          <a:xfrm>
            <a:off x="1172919" y="1511069"/>
            <a:ext cx="4431699" cy="1073863"/>
          </a:xfrm>
          <a:prstGeom prst="rect">
            <a:avLst/>
          </a:prstGeom>
          <a:noFill/>
          <a:ln w="28575"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Metadata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Keywords in DOI metadata 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on Landing Pages</a:t>
            </a:r>
          </a:p>
        </p:txBody>
      </p:sp>
      <p:sp>
        <p:nvSpPr>
          <p:cNvPr id="16" name="Google Shape;134;p19">
            <a:extLst>
              <a:ext uri="{FF2B5EF4-FFF2-40B4-BE49-F238E27FC236}">
                <a16:creationId xmlns:a16="http://schemas.microsoft.com/office/drawing/2014/main" id="{7043013B-9875-6A4B-9465-D98C2A9790EA}"/>
              </a:ext>
            </a:extLst>
          </p:cNvPr>
          <p:cNvSpPr txBox="1"/>
          <p:nvPr/>
        </p:nvSpPr>
        <p:spPr>
          <a:xfrm>
            <a:off x="6389969" y="3934605"/>
            <a:ext cx="3747763" cy="2432689"/>
          </a:xfrm>
          <a:prstGeom prst="rect">
            <a:avLst/>
          </a:prstGeom>
          <a:noFill/>
          <a:ln w="28575"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New CVs for specific variables of urban scale models will be developed,  e.g. definition of urban obstacles like building or trees; variables at obstacle surfaces like heat fluxes; bio-meteorological variables like apparent temperature. </a:t>
            </a:r>
          </a:p>
        </p:txBody>
      </p:sp>
      <p:sp>
        <p:nvSpPr>
          <p:cNvPr id="17" name="Google Shape;208;p22">
            <a:extLst>
              <a:ext uri="{FF2B5EF4-FFF2-40B4-BE49-F238E27FC236}">
                <a16:creationId xmlns:a16="http://schemas.microsoft.com/office/drawing/2014/main" id="{AB4FCA37-E1DB-8B4B-BD22-472C204360A0}"/>
              </a:ext>
            </a:extLst>
          </p:cNvPr>
          <p:cNvSpPr/>
          <p:nvPr/>
        </p:nvSpPr>
        <p:spPr>
          <a:xfrm>
            <a:off x="4146720" y="2651782"/>
            <a:ext cx="3371850" cy="1196987"/>
          </a:xfrm>
          <a:prstGeom prst="roundRect">
            <a:avLst>
              <a:gd name="adj" fmla="val 16667"/>
            </a:avLst>
          </a:prstGeom>
          <a:solidFill>
            <a:srgbClr val="DBDBDB"/>
          </a:solidFill>
          <a:ln w="57150">
            <a:solidFill>
              <a:srgbClr val="00519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Names of variables</a:t>
            </a:r>
            <a:b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CF-conventions</a:t>
            </a:r>
            <a:endParaRPr kumimoji="0" lang="en-GB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Google Shape;134;p19">
            <a:extLst>
              <a:ext uri="{FF2B5EF4-FFF2-40B4-BE49-F238E27FC236}">
                <a16:creationId xmlns:a16="http://schemas.microsoft.com/office/drawing/2014/main" id="{D010D93D-F067-8147-A94E-1AB072CD3C75}"/>
              </a:ext>
            </a:extLst>
          </p:cNvPr>
          <p:cNvSpPr txBox="1"/>
          <p:nvPr/>
        </p:nvSpPr>
        <p:spPr>
          <a:xfrm>
            <a:off x="1605298" y="3848769"/>
            <a:ext cx="3747763" cy="2657901"/>
          </a:xfrm>
          <a:prstGeom prst="rect">
            <a:avLst/>
          </a:prstGeom>
          <a:noFill/>
          <a:ln w="28575"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4"/>
              </a:rPr>
              <a:t>Field of Science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5"/>
              </a:rPr>
              <a:t>Realm(s) of the model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6"/>
              </a:rPr>
              <a:t>Geonames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7"/>
              </a:rPr>
              <a:t>Description of model components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8"/>
              </a:rPr>
              <a:t>Weather Words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9"/>
              </a:rPr>
              <a:t>Environmental keywords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0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…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50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0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Interaktive Schaltfläche: Ende 20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E059D37C-1BCE-2E4E-AA20-30FF5A346E04}"/>
              </a:ext>
            </a:extLst>
          </p:cNvPr>
          <p:cNvSpPr/>
          <p:nvPr/>
        </p:nvSpPr>
        <p:spPr>
          <a:xfrm>
            <a:off x="11575339" y="5948300"/>
            <a:ext cx="424447" cy="304395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96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4800" y="1144800"/>
            <a:ext cx="11880000" cy="5566559"/>
          </a:xfrm>
          <a:prstGeom prst="rect">
            <a:avLst/>
          </a:prstGeom>
          <a:solidFill>
            <a:srgbClr val="DBDFEC">
              <a:alpha val="6024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9389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/>
            </a:r>
            <a:br>
              <a:rPr lang="en-GB" sz="3600" b="1" dirty="0">
                <a:solidFill>
                  <a:schemeClr val="tx2"/>
                </a:solidFill>
              </a:rPr>
            </a:b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609599" y="1342964"/>
            <a:ext cx="11400431" cy="3283627"/>
          </a:xfrm>
        </p:spPr>
        <p:txBody>
          <a:bodyPr lIns="90000">
            <a:no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</a:t>
            </a:r>
            <a:r>
              <a:rPr lang="en-GB" sz="2200" i="1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atmodat</a:t>
            </a:r>
            <a:r>
              <a:rPr lang="en-GB" sz="2200" i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data checker</a:t>
            </a: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performs checks if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NetCDF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data are compliant with the ATMODAT standard</a:t>
            </a: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Python3 library, available at 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https://github.com/AtMoDat/atmodat_data_checker</a:t>
            </a:r>
            <a:endParaRPr lang="en-GB" sz="2200" i="1" dirty="0">
              <a:solidFill>
                <a:srgbClr val="00519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integrates CF checker (</a:t>
            </a:r>
            <a:r>
              <a:rPr lang="en-GB" sz="2200" i="1" dirty="0">
                <a:solidFill>
                  <a:srgbClr val="00519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Climate and Forecasts (CF) Metadata Convention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)</a:t>
            </a: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easy to install, to use, and to be adapted</a:t>
            </a: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output of the checker is machine-readable, plus option for short summary output</a:t>
            </a:r>
          </a:p>
          <a:p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output specifies what needs to be changed to achieve compliancy,</a:t>
            </a:r>
            <a:b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segregated by mandatory, recommended and optional items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28587" y="252517"/>
            <a:ext cx="118902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1" u="none" strike="noStrike" kern="1200" cap="none" spc="0" normalizeH="0" baseline="0" noProof="0" dirty="0" err="1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atmodat</a:t>
            </a:r>
            <a:r>
              <a:rPr kumimoji="0" lang="en-GB" sz="3400" b="1" i="1" u="none" strike="noStrike" kern="1200" cap="none" spc="0" normalizeH="0" baseline="0" noProof="0" dirty="0">
                <a:ln>
                  <a:noFill/>
                </a:ln>
                <a:solidFill>
                  <a:srgbClr val="00519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data checker</a:t>
            </a:r>
            <a:endParaRPr kumimoji="0" lang="en-GB" sz="3400" b="0" i="1" u="none" strike="noStrike" kern="1200" cap="none" spc="0" normalizeH="0" baseline="0" noProof="0" dirty="0">
              <a:ln>
                <a:noFill/>
              </a:ln>
              <a:solidFill>
                <a:srgbClr val="00519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4D2A136-6FBE-C94A-A3B5-64731D2AE553}"/>
              </a:ext>
            </a:extLst>
          </p:cNvPr>
          <p:cNvSpPr/>
          <p:nvPr/>
        </p:nvSpPr>
        <p:spPr>
          <a:xfrm>
            <a:off x="5031772" y="4761767"/>
            <a:ext cx="6408334" cy="18015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a summary of a result from the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atmodat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data checker (v1.0):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scored points: 64/67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scored mandatory points: 7/7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scored recommended points: 40/42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scored optional points: 17/18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number CF checker errors: 0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7CA02B00-7AA7-D347-BD5A-3D6D7BF28F25}"/>
              </a:ext>
            </a:extLst>
          </p:cNvPr>
          <p:cNvGrpSpPr/>
          <p:nvPr/>
        </p:nvGrpSpPr>
        <p:grpSpPr>
          <a:xfrm>
            <a:off x="9609830" y="5132239"/>
            <a:ext cx="1349324" cy="1309510"/>
            <a:chOff x="8108575" y="5172501"/>
            <a:chExt cx="1349324" cy="1309510"/>
          </a:xfrm>
        </p:grpSpPr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AB316CFE-5632-BB47-86B1-6D8975420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0542" y="5375865"/>
              <a:ext cx="908770" cy="908770"/>
            </a:xfrm>
            <a:prstGeom prst="rect">
              <a:avLst/>
            </a:prstGeom>
          </p:spPr>
        </p:pic>
        <p:sp>
          <p:nvSpPr>
            <p:cNvPr id="19" name="Ellipse 6">
              <a:extLst>
                <a:ext uri="{FF2B5EF4-FFF2-40B4-BE49-F238E27FC236}">
                  <a16:creationId xmlns:a16="http://schemas.microsoft.com/office/drawing/2014/main" id="{AE65A09E-90C3-A547-9202-119A4AAA1329}"/>
                </a:ext>
              </a:extLst>
            </p:cNvPr>
            <p:cNvSpPr/>
            <p:nvPr/>
          </p:nvSpPr>
          <p:spPr>
            <a:xfrm>
              <a:off x="8108575" y="5172501"/>
              <a:ext cx="1349324" cy="1309510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7" name="Rechteck 26">
            <a:extLst>
              <a:ext uri="{FF2B5EF4-FFF2-40B4-BE49-F238E27FC236}">
                <a16:creationId xmlns:a16="http://schemas.microsoft.com/office/drawing/2014/main" id="{D2C1DE4B-5609-8946-8329-CF5866F0F4FD}"/>
              </a:ext>
            </a:extLst>
          </p:cNvPr>
          <p:cNvSpPr/>
          <p:nvPr/>
        </p:nvSpPr>
        <p:spPr>
          <a:xfrm>
            <a:off x="655093" y="4761293"/>
            <a:ext cx="4254287" cy="18015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Run the checker on a single file: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Run the checker on a all files in a directory: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Google Shape;134;p19">
            <a:extLst>
              <a:ext uri="{FF2B5EF4-FFF2-40B4-BE49-F238E27FC236}">
                <a16:creationId xmlns:a16="http://schemas.microsoft.com/office/drawing/2014/main" id="{8B092BEF-E7CC-3D45-9087-9EB8F69F436E}"/>
              </a:ext>
            </a:extLst>
          </p:cNvPr>
          <p:cNvSpPr txBox="1"/>
          <p:nvPr/>
        </p:nvSpPr>
        <p:spPr>
          <a:xfrm>
            <a:off x="831984" y="5097327"/>
            <a:ext cx="3917816" cy="371512"/>
          </a:xfrm>
          <a:prstGeom prst="rect">
            <a:avLst/>
          </a:prstGeom>
          <a:solidFill>
            <a:srgbClr val="EBEBEB">
              <a:alpha val="60000"/>
            </a:srgbClr>
          </a:solidFill>
          <a:ln w="28575">
            <a:solidFill>
              <a:srgbClr val="EBEBEB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run_checks.py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-f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myfile.nc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Google Shape;134;p19">
            <a:extLst>
              <a:ext uri="{FF2B5EF4-FFF2-40B4-BE49-F238E27FC236}">
                <a16:creationId xmlns:a16="http://schemas.microsoft.com/office/drawing/2014/main" id="{9D497E92-CF27-D649-A190-842AC1614057}"/>
              </a:ext>
            </a:extLst>
          </p:cNvPr>
          <p:cNvSpPr txBox="1"/>
          <p:nvPr/>
        </p:nvSpPr>
        <p:spPr>
          <a:xfrm>
            <a:off x="820611" y="5918466"/>
            <a:ext cx="3929189" cy="371511"/>
          </a:xfrm>
          <a:prstGeom prst="rect">
            <a:avLst/>
          </a:prstGeom>
          <a:solidFill>
            <a:srgbClr val="EBEBEB">
              <a:alpha val="60000"/>
            </a:srgbClr>
          </a:solidFill>
          <a:ln w="28575">
            <a:solidFill>
              <a:srgbClr val="EBEBEB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run_checks.py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-p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mydirectory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5" name="Interaktive Schaltfläche: Start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BF4C070-E7F8-2242-BE97-FA58A2C04418}"/>
              </a:ext>
            </a:extLst>
          </p:cNvPr>
          <p:cNvSpPr/>
          <p:nvPr/>
        </p:nvSpPr>
        <p:spPr>
          <a:xfrm>
            <a:off x="11575339" y="6294215"/>
            <a:ext cx="424448" cy="370889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Interaktive Schaltfläche: Ende 19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E059D37C-1BCE-2E4E-AA20-30FF5A346E04}"/>
              </a:ext>
            </a:extLst>
          </p:cNvPr>
          <p:cNvSpPr/>
          <p:nvPr/>
        </p:nvSpPr>
        <p:spPr>
          <a:xfrm>
            <a:off x="11575339" y="5948300"/>
            <a:ext cx="424447" cy="304395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89439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1194</Words>
  <Application>Microsoft Office PowerPoint</Application>
  <PresentationFormat>Breitbild</PresentationFormat>
  <Paragraphs>188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Roboto</vt:lpstr>
      <vt:lpstr>Wingdings</vt:lpstr>
      <vt:lpstr>Larissa</vt:lpstr>
      <vt:lpstr>A Standard for the FAIR publication  of Atmospheric Model Data developed by the AtMoDat project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Standard for the FAIR publication  of Atmospheric Model Data developed by the AtMoDat project</dc:title>
  <dc:creator>Andrea Lammert</dc:creator>
  <cp:lastModifiedBy>Andrea Lammert</cp:lastModifiedBy>
  <cp:revision>4</cp:revision>
  <dcterms:created xsi:type="dcterms:W3CDTF">2021-04-26T04:42:46Z</dcterms:created>
  <dcterms:modified xsi:type="dcterms:W3CDTF">2021-04-26T06:46:16Z</dcterms:modified>
</cp:coreProperties>
</file>