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76" r:id="rId4"/>
    <p:sldId id="275" r:id="rId5"/>
    <p:sldId id="263" r:id="rId6"/>
    <p:sldId id="274" r:id="rId7"/>
    <p:sldId id="265" r:id="rId8"/>
    <p:sldId id="277" r:id="rId9"/>
    <p:sldId id="278" r:id="rId10"/>
    <p:sldId id="279" r:id="rId11"/>
    <p:sldId id="267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13909-5F03-4773-84A3-9A7AF877C8E3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7542E-D8B5-4D70-9517-862F9A84EE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000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20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278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547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3273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1678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53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11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757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343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8694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8922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5D9C51-7CE9-244C-BC8A-29851EDAFD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43" y="0"/>
            <a:ext cx="12177714" cy="685800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98DA433-2473-FB4F-9E04-46C476D3B1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380" y="4026761"/>
            <a:ext cx="10560000" cy="154920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>
              <a:lnSpc>
                <a:spcPts val="5999"/>
              </a:lnSpc>
              <a:defRPr sz="5999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Powerpoint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heading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3C29D5E-8D9C-A14F-BCA7-49142A0BDF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317" y="3199819"/>
            <a:ext cx="5480775" cy="572529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defRPr sz="3467" b="0" i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en-US" dirty="0"/>
              <a:t>Sub heading text</a:t>
            </a:r>
          </a:p>
        </p:txBody>
      </p:sp>
    </p:spTree>
    <p:extLst>
      <p:ext uri="{BB962C8B-B14F-4D97-AF65-F5344CB8AC3E}">
        <p14:creationId xmlns:p14="http://schemas.microsoft.com/office/powerpoint/2010/main" val="4054516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University of Adelaide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D902FE81-C05A-FB4E-B374-FDEE4BFE83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CBE09E-0382-574A-90AC-B6BA6C580B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906" y="720000"/>
            <a:ext cx="10751800" cy="5400000"/>
          </a:xfrm>
        </p:spPr>
        <p:txBody>
          <a:bodyPr/>
          <a:lstStyle/>
          <a:p>
            <a:pPr lvl="4"/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744133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University of Adelaide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D902FE81-C05A-FB4E-B374-FDEE4BFE83C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42BE044-CD47-1145-8681-96B3406A975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9906" y="720000"/>
            <a:ext cx="10751800" cy="5328000"/>
          </a:xfrm>
        </p:spPr>
        <p:txBody>
          <a:bodyPr/>
          <a:lstStyle/>
          <a:p>
            <a:pPr lvl="0"/>
            <a:r>
              <a:rPr lang="en-US" dirty="0"/>
              <a:t>Heading 1</a:t>
            </a:r>
          </a:p>
          <a:p>
            <a:pPr lvl="1"/>
            <a:r>
              <a:rPr lang="en-US" dirty="0"/>
              <a:t>Heading 2</a:t>
            </a:r>
          </a:p>
          <a:p>
            <a:pPr lvl="2"/>
            <a:r>
              <a:rPr lang="en-US" dirty="0"/>
              <a:t>Body text 3</a:t>
            </a:r>
          </a:p>
          <a:p>
            <a:pPr lvl="3"/>
            <a:r>
              <a:rPr lang="en-US" dirty="0"/>
              <a:t>Bullet text 4</a:t>
            </a:r>
          </a:p>
          <a:p>
            <a:pPr lvl="4"/>
            <a:r>
              <a:rPr lang="en-US" dirty="0"/>
              <a:t>Caption 5</a:t>
            </a:r>
          </a:p>
        </p:txBody>
      </p:sp>
    </p:spTree>
    <p:extLst>
      <p:ext uri="{BB962C8B-B14F-4D97-AF65-F5344CB8AC3E}">
        <p14:creationId xmlns:p14="http://schemas.microsoft.com/office/powerpoint/2010/main" val="265805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C3FEB-C29B-452C-B2EB-BBDE9111AAFF}" type="datetimeFigureOut">
              <a:rPr lang="en-AU" smtClean="0"/>
              <a:t>23/04/2021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467ED-9342-413C-8777-079E792A35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785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meetingorganizer.copernicus.org/EGU21/EGU21-8158.html" TargetMode="Externa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doi.org/10.3390/w1112242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w11122428" TargetMode="External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w11122428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45A8-5195-BD42-9BC1-53A4F606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81" y="2389211"/>
            <a:ext cx="10560000" cy="1441292"/>
          </a:xfrm>
        </p:spPr>
        <p:txBody>
          <a:bodyPr/>
          <a:lstStyle/>
          <a:p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Potential benefits of real-time control to reduce urban flooding using distributed smart stormwater storage systems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3345" y="4331738"/>
            <a:ext cx="7803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u="sng" dirty="0">
                <a:solidFill>
                  <a:schemeClr val="bg1"/>
                </a:solidFill>
              </a:rPr>
              <a:t>Ruijie Liang</a:t>
            </a:r>
            <a:r>
              <a:rPr lang="en-AU" sz="2400" dirty="0">
                <a:solidFill>
                  <a:schemeClr val="bg1"/>
                </a:solidFill>
              </a:rPr>
              <a:t>, Mark Thyer, Holger Maier, Michael Di Matteo, Graeme Dandy</a:t>
            </a:r>
          </a:p>
        </p:txBody>
      </p:sp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859" y="351144"/>
            <a:ext cx="2552065" cy="487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/>
          <p:nvPr/>
        </p:nvPicPr>
        <p:blipFill rotWithShape="1">
          <a:blip r:embed="rId5"/>
          <a:srcRect t="9363" b="12858"/>
          <a:stretch/>
        </p:blipFill>
        <p:spPr bwMode="auto">
          <a:xfrm>
            <a:off x="2199859" y="901887"/>
            <a:ext cx="2145030" cy="1238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>
          <a:blip r:embed="rId6"/>
          <a:stretch>
            <a:fillRect/>
          </a:stretch>
        </p:blipFill>
        <p:spPr>
          <a:xfrm>
            <a:off x="4784481" y="346369"/>
            <a:ext cx="952500" cy="173736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8696" y="328786"/>
            <a:ext cx="1943735" cy="932180"/>
          </a:xfrm>
          <a:prstGeom prst="rect">
            <a:avLst/>
          </a:prstGeom>
          <a:ln w="76200">
            <a:noFill/>
            <a:miter lim="800000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F8B93AE1-031B-43FC-AD03-48399A8643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89" y="5658274"/>
            <a:ext cx="2828607" cy="8485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2329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811A7-A873-3749-8AD4-E3CBE8346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University of Adelaide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C060F-3ED7-4649-BD3B-D64944893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D902FE81-C05A-FB4E-B374-FDEE4BFE83C1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68133" y="1579246"/>
            <a:ext cx="1528617" cy="400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9">
              <a:defRPr/>
            </a:pPr>
            <a:r>
              <a:rPr lang="en-AU" sz="2000" dirty="0">
                <a:solidFill>
                  <a:srgbClr val="0070C0"/>
                </a:solidFill>
              </a:rPr>
              <a:t>Urbanisation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46537" y="1508996"/>
            <a:ext cx="1868345" cy="400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9">
              <a:defRPr/>
            </a:pPr>
            <a:r>
              <a:rPr lang="en-AU" sz="2000" dirty="0">
                <a:solidFill>
                  <a:srgbClr val="0070C0"/>
                </a:solidFill>
              </a:rPr>
              <a:t>Climate Change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12"/>
          <a:stretch/>
        </p:blipFill>
        <p:spPr>
          <a:xfrm>
            <a:off x="1039020" y="2070886"/>
            <a:ext cx="1386844" cy="21729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9" r="27475"/>
          <a:stretch/>
        </p:blipFill>
        <p:spPr>
          <a:xfrm>
            <a:off x="9446390" y="1979304"/>
            <a:ext cx="1357234" cy="2257749"/>
          </a:xfrm>
          <a:prstGeom prst="rect">
            <a:avLst/>
          </a:prstGeom>
        </p:spPr>
      </p:pic>
      <p:sp>
        <p:nvSpPr>
          <p:cNvPr id="12" name="Arrow: Right 9">
            <a:extLst>
              <a:ext uri="{FF2B5EF4-FFF2-40B4-BE49-F238E27FC236}">
                <a16:creationId xmlns:a16="http://schemas.microsoft.com/office/drawing/2014/main" id="{10B03767-EE85-47D1-A097-2DF35B3E2397}"/>
              </a:ext>
            </a:extLst>
          </p:cNvPr>
          <p:cNvSpPr/>
          <p:nvPr/>
        </p:nvSpPr>
        <p:spPr>
          <a:xfrm>
            <a:off x="2605187" y="3044138"/>
            <a:ext cx="801231" cy="345831"/>
          </a:xfrm>
          <a:prstGeom prst="rightArrow">
            <a:avLst>
              <a:gd name="adj1" fmla="val 50000"/>
              <a:gd name="adj2" fmla="val 758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en-AU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4D5F52F-B8A7-4858-9E03-76D5720A27BF}"/>
              </a:ext>
            </a:extLst>
          </p:cNvPr>
          <p:cNvSpPr txBox="1">
            <a:spLocks/>
          </p:cNvSpPr>
          <p:nvPr/>
        </p:nvSpPr>
        <p:spPr>
          <a:xfrm>
            <a:off x="768087" y="372479"/>
            <a:ext cx="10607211" cy="797849"/>
          </a:xfrm>
          <a:prstGeom prst="rect">
            <a:avLst/>
          </a:prstGeom>
        </p:spPr>
        <p:txBody>
          <a:bodyPr/>
          <a:lstStyle>
            <a:lvl1pPr algn="l" defTabSz="121935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rgbClr val="102535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 defTabSz="1219230">
              <a:defRPr/>
            </a:pPr>
            <a:r>
              <a:rPr lang="en-US" dirty="0">
                <a:latin typeface="+mn-lt"/>
              </a:rPr>
              <a:t>How will urban storm water systems cope with future changes?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1868F6-4851-46EE-A14E-4A0AA52A8648}"/>
              </a:ext>
            </a:extLst>
          </p:cNvPr>
          <p:cNvSpPr txBox="1"/>
          <p:nvPr/>
        </p:nvSpPr>
        <p:spPr>
          <a:xfrm>
            <a:off x="285600" y="4348976"/>
            <a:ext cx="3446600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 defTabSz="914309">
              <a:buClr>
                <a:srgbClr val="D40000"/>
              </a:buClr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prstClr val="black"/>
                </a:solidFill>
              </a:rPr>
              <a:t>Increased impervious area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1796C7-63CA-46AA-B53F-D0782200E02F}"/>
              </a:ext>
            </a:extLst>
          </p:cNvPr>
          <p:cNvSpPr txBox="1"/>
          <p:nvPr/>
        </p:nvSpPr>
        <p:spPr>
          <a:xfrm>
            <a:off x="8411185" y="4385059"/>
            <a:ext cx="3539049" cy="40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 defTabSz="914309"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prstClr val="black"/>
                </a:solidFill>
              </a:rPr>
              <a:t>More extreme flood events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697176-595B-4A5D-B67E-7E8E0EFB775B}"/>
              </a:ext>
            </a:extLst>
          </p:cNvPr>
          <p:cNvSpPr txBox="1"/>
          <p:nvPr/>
        </p:nvSpPr>
        <p:spPr>
          <a:xfrm>
            <a:off x="4584003" y="5232058"/>
            <a:ext cx="2704246" cy="101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 defTabSz="914309">
              <a:buClr>
                <a:srgbClr val="D40000"/>
              </a:buClr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prstClr val="black"/>
                </a:solidFill>
              </a:rPr>
              <a:t>Increased stress on stormwater system</a:t>
            </a:r>
          </a:p>
          <a:p>
            <a:pPr marL="285721" indent="-285721" defTabSz="914309">
              <a:buFont typeface="Arial" panose="020B0604020202020204" pitchFamily="34" charset="0"/>
              <a:buChar char="•"/>
              <a:defRPr/>
            </a:pPr>
            <a:endParaRPr lang="en-AU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368" y="1748293"/>
            <a:ext cx="4235518" cy="3284181"/>
          </a:xfrm>
          <a:prstGeom prst="rect">
            <a:avLst/>
          </a:prstGeom>
        </p:spPr>
      </p:pic>
      <p:sp>
        <p:nvSpPr>
          <p:cNvPr id="20" name="Arrow: Right 9">
            <a:extLst>
              <a:ext uri="{FF2B5EF4-FFF2-40B4-BE49-F238E27FC236}">
                <a16:creationId xmlns:a16="http://schemas.microsoft.com/office/drawing/2014/main" id="{10B03767-EE85-47D1-A097-2DF35B3E2397}"/>
              </a:ext>
            </a:extLst>
          </p:cNvPr>
          <p:cNvSpPr/>
          <p:nvPr/>
        </p:nvSpPr>
        <p:spPr>
          <a:xfrm rot="10800000">
            <a:off x="8318988" y="3044138"/>
            <a:ext cx="801231" cy="345831"/>
          </a:xfrm>
          <a:prstGeom prst="rightArrow">
            <a:avLst>
              <a:gd name="adj1" fmla="val 50000"/>
              <a:gd name="adj2" fmla="val 758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en-AU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6491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67B13AD7-7881-4CE7-B8A1-416A6FB3C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266" y="1152079"/>
            <a:ext cx="6279465" cy="476868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0FD48F-7760-42BA-BA63-1644BFED9674}"/>
              </a:ext>
            </a:extLst>
          </p:cNvPr>
          <p:cNvSpPr txBox="1">
            <a:spLocks/>
          </p:cNvSpPr>
          <p:nvPr/>
        </p:nvSpPr>
        <p:spPr>
          <a:xfrm>
            <a:off x="792394" y="399112"/>
            <a:ext cx="10607211" cy="1250116"/>
          </a:xfrm>
          <a:prstGeom prst="rect">
            <a:avLst/>
          </a:prstGeom>
        </p:spPr>
        <p:txBody>
          <a:bodyPr/>
          <a:lstStyle>
            <a:lvl1pPr algn="l" defTabSz="121935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rgbClr val="102535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/>
            <a:r>
              <a:rPr lang="en-AU" dirty="0">
                <a:latin typeface="+mn-lt"/>
              </a:rPr>
              <a:t>Real-time Control(RTC) - Shift Hydrographs to Avoid Large Coincident Peaks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8BED53-95B9-4E77-A4D7-EC8FFC524176}"/>
              </a:ext>
            </a:extLst>
          </p:cNvPr>
          <p:cNvSpPr txBox="1"/>
          <p:nvPr/>
        </p:nvSpPr>
        <p:spPr>
          <a:xfrm>
            <a:off x="4156264" y="5705921"/>
            <a:ext cx="344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 defTabSz="914309">
              <a:buClr>
                <a:srgbClr val="D40000"/>
              </a:buClr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prstClr val="black"/>
                </a:solidFill>
              </a:rPr>
              <a:t>A simple two-storage system</a:t>
            </a:r>
          </a:p>
        </p:txBody>
      </p:sp>
    </p:spTree>
    <p:extLst>
      <p:ext uri="{BB962C8B-B14F-4D97-AF65-F5344CB8AC3E}">
        <p14:creationId xmlns:p14="http://schemas.microsoft.com/office/powerpoint/2010/main" val="3867713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1AC907C6-147A-4567-B0B1-3CFEB7FAE7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81" r="31059" b="29524"/>
          <a:stretch/>
        </p:blipFill>
        <p:spPr>
          <a:xfrm>
            <a:off x="1813766" y="1069862"/>
            <a:ext cx="6415834" cy="48028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F7CF82-B355-4EE8-AC9A-B7B173A22345}"/>
              </a:ext>
            </a:extLst>
          </p:cNvPr>
          <p:cNvSpPr txBox="1"/>
          <p:nvPr/>
        </p:nvSpPr>
        <p:spPr>
          <a:xfrm>
            <a:off x="8693124" y="2629060"/>
            <a:ext cx="1856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Real-time control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FB88B-31D1-402E-ADDE-170CF5448DF1}"/>
              </a:ext>
            </a:extLst>
          </p:cNvPr>
          <p:cNvSpPr txBox="1"/>
          <p:nvPr/>
        </p:nvSpPr>
        <p:spPr>
          <a:xfrm>
            <a:off x="8693124" y="3562135"/>
            <a:ext cx="12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No Control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00CCD9-A4B0-4823-965E-A31528E53422}"/>
              </a:ext>
            </a:extLst>
          </p:cNvPr>
          <p:cNvSpPr txBox="1"/>
          <p:nvPr/>
        </p:nvSpPr>
        <p:spPr>
          <a:xfrm>
            <a:off x="2165806" y="5872682"/>
            <a:ext cx="1436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Small storage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663A4D-4394-4F68-BC61-5948175513C8}"/>
              </a:ext>
            </a:extLst>
          </p:cNvPr>
          <p:cNvSpPr txBox="1"/>
          <p:nvPr/>
        </p:nvSpPr>
        <p:spPr>
          <a:xfrm>
            <a:off x="8183433" y="5872682"/>
            <a:ext cx="1437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Large storage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1C2C3A-EC1C-49FF-8257-4305B26639E6}"/>
              </a:ext>
            </a:extLst>
          </p:cNvPr>
          <p:cNvSpPr txBox="1"/>
          <p:nvPr/>
        </p:nvSpPr>
        <p:spPr>
          <a:xfrm>
            <a:off x="803410" y="88356"/>
            <a:ext cx="105851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102535"/>
                </a:solidFill>
                <a:ea typeface="+mj-ea"/>
              </a:rPr>
              <a:t>Real-time Control (RTC) is able to Achieve Significant Peak Flow Reductions, Especially for Smaller Storage Sizes</a:t>
            </a:r>
          </a:p>
        </p:txBody>
      </p:sp>
      <p:pic>
        <p:nvPicPr>
          <p:cNvPr id="14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C444E791-1761-45C6-81B0-EAD7DAF07D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242" t="33981" r="28754" b="51603"/>
          <a:stretch/>
        </p:blipFill>
        <p:spPr>
          <a:xfrm>
            <a:off x="8323758" y="2049781"/>
            <a:ext cx="186431" cy="1897222"/>
          </a:xfrm>
          <a:prstGeom prst="rect">
            <a:avLst/>
          </a:prstGeom>
        </p:spPr>
      </p:pic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38D579A1-628D-4D5E-B1E7-D9317ED4D683}"/>
              </a:ext>
            </a:extLst>
          </p:cNvPr>
          <p:cNvSpPr/>
          <p:nvPr/>
        </p:nvSpPr>
        <p:spPr>
          <a:xfrm>
            <a:off x="3720662" y="5808797"/>
            <a:ext cx="4225770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945200-522F-4220-85F6-6E908D9D860D}"/>
              </a:ext>
            </a:extLst>
          </p:cNvPr>
          <p:cNvSpPr txBox="1"/>
          <p:nvPr/>
        </p:nvSpPr>
        <p:spPr>
          <a:xfrm>
            <a:off x="0" y="6513516"/>
            <a:ext cx="1210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Journal Paper: </a:t>
            </a:r>
            <a:r>
              <a:rPr lang="en-US" sz="1400" b="1" dirty="0">
                <a:solidFill>
                  <a:prstClr val="black"/>
                </a:solidFill>
              </a:rPr>
              <a:t>Real-Time, Smart Rainwater Storage Systems: Potential Solution to Mitigate Urban Flooding</a:t>
            </a:r>
            <a:r>
              <a:rPr lang="en-US" sz="1400" dirty="0">
                <a:solidFill>
                  <a:prstClr val="black"/>
                </a:solidFill>
              </a:rPr>
              <a:t>. DOI:</a:t>
            </a:r>
            <a:r>
              <a:rPr lang="en-AU" sz="1400" dirty="0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https://doi.org/10.3390/w11122428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endParaRPr lang="en-A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7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2" y="1829587"/>
            <a:ext cx="5939161" cy="343565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B1018AD-CD11-4CC5-85A4-B62607755F06}"/>
              </a:ext>
            </a:extLst>
          </p:cNvPr>
          <p:cNvSpPr txBox="1"/>
          <p:nvPr/>
        </p:nvSpPr>
        <p:spPr>
          <a:xfrm>
            <a:off x="818909" y="204990"/>
            <a:ext cx="10322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For a large-scale catchment, the peak flow reduction is also influenced by the storage layouts</a:t>
            </a:r>
          </a:p>
          <a:p>
            <a:r>
              <a:rPr lang="en-AU" b="1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35D2CF7-776E-4AA6-9DFB-E7EEFE00BB2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15" y="1829587"/>
            <a:ext cx="5453341" cy="350589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D1E2D0D-1431-455D-804A-E846BF0B59A6}"/>
              </a:ext>
            </a:extLst>
          </p:cNvPr>
          <p:cNvSpPr txBox="1"/>
          <p:nvPr/>
        </p:nvSpPr>
        <p:spPr>
          <a:xfrm>
            <a:off x="1510718" y="5265245"/>
            <a:ext cx="344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 defTabSz="914309">
              <a:buClr>
                <a:srgbClr val="D40000"/>
              </a:buClr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prstClr val="black"/>
                </a:solidFill>
              </a:rPr>
              <a:t>(a) Storage layouts (locations and sizes)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D4453F-63B2-418D-9CF3-CFF8F568C017}"/>
              </a:ext>
            </a:extLst>
          </p:cNvPr>
          <p:cNvSpPr txBox="1"/>
          <p:nvPr/>
        </p:nvSpPr>
        <p:spPr>
          <a:xfrm>
            <a:off x="7522380" y="5265245"/>
            <a:ext cx="344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21" indent="-285721" defTabSz="914309">
              <a:buClr>
                <a:srgbClr val="D40000"/>
              </a:buClr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prstClr val="black"/>
                </a:solidFill>
              </a:rPr>
              <a:t>(a) Real-time Control (RTC)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6512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E226F4-B7FF-493E-8981-D0B874167C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31210" r="12894" b="34102"/>
          <a:stretch/>
        </p:blipFill>
        <p:spPr>
          <a:xfrm>
            <a:off x="2470090" y="2656316"/>
            <a:ext cx="6203394" cy="4083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191311-8CF5-40EE-A400-7E8A8FFFA6F8}"/>
              </a:ext>
            </a:extLst>
          </p:cNvPr>
          <p:cNvSpPr txBox="1"/>
          <p:nvPr/>
        </p:nvSpPr>
        <p:spPr>
          <a:xfrm>
            <a:off x="971325" y="1455987"/>
            <a:ext cx="7489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b="1" dirty="0"/>
              <a:t>Case study information: </a:t>
            </a:r>
            <a:endParaRPr lang="en-AU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zh-CN" dirty="0"/>
              <a:t>Case Study Location: Adelaide, SA, Australia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zh-CN" dirty="0"/>
              <a:t>8 Potential storage locations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zh-CN" dirty="0"/>
              <a:t>36ha total catchment area   </a:t>
            </a:r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83005-CBA1-4B24-91E0-1E3DCD0F279B}"/>
              </a:ext>
            </a:extLst>
          </p:cNvPr>
          <p:cNvSpPr txBox="1"/>
          <p:nvPr/>
        </p:nvSpPr>
        <p:spPr>
          <a:xfrm>
            <a:off x="971325" y="212521"/>
            <a:ext cx="10322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Separate Contribution of Storage Layout and Real-time Control (RTC) to Reduce Peak Flows </a:t>
            </a:r>
          </a:p>
        </p:txBody>
      </p:sp>
    </p:spTree>
    <p:extLst>
      <p:ext uri="{BB962C8B-B14F-4D97-AF65-F5344CB8AC3E}">
        <p14:creationId xmlns:p14="http://schemas.microsoft.com/office/powerpoint/2010/main" val="17567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4A0E0D-ECB5-4801-8488-FDCF57C9C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012" y="1221236"/>
            <a:ext cx="8473921" cy="52338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27358" y="88777"/>
            <a:ext cx="68231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altLang="zh-CN" b="1" dirty="0"/>
              <a:t>Key results:</a:t>
            </a:r>
            <a:r>
              <a:rPr lang="en-AU" b="1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400" dirty="0"/>
              <a:t>Two-step optimisation identifies contribution of layout/RTC to reduce peak flows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400" dirty="0"/>
              <a:t>RTC achieves higher relative peak flow reduction for a smaller storage volume 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AU" sz="1400" dirty="0"/>
              <a:t>Flood hydrograph analysis provides insights on peak flow reduction mechanisms</a:t>
            </a:r>
          </a:p>
          <a:p>
            <a:r>
              <a:rPr lang="en-AU" altLang="zh-CN" dirty="0"/>
              <a:t> </a:t>
            </a:r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BCD67-0065-49EC-8DB3-51EC6E9C38C6}"/>
              </a:ext>
            </a:extLst>
          </p:cNvPr>
          <p:cNvSpPr txBox="1"/>
          <p:nvPr/>
        </p:nvSpPr>
        <p:spPr>
          <a:xfrm>
            <a:off x="0" y="6334780"/>
            <a:ext cx="1210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a Submitted Manuscript(Journal of Hydrology): </a:t>
            </a:r>
            <a:r>
              <a:rPr lang="en-AU" sz="1400" b="1" dirty="0">
                <a:solidFill>
                  <a:prstClr val="black"/>
                </a:solidFill>
              </a:rPr>
              <a:t>Optimising the design and real-time operation of systems of distributed stormwater storages to reduce urban flooding at the catchment scale</a:t>
            </a:r>
          </a:p>
        </p:txBody>
      </p:sp>
    </p:spTree>
    <p:extLst>
      <p:ext uri="{BB962C8B-B14F-4D97-AF65-F5344CB8AC3E}">
        <p14:creationId xmlns:p14="http://schemas.microsoft.com/office/powerpoint/2010/main" val="2772961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45A8-5195-BD42-9BC1-53A4F606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500" y="2707690"/>
            <a:ext cx="10560000" cy="1085743"/>
          </a:xfrm>
        </p:spPr>
        <p:txBody>
          <a:bodyPr/>
          <a:lstStyle/>
          <a:p>
            <a:r>
              <a:rPr lang="en-US" sz="6600" dirty="0"/>
              <a:t>Thank You </a:t>
            </a:r>
          </a:p>
        </p:txBody>
      </p:sp>
      <p:pic>
        <p:nvPicPr>
          <p:cNvPr id="9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F8B93AE1-031B-43FC-AD03-48399A864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89" y="5658274"/>
            <a:ext cx="2828607" cy="8485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3230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7631" y="178051"/>
            <a:ext cx="5790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zh-CN" sz="2000" b="1" dirty="0"/>
              <a:t>Appendix: Comparison between RTC and No Control </a:t>
            </a:r>
            <a:endParaRPr lang="en-AU" sz="2000" b="1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04FFE170-7955-49BA-A321-C48AF3E5C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584" y="680252"/>
            <a:ext cx="7248368" cy="549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6CC91B-BAD3-495D-88FE-384A4FF9941A}"/>
              </a:ext>
            </a:extLst>
          </p:cNvPr>
          <p:cNvSpPr txBox="1"/>
          <p:nvPr/>
        </p:nvSpPr>
        <p:spPr>
          <a:xfrm>
            <a:off x="0" y="6513516"/>
            <a:ext cx="1210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Journal Paper: </a:t>
            </a:r>
            <a:r>
              <a:rPr lang="en-US" sz="1400" b="1" dirty="0">
                <a:solidFill>
                  <a:prstClr val="black"/>
                </a:solidFill>
              </a:rPr>
              <a:t>Real-Time, Smart Rainwater Storage Systems: Potential Solution to Mitigate Urban Flooding</a:t>
            </a:r>
            <a:r>
              <a:rPr lang="en-US" sz="1400" dirty="0">
                <a:solidFill>
                  <a:prstClr val="black"/>
                </a:solidFill>
              </a:rPr>
              <a:t>. DOI:</a:t>
            </a:r>
            <a:r>
              <a:rPr lang="en-AU" sz="1400" dirty="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https://doi.org/10.3390/w11122428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endParaRPr lang="en-A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274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E79A06D-FF9F-4B8D-BAE5-07659DB95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874" y="393564"/>
            <a:ext cx="4597215" cy="62337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5232" y="66243"/>
            <a:ext cx="8718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zh-CN" sz="2000" b="1" dirty="0"/>
              <a:t>Appendix: Control rules and Hydrographs for 2kL Storage With and Without RTC </a:t>
            </a:r>
            <a:endParaRPr lang="en-AU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40D7D6-53DD-43AE-A5ED-6AD67C6A1BEA}"/>
              </a:ext>
            </a:extLst>
          </p:cNvPr>
          <p:cNvSpPr txBox="1"/>
          <p:nvPr/>
        </p:nvSpPr>
        <p:spPr>
          <a:xfrm>
            <a:off x="0" y="6513516"/>
            <a:ext cx="1210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Journal Paper: </a:t>
            </a:r>
            <a:r>
              <a:rPr lang="en-US" sz="1400" b="1" dirty="0">
                <a:solidFill>
                  <a:prstClr val="black"/>
                </a:solidFill>
              </a:rPr>
              <a:t>Real-Time, Smart Rainwater Storage Systems: Potential Solution to Mitigate Urban Flooding</a:t>
            </a:r>
            <a:r>
              <a:rPr lang="en-US" sz="1400" dirty="0">
                <a:solidFill>
                  <a:prstClr val="black"/>
                </a:solidFill>
              </a:rPr>
              <a:t>. DOI:</a:t>
            </a:r>
            <a:r>
              <a:rPr lang="en-AU" sz="1400" dirty="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https://doi.org/10.3390/w11122428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endParaRPr lang="en-A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16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0998" y="492372"/>
            <a:ext cx="4910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zh-CN" sz="2000" b="1" dirty="0"/>
              <a:t>Appendix: Two-step Optimization Structure  </a:t>
            </a:r>
            <a:endParaRPr lang="en-AU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17949" r="14492" b="15257"/>
          <a:stretch/>
        </p:blipFill>
        <p:spPr>
          <a:xfrm>
            <a:off x="1645477" y="1012310"/>
            <a:ext cx="8506347" cy="51532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9DF86B-550E-4D1D-BAD6-200EF609E9D8}"/>
              </a:ext>
            </a:extLst>
          </p:cNvPr>
          <p:cNvSpPr txBox="1"/>
          <p:nvPr/>
        </p:nvSpPr>
        <p:spPr>
          <a:xfrm>
            <a:off x="0" y="6334780"/>
            <a:ext cx="1210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a Submitted Manuscript(Journal of Hydrology): </a:t>
            </a:r>
            <a:r>
              <a:rPr lang="en-AU" sz="1400" b="1" dirty="0">
                <a:solidFill>
                  <a:prstClr val="black"/>
                </a:solidFill>
              </a:rPr>
              <a:t>Optimising the design and real-time operation of systems of distributed stormwater storages to reduce urban flooding at the catchment scale</a:t>
            </a:r>
          </a:p>
        </p:txBody>
      </p:sp>
    </p:spTree>
    <p:extLst>
      <p:ext uri="{BB962C8B-B14F-4D97-AF65-F5344CB8AC3E}">
        <p14:creationId xmlns:p14="http://schemas.microsoft.com/office/powerpoint/2010/main" val="396363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6074" y="171105"/>
            <a:ext cx="5517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b="1" dirty="0"/>
              <a:t>Appendix: Performance of End-of-system Storage </a:t>
            </a:r>
            <a:endParaRPr lang="en-AU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3" t="9102" r="15250" b="21411"/>
          <a:stretch/>
        </p:blipFill>
        <p:spPr>
          <a:xfrm>
            <a:off x="3862641" y="721024"/>
            <a:ext cx="4204728" cy="59658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364FF5-B360-472A-A4F4-F6BCED3C8DE1}"/>
              </a:ext>
            </a:extLst>
          </p:cNvPr>
          <p:cNvSpPr txBox="1"/>
          <p:nvPr/>
        </p:nvSpPr>
        <p:spPr>
          <a:xfrm>
            <a:off x="0" y="6334780"/>
            <a:ext cx="1210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a Submitted Manuscript(Journal of Hydrology): </a:t>
            </a:r>
            <a:r>
              <a:rPr lang="en-AU" sz="1400" b="1" dirty="0">
                <a:solidFill>
                  <a:prstClr val="black"/>
                </a:solidFill>
              </a:rPr>
              <a:t>Optimising the design and real-time operation of systems of distributed stormwater storages to reduce urban flooding at the catchment scale</a:t>
            </a:r>
          </a:p>
        </p:txBody>
      </p:sp>
    </p:spTree>
    <p:extLst>
      <p:ext uri="{BB962C8B-B14F-4D97-AF65-F5344CB8AC3E}">
        <p14:creationId xmlns:p14="http://schemas.microsoft.com/office/powerpoint/2010/main" val="3932551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2" t="9744" r="8542" b="16025"/>
          <a:stretch/>
        </p:blipFill>
        <p:spPr>
          <a:xfrm>
            <a:off x="3181165" y="282821"/>
            <a:ext cx="4959658" cy="6381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38991" y="98155"/>
            <a:ext cx="5602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1800" b="1" dirty="0"/>
              <a:t>Appendix:</a:t>
            </a:r>
            <a:r>
              <a:rPr lang="en-AU" altLang="zh-CN" b="1" dirty="0"/>
              <a:t> Optimised Storage Layouts  </a:t>
            </a:r>
            <a:endParaRPr lang="en-AU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2106A1-6765-497B-A6BA-5DD6A8478D9B}"/>
              </a:ext>
            </a:extLst>
          </p:cNvPr>
          <p:cNvSpPr txBox="1"/>
          <p:nvPr/>
        </p:nvSpPr>
        <p:spPr>
          <a:xfrm>
            <a:off x="0" y="6334780"/>
            <a:ext cx="1210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a Submitted Manuscript(Journal of Hydrology): </a:t>
            </a:r>
            <a:r>
              <a:rPr lang="en-AU" sz="1400" b="1" dirty="0">
                <a:solidFill>
                  <a:prstClr val="black"/>
                </a:solidFill>
              </a:rPr>
              <a:t>Optimising the design and real-time operation of systems of distributed stormwater storages to reduce urban flooding at the catchment scale</a:t>
            </a:r>
          </a:p>
        </p:txBody>
      </p:sp>
    </p:spTree>
    <p:extLst>
      <p:ext uri="{BB962C8B-B14F-4D97-AF65-F5344CB8AC3E}">
        <p14:creationId xmlns:p14="http://schemas.microsoft.com/office/powerpoint/2010/main" val="270227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2323" y="378069"/>
            <a:ext cx="6789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zh-CN" b="1" dirty="0"/>
              <a:t>Appendix: Hydrographs (Distributed Storage With Optimised Layout) </a:t>
            </a:r>
            <a:endParaRPr lang="en-AU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45377" r="11262" b="10641"/>
          <a:stretch/>
        </p:blipFill>
        <p:spPr>
          <a:xfrm>
            <a:off x="4097215" y="1685320"/>
            <a:ext cx="4070839" cy="3262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3" t="9744" r="12531" b="47435"/>
          <a:stretch/>
        </p:blipFill>
        <p:spPr>
          <a:xfrm>
            <a:off x="8168054" y="1834994"/>
            <a:ext cx="3916288" cy="3174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t="9231" r="11262" b="54333"/>
          <a:stretch/>
        </p:blipFill>
        <p:spPr>
          <a:xfrm>
            <a:off x="175844" y="2192215"/>
            <a:ext cx="3991708" cy="26505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9A3FC9-DB18-475B-8E5F-7B033CDC597F}"/>
              </a:ext>
            </a:extLst>
          </p:cNvPr>
          <p:cNvSpPr txBox="1"/>
          <p:nvPr/>
        </p:nvSpPr>
        <p:spPr>
          <a:xfrm>
            <a:off x="0" y="6334780"/>
            <a:ext cx="1210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a Submitted Manuscript(Journal of Hydrology): </a:t>
            </a:r>
            <a:r>
              <a:rPr lang="en-AU" sz="1400" b="1" dirty="0">
                <a:solidFill>
                  <a:prstClr val="black"/>
                </a:solidFill>
              </a:rPr>
              <a:t>Optimising the design and real-time operation of systems of distributed stormwater storages to reduce urban flooding at the catchment scale</a:t>
            </a:r>
          </a:p>
        </p:txBody>
      </p:sp>
    </p:spTree>
    <p:extLst>
      <p:ext uri="{BB962C8B-B14F-4D97-AF65-F5344CB8AC3E}">
        <p14:creationId xmlns:p14="http://schemas.microsoft.com/office/powerpoint/2010/main" val="2255589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2" t="9487" r="11422" b="7564"/>
          <a:stretch/>
        </p:blipFill>
        <p:spPr>
          <a:xfrm>
            <a:off x="3868188" y="306533"/>
            <a:ext cx="4148348" cy="61826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83885" y="102861"/>
            <a:ext cx="735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b="1" dirty="0"/>
              <a:t>Appendix: Hydrographs(Distributed Storage With RTC) </a:t>
            </a:r>
            <a:endParaRPr lang="en-AU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FC07-4F5E-42E5-9DDD-B9670377412E}"/>
              </a:ext>
            </a:extLst>
          </p:cNvPr>
          <p:cNvSpPr txBox="1"/>
          <p:nvPr/>
        </p:nvSpPr>
        <p:spPr>
          <a:xfrm>
            <a:off x="0" y="6334780"/>
            <a:ext cx="1210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>
                <a:srgbClr val="D40000"/>
              </a:buClr>
              <a:defRPr/>
            </a:pPr>
            <a:r>
              <a:rPr lang="en-AU" sz="1400" dirty="0">
                <a:solidFill>
                  <a:prstClr val="black"/>
                </a:solidFill>
              </a:rPr>
              <a:t>*</a:t>
            </a:r>
            <a:r>
              <a:rPr lang="en-US" sz="1400" dirty="0">
                <a:solidFill>
                  <a:prstClr val="black"/>
                </a:solidFill>
              </a:rPr>
              <a:t>R</a:t>
            </a:r>
            <a:r>
              <a:rPr lang="en-US" altLang="zh-CN" sz="1400" dirty="0">
                <a:solidFill>
                  <a:prstClr val="black"/>
                </a:solidFill>
              </a:rPr>
              <a:t>esults</a:t>
            </a:r>
            <a:r>
              <a:rPr lang="en-AU" altLang="zh-CN" sz="1400" dirty="0">
                <a:solidFill>
                  <a:prstClr val="black"/>
                </a:solidFill>
              </a:rPr>
              <a:t> </a:t>
            </a:r>
            <a:r>
              <a:rPr lang="en-AU" sz="1400" dirty="0">
                <a:solidFill>
                  <a:prstClr val="black"/>
                </a:solidFill>
              </a:rPr>
              <a:t>From a Submitted Manuscript(Journal of Hydrology): </a:t>
            </a:r>
            <a:r>
              <a:rPr lang="en-AU" sz="1400" b="1" dirty="0">
                <a:solidFill>
                  <a:prstClr val="black"/>
                </a:solidFill>
              </a:rPr>
              <a:t>Optimising the design and real-time operation of systems of distributed stormwater storages to reduce urban flooding at the catchment scale</a:t>
            </a:r>
          </a:p>
        </p:txBody>
      </p:sp>
    </p:spTree>
    <p:extLst>
      <p:ext uri="{BB962C8B-B14F-4D97-AF65-F5344CB8AC3E}">
        <p14:creationId xmlns:p14="http://schemas.microsoft.com/office/powerpoint/2010/main" val="35908343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552</Words>
  <Application>Microsoft Office PowerPoint</Application>
  <PresentationFormat>Widescreen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Book Antiqua</vt:lpstr>
      <vt:lpstr>Calibri</vt:lpstr>
      <vt:lpstr>Calibri Light</vt:lpstr>
      <vt:lpstr>Office Theme</vt:lpstr>
      <vt:lpstr>Potential benefits of real-time control to reduce urban flooding using distributed smart stormwater storage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Adelaide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Ruijie Liang</dc:creator>
  <cp:lastModifiedBy>Ruijie Liang</cp:lastModifiedBy>
  <cp:revision>31</cp:revision>
  <dcterms:created xsi:type="dcterms:W3CDTF">2021-03-09T01:44:21Z</dcterms:created>
  <dcterms:modified xsi:type="dcterms:W3CDTF">2021-04-23T15:08:14Z</dcterms:modified>
</cp:coreProperties>
</file>