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438" r:id="rId3"/>
    <p:sldId id="464" r:id="rId4"/>
    <p:sldId id="454" r:id="rId5"/>
    <p:sldId id="455" r:id="rId6"/>
    <p:sldId id="457" r:id="rId7"/>
    <p:sldId id="461" r:id="rId8"/>
    <p:sldId id="458" r:id="rId9"/>
    <p:sldId id="459" r:id="rId10"/>
    <p:sldId id="462" r:id="rId11"/>
    <p:sldId id="45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seyin Duman" initials="HD" lastIdx="1" clrIdx="0">
    <p:extLst>
      <p:ext uri="{19B8F6BF-5375-455C-9EA6-DF929625EA0E}">
        <p15:presenceInfo xmlns:p15="http://schemas.microsoft.com/office/powerpoint/2012/main" xmlns="" userId="Huseyin Dum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1BFDB"/>
    <a:srgbClr val="FC8D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Açık Stil 2 - Vurgu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88970" autoAdjust="0"/>
  </p:normalViewPr>
  <p:slideViewPr>
    <p:cSldViewPr snapToGrid="0">
      <p:cViewPr>
        <p:scale>
          <a:sx n="72" d="100"/>
          <a:sy n="72" d="100"/>
        </p:scale>
        <p:origin x="-594" y="18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90707C-FA8B-4B3A-A6EC-5816F73755EC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ABADF-C043-4A1B-AF79-F337A160C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79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tr-TR" sz="120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ADF-C043-4A1B-AF79-F337A160CB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81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tr-TR" sz="120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ADF-C043-4A1B-AF79-F337A160CB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68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tr-TR" sz="120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ADF-C043-4A1B-AF79-F337A160CB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513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tr-TR" sz="120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ADF-C043-4A1B-AF79-F337A160CB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51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tr-TR" sz="120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ADF-C043-4A1B-AF79-F337A160CB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27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tr-TR" sz="120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ADF-C043-4A1B-AF79-F337A160CB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51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tr-TR" sz="120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ADF-C043-4A1B-AF79-F337A160CB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59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tr-TR" sz="120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ADF-C043-4A1B-AF79-F337A160CB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47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tr-TR" sz="120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ADF-C043-4A1B-AF79-F337A160CB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305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tr-TR" sz="120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EABADF-C043-4A1B-AF79-F337A160CB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91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16DE9-DD66-4AB3-A1B0-583D2294D469}" type="datetime1">
              <a:rPr lang="en-US" smtClean="0"/>
              <a:t>4/22/2021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Reliability of Noise Analysis Using VCE in Geodetic Time Series</a:t>
            </a: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03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A3B1E-0F23-41BD-889C-D7EB91B5F2F4}" type="datetime1">
              <a:rPr lang="en-US" smtClean="0"/>
              <a:t>4/22/2021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Reliability of Noise Analysis Using VCE in Geodetic Time Series</a:t>
            </a: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014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4EA62-1342-4C80-BA03-D4D711BE2E29}" type="datetime1">
              <a:rPr lang="en-US" smtClean="0"/>
              <a:t>4/22/2021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Reliability of Noise Analysis Using VCE in Geodetic Time Series</a:t>
            </a: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42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8D508-D23F-4220-AF62-20BE635F156D}" type="datetime1">
              <a:rPr lang="en-US" smtClean="0"/>
              <a:t>4/22/2021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Reliability of Noise Analysis Using VCE in Geodetic Time Series</a:t>
            </a:r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261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7D9E-9AC5-489E-B211-89767EF0BEC0}" type="datetime1">
              <a:rPr lang="en-US" smtClean="0"/>
              <a:t>4/22/2021</a:t>
            </a:fld>
            <a:endParaRPr 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Reliability of Noise Analysis Using VCE in Geodetic Time Series</a:t>
            </a:r>
            <a:endParaRPr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07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DCDCE-FC0C-4D51-A275-18BA7792BF7F}" type="datetime1">
              <a:rPr lang="en-US" smtClean="0"/>
              <a:t>4/22/2021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Reliability of Noise Analysis Using VCE in Geodetic Time Series</a:t>
            </a:r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725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8574B-0725-4115-84E7-AF81063A2E95}" type="datetime1">
              <a:rPr lang="en-US" smtClean="0"/>
              <a:t>4/22/2021</a:t>
            </a:fld>
            <a:endParaRPr 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Reliability of Noise Analysis Using VCE in Geodetic Time Series</a:t>
            </a:r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474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FAC8-1E0C-4B28-8A60-2CB99D727415}" type="datetime1">
              <a:rPr lang="en-US" smtClean="0"/>
              <a:t>4/22/2021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Reliability of Noise Analysis Using VCE in Geodetic Time Series</a:t>
            </a:r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581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2AC37-1902-4AFD-9B3E-EB400EAF183D}" type="datetime1">
              <a:rPr lang="en-US" smtClean="0"/>
              <a:t>4/22/2021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Reliability of Noise Analysis Using VCE in Geodetic Time Series</a:t>
            </a:r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27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5E6DB-CE9D-4383-98B9-C75BE0422B71}" type="datetime1">
              <a:rPr lang="en-US" smtClean="0"/>
              <a:t>4/22/2021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Reliability of Noise Analysis Using VCE in Geodetic Time Series</a:t>
            </a: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92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5CC8F-6347-4B6C-BDE6-62E9529B00BD}" type="datetime1">
              <a:rPr lang="en-US" smtClean="0"/>
              <a:t>4/22/2021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Reliability of Noise Analysis Using VCE in Geodetic Time Series</a:t>
            </a: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22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66EA6-C97D-4E50-99F8-E8A4910581DA}" type="datetime1">
              <a:rPr lang="en-US" smtClean="0"/>
              <a:t>4/22/2021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Reliability of Noise Analysis Using VCE in Geodetic Time Series</a:t>
            </a:r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DB572-5ADA-4520-99DD-3ACF31693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69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ine.17qq.com/articles/ibobijojz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713"/>
            <a:ext cx="1781299" cy="1826666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2501699" y="1778535"/>
            <a:ext cx="7210949" cy="692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Climatic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Effects on GPS PPP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Accuracy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158" y="0"/>
            <a:ext cx="3348842" cy="1964092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5807" y="2655554"/>
            <a:ext cx="11562735" cy="9694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Aziz Saraçoğlu</a:t>
            </a:r>
            <a:r>
              <a:rPr kumimoji="0" lang="tr-TR" altLang="tr-TR" sz="2000" b="1" i="0" u="none" strike="noStrike" cap="none" normalizeH="0" baseline="3000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1* </a:t>
            </a:r>
            <a:r>
              <a:rPr kumimoji="0" lang="tr-TR" altLang="tr-TR" sz="200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and</a:t>
            </a:r>
            <a:r>
              <a:rPr kumimoji="0" lang="tr-TR" altLang="tr-TR" sz="200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  Doğan Uğur Şanlı</a:t>
            </a:r>
            <a:r>
              <a:rPr kumimoji="0" lang="tr-TR" altLang="tr-TR" sz="2000" i="0" u="none" strike="noStrike" cap="none" normalizeH="0" baseline="3000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1</a:t>
            </a:r>
            <a:endParaRPr lang="tr-TR" altLang="tr-TR" sz="1400" baseline="300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000" b="0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[</a:t>
            </a:r>
            <a:r>
              <a:rPr kumimoji="0" lang="tr-TR" altLang="tr-TR" sz="2000" b="0" i="0" u="none" strike="noStrike" cap="none" normalizeH="0" baseline="3000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1</a:t>
            </a:r>
            <a:r>
              <a:rPr kumimoji="0" lang="tr-TR" altLang="tr-TR" sz="2000" b="0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] </a:t>
            </a:r>
            <a:r>
              <a:rPr kumimoji="0" lang="tr-TR" altLang="tr-TR" sz="2000" b="0" i="0" u="none" strike="noStrike" cap="none" normalizeH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Yildiz</a:t>
            </a:r>
            <a:r>
              <a:rPr kumimoji="0" lang="tr-TR" altLang="tr-TR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Technical </a:t>
            </a:r>
            <a:r>
              <a:rPr kumimoji="0" lang="tr-TR" altLang="tr-TR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University</a:t>
            </a:r>
            <a:r>
              <a:rPr kumimoji="0" lang="tr-TR" altLang="tr-TR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, </a:t>
            </a:r>
            <a:r>
              <a:rPr kumimoji="0" lang="tr-TR" altLang="tr-TR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Civil</a:t>
            </a:r>
            <a:r>
              <a:rPr kumimoji="0" lang="tr-TR" altLang="tr-TR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kumimoji="0" lang="tr-TR" altLang="tr-TR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Engineering</a:t>
            </a:r>
            <a:r>
              <a:rPr kumimoji="0" lang="tr-TR" altLang="tr-TR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kumimoji="0" lang="tr-TR" altLang="tr-TR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Faculty</a:t>
            </a:r>
            <a:r>
              <a:rPr kumimoji="0" lang="tr-TR" altLang="tr-TR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, </a:t>
            </a:r>
            <a:r>
              <a:rPr kumimoji="0" lang="tr-TR" altLang="tr-TR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Department</a:t>
            </a:r>
            <a:r>
              <a:rPr kumimoji="0" lang="tr-TR" altLang="tr-TR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of </a:t>
            </a:r>
            <a:r>
              <a:rPr kumimoji="0" lang="tr-TR" altLang="tr-TR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Geomatic</a:t>
            </a:r>
            <a:r>
              <a:rPr kumimoji="0" lang="tr-TR" altLang="tr-TR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kumimoji="0" lang="tr-TR" altLang="tr-TR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Engineering</a:t>
            </a:r>
            <a:r>
              <a:rPr kumimoji="0" lang="tr-TR" altLang="tr-TR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, </a:t>
            </a:r>
            <a:r>
              <a:rPr kumimoji="0" lang="tr-TR" altLang="tr-TR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Istanbul</a:t>
            </a:r>
            <a:r>
              <a:rPr kumimoji="0" lang="tr-TR" altLang="tr-TR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, </a:t>
            </a:r>
            <a:r>
              <a:rPr kumimoji="0" lang="tr-TR" altLang="tr-TR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Turkey</a:t>
            </a:r>
            <a:endParaRPr kumimoji="0" lang="tr-TR" altLang="tr-TR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+mn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r-TR" altLang="tr-TR" sz="2000" dirty="0" smtClean="0">
                <a:solidFill>
                  <a:srgbClr val="FF0000"/>
                </a:solidFill>
                <a:latin typeface="+mn-lt"/>
              </a:rPr>
              <a:t>#</a:t>
            </a:r>
            <a:r>
              <a:rPr lang="tr-TR" altLang="tr-TR" sz="2000" dirty="0" err="1" smtClean="0">
                <a:solidFill>
                  <a:srgbClr val="FF0000"/>
                </a:solidFill>
                <a:latin typeface="+mn-lt"/>
              </a:rPr>
              <a:t>vEGU</a:t>
            </a:r>
            <a:r>
              <a:rPr lang="tr-TR" altLang="tr-TR" sz="2000" dirty="0" smtClean="0">
                <a:solidFill>
                  <a:srgbClr val="FF0000"/>
                </a:solidFill>
                <a:latin typeface="+mn-lt"/>
              </a:rPr>
              <a:t> General Assembly 2021 [G1.3], 19-30 April</a:t>
            </a:r>
            <a:endParaRPr kumimoji="0" lang="tr-TR" altLang="tr-TR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55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91921"/>
            <a:ext cx="10515600" cy="3401060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We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aim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to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provide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a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better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representation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of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positioning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accuracy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of GPS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based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on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climatic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change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by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eliminating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weak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points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on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available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accuracy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model (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i.e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.,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Saracoglu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and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Sanli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, 2020).</a:t>
            </a:r>
            <a:endParaRPr lang="tr-TR" sz="25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2</a:t>
            </a:fld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B89A-9FB5-43A2-B706-871753B061BD}" type="datetime1">
              <a:rPr lang="en-US" smtClean="0"/>
              <a:t>4/22/2021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Climatic </a:t>
            </a:r>
            <a:r>
              <a:rPr lang="en-US" dirty="0"/>
              <a:t>Effects on GPS PPP Accuracy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384" y="-22848"/>
            <a:ext cx="1188720" cy="1266169"/>
          </a:xfrm>
          <a:prstGeom prst="rect">
            <a:avLst/>
          </a:prstGeom>
        </p:spPr>
      </p:pic>
      <p:cxnSp>
        <p:nvCxnSpPr>
          <p:cNvPr id="11" name="Düz Bağlayıcı 10"/>
          <p:cNvCxnSpPr/>
          <p:nvPr/>
        </p:nvCxnSpPr>
        <p:spPr>
          <a:xfrm>
            <a:off x="958788" y="1146286"/>
            <a:ext cx="10395012" cy="4115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Unvan 1"/>
          <p:cNvSpPr>
            <a:spLocks noGrp="1"/>
          </p:cNvSpPr>
          <p:nvPr>
            <p:ph type="title"/>
          </p:nvPr>
        </p:nvSpPr>
        <p:spPr>
          <a:xfrm>
            <a:off x="838200" y="124287"/>
            <a:ext cx="9759898" cy="93235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Climatic Effects on GPS PPP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Accuracy</a:t>
            </a:r>
            <a:r>
              <a:rPr lang="en-US" b="1" dirty="0">
                <a:latin typeface="Franklin Gothic Medium Cond" panose="020B0606030402020204" pitchFamily="34" charset="0"/>
              </a:rPr>
              <a:t/>
            </a:r>
            <a:br>
              <a:rPr lang="en-US" b="1" dirty="0">
                <a:latin typeface="Franklin Gothic Medium Cond" panose="020B0606030402020204" pitchFamily="34" charset="0"/>
              </a:rPr>
            </a:b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Aim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of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the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Study</a:t>
            </a:r>
            <a:endParaRPr lang="en-US" sz="27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104" y="154194"/>
            <a:ext cx="950027" cy="872535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568710"/>
            <a:ext cx="3086595" cy="300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8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22549"/>
            <a:ext cx="10515600" cy="4303064"/>
          </a:xfrm>
        </p:spPr>
        <p:txBody>
          <a:bodyPr>
            <a:noAutofit/>
          </a:bodyPr>
          <a:lstStyle/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available</a:t>
            </a:r>
            <a:r>
              <a:rPr lang="tr-TR" sz="2400" dirty="0" smtClean="0"/>
              <a:t> </a:t>
            </a:r>
            <a:r>
              <a:rPr lang="tr-TR" sz="2400" dirty="0" err="1" smtClean="0"/>
              <a:t>classification</a:t>
            </a:r>
            <a:r>
              <a:rPr lang="tr-TR" sz="2400" dirty="0" smtClean="0"/>
              <a:t> is not </a:t>
            </a:r>
            <a:r>
              <a:rPr lang="tr-TR" sz="2400" dirty="0" err="1" smtClean="0"/>
              <a:t>based</a:t>
            </a:r>
            <a:r>
              <a:rPr lang="tr-TR" sz="2400" dirty="0" smtClean="0"/>
              <a:t> on </a:t>
            </a:r>
            <a:r>
              <a:rPr lang="tr-TR" sz="2400" dirty="0" err="1" smtClean="0"/>
              <a:t>actual</a:t>
            </a:r>
            <a:r>
              <a:rPr lang="tr-TR" sz="2400" dirty="0" smtClean="0"/>
              <a:t> </a:t>
            </a:r>
            <a:r>
              <a:rPr lang="tr-TR" sz="2400" dirty="0" err="1" smtClean="0"/>
              <a:t>meteorological</a:t>
            </a:r>
            <a:r>
              <a:rPr lang="tr-TR" sz="2400" dirty="0" smtClean="0"/>
              <a:t> </a:t>
            </a:r>
            <a:r>
              <a:rPr lang="tr-TR" sz="2400" dirty="0" err="1" smtClean="0"/>
              <a:t>measurements</a:t>
            </a:r>
            <a:endParaRPr lang="tr-TR" sz="2400" dirty="0" smtClean="0"/>
          </a:p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effect</a:t>
            </a:r>
            <a:r>
              <a:rPr lang="tr-TR" sz="2400" dirty="0" smtClean="0"/>
              <a:t> of </a:t>
            </a:r>
            <a:r>
              <a:rPr lang="tr-TR" sz="2400" dirty="0" err="1" smtClean="0"/>
              <a:t>loading</a:t>
            </a:r>
            <a:r>
              <a:rPr lang="tr-TR" sz="2400" dirty="0" smtClean="0"/>
              <a:t> </a:t>
            </a:r>
            <a:r>
              <a:rPr lang="tr-TR" sz="2400" dirty="0" err="1" smtClean="0"/>
              <a:t>deformation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tectonic</a:t>
            </a:r>
            <a:r>
              <a:rPr lang="tr-TR" sz="2400" dirty="0" smtClean="0"/>
              <a:t> </a:t>
            </a:r>
            <a:r>
              <a:rPr lang="tr-TR" sz="2400" dirty="0" err="1" smtClean="0"/>
              <a:t>motion</a:t>
            </a:r>
            <a:r>
              <a:rPr lang="tr-TR" sz="2400" dirty="0" smtClean="0"/>
              <a:t> </a:t>
            </a:r>
            <a:r>
              <a:rPr lang="tr-TR" sz="2400" dirty="0" err="1" smtClean="0"/>
              <a:t>exist</a:t>
            </a:r>
            <a:r>
              <a:rPr lang="tr-TR" sz="2400" dirty="0" smtClean="0"/>
              <a:t> in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solution</a:t>
            </a:r>
            <a:endParaRPr lang="tr-TR" sz="2400" dirty="0" smtClean="0"/>
          </a:p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tr-TR" sz="2400" dirty="0" err="1" smtClean="0"/>
              <a:t>Climate</a:t>
            </a:r>
            <a:r>
              <a:rPr lang="tr-TR" sz="2400" dirty="0" smtClean="0"/>
              <a:t> </a:t>
            </a:r>
            <a:r>
              <a:rPr lang="tr-TR" sz="2400" dirty="0" err="1" smtClean="0"/>
              <a:t>regions</a:t>
            </a:r>
            <a:r>
              <a:rPr lang="tr-TR" sz="2400" dirty="0" smtClean="0"/>
              <a:t> </a:t>
            </a:r>
            <a:r>
              <a:rPr lang="tr-TR" sz="2400" dirty="0" err="1" smtClean="0"/>
              <a:t>are</a:t>
            </a:r>
            <a:r>
              <a:rPr lang="tr-TR" sz="2400" dirty="0" smtClean="0"/>
              <a:t> not </a:t>
            </a:r>
            <a:r>
              <a:rPr lang="tr-TR" sz="2400" dirty="0" err="1" smtClean="0"/>
              <a:t>represented</a:t>
            </a:r>
            <a:r>
              <a:rPr lang="tr-TR" sz="2400" dirty="0" smtClean="0"/>
              <a:t> </a:t>
            </a:r>
            <a:r>
              <a:rPr lang="tr-TR" sz="2400" dirty="0" err="1" smtClean="0"/>
              <a:t>with</a:t>
            </a:r>
            <a:r>
              <a:rPr lang="tr-TR" sz="2400" dirty="0" smtClean="0"/>
              <a:t> </a:t>
            </a:r>
            <a:r>
              <a:rPr lang="tr-TR" sz="2400" dirty="0" err="1" smtClean="0"/>
              <a:t>enough</a:t>
            </a:r>
            <a:r>
              <a:rPr lang="tr-TR" sz="2400" dirty="0" smtClean="0"/>
              <a:t> </a:t>
            </a:r>
            <a:r>
              <a:rPr lang="tr-TR" sz="2400" dirty="0" err="1" smtClean="0"/>
              <a:t>number</a:t>
            </a:r>
            <a:r>
              <a:rPr lang="tr-TR" sz="2400" dirty="0" smtClean="0"/>
              <a:t> of IGS </a:t>
            </a:r>
            <a:r>
              <a:rPr lang="tr-TR" sz="2400" dirty="0" err="1" smtClean="0"/>
              <a:t>stations</a:t>
            </a:r>
            <a:endParaRPr lang="tr-TR" sz="2400" dirty="0" smtClean="0"/>
          </a:p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tr-TR" sz="2400" dirty="0" err="1" smtClean="0"/>
              <a:t>Regional</a:t>
            </a:r>
            <a:r>
              <a:rPr lang="tr-TR" sz="2400" dirty="0" smtClean="0"/>
              <a:t> </a:t>
            </a:r>
            <a:r>
              <a:rPr lang="tr-TR" sz="2400" dirty="0" err="1" smtClean="0"/>
              <a:t>accuracy</a:t>
            </a:r>
            <a:r>
              <a:rPr lang="tr-TR" sz="2400" dirty="0" smtClean="0"/>
              <a:t> </a:t>
            </a:r>
            <a:r>
              <a:rPr lang="tr-TR" sz="2400" dirty="0" err="1" smtClean="0"/>
              <a:t>modelling</a:t>
            </a:r>
            <a:r>
              <a:rPr lang="tr-TR" sz="2400" dirty="0" smtClean="0"/>
              <a:t> has not yet </a:t>
            </a:r>
            <a:r>
              <a:rPr lang="tr-TR" sz="2400" dirty="0" err="1" smtClean="0"/>
              <a:t>been</a:t>
            </a:r>
            <a:r>
              <a:rPr lang="tr-TR" sz="2400" dirty="0" smtClean="0"/>
              <a:t> </a:t>
            </a:r>
            <a:r>
              <a:rPr lang="tr-TR" sz="2400" dirty="0" err="1" smtClean="0"/>
              <a:t>performed</a:t>
            </a:r>
            <a:endParaRPr lang="tr-TR" sz="24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3</a:t>
            </a:fld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B89A-9FB5-43A2-B706-871753B061BD}" type="datetime1">
              <a:rPr lang="en-US" smtClean="0"/>
              <a:t>4/22/2021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Climatic </a:t>
            </a:r>
            <a:r>
              <a:rPr lang="en-US" dirty="0"/>
              <a:t>Effects on GPS PPP Accuracy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384" y="-22848"/>
            <a:ext cx="1188720" cy="1266169"/>
          </a:xfrm>
          <a:prstGeom prst="rect">
            <a:avLst/>
          </a:prstGeom>
        </p:spPr>
      </p:pic>
      <p:cxnSp>
        <p:nvCxnSpPr>
          <p:cNvPr id="11" name="Düz Bağlayıcı 10"/>
          <p:cNvCxnSpPr/>
          <p:nvPr/>
        </p:nvCxnSpPr>
        <p:spPr>
          <a:xfrm>
            <a:off x="958788" y="1146286"/>
            <a:ext cx="10395012" cy="4115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104" y="154194"/>
            <a:ext cx="950027" cy="872535"/>
          </a:xfrm>
          <a:prstGeom prst="rect">
            <a:avLst/>
          </a:prstGeom>
        </p:spPr>
      </p:pic>
      <p:sp>
        <p:nvSpPr>
          <p:cNvPr id="12" name="Unvan 1"/>
          <p:cNvSpPr>
            <a:spLocks noGrp="1"/>
          </p:cNvSpPr>
          <p:nvPr>
            <p:ph type="title"/>
          </p:nvPr>
        </p:nvSpPr>
        <p:spPr>
          <a:xfrm>
            <a:off x="838200" y="124287"/>
            <a:ext cx="9759898" cy="93235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Climatic Effects on GPS PPP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Accuracy</a:t>
            </a:r>
            <a:r>
              <a:rPr lang="en-US" b="1" dirty="0">
                <a:latin typeface="Franklin Gothic Medium Cond" panose="020B0606030402020204" pitchFamily="34" charset="0"/>
              </a:rPr>
              <a:t/>
            </a:r>
            <a:br>
              <a:rPr lang="en-US" b="1" dirty="0">
                <a:latin typeface="Franklin Gothic Medium Cond" panose="020B0606030402020204" pitchFamily="34" charset="0"/>
              </a:rPr>
            </a:b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Weak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points</a:t>
            </a:r>
            <a:endParaRPr lang="en-US" sz="27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666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22549"/>
            <a:ext cx="10515600" cy="4303064"/>
          </a:xfrm>
        </p:spPr>
        <p:txBody>
          <a:bodyPr>
            <a:noAutofit/>
          </a:bodyPr>
          <a:lstStyle/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tr-TR" sz="2000" dirty="0" err="1" smtClean="0"/>
              <a:t>Five</a:t>
            </a:r>
            <a:r>
              <a:rPr lang="tr-TR" sz="2000" dirty="0" smtClean="0"/>
              <a:t> </a:t>
            </a:r>
            <a:r>
              <a:rPr lang="tr-TR" sz="2000" dirty="0" err="1" smtClean="0"/>
              <a:t>consecutive</a:t>
            </a:r>
            <a:r>
              <a:rPr lang="tr-TR" sz="2000" dirty="0" smtClean="0"/>
              <a:t> </a:t>
            </a:r>
            <a:r>
              <a:rPr lang="tr-TR" sz="2000" dirty="0" err="1" smtClean="0"/>
              <a:t>days</a:t>
            </a:r>
            <a:r>
              <a:rPr lang="en-US" sz="2000" dirty="0" smtClean="0"/>
              <a:t> </a:t>
            </a:r>
            <a:r>
              <a:rPr lang="en-US" sz="2000" dirty="0"/>
              <a:t>for each month of 2016-2020 </a:t>
            </a:r>
            <a:r>
              <a:rPr lang="tr-TR" sz="2000" dirty="0" err="1" smtClean="0"/>
              <a:t>from</a:t>
            </a:r>
            <a:r>
              <a:rPr lang="en-US" sz="2000" dirty="0" smtClean="0"/>
              <a:t> </a:t>
            </a:r>
            <a:r>
              <a:rPr lang="tr-TR" sz="2000" dirty="0" smtClean="0"/>
              <a:t>50</a:t>
            </a:r>
            <a:r>
              <a:rPr lang="en-US" sz="2000" dirty="0" smtClean="0"/>
              <a:t> </a:t>
            </a:r>
            <a:r>
              <a:rPr lang="en-US" sz="2000" dirty="0"/>
              <a:t>IGS (International GNSS Service) </a:t>
            </a:r>
            <a:r>
              <a:rPr lang="tr-TR" sz="2000" dirty="0" err="1" smtClean="0"/>
              <a:t>stations</a:t>
            </a:r>
            <a:r>
              <a:rPr lang="en-US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be </a:t>
            </a:r>
            <a:r>
              <a:rPr lang="en-US" sz="2000" dirty="0" smtClean="0"/>
              <a:t>selected</a:t>
            </a:r>
            <a:r>
              <a:rPr lang="en-US" sz="2000" dirty="0"/>
              <a:t>, considering the </a:t>
            </a:r>
            <a:r>
              <a:rPr lang="en-US" sz="2000" dirty="0" err="1"/>
              <a:t>Köppen</a:t>
            </a:r>
            <a:r>
              <a:rPr lang="en-US" sz="2000" dirty="0"/>
              <a:t> - Geiger climate classification</a:t>
            </a:r>
            <a:r>
              <a:rPr lang="en-US" sz="2000" dirty="0" smtClean="0"/>
              <a:t>.</a:t>
            </a:r>
            <a:endParaRPr lang="tr-TR" sz="2000" dirty="0" smtClean="0"/>
          </a:p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tr-TR" sz="2000" dirty="0" err="1" smtClean="0"/>
              <a:t>Length</a:t>
            </a:r>
            <a:r>
              <a:rPr lang="tr-TR" sz="2000" dirty="0" smtClean="0"/>
              <a:t> of GPS time </a:t>
            </a:r>
            <a:r>
              <a:rPr lang="tr-TR" sz="2000" dirty="0" err="1" smtClean="0"/>
              <a:t>series</a:t>
            </a:r>
            <a:r>
              <a:rPr lang="tr-TR" sz="2000" dirty="0" smtClean="0"/>
              <a:t> </a:t>
            </a:r>
            <a:r>
              <a:rPr lang="tr-TR" sz="2000" dirty="0" err="1" smtClean="0"/>
              <a:t>will</a:t>
            </a:r>
            <a:r>
              <a:rPr lang="tr-TR" sz="2000" dirty="0" smtClean="0"/>
              <a:t> be </a:t>
            </a:r>
            <a:r>
              <a:rPr lang="tr-TR" sz="2000" dirty="0" err="1" smtClean="0"/>
              <a:t>extended</a:t>
            </a:r>
            <a:r>
              <a:rPr lang="tr-TR" sz="2000" dirty="0" smtClean="0"/>
              <a:t> </a:t>
            </a:r>
            <a:r>
              <a:rPr lang="tr-TR" sz="2000" dirty="0" err="1" smtClean="0"/>
              <a:t>from</a:t>
            </a:r>
            <a:r>
              <a:rPr lang="tr-TR" sz="2000" dirty="0" smtClean="0"/>
              <a:t> 2 </a:t>
            </a:r>
            <a:r>
              <a:rPr lang="tr-TR" sz="2000" dirty="0" err="1" smtClean="0"/>
              <a:t>to</a:t>
            </a:r>
            <a:r>
              <a:rPr lang="tr-TR" sz="2000" dirty="0" smtClean="0"/>
              <a:t> 4 </a:t>
            </a:r>
            <a:r>
              <a:rPr lang="tr-TR" sz="2000" dirty="0" err="1" smtClean="0"/>
              <a:t>years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be </a:t>
            </a:r>
            <a:r>
              <a:rPr lang="tr-TR" sz="2000" dirty="0" err="1" smtClean="0"/>
              <a:t>successfully</a:t>
            </a:r>
            <a:r>
              <a:rPr lang="tr-TR" sz="2000" dirty="0" smtClean="0"/>
              <a:t> </a:t>
            </a:r>
            <a:r>
              <a:rPr lang="tr-TR" sz="2000" dirty="0" err="1" smtClean="0"/>
              <a:t>eliminate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crustal</a:t>
            </a:r>
            <a:r>
              <a:rPr lang="tr-TR" sz="2000" dirty="0" smtClean="0"/>
              <a:t> </a:t>
            </a:r>
            <a:r>
              <a:rPr lang="tr-TR" sz="2000" dirty="0" err="1" smtClean="0"/>
              <a:t>deformation</a:t>
            </a:r>
            <a:endParaRPr lang="tr-TR" sz="2000" dirty="0" smtClean="0"/>
          </a:p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tr-TR" sz="2000" dirty="0" err="1" smtClean="0"/>
              <a:t>The</a:t>
            </a:r>
            <a:r>
              <a:rPr lang="tr-TR" sz="2000" dirty="0" smtClean="0"/>
              <a:t> data is </a:t>
            </a:r>
            <a:r>
              <a:rPr lang="tr-TR" sz="2000" dirty="0" err="1" smtClean="0"/>
              <a:t>freed</a:t>
            </a:r>
            <a:r>
              <a:rPr lang="tr-TR" sz="2000" dirty="0" smtClean="0"/>
              <a:t> </a:t>
            </a:r>
            <a:r>
              <a:rPr lang="tr-TR" sz="2000" dirty="0" err="1" smtClean="0"/>
              <a:t>from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effect</a:t>
            </a:r>
            <a:r>
              <a:rPr lang="tr-TR" sz="2000" dirty="0" smtClean="0"/>
              <a:t> of </a:t>
            </a:r>
            <a:r>
              <a:rPr lang="tr-TR" sz="2000" dirty="0" err="1" smtClean="0"/>
              <a:t>Geomagnetic</a:t>
            </a:r>
            <a:r>
              <a:rPr lang="tr-TR" sz="2000" dirty="0" smtClean="0"/>
              <a:t> </a:t>
            </a:r>
            <a:r>
              <a:rPr lang="tr-TR" sz="2000" dirty="0" err="1" smtClean="0"/>
              <a:t>Storms</a:t>
            </a:r>
            <a:endParaRPr lang="tr-TR" sz="2000" dirty="0" smtClean="0"/>
          </a:p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tr-TR" sz="2000" dirty="0" err="1" smtClean="0"/>
              <a:t>Both</a:t>
            </a:r>
            <a:r>
              <a:rPr lang="tr-TR" sz="2000" dirty="0" smtClean="0"/>
              <a:t> </a:t>
            </a:r>
            <a:r>
              <a:rPr lang="tr-TR" sz="2000" dirty="0" err="1" smtClean="0"/>
              <a:t>continuous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campaign</a:t>
            </a:r>
            <a:r>
              <a:rPr lang="tr-TR" sz="2000" dirty="0" smtClean="0"/>
              <a:t> GNSS </a:t>
            </a:r>
            <a:r>
              <a:rPr lang="tr-TR" sz="2000" dirty="0" err="1" smtClean="0"/>
              <a:t>measurements</a:t>
            </a:r>
            <a:r>
              <a:rPr lang="tr-TR" sz="2000" dirty="0" smtClean="0"/>
              <a:t> </a:t>
            </a:r>
            <a:r>
              <a:rPr lang="tr-TR" sz="2000" dirty="0" err="1" smtClean="0"/>
              <a:t>will</a:t>
            </a:r>
            <a:r>
              <a:rPr lang="tr-TR" sz="2000" dirty="0" smtClean="0"/>
              <a:t> be </a:t>
            </a:r>
            <a:r>
              <a:rPr lang="tr-TR" sz="2000" dirty="0" err="1" smtClean="0"/>
              <a:t>used</a:t>
            </a:r>
            <a:r>
              <a:rPr lang="tr-TR" sz="2000" dirty="0" smtClean="0"/>
              <a:t> </a:t>
            </a:r>
            <a:r>
              <a:rPr lang="tr-TR" sz="2000" dirty="0" err="1" smtClean="0"/>
              <a:t>for</a:t>
            </a:r>
            <a:r>
              <a:rPr lang="tr-TR" sz="2000" dirty="0" smtClean="0"/>
              <a:t> </a:t>
            </a:r>
            <a:r>
              <a:rPr lang="tr-TR" sz="2000" dirty="0" err="1" smtClean="0"/>
              <a:t>evaluations</a:t>
            </a:r>
            <a:endParaRPr lang="tr-TR" sz="2000" dirty="0" smtClean="0"/>
          </a:p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en-US" sz="2000" dirty="0" smtClean="0"/>
              <a:t>Synthetic </a:t>
            </a:r>
            <a:r>
              <a:rPr lang="en-US" sz="2000" dirty="0"/>
              <a:t>GPS campaigns </a:t>
            </a:r>
            <a:r>
              <a:rPr lang="tr-TR" sz="2000" dirty="0" err="1" smtClean="0"/>
              <a:t>will</a:t>
            </a:r>
            <a:r>
              <a:rPr lang="tr-TR" sz="2000" dirty="0" smtClean="0"/>
              <a:t> be</a:t>
            </a:r>
            <a:r>
              <a:rPr lang="en-US" sz="2000" dirty="0" smtClean="0"/>
              <a:t> </a:t>
            </a:r>
            <a:r>
              <a:rPr lang="en-US" sz="2000" dirty="0"/>
              <a:t>generated </a:t>
            </a:r>
            <a:r>
              <a:rPr lang="tr-TR" sz="2000" dirty="0" err="1" smtClean="0"/>
              <a:t>using</a:t>
            </a:r>
            <a:r>
              <a:rPr lang="en-US" sz="2000" dirty="0" smtClean="0"/>
              <a:t> </a:t>
            </a:r>
            <a:r>
              <a:rPr lang="en-US" sz="2000" dirty="0"/>
              <a:t>the permanent stations of the IGS (International GNSS Service). </a:t>
            </a:r>
            <a:endParaRPr lang="tr-TR" sz="2000" dirty="0" smtClean="0"/>
          </a:p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en-US" sz="2000" dirty="0" smtClean="0"/>
              <a:t>The </a:t>
            </a:r>
            <a:r>
              <a:rPr lang="en-US" sz="2000" dirty="0"/>
              <a:t>data </a:t>
            </a:r>
            <a:r>
              <a:rPr lang="tr-TR" sz="2000" dirty="0" err="1" smtClean="0"/>
              <a:t>will</a:t>
            </a:r>
            <a:r>
              <a:rPr lang="tr-TR" sz="2000" dirty="0" smtClean="0"/>
              <a:t> be</a:t>
            </a:r>
            <a:r>
              <a:rPr lang="en-US" sz="2000" dirty="0" smtClean="0"/>
              <a:t> </a:t>
            </a:r>
            <a:r>
              <a:rPr lang="en-US" sz="2000" dirty="0"/>
              <a:t>processed using the PPP module of the NASA/JPL's </a:t>
            </a:r>
            <a:r>
              <a:rPr lang="en-US" sz="2000" dirty="0" err="1"/>
              <a:t>GipsyX</a:t>
            </a:r>
            <a:r>
              <a:rPr lang="en-US" sz="2000" dirty="0"/>
              <a:t> software. </a:t>
            </a:r>
            <a:endParaRPr lang="tr-TR" sz="200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4</a:t>
            </a:fld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B89A-9FB5-43A2-B706-871753B061BD}" type="datetime1">
              <a:rPr lang="en-US" smtClean="0"/>
              <a:t>4/22/2021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Climatic </a:t>
            </a:r>
            <a:r>
              <a:rPr lang="en-US" dirty="0"/>
              <a:t>Effects on GPS PPP Accuracy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384" y="-22848"/>
            <a:ext cx="1188720" cy="1266169"/>
          </a:xfrm>
          <a:prstGeom prst="rect">
            <a:avLst/>
          </a:prstGeom>
        </p:spPr>
      </p:pic>
      <p:cxnSp>
        <p:nvCxnSpPr>
          <p:cNvPr id="11" name="Düz Bağlayıcı 10"/>
          <p:cNvCxnSpPr/>
          <p:nvPr/>
        </p:nvCxnSpPr>
        <p:spPr>
          <a:xfrm>
            <a:off x="958788" y="1146286"/>
            <a:ext cx="10395012" cy="4115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104" y="154194"/>
            <a:ext cx="950027" cy="872535"/>
          </a:xfrm>
          <a:prstGeom prst="rect">
            <a:avLst/>
          </a:prstGeom>
        </p:spPr>
      </p:pic>
      <p:sp>
        <p:nvSpPr>
          <p:cNvPr id="12" name="Unvan 1"/>
          <p:cNvSpPr>
            <a:spLocks noGrp="1"/>
          </p:cNvSpPr>
          <p:nvPr>
            <p:ph type="title"/>
          </p:nvPr>
        </p:nvSpPr>
        <p:spPr>
          <a:xfrm>
            <a:off x="838200" y="124287"/>
            <a:ext cx="9759898" cy="93235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Climatic Effects on GPS PPP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Accuracy</a:t>
            </a:r>
            <a:r>
              <a:rPr lang="en-US" b="1" dirty="0">
                <a:latin typeface="Franklin Gothic Medium Cond" panose="020B0606030402020204" pitchFamily="34" charset="0"/>
              </a:rPr>
              <a:t/>
            </a:r>
            <a:br>
              <a:rPr lang="en-US" b="1" dirty="0">
                <a:latin typeface="Franklin Gothic Medium Cond" panose="020B0606030402020204" pitchFamily="34" charset="0"/>
              </a:rPr>
            </a:b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Aim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of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the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Study</a:t>
            </a:r>
            <a:endParaRPr lang="en-US" sz="27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257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05" y="2459470"/>
            <a:ext cx="3641765" cy="3201553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1296207"/>
            <a:ext cx="10823369" cy="1163263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Note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difference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between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major </a:t>
            </a:r>
            <a:r>
              <a:rPr lang="en-US" sz="2500" dirty="0">
                <a:latin typeface="Calibri" pitchFamily="34" charset="0"/>
                <a:cs typeface="Calibri" pitchFamily="34" charset="0"/>
              </a:rPr>
              <a:t>climate zone 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classification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i.e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.,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used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in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Saracoglu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&amp;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Sanli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2020)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and</a:t>
            </a:r>
            <a:r>
              <a:rPr lang="en-US" sz="2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500" dirty="0">
                <a:latin typeface="Calibri" pitchFamily="34" charset="0"/>
                <a:cs typeface="Calibri" pitchFamily="34" charset="0"/>
              </a:rPr>
              <a:t>the widely used </a:t>
            </a:r>
            <a:r>
              <a:rPr lang="en-US" sz="2500" dirty="0" err="1">
                <a:latin typeface="Calibri" pitchFamily="34" charset="0"/>
                <a:cs typeface="Calibri" pitchFamily="34" charset="0"/>
              </a:rPr>
              <a:t>Köppen</a:t>
            </a:r>
            <a:r>
              <a:rPr lang="en-US" sz="2500" dirty="0">
                <a:latin typeface="Calibri" pitchFamily="34" charset="0"/>
                <a:cs typeface="Calibri" pitchFamily="34" charset="0"/>
              </a:rPr>
              <a:t> Geiger climate </a:t>
            </a:r>
            <a:r>
              <a:rPr lang="tr-TR" sz="2500" dirty="0" err="1" smtClean="0">
                <a:latin typeface="Calibri" pitchFamily="34" charset="0"/>
                <a:cs typeface="Calibri" pitchFamily="34" charset="0"/>
              </a:rPr>
              <a:t>classification</a:t>
            </a:r>
            <a:r>
              <a:rPr lang="tr-TR" sz="2500" dirty="0" smtClean="0">
                <a:latin typeface="Calibri" pitchFamily="34" charset="0"/>
                <a:cs typeface="Calibri" pitchFamily="34" charset="0"/>
              </a:rPr>
              <a:t> [2], [3], [4]</a:t>
            </a:r>
            <a:endParaRPr lang="tr-TR" sz="25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B89A-9FB5-43A2-B706-871753B061BD}" type="datetime1">
              <a:rPr lang="en-US" smtClean="0"/>
              <a:t>4/22/2021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Climatic </a:t>
            </a:r>
            <a:r>
              <a:rPr lang="en-US" dirty="0"/>
              <a:t>Effects on GPS PPP Accuracy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384" y="-22848"/>
            <a:ext cx="1188720" cy="1266169"/>
          </a:xfrm>
          <a:prstGeom prst="rect">
            <a:avLst/>
          </a:prstGeom>
        </p:spPr>
      </p:pic>
      <p:cxnSp>
        <p:nvCxnSpPr>
          <p:cNvPr id="11" name="Düz Bağlayıcı 10"/>
          <p:cNvCxnSpPr/>
          <p:nvPr/>
        </p:nvCxnSpPr>
        <p:spPr>
          <a:xfrm>
            <a:off x="958788" y="1146286"/>
            <a:ext cx="10395012" cy="4115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Unvan 1"/>
          <p:cNvSpPr>
            <a:spLocks noGrp="1"/>
          </p:cNvSpPr>
          <p:nvPr>
            <p:ph type="title"/>
          </p:nvPr>
        </p:nvSpPr>
        <p:spPr>
          <a:xfrm>
            <a:off x="838200" y="124287"/>
            <a:ext cx="9759898" cy="93235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Climatic Effects on GPS PPP Accuracy</a:t>
            </a:r>
            <a:r>
              <a:rPr lang="en-US" b="1" dirty="0">
                <a:latin typeface="Franklin Gothic Medium Cond" panose="020B0606030402020204" pitchFamily="34" charset="0"/>
              </a:rPr>
              <a:t/>
            </a:r>
            <a:br>
              <a:rPr lang="en-US" b="1" dirty="0">
                <a:latin typeface="Franklin Gothic Medium Cond" panose="020B0606030402020204" pitchFamily="34" charset="0"/>
              </a:rPr>
            </a:br>
            <a:r>
              <a:rPr lang="tr-TR" sz="27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Köppen-Geiger</a:t>
            </a:r>
            <a:r>
              <a:rPr lang="tr-TR" sz="2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tr-TR" sz="27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climate</a:t>
            </a:r>
            <a:r>
              <a:rPr lang="tr-TR" sz="2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tr-TR" sz="27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classification</a:t>
            </a:r>
            <a:r>
              <a:rPr lang="tr-TR" sz="2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endParaRPr lang="en-US" sz="27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104" y="154194"/>
            <a:ext cx="950027" cy="872535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0" b="28539"/>
          <a:stretch/>
        </p:blipFill>
        <p:spPr>
          <a:xfrm>
            <a:off x="7051818" y="2699037"/>
            <a:ext cx="4937313" cy="2972438"/>
          </a:xfrm>
          <a:prstGeom prst="rect">
            <a:avLst/>
          </a:prstGeom>
        </p:spPr>
      </p:pic>
      <p:sp>
        <p:nvSpPr>
          <p:cNvPr id="14" name="Sağ Ok 13"/>
          <p:cNvSpPr/>
          <p:nvPr/>
        </p:nvSpPr>
        <p:spPr>
          <a:xfrm>
            <a:off x="5482891" y="4034723"/>
            <a:ext cx="1226217" cy="546265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Dikdörtgen 1"/>
          <p:cNvSpPr/>
          <p:nvPr/>
        </p:nvSpPr>
        <p:spPr>
          <a:xfrm>
            <a:off x="771093" y="5671475"/>
            <a:ext cx="49889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err="1" smtClean="0">
                <a:latin typeface="Calibri" pitchFamily="34" charset="0"/>
                <a:cs typeface="Calibri" pitchFamily="34" charset="0"/>
              </a:rPr>
              <a:t>Fig</a:t>
            </a:r>
            <a:r>
              <a:rPr lang="tr-TR" sz="1400" dirty="0" smtClean="0">
                <a:latin typeface="Calibri" pitchFamily="34" charset="0"/>
                <a:cs typeface="Calibri" pitchFamily="34" charset="0"/>
              </a:rPr>
              <a:t> 1. </a:t>
            </a:r>
            <a:r>
              <a:rPr lang="tr-TR" sz="1400" dirty="0">
                <a:latin typeface="Calibri" pitchFamily="34" charset="0"/>
                <a:cs typeface="Calibri" pitchFamily="34" charset="0"/>
              </a:rPr>
              <a:t>M</a:t>
            </a:r>
            <a:r>
              <a:rPr lang="en-US" sz="1400" dirty="0" err="1" smtClean="0">
                <a:latin typeface="Calibri" pitchFamily="34" charset="0"/>
                <a:cs typeface="Calibri" pitchFamily="34" charset="0"/>
              </a:rPr>
              <a:t>athematical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climate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zones</a:t>
            </a:r>
            <a:r>
              <a:rPr lang="tr-TR" sz="14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tr-TR" sz="1400" dirty="0" err="1" smtClean="0">
                <a:latin typeface="Calibri" pitchFamily="34" charset="0"/>
                <a:cs typeface="Calibri" pitchFamily="34" charset="0"/>
              </a:rPr>
              <a:t>used</a:t>
            </a:r>
            <a:r>
              <a:rPr lang="tr-TR" sz="1400" dirty="0" smtClean="0">
                <a:latin typeface="Calibri" pitchFamily="34" charset="0"/>
                <a:cs typeface="Calibri" pitchFamily="34" charset="0"/>
              </a:rPr>
              <a:t> in </a:t>
            </a:r>
            <a:r>
              <a:rPr lang="tr-TR" sz="1400" dirty="0" err="1" smtClean="0">
                <a:latin typeface="Calibri" pitchFamily="34" charset="0"/>
                <a:cs typeface="Calibri" pitchFamily="34" charset="0"/>
              </a:rPr>
              <a:t>Saracoglu</a:t>
            </a:r>
            <a:r>
              <a:rPr lang="tr-TR" sz="1400" dirty="0" smtClean="0">
                <a:latin typeface="Calibri" pitchFamily="34" charset="0"/>
                <a:cs typeface="Calibri" pitchFamily="34" charset="0"/>
              </a:rPr>
              <a:t> &amp; </a:t>
            </a:r>
            <a:r>
              <a:rPr lang="tr-TR" sz="1400" dirty="0" err="1" smtClean="0">
                <a:latin typeface="Calibri" pitchFamily="34" charset="0"/>
                <a:cs typeface="Calibri" pitchFamily="34" charset="0"/>
              </a:rPr>
              <a:t>Sanli</a:t>
            </a:r>
            <a:r>
              <a:rPr lang="tr-TR" sz="1400" dirty="0" smtClean="0">
                <a:latin typeface="Calibri" pitchFamily="34" charset="0"/>
                <a:cs typeface="Calibri" pitchFamily="34" charset="0"/>
              </a:rPr>
              <a:t> 2020)</a:t>
            </a:r>
            <a:endParaRPr lang="tr-TR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7807633" y="5678132"/>
            <a:ext cx="34256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err="1" smtClean="0"/>
              <a:t>Fig</a:t>
            </a:r>
            <a:r>
              <a:rPr lang="tr-TR" sz="1400" dirty="0" smtClean="0"/>
              <a:t> 2. </a:t>
            </a:r>
            <a:r>
              <a:rPr lang="tr-TR" sz="1400" dirty="0" err="1" smtClean="0"/>
              <a:t>Köppen-Geiger</a:t>
            </a:r>
            <a:r>
              <a:rPr lang="tr-TR" sz="1400" dirty="0" smtClean="0"/>
              <a:t> </a:t>
            </a:r>
            <a:r>
              <a:rPr lang="tr-TR" sz="1400" dirty="0" err="1" smtClean="0"/>
              <a:t>climate</a:t>
            </a:r>
            <a:r>
              <a:rPr lang="tr-TR" sz="1400" dirty="0" smtClean="0"/>
              <a:t> </a:t>
            </a:r>
            <a:r>
              <a:rPr lang="tr-TR" sz="1400" dirty="0" err="1" smtClean="0"/>
              <a:t>classification</a:t>
            </a:r>
            <a:r>
              <a:rPr lang="tr-TR" sz="1400" dirty="0" smtClean="0"/>
              <a:t> </a:t>
            </a:r>
            <a:r>
              <a:rPr lang="tr-TR" sz="1400" baseline="30000" dirty="0" smtClean="0"/>
              <a:t>[1]</a:t>
            </a:r>
            <a:endParaRPr lang="tr-TR" sz="1400" baseline="30000" dirty="0"/>
          </a:p>
        </p:txBody>
      </p:sp>
    </p:spTree>
    <p:extLst>
      <p:ext uri="{BB962C8B-B14F-4D97-AF65-F5344CB8AC3E}">
        <p14:creationId xmlns:p14="http://schemas.microsoft.com/office/powerpoint/2010/main" val="329267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55406" y="1296206"/>
            <a:ext cx="10498394" cy="5163588"/>
          </a:xfrm>
        </p:spPr>
        <p:txBody>
          <a:bodyPr>
            <a:normAutofit/>
          </a:bodyPr>
          <a:lstStyle/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reated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by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Wladimir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Petrovich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Köppen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in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1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884 [2]</a:t>
            </a:r>
          </a:p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tr-TR" sz="2000" dirty="0" err="1">
                <a:latin typeface="Calibri" pitchFamily="34" charset="0"/>
                <a:cs typeface="Calibri" pitchFamily="34" charset="0"/>
              </a:rPr>
              <a:t>I</a:t>
            </a: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mproved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with the contributions of Rudolf Geiger 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[3]</a:t>
            </a:r>
          </a:p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tr-TR" sz="2000" dirty="0">
                <a:latin typeface="Calibri" pitchFamily="34" charset="0"/>
                <a:cs typeface="Calibri" pitchFamily="34" charset="0"/>
              </a:rPr>
              <a:t>A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ll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cities are expressed in five climatic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zones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;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considering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the monthly, annual temperature and rainfall information of the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regions,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>
              <a:spcAft>
                <a:spcPts val="1000"/>
              </a:spcAft>
              <a:tabLst>
                <a:tab pos="762000" algn="l"/>
              </a:tabLst>
            </a:pP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Named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 as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Köppen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-Geiger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Climate Classification, these climate groups are designated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as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: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: equatorial region,</a:t>
            </a:r>
          </a:p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B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: arid zone,</a:t>
            </a:r>
          </a:p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: warm temperate zone,</a:t>
            </a:r>
          </a:p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D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: snow zone and</a:t>
            </a:r>
          </a:p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: the polar region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.</a:t>
            </a:r>
            <a:endParaRPr lang="tr-TR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B89A-9FB5-43A2-B706-871753B061BD}" type="datetime1">
              <a:rPr lang="en-US" smtClean="0"/>
              <a:t>4/22/2021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Climatic </a:t>
            </a:r>
            <a:r>
              <a:rPr lang="en-US" dirty="0"/>
              <a:t>Effects on GPS PPP Accuracy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384" y="-22848"/>
            <a:ext cx="1188720" cy="1266169"/>
          </a:xfrm>
          <a:prstGeom prst="rect">
            <a:avLst/>
          </a:prstGeom>
        </p:spPr>
      </p:pic>
      <p:cxnSp>
        <p:nvCxnSpPr>
          <p:cNvPr id="11" name="Düz Bağlayıcı 10"/>
          <p:cNvCxnSpPr/>
          <p:nvPr/>
        </p:nvCxnSpPr>
        <p:spPr>
          <a:xfrm>
            <a:off x="958788" y="1146286"/>
            <a:ext cx="10395012" cy="4115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104" y="154194"/>
            <a:ext cx="950027" cy="872535"/>
          </a:xfrm>
          <a:prstGeom prst="rect">
            <a:avLst/>
          </a:prstGeom>
        </p:spPr>
      </p:pic>
      <p:sp>
        <p:nvSpPr>
          <p:cNvPr id="12" name="Unvan 1"/>
          <p:cNvSpPr>
            <a:spLocks noGrp="1"/>
          </p:cNvSpPr>
          <p:nvPr>
            <p:ph type="title"/>
          </p:nvPr>
        </p:nvSpPr>
        <p:spPr>
          <a:xfrm>
            <a:off x="838200" y="124287"/>
            <a:ext cx="9759898" cy="93235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Climatic Effects on GPS PPP Accuracy</a:t>
            </a:r>
            <a:r>
              <a:rPr lang="en-US" b="1" dirty="0">
                <a:latin typeface="Franklin Gothic Medium Cond" panose="020B0606030402020204" pitchFamily="34" charset="0"/>
              </a:rPr>
              <a:t/>
            </a:r>
            <a:br>
              <a:rPr lang="en-US" b="1" dirty="0">
                <a:latin typeface="Franklin Gothic Medium Cond" panose="020B0606030402020204" pitchFamily="34" charset="0"/>
              </a:rPr>
            </a:br>
            <a:r>
              <a:rPr lang="tr-TR" sz="27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Köppen-Geiger</a:t>
            </a:r>
            <a:r>
              <a:rPr lang="tr-TR" sz="2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tr-TR" sz="27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climate</a:t>
            </a:r>
            <a:r>
              <a:rPr lang="tr-TR" sz="2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tr-TR" sz="27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classification</a:t>
            </a:r>
            <a:r>
              <a:rPr lang="tr-TR" sz="2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endParaRPr lang="en-US" sz="27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192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B89A-9FB5-43A2-B706-871753B061BD}" type="datetime1">
              <a:rPr lang="en-US" smtClean="0"/>
              <a:t>4/22/2021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Climatic </a:t>
            </a:r>
            <a:r>
              <a:rPr lang="en-US" dirty="0"/>
              <a:t>Effects on GPS PPP Accuracy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384" y="-22848"/>
            <a:ext cx="1188720" cy="1266169"/>
          </a:xfrm>
          <a:prstGeom prst="rect">
            <a:avLst/>
          </a:prstGeom>
        </p:spPr>
      </p:pic>
      <p:cxnSp>
        <p:nvCxnSpPr>
          <p:cNvPr id="11" name="Düz Bağlayıcı 10"/>
          <p:cNvCxnSpPr/>
          <p:nvPr/>
        </p:nvCxnSpPr>
        <p:spPr>
          <a:xfrm>
            <a:off x="958788" y="1146286"/>
            <a:ext cx="10395012" cy="4115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104" y="154194"/>
            <a:ext cx="950027" cy="872535"/>
          </a:xfrm>
          <a:prstGeom prst="rect">
            <a:avLst/>
          </a:prstGeom>
        </p:spPr>
      </p:pic>
      <p:sp>
        <p:nvSpPr>
          <p:cNvPr id="9" name="İçerik Yer Tutucusu 8"/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err="1">
                <a:solidFill>
                  <a:srgbClr val="FF0000"/>
                </a:solidFill>
              </a:rPr>
              <a:t>Why</a:t>
            </a:r>
            <a:r>
              <a:rPr lang="tr-TR" sz="2400" dirty="0">
                <a:solidFill>
                  <a:srgbClr val="FF0000"/>
                </a:solidFill>
              </a:rPr>
              <a:t> do </a:t>
            </a:r>
            <a:r>
              <a:rPr lang="tr-TR" sz="2400" dirty="0" err="1">
                <a:solidFill>
                  <a:srgbClr val="FF0000"/>
                </a:solidFill>
              </a:rPr>
              <a:t>we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use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the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Köppen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Geiger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climate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classification</a:t>
            </a:r>
            <a:r>
              <a:rPr lang="tr-TR" sz="2400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endParaRPr lang="tr-TR" sz="2400" dirty="0">
              <a:solidFill>
                <a:srgbClr val="FF0000"/>
              </a:solidFill>
            </a:endParaRPr>
          </a:p>
          <a:p>
            <a:pPr algn="just"/>
            <a:r>
              <a:rPr lang="tr-TR" sz="2400" dirty="0" err="1"/>
              <a:t>Saracoglu</a:t>
            </a:r>
            <a:r>
              <a:rPr lang="tr-TR" sz="2400" dirty="0"/>
              <a:t> &amp; </a:t>
            </a:r>
            <a:r>
              <a:rPr lang="tr-TR" sz="2400" dirty="0" err="1"/>
              <a:t>Sanli</a:t>
            </a:r>
            <a:r>
              <a:rPr lang="tr-TR" sz="2400" dirty="0"/>
              <a:t> 2020 </a:t>
            </a:r>
            <a:r>
              <a:rPr lang="tr-TR" sz="2400" dirty="0" err="1"/>
              <a:t>used</a:t>
            </a:r>
            <a:r>
              <a:rPr lang="tr-TR" sz="2400" dirty="0"/>
              <a:t> </a:t>
            </a:r>
            <a:r>
              <a:rPr lang="tr-TR" sz="2400" dirty="0" err="1"/>
              <a:t>mathematical</a:t>
            </a:r>
            <a:r>
              <a:rPr lang="tr-TR" sz="2400" dirty="0"/>
              <a:t> </a:t>
            </a:r>
            <a:r>
              <a:rPr lang="tr-TR" sz="2400" dirty="0" err="1"/>
              <a:t>climate</a:t>
            </a:r>
            <a:r>
              <a:rPr lang="tr-TR" sz="2400" dirty="0"/>
              <a:t> </a:t>
            </a:r>
            <a:r>
              <a:rPr lang="tr-TR" sz="2400" dirty="0" err="1"/>
              <a:t>zones</a:t>
            </a:r>
            <a:r>
              <a:rPr lang="tr-TR" sz="2400" dirty="0"/>
              <a:t> in </a:t>
            </a:r>
            <a:r>
              <a:rPr lang="tr-TR" sz="2400" dirty="0" err="1"/>
              <a:t>which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zones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separated</a:t>
            </a:r>
            <a:r>
              <a:rPr lang="tr-TR" sz="2400" dirty="0"/>
              <a:t>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parallels</a:t>
            </a:r>
            <a:r>
              <a:rPr lang="tr-TR" sz="2400" dirty="0"/>
              <a:t> of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latitude</a:t>
            </a:r>
            <a:r>
              <a:rPr lang="tr-TR" sz="2400" dirty="0"/>
              <a:t>. </a:t>
            </a:r>
            <a:r>
              <a:rPr lang="tr-TR" sz="2400" dirty="0" err="1"/>
              <a:t>This</a:t>
            </a:r>
            <a:r>
              <a:rPr lang="tr-TR" sz="2400" dirty="0"/>
              <a:t> is </a:t>
            </a:r>
            <a:r>
              <a:rPr lang="tr-TR" sz="2400" dirty="0" err="1"/>
              <a:t>only</a:t>
            </a:r>
            <a:r>
              <a:rPr lang="tr-TR" sz="2400" dirty="0"/>
              <a:t> a </a:t>
            </a:r>
            <a:r>
              <a:rPr lang="tr-TR" sz="2400" dirty="0" err="1"/>
              <a:t>basic</a:t>
            </a:r>
            <a:r>
              <a:rPr lang="tr-TR" sz="2400" dirty="0"/>
              <a:t> </a:t>
            </a:r>
            <a:r>
              <a:rPr lang="tr-TR" sz="2400" dirty="0" err="1"/>
              <a:t>classification</a:t>
            </a:r>
            <a:r>
              <a:rPr lang="tr-TR" sz="2400" dirty="0"/>
              <a:t> </a:t>
            </a:r>
            <a:r>
              <a:rPr lang="tr-TR" sz="2400" dirty="0" err="1"/>
              <a:t>based</a:t>
            </a:r>
            <a:r>
              <a:rPr lang="tr-TR" sz="2400" dirty="0"/>
              <a:t> on </a:t>
            </a:r>
            <a:r>
              <a:rPr lang="tr-TR" sz="2400" dirty="0" err="1" smtClean="0"/>
              <a:t>latitudinal</a:t>
            </a:r>
            <a:r>
              <a:rPr lang="tr-TR" sz="2400" dirty="0" smtClean="0"/>
              <a:t> </a:t>
            </a:r>
            <a:r>
              <a:rPr lang="tr-TR" sz="2400" dirty="0" err="1" smtClean="0"/>
              <a:t>classification</a:t>
            </a:r>
            <a:r>
              <a:rPr lang="tr-TR" sz="2400" dirty="0" smtClean="0"/>
              <a:t>. </a:t>
            </a:r>
            <a:r>
              <a:rPr lang="tr-TR" sz="2400" dirty="0" err="1"/>
              <a:t>This</a:t>
            </a:r>
            <a:r>
              <a:rPr lang="tr-TR" sz="2400" dirty="0"/>
              <a:t> </a:t>
            </a:r>
            <a:r>
              <a:rPr lang="tr-TR" sz="2400" dirty="0" err="1"/>
              <a:t>classification</a:t>
            </a:r>
            <a:r>
              <a:rPr lang="tr-TR" sz="2400" dirty="0"/>
              <a:t> </a:t>
            </a:r>
            <a:r>
              <a:rPr lang="tr-TR" sz="2400" dirty="0" err="1" smtClean="0"/>
              <a:t>does</a:t>
            </a:r>
            <a:r>
              <a:rPr lang="tr-TR" sz="2400" dirty="0" smtClean="0"/>
              <a:t> </a:t>
            </a:r>
            <a:r>
              <a:rPr lang="tr-TR" sz="2400" dirty="0"/>
              <a:t>not </a:t>
            </a:r>
            <a:r>
              <a:rPr lang="tr-TR" sz="2400" dirty="0" err="1"/>
              <a:t>reflect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 smtClean="0"/>
              <a:t>actual</a:t>
            </a:r>
            <a:r>
              <a:rPr lang="tr-TR" sz="2400" dirty="0" smtClean="0"/>
              <a:t> </a:t>
            </a:r>
            <a:r>
              <a:rPr lang="tr-TR" sz="2400" dirty="0" err="1" smtClean="0"/>
              <a:t>climatic</a:t>
            </a:r>
            <a:r>
              <a:rPr lang="tr-TR" sz="2400" dirty="0" smtClean="0"/>
              <a:t> </a:t>
            </a:r>
            <a:r>
              <a:rPr lang="tr-TR" sz="2400" dirty="0" err="1" smtClean="0"/>
              <a:t>change</a:t>
            </a:r>
            <a:r>
              <a:rPr lang="tr-TR" sz="2400" dirty="0" smtClean="0"/>
              <a:t>.</a:t>
            </a:r>
          </a:p>
          <a:p>
            <a:pPr marL="0" indent="0" algn="just">
              <a:buNone/>
            </a:pPr>
            <a:endParaRPr lang="tr-TR" sz="2400" dirty="0"/>
          </a:p>
          <a:p>
            <a:pPr algn="just"/>
            <a:r>
              <a:rPr lang="tr-TR" sz="2400" dirty="0" err="1"/>
              <a:t>Therefore</a:t>
            </a:r>
            <a:r>
              <a:rPr lang="tr-TR" sz="2400" dirty="0"/>
              <a:t>, in </a:t>
            </a:r>
            <a:r>
              <a:rPr lang="tr-TR" sz="2400" dirty="0" err="1"/>
              <a:t>this</a:t>
            </a:r>
            <a:r>
              <a:rPr lang="tr-TR" sz="2400" dirty="0"/>
              <a:t> </a:t>
            </a:r>
            <a:r>
              <a:rPr lang="tr-TR" sz="2400" dirty="0" err="1"/>
              <a:t>study</a:t>
            </a:r>
            <a:r>
              <a:rPr lang="tr-TR" sz="2400" dirty="0"/>
              <a:t> </a:t>
            </a:r>
            <a:r>
              <a:rPr lang="tr-TR" sz="2400" dirty="0" err="1"/>
              <a:t>we</a:t>
            </a:r>
            <a:r>
              <a:rPr lang="tr-TR" sz="2400" dirty="0"/>
              <a:t> </a:t>
            </a:r>
            <a:r>
              <a:rPr lang="tr-TR" sz="2400" dirty="0" err="1"/>
              <a:t>use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Köppen</a:t>
            </a:r>
            <a:r>
              <a:rPr lang="tr-TR" sz="2400" dirty="0"/>
              <a:t> </a:t>
            </a:r>
            <a:r>
              <a:rPr lang="tr-TR" sz="2400" dirty="0" err="1"/>
              <a:t>Geiger</a:t>
            </a:r>
            <a:r>
              <a:rPr lang="tr-TR" sz="2400" dirty="0"/>
              <a:t> </a:t>
            </a:r>
            <a:r>
              <a:rPr lang="tr-TR" sz="2400" dirty="0" err="1"/>
              <a:t>climate</a:t>
            </a:r>
            <a:r>
              <a:rPr lang="tr-TR" sz="2400" dirty="0"/>
              <a:t> </a:t>
            </a:r>
            <a:r>
              <a:rPr lang="tr-TR" sz="2400" dirty="0" err="1"/>
              <a:t>classification</a:t>
            </a:r>
            <a:r>
              <a:rPr lang="tr-TR" sz="2400" dirty="0"/>
              <a:t>, </a:t>
            </a:r>
            <a:r>
              <a:rPr lang="tr-TR" sz="2400" dirty="0" err="1"/>
              <a:t>which</a:t>
            </a:r>
            <a:r>
              <a:rPr lang="tr-TR" sz="2400" dirty="0"/>
              <a:t> is not </a:t>
            </a:r>
            <a:r>
              <a:rPr lang="tr-TR" sz="2400" dirty="0" err="1"/>
              <a:t>only</a:t>
            </a:r>
            <a:r>
              <a:rPr lang="tr-TR" sz="2400" dirty="0"/>
              <a:t> </a:t>
            </a:r>
            <a:r>
              <a:rPr lang="tr-TR" sz="2400" dirty="0" err="1"/>
              <a:t>dependent</a:t>
            </a:r>
            <a:r>
              <a:rPr lang="tr-TR" sz="2400" dirty="0"/>
              <a:t> on </a:t>
            </a:r>
            <a:r>
              <a:rPr lang="tr-TR" sz="2400" dirty="0" err="1"/>
              <a:t>latitudinal</a:t>
            </a:r>
            <a:r>
              <a:rPr lang="tr-TR" sz="2400" dirty="0"/>
              <a:t> </a:t>
            </a:r>
            <a:r>
              <a:rPr lang="tr-TR" sz="2400" dirty="0" err="1"/>
              <a:t>change</a:t>
            </a:r>
            <a:r>
              <a:rPr lang="tr-TR" sz="2400" dirty="0"/>
              <a:t>, but </a:t>
            </a:r>
            <a:r>
              <a:rPr lang="tr-TR" sz="2400" dirty="0" err="1"/>
              <a:t>also</a:t>
            </a:r>
            <a:r>
              <a:rPr lang="tr-TR" sz="2400" dirty="0"/>
              <a:t> </a:t>
            </a:r>
            <a:r>
              <a:rPr lang="tr-TR" sz="2400" dirty="0" err="1"/>
              <a:t>based</a:t>
            </a:r>
            <a:r>
              <a:rPr lang="tr-TR" sz="2400" dirty="0"/>
              <a:t> on </a:t>
            </a:r>
            <a:r>
              <a:rPr lang="tr-TR" sz="2400" dirty="0" err="1"/>
              <a:t>actual</a:t>
            </a:r>
            <a:r>
              <a:rPr lang="tr-TR" sz="2400" dirty="0"/>
              <a:t> </a:t>
            </a:r>
            <a:r>
              <a:rPr lang="tr-TR" sz="2400" dirty="0" err="1"/>
              <a:t>meteorological</a:t>
            </a:r>
            <a:r>
              <a:rPr lang="tr-TR" sz="2400" dirty="0"/>
              <a:t> </a:t>
            </a:r>
            <a:r>
              <a:rPr lang="tr-TR" sz="2400" dirty="0" err="1"/>
              <a:t>measurements</a:t>
            </a:r>
            <a:r>
              <a:rPr lang="tr-TR" sz="2400" dirty="0"/>
              <a:t> </a:t>
            </a:r>
            <a:r>
              <a:rPr lang="tr-TR" sz="2400" dirty="0" err="1"/>
              <a:t>collected</a:t>
            </a:r>
            <a:r>
              <a:rPr lang="tr-TR" sz="2400" dirty="0" smtClean="0"/>
              <a:t>.</a:t>
            </a:r>
            <a:endParaRPr lang="tr-TR" sz="2400" dirty="0"/>
          </a:p>
        </p:txBody>
      </p:sp>
      <p:sp>
        <p:nvSpPr>
          <p:cNvPr id="12" name="Unvan 1"/>
          <p:cNvSpPr>
            <a:spLocks noGrp="1"/>
          </p:cNvSpPr>
          <p:nvPr>
            <p:ph type="title"/>
          </p:nvPr>
        </p:nvSpPr>
        <p:spPr>
          <a:xfrm>
            <a:off x="838200" y="124287"/>
            <a:ext cx="9759898" cy="93235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Climatic Effects on GPS PPP Accuracy</a:t>
            </a:r>
            <a:r>
              <a:rPr lang="en-US" b="1" dirty="0">
                <a:latin typeface="Franklin Gothic Medium Cond" panose="020B0606030402020204" pitchFamily="34" charset="0"/>
              </a:rPr>
              <a:t/>
            </a:r>
            <a:br>
              <a:rPr lang="en-US" b="1" dirty="0">
                <a:latin typeface="Franklin Gothic Medium Cond" panose="020B0606030402020204" pitchFamily="34" charset="0"/>
              </a:rPr>
            </a:br>
            <a:r>
              <a:rPr lang="tr-TR" sz="27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Köppen-Geiger</a:t>
            </a:r>
            <a:r>
              <a:rPr lang="tr-TR" sz="2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tr-TR" sz="27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climate</a:t>
            </a:r>
            <a:r>
              <a:rPr lang="tr-TR" sz="2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tr-TR" sz="27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classification</a:t>
            </a:r>
            <a:r>
              <a:rPr lang="tr-TR" sz="2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endParaRPr lang="en-US" sz="27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426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Resim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165" y="1026729"/>
            <a:ext cx="8584258" cy="5197704"/>
          </a:xfrm>
          <a:prstGeom prst="rect">
            <a:avLst/>
          </a:prstGeo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B89A-9FB5-43A2-B706-871753B061BD}" type="datetime1">
              <a:rPr lang="en-US" smtClean="0"/>
              <a:t>4/22/2021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Climatic </a:t>
            </a:r>
            <a:r>
              <a:rPr lang="en-US" dirty="0"/>
              <a:t>Effects on GPS PPP Accuracy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384" y="-22848"/>
            <a:ext cx="1188720" cy="1266169"/>
          </a:xfrm>
          <a:prstGeom prst="rect">
            <a:avLst/>
          </a:prstGeom>
        </p:spPr>
      </p:pic>
      <p:cxnSp>
        <p:nvCxnSpPr>
          <p:cNvPr id="11" name="Düz Bağlayıcı 10"/>
          <p:cNvCxnSpPr/>
          <p:nvPr/>
        </p:nvCxnSpPr>
        <p:spPr>
          <a:xfrm>
            <a:off x="958788" y="1146286"/>
            <a:ext cx="10395012" cy="4115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Unvan 1"/>
          <p:cNvSpPr>
            <a:spLocks noGrp="1"/>
          </p:cNvSpPr>
          <p:nvPr>
            <p:ph type="title"/>
          </p:nvPr>
        </p:nvSpPr>
        <p:spPr>
          <a:xfrm>
            <a:off x="838200" y="124287"/>
            <a:ext cx="9759898" cy="93235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Climatic Effects on GPS PPP Accuracy</a:t>
            </a:r>
            <a:r>
              <a:rPr lang="en-US" b="1" dirty="0">
                <a:latin typeface="Franklin Gothic Medium Cond" panose="020B0606030402020204" pitchFamily="34" charset="0"/>
              </a:rPr>
              <a:t/>
            </a:r>
            <a:br>
              <a:rPr lang="en-US" b="1" dirty="0">
                <a:latin typeface="Franklin Gothic Medium Cond" panose="020B0606030402020204" pitchFamily="34" charset="0"/>
              </a:rPr>
            </a:b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sample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trial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using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IGS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station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climate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</a:t>
            </a:r>
            <a:endParaRPr lang="en-US" sz="27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104" y="154194"/>
            <a:ext cx="950027" cy="872535"/>
          </a:xfrm>
          <a:prstGeom prst="rect">
            <a:avLst/>
          </a:prstGeom>
        </p:spPr>
      </p:pic>
      <p:sp>
        <p:nvSpPr>
          <p:cNvPr id="12" name="Metin kutusu 11"/>
          <p:cNvSpPr txBox="1"/>
          <p:nvPr/>
        </p:nvSpPr>
        <p:spPr>
          <a:xfrm>
            <a:off x="417769" y="4521520"/>
            <a:ext cx="2266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A: </a:t>
            </a:r>
            <a:r>
              <a:rPr lang="tr-TR" dirty="0" err="1" smtClean="0"/>
              <a:t>Equatorial</a:t>
            </a:r>
            <a:endParaRPr lang="tr-TR" dirty="0" smtClean="0"/>
          </a:p>
          <a:p>
            <a:r>
              <a:rPr lang="tr-TR" b="1" dirty="0" smtClean="0"/>
              <a:t>B: </a:t>
            </a:r>
            <a:r>
              <a:rPr lang="tr-TR" dirty="0" err="1" smtClean="0"/>
              <a:t>Arid</a:t>
            </a:r>
            <a:endParaRPr lang="tr-TR" dirty="0" smtClean="0"/>
          </a:p>
          <a:p>
            <a:r>
              <a:rPr lang="tr-TR" b="1" dirty="0" smtClean="0"/>
              <a:t>C: </a:t>
            </a:r>
            <a:r>
              <a:rPr lang="tr-TR" dirty="0" err="1" smtClean="0"/>
              <a:t>Warm</a:t>
            </a:r>
            <a:r>
              <a:rPr lang="tr-TR" dirty="0" smtClean="0"/>
              <a:t> </a:t>
            </a:r>
            <a:r>
              <a:rPr lang="tr-TR" dirty="0" err="1" smtClean="0"/>
              <a:t>Temperate</a:t>
            </a:r>
            <a:endParaRPr lang="tr-TR" dirty="0" smtClean="0"/>
          </a:p>
          <a:p>
            <a:r>
              <a:rPr lang="tr-TR" b="1" dirty="0" smtClean="0"/>
              <a:t>D: </a:t>
            </a:r>
            <a:r>
              <a:rPr lang="tr-TR" dirty="0" err="1" smtClean="0"/>
              <a:t>Snow</a:t>
            </a:r>
            <a:endParaRPr lang="tr-TR" dirty="0" smtClean="0"/>
          </a:p>
          <a:p>
            <a:r>
              <a:rPr lang="tr-TR" b="1" dirty="0" smtClean="0"/>
              <a:t>E: </a:t>
            </a:r>
            <a:r>
              <a:rPr lang="tr-TR" dirty="0" smtClean="0"/>
              <a:t>Polar</a:t>
            </a:r>
          </a:p>
        </p:txBody>
      </p:sp>
      <p:sp>
        <p:nvSpPr>
          <p:cNvPr id="34" name="Dikdörtgen 33"/>
          <p:cNvSpPr/>
          <p:nvPr/>
        </p:nvSpPr>
        <p:spPr>
          <a:xfrm>
            <a:off x="3438711" y="6098771"/>
            <a:ext cx="58251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err="1" smtClean="0">
                <a:latin typeface="Calibri" pitchFamily="34" charset="0"/>
                <a:cs typeface="Calibri" pitchFamily="34" charset="0"/>
              </a:rPr>
              <a:t>Fig</a:t>
            </a:r>
            <a:r>
              <a:rPr lang="tr-TR" sz="1400" dirty="0" smtClean="0">
                <a:latin typeface="Calibri" pitchFamily="34" charset="0"/>
                <a:cs typeface="Calibri" pitchFamily="34" charset="0"/>
              </a:rPr>
              <a:t> 3. </a:t>
            </a:r>
            <a:r>
              <a:rPr lang="tr-TR" sz="1400" dirty="0">
                <a:latin typeface="Calibri" pitchFamily="34" charset="0"/>
                <a:cs typeface="Calibri" pitchFamily="34" charset="0"/>
              </a:rPr>
              <a:t>Station </a:t>
            </a:r>
            <a:r>
              <a:rPr lang="tr-TR" sz="1400" dirty="0" err="1">
                <a:latin typeface="Calibri" pitchFamily="34" charset="0"/>
                <a:cs typeface="Calibri" pitchFamily="34" charset="0"/>
              </a:rPr>
              <a:t>distribution</a:t>
            </a:r>
            <a:r>
              <a:rPr lang="tr-TR" sz="14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1400" dirty="0" err="1">
                <a:latin typeface="Calibri" pitchFamily="34" charset="0"/>
                <a:cs typeface="Calibri" pitchFamily="34" charset="0"/>
              </a:rPr>
              <a:t>according</a:t>
            </a:r>
            <a:r>
              <a:rPr lang="tr-TR" sz="14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1400" dirty="0" err="1">
                <a:latin typeface="Calibri" pitchFamily="34" charset="0"/>
                <a:cs typeface="Calibri" pitchFamily="34" charset="0"/>
              </a:rPr>
              <a:t>to</a:t>
            </a:r>
            <a:r>
              <a:rPr lang="tr-TR" sz="14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1400" dirty="0" err="1">
                <a:latin typeface="Calibri" pitchFamily="34" charset="0"/>
                <a:cs typeface="Calibri" pitchFamily="34" charset="0"/>
              </a:rPr>
              <a:t>Köppen-Geiger</a:t>
            </a:r>
            <a:r>
              <a:rPr lang="tr-TR" sz="14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1400" dirty="0" err="1">
                <a:latin typeface="Calibri" pitchFamily="34" charset="0"/>
                <a:cs typeface="Calibri" pitchFamily="34" charset="0"/>
              </a:rPr>
              <a:t>climate</a:t>
            </a:r>
            <a:r>
              <a:rPr lang="tr-TR" sz="14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1400" dirty="0" err="1" smtClean="0">
                <a:latin typeface="Calibri" pitchFamily="34" charset="0"/>
                <a:cs typeface="Calibri" pitchFamily="34" charset="0"/>
              </a:rPr>
              <a:t>classification</a:t>
            </a:r>
            <a:r>
              <a:rPr lang="tr-TR" sz="1400" dirty="0" smtClean="0">
                <a:latin typeface="Calibri" pitchFamily="34" charset="0"/>
                <a:cs typeface="Calibri" pitchFamily="34" charset="0"/>
              </a:rPr>
              <a:t> [4]</a:t>
            </a:r>
            <a:endParaRPr lang="tr-TR" sz="1400" baseline="30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68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24" y="1181376"/>
            <a:ext cx="11738408" cy="5452627"/>
          </a:xfrm>
          <a:prstGeom prst="rect">
            <a:avLst/>
          </a:prstGeom>
        </p:spPr>
      </p:pic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B89A-9FB5-43A2-B706-871753B061BD}" type="datetime1">
              <a:rPr lang="en-US" smtClean="0"/>
              <a:t>4/22/2021</a:t>
            </a:fld>
            <a:endParaRPr lang="en-US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384" y="-22848"/>
            <a:ext cx="1188720" cy="1266169"/>
          </a:xfrm>
          <a:prstGeom prst="rect">
            <a:avLst/>
          </a:prstGeom>
        </p:spPr>
      </p:pic>
      <p:cxnSp>
        <p:nvCxnSpPr>
          <p:cNvPr id="11" name="Düz Bağlayıcı 10"/>
          <p:cNvCxnSpPr/>
          <p:nvPr/>
        </p:nvCxnSpPr>
        <p:spPr>
          <a:xfrm>
            <a:off x="958788" y="1146286"/>
            <a:ext cx="10395012" cy="4115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Unvan 1"/>
          <p:cNvSpPr>
            <a:spLocks noGrp="1"/>
          </p:cNvSpPr>
          <p:nvPr>
            <p:ph type="title"/>
          </p:nvPr>
        </p:nvSpPr>
        <p:spPr>
          <a:xfrm>
            <a:off x="838200" y="124287"/>
            <a:ext cx="9759898" cy="93235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Climatic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Effects on GPS PPP 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Accuracy</a:t>
            </a:r>
            <a:r>
              <a:rPr lang="en-US" b="1" dirty="0">
                <a:latin typeface="Franklin Gothic Medium Cond" panose="020B0606030402020204" pitchFamily="34" charset="0"/>
              </a:rPr>
              <a:t/>
            </a:r>
            <a:br>
              <a:rPr lang="en-US" b="1" dirty="0">
                <a:latin typeface="Franklin Gothic Medium Cond" panose="020B0606030402020204" pitchFamily="34" charset="0"/>
              </a:rPr>
            </a:b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endParaRPr lang="en-US" sz="27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104" y="154194"/>
            <a:ext cx="950027" cy="872535"/>
          </a:xfrm>
          <a:prstGeom prst="rect">
            <a:avLst/>
          </a:prstGeom>
        </p:spPr>
      </p:pic>
      <p:sp>
        <p:nvSpPr>
          <p:cNvPr id="12" name="Dikdörtgen 11"/>
          <p:cNvSpPr/>
          <p:nvPr/>
        </p:nvSpPr>
        <p:spPr>
          <a:xfrm>
            <a:off x="3448808" y="6640065"/>
            <a:ext cx="59102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err="1" smtClean="0">
                <a:latin typeface="Calibri" pitchFamily="34" charset="0"/>
                <a:cs typeface="Calibri" pitchFamily="34" charset="0"/>
              </a:rPr>
              <a:t>Fig</a:t>
            </a:r>
            <a:r>
              <a:rPr lang="tr-TR" sz="1200" dirty="0" smtClean="0">
                <a:latin typeface="Calibri" pitchFamily="34" charset="0"/>
                <a:cs typeface="Calibri" pitchFamily="34" charset="0"/>
              </a:rPr>
              <a:t> 4. </a:t>
            </a:r>
            <a:r>
              <a:rPr lang="en-US" sz="1200" dirty="0">
                <a:latin typeface="Calibri" pitchFamily="34" charset="0"/>
                <a:cs typeface="Calibri" pitchFamily="34" charset="0"/>
              </a:rPr>
              <a:t>Effects of seasonal changes on PPP accuracy with </a:t>
            </a:r>
            <a:r>
              <a:rPr lang="en-US" sz="1200" dirty="0" err="1">
                <a:latin typeface="Calibri" pitchFamily="34" charset="0"/>
                <a:cs typeface="Calibri" pitchFamily="34" charset="0"/>
              </a:rPr>
              <a:t>Köppen</a:t>
            </a:r>
            <a:r>
              <a:rPr lang="en-US" sz="1200" dirty="0">
                <a:latin typeface="Calibri" pitchFamily="34" charset="0"/>
                <a:cs typeface="Calibri" pitchFamily="34" charset="0"/>
              </a:rPr>
              <a:t>-Geiger climate classification</a:t>
            </a:r>
            <a:endParaRPr lang="tr-TR" sz="1200" baseline="30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12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58787" y="1243321"/>
            <a:ext cx="10395013" cy="5275466"/>
          </a:xfrm>
        </p:spPr>
        <p:txBody>
          <a:bodyPr>
            <a:noAutofit/>
          </a:bodyPr>
          <a:lstStyle/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en-US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Our </a:t>
            </a:r>
            <a:r>
              <a:rPr 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first impressions </a:t>
            </a:r>
            <a:r>
              <a:rPr lang="en-US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of </a:t>
            </a:r>
            <a:r>
              <a:rPr 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this work are as </a:t>
            </a:r>
            <a:r>
              <a:rPr lang="en-US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follows</a:t>
            </a:r>
            <a:r>
              <a:rPr lang="tr-TR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:</a:t>
            </a:r>
          </a:p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200" dirty="0" smtClean="0">
                <a:latin typeface="Calibri" pitchFamily="34" charset="0"/>
                <a:cs typeface="Calibri" pitchFamily="34" charset="0"/>
              </a:rPr>
              <a:t>1)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With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elimination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of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ground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deformation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such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as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crustal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loading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and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tectonic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motion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>
                <a:latin typeface="Calibri" pitchFamily="34" charset="0"/>
                <a:cs typeface="Calibri" pitchFamily="34" charset="0"/>
              </a:rPr>
              <a:t>s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easonal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signature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on GPS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positions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is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more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obvious</a:t>
            </a:r>
            <a:endParaRPr lang="tr-TR" sz="22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200" dirty="0" smtClean="0">
                <a:latin typeface="Calibri" pitchFamily="34" charset="0"/>
                <a:cs typeface="Calibri" pitchFamily="34" charset="0"/>
              </a:rPr>
              <a:t>2)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influence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is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severer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on GPS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campaign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measurements</a:t>
            </a:r>
            <a:endParaRPr lang="tr-TR" sz="22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200" dirty="0" smtClean="0">
                <a:latin typeface="Calibri" pitchFamily="34" charset="0"/>
                <a:cs typeface="Calibri" pitchFamily="34" charset="0"/>
              </a:rPr>
              <a:t>3) A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s </a:t>
            </a:r>
            <a:r>
              <a:rPr lang="en-US" sz="2200" dirty="0">
                <a:latin typeface="Calibri" pitchFamily="34" charset="0"/>
                <a:cs typeface="Calibri" pitchFamily="34" charset="0"/>
              </a:rPr>
              <a:t>the session duration increases, the accuracy between the seasons is closer to each other. </a:t>
            </a:r>
            <a:endParaRPr lang="tr-TR" sz="2200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lnSpc>
                <a:spcPct val="100000"/>
              </a:lnSpc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200" dirty="0" smtClean="0">
                <a:latin typeface="Calibri" pitchFamily="34" charset="0"/>
                <a:cs typeface="Calibri" pitchFamily="34" charset="0"/>
              </a:rPr>
              <a:t>4)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PPP accuracy in equatorial regions 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is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coarser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 than other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regions in all seasons</a:t>
            </a:r>
            <a:endParaRPr lang="tr-TR" sz="22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lnSpc>
                <a:spcPct val="100000"/>
              </a:lnSpc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Future</a:t>
            </a:r>
            <a:r>
              <a:rPr lang="tr-TR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tasks</a:t>
            </a:r>
            <a:r>
              <a:rPr lang="tr-TR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to</a:t>
            </a:r>
            <a:r>
              <a:rPr lang="tr-TR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be </a:t>
            </a:r>
            <a:r>
              <a:rPr lang="tr-TR" sz="2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applied</a:t>
            </a:r>
            <a:r>
              <a:rPr lang="tr-TR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:</a:t>
            </a:r>
          </a:p>
          <a:p>
            <a:pPr marL="0" indent="0" algn="just">
              <a:lnSpc>
                <a:spcPct val="100000"/>
              </a:lnSpc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200" dirty="0">
                <a:latin typeface="Calibri" pitchFamily="34" charset="0"/>
                <a:cs typeface="Calibri" pitchFamily="34" charset="0"/>
              </a:rPr>
              <a:t>1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Expand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network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with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about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50 IGS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stations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evenly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covering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Köppen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climate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regions</a:t>
            </a:r>
            <a:endParaRPr lang="tr-TR" sz="22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lnSpc>
                <a:spcPct val="100000"/>
              </a:lnSpc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200" dirty="0">
                <a:latin typeface="Calibri" pitchFamily="34" charset="0"/>
                <a:cs typeface="Calibri" pitchFamily="34" charset="0"/>
              </a:rPr>
              <a:t>2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need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for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a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regional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accuracy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modelling</a:t>
            </a:r>
            <a:r>
              <a:rPr lang="tr-TR" sz="2200" dirty="0" smtClean="0">
                <a:latin typeface="Calibri" pitchFamily="34" charset="0"/>
                <a:cs typeface="Calibri" pitchFamily="34" charset="0"/>
              </a:rPr>
              <a:t> is </a:t>
            </a:r>
            <a:r>
              <a:rPr lang="tr-TR" sz="2200" dirty="0" err="1" smtClean="0">
                <a:latin typeface="Calibri" pitchFamily="34" charset="0"/>
                <a:cs typeface="Calibri" pitchFamily="34" charset="0"/>
              </a:rPr>
              <a:t>clear</a:t>
            </a:r>
            <a:endParaRPr lang="tr-TR" sz="22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lnSpc>
                <a:spcPct val="100000"/>
              </a:lnSpc>
              <a:spcAft>
                <a:spcPts val="1000"/>
              </a:spcAft>
              <a:buNone/>
              <a:tabLst>
                <a:tab pos="762000" algn="l"/>
              </a:tabLst>
            </a:pPr>
            <a:endParaRPr lang="tr-TR" sz="2200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endParaRPr lang="tr-TR" sz="22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B89A-9FB5-43A2-B706-871753B061BD}" type="datetime1">
              <a:rPr lang="en-US" smtClean="0"/>
              <a:t>4/22/2021</a:t>
            </a:fld>
            <a:r>
              <a:rPr lang="tr-TR" dirty="0" smtClean="0"/>
              <a:t>a </a:t>
            </a:r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Climatic </a:t>
            </a:r>
            <a:r>
              <a:rPr lang="en-US" dirty="0"/>
              <a:t>Effects on GPS PPP Accuracy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384" y="-22848"/>
            <a:ext cx="1188720" cy="1266169"/>
          </a:xfrm>
          <a:prstGeom prst="rect">
            <a:avLst/>
          </a:prstGeom>
        </p:spPr>
      </p:pic>
      <p:cxnSp>
        <p:nvCxnSpPr>
          <p:cNvPr id="11" name="Düz Bağlayıcı 10"/>
          <p:cNvCxnSpPr/>
          <p:nvPr/>
        </p:nvCxnSpPr>
        <p:spPr>
          <a:xfrm>
            <a:off x="958788" y="1146286"/>
            <a:ext cx="10395012" cy="4115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Unvan 1"/>
          <p:cNvSpPr>
            <a:spLocks noGrp="1"/>
          </p:cNvSpPr>
          <p:nvPr>
            <p:ph type="title"/>
          </p:nvPr>
        </p:nvSpPr>
        <p:spPr>
          <a:xfrm>
            <a:off x="838200" y="124287"/>
            <a:ext cx="9759898" cy="93235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Climatic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Effects on GPS PPP 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Accuracy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Future</a:t>
            </a:r>
            <a:r>
              <a:rPr lang="tr-TR" sz="27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7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endParaRPr lang="en-US" sz="27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104" y="154194"/>
            <a:ext cx="950027" cy="87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20363"/>
            <a:ext cx="10515600" cy="4877198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0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[1</a:t>
            </a:r>
            <a:r>
              <a:rPr lang="tr-TR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line.17qq.com/articles/ibobijojz.html</a:t>
            </a:r>
            <a:endParaRPr lang="tr-TR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W. </a:t>
            </a:r>
            <a:r>
              <a:rPr lang="tr-TR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Köppen,Versuch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einer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Klassifikation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der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Klimate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vorzugsweise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nach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ihren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Beziehungen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zur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Pflanzenwelt,Geographische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Zeitschrift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6.11. H (1900): 593-611.</a:t>
            </a:r>
          </a:p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[3]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W.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Köppen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, R. </a:t>
            </a:r>
            <a:r>
              <a:rPr lang="tr-TR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Geiger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Handbuch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der </a:t>
            </a:r>
            <a:r>
              <a:rPr lang="tr-TR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klimatologie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Berlin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Gebrüder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Borntraeger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, 1930.</a:t>
            </a:r>
          </a:p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[4]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C.W. </a:t>
            </a:r>
            <a:r>
              <a:rPr lang="tr-TR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Thornthwaite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An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approach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toward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rational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classification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climate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Geographical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review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38.1 (1948): 55-94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algn="just">
              <a:spcAft>
                <a:spcPts val="1000"/>
              </a:spcAft>
              <a:buNone/>
              <a:tabLst>
                <a:tab pos="762000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Saracoglu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D.U. 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Sanli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Effect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of meteorological seasons on the accuracy of GPS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positioning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Meas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J. Int. Meas. Confed. 152 (2020). https://doi.org/10.1016/j.measurement.2019.107301.</a:t>
            </a: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DB572-5ADA-4520-99DD-3ACF31693146}" type="slidenum">
              <a:rPr lang="en-US" smtClean="0"/>
              <a:t>11</a:t>
            </a:fld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5B89A-9FB5-43A2-B706-871753B061BD}" type="datetime1">
              <a:rPr lang="en-US" smtClean="0"/>
              <a:t>4/22/2021</a:t>
            </a:fld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Climatic </a:t>
            </a:r>
            <a:r>
              <a:rPr lang="en-US" dirty="0"/>
              <a:t>Effects on GPS PPP Accuracy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384" y="-22848"/>
            <a:ext cx="1188720" cy="1266169"/>
          </a:xfrm>
          <a:prstGeom prst="rect">
            <a:avLst/>
          </a:prstGeom>
        </p:spPr>
      </p:pic>
      <p:cxnSp>
        <p:nvCxnSpPr>
          <p:cNvPr id="11" name="Düz Bağlayıcı 10"/>
          <p:cNvCxnSpPr/>
          <p:nvPr/>
        </p:nvCxnSpPr>
        <p:spPr>
          <a:xfrm>
            <a:off x="958788" y="1146286"/>
            <a:ext cx="10395012" cy="4115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Unvan 1"/>
          <p:cNvSpPr>
            <a:spLocks noGrp="1"/>
          </p:cNvSpPr>
          <p:nvPr>
            <p:ph type="title"/>
          </p:nvPr>
        </p:nvSpPr>
        <p:spPr>
          <a:xfrm>
            <a:off x="838200" y="124287"/>
            <a:ext cx="9759898" cy="932353"/>
          </a:xfrm>
        </p:spPr>
        <p:txBody>
          <a:bodyPr>
            <a:normAutofit/>
          </a:bodyPr>
          <a:lstStyle/>
          <a:p>
            <a:r>
              <a:rPr lang="tr-TR" sz="4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  <a:endParaRPr lang="en-US" sz="27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104" y="154194"/>
            <a:ext cx="950027" cy="87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4391</TotalTime>
  <Words>829</Words>
  <Application>Microsoft Office PowerPoint</Application>
  <PresentationFormat>Özel</PresentationFormat>
  <Paragraphs>101</Paragraphs>
  <Slides>11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Office Teması</vt:lpstr>
      <vt:lpstr>PowerPoint Sunusu</vt:lpstr>
      <vt:lpstr>Climatic Effects on GPS PPP Accuracy Aim of the Study</vt:lpstr>
      <vt:lpstr>Climatic Effects on GPS PPP Accuracy Weak points</vt:lpstr>
      <vt:lpstr>Climatic Effects on GPS PPP Accuracy Aim of the Study</vt:lpstr>
      <vt:lpstr>Climatic Effects on GPS PPP Accuracy Köppen-Geiger climate classification </vt:lpstr>
      <vt:lpstr>Climatic Effects on GPS PPP Accuracy Köppen-Geiger climate classification </vt:lpstr>
      <vt:lpstr>Climatic Effects on GPS PPP Accuracy Köppen-Geiger climate classification </vt:lpstr>
      <vt:lpstr>Climatic Effects on GPS PPP Accuracy A sample trial using two IGS station per climate region</vt:lpstr>
      <vt:lpstr>Climatic Effects on GPS PPP Accuracy Results</vt:lpstr>
      <vt:lpstr>Climatic Effects on GPS PPP Accuracy Results and Future Work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Huseyin Duman</dc:creator>
  <cp:lastModifiedBy>Insaat</cp:lastModifiedBy>
  <cp:revision>248</cp:revision>
  <dcterms:created xsi:type="dcterms:W3CDTF">2019-10-15T08:00:32Z</dcterms:created>
  <dcterms:modified xsi:type="dcterms:W3CDTF">2021-04-22T13:41:51Z</dcterms:modified>
</cp:coreProperties>
</file>