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334" r:id="rId3"/>
    <p:sldId id="340" r:id="rId4"/>
    <p:sldId id="348" r:id="rId5"/>
    <p:sldId id="257" r:id="rId6"/>
    <p:sldId id="260" r:id="rId7"/>
    <p:sldId id="262" r:id="rId8"/>
    <p:sldId id="347" r:id="rId9"/>
    <p:sldId id="272" r:id="rId10"/>
    <p:sldId id="273" r:id="rId11"/>
    <p:sldId id="339" r:id="rId12"/>
    <p:sldId id="336" r:id="rId13"/>
    <p:sldId id="338" r:id="rId14"/>
    <p:sldId id="342" r:id="rId15"/>
    <p:sldId id="275" r:id="rId16"/>
    <p:sldId id="276" r:id="rId17"/>
    <p:sldId id="331" r:id="rId18"/>
    <p:sldId id="258" r:id="rId19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uest User" initials="GU" lastIdx="3" clrIdx="0">
    <p:extLst>
      <p:ext uri="{19B8F6BF-5375-455C-9EA6-DF929625EA0E}">
        <p15:presenceInfo xmlns:p15="http://schemas.microsoft.com/office/powerpoint/2012/main" userId="S::urn:spo:anon#423f7f66226538d4c2cee75e619900a80409ba660e927813e19b80d1f3fff357::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0173" autoAdjust="0"/>
  </p:normalViewPr>
  <p:slideViewPr>
    <p:cSldViewPr snapToGrid="0" snapToObjects="1">
      <p:cViewPr varScale="1">
        <p:scale>
          <a:sx n="146" d="100"/>
          <a:sy n="146" d="100"/>
        </p:scale>
        <p:origin x="216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17" d="100"/>
          <a:sy n="117" d="100"/>
        </p:scale>
        <p:origin x="420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3F482D-F6F4-4E68-B819-B70770042FAF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8C3C15B-BE03-4C36-8B07-F6E62DAD10EE}">
      <dgm:prSet phldrT="[Text]"/>
      <dgm:spPr/>
      <dgm:t>
        <a:bodyPr/>
        <a:lstStyle/>
        <a:p>
          <a:r>
            <a:rPr lang="en-US" dirty="0"/>
            <a:t>Technical specifications</a:t>
          </a:r>
          <a:endParaRPr lang="en-GB" dirty="0"/>
        </a:p>
      </dgm:t>
    </dgm:pt>
    <dgm:pt modelId="{7A7FEA90-24F9-4AAB-8644-3CF3C525C580}" type="parTrans" cxnId="{3C2493B0-B469-4517-B52D-3DEA1CB66056}">
      <dgm:prSet/>
      <dgm:spPr/>
      <dgm:t>
        <a:bodyPr/>
        <a:lstStyle/>
        <a:p>
          <a:endParaRPr lang="en-GB"/>
        </a:p>
      </dgm:t>
    </dgm:pt>
    <dgm:pt modelId="{DB16D6D5-FBFD-4B49-A5EC-4A6F8919E968}" type="sibTrans" cxnId="{3C2493B0-B469-4517-B52D-3DEA1CB66056}">
      <dgm:prSet/>
      <dgm:spPr/>
      <dgm:t>
        <a:bodyPr/>
        <a:lstStyle/>
        <a:p>
          <a:endParaRPr lang="en-GB"/>
        </a:p>
      </dgm:t>
    </dgm:pt>
    <dgm:pt modelId="{E9902D1F-B473-4CB6-83D1-0C93CC687BBB}">
      <dgm:prSet phldrT="[Text]"/>
      <dgm:spPr/>
      <dgm:t>
        <a:bodyPr/>
        <a:lstStyle/>
        <a:p>
          <a:r>
            <a:rPr lang="en-US" dirty="0"/>
            <a:t>National / Local platform</a:t>
          </a:r>
          <a:endParaRPr lang="en-GB" dirty="0"/>
        </a:p>
      </dgm:t>
    </dgm:pt>
    <dgm:pt modelId="{D424EED7-F2C4-4531-922F-119FBB8A9D11}" type="parTrans" cxnId="{98AB22BA-8F19-4DA4-A37F-1BB96F6DD3E9}">
      <dgm:prSet/>
      <dgm:spPr/>
      <dgm:t>
        <a:bodyPr/>
        <a:lstStyle/>
        <a:p>
          <a:endParaRPr lang="en-GB"/>
        </a:p>
      </dgm:t>
    </dgm:pt>
    <dgm:pt modelId="{09C1229A-23C4-45FC-845B-0F2C6A3CF833}" type="sibTrans" cxnId="{98AB22BA-8F19-4DA4-A37F-1BB96F6DD3E9}">
      <dgm:prSet/>
      <dgm:spPr>
        <a:noFill/>
      </dgm:spPr>
      <dgm:t>
        <a:bodyPr/>
        <a:lstStyle/>
        <a:p>
          <a:endParaRPr lang="en-GB"/>
        </a:p>
      </dgm:t>
    </dgm:pt>
    <dgm:pt modelId="{6FA2AD58-E619-4426-84A7-5548329945A9}">
      <dgm:prSet phldrT="[Text]"/>
      <dgm:spPr/>
      <dgm:t>
        <a:bodyPr/>
        <a:lstStyle/>
        <a:p>
          <a:r>
            <a:rPr lang="en-US" dirty="0"/>
            <a:t>Pan-European platform</a:t>
          </a:r>
          <a:endParaRPr lang="en-GB" dirty="0"/>
        </a:p>
      </dgm:t>
    </dgm:pt>
    <dgm:pt modelId="{E728D67E-4F41-4CA4-9815-84F529AAE2BB}" type="parTrans" cxnId="{2C854A8F-9827-4223-9EA5-890FFAB46C0C}">
      <dgm:prSet/>
      <dgm:spPr/>
      <dgm:t>
        <a:bodyPr/>
        <a:lstStyle/>
        <a:p>
          <a:endParaRPr lang="en-GB"/>
        </a:p>
      </dgm:t>
    </dgm:pt>
    <dgm:pt modelId="{88094DAE-B842-4F66-A051-7E5F38072435}" type="sibTrans" cxnId="{2C854A8F-9827-4223-9EA5-890FFAB46C0C}">
      <dgm:prSet/>
      <dgm:spPr/>
      <dgm:t>
        <a:bodyPr/>
        <a:lstStyle/>
        <a:p>
          <a:endParaRPr lang="en-GB"/>
        </a:p>
      </dgm:t>
    </dgm:pt>
    <dgm:pt modelId="{DE60B144-1E17-4EF5-A855-EDCFC55359C7}" type="pres">
      <dgm:prSet presAssocID="{5B3F482D-F6F4-4E68-B819-B70770042FAF}" presName="Name0" presStyleCnt="0">
        <dgm:presLayoutVars>
          <dgm:dir/>
          <dgm:resizeHandles val="exact"/>
        </dgm:presLayoutVars>
      </dgm:prSet>
      <dgm:spPr/>
    </dgm:pt>
    <dgm:pt modelId="{4A62641F-EA76-4CF8-B075-C295EB191734}" type="pres">
      <dgm:prSet presAssocID="{D8C3C15B-BE03-4C36-8B07-F6E62DAD10EE}" presName="node" presStyleLbl="node1" presStyleIdx="0" presStyleCnt="3">
        <dgm:presLayoutVars>
          <dgm:bulletEnabled val="1"/>
        </dgm:presLayoutVars>
      </dgm:prSet>
      <dgm:spPr/>
    </dgm:pt>
    <dgm:pt modelId="{EACB7DA1-DE88-427F-8A12-E5BCA7E53DA6}" type="pres">
      <dgm:prSet presAssocID="{DB16D6D5-FBFD-4B49-A5EC-4A6F8919E968}" presName="sibTrans" presStyleLbl="sibTrans2D1" presStyleIdx="0" presStyleCnt="3"/>
      <dgm:spPr/>
    </dgm:pt>
    <dgm:pt modelId="{ED1D6F10-D084-4C21-B0E9-7F265A8F79EF}" type="pres">
      <dgm:prSet presAssocID="{DB16D6D5-FBFD-4B49-A5EC-4A6F8919E968}" presName="connectorText" presStyleLbl="sibTrans2D1" presStyleIdx="0" presStyleCnt="3"/>
      <dgm:spPr/>
    </dgm:pt>
    <dgm:pt modelId="{1560D4B5-6108-4B3C-B5D6-1C3E8D6BFAAA}" type="pres">
      <dgm:prSet presAssocID="{E9902D1F-B473-4CB6-83D1-0C93CC687BBB}" presName="node" presStyleLbl="node1" presStyleIdx="1" presStyleCnt="3">
        <dgm:presLayoutVars>
          <dgm:bulletEnabled val="1"/>
        </dgm:presLayoutVars>
      </dgm:prSet>
      <dgm:spPr/>
    </dgm:pt>
    <dgm:pt modelId="{8AC71B1F-2BFA-476A-8A9D-AD6147F2B55F}" type="pres">
      <dgm:prSet presAssocID="{09C1229A-23C4-45FC-845B-0F2C6A3CF833}" presName="sibTrans" presStyleLbl="sibTrans2D1" presStyleIdx="1" presStyleCnt="3"/>
      <dgm:spPr/>
    </dgm:pt>
    <dgm:pt modelId="{87DA70D3-CA99-4691-B367-567584DEED3B}" type="pres">
      <dgm:prSet presAssocID="{09C1229A-23C4-45FC-845B-0F2C6A3CF833}" presName="connectorText" presStyleLbl="sibTrans2D1" presStyleIdx="1" presStyleCnt="3"/>
      <dgm:spPr/>
    </dgm:pt>
    <dgm:pt modelId="{5CF530A9-E702-4410-A74C-DB08527BD582}" type="pres">
      <dgm:prSet presAssocID="{6FA2AD58-E619-4426-84A7-5548329945A9}" presName="node" presStyleLbl="node1" presStyleIdx="2" presStyleCnt="3">
        <dgm:presLayoutVars>
          <dgm:bulletEnabled val="1"/>
        </dgm:presLayoutVars>
      </dgm:prSet>
      <dgm:spPr/>
    </dgm:pt>
    <dgm:pt modelId="{E0EBBDA2-B727-4529-94E6-4C58654E4062}" type="pres">
      <dgm:prSet presAssocID="{88094DAE-B842-4F66-A051-7E5F38072435}" presName="sibTrans" presStyleLbl="sibTrans2D1" presStyleIdx="2" presStyleCnt="3"/>
      <dgm:spPr/>
    </dgm:pt>
    <dgm:pt modelId="{AF300F45-7EAC-4AEA-88AE-03A143BBA11C}" type="pres">
      <dgm:prSet presAssocID="{88094DAE-B842-4F66-A051-7E5F38072435}" presName="connectorText" presStyleLbl="sibTrans2D1" presStyleIdx="2" presStyleCnt="3"/>
      <dgm:spPr/>
    </dgm:pt>
  </dgm:ptLst>
  <dgm:cxnLst>
    <dgm:cxn modelId="{79313603-87B8-4112-A17F-5DB3A7065E5D}" type="presOf" srcId="{88094DAE-B842-4F66-A051-7E5F38072435}" destId="{AF300F45-7EAC-4AEA-88AE-03A143BBA11C}" srcOrd="1" destOrd="0" presId="urn:microsoft.com/office/officeart/2005/8/layout/cycle7"/>
    <dgm:cxn modelId="{28D9D70A-2B3E-42A9-BD19-14557F800154}" type="presOf" srcId="{E9902D1F-B473-4CB6-83D1-0C93CC687BBB}" destId="{1560D4B5-6108-4B3C-B5D6-1C3E8D6BFAAA}" srcOrd="0" destOrd="0" presId="urn:microsoft.com/office/officeart/2005/8/layout/cycle7"/>
    <dgm:cxn modelId="{C2A9000E-B930-416A-AD41-2EDD07CA847C}" type="presOf" srcId="{D8C3C15B-BE03-4C36-8B07-F6E62DAD10EE}" destId="{4A62641F-EA76-4CF8-B075-C295EB191734}" srcOrd="0" destOrd="0" presId="urn:microsoft.com/office/officeart/2005/8/layout/cycle7"/>
    <dgm:cxn modelId="{C24B8C0F-A114-4187-95F7-86B9CEDD828D}" type="presOf" srcId="{09C1229A-23C4-45FC-845B-0F2C6A3CF833}" destId="{87DA70D3-CA99-4691-B367-567584DEED3B}" srcOrd="1" destOrd="0" presId="urn:microsoft.com/office/officeart/2005/8/layout/cycle7"/>
    <dgm:cxn modelId="{D6C54C39-3F74-4187-B00F-F0B6A6E2F76A}" type="presOf" srcId="{09C1229A-23C4-45FC-845B-0F2C6A3CF833}" destId="{8AC71B1F-2BFA-476A-8A9D-AD6147F2B55F}" srcOrd="0" destOrd="0" presId="urn:microsoft.com/office/officeart/2005/8/layout/cycle7"/>
    <dgm:cxn modelId="{3615646B-602B-44F5-BE77-5B04466A10C6}" type="presOf" srcId="{88094DAE-B842-4F66-A051-7E5F38072435}" destId="{E0EBBDA2-B727-4529-94E6-4C58654E4062}" srcOrd="0" destOrd="0" presId="urn:microsoft.com/office/officeart/2005/8/layout/cycle7"/>
    <dgm:cxn modelId="{41FB2281-871F-496E-87FA-BC515D16F748}" type="presOf" srcId="{5B3F482D-F6F4-4E68-B819-B70770042FAF}" destId="{DE60B144-1E17-4EF5-A855-EDCFC55359C7}" srcOrd="0" destOrd="0" presId="urn:microsoft.com/office/officeart/2005/8/layout/cycle7"/>
    <dgm:cxn modelId="{2C854A8F-9827-4223-9EA5-890FFAB46C0C}" srcId="{5B3F482D-F6F4-4E68-B819-B70770042FAF}" destId="{6FA2AD58-E619-4426-84A7-5548329945A9}" srcOrd="2" destOrd="0" parTransId="{E728D67E-4F41-4CA4-9815-84F529AAE2BB}" sibTransId="{88094DAE-B842-4F66-A051-7E5F38072435}"/>
    <dgm:cxn modelId="{7A47D19F-72C6-4AAE-854C-58DD0E461A76}" type="presOf" srcId="{6FA2AD58-E619-4426-84A7-5548329945A9}" destId="{5CF530A9-E702-4410-A74C-DB08527BD582}" srcOrd="0" destOrd="0" presId="urn:microsoft.com/office/officeart/2005/8/layout/cycle7"/>
    <dgm:cxn modelId="{3C2493B0-B469-4517-B52D-3DEA1CB66056}" srcId="{5B3F482D-F6F4-4E68-B819-B70770042FAF}" destId="{D8C3C15B-BE03-4C36-8B07-F6E62DAD10EE}" srcOrd="0" destOrd="0" parTransId="{7A7FEA90-24F9-4AAB-8644-3CF3C525C580}" sibTransId="{DB16D6D5-FBFD-4B49-A5EC-4A6F8919E968}"/>
    <dgm:cxn modelId="{98AB22BA-8F19-4DA4-A37F-1BB96F6DD3E9}" srcId="{5B3F482D-F6F4-4E68-B819-B70770042FAF}" destId="{E9902D1F-B473-4CB6-83D1-0C93CC687BBB}" srcOrd="1" destOrd="0" parTransId="{D424EED7-F2C4-4531-922F-119FBB8A9D11}" sibTransId="{09C1229A-23C4-45FC-845B-0F2C6A3CF833}"/>
    <dgm:cxn modelId="{2E72C3CA-6A0D-4378-A8D3-4C109106F5E0}" type="presOf" srcId="{DB16D6D5-FBFD-4B49-A5EC-4A6F8919E968}" destId="{EACB7DA1-DE88-427F-8A12-E5BCA7E53DA6}" srcOrd="0" destOrd="0" presId="urn:microsoft.com/office/officeart/2005/8/layout/cycle7"/>
    <dgm:cxn modelId="{7EBB4AE4-F9F5-4BB1-92F7-EF3DB98BCB44}" type="presOf" srcId="{DB16D6D5-FBFD-4B49-A5EC-4A6F8919E968}" destId="{ED1D6F10-D084-4C21-B0E9-7F265A8F79EF}" srcOrd="1" destOrd="0" presId="urn:microsoft.com/office/officeart/2005/8/layout/cycle7"/>
    <dgm:cxn modelId="{6EE69AF6-652C-4A43-B1E3-4BDB6400E9D2}" type="presParOf" srcId="{DE60B144-1E17-4EF5-A855-EDCFC55359C7}" destId="{4A62641F-EA76-4CF8-B075-C295EB191734}" srcOrd="0" destOrd="0" presId="urn:microsoft.com/office/officeart/2005/8/layout/cycle7"/>
    <dgm:cxn modelId="{A4AE4A5D-697C-41D8-BBE3-2799F8ACDE5D}" type="presParOf" srcId="{DE60B144-1E17-4EF5-A855-EDCFC55359C7}" destId="{EACB7DA1-DE88-427F-8A12-E5BCA7E53DA6}" srcOrd="1" destOrd="0" presId="urn:microsoft.com/office/officeart/2005/8/layout/cycle7"/>
    <dgm:cxn modelId="{2E8F07B3-2BDA-4EAB-840F-98B8456A1B4E}" type="presParOf" srcId="{EACB7DA1-DE88-427F-8A12-E5BCA7E53DA6}" destId="{ED1D6F10-D084-4C21-B0E9-7F265A8F79EF}" srcOrd="0" destOrd="0" presId="urn:microsoft.com/office/officeart/2005/8/layout/cycle7"/>
    <dgm:cxn modelId="{1778D3C0-9196-4CD3-98BC-AC525F43A1C3}" type="presParOf" srcId="{DE60B144-1E17-4EF5-A855-EDCFC55359C7}" destId="{1560D4B5-6108-4B3C-B5D6-1C3E8D6BFAAA}" srcOrd="2" destOrd="0" presId="urn:microsoft.com/office/officeart/2005/8/layout/cycle7"/>
    <dgm:cxn modelId="{65C807A5-E8A9-484F-A6F4-43BF1E9C27EB}" type="presParOf" srcId="{DE60B144-1E17-4EF5-A855-EDCFC55359C7}" destId="{8AC71B1F-2BFA-476A-8A9D-AD6147F2B55F}" srcOrd="3" destOrd="0" presId="urn:microsoft.com/office/officeart/2005/8/layout/cycle7"/>
    <dgm:cxn modelId="{A5DE346C-876F-4159-B0B7-5CABF0B92CCC}" type="presParOf" srcId="{8AC71B1F-2BFA-476A-8A9D-AD6147F2B55F}" destId="{87DA70D3-CA99-4691-B367-567584DEED3B}" srcOrd="0" destOrd="0" presId="urn:microsoft.com/office/officeart/2005/8/layout/cycle7"/>
    <dgm:cxn modelId="{8083C81B-E8D7-4CFE-A248-004331E5ECD3}" type="presParOf" srcId="{DE60B144-1E17-4EF5-A855-EDCFC55359C7}" destId="{5CF530A9-E702-4410-A74C-DB08527BD582}" srcOrd="4" destOrd="0" presId="urn:microsoft.com/office/officeart/2005/8/layout/cycle7"/>
    <dgm:cxn modelId="{F2BF39A8-958F-4C3E-AA04-42D4179D389B}" type="presParOf" srcId="{DE60B144-1E17-4EF5-A855-EDCFC55359C7}" destId="{E0EBBDA2-B727-4529-94E6-4C58654E4062}" srcOrd="5" destOrd="0" presId="urn:microsoft.com/office/officeart/2005/8/layout/cycle7"/>
    <dgm:cxn modelId="{575E498F-6605-4DAE-AA4A-25650B81778F}" type="presParOf" srcId="{E0EBBDA2-B727-4529-94E6-4C58654E4062}" destId="{AF300F45-7EAC-4AEA-88AE-03A143BBA11C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62641F-EA76-4CF8-B075-C295EB191734}">
      <dsp:nvSpPr>
        <dsp:cNvPr id="0" name=""/>
        <dsp:cNvSpPr/>
      </dsp:nvSpPr>
      <dsp:spPr>
        <a:xfrm>
          <a:off x="3366912" y="658"/>
          <a:ext cx="1831934" cy="9159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Technical specifications</a:t>
          </a:r>
          <a:endParaRPr lang="en-GB" sz="1900" kern="1200" dirty="0"/>
        </a:p>
      </dsp:txBody>
      <dsp:txXfrm>
        <a:off x="3393740" y="27486"/>
        <a:ext cx="1778278" cy="862311"/>
      </dsp:txXfrm>
    </dsp:sp>
    <dsp:sp modelId="{EACB7DA1-DE88-427F-8A12-E5BCA7E53DA6}">
      <dsp:nvSpPr>
        <dsp:cNvPr id="0" name=""/>
        <dsp:cNvSpPr/>
      </dsp:nvSpPr>
      <dsp:spPr>
        <a:xfrm rot="3600000">
          <a:off x="4562226" y="1607278"/>
          <a:ext cx="952727" cy="32058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4658402" y="1671396"/>
        <a:ext cx="760375" cy="192352"/>
      </dsp:txXfrm>
    </dsp:sp>
    <dsp:sp modelId="{1560D4B5-6108-4B3C-B5D6-1C3E8D6BFAAA}">
      <dsp:nvSpPr>
        <dsp:cNvPr id="0" name=""/>
        <dsp:cNvSpPr/>
      </dsp:nvSpPr>
      <dsp:spPr>
        <a:xfrm>
          <a:off x="4878334" y="2618518"/>
          <a:ext cx="1831934" cy="9159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National / Local platform</a:t>
          </a:r>
          <a:endParaRPr lang="en-GB" sz="1900" kern="1200" dirty="0"/>
        </a:p>
      </dsp:txBody>
      <dsp:txXfrm>
        <a:off x="4905162" y="2645346"/>
        <a:ext cx="1778278" cy="862311"/>
      </dsp:txXfrm>
    </dsp:sp>
    <dsp:sp modelId="{8AC71B1F-2BFA-476A-8A9D-AD6147F2B55F}">
      <dsp:nvSpPr>
        <dsp:cNvPr id="0" name=""/>
        <dsp:cNvSpPr/>
      </dsp:nvSpPr>
      <dsp:spPr>
        <a:xfrm rot="10800000">
          <a:off x="3806515" y="2916208"/>
          <a:ext cx="952727" cy="320588"/>
        </a:xfrm>
        <a:prstGeom prst="left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10800000">
        <a:off x="3902691" y="2980326"/>
        <a:ext cx="760375" cy="192352"/>
      </dsp:txXfrm>
    </dsp:sp>
    <dsp:sp modelId="{5CF530A9-E702-4410-A74C-DB08527BD582}">
      <dsp:nvSpPr>
        <dsp:cNvPr id="0" name=""/>
        <dsp:cNvSpPr/>
      </dsp:nvSpPr>
      <dsp:spPr>
        <a:xfrm>
          <a:off x="1855489" y="2618518"/>
          <a:ext cx="1831934" cy="9159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Pan-European platform</a:t>
          </a:r>
          <a:endParaRPr lang="en-GB" sz="1900" kern="1200" dirty="0"/>
        </a:p>
      </dsp:txBody>
      <dsp:txXfrm>
        <a:off x="1882317" y="2645346"/>
        <a:ext cx="1778278" cy="862311"/>
      </dsp:txXfrm>
    </dsp:sp>
    <dsp:sp modelId="{E0EBBDA2-B727-4529-94E6-4C58654E4062}">
      <dsp:nvSpPr>
        <dsp:cNvPr id="0" name=""/>
        <dsp:cNvSpPr/>
      </dsp:nvSpPr>
      <dsp:spPr>
        <a:xfrm rot="18000000">
          <a:off x="3050804" y="1607278"/>
          <a:ext cx="952727" cy="320588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3146980" y="1671396"/>
        <a:ext cx="760375" cy="1923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7B44925A-0B05-D440-A516-F5B09ACE10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045E58B-1E3A-334C-9DE1-539CE3F32F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28AA5-8228-C046-BA4B-C44DBD55831E}" type="datetimeFigureOut">
              <a:rPr lang="fi-FI" smtClean="0"/>
              <a:t>26.4.2021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8C913E0-5CB5-DF40-9B03-BAFB081786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C7E41D9-D3AD-7E40-8AA7-6F72546C0BF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133F4-4B30-3B43-8B17-703B3FF77F5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441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C087F5-8357-164C-8F12-2EFCA3C6D20B}" type="datetimeFigureOut">
              <a:rPr lang="fi-FI" smtClean="0"/>
              <a:t>26.4.2021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i-FI"/>
              <a:t>Muokkaa tekstin perustyylejä
toinen taso
kolmas taso
neljäs taso
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74E34-0749-9144-B79B-31DF5A3F88A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3304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74E34-0749-9144-B79B-31DF5A3F88AA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13398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A74E34-0749-9144-B79B-31DF5A3F88AA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2770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74E34-0749-9144-B79B-31DF5A3F88AA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1344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74E34-0749-9144-B79B-31DF5A3F88AA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0488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74E34-0749-9144-B79B-31DF5A3F88AA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6544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74E34-0749-9144-B79B-31DF5A3F88AA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75389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74E34-0749-9144-B79B-31DF5A3F88AA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18665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74E34-0749-9144-B79B-31DF5A3F88AA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1128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74E34-0749-9144-B79B-31DF5A3F88AA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689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74E34-0749-9144-B79B-31DF5A3F88AA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90581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74E34-0749-9144-B79B-31DF5A3F88AA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186324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>
              <a:effectLst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74E34-0749-9144-B79B-31DF5A3F88AA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42850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74E34-0749-9144-B79B-31DF5A3F88AA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67140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74E34-0749-9144-B79B-31DF5A3F88AA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907934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74E34-0749-9144-B79B-31DF5A3F88AA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50847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74E34-0749-9144-B79B-31DF5A3F88AA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82949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A74E34-0749-9144-B79B-31DF5A3F88AA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04565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A74E34-0749-9144-B79B-31DF5A3F88AA}" type="slidenum">
              <a:rPr lang="fi-FI" smtClean="0"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7755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>
            <a:extLst>
              <a:ext uri="{FF2B5EF4-FFF2-40B4-BE49-F238E27FC236}">
                <a16:creationId xmlns:a16="http://schemas.microsoft.com/office/drawing/2014/main" id="{AAAB6DDE-3EA6-5A42-9F95-98A91E224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000" y="3943937"/>
            <a:ext cx="8373276" cy="1837862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DEB736-3DCF-48CD-A287-D25DD3C289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731" y="-2790"/>
            <a:ext cx="2002269" cy="1954215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CC03B3-6068-4683-A194-6FB0E2FB25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367" y="167221"/>
            <a:ext cx="888889" cy="8888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D2F3A8-3BDB-47B8-9467-006F56DA02E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12" y="6000382"/>
            <a:ext cx="1294613" cy="2219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49EFE2-93C7-4FCF-96E3-3BE68DAAF00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02199" y="5965866"/>
            <a:ext cx="2282274" cy="2909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1A1196-5B59-4E4E-884B-045BE9DBF84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558363" y="5929057"/>
            <a:ext cx="1090278" cy="3645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3401725-34FA-4DA5-BD29-DA0802EA284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67" y="5931134"/>
            <a:ext cx="1943193" cy="36043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54F47CA-36D0-48CC-8E92-D75F6AF4C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00" y="1764176"/>
            <a:ext cx="8370000" cy="1837862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31995610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236BEAF-5685-5947-B6FB-B5AD74F82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00" y="365126"/>
            <a:ext cx="8370000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6A49E86-C16A-E245-936A-BF86C0364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000" y="1825625"/>
            <a:ext cx="8370000" cy="4104000"/>
          </a:xfrm>
        </p:spPr>
        <p:txBody>
          <a:bodyPr/>
          <a:lstStyle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6BD2314-7F0D-5444-B8A7-638BD9DB0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54001" y="6173476"/>
            <a:ext cx="610199" cy="365125"/>
          </a:xfrm>
        </p:spPr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86469770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4311BB-BEF8-794C-BA05-DBD016013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1608F8-F562-D84A-9D25-FFC4391644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8000" y="1825625"/>
            <a:ext cx="4050000" cy="410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997162A-713B-5043-BC9D-6CA8834112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98000" y="1825625"/>
            <a:ext cx="4050000" cy="410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10DF3E1-1A62-184C-9A83-F948EE63B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2594222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23BF53-1DC5-094C-A3D3-8B787ABE4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80D270C-7447-9B43-BF0E-891DF8276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77183472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ictur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061A0D-CC9F-6240-AA6D-3AC8E9EE8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999" y="504000"/>
            <a:ext cx="3240000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72E7B9-5049-1A4C-B842-9BC585C29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000" y="503999"/>
            <a:ext cx="4860000" cy="53640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077EB74-AFAB-AB41-B32F-E1F631B1FE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7999" y="2160000"/>
            <a:ext cx="3240000" cy="374400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0A5BDFD-AD3C-3448-8009-09A5D52B1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0925131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1FA6FC8-3666-5946-9C18-E5D459CE6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999" y="504000"/>
            <a:ext cx="3780000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0B233B5-4633-2D41-89B1-24D075B6A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7999" y="2160000"/>
            <a:ext cx="3780000" cy="374400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29A05BC-2CAA-1342-BE66-F55EF95EB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Kuvan paikkamerkki 5">
            <a:extLst>
              <a:ext uri="{FF2B5EF4-FFF2-40B4-BE49-F238E27FC236}">
                <a16:creationId xmlns:a16="http://schemas.microsoft.com/office/drawing/2014/main" id="{92604AAA-D3E4-1A42-8F46-C8D92773FF7F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549899" y="-15764"/>
            <a:ext cx="4594102" cy="687376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69382976"/>
      </p:ext>
    </p:extLst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34A7459-EE84-C84F-9EF9-30D0313B8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31552492"/>
      </p:ext>
    </p:extLst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61106F8-7F59-B944-BE59-3A9789618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363DEF3-0DD5-BA47-B13F-1D549CD38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DE4D2F1-7DEA-E04E-A5BF-9E5E1487D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58384189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3D2A9FCC-51C5-364F-A93C-FCC1FEA7B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2129DAA0-C274-F34D-8C89-9F49B00657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56000" y="365125"/>
            <a:ext cx="56700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D1879EF-E033-354B-A6C7-998939C85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57014" y="5632973"/>
            <a:ext cx="814137" cy="273844"/>
          </a:xfrm>
        </p:spPr>
        <p:txBody>
          <a:bodyPr/>
          <a:lstStyle/>
          <a:p>
            <a:fld id="{13BE8AB2-9B50-D544-A2BB-62673476E5E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1921175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>
            <a:extLst>
              <a:ext uri="{FF2B5EF4-FFF2-40B4-BE49-F238E27FC236}">
                <a16:creationId xmlns:a16="http://schemas.microsoft.com/office/drawing/2014/main" id="{AAAB6DDE-3EA6-5A42-9F95-98A91E224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000" y="4607169"/>
            <a:ext cx="4194000" cy="117463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DEB736-3DCF-48CD-A287-D25DD3C289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731" y="-2790"/>
            <a:ext cx="2002269" cy="1954215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CC03B3-6068-4683-A194-6FB0E2FB25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367" y="167221"/>
            <a:ext cx="888889" cy="8888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D2F3A8-3BDB-47B8-9467-006F56DA02E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12" y="6000382"/>
            <a:ext cx="1294613" cy="2219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49EFE2-93C7-4FCF-96E3-3BE68DAAF00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02199" y="5965866"/>
            <a:ext cx="2282274" cy="2909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1A1196-5B59-4E4E-884B-045BE9DBF84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558363" y="5929057"/>
            <a:ext cx="1090278" cy="3645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3401725-34FA-4DA5-BD29-DA0802EA284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67" y="5931134"/>
            <a:ext cx="1943193" cy="360431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788126E-203D-470A-89FB-F7AA43AC0F1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35016" y="1076200"/>
            <a:ext cx="5673970" cy="2681045"/>
          </a:xfrm>
        </p:spPr>
        <p:txBody>
          <a:bodyPr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7900694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B09F8-D008-4B2E-9B5C-C94895EAD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007DC5-7E20-4076-BE1E-35FFDF9FA2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E8AB2-9B50-D544-A2BB-62673476E5E9}" type="slidenum">
              <a:rPr lang="fi-FI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/>
              <a:t>‹#›</a:t>
            </a:fld>
            <a:endParaRPr lang="fi-FI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529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2000"/>
            <a:lum bright="70000" contrast="-70000"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90B6F790-057D-784A-9CB2-979D89E51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00" y="365126"/>
            <a:ext cx="83700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FCD46ED-2A86-484D-B7D1-49D1011837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000" y="1825625"/>
            <a:ext cx="8370000" cy="410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i-FI" dirty="0"/>
              <a:t>Muokkaa tekstin perustyylejä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5F1E16D-A262-DF4D-A3E1-C8A4054B2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54000" y="6173476"/>
            <a:ext cx="6106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3BE8AB2-9B50-D544-A2BB-62673476E5E9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040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52" r:id="rId3"/>
    <p:sldLayoutId id="2147483654" r:id="rId4"/>
    <p:sldLayoutId id="2147483656" r:id="rId5"/>
    <p:sldLayoutId id="2147483657" r:id="rId6"/>
    <p:sldLayoutId id="2147483681" r:id="rId7"/>
    <p:sldLayoutId id="2147483658" r:id="rId8"/>
    <p:sldLayoutId id="2147483659" r:id="rId9"/>
    <p:sldLayoutId id="2147483682" r:id="rId10"/>
    <p:sldLayoutId id="2147483683" r:id="rId11"/>
  </p:sldLayoutIdLst>
  <p:hf sldNum="0"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ea.europa.eu/ds_resolveuid/IND-182-e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ec.europa.eu/echo/sites/echo-site/files/swd_2017_176_overview_of_risks_2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doi.org/10.1016/j.jhydrol.2011.04.033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9.png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hyperlink" Target="https://doi.org/10.1016/j.jhydrol.2019.03.093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4" Type="http://schemas.openxmlformats.org/officeDocument/2006/relationships/image" Target="../media/image22.png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s://doi.org/10.1109/TGRS.2019.2921809" TargetMode="External"/><Relationship Id="rId4" Type="http://schemas.openxmlformats.org/officeDocument/2006/relationships/hyperlink" Target="https://doi.org/10.1175/JTECH-D-11-00106.1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doi.org/10.1175/JTECH-D-14-00184.1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34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image" Target="../media/image8.png"/><Relationship Id="rId5" Type="http://schemas.openxmlformats.org/officeDocument/2006/relationships/image" Target="../media/image36.png"/><Relationship Id="rId10" Type="http://schemas.microsoft.com/office/2007/relationships/diagramDrawing" Target="../diagrams/drawing1.xml"/><Relationship Id="rId4" Type="http://schemas.openxmlformats.org/officeDocument/2006/relationships/image" Target="../media/image35.png"/><Relationship Id="rId9" Type="http://schemas.openxmlformats.org/officeDocument/2006/relationships/diagramColors" Target="../diagrams/colors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meetingorganizer.copernicus.org/EGU21/EGU21-14444.html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png"/><Relationship Id="rId4" Type="http://schemas.openxmlformats.org/officeDocument/2006/relationships/hyperlink" Target="http://www.tamir-project.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3AD2B2E-1A14-41F0-ABBE-495C2B768C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Tero Niemi</a:t>
            </a:r>
            <a:r>
              <a:rPr lang="en-US" baseline="30000" dirty="0"/>
              <a:t>1</a:t>
            </a:r>
            <a:r>
              <a:rPr lang="en-US" dirty="0"/>
              <a:t>, C. Baugh</a:t>
            </a:r>
            <a:r>
              <a:rPr lang="en-US" baseline="30000" dirty="0"/>
              <a:t>2</a:t>
            </a:r>
            <a:r>
              <a:rPr lang="en-US" dirty="0"/>
              <a:t>, M. Berenguer</a:t>
            </a:r>
            <a:r>
              <a:rPr lang="en-US" baseline="30000" dirty="0"/>
              <a:t>3</a:t>
            </a:r>
            <a:r>
              <a:rPr lang="en-US" dirty="0"/>
              <a:t>, A. Berruezo</a:t>
            </a:r>
            <a:r>
              <a:rPr lang="en-US" baseline="30000" dirty="0"/>
              <a:t>3</a:t>
            </a:r>
            <a:r>
              <a:rPr lang="en-US" dirty="0"/>
              <a:t>, E. Hansford</a:t>
            </a:r>
            <a:r>
              <a:rPr lang="en-US" baseline="30000" dirty="0"/>
              <a:t>2</a:t>
            </a:r>
            <a:r>
              <a:rPr lang="en-US" dirty="0"/>
              <a:t>, M. Leinonen</a:t>
            </a:r>
            <a:r>
              <a:rPr lang="en-US" baseline="30000" dirty="0"/>
              <a:t>4</a:t>
            </a:r>
            <a:r>
              <a:rPr lang="en-US" dirty="0"/>
              <a:t>, A. von Lerber</a:t>
            </a:r>
            <a:r>
              <a:rPr lang="en-US" baseline="30000" dirty="0"/>
              <a:t>1</a:t>
            </a:r>
            <a:r>
              <a:rPr lang="en-US" dirty="0"/>
              <a:t>, S. Park</a:t>
            </a:r>
            <a:r>
              <a:rPr lang="en-US" baseline="30000" dirty="0"/>
              <a:t>3</a:t>
            </a:r>
            <a:r>
              <a:rPr lang="en-US" dirty="0"/>
              <a:t>, C. Prudhomme</a:t>
            </a:r>
            <a:r>
              <a:rPr lang="en-US" baseline="30000" dirty="0"/>
              <a:t>2</a:t>
            </a:r>
            <a:r>
              <a:rPr lang="en-US" dirty="0"/>
              <a:t>, S. Pulkkinen</a:t>
            </a:r>
            <a:r>
              <a:rPr lang="en-US" baseline="30000" dirty="0"/>
              <a:t>1</a:t>
            </a:r>
            <a:r>
              <a:rPr lang="en-US" dirty="0"/>
              <a:t>, and J. Ritvanen</a:t>
            </a:r>
            <a:r>
              <a:rPr lang="en-US" baseline="30000" dirty="0"/>
              <a:t>1</a:t>
            </a:r>
          </a:p>
          <a:p>
            <a:r>
              <a:rPr lang="en-US" sz="1100" baseline="30000" dirty="0"/>
              <a:t>1 </a:t>
            </a:r>
            <a:r>
              <a:rPr lang="en-US" sz="1100" dirty="0"/>
              <a:t>Finnish Meteorological Institute (FMI), Space and Earth Observation Center, Helsinki, Finland</a:t>
            </a:r>
            <a:br>
              <a:rPr lang="en-US" sz="1100" dirty="0"/>
            </a:br>
            <a:r>
              <a:rPr lang="en-US" sz="1100" baseline="30000" dirty="0"/>
              <a:t>2 </a:t>
            </a:r>
            <a:r>
              <a:rPr lang="en-US" sz="1100" dirty="0"/>
              <a:t>European Centre for Medium-range Weather Forecasts (ECMWF), Reading, UK</a:t>
            </a:r>
            <a:br>
              <a:rPr lang="en-US" sz="1100" dirty="0"/>
            </a:br>
            <a:r>
              <a:rPr lang="en-US" sz="1100" baseline="30000" dirty="0"/>
              <a:t>3 </a:t>
            </a:r>
            <a:r>
              <a:rPr lang="en-US" sz="1100" dirty="0" err="1"/>
              <a:t>Universitat</a:t>
            </a:r>
            <a:r>
              <a:rPr lang="en-US" sz="1100" dirty="0"/>
              <a:t> </a:t>
            </a:r>
            <a:r>
              <a:rPr lang="en-US" sz="1100" dirty="0" err="1"/>
              <a:t>Politècnica</a:t>
            </a:r>
            <a:r>
              <a:rPr lang="en-US" sz="1100" dirty="0"/>
              <a:t> de Catalunya, Centre de </a:t>
            </a:r>
            <a:r>
              <a:rPr lang="en-US" sz="1100" dirty="0" err="1"/>
              <a:t>Recerca</a:t>
            </a:r>
            <a:r>
              <a:rPr lang="en-US" sz="1100" dirty="0"/>
              <a:t> </a:t>
            </a:r>
            <a:r>
              <a:rPr lang="en-US" sz="1100" dirty="0" err="1"/>
              <a:t>Aplicada</a:t>
            </a:r>
            <a:r>
              <a:rPr lang="en-US" sz="1100" dirty="0"/>
              <a:t> </a:t>
            </a:r>
            <a:r>
              <a:rPr lang="en-US" sz="1100" dirty="0" err="1"/>
              <a:t>en</a:t>
            </a:r>
            <a:r>
              <a:rPr lang="en-US" sz="1100" dirty="0"/>
              <a:t> </a:t>
            </a:r>
            <a:r>
              <a:rPr lang="en-US" sz="1100" dirty="0" err="1"/>
              <a:t>Hidrometeorologia</a:t>
            </a:r>
            <a:r>
              <a:rPr lang="en-US" sz="1100" dirty="0"/>
              <a:t> (UPC-CRAHI), Barcelona, Spain</a:t>
            </a:r>
            <a:br>
              <a:rPr lang="en-US" sz="1100" dirty="0"/>
            </a:br>
            <a:r>
              <a:rPr lang="en-US" sz="1100" baseline="30000" dirty="0"/>
              <a:t>4</a:t>
            </a:r>
            <a:r>
              <a:rPr lang="en-US" sz="1100" dirty="0"/>
              <a:t> </a:t>
            </a:r>
            <a:r>
              <a:rPr lang="en-US" sz="1100" dirty="0" err="1"/>
              <a:t>Kymenlaakso</a:t>
            </a:r>
            <a:r>
              <a:rPr lang="en-US" sz="1100" dirty="0"/>
              <a:t> Rescue Department (KYMPE), </a:t>
            </a:r>
            <a:r>
              <a:rPr lang="en-US" sz="1100" dirty="0" err="1"/>
              <a:t>Kotka</a:t>
            </a:r>
            <a:r>
              <a:rPr lang="en-US" sz="1100" dirty="0"/>
              <a:t>, Finland</a:t>
            </a:r>
            <a:endParaRPr lang="en-US" sz="1100" baseline="30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F2AE2C0-A43E-4308-A891-40E59D263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TAMIR project: Advanced Tools for pro-Active Management of Impacts and Risks Induced by Convective Weather, Heavy Rain and Flash Floods in Europe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933296-BA72-4DA3-BBC9-3AE4EA4C0964}"/>
              </a:ext>
            </a:extLst>
          </p:cNvPr>
          <p:cNvSpPr txBox="1"/>
          <p:nvPr/>
        </p:nvSpPr>
        <p:spPr>
          <a:xfrm>
            <a:off x="5133474" y="6350169"/>
            <a:ext cx="401834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The content of this presentation represents the views of the author only and is his/her sole responsibility. The European Commission does not accept any responsibility for use that may be made of the information it contains.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8B1FED-E6EC-4A0A-9439-EB6A98E846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6900" y="0"/>
            <a:ext cx="610199" cy="8542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8D29B6-5C7B-413E-ABE2-31A464C9BA80}"/>
              </a:ext>
            </a:extLst>
          </p:cNvPr>
          <p:cNvSpPr txBox="1"/>
          <p:nvPr/>
        </p:nvSpPr>
        <p:spPr>
          <a:xfrm>
            <a:off x="377999" y="1237611"/>
            <a:ext cx="5188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vEGU21 | 27 April 2021 | NH3.1 | EGU21-8194</a:t>
            </a:r>
          </a:p>
        </p:txBody>
      </p:sp>
    </p:spTree>
    <p:extLst>
      <p:ext uri="{BB962C8B-B14F-4D97-AF65-F5344CB8AC3E}">
        <p14:creationId xmlns:p14="http://schemas.microsoft.com/office/powerpoint/2010/main" val="547378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21407-DD40-4F0A-9EBA-157FF4A10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00" y="365126"/>
            <a:ext cx="8370000" cy="1325563"/>
          </a:xfrm>
        </p:spPr>
        <p:txBody>
          <a:bodyPr anchor="t"/>
          <a:lstStyle/>
          <a:p>
            <a:r>
              <a:rPr lang="fi-FI" dirty="0" err="1"/>
              <a:t>Background</a:t>
            </a:r>
            <a:r>
              <a:rPr lang="fi-FI" dirty="0"/>
              <a:t> &amp; </a:t>
            </a:r>
            <a:r>
              <a:rPr lang="fi-FI" dirty="0" err="1"/>
              <a:t>Aims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09809-1BE7-4750-A1D1-B8A3B9A9B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000" y="4152899"/>
            <a:ext cx="8370000" cy="177672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sz="2000" dirty="0"/>
              <a:t>TAMIR main goal: </a:t>
            </a:r>
          </a:p>
          <a:p>
            <a:pPr marL="0" indent="0" algn="ctr">
              <a:buNone/>
            </a:pPr>
            <a:r>
              <a:rPr lang="en-US" sz="2000" i="1" dirty="0">
                <a:solidFill>
                  <a:schemeClr val="tx2"/>
                </a:solidFill>
              </a:rPr>
              <a:t>Enhance the response capacity </a:t>
            </a:r>
            <a:r>
              <a:rPr lang="en-US" sz="2000" i="1" dirty="0"/>
              <a:t>in emergencies caused by </a:t>
            </a:r>
            <a:r>
              <a:rPr lang="en-US" sz="2000" i="1" dirty="0">
                <a:solidFill>
                  <a:schemeClr val="tx2"/>
                </a:solidFill>
              </a:rPr>
              <a:t>convective and heavy rainfall events </a:t>
            </a:r>
            <a:r>
              <a:rPr lang="en-US" sz="2000" i="1" dirty="0"/>
              <a:t>by developing </a:t>
            </a:r>
            <a:r>
              <a:rPr lang="en-US" sz="2000" i="1" dirty="0">
                <a:solidFill>
                  <a:schemeClr val="tx2"/>
                </a:solidFill>
              </a:rPr>
              <a:t>rapid risk assessment products and IT tools</a:t>
            </a:r>
            <a:r>
              <a:rPr lang="en-US" sz="2000" i="1" dirty="0"/>
              <a:t> for improved </a:t>
            </a:r>
            <a:r>
              <a:rPr lang="en-US" sz="2000" b="1" i="1" dirty="0">
                <a:solidFill>
                  <a:srgbClr val="FF0000"/>
                </a:solidFill>
              </a:rPr>
              <a:t>impact forecasting </a:t>
            </a:r>
            <a:r>
              <a:rPr lang="en-US" sz="2000" i="1" dirty="0"/>
              <a:t>to support decision making.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2BD581-5981-40F4-BC11-608A4FA90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BE8AB2-9B50-D544-A2BB-62673476E5E9}" type="slidenum">
              <a:rPr kumimoji="0" lang="fi-FI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9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264DE6-4E4A-4F03-855B-5818C21F0408}"/>
              </a:ext>
            </a:extLst>
          </p:cNvPr>
          <p:cNvSpPr/>
          <p:nvPr/>
        </p:nvSpPr>
        <p:spPr>
          <a:xfrm>
            <a:off x="378000" y="1027907"/>
            <a:ext cx="6240780" cy="142573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just">
              <a:buNone/>
            </a:pPr>
            <a:r>
              <a:rPr lang="en-US" i="1" dirty="0"/>
              <a:t>“Between 1980 and 2019, weather and climate-related extremes accounted for around 81 % of total economic losses caused by natural hazards in the EEA member countries.“</a:t>
            </a:r>
          </a:p>
          <a:p>
            <a:pPr marL="0" indent="0">
              <a:buNone/>
            </a:pPr>
            <a:r>
              <a:rPr lang="en-US" sz="1200" dirty="0">
                <a:cs typeface="Arial" panose="020B0604020202020204" pitchFamily="34" charset="0"/>
              </a:rPr>
              <a:t>−</a:t>
            </a:r>
            <a:r>
              <a:rPr lang="en-US" sz="1200" dirty="0"/>
              <a:t> EEA. 2021. Economic losses from climate-related extremes in Europe. </a:t>
            </a:r>
            <a:r>
              <a:rPr lang="en-US" sz="1200" dirty="0">
                <a:hlinkClick r:id="rId3"/>
              </a:rPr>
              <a:t>IND-182-en</a:t>
            </a:r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14C29C-DC91-4E63-8C95-3AACEDF51B23}"/>
              </a:ext>
            </a:extLst>
          </p:cNvPr>
          <p:cNvSpPr/>
          <p:nvPr/>
        </p:nvSpPr>
        <p:spPr>
          <a:xfrm>
            <a:off x="4709400" y="2560121"/>
            <a:ext cx="4038600" cy="1486297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Natural disaster risks EU may face:</a:t>
            </a:r>
          </a:p>
          <a:p>
            <a:pPr marL="342900" indent="-342900" algn="ctr">
              <a:buAutoNum type="arabicPeriod"/>
            </a:pPr>
            <a:r>
              <a:rPr lang="en-US" i="1" dirty="0"/>
              <a:t>Flooding</a:t>
            </a:r>
          </a:p>
          <a:p>
            <a:pPr marL="342900" indent="-342900" algn="ctr">
              <a:buAutoNum type="arabicPeriod"/>
            </a:pPr>
            <a:r>
              <a:rPr lang="en-US" i="1" dirty="0"/>
              <a:t>Extreme weather</a:t>
            </a:r>
          </a:p>
          <a:p>
            <a:pPr marL="342900" indent="-342900" algn="ctr">
              <a:buAutoNum type="arabicPeriod"/>
            </a:pPr>
            <a:r>
              <a:rPr lang="en-US" i="1" dirty="0"/>
              <a:t>Forest fires</a:t>
            </a:r>
          </a:p>
          <a:p>
            <a:r>
              <a:rPr lang="en-US" sz="1200" dirty="0">
                <a:cs typeface="Arial" panose="020B0604020202020204" pitchFamily="34" charset="0"/>
              </a:rPr>
              <a:t>−</a:t>
            </a:r>
            <a:r>
              <a:rPr lang="en-US" sz="1200" dirty="0"/>
              <a:t> EC. 2017. </a:t>
            </a:r>
            <a:r>
              <a:rPr lang="en-US" sz="1200" dirty="0">
                <a:hlinkClick r:id="rId4"/>
              </a:rPr>
              <a:t>Overview of Natural and Man-made Disaster Risks the European Union may face</a:t>
            </a:r>
            <a:r>
              <a:rPr lang="en-US" sz="1200" dirty="0"/>
              <a:t>.  </a:t>
            </a:r>
            <a:endParaRPr lang="en-US" sz="1200" i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9D24E3-F7B3-4FB9-954D-BE4314C7D7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3801" y="0"/>
            <a:ext cx="610199" cy="85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81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>
            <a:extLst>
              <a:ext uri="{FF2B5EF4-FFF2-40B4-BE49-F238E27FC236}">
                <a16:creationId xmlns:a16="http://schemas.microsoft.com/office/drawing/2014/main" id="{E6E7941E-E95E-4600-9E35-2E2F3B16B273}"/>
              </a:ext>
            </a:extLst>
          </p:cNvPr>
          <p:cNvSpPr txBox="1">
            <a:spLocks/>
          </p:cNvSpPr>
          <p:nvPr/>
        </p:nvSpPr>
        <p:spPr>
          <a:xfrm>
            <a:off x="387000" y="2609930"/>
            <a:ext cx="8370000" cy="163814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Pan-European Scale: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Improved Flash Flood Hazard and Impact Forecasting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68BE85-2D8B-4FCD-B464-DA719B2F1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3801" y="0"/>
            <a:ext cx="610199" cy="85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782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F0AE626-0F21-4560-ACF7-98A5C11C2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3801" y="0"/>
            <a:ext cx="610199" cy="85427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26A7560-F5D5-45DF-BD40-9AA0446F2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Seamless Precipitation Forecasting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004926-8BC8-47ED-9CB8-66610C02F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8000" y="1825625"/>
            <a:ext cx="4050000" cy="4104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Flash flood hazard forecasting based on the concepts of EPIC &amp; ERICHA systems</a:t>
            </a:r>
          </a:p>
          <a:p>
            <a:endParaRPr lang="en-US" dirty="0"/>
          </a:p>
          <a:p>
            <a:r>
              <a:rPr lang="en-US" dirty="0"/>
              <a:t>Basin-aggregated </a:t>
            </a:r>
            <a:r>
              <a:rPr lang="en-US" b="1" dirty="0">
                <a:solidFill>
                  <a:schemeClr val="tx2"/>
                </a:solidFill>
              </a:rPr>
              <a:t>precipitation forecast the main forcing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/>
              <a:t>of the flash flood hazard forecasts</a:t>
            </a:r>
          </a:p>
          <a:p>
            <a:endParaRPr lang="en-US" dirty="0"/>
          </a:p>
          <a:p>
            <a:r>
              <a:rPr lang="en-US" dirty="0"/>
              <a:t>Precipitation forecast produced by </a:t>
            </a:r>
            <a:r>
              <a:rPr lang="en-US" b="1" dirty="0">
                <a:solidFill>
                  <a:schemeClr val="tx2"/>
                </a:solidFill>
              </a:rPr>
              <a:t>seamless blending of radar based nowcasts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/>
              <a:t>(SBMcast</a:t>
            </a:r>
            <a:r>
              <a:rPr lang="en-US" baseline="30000" dirty="0"/>
              <a:t>1</a:t>
            </a:r>
            <a:r>
              <a:rPr lang="en-US" dirty="0"/>
              <a:t>) </a:t>
            </a:r>
            <a:r>
              <a:rPr lang="en-US" b="1" dirty="0">
                <a:solidFill>
                  <a:schemeClr val="tx2"/>
                </a:solidFill>
              </a:rPr>
              <a:t>with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chemeClr val="tx2"/>
                </a:solidFill>
              </a:rPr>
              <a:t>NWP forecasts</a:t>
            </a:r>
            <a:r>
              <a:rPr lang="en-US" b="1" dirty="0"/>
              <a:t> </a:t>
            </a:r>
            <a:r>
              <a:rPr lang="en-US" dirty="0"/>
              <a:t>(ECMWF EPS) and interpolated to 1 km spatial resolution</a:t>
            </a:r>
          </a:p>
          <a:p>
            <a:endParaRPr lang="en-US" dirty="0"/>
          </a:p>
        </p:txBody>
      </p:sp>
      <p:graphicFrame>
        <p:nvGraphicFramePr>
          <p:cNvPr id="11" name="Table">
            <a:extLst>
              <a:ext uri="{FF2B5EF4-FFF2-40B4-BE49-F238E27FC236}">
                <a16:creationId xmlns:a16="http://schemas.microsoft.com/office/drawing/2014/main" id="{EFD0C4F5-D6D4-4B7D-B767-D8AAEFDC3878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46263586"/>
              </p:ext>
            </p:extLst>
          </p:nvPr>
        </p:nvGraphicFramePr>
        <p:xfrm>
          <a:off x="4428000" y="2673397"/>
          <a:ext cx="4476053" cy="2408457"/>
        </p:xfrm>
        <a:graphic>
          <a:graphicData uri="http://schemas.openxmlformats.org/drawingml/2006/table">
            <a:tbl>
              <a:tblPr/>
              <a:tblGrid>
                <a:gridCol w="1347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44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4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7441">
                <a:tc>
                  <a:txBody>
                    <a:bodyPr/>
                    <a:lstStyle/>
                    <a:p>
                      <a:pPr defTabSz="914400">
                        <a:lnSpc>
                          <a:spcPts val="3000"/>
                        </a:lnSpc>
                        <a:tabLst>
                          <a:tab pos="558800" algn="l"/>
                          <a:tab pos="673100" algn="l"/>
                        </a:tabLst>
                        <a:defRPr sz="25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 marL="32593" marR="16190" marT="16190" marB="16190" anchor="ctr" horzOverflow="overflow">
                    <a:lnL w="12700" cmpd="sng">
                      <a:noFill/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3000"/>
                        </a:lnSpc>
                        <a:tabLst>
                          <a:tab pos="558800" algn="l"/>
                          <a:tab pos="673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s-ES" sz="1600" b="1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Nowcasting</a:t>
                      </a:r>
                      <a:r>
                        <a:rPr lang="es-E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(</a:t>
                      </a:r>
                      <a:r>
                        <a:rPr lang="es-ES" sz="1600" b="1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SBMcast</a:t>
                      </a:r>
                      <a:r>
                        <a:rPr lang="es-E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)</a:t>
                      </a:r>
                      <a:endParaRPr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2593" marR="16190" marT="16190" marB="1619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ts val="3000"/>
                        </a:lnSpc>
                        <a:tabLst>
                          <a:tab pos="558800" algn="l"/>
                          <a:tab pos="673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s-E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NWP</a:t>
                      </a:r>
                      <a:endParaRPr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2593" marR="16190" marT="16190" marB="16190" anchor="ctr" horzOverflow="overflow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112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558800" algn="l"/>
                          <a:tab pos="673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n-GB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Precipitation inputs</a:t>
                      </a:r>
                    </a:p>
                  </a:txBody>
                  <a:tcPr marL="32593" marR="15211" marT="0" marB="0" anchor="ctr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558800" algn="l"/>
                          <a:tab pos="673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s-E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OPERA QPE</a:t>
                      </a:r>
                      <a:endParaRPr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2593" marR="15211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558800" algn="l"/>
                          <a:tab pos="673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s-E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ECMWF EPS</a:t>
                      </a:r>
                      <a:endParaRPr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2593" marR="15211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112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558800" algn="l"/>
                          <a:tab pos="673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n-GB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Resolutions</a:t>
                      </a:r>
                    </a:p>
                  </a:txBody>
                  <a:tcPr marL="32593" marR="15211" marT="0" marB="0" anchor="ctr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558800" algn="l"/>
                          <a:tab pos="673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r>
                        <a:rPr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km, </a:t>
                      </a:r>
                      <a:r>
                        <a:rPr lang="es-E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1h</a:t>
                      </a:r>
                      <a:endParaRPr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2593" marR="15211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558800" algn="l"/>
                          <a:tab pos="673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lang="en-U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r>
                        <a:rPr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km, 6h</a:t>
                      </a:r>
                    </a:p>
                  </a:txBody>
                  <a:tcPr marL="32593" marR="15211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112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558800" algn="l"/>
                          <a:tab pos="673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s-ES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Lead times</a:t>
                      </a:r>
                    </a:p>
                  </a:txBody>
                  <a:tcPr marL="32593" marR="15211" marT="0" marB="0" anchor="ctr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558800" algn="l"/>
                          <a:tab pos="673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 h</a:t>
                      </a:r>
                    </a:p>
                  </a:txBody>
                  <a:tcPr marL="32593" marR="15211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558800" algn="l"/>
                          <a:tab pos="673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 days</a:t>
                      </a:r>
                    </a:p>
                  </a:txBody>
                  <a:tcPr marL="32593" marR="15211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112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558800" algn="l"/>
                          <a:tab pos="673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n-GB" sz="16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Update cycle</a:t>
                      </a:r>
                    </a:p>
                  </a:txBody>
                  <a:tcPr marL="32593" marR="15211" marT="0" marB="0" anchor="ctr" horzOverflow="overflow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558800" algn="l"/>
                          <a:tab pos="673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es-E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r>
                        <a:rPr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s-ES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</a:t>
                      </a:r>
                      <a:endParaRPr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2593" marR="15211" marT="0" marB="0" anchor="ctr" horzOverflow="overflow"/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558800" algn="l"/>
                          <a:tab pos="673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 h</a:t>
                      </a:r>
                    </a:p>
                  </a:txBody>
                  <a:tcPr marL="32593" marR="15211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E82B1166-1F09-4F63-B820-2C75986ECD2A}"/>
              </a:ext>
            </a:extLst>
          </p:cNvPr>
          <p:cNvSpPr/>
          <p:nvPr/>
        </p:nvSpPr>
        <p:spPr>
          <a:xfrm>
            <a:off x="-1" y="6634340"/>
            <a:ext cx="903170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baseline="30000" dirty="0">
                <a:effectLst/>
              </a:rPr>
              <a:t>1</a:t>
            </a:r>
            <a:r>
              <a:rPr lang="en-US" sz="800" dirty="0">
                <a:effectLst/>
              </a:rPr>
              <a:t> Berenguer et al. 2011. </a:t>
            </a:r>
            <a:r>
              <a:rPr lang="en-US" sz="800" dirty="0" err="1">
                <a:effectLst/>
              </a:rPr>
              <a:t>SBMcast</a:t>
            </a:r>
            <a:r>
              <a:rPr lang="en-US" sz="800" dirty="0">
                <a:effectLst/>
              </a:rPr>
              <a:t> – An ensemble nowcasting technique to assess the uncertainty in rainfall forecasts by </a:t>
            </a:r>
            <a:r>
              <a:rPr lang="en-US" sz="800" dirty="0" err="1">
                <a:effectLst/>
              </a:rPr>
              <a:t>Lagrangian</a:t>
            </a:r>
            <a:r>
              <a:rPr lang="en-US" sz="800" dirty="0">
                <a:effectLst/>
              </a:rPr>
              <a:t> extrapolation. </a:t>
            </a:r>
            <a:r>
              <a:rPr lang="en-US" sz="800" dirty="0">
                <a:effectLst/>
                <a:hlinkClick r:id="rId4"/>
              </a:rPr>
              <a:t>https://doi.org/10.1016/j.jhydrol.2011.04.033</a:t>
            </a:r>
            <a:endParaRPr lang="en-US" sz="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24282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9293F-5E4F-49AF-9A5C-B3A407BB4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3716" y="1386840"/>
            <a:ext cx="5764296" cy="4014138"/>
          </a:xfrm>
        </p:spPr>
        <p:txBody>
          <a:bodyPr/>
          <a:lstStyle/>
          <a:p>
            <a:r>
              <a:rPr lang="en-US" dirty="0"/>
              <a:t>OPERA 1 h accumulation product is based on single Z-R conversion</a:t>
            </a:r>
          </a:p>
          <a:p>
            <a:pPr marL="342900" lvl="1" indent="0">
              <a:buNone/>
            </a:pPr>
            <a:r>
              <a:rPr lang="en-US" dirty="0">
                <a:sym typeface="Wingdings" panose="05000000000000000000" pitchFamily="2" charset="2"/>
              </a:rPr>
              <a:t></a:t>
            </a:r>
            <a:r>
              <a:rPr lang="en-US" dirty="0"/>
              <a:t> no information of precipitation type</a:t>
            </a:r>
          </a:p>
          <a:p>
            <a:r>
              <a:rPr lang="en-US" dirty="0"/>
              <a:t>Precipitation type retrieved with FMI algorithm applied to ECMWF IFS </a:t>
            </a:r>
          </a:p>
          <a:p>
            <a:pPr marL="342900" lvl="1" indent="0">
              <a:buNone/>
            </a:pPr>
            <a:r>
              <a:rPr lang="en-US" dirty="0">
                <a:sym typeface="Wingdings" panose="05000000000000000000" pitchFamily="2" charset="2"/>
              </a:rPr>
              <a:t> only consider rainfall by </a:t>
            </a:r>
            <a:r>
              <a:rPr lang="en-US" b="1" dirty="0">
                <a:solidFill>
                  <a:schemeClr val="tx2"/>
                </a:solidFill>
                <a:sym typeface="Wingdings" panose="05000000000000000000" pitchFamily="2" charset="2"/>
              </a:rPr>
              <a:t>filtering out snow areas</a:t>
            </a:r>
            <a:r>
              <a:rPr lang="en-US" b="1" dirty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from radar nowcast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DDC4ED-0746-4E93-93A1-050590A63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5</a:t>
            </a:fld>
            <a:endParaRPr lang="fi-FI"/>
          </a:p>
        </p:txBody>
      </p:sp>
      <p:pic>
        <p:nvPicPr>
          <p:cNvPr id="5" name="Picture 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583C1792-C8EF-4F05-8A96-76A4F879D0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672" t="6077" r="9245" b="7813"/>
          <a:stretch/>
        </p:blipFill>
        <p:spPr>
          <a:xfrm>
            <a:off x="77986" y="1276523"/>
            <a:ext cx="3024651" cy="2534167"/>
          </a:xfrm>
          <a:prstGeom prst="rect">
            <a:avLst/>
          </a:prstGeom>
        </p:spPr>
      </p:pic>
      <p:pic>
        <p:nvPicPr>
          <p:cNvPr id="6" name="Picture 5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680EE3EB-4882-4509-B0C0-30A01E20B2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578" t="5903" r="11589" b="7812"/>
          <a:stretch/>
        </p:blipFill>
        <p:spPr>
          <a:xfrm>
            <a:off x="395897" y="3765240"/>
            <a:ext cx="2635662" cy="25907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F3938C-1DB5-4759-86AB-AB4AD36625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5487" y="3275329"/>
            <a:ext cx="627412" cy="3022755"/>
          </a:xfrm>
          <a:prstGeom prst="rect">
            <a:avLst/>
          </a:prstGeom>
        </p:spPr>
      </p:pic>
      <p:sp>
        <p:nvSpPr>
          <p:cNvPr id="14" name="Title 13">
            <a:extLst>
              <a:ext uri="{FF2B5EF4-FFF2-40B4-BE49-F238E27FC236}">
                <a16:creationId xmlns:a16="http://schemas.microsoft.com/office/drawing/2014/main" id="{561FE776-5C34-4D16-8A02-5E48A18CB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Precipitation Type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FF8F65A-03FD-4C22-A957-5071C8A3D500}"/>
              </a:ext>
            </a:extLst>
          </p:cNvPr>
          <p:cNvGrpSpPr/>
          <p:nvPr/>
        </p:nvGrpSpPr>
        <p:grpSpPr>
          <a:xfrm>
            <a:off x="5655288" y="3913578"/>
            <a:ext cx="2615184" cy="2509114"/>
            <a:chOff x="5505404" y="2915104"/>
            <a:chExt cx="2615184" cy="250911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383A888-26B5-40F2-AFB3-66F9D7413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05404" y="2915104"/>
              <a:ext cx="2615184" cy="2509114"/>
            </a:xfrm>
            <a:prstGeom prst="rect">
              <a:avLst/>
            </a:prstGeom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2502F16-D465-42E1-8453-02E86FB48C98}"/>
                </a:ext>
              </a:extLst>
            </p:cNvPr>
            <p:cNvSpPr/>
            <p:nvPr/>
          </p:nvSpPr>
          <p:spPr>
            <a:xfrm>
              <a:off x="6367623" y="3827943"/>
              <a:ext cx="1018451" cy="609600"/>
            </a:xfrm>
            <a:prstGeom prst="ellipse">
              <a:avLst/>
            </a:prstGeom>
            <a:noFill/>
            <a:ln w="222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CBA2E11-EF79-42D6-B310-A438114137AA}"/>
              </a:ext>
            </a:extLst>
          </p:cNvPr>
          <p:cNvGrpSpPr/>
          <p:nvPr/>
        </p:nvGrpSpPr>
        <p:grpSpPr>
          <a:xfrm>
            <a:off x="2915089" y="3913579"/>
            <a:ext cx="2615184" cy="2509114"/>
            <a:chOff x="2765205" y="2915105"/>
            <a:chExt cx="2615184" cy="2509114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5ED9A72-D90E-4EDF-B325-D2020087B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65205" y="2915105"/>
              <a:ext cx="2615184" cy="2509114"/>
            </a:xfrm>
            <a:prstGeom prst="rect">
              <a:avLst/>
            </a:prstGeom>
          </p:spPr>
        </p:pic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309F289-9571-45D1-8DA9-DB5CED32CE90}"/>
                </a:ext>
              </a:extLst>
            </p:cNvPr>
            <p:cNvSpPr/>
            <p:nvPr/>
          </p:nvSpPr>
          <p:spPr>
            <a:xfrm>
              <a:off x="3885279" y="3823966"/>
              <a:ext cx="1018451" cy="609600"/>
            </a:xfrm>
            <a:prstGeom prst="ellipse">
              <a:avLst/>
            </a:prstGeom>
            <a:noFill/>
            <a:ln w="222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94C2690-3FD5-417D-B86F-135F62DF2DA9}"/>
              </a:ext>
            </a:extLst>
          </p:cNvPr>
          <p:cNvCxnSpPr>
            <a:cxnSpLocks/>
          </p:cNvCxnSpPr>
          <p:nvPr/>
        </p:nvCxnSpPr>
        <p:spPr>
          <a:xfrm flipH="1">
            <a:off x="7002780" y="3304674"/>
            <a:ext cx="288357" cy="175500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6898AD5-7811-4F1B-A749-0583109700B9}"/>
              </a:ext>
            </a:extLst>
          </p:cNvPr>
          <p:cNvSpPr txBox="1"/>
          <p:nvPr/>
        </p:nvSpPr>
        <p:spPr>
          <a:xfrm>
            <a:off x="3348310" y="6415091"/>
            <a:ext cx="19902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 h lead time nowcast</a:t>
            </a:r>
            <a:endParaRPr lang="en-US" sz="1400" i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7B84866-F88E-4D4D-8332-7C888984DA67}"/>
              </a:ext>
            </a:extLst>
          </p:cNvPr>
          <p:cNvSpPr txBox="1"/>
          <p:nvPr/>
        </p:nvSpPr>
        <p:spPr>
          <a:xfrm>
            <a:off x="5448753" y="6415090"/>
            <a:ext cx="340503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i="1" dirty="0"/>
              <a:t>N</a:t>
            </a:r>
            <a:r>
              <a:rPr lang="en-GB" sz="14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owcast without the contribution of snow</a:t>
            </a:r>
            <a:endParaRPr lang="en-US" sz="1400" i="1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35C15BB-1988-4959-9EE6-8C0663D577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33801" y="0"/>
            <a:ext cx="610199" cy="85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004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60B6FD-5338-4851-8BBA-35E393252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6</a:t>
            </a:fld>
            <a:endParaRPr lang="fi-FI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5710DC-9986-9A4B-BFB5-467F90EC32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" t="87781" r="-5" b="-654"/>
          <a:stretch/>
        </p:blipFill>
        <p:spPr>
          <a:xfrm>
            <a:off x="399055" y="4903335"/>
            <a:ext cx="8163414" cy="17814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C0BD1B-9711-5149-9593-1D3175C7EF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" t="-1101" r="-5" b="85684"/>
          <a:stretch/>
        </p:blipFill>
        <p:spPr>
          <a:xfrm>
            <a:off x="430822" y="2646229"/>
            <a:ext cx="8133160" cy="212556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23FDB84-6A7E-AB41-B3E6-F8C2AAF6C024}"/>
              </a:ext>
            </a:extLst>
          </p:cNvPr>
          <p:cNvSpPr/>
          <p:nvPr/>
        </p:nvSpPr>
        <p:spPr>
          <a:xfrm>
            <a:off x="0" y="6634340"/>
            <a:ext cx="707254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baseline="30000" dirty="0">
                <a:effectLst/>
              </a:rPr>
              <a:t>1</a:t>
            </a:r>
            <a:r>
              <a:rPr lang="en-US" sz="800" dirty="0">
                <a:effectLst/>
              </a:rPr>
              <a:t> Park et al. 2019. Long-term analysis of gauge-adjusted radar rainfall accumulations at European scale. </a:t>
            </a:r>
            <a:r>
              <a:rPr lang="en-US" sz="800" dirty="0">
                <a:effectLst/>
                <a:hlinkClick r:id="rId4"/>
              </a:rPr>
              <a:t>https://doi.org/10.1016/j.jhydrol.2019.03.093</a:t>
            </a:r>
            <a:endParaRPr lang="en-US" sz="800" dirty="0">
              <a:effectLst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F69AFCA-A2C5-483A-8BC4-B7DAC4608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055" y="1386840"/>
            <a:ext cx="8314123" cy="4014138"/>
          </a:xfrm>
        </p:spPr>
        <p:txBody>
          <a:bodyPr>
            <a:normAutofit/>
          </a:bodyPr>
          <a:lstStyle/>
          <a:p>
            <a:r>
              <a:rPr lang="en-US" sz="2000" dirty="0"/>
              <a:t>Radar-based rainfall estimate typically underestimates rainfall amount on the ground due to radar measurement geometry </a:t>
            </a:r>
          </a:p>
          <a:p>
            <a:r>
              <a:rPr lang="en-US" sz="2000" b="1" dirty="0">
                <a:solidFill>
                  <a:schemeClr val="tx2"/>
                </a:solidFill>
              </a:rPr>
              <a:t>Real-time gauge-adjustment</a:t>
            </a:r>
            <a:r>
              <a:rPr lang="en-US" sz="2000" baseline="30000" dirty="0">
                <a:solidFill>
                  <a:schemeClr val="tx2"/>
                </a:solidFill>
              </a:rPr>
              <a:t>1</a:t>
            </a:r>
            <a:r>
              <a:rPr lang="en-US" sz="2000" dirty="0">
                <a:solidFill>
                  <a:schemeClr val="tx2"/>
                </a:solidFill>
              </a:rPr>
              <a:t> </a:t>
            </a:r>
            <a:r>
              <a:rPr lang="en-US" sz="2000" dirty="0"/>
              <a:t>used to improve radar QPE in TAMIR</a:t>
            </a:r>
          </a:p>
          <a:p>
            <a:r>
              <a:rPr lang="en-US" sz="2000" dirty="0"/>
              <a:t>Adjustment shown to improve radar QPE </a:t>
            </a:r>
            <a:r>
              <a:rPr lang="en-US" sz="1600" dirty="0"/>
              <a:t>(results for 2013 and 2020 below)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BB505982-BE73-4391-9EBB-9C81AA32E69A}"/>
              </a:ext>
            </a:extLst>
          </p:cNvPr>
          <p:cNvSpPr txBox="1">
            <a:spLocks/>
          </p:cNvSpPr>
          <p:nvPr/>
        </p:nvSpPr>
        <p:spPr>
          <a:xfrm>
            <a:off x="378000" y="365126"/>
            <a:ext cx="83700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Gauge Adjustment to OPERA Precipitation Composite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137624-DD24-43E5-9D7C-C0C6F55029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3801" y="0"/>
            <a:ext cx="610199" cy="85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109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04D22-35C6-44D3-B561-62E2E5F2A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Flash Flood Hazard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9293F-5E4F-49AF-9A5C-B3A407BB4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000" y="1155031"/>
            <a:ext cx="4194000" cy="186890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</a:pPr>
            <a:r>
              <a:rPr lang="en-US" sz="2600" dirty="0"/>
              <a:t>Basin-aggregated rainfall converted to flash flood hazard by comparison with IDF values derived from long-term rainfall datasets</a:t>
            </a:r>
          </a:p>
          <a:p>
            <a:pPr marL="342900" lvl="1" indent="0">
              <a:lnSpc>
                <a:spcPct val="110000"/>
              </a:lnSpc>
              <a:buNone/>
            </a:pPr>
            <a:r>
              <a:rPr lang="en-US" sz="2300" dirty="0">
                <a:sym typeface="Wingdings" panose="05000000000000000000" pitchFamily="2" charset="2"/>
              </a:rPr>
              <a:t> </a:t>
            </a:r>
            <a:r>
              <a:rPr lang="en-US" sz="2300" b="1" dirty="0">
                <a:solidFill>
                  <a:schemeClr val="tx2"/>
                </a:solidFill>
              </a:rPr>
              <a:t>Improved radar and NWP thresholds </a:t>
            </a:r>
            <a:r>
              <a:rPr lang="en-US" sz="2300" dirty="0"/>
              <a:t>for seamless FF hazard assessment</a:t>
            </a:r>
          </a:p>
          <a:p>
            <a:pPr>
              <a:lnSpc>
                <a:spcPct val="100000"/>
              </a:lnSpc>
              <a:spcBef>
                <a:spcPts val="20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2000"/>
              </a:spcBef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DDC4ED-0746-4E93-93A1-050590A63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7</a:t>
            </a:fld>
            <a:endParaRPr lang="fi-FI"/>
          </a:p>
        </p:txBody>
      </p:sp>
      <p:pic>
        <p:nvPicPr>
          <p:cNvPr id="15" name="ba2.pdf" descr="ba2.pdf">
            <a:extLst>
              <a:ext uri="{FF2B5EF4-FFF2-40B4-BE49-F238E27FC236}">
                <a16:creationId xmlns:a16="http://schemas.microsoft.com/office/drawing/2014/main" id="{AF452DEE-CC81-5242-AE42-B4B8C2836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360" y="3034086"/>
            <a:ext cx="2856545" cy="2850519"/>
          </a:xfrm>
          <a:prstGeom prst="rect">
            <a:avLst/>
          </a:prstGeom>
          <a:ln w="12700">
            <a:solidFill>
              <a:schemeClr val="tx1"/>
            </a:solidFill>
            <a:miter lim="400000"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CA6D77-DF33-41FE-8C8E-3CE10A6EFC65}"/>
              </a:ext>
            </a:extLst>
          </p:cNvPr>
          <p:cNvSpPr txBox="1"/>
          <p:nvPr/>
        </p:nvSpPr>
        <p:spPr>
          <a:xfrm>
            <a:off x="189601" y="5932626"/>
            <a:ext cx="38019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Basin-aggregated rainfall accumulated over the hydrological characteristic time of the basin (1-24 hours)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6AE6F43-83C4-4205-A7B1-195F0C306868}"/>
              </a:ext>
            </a:extLst>
          </p:cNvPr>
          <p:cNvGrpSpPr/>
          <p:nvPr/>
        </p:nvGrpSpPr>
        <p:grpSpPr>
          <a:xfrm>
            <a:off x="4736435" y="820783"/>
            <a:ext cx="3824803" cy="2430000"/>
            <a:chOff x="5225074" y="1564434"/>
            <a:chExt cx="3824803" cy="243000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6846A1D-12D6-430A-9142-9123AE548211}"/>
                </a:ext>
              </a:extLst>
            </p:cNvPr>
            <p:cNvGrpSpPr/>
            <p:nvPr/>
          </p:nvGrpSpPr>
          <p:grpSpPr>
            <a:xfrm>
              <a:off x="5225074" y="1564434"/>
              <a:ext cx="2263941" cy="2430000"/>
              <a:chOff x="5225074" y="1564434"/>
              <a:chExt cx="2263941" cy="2430000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FED0C91F-4D21-4AB3-9449-AA68F78A8F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25074" y="1564434"/>
                <a:ext cx="2263941" cy="2430000"/>
              </a:xfrm>
              <a:prstGeom prst="rect">
                <a:avLst/>
              </a:prstGeom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5D58D59D-A376-4F92-A43D-3B0EF643141D}"/>
                  </a:ext>
                </a:extLst>
              </p:cNvPr>
              <p:cNvSpPr/>
              <p:nvPr/>
            </p:nvSpPr>
            <p:spPr>
              <a:xfrm>
                <a:off x="5611761" y="2831690"/>
                <a:ext cx="368710" cy="398207"/>
              </a:xfrm>
              <a:prstGeom prst="rect">
                <a:avLst/>
              </a:prstGeom>
              <a:noFill/>
              <a:ln w="317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ES"/>
              </a:p>
            </p:txBody>
          </p:sp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1D86196-C1CF-4EA2-8D43-FC47B8D12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13777" y="1659329"/>
              <a:ext cx="2036100" cy="2240208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24883A5-A5C8-443F-BE8F-1257FA37C189}"/>
              </a:ext>
            </a:extLst>
          </p:cNvPr>
          <p:cNvGrpSpPr/>
          <p:nvPr/>
        </p:nvGrpSpPr>
        <p:grpSpPr>
          <a:xfrm>
            <a:off x="4736893" y="3809380"/>
            <a:ext cx="3823887" cy="2430000"/>
            <a:chOff x="5225074" y="4409999"/>
            <a:chExt cx="3823887" cy="243000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EBC3B6C-DC88-4B68-B64C-4A0BED2B05DD}"/>
                </a:ext>
              </a:extLst>
            </p:cNvPr>
            <p:cNvGrpSpPr/>
            <p:nvPr/>
          </p:nvGrpSpPr>
          <p:grpSpPr>
            <a:xfrm>
              <a:off x="5225074" y="4409999"/>
              <a:ext cx="2263941" cy="2430000"/>
              <a:chOff x="5225074" y="4409999"/>
              <a:chExt cx="2263941" cy="2430000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54764B33-CEFC-4B8A-AB7A-19C7077129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25074" y="4409999"/>
                <a:ext cx="2263941" cy="2430000"/>
              </a:xfrm>
              <a:prstGeom prst="rect">
                <a:avLst/>
              </a:prstGeom>
            </p:spPr>
          </p:pic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8A24A53-0057-4577-953A-C2D816E298B3}"/>
                  </a:ext>
                </a:extLst>
              </p:cNvPr>
              <p:cNvSpPr/>
              <p:nvPr/>
            </p:nvSpPr>
            <p:spPr>
              <a:xfrm>
                <a:off x="5611761" y="5685503"/>
                <a:ext cx="368710" cy="398207"/>
              </a:xfrm>
              <a:prstGeom prst="rect">
                <a:avLst/>
              </a:prstGeom>
              <a:noFill/>
              <a:ln w="31750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ES"/>
              </a:p>
            </p:txBody>
          </p:sp>
        </p:grp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07406AD-4690-4838-85F8-AFB0C38FD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013777" y="4505399"/>
              <a:ext cx="2035184" cy="223920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65CDFDD-AE12-4F44-8411-C8432C2EFFD7}"/>
              </a:ext>
            </a:extLst>
          </p:cNvPr>
          <p:cNvSpPr txBox="1"/>
          <p:nvPr/>
        </p:nvSpPr>
        <p:spPr>
          <a:xfrm>
            <a:off x="4690261" y="3261354"/>
            <a:ext cx="39171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2000"/>
              </a:spcBef>
            </a:pPr>
            <a:r>
              <a:rPr lang="en-US" sz="1400" i="1" dirty="0"/>
              <a:t>8 years of gauge-adjusted OPERA radar mosaics used for durations 1, 3, 6, 12 and 24 h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A607F86-E369-452A-8535-FCFCEE1C1673}"/>
              </a:ext>
            </a:extLst>
          </p:cNvPr>
          <p:cNvSpPr txBox="1"/>
          <p:nvPr/>
        </p:nvSpPr>
        <p:spPr>
          <a:xfrm>
            <a:off x="4736893" y="6334780"/>
            <a:ext cx="38238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2000"/>
              </a:spcBef>
            </a:pPr>
            <a:r>
              <a:rPr lang="en-US" sz="1400" i="1" dirty="0"/>
              <a:t>20 years of ECMWF IFS NWP reforecasts used for durations 6, 12 and 24 h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BBFBED8-58E6-4BE1-9A98-07D43C6FB8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5885" y="2486246"/>
            <a:ext cx="505611" cy="2430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B3D4E11-3CDB-42FE-AF9B-6E2EA7FA78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3801" y="0"/>
            <a:ext cx="610199" cy="85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74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04D22-35C6-44D3-B561-62E2E5F2A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Improved Seamless Flash Flood Hazard Forecasting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9293F-5E4F-49AF-9A5C-B3A407BB4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000" y="1499937"/>
            <a:ext cx="8370000" cy="5038664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Main output:</a:t>
            </a:r>
            <a:r>
              <a:rPr lang="en-US" dirty="0"/>
              <a:t> probabilistic seamless flash flood hazard forecasts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Future work:</a:t>
            </a:r>
          </a:p>
          <a:p>
            <a:r>
              <a:rPr lang="en-US" dirty="0"/>
              <a:t>Optimal transformation of return period probabilities into simplified regional flash flood hazard warnings for end-users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DDC4ED-0746-4E93-93A1-050590A63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8</a:t>
            </a:fld>
            <a:endParaRPr lang="fi-FI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E2B0C2E-6BE0-4AF9-B1CC-255BFC649B61}"/>
              </a:ext>
            </a:extLst>
          </p:cNvPr>
          <p:cNvGrpSpPr/>
          <p:nvPr/>
        </p:nvGrpSpPr>
        <p:grpSpPr>
          <a:xfrm>
            <a:off x="101770" y="2303666"/>
            <a:ext cx="2878637" cy="2595336"/>
            <a:chOff x="101770" y="2303666"/>
            <a:chExt cx="2878637" cy="2595336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98D955D-E799-404F-97E7-3DE6D5D47D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5144"/>
            <a:stretch/>
          </p:blipFill>
          <p:spPr>
            <a:xfrm>
              <a:off x="2512132" y="2303666"/>
              <a:ext cx="468275" cy="2583522"/>
            </a:xfrm>
            <a:prstGeom prst="rect">
              <a:avLst/>
            </a:prstGeom>
          </p:spPr>
        </p:pic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02E56DF0-3075-427A-BC8B-876309F5FC74}"/>
                </a:ext>
              </a:extLst>
            </p:cNvPr>
            <p:cNvGrpSpPr/>
            <p:nvPr/>
          </p:nvGrpSpPr>
          <p:grpSpPr>
            <a:xfrm>
              <a:off x="101770" y="2561947"/>
              <a:ext cx="2391248" cy="2337055"/>
              <a:chOff x="762000" y="1966197"/>
              <a:chExt cx="2391248" cy="2337055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8CB0875A-AB31-432F-B9B3-32CAA406D1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1749" t="9028" r="30834" b="16121"/>
              <a:stretch/>
            </p:blipFill>
            <p:spPr>
              <a:xfrm>
                <a:off x="762000" y="1966197"/>
                <a:ext cx="2391248" cy="233705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5E83687D-32E7-4F8B-837D-9DEB97CD2376}"/>
                  </a:ext>
                </a:extLst>
              </p:cNvPr>
              <p:cNvSpPr/>
              <p:nvPr/>
            </p:nvSpPr>
            <p:spPr>
              <a:xfrm rot="18574437">
                <a:off x="2360475" y="3116024"/>
                <a:ext cx="544679" cy="473320"/>
              </a:xfrm>
              <a:prstGeom prst="ellipse">
                <a:avLst/>
              </a:prstGeom>
              <a:noFill/>
              <a:ln w="22225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ES"/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E6F5141-A781-4FE6-B217-62EB01D3BFF3}"/>
              </a:ext>
            </a:extLst>
          </p:cNvPr>
          <p:cNvGrpSpPr/>
          <p:nvPr/>
        </p:nvGrpSpPr>
        <p:grpSpPr>
          <a:xfrm>
            <a:off x="3039286" y="2309573"/>
            <a:ext cx="3039622" cy="2583522"/>
            <a:chOff x="3039286" y="2309573"/>
            <a:chExt cx="3039622" cy="2583522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488FCF9-43CE-4664-AD03-A7FAA6E0B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29907" y="2309573"/>
              <a:ext cx="649001" cy="2583522"/>
            </a:xfrm>
            <a:prstGeom prst="rect">
              <a:avLst/>
            </a:prstGeom>
          </p:spPr>
        </p:pic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729E8047-7823-46C1-8244-E9F3996C57A6}"/>
                </a:ext>
              </a:extLst>
            </p:cNvPr>
            <p:cNvGrpSpPr/>
            <p:nvPr/>
          </p:nvGrpSpPr>
          <p:grpSpPr>
            <a:xfrm>
              <a:off x="3039286" y="2556041"/>
              <a:ext cx="2391248" cy="2337054"/>
              <a:chOff x="5169228" y="1966197"/>
              <a:chExt cx="2391248" cy="2337054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A2F59D90-D366-4EA8-8F8D-E4726C36A10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alphaModFix/>
              </a:blip>
              <a:srcRect l="12939" t="8290" r="34699" b="13907"/>
              <a:stretch/>
            </p:blipFill>
            <p:spPr>
              <a:xfrm>
                <a:off x="5169228" y="1966197"/>
                <a:ext cx="2391248" cy="233705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/>
            </p:spPr>
          </p:pic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D122F33C-A300-4526-BB69-BC92DAB1E9E8}"/>
                  </a:ext>
                </a:extLst>
              </p:cNvPr>
              <p:cNvSpPr/>
              <p:nvPr/>
            </p:nvSpPr>
            <p:spPr>
              <a:xfrm rot="18574437">
                <a:off x="6813941" y="3116024"/>
                <a:ext cx="544679" cy="473320"/>
              </a:xfrm>
              <a:prstGeom prst="ellipse">
                <a:avLst/>
              </a:prstGeom>
              <a:noFill/>
              <a:ln w="22225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ES" dirty="0"/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8464815-5AF7-495C-90EB-0572C82DCE54}"/>
              </a:ext>
            </a:extLst>
          </p:cNvPr>
          <p:cNvGrpSpPr/>
          <p:nvPr/>
        </p:nvGrpSpPr>
        <p:grpSpPr>
          <a:xfrm>
            <a:off x="6137786" y="2308934"/>
            <a:ext cx="2914726" cy="2584800"/>
            <a:chOff x="6137786" y="2308934"/>
            <a:chExt cx="2914726" cy="2584800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1B831F8-C50F-4778-9B2B-DC205EF19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19767" y="2308934"/>
              <a:ext cx="532745" cy="2584800"/>
            </a:xfrm>
            <a:prstGeom prst="rect">
              <a:avLst/>
            </a:prstGeom>
          </p:spPr>
        </p:pic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8A113CB-F8C8-4196-91CF-8496A9B765CE}"/>
                </a:ext>
              </a:extLst>
            </p:cNvPr>
            <p:cNvGrpSpPr/>
            <p:nvPr/>
          </p:nvGrpSpPr>
          <p:grpSpPr>
            <a:xfrm>
              <a:off x="6137786" y="2571781"/>
              <a:ext cx="2381981" cy="2321953"/>
              <a:chOff x="6019447" y="2771106"/>
              <a:chExt cx="2381981" cy="2321953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6CDD5580-374D-4E2A-B504-D2A444D955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alphaModFix/>
              </a:blip>
              <a:srcRect l="14811" t="10946" r="33727" b="7765"/>
              <a:stretch/>
            </p:blipFill>
            <p:spPr>
              <a:xfrm>
                <a:off x="6019447" y="2771106"/>
                <a:ext cx="2381981" cy="232195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/>
            </p:spPr>
          </p:pic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9ED85189-3F37-48B4-94A4-EE71DD9E97EC}"/>
                  </a:ext>
                </a:extLst>
              </p:cNvPr>
              <p:cNvSpPr/>
              <p:nvPr/>
            </p:nvSpPr>
            <p:spPr>
              <a:xfrm rot="18574437">
                <a:off x="7626890" y="3891365"/>
                <a:ext cx="544679" cy="473320"/>
              </a:xfrm>
              <a:prstGeom prst="ellipse">
                <a:avLst/>
              </a:prstGeom>
              <a:noFill/>
              <a:ln w="22225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ES" dirty="0"/>
              </a:p>
            </p:txBody>
          </p:sp>
        </p:grp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8518F81F-3176-4D14-A743-18EFB4030215}"/>
              </a:ext>
            </a:extLst>
          </p:cNvPr>
          <p:cNvSpPr txBox="1"/>
          <p:nvPr/>
        </p:nvSpPr>
        <p:spPr>
          <a:xfrm>
            <a:off x="39198" y="2019948"/>
            <a:ext cx="25094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2000"/>
              </a:spcBef>
            </a:pPr>
            <a:r>
              <a:rPr lang="en-US" sz="1400" i="1" dirty="0"/>
              <a:t>Deterministic FF hazard forecast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4187A3F-86FD-492D-96F6-94FC70B0F6FD}"/>
              </a:ext>
            </a:extLst>
          </p:cNvPr>
          <p:cNvSpPr txBox="1"/>
          <p:nvPr/>
        </p:nvSpPr>
        <p:spPr>
          <a:xfrm>
            <a:off x="3157782" y="2019948"/>
            <a:ext cx="21449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2000"/>
              </a:spcBef>
            </a:pPr>
            <a:r>
              <a:rPr lang="en-US" sz="1400" i="1" dirty="0"/>
              <a:t>Probability of exceeding T=2 years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F343823-9A78-4F14-8CEF-534D8CE30262}"/>
              </a:ext>
            </a:extLst>
          </p:cNvPr>
          <p:cNvSpPr txBox="1"/>
          <p:nvPr/>
        </p:nvSpPr>
        <p:spPr>
          <a:xfrm>
            <a:off x="6256283" y="2019948"/>
            <a:ext cx="21449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2000"/>
              </a:spcBef>
            </a:pPr>
            <a:r>
              <a:rPr lang="en-US" sz="1400" i="1" dirty="0"/>
              <a:t>Probability of exceeding T=5 years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6EF907B-027F-48A0-BFB7-2252508D1C92}"/>
              </a:ext>
            </a:extLst>
          </p:cNvPr>
          <p:cNvSpPr txBox="1"/>
          <p:nvPr/>
        </p:nvSpPr>
        <p:spPr>
          <a:xfrm>
            <a:off x="39198" y="4959683"/>
            <a:ext cx="2575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/>
              <a:t>Mallorca (</a:t>
            </a:r>
            <a:r>
              <a:rPr lang="es-ES" sz="1400" i="1" dirty="0" err="1"/>
              <a:t>Spain</a:t>
            </a:r>
            <a:r>
              <a:rPr lang="es-ES" sz="1400" i="1" dirty="0"/>
              <a:t>), 9 Oct 2018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B1BFC4C-150D-483E-BC57-E1E6D0ED8F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3801" y="0"/>
            <a:ext cx="610199" cy="85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106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04D22-35C6-44D3-B561-62E2E5F2A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Flood Impact Forecasts</a:t>
            </a:r>
          </a:p>
        </p:txBody>
      </p:sp>
      <p:pic>
        <p:nvPicPr>
          <p:cNvPr id="5" name="Content Placeholder 14" descr="Map&#10;&#10;Description automatically generated">
            <a:extLst>
              <a:ext uri="{FF2B5EF4-FFF2-40B4-BE49-F238E27FC236}">
                <a16:creationId xmlns:a16="http://schemas.microsoft.com/office/drawing/2014/main" id="{54202F6B-E737-4482-AC54-0D90E0BD17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82" y="1883332"/>
            <a:ext cx="1980000" cy="1089888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13D4E7A-C6C4-4657-90E5-D7B89CC07024}"/>
                  </a:ext>
                </a:extLst>
              </p:cNvPr>
              <p:cNvSpPr txBox="1"/>
              <p:nvPr/>
            </p:nvSpPr>
            <p:spPr>
              <a:xfrm>
                <a:off x="765421" y="1712703"/>
                <a:ext cx="7851600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𝐼𝑚𝑝𝑎𝑐𝑡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</m:oMath>
                  </m:oMathPara>
                </a14:m>
                <a:endParaRPr lang="en-GB" sz="2400" b="0" i="1" dirty="0"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𝐻𝑎𝑧𝑎𝑟𝑑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∗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𝐸𝑥𝑝𝑜𝑠𝑢𝑟𝑒</m:t>
                      </m:r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13D4E7A-C6C4-4657-90E5-D7B89CC070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421" y="1712703"/>
                <a:ext cx="7851600" cy="9848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E643AACC-8A66-4A38-9041-B8800AF7AC17}"/>
              </a:ext>
            </a:extLst>
          </p:cNvPr>
          <p:cNvSpPr txBox="1"/>
          <p:nvPr/>
        </p:nvSpPr>
        <p:spPr>
          <a:xfrm>
            <a:off x="630176" y="2918708"/>
            <a:ext cx="1980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Flash flood forecasts from WP3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472AE1-8C74-4A07-BFC1-7CE490198C69}"/>
              </a:ext>
            </a:extLst>
          </p:cNvPr>
          <p:cNvSpPr txBox="1"/>
          <p:nvPr/>
        </p:nvSpPr>
        <p:spPr>
          <a:xfrm>
            <a:off x="6594263" y="2877046"/>
            <a:ext cx="2266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Population/Infrastructure in path of flooding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6E09E3E-4CF7-4C2B-96DE-7857DE49E417}"/>
              </a:ext>
            </a:extLst>
          </p:cNvPr>
          <p:cNvCxnSpPr>
            <a:cxnSpLocks/>
          </p:cNvCxnSpPr>
          <p:nvPr/>
        </p:nvCxnSpPr>
        <p:spPr>
          <a:xfrm flipH="1">
            <a:off x="2782958" y="2416173"/>
            <a:ext cx="437320" cy="0"/>
          </a:xfrm>
          <a:prstGeom prst="straightConnector1">
            <a:avLst/>
          </a:prstGeom>
          <a:ln w="57150">
            <a:solidFill>
              <a:srgbClr val="2F30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picture containing flying, large, water, bird&#10;&#10;Description automatically generated">
            <a:extLst>
              <a:ext uri="{FF2B5EF4-FFF2-40B4-BE49-F238E27FC236}">
                <a16:creationId xmlns:a16="http://schemas.microsoft.com/office/drawing/2014/main" id="{E8B28FE0-75C5-4398-925C-FE0F92DE8F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240" y="1846078"/>
            <a:ext cx="1980953" cy="10782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5" name="Content Placeholder 6">
            <a:extLst>
              <a:ext uri="{FF2B5EF4-FFF2-40B4-BE49-F238E27FC236}">
                <a16:creationId xmlns:a16="http://schemas.microsoft.com/office/drawing/2014/main" id="{F6956090-E7BB-4F74-B2C5-C92D7BA017C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2979"/>
          <a:stretch/>
        </p:blipFill>
        <p:spPr>
          <a:xfrm>
            <a:off x="1386569" y="4499360"/>
            <a:ext cx="3861292" cy="184130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BEA93DB-F14D-4E37-82C1-F5BFD8294AF6}"/>
              </a:ext>
            </a:extLst>
          </p:cNvPr>
          <p:cNvSpPr txBox="1"/>
          <p:nvPr/>
        </p:nvSpPr>
        <p:spPr>
          <a:xfrm>
            <a:off x="-33774" y="5185015"/>
            <a:ext cx="14203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b="1" dirty="0"/>
              <a:t>Flash Flood Hazard Probability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EACCFF5-1220-48A1-961B-9DE2F7C85552}"/>
              </a:ext>
            </a:extLst>
          </p:cNvPr>
          <p:cNvSpPr txBox="1"/>
          <p:nvPr/>
        </p:nvSpPr>
        <p:spPr>
          <a:xfrm>
            <a:off x="2504230" y="4097747"/>
            <a:ext cx="28827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Combined Exposure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05C7145-AF0B-4529-B422-E9316F4B93FE}"/>
              </a:ext>
            </a:extLst>
          </p:cNvPr>
          <p:cNvSpPr txBox="1"/>
          <p:nvPr/>
        </p:nvSpPr>
        <p:spPr>
          <a:xfrm>
            <a:off x="5809523" y="4555375"/>
            <a:ext cx="116725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b="1" dirty="0"/>
              <a:t>Severe Impact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5EB69B3-75DD-4A23-B676-DBDDB53EB05F}"/>
              </a:ext>
            </a:extLst>
          </p:cNvPr>
          <p:cNvSpPr txBox="1"/>
          <p:nvPr/>
        </p:nvSpPr>
        <p:spPr>
          <a:xfrm>
            <a:off x="5822775" y="5056980"/>
            <a:ext cx="1154005" cy="2863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b="1" dirty="0"/>
              <a:t>High Impact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FD7485E-CC26-40A3-A932-F30442100E1D}"/>
              </a:ext>
            </a:extLst>
          </p:cNvPr>
          <p:cNvSpPr txBox="1"/>
          <p:nvPr/>
        </p:nvSpPr>
        <p:spPr>
          <a:xfrm>
            <a:off x="5823239" y="5461175"/>
            <a:ext cx="115354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b="1" dirty="0"/>
              <a:t>Medium Impact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286469A-80DC-4114-A6FF-4C8837F54422}"/>
              </a:ext>
            </a:extLst>
          </p:cNvPr>
          <p:cNvSpPr txBox="1"/>
          <p:nvPr/>
        </p:nvSpPr>
        <p:spPr>
          <a:xfrm>
            <a:off x="5832535" y="5957579"/>
            <a:ext cx="114424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b="1" dirty="0"/>
              <a:t>Low Impact</a:t>
            </a:r>
          </a:p>
        </p:txBody>
      </p:sp>
      <p:sp>
        <p:nvSpPr>
          <p:cNvPr id="38" name="Arrow: Down 37">
            <a:extLst>
              <a:ext uri="{FF2B5EF4-FFF2-40B4-BE49-F238E27FC236}">
                <a16:creationId xmlns:a16="http://schemas.microsoft.com/office/drawing/2014/main" id="{52851DC3-A2E5-420D-9D6F-E346B0F954BF}"/>
              </a:ext>
            </a:extLst>
          </p:cNvPr>
          <p:cNvSpPr/>
          <p:nvPr/>
        </p:nvSpPr>
        <p:spPr>
          <a:xfrm>
            <a:off x="4399722" y="2697588"/>
            <a:ext cx="410817" cy="5861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ACC03F3-E3A8-4B32-A9EA-6C8B39FABAF5}"/>
              </a:ext>
            </a:extLst>
          </p:cNvPr>
          <p:cNvSpPr txBox="1"/>
          <p:nvPr/>
        </p:nvSpPr>
        <p:spPr>
          <a:xfrm>
            <a:off x="2581328" y="3417863"/>
            <a:ext cx="4155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Impact forecast expressed through impact matrix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266635E-C5E4-4A0F-BD1F-6F736CF4B93A}"/>
              </a:ext>
            </a:extLst>
          </p:cNvPr>
          <p:cNvSpPr txBox="1"/>
          <p:nvPr/>
        </p:nvSpPr>
        <p:spPr>
          <a:xfrm>
            <a:off x="396000" y="1046922"/>
            <a:ext cx="8322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GB" b="1" dirty="0"/>
              <a:t>Goal</a:t>
            </a:r>
            <a:r>
              <a:rPr lang="en-GB" dirty="0"/>
              <a:t>: Translate </a:t>
            </a:r>
            <a:r>
              <a:rPr lang="en-GB" b="1" dirty="0">
                <a:solidFill>
                  <a:schemeClr val="tx2"/>
                </a:solidFill>
              </a:rPr>
              <a:t>flood hazard forecasts into flood impacts</a:t>
            </a:r>
          </a:p>
          <a:p>
            <a:pPr lvl="1">
              <a:buClr>
                <a:schemeClr val="accent1"/>
              </a:buClr>
            </a:pPr>
            <a:r>
              <a:rPr lang="en-GB" dirty="0">
                <a:sym typeface="Wingdings" panose="05000000000000000000" pitchFamily="2" charset="2"/>
              </a:rPr>
              <a:t> H</a:t>
            </a:r>
            <a:r>
              <a:rPr lang="en-GB" dirty="0"/>
              <a:t>elp end users prioritise emergency response to most impacted areas</a:t>
            </a:r>
          </a:p>
        </p:txBody>
      </p:sp>
      <p:pic>
        <p:nvPicPr>
          <p:cNvPr id="42" name="Picture 41" descr="Map&#10;&#10;Description automatically generated">
            <a:extLst>
              <a:ext uri="{FF2B5EF4-FFF2-40B4-BE49-F238E27FC236}">
                <a16:creationId xmlns:a16="http://schemas.microsoft.com/office/drawing/2014/main" id="{9C8F85A7-8165-4CD7-B393-E85C6B9EA20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3705" t="11175" r="14463" b="16006"/>
          <a:stretch/>
        </p:blipFill>
        <p:spPr>
          <a:xfrm>
            <a:off x="7357450" y="4708575"/>
            <a:ext cx="1741573" cy="15549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3" name="Content Placeholder 6">
            <a:extLst>
              <a:ext uri="{FF2B5EF4-FFF2-40B4-BE49-F238E27FC236}">
                <a16:creationId xmlns:a16="http://schemas.microsoft.com/office/drawing/2014/main" id="{98F98D00-283D-4A42-8275-17CEB4821D1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139" r="19439"/>
          <a:stretch/>
        </p:blipFill>
        <p:spPr>
          <a:xfrm>
            <a:off x="5079261" y="4499359"/>
            <a:ext cx="814277" cy="1841309"/>
          </a:xfrm>
          <a:prstGeom prst="rect">
            <a:avLst/>
          </a:prstGeom>
        </p:spPr>
      </p:pic>
      <p:sp>
        <p:nvSpPr>
          <p:cNvPr id="44" name="Arrow: Down 43">
            <a:extLst>
              <a:ext uri="{FF2B5EF4-FFF2-40B4-BE49-F238E27FC236}">
                <a16:creationId xmlns:a16="http://schemas.microsoft.com/office/drawing/2014/main" id="{AF9C244B-9620-4034-8EE7-A4313CA0167B}"/>
              </a:ext>
            </a:extLst>
          </p:cNvPr>
          <p:cNvSpPr/>
          <p:nvPr/>
        </p:nvSpPr>
        <p:spPr>
          <a:xfrm rot="16200000">
            <a:off x="6845448" y="5128979"/>
            <a:ext cx="276999" cy="4934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5CD51AB-2436-49EA-92ED-96056BAEA580}"/>
              </a:ext>
            </a:extLst>
          </p:cNvPr>
          <p:cNvSpPr txBox="1"/>
          <p:nvPr/>
        </p:nvSpPr>
        <p:spPr>
          <a:xfrm>
            <a:off x="7383356" y="4248003"/>
            <a:ext cx="17415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1 km Impact forecast product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3359F80-8382-4085-A4C7-FB4B0816DF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33801" y="0"/>
            <a:ext cx="610199" cy="854279"/>
          </a:xfrm>
          <a:prstGeom prst="rect">
            <a:avLst/>
          </a:prstGeom>
        </p:spPr>
      </p:pic>
      <p:sp>
        <p:nvSpPr>
          <p:cNvPr id="29" name="Slide Number Placeholder 3">
            <a:extLst>
              <a:ext uri="{FF2B5EF4-FFF2-40B4-BE49-F238E27FC236}">
                <a16:creationId xmlns:a16="http://schemas.microsoft.com/office/drawing/2014/main" id="{98FFF03E-639E-4489-81C7-56893B2ED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54001" y="6173476"/>
            <a:ext cx="610199" cy="365125"/>
          </a:xfrm>
        </p:spPr>
        <p:txBody>
          <a:bodyPr/>
          <a:lstStyle/>
          <a:p>
            <a:fld id="{13BE8AB2-9B50-D544-A2BB-62673476E5E9}" type="slidenum">
              <a:rPr lang="fi-FI" smtClean="0"/>
              <a:t>9</a:t>
            </a:fld>
            <a:endParaRPr lang="fi-FI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3B1018B-1BBE-4D3F-AA15-0A68BC36B594}"/>
              </a:ext>
            </a:extLst>
          </p:cNvPr>
          <p:cNvCxnSpPr>
            <a:cxnSpLocks/>
          </p:cNvCxnSpPr>
          <p:nvPr/>
        </p:nvCxnSpPr>
        <p:spPr>
          <a:xfrm>
            <a:off x="6156944" y="2416173"/>
            <a:ext cx="437320" cy="0"/>
          </a:xfrm>
          <a:prstGeom prst="straightConnector1">
            <a:avLst/>
          </a:prstGeom>
          <a:ln w="57150">
            <a:solidFill>
              <a:srgbClr val="2F30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371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615F6-9F76-4A7E-A061-B2774B318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Exposure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9D717-67C7-4D8C-BCB6-510DDEA63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000" y="1051235"/>
            <a:ext cx="8370000" cy="5487365"/>
          </a:xfrm>
        </p:spPr>
        <p:txBody>
          <a:bodyPr>
            <a:normAutofit/>
          </a:bodyPr>
          <a:lstStyle/>
          <a:p>
            <a:r>
              <a:rPr lang="en-GB" sz="1800" dirty="0"/>
              <a:t>Pan-European exposure datasets sourced, processed and combined into a single layer at 1 km spatial resolution</a:t>
            </a:r>
          </a:p>
          <a:p>
            <a:r>
              <a:rPr lang="en-GB" sz="1800" dirty="0"/>
              <a:t>Exposure types chosen from end user engagement</a:t>
            </a:r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r>
              <a:rPr lang="en-GB" sz="1800" dirty="0"/>
              <a:t>Each dataset normalised and combined with equal weighting</a:t>
            </a:r>
          </a:p>
          <a:p>
            <a:pPr marL="0" indent="0">
              <a:buNone/>
            </a:pPr>
            <a:r>
              <a:rPr lang="en-GB" sz="1800" b="1" dirty="0"/>
              <a:t>Future work:</a:t>
            </a:r>
          </a:p>
          <a:p>
            <a:r>
              <a:rPr lang="en-GB" sz="1800" dirty="0"/>
              <a:t>Compare pan-European exposure against local exposure data where available</a:t>
            </a:r>
          </a:p>
          <a:p>
            <a:r>
              <a:rPr lang="en-GB" sz="1800" dirty="0"/>
              <a:t>Verify impact forecasts against observations and re-analysis</a:t>
            </a:r>
          </a:p>
          <a:p>
            <a:endParaRPr lang="en-GB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08689-20D2-4407-87F2-4DFE5FFC8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10</a:t>
            </a:fld>
            <a:endParaRPr lang="fi-FI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C7CA5B0-46E1-46C4-B060-5A93C3C77562}"/>
              </a:ext>
            </a:extLst>
          </p:cNvPr>
          <p:cNvGraphicFramePr>
            <a:graphicFrameLocks noGrp="1"/>
          </p:cNvGraphicFramePr>
          <p:nvPr/>
        </p:nvGraphicFramePr>
        <p:xfrm>
          <a:off x="705594" y="2094405"/>
          <a:ext cx="4069983" cy="2357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15896">
                  <a:extLst>
                    <a:ext uri="{9D8B030D-6E8A-4147-A177-3AD203B41FA5}">
                      <a16:colId xmlns:a16="http://schemas.microsoft.com/office/drawing/2014/main" val="3529582272"/>
                    </a:ext>
                  </a:extLst>
                </a:gridCol>
                <a:gridCol w="2054087">
                  <a:extLst>
                    <a:ext uri="{9D8B030D-6E8A-4147-A177-3AD203B41FA5}">
                      <a16:colId xmlns:a16="http://schemas.microsoft.com/office/drawing/2014/main" val="1905543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Exposure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Source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387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Population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Global Human Settlement Layer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645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Education facilities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JRC</a:t>
                      </a:r>
                      <a:r>
                        <a:rPr lang="en-GB" dirty="0"/>
                        <a:t> via OpenStreetMap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15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Health facilities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/>
                        <a:t>JRC</a:t>
                      </a:r>
                      <a:r>
                        <a:rPr lang="en-GB" dirty="0"/>
                        <a:t> via OpenStreetMap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206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Energy generation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HARCI</a:t>
                      </a:r>
                      <a:r>
                        <a:rPr lang="en-GB" dirty="0"/>
                        <a:t>-EU &amp; </a:t>
                      </a:r>
                      <a:r>
                        <a:rPr lang="en-GB" dirty="0" err="1"/>
                        <a:t>JRC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342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Transportation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HARCI</a:t>
                      </a:r>
                      <a:r>
                        <a:rPr lang="en-GB" dirty="0"/>
                        <a:t>-EU &amp; </a:t>
                      </a:r>
                      <a:r>
                        <a:rPr lang="en-GB" dirty="0" err="1"/>
                        <a:t>JRC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316857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10E43A2C-D1ED-4848-AA9D-3973F53A06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701" t="44649" r="21608"/>
          <a:stretch/>
        </p:blipFill>
        <p:spPr>
          <a:xfrm>
            <a:off x="5604834" y="2195484"/>
            <a:ext cx="3207027" cy="2154962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36705763-8A81-4702-A666-D4D8F20BBEF4}"/>
              </a:ext>
            </a:extLst>
          </p:cNvPr>
          <p:cNvSpPr/>
          <p:nvPr/>
        </p:nvSpPr>
        <p:spPr>
          <a:xfrm>
            <a:off x="4947020" y="3084418"/>
            <a:ext cx="657814" cy="3445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3D5741-7353-40AA-9098-CAF30C52F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3801" y="0"/>
            <a:ext cx="610199" cy="85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305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D6F8985-F5EA-4137-8394-99CCB066C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000" y="2609930"/>
            <a:ext cx="8370000" cy="1638141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dirty="0"/>
              <a:t>Local Scale: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Hazard and Risk Nowcasts for Thunderstorms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3FF1B6-3F30-4706-BF4A-CF12E78118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11</a:t>
            </a:fld>
            <a:endParaRPr lang="fi-F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EB90E2-396D-4187-8EBA-69A153C71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3801" y="0"/>
            <a:ext cx="610199" cy="85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230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Dian numeron paikkamerkki 3">
            <a:extLst>
              <a:ext uri="{FF2B5EF4-FFF2-40B4-BE49-F238E27FC236}">
                <a16:creationId xmlns:a16="http://schemas.microsoft.com/office/drawing/2014/main" id="{948B17E2-2CB4-4FD4-A9D9-7DB9BE29E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54001" y="6173476"/>
            <a:ext cx="610199" cy="365125"/>
          </a:xfrm>
        </p:spPr>
        <p:txBody>
          <a:bodyPr/>
          <a:lstStyle/>
          <a:p>
            <a:fld id="{13BE8AB2-9B50-D544-A2BB-62673476E5E9}" type="slidenum">
              <a:rPr lang="fi-FI" smtClean="0"/>
              <a:t>12</a:t>
            </a:fld>
            <a:endParaRPr lang="fi-FI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Hazard</a:t>
            </a:r>
            <a:r>
              <a:rPr lang="fi-FI" dirty="0"/>
              <a:t> Level </a:t>
            </a:r>
            <a:r>
              <a:rPr lang="fi-FI" dirty="0" err="1"/>
              <a:t>Estimation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78000" y="1348982"/>
            <a:ext cx="4164677" cy="4580643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dirty="0"/>
              <a:t>Identify storm cells from historical weather radar images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Collect attributes, e.g., meteorological observations &amp; land cover data for each cell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Estimate hazard level for storm cells from emergency calls</a:t>
            </a:r>
            <a:r>
              <a:rPr lang="en-US" sz="1800" baseline="30000" dirty="0"/>
              <a:t>1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dirty="0"/>
              <a:t>Train a random forest -type ML model</a:t>
            </a:r>
            <a:r>
              <a:rPr lang="en-US" sz="1800" baseline="30000" dirty="0"/>
              <a:t>2 </a:t>
            </a:r>
            <a:r>
              <a:rPr lang="en-US" sz="1800" dirty="0"/>
              <a:t>using attributes and hazard level</a:t>
            </a:r>
            <a:endParaRPr lang="en-US" sz="1800" baseline="30000" dirty="0"/>
          </a:p>
          <a:p>
            <a:pPr marL="0" indent="0">
              <a:buNone/>
            </a:pPr>
            <a:r>
              <a:rPr lang="en-US" sz="1800" dirty="0">
                <a:sym typeface="Wingdings" panose="05000000000000000000" pitchFamily="2" charset="2"/>
              </a:rPr>
              <a:t> 	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908" y="824868"/>
            <a:ext cx="4380476" cy="351680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55EB6D65-920E-41E1-9D65-C3A604ADF64B}"/>
              </a:ext>
            </a:extLst>
          </p:cNvPr>
          <p:cNvGrpSpPr/>
          <p:nvPr/>
        </p:nvGrpSpPr>
        <p:grpSpPr>
          <a:xfrm>
            <a:off x="4735999" y="4383419"/>
            <a:ext cx="4085044" cy="692497"/>
            <a:chOff x="4662956" y="5911733"/>
            <a:chExt cx="4085044" cy="692497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740345B-4D7A-41EE-8A8A-287162EBEA77}"/>
                </a:ext>
              </a:extLst>
            </p:cNvPr>
            <p:cNvGrpSpPr/>
            <p:nvPr/>
          </p:nvGrpSpPr>
          <p:grpSpPr>
            <a:xfrm>
              <a:off x="4663648" y="5911733"/>
              <a:ext cx="1002432" cy="261610"/>
              <a:chOff x="3528815" y="5470190"/>
              <a:chExt cx="1002432" cy="261610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3528815" y="5556463"/>
                <a:ext cx="102425" cy="89065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3" name="TextBox 2"/>
              <p:cNvSpPr txBox="1"/>
              <p:nvPr/>
            </p:nvSpPr>
            <p:spPr>
              <a:xfrm>
                <a:off x="3700806" y="5470190"/>
                <a:ext cx="83044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i-FI" sz="1100" dirty="0"/>
                  <a:t>No </a:t>
                </a:r>
                <a:r>
                  <a:rPr lang="fi-FI" sz="1100" dirty="0" err="1"/>
                  <a:t>hazard</a:t>
                </a:r>
                <a:endParaRPr lang="en-US" sz="1100" dirty="0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9605FA9-1C2B-426F-947C-11C2AC78D07B}"/>
                </a:ext>
              </a:extLst>
            </p:cNvPr>
            <p:cNvGrpSpPr/>
            <p:nvPr/>
          </p:nvGrpSpPr>
          <p:grpSpPr>
            <a:xfrm>
              <a:off x="5809434" y="5911733"/>
              <a:ext cx="953002" cy="261610"/>
              <a:chOff x="3528815" y="5793730"/>
              <a:chExt cx="953002" cy="261610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3528815" y="5880003"/>
                <a:ext cx="102425" cy="89065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700806" y="5793730"/>
                <a:ext cx="78101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i-FI" sz="1100" dirty="0" err="1"/>
                  <a:t>Moderate</a:t>
                </a:r>
                <a:endParaRPr lang="en-US" sz="1100" dirty="0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B6DC3D6-A66B-4366-85A1-0FDD2CC6BC21}"/>
                </a:ext>
              </a:extLst>
            </p:cNvPr>
            <p:cNvGrpSpPr/>
            <p:nvPr/>
          </p:nvGrpSpPr>
          <p:grpSpPr>
            <a:xfrm>
              <a:off x="6905790" y="5911733"/>
              <a:ext cx="809230" cy="261610"/>
              <a:chOff x="3528815" y="6055340"/>
              <a:chExt cx="809230" cy="261610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3528815" y="6141613"/>
                <a:ext cx="102425" cy="89065"/>
              </a:xfrm>
              <a:prstGeom prst="rect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3700806" y="6055340"/>
                <a:ext cx="63723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i-FI" sz="1100" dirty="0" err="1"/>
                  <a:t>Severe</a:t>
                </a:r>
                <a:endParaRPr lang="en-US" sz="1100" dirty="0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C47A8C8-FBC0-40FE-9209-002AD7C0E9ED}"/>
                </a:ext>
              </a:extLst>
            </p:cNvPr>
            <p:cNvGrpSpPr/>
            <p:nvPr/>
          </p:nvGrpSpPr>
          <p:grpSpPr>
            <a:xfrm>
              <a:off x="7858376" y="5911733"/>
              <a:ext cx="889624" cy="261610"/>
              <a:chOff x="3528815" y="6320081"/>
              <a:chExt cx="889624" cy="261610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3528815" y="6406354"/>
                <a:ext cx="102425" cy="89065"/>
              </a:xfrm>
              <a:prstGeom prst="rect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700806" y="6320081"/>
                <a:ext cx="71763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i-FI" sz="1100" dirty="0"/>
                  <a:t>Extreme</a:t>
                </a:r>
                <a:endParaRPr lang="en-US" sz="1100" dirty="0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9CFE9DF-A9F2-470F-A3B5-D330B25570B6}"/>
                </a:ext>
              </a:extLst>
            </p:cNvPr>
            <p:cNvGrpSpPr/>
            <p:nvPr/>
          </p:nvGrpSpPr>
          <p:grpSpPr>
            <a:xfrm>
              <a:off x="4662956" y="6173343"/>
              <a:ext cx="1076786" cy="430887"/>
              <a:chOff x="4763475" y="5449337"/>
              <a:chExt cx="1076786" cy="430887"/>
            </a:xfrm>
          </p:grpSpPr>
          <p:sp>
            <p:nvSpPr>
              <p:cNvPr id="5" name="Oval 4"/>
              <p:cNvSpPr/>
              <p:nvPr/>
            </p:nvSpPr>
            <p:spPr>
              <a:xfrm>
                <a:off x="4763475" y="5628780"/>
                <a:ext cx="72000" cy="720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noFill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920254" y="5449337"/>
                <a:ext cx="92000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i-FI" sz="1100" dirty="0" err="1"/>
                  <a:t>Emergency</a:t>
                </a:r>
                <a:r>
                  <a:rPr lang="fi-FI" sz="1100" dirty="0"/>
                  <a:t> </a:t>
                </a:r>
                <a:r>
                  <a:rPr lang="fi-FI" sz="1100" dirty="0" err="1"/>
                  <a:t>calls</a:t>
                </a:r>
                <a:endParaRPr lang="en-US" sz="1100" dirty="0"/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5715AF9-F556-4777-9B4A-B9AF2F10FD29}"/>
              </a:ext>
            </a:extLst>
          </p:cNvPr>
          <p:cNvSpPr txBox="1"/>
          <p:nvPr/>
        </p:nvSpPr>
        <p:spPr>
          <a:xfrm>
            <a:off x="37328" y="0"/>
            <a:ext cx="7421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aseline="30000" dirty="0"/>
              <a:t>1</a:t>
            </a:r>
            <a:r>
              <a:rPr lang="en-US" sz="800" dirty="0"/>
              <a:t> </a:t>
            </a:r>
            <a:r>
              <a:rPr lang="en-US" sz="800" dirty="0">
                <a:effectLst/>
              </a:rPr>
              <a:t>Rossi et al. 2013. Real-Time Hazard Approximation of Long-Lasting Convective Storms Using Emergency Data. </a:t>
            </a:r>
            <a:r>
              <a:rPr lang="en-US" sz="800" dirty="0">
                <a:effectLst/>
                <a:hlinkClick r:id="rId4"/>
              </a:rPr>
              <a:t>https://doi.org/10.1175/JTECH-D-11-00106.1</a:t>
            </a:r>
            <a:endParaRPr lang="en-US" sz="800" dirty="0"/>
          </a:p>
          <a:p>
            <a:r>
              <a:rPr lang="en-US" sz="800" baseline="30000" dirty="0"/>
              <a:t>2</a:t>
            </a:r>
            <a:r>
              <a:rPr lang="en-US" sz="800" dirty="0"/>
              <a:t> </a:t>
            </a:r>
            <a:r>
              <a:rPr lang="en-US" sz="800" dirty="0">
                <a:effectLst/>
              </a:rPr>
              <a:t>Tervo et al. 2019. Short-Term Prediction of Electricity Outages Caused by Convective Storms. </a:t>
            </a:r>
            <a:r>
              <a:rPr lang="en-US" sz="800" dirty="0">
                <a:effectLst/>
                <a:hlinkClick r:id="rId5"/>
              </a:rPr>
              <a:t>https://doi.org/10.1109/TGRS.2019.2921809</a:t>
            </a:r>
            <a:endParaRPr lang="en-US" sz="800" dirty="0">
              <a:effectLst/>
            </a:endParaRPr>
          </a:p>
          <a:p>
            <a:endParaRPr lang="en-US" sz="800" dirty="0"/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E987ED12-8F86-40A6-A966-CEAD59F2CD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893324"/>
              </p:ext>
            </p:extLst>
          </p:nvPr>
        </p:nvGraphicFramePr>
        <p:xfrm>
          <a:off x="7183709" y="4749420"/>
          <a:ext cx="1637334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73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r>
                        <a:rPr lang="fi-FI" sz="1200" dirty="0" err="1"/>
                        <a:t>Meteorological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i-FI" sz="1100" dirty="0"/>
                        <a:t>Lightning</a:t>
                      </a:r>
                      <a:r>
                        <a:rPr lang="fi-FI" sz="1100" baseline="0" dirty="0"/>
                        <a:t> </a:t>
                      </a:r>
                      <a:r>
                        <a:rPr lang="fi-FI" sz="1100" baseline="0" dirty="0" err="1"/>
                        <a:t>flash</a:t>
                      </a:r>
                      <a:r>
                        <a:rPr lang="fi-FI" sz="1100" baseline="0" dirty="0"/>
                        <a:t> </a:t>
                      </a:r>
                      <a:r>
                        <a:rPr lang="fi-FI" sz="1100" baseline="0" dirty="0" err="1"/>
                        <a:t>density</a:t>
                      </a:r>
                      <a:r>
                        <a:rPr lang="fi-FI" sz="1100" baseline="0" dirty="0"/>
                        <a:t> 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i-FI" sz="1100" dirty="0"/>
                        <a:t>CAPE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i-FI" sz="1100" baseline="0" dirty="0"/>
                        <a:t>CIN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i-FI" sz="1100" dirty="0" err="1"/>
                        <a:t>Rainfall</a:t>
                      </a:r>
                      <a:r>
                        <a:rPr lang="fi-FI" sz="1100" dirty="0"/>
                        <a:t> </a:t>
                      </a:r>
                      <a:r>
                        <a:rPr lang="fi-FI" sz="1100" dirty="0" err="1"/>
                        <a:t>accum</a:t>
                      </a:r>
                      <a:r>
                        <a:rPr lang="fi-FI" sz="1100" dirty="0"/>
                        <a:t>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i-FI" sz="1100" dirty="0"/>
                        <a:t>Radar </a:t>
                      </a:r>
                      <a:r>
                        <a:rPr lang="fi-FI" sz="1100" dirty="0" err="1"/>
                        <a:t>reflectivity</a:t>
                      </a:r>
                      <a:endParaRPr lang="fi-FI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i-FI" sz="1100" dirty="0" err="1"/>
                        <a:t>Radial</a:t>
                      </a:r>
                      <a:r>
                        <a:rPr lang="fi-FI" sz="1100" dirty="0"/>
                        <a:t> Doppler </a:t>
                      </a:r>
                      <a:r>
                        <a:rPr lang="fi-FI" sz="1100" dirty="0" err="1"/>
                        <a:t>velocity</a:t>
                      </a:r>
                      <a:endParaRPr lang="fi-FI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i-FI" sz="1100" dirty="0" err="1"/>
                        <a:t>Hail</a:t>
                      </a:r>
                      <a:r>
                        <a:rPr lang="fi-FI" sz="1100" dirty="0"/>
                        <a:t> </a:t>
                      </a:r>
                      <a:r>
                        <a:rPr lang="fi-FI" sz="1100" dirty="0" err="1"/>
                        <a:t>indices</a:t>
                      </a:r>
                      <a:endParaRPr lang="fi-FI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1EF34A1E-19B0-41FC-8775-2ADC147571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326663"/>
              </p:ext>
            </p:extLst>
          </p:nvPr>
        </p:nvGraphicFramePr>
        <p:xfrm>
          <a:off x="1189392" y="5694300"/>
          <a:ext cx="2649787" cy="96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9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r>
                        <a:rPr lang="fi-FI" sz="1200" dirty="0" err="1"/>
                        <a:t>Geographical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i-FI" sz="1100" dirty="0" err="1"/>
                        <a:t>Land</a:t>
                      </a:r>
                      <a:r>
                        <a:rPr lang="fi-FI" sz="1100" dirty="0"/>
                        <a:t> cover </a:t>
                      </a:r>
                      <a:r>
                        <a:rPr lang="fi-FI" sz="1100" dirty="0" err="1"/>
                        <a:t>index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i-FI" sz="1100" dirty="0" err="1"/>
                        <a:t>Tree</a:t>
                      </a:r>
                      <a:r>
                        <a:rPr lang="fi-FI" sz="1100" baseline="0" dirty="0"/>
                        <a:t> </a:t>
                      </a:r>
                      <a:r>
                        <a:rPr lang="fi-FI" sz="1100" baseline="0" dirty="0" err="1"/>
                        <a:t>height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i-FI" sz="1100" dirty="0"/>
                        <a:t>Surface </a:t>
                      </a:r>
                      <a:r>
                        <a:rPr lang="fi-FI" sz="1100" dirty="0" err="1"/>
                        <a:t>roughness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465E247C-F814-4614-9522-053B1A7C0B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188947"/>
              </p:ext>
            </p:extLst>
          </p:nvPr>
        </p:nvGraphicFramePr>
        <p:xfrm>
          <a:off x="5543414" y="5217343"/>
          <a:ext cx="1576355" cy="14370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6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5977">
                <a:tc>
                  <a:txBody>
                    <a:bodyPr/>
                    <a:lstStyle/>
                    <a:p>
                      <a:r>
                        <a:rPr lang="fi-FI" sz="1200" dirty="0" err="1"/>
                        <a:t>Weather</a:t>
                      </a:r>
                      <a:r>
                        <a:rPr lang="fi-FI" sz="1200" dirty="0"/>
                        <a:t> </a:t>
                      </a:r>
                      <a:r>
                        <a:rPr lang="fi-FI" sz="1200" dirty="0" err="1"/>
                        <a:t>stations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i-FI" sz="1100" dirty="0" err="1"/>
                        <a:t>Temperature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i-FI" sz="1100" dirty="0" err="1"/>
                        <a:t>Pressure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i-FI" sz="1100" dirty="0" err="1"/>
                        <a:t>Wind</a:t>
                      </a:r>
                      <a:r>
                        <a:rPr lang="fi-FI" sz="1100" dirty="0"/>
                        <a:t> </a:t>
                      </a:r>
                      <a:r>
                        <a:rPr lang="fi-FI" sz="1100" dirty="0" err="1"/>
                        <a:t>speed</a:t>
                      </a:r>
                      <a:r>
                        <a:rPr lang="fi-FI" sz="1100" dirty="0"/>
                        <a:t> &amp; </a:t>
                      </a:r>
                      <a:r>
                        <a:rPr lang="fi-FI" sz="1100" dirty="0" err="1"/>
                        <a:t>direction</a:t>
                      </a:r>
                      <a:endParaRPr lang="fi-FI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i-FI" sz="1100" dirty="0" err="1"/>
                        <a:t>Wind</a:t>
                      </a:r>
                      <a:r>
                        <a:rPr lang="fi-FI" sz="1100" dirty="0"/>
                        <a:t> </a:t>
                      </a:r>
                      <a:r>
                        <a:rPr lang="fi-FI" sz="1100" dirty="0" err="1"/>
                        <a:t>gust</a:t>
                      </a:r>
                      <a:endParaRPr lang="fi-FI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i-FI" sz="1100" dirty="0" err="1"/>
                        <a:t>Dewpoint</a:t>
                      </a:r>
                      <a:endParaRPr lang="fi-FI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824F93FB-9331-45A9-A404-A3EAD995AD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9329919"/>
              </p:ext>
            </p:extLst>
          </p:nvPr>
        </p:nvGraphicFramePr>
        <p:xfrm>
          <a:off x="3903119" y="5694300"/>
          <a:ext cx="1576355" cy="96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6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0998">
                <a:tc>
                  <a:txBody>
                    <a:bodyPr/>
                    <a:lstStyle/>
                    <a:p>
                      <a:r>
                        <a:rPr lang="fi-FI" sz="1200" dirty="0"/>
                        <a:t>Cell </a:t>
                      </a:r>
                      <a:r>
                        <a:rPr lang="fi-FI" sz="1200" dirty="0" err="1"/>
                        <a:t>attributes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41">
                <a:tc>
                  <a:txBody>
                    <a:bodyPr/>
                    <a:lstStyle/>
                    <a:p>
                      <a:r>
                        <a:rPr lang="fi-FI" sz="1100" dirty="0"/>
                        <a:t>Area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41">
                <a:tc>
                  <a:txBody>
                    <a:bodyPr/>
                    <a:lstStyle/>
                    <a:p>
                      <a:r>
                        <a:rPr lang="fi-FI" sz="1100" dirty="0" err="1"/>
                        <a:t>Age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fi-FI" sz="1100" dirty="0" err="1"/>
                        <a:t>Speed</a:t>
                      </a:r>
                      <a:r>
                        <a:rPr lang="fi-FI" sz="1100" dirty="0"/>
                        <a:t> &amp;</a:t>
                      </a:r>
                      <a:r>
                        <a:rPr lang="fi-FI" sz="1100" baseline="0" dirty="0"/>
                        <a:t> </a:t>
                      </a:r>
                      <a:r>
                        <a:rPr lang="fi-FI" sz="1100" baseline="0" dirty="0" err="1"/>
                        <a:t>direction</a:t>
                      </a:r>
                      <a:endParaRPr lang="fi-FI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0" name="Arrow: Right 29">
            <a:extLst>
              <a:ext uri="{FF2B5EF4-FFF2-40B4-BE49-F238E27FC236}">
                <a16:creationId xmlns:a16="http://schemas.microsoft.com/office/drawing/2014/main" id="{CC25DE5A-EA99-4C67-89EF-D72B9A7153E6}"/>
              </a:ext>
            </a:extLst>
          </p:cNvPr>
          <p:cNvSpPr/>
          <p:nvPr/>
        </p:nvSpPr>
        <p:spPr>
          <a:xfrm>
            <a:off x="247582" y="4800441"/>
            <a:ext cx="688800" cy="259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767A387-4D0F-4719-B3AC-5C383DE073B7}"/>
              </a:ext>
            </a:extLst>
          </p:cNvPr>
          <p:cNvSpPr/>
          <p:nvPr/>
        </p:nvSpPr>
        <p:spPr>
          <a:xfrm>
            <a:off x="1051560" y="4267200"/>
            <a:ext cx="3268334" cy="13255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800" b="1" dirty="0">
                <a:sym typeface="Wingdings" panose="05000000000000000000" pitchFamily="2" charset="2"/>
              </a:rPr>
              <a:t>Real-time </a:t>
            </a:r>
            <a:r>
              <a:rPr lang="en-US" sz="1800" dirty="0">
                <a:sym typeface="Wingdings" panose="05000000000000000000" pitchFamily="2" charset="2"/>
              </a:rPr>
              <a:t>hazard class for thunderstorms given by the ML model based only on radar data and meteorological etc. observations</a:t>
            </a:r>
            <a:endParaRPr lang="en-US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DB33CDAE-B7DA-4A70-8ABC-2A832E417F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3801" y="0"/>
            <a:ext cx="610199" cy="85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325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246" y="1470760"/>
            <a:ext cx="5106356" cy="40995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Probabilistic Nowcasts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000" y="1470760"/>
            <a:ext cx="3348180" cy="4458865"/>
          </a:xfrm>
        </p:spPr>
        <p:txBody>
          <a:bodyPr>
            <a:normAutofit lnSpcReduction="10000"/>
          </a:bodyPr>
          <a:lstStyle/>
          <a:p>
            <a:r>
              <a:rPr lang="en-US" sz="1800" dirty="0"/>
              <a:t>Kalman filter applied to centroids of tracked storm cells</a:t>
            </a:r>
          </a:p>
          <a:p>
            <a:r>
              <a:rPr lang="en-US" sz="1800" dirty="0"/>
              <a:t>Ellipses fitted to the cells</a:t>
            </a:r>
          </a:p>
          <a:p>
            <a:r>
              <a:rPr lang="en-US" sz="1800" dirty="0"/>
              <a:t>Storm cell tracks linearly extrapolated using Kalman velocities</a:t>
            </a:r>
          </a:p>
          <a:p>
            <a:r>
              <a:rPr lang="en-US" sz="1800" dirty="0"/>
              <a:t>Ensemble-based probabilistic nowcasts produced by perturbing the predicted ellipse locations using Kalman covariances</a:t>
            </a:r>
            <a:r>
              <a:rPr lang="en-US" sz="1800" baseline="30000" dirty="0"/>
              <a:t>1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1800" b="1" dirty="0"/>
              <a:t>Future work:</a:t>
            </a:r>
          </a:p>
          <a:p>
            <a:r>
              <a:rPr lang="en-US" sz="1800" dirty="0"/>
              <a:t>Combine hazard nowcasts with exposure data to produce risk nowcasts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B8CC949-DF49-474E-8A9E-6ED336670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13</a:t>
            </a:fld>
            <a:endParaRPr lang="fi-FI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118CF6-0689-4B70-AFAA-B3373CAEC0B5}"/>
              </a:ext>
            </a:extLst>
          </p:cNvPr>
          <p:cNvSpPr txBox="1"/>
          <p:nvPr/>
        </p:nvSpPr>
        <p:spPr>
          <a:xfrm>
            <a:off x="378000" y="6640621"/>
            <a:ext cx="75672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aseline="30000" dirty="0"/>
              <a:t>1</a:t>
            </a:r>
            <a:r>
              <a:rPr lang="en-US" sz="800" dirty="0"/>
              <a:t> </a:t>
            </a:r>
            <a:r>
              <a:rPr lang="en-US" sz="800" dirty="0">
                <a:effectLst/>
              </a:rPr>
              <a:t>Rossi et al. 2015. Kalman Filtering–Based Probabilistic Nowcasting of Object-Oriented Tracked Convective Storms. </a:t>
            </a:r>
            <a:r>
              <a:rPr lang="en-US" sz="800" dirty="0">
                <a:effectLst/>
                <a:hlinkClick r:id="rId4"/>
              </a:rPr>
              <a:t>https://doi.org/10.1175/JTECH-D-14-00184.1</a:t>
            </a:r>
            <a:endParaRPr lang="en-US" sz="800" dirty="0">
              <a:effectLst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72E335-BF42-4C6B-B7A3-1938524183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3801" y="0"/>
            <a:ext cx="610199" cy="85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895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D6F8985-F5EA-4137-8394-99CCB066C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000" y="2609930"/>
            <a:ext cx="8370000" cy="1638141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Demonstration &amp; Delivery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3FF1B6-3F30-4706-BF4A-CF12E78118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14</a:t>
            </a:fld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2C1EE0-6893-4646-9A83-EA5012CCC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3801" y="0"/>
            <a:ext cx="610199" cy="85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1804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FEA335F-B4DC-4051-BD69-E7B255669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16" y="921792"/>
            <a:ext cx="3075967" cy="24987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204D22-35C6-44D3-B561-62E2E5F2A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00" y="365126"/>
            <a:ext cx="8370000" cy="923847"/>
          </a:xfrm>
        </p:spPr>
        <p:txBody>
          <a:bodyPr>
            <a:normAutofit fontScale="90000"/>
          </a:bodyPr>
          <a:lstStyle/>
          <a:p>
            <a:r>
              <a:rPr lang="en-US" dirty="0"/>
              <a:t>Demonstration Aims and Objectives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DDC4ED-0746-4E93-93A1-050590A63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15</a:t>
            </a:fld>
            <a:endParaRPr lang="fi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DC9A32-E56F-4714-AED3-2155AA1F50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348" y="3862974"/>
            <a:ext cx="3616578" cy="23705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514289-7DCE-4844-85D1-F7F8DFA74F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4670" y="3178498"/>
            <a:ext cx="3147982" cy="3177540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CCC0071-7D5F-42AA-858A-59CE07B40D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1882186"/>
              </p:ext>
            </p:extLst>
          </p:nvPr>
        </p:nvGraphicFramePr>
        <p:xfrm>
          <a:off x="378000" y="3117937"/>
          <a:ext cx="8565759" cy="3535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5716E400-FA9A-44FA-82E7-3516D91C542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33801" y="0"/>
            <a:ext cx="610199" cy="85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686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9BABAF7-5C0A-49CB-9D80-49776FE81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 Schedule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984107-D2E1-4E31-A3B3-729673D197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8000" y="1825625"/>
            <a:ext cx="4050000" cy="2881375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End of Jun 21</a:t>
            </a:r>
            <a:r>
              <a:rPr lang="en-US" dirty="0"/>
              <a:t>: Mock-up / prototype </a:t>
            </a:r>
            <a:r>
              <a:rPr lang="en-US" sz="2100" dirty="0"/>
              <a:t>product(s) for a selected event shared as WMS-T and/or shown on prototype platform</a:t>
            </a:r>
            <a:endParaRPr lang="en-US" b="1" dirty="0"/>
          </a:p>
          <a:p>
            <a:endParaRPr lang="en-US" sz="300" b="1" dirty="0"/>
          </a:p>
          <a:p>
            <a:r>
              <a:rPr lang="en-US" b="1" dirty="0"/>
              <a:t>Jul-Sep 21</a:t>
            </a:r>
            <a:r>
              <a:rPr lang="en-US" dirty="0"/>
              <a:t>: Collecting feedback from users regarding product format and features (time step, visualization, etc. …)</a:t>
            </a:r>
          </a:p>
          <a:p>
            <a:r>
              <a:rPr lang="en-US" b="1" dirty="0"/>
              <a:t>Oct-Dec 21</a:t>
            </a:r>
            <a:r>
              <a:rPr lang="en-US" dirty="0"/>
              <a:t>: Updated products on selected user-defined case studies accounting for user feedback</a:t>
            </a:r>
          </a:p>
          <a:p>
            <a:r>
              <a:rPr lang="en-US" b="1" dirty="0"/>
              <a:t>Jan-Feb 22</a:t>
            </a:r>
            <a:r>
              <a:rPr lang="en-US" dirty="0"/>
              <a:t>: Setting-up of quasi-operational suites for TAMIR products</a:t>
            </a:r>
          </a:p>
          <a:p>
            <a:r>
              <a:rPr lang="en-US" b="1" dirty="0"/>
              <a:t>Mar-May 22</a:t>
            </a:r>
            <a:r>
              <a:rPr lang="en-US" dirty="0"/>
              <a:t>: </a:t>
            </a:r>
            <a:r>
              <a:rPr lang="en-US" b="1" dirty="0">
                <a:solidFill>
                  <a:schemeClr val="tx2"/>
                </a:solidFill>
              </a:rPr>
              <a:t>Prototype TAMIR products available in EFAS-IS and as data services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EBFD58C-2673-4C8F-A85D-8914569E0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98000" y="1825625"/>
            <a:ext cx="4050000" cy="41040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May 21</a:t>
            </a:r>
            <a:r>
              <a:rPr lang="en-US" dirty="0"/>
              <a:t>: First prototype hazard layer shared on local platform</a:t>
            </a:r>
          </a:p>
          <a:p>
            <a:r>
              <a:rPr lang="en-US" b="1" dirty="0"/>
              <a:t>End of Jun 21</a:t>
            </a:r>
            <a:r>
              <a:rPr lang="en-US" dirty="0"/>
              <a:t>: Mock-up / prototype for a selected event shown on prototype platform</a:t>
            </a:r>
          </a:p>
          <a:p>
            <a:endParaRPr lang="en-US" sz="300" b="1" dirty="0"/>
          </a:p>
          <a:p>
            <a:r>
              <a:rPr lang="en-US" b="1" dirty="0"/>
              <a:t>Jun 21 onwards</a:t>
            </a:r>
            <a:r>
              <a:rPr lang="en-US" dirty="0"/>
              <a:t>: Collecting feedback from users especially during the thunderstorm season in Finland. Updating the products based on feedback.</a:t>
            </a:r>
          </a:p>
          <a:p>
            <a:r>
              <a:rPr lang="en-US" b="1" dirty="0"/>
              <a:t>Sep-Oct 21</a:t>
            </a:r>
            <a:r>
              <a:rPr lang="en-US" dirty="0"/>
              <a:t>: Risk layer shared on local platform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AF660B-CFC7-4D9A-ADC6-55A1D355C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E8AB2-9B50-D544-A2BB-62673476E5E9}" type="slidenum">
              <a:rPr lang="fi-FI" smtClean="0"/>
              <a:t>16</a:t>
            </a:fld>
            <a:endParaRPr lang="fi-FI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9B7DFB-73F3-4276-8409-4C6560269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000" y="4707000"/>
            <a:ext cx="3814662" cy="19566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9049FC-5C63-4312-BF55-B60FA0D2AF0B}"/>
              </a:ext>
            </a:extLst>
          </p:cNvPr>
          <p:cNvSpPr txBox="1"/>
          <p:nvPr/>
        </p:nvSpPr>
        <p:spPr>
          <a:xfrm>
            <a:off x="514502" y="1313737"/>
            <a:ext cx="3776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Pan-European demonstration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687410-A808-475F-B4E8-9A110270094A}"/>
              </a:ext>
            </a:extLst>
          </p:cNvPr>
          <p:cNvSpPr txBox="1"/>
          <p:nvPr/>
        </p:nvSpPr>
        <p:spPr>
          <a:xfrm>
            <a:off x="5014039" y="1287780"/>
            <a:ext cx="3417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Local scale demonstration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32332FE-6EBC-4FAA-8084-FC287BED67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1500" y="4484994"/>
            <a:ext cx="3083340" cy="21786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57A003-DA9E-4B83-B154-293B1D9618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3801" y="0"/>
            <a:ext cx="610199" cy="85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732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0EFAC-8B47-4EF4-B1F2-02B75184D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</a:t>
            </a:r>
            <a:br>
              <a:rPr lang="en-US" dirty="0"/>
            </a:br>
            <a:r>
              <a:rPr lang="en-US" dirty="0"/>
              <a:t>Key Needs Addressed in TAMIR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96755-B82A-44FE-B7FD-D183E3155C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BE8AB2-9B50-D544-A2BB-62673476E5E9}" type="slidenum">
              <a:rPr kumimoji="0" lang="fi-FI" sz="9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i-FI" sz="9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EBA2B-5F04-4BBD-9539-C5A6F60854C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93716" y="1922463"/>
            <a:ext cx="8370887" cy="3681412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rabicPeriod"/>
            </a:pPr>
            <a:r>
              <a:rPr lang="en-US" dirty="0"/>
              <a:t>Enhancing flood impact warning capacity through </a:t>
            </a:r>
            <a:r>
              <a:rPr lang="en-US" b="1" dirty="0">
                <a:solidFill>
                  <a:schemeClr val="accent1"/>
                </a:solidFill>
              </a:rPr>
              <a:t>improved flood hazard assessments</a:t>
            </a:r>
            <a:r>
              <a:rPr lang="en-US" dirty="0"/>
              <a:t> and warnings, accounting for </a:t>
            </a:r>
            <a:r>
              <a:rPr lang="en-US" b="1" dirty="0">
                <a:solidFill>
                  <a:schemeClr val="accent1"/>
                </a:solidFill>
              </a:rPr>
              <a:t>precipitation type </a:t>
            </a:r>
            <a:r>
              <a:rPr lang="en-US" dirty="0"/>
              <a:t>in flood forecasting, and </a:t>
            </a:r>
            <a:r>
              <a:rPr lang="en-US" b="1" dirty="0">
                <a:solidFill>
                  <a:schemeClr val="accent1"/>
                </a:solidFill>
              </a:rPr>
              <a:t>better exposure estimation.</a:t>
            </a:r>
          </a:p>
          <a:p>
            <a:pPr marL="385763" indent="-385763">
              <a:buFont typeface="+mj-lt"/>
              <a:buAutoNum type="arabicPeriod"/>
            </a:pPr>
            <a:endParaRPr lang="en-US" dirty="0"/>
          </a:p>
          <a:p>
            <a:pPr marL="385763" indent="-385763">
              <a:buFont typeface="+mj-lt"/>
              <a:buAutoNum type="arabicPeriod"/>
            </a:pPr>
            <a:r>
              <a:rPr lang="en-US" dirty="0"/>
              <a:t>Developing</a:t>
            </a:r>
            <a:r>
              <a:rPr lang="en-US" b="1" dirty="0">
                <a:solidFill>
                  <a:schemeClr val="tx2"/>
                </a:solidFill>
              </a:rPr>
              <a:t> multi-hazard weather nowcast products</a:t>
            </a:r>
            <a:r>
              <a:rPr lang="en-US" dirty="0"/>
              <a:t>, to better account for compound hazards by thunderstorms in emergency response.</a:t>
            </a:r>
            <a:br>
              <a:rPr lang="en-US" dirty="0">
                <a:solidFill>
                  <a:schemeClr val="tx2"/>
                </a:solidFill>
              </a:rPr>
            </a:br>
            <a:endParaRPr lang="en-US" dirty="0">
              <a:solidFill>
                <a:schemeClr val="tx2"/>
              </a:solidFill>
            </a:endParaRPr>
          </a:p>
          <a:p>
            <a:pPr marL="385763" indent="-385763">
              <a:buFont typeface="+mj-lt"/>
              <a:buAutoNum type="arabicPeriod"/>
            </a:pPr>
            <a:r>
              <a:rPr lang="en-US" b="1" dirty="0">
                <a:solidFill>
                  <a:schemeClr val="accent1"/>
                </a:solidFill>
              </a:rPr>
              <a:t>Delivery through operational platforms and new web services</a:t>
            </a:r>
            <a:r>
              <a:rPr lang="en-US" dirty="0"/>
              <a:t>, for effective uptake and delivery of the TAMIR products.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7E5AD8-F6CB-40E6-AA98-CB05E85446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3801" y="0"/>
            <a:ext cx="610199" cy="85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420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B0A4D932-541D-447D-9DBB-93B0308254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8000" y="4378569"/>
            <a:ext cx="4194000" cy="140323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Related presentation tomorrow 28.4:</a:t>
            </a:r>
          </a:p>
          <a:p>
            <a:pPr algn="ctr"/>
            <a:endParaRPr lang="en-US" dirty="0">
              <a:solidFill>
                <a:sysClr val="windowText" lastClr="000000"/>
              </a:solidFill>
            </a:endParaRPr>
          </a:p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NH9.5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15:49–15:51 | EGU21-14444 | ECS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Ritter et al.: </a:t>
            </a:r>
            <a:r>
              <a:rPr lang="en-US" dirty="0">
                <a:solidFill>
                  <a:sysClr val="windowText" lastClr="000000"/>
                </a:solidFill>
                <a:hlinkClick r:id="rId3"/>
              </a:rPr>
              <a:t>Rapid flash flood impact assessments at different spatial scales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1BE3F0-35A0-4186-85CD-E8C3E22D48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35016" y="1076201"/>
            <a:ext cx="5673970" cy="2988454"/>
          </a:xfrm>
        </p:spPr>
        <p:txBody>
          <a:bodyPr>
            <a:normAutofit fontScale="47500" lnSpcReduction="20000"/>
          </a:bodyPr>
          <a:lstStyle/>
          <a:p>
            <a:r>
              <a:rPr lang="en-US" sz="9800" dirty="0"/>
              <a:t>Thank you!</a:t>
            </a:r>
          </a:p>
          <a:p>
            <a:endParaRPr lang="en-US" sz="5800" dirty="0"/>
          </a:p>
          <a:p>
            <a:r>
              <a:rPr lang="en-US" sz="9800" dirty="0"/>
              <a:t>Questions?</a:t>
            </a:r>
          </a:p>
          <a:p>
            <a:endParaRPr lang="en-US" sz="4400" dirty="0"/>
          </a:p>
          <a:p>
            <a:r>
              <a:rPr lang="en-US" dirty="0">
                <a:hlinkClick r:id="rId4"/>
              </a:rPr>
              <a:t>www.tamir-project.eu</a:t>
            </a:r>
            <a:r>
              <a:rPr lang="en-US" dirty="0"/>
              <a:t> </a:t>
            </a:r>
          </a:p>
          <a:p>
            <a:br>
              <a:rPr lang="en-US" dirty="0"/>
            </a:br>
            <a:r>
              <a:rPr lang="en-US" dirty="0" err="1"/>
              <a:t>tamir</a:t>
            </a:r>
            <a:r>
              <a:rPr lang="en-US" dirty="0"/>
              <a:t>[at]fmi.fi  |  </a:t>
            </a:r>
            <a:r>
              <a:rPr lang="en-US" dirty="0" err="1"/>
              <a:t>tero.niemi</a:t>
            </a:r>
            <a:r>
              <a:rPr lang="en-US" dirty="0"/>
              <a:t>[at]fmi.fi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D10A66-A8CE-4D36-9801-86A924486F51}"/>
              </a:ext>
            </a:extLst>
          </p:cNvPr>
          <p:cNvSpPr txBox="1"/>
          <p:nvPr/>
        </p:nvSpPr>
        <p:spPr>
          <a:xfrm>
            <a:off x="5344815" y="5073913"/>
            <a:ext cx="3421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>
                    <a:lumMod val="50000"/>
                  </a:schemeClr>
                </a:solidFill>
              </a:rPr>
              <a:t>The content of this presentation represents the views of the author only and is his/her sole responsibility. The European Commission does not accept any responsibility for use that may be made of the information it contains.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821DBB-825B-4D0E-8711-85CE19BB0E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6900" y="0"/>
            <a:ext cx="610199" cy="8542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659554-0A47-44B3-94D2-079A886093B0}"/>
              </a:ext>
            </a:extLst>
          </p:cNvPr>
          <p:cNvSpPr txBox="1"/>
          <p:nvPr/>
        </p:nvSpPr>
        <p:spPr>
          <a:xfrm>
            <a:off x="378000" y="6408415"/>
            <a:ext cx="1932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Tero Niemi</a:t>
            </a:r>
            <a:r>
              <a:rPr lang="en-US" dirty="0">
                <a:solidFill>
                  <a:schemeClr val="tx2"/>
                </a:solidFill>
              </a:rPr>
              <a:t>, FMI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EC2510-7422-4CA5-BB5B-6E4CBD62A838}"/>
              </a:ext>
            </a:extLst>
          </p:cNvPr>
          <p:cNvSpPr txBox="1"/>
          <p:nvPr/>
        </p:nvSpPr>
        <p:spPr>
          <a:xfrm>
            <a:off x="3825032" y="6406455"/>
            <a:ext cx="4940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vEGU21 | 27 April 2021 | NH3.1 | EGU21-8194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39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Ilmatieteen laitos">
      <a:dk1>
        <a:srgbClr val="000000"/>
      </a:dk1>
      <a:lt1>
        <a:srgbClr val="FFFFFF"/>
      </a:lt1>
      <a:dk2>
        <a:srgbClr val="2F3092"/>
      </a:dk2>
      <a:lt2>
        <a:srgbClr val="E7E6E6"/>
      </a:lt2>
      <a:accent1>
        <a:srgbClr val="2F3092"/>
      </a:accent1>
      <a:accent2>
        <a:srgbClr val="3A66E2"/>
      </a:accent2>
      <a:accent3>
        <a:srgbClr val="02B8CE"/>
      </a:accent3>
      <a:accent4>
        <a:srgbClr val="52C1A0"/>
      </a:accent4>
      <a:accent5>
        <a:srgbClr val="000000"/>
      </a:accent5>
      <a:accent6>
        <a:srgbClr val="70AD47"/>
      </a:accent6>
      <a:hlink>
        <a:srgbClr val="3A66E2"/>
      </a:hlink>
      <a:folHlink>
        <a:srgbClr val="3A66E2"/>
      </a:folHlink>
    </a:clrScheme>
    <a:fontScheme name="Ilmatieteen laito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8E13F404-CD8E-4FA5-9338-F5D70972EB07}" vid="{0C9A1479-ADE0-4AD6-B468-0FE61732C326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TAMIR_PPT_template</Template>
  <TotalTime>1800</TotalTime>
  <Words>1479</Words>
  <Application>Microsoft Office PowerPoint</Application>
  <PresentationFormat>On-screen Show (4:3)</PresentationFormat>
  <Paragraphs>232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Arial Black</vt:lpstr>
      <vt:lpstr>Calibri</vt:lpstr>
      <vt:lpstr>Cambria Math</vt:lpstr>
      <vt:lpstr>Wingdings</vt:lpstr>
      <vt:lpstr>Office-teema</vt:lpstr>
      <vt:lpstr>TAMIR project: Advanced Tools for pro-Active Management of Impacts and Risks Induced by Convective Weather, Heavy Rain and Flash Floods in Europe </vt:lpstr>
      <vt:lpstr>Background &amp; Aims</vt:lpstr>
      <vt:lpstr>PowerPoint Presentation</vt:lpstr>
      <vt:lpstr>Seamless Precipitation Forecasting</vt:lpstr>
      <vt:lpstr>Estimating Precipitation Type</vt:lpstr>
      <vt:lpstr>PowerPoint Presentation</vt:lpstr>
      <vt:lpstr>Flash Flood Hazard Assessment</vt:lpstr>
      <vt:lpstr>Improved Seamless Flash Flood Hazard Forecasting</vt:lpstr>
      <vt:lpstr>Creating Flood Impact Forecasts</vt:lpstr>
      <vt:lpstr>Exposure Information</vt:lpstr>
      <vt:lpstr>Local Scale:  Hazard and Risk Nowcasts for Thunderstorms</vt:lpstr>
      <vt:lpstr>Hazard Level Estimation</vt:lpstr>
      <vt:lpstr>Probabilistic Nowcasts</vt:lpstr>
      <vt:lpstr>Demonstration &amp; Delivery</vt:lpstr>
      <vt:lpstr>Demonstration Aims and Objectives</vt:lpstr>
      <vt:lpstr>Demonstration Schedule</vt:lpstr>
      <vt:lpstr>Summary: Key Needs Addressed in TAMIR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Tools for pro-Active Management of Impacts and Risks Induced by Convective Weather, Heavy Rain and Flash floods in Europe – TAMIR project</dc:title>
  <dc:subject>TAMIR</dc:subject>
  <dc:creator>Tero Niemi</dc:creator>
  <cp:keywords>TAMIR</cp:keywords>
  <cp:lastModifiedBy>Niemi Tero (FMI)</cp:lastModifiedBy>
  <cp:revision>120</cp:revision>
  <dcterms:created xsi:type="dcterms:W3CDTF">2021-04-12T08:49:14Z</dcterms:created>
  <dcterms:modified xsi:type="dcterms:W3CDTF">2021-04-26T08:58:45Z</dcterms:modified>
</cp:coreProperties>
</file>