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9"/>
  </p:notesMasterIdLst>
  <p:sldIdLst>
    <p:sldId id="256" r:id="rId2"/>
    <p:sldId id="264" r:id="rId3"/>
    <p:sldId id="260" r:id="rId4"/>
    <p:sldId id="265" r:id="rId5"/>
    <p:sldId id="267" r:id="rId6"/>
    <p:sldId id="268" r:id="rId7"/>
    <p:sldId id="270" r:id="rId8"/>
    <p:sldId id="269" r:id="rId9"/>
    <p:sldId id="266" r:id="rId10"/>
    <p:sldId id="262" r:id="rId11"/>
    <p:sldId id="272" r:id="rId12"/>
    <p:sldId id="273" r:id="rId13"/>
    <p:sldId id="274" r:id="rId14"/>
    <p:sldId id="275" r:id="rId15"/>
    <p:sldId id="271" r:id="rId16"/>
    <p:sldId id="277" r:id="rId17"/>
    <p:sldId id="278" r:id="rId18"/>
    <p:sldId id="279" r:id="rId19"/>
    <p:sldId id="287" r:id="rId20"/>
    <p:sldId id="276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san Conway" initials="SC" lastIdx="20" clrIdx="0">
    <p:extLst>
      <p:ext uri="{19B8F6BF-5375-455C-9EA6-DF929625EA0E}">
        <p15:presenceInfo xmlns:p15="http://schemas.microsoft.com/office/powerpoint/2012/main" userId="bcc826cd20adb117" providerId="Windows Live"/>
      </p:ext>
    </p:extLst>
  </p:cmAuthor>
  <p:cmAuthor id="2" name="ADM-Meven" initials="A" lastIdx="8" clrIdx="1">
    <p:extLst>
      <p:ext uri="{19B8F6BF-5375-455C-9EA6-DF929625EA0E}">
        <p15:presenceInfo xmlns:p15="http://schemas.microsoft.com/office/powerpoint/2012/main" userId="7b9f69d25fe348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998D"/>
    <a:srgbClr val="BA60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6404" autoAdjust="0"/>
  </p:normalViewPr>
  <p:slideViewPr>
    <p:cSldViewPr snapToGrid="0">
      <p:cViewPr varScale="1">
        <p:scale>
          <a:sx n="86" d="100"/>
          <a:sy n="86" d="100"/>
        </p:scale>
        <p:origin x="533" y="7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 custLinFactNeighborX="1718" custLinFactNeighborY="-25371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33184BC-4F45-4274-91EF-056101AA4F6F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36E6A2D5-2D73-4D63-888C-E3B8D0B1B533}">
      <dgm:prSet phldrT="[Texte]" custT="1"/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r>
            <a:rPr lang="fr-FR" sz="2000" b="1" dirty="0">
              <a:solidFill>
                <a:schemeClr val="tx1"/>
              </a:solidFill>
            </a:rPr>
            <a:t>Analogue </a:t>
          </a:r>
          <a:r>
            <a:rPr lang="fr-FR" sz="2000" b="1" dirty="0" err="1">
              <a:solidFill>
                <a:schemeClr val="tx1"/>
              </a:solidFill>
            </a:rPr>
            <a:t>experiments</a:t>
          </a:r>
          <a:endParaRPr lang="fr-FR" sz="2000" b="0" dirty="0">
            <a:solidFill>
              <a:schemeClr val="tx1"/>
            </a:solidFill>
          </a:endParaRPr>
        </a:p>
        <a:p>
          <a:r>
            <a:rPr lang="fr-FR" sz="1400" b="0" dirty="0" err="1">
              <a:solidFill>
                <a:schemeClr val="tx1"/>
              </a:solidFill>
              <a:sym typeface="Wingdings" panose="05000000000000000000" pitchFamily="2" charset="2"/>
            </a:rPr>
            <a:t>allow</a:t>
          </a:r>
          <a:r>
            <a:rPr lang="fr-FR" sz="1400" b="0" dirty="0">
              <a:solidFill>
                <a:schemeClr val="tx1"/>
              </a:solidFill>
              <a:sym typeface="Wingdings" panose="05000000000000000000" pitchFamily="2" charset="2"/>
            </a:rPr>
            <a:t> a </a:t>
          </a:r>
          <a:r>
            <a:rPr lang="fr-FR" sz="1400" b="0" dirty="0" err="1">
              <a:solidFill>
                <a:schemeClr val="tx1"/>
              </a:solidFill>
              <a:sym typeface="Wingdings" panose="05000000000000000000" pitchFamily="2" charset="2"/>
            </a:rPr>
            <a:t>controlled</a:t>
          </a:r>
          <a:r>
            <a:rPr lang="fr-FR" sz="1400" b="0" dirty="0">
              <a:solidFill>
                <a:schemeClr val="tx1"/>
              </a:solidFill>
              <a:sym typeface="Wingdings" panose="05000000000000000000" pitchFamily="2" charset="2"/>
            </a:rPr>
            <a:t> and </a:t>
          </a:r>
          <a:r>
            <a:rPr lang="fr-FR" sz="1400" b="0" dirty="0" err="1">
              <a:solidFill>
                <a:schemeClr val="tx1"/>
              </a:solidFill>
              <a:sym typeface="Wingdings" panose="05000000000000000000" pitchFamily="2" charset="2"/>
            </a:rPr>
            <a:t>systematic</a:t>
          </a:r>
          <a:r>
            <a:rPr lang="fr-FR" sz="1400" b="0" dirty="0">
              <a:solidFill>
                <a:schemeClr val="tx1"/>
              </a:solidFill>
              <a:sym typeface="Wingdings" panose="05000000000000000000" pitchFamily="2" charset="2"/>
            </a:rPr>
            <a:t> </a:t>
          </a:r>
          <a:r>
            <a:rPr lang="fr-FR" sz="1400" b="0" dirty="0" err="1">
              <a:solidFill>
                <a:schemeClr val="tx1"/>
              </a:solidFill>
              <a:sym typeface="Wingdings" panose="05000000000000000000" pitchFamily="2" charset="2"/>
            </a:rPr>
            <a:t>study</a:t>
          </a:r>
          <a:r>
            <a:rPr lang="fr-FR" sz="1400" b="0" dirty="0">
              <a:solidFill>
                <a:schemeClr val="tx1"/>
              </a:solidFill>
              <a:sym typeface="Wingdings" panose="05000000000000000000" pitchFamily="2" charset="2"/>
            </a:rPr>
            <a:t> of the </a:t>
          </a:r>
          <a:r>
            <a:rPr lang="fr-FR" sz="1400" b="0" dirty="0" err="1">
              <a:solidFill>
                <a:schemeClr val="tx1"/>
              </a:solidFill>
              <a:sym typeface="Wingdings" panose="05000000000000000000" pitchFamily="2" charset="2"/>
            </a:rPr>
            <a:t>process</a:t>
          </a:r>
          <a:endParaRPr lang="fr-FR" sz="1400" b="0" dirty="0">
            <a:solidFill>
              <a:schemeClr val="tx1"/>
            </a:solidFill>
          </a:endParaRPr>
        </a:p>
      </dgm:t>
    </dgm:pt>
    <dgm:pt modelId="{199B0BE9-F5B1-4647-B3F1-6EA05519BA83}" type="parTrans" cxnId="{4BC230ED-A712-4004-86DD-99A9EBC5C8E6}">
      <dgm:prSet/>
      <dgm:spPr/>
      <dgm:t>
        <a:bodyPr/>
        <a:lstStyle/>
        <a:p>
          <a:endParaRPr lang="fr-FR"/>
        </a:p>
      </dgm:t>
    </dgm:pt>
    <dgm:pt modelId="{F3348938-17EB-4BEC-B823-9F69BFEB1582}" type="sibTrans" cxnId="{4BC230ED-A712-4004-86DD-99A9EBC5C8E6}">
      <dgm:prSet/>
      <dgm:spPr/>
      <dgm:t>
        <a:bodyPr/>
        <a:lstStyle/>
        <a:p>
          <a:endParaRPr lang="fr-FR"/>
        </a:p>
      </dgm:t>
    </dgm:pt>
    <dgm:pt modelId="{30919C17-8B29-4C31-A5D6-D3915133019F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</a:rPr>
            <a:t>What is the range of properties (ice content, grain size…) that allows </a:t>
          </a:r>
          <a:r>
            <a:rPr lang="en-GB" sz="1600" dirty="0" err="1">
              <a:solidFill>
                <a:schemeClr val="tx1"/>
              </a:solidFill>
            </a:rPr>
            <a:t>molard</a:t>
          </a:r>
          <a:r>
            <a:rPr lang="en-GB" sz="1600" dirty="0">
              <a:solidFill>
                <a:schemeClr val="tx1"/>
              </a:solidFill>
            </a:rPr>
            <a:t> formation?</a:t>
          </a:r>
          <a:endParaRPr lang="fr-FR" sz="1600" dirty="0">
            <a:solidFill>
              <a:schemeClr val="tx1"/>
            </a:solidFill>
          </a:endParaRPr>
        </a:p>
      </dgm:t>
    </dgm:pt>
    <dgm:pt modelId="{F0A4E464-33CF-4EB2-8DDF-475BC73B6BD3}" type="parTrans" cxnId="{5A8DA6E2-2F3B-45C1-94DB-5F711597280C}">
      <dgm:prSet/>
      <dgm:spPr/>
      <dgm:t>
        <a:bodyPr/>
        <a:lstStyle/>
        <a:p>
          <a:endParaRPr lang="fr-FR"/>
        </a:p>
      </dgm:t>
    </dgm:pt>
    <dgm:pt modelId="{F52000BC-DFB7-4578-A131-EFF7942207B2}" type="sibTrans" cxnId="{5A8DA6E2-2F3B-45C1-94DB-5F711597280C}">
      <dgm:prSet/>
      <dgm:spPr/>
      <dgm:t>
        <a:bodyPr/>
        <a:lstStyle/>
        <a:p>
          <a:endParaRPr lang="fr-FR"/>
        </a:p>
      </dgm:t>
    </dgm:pt>
    <dgm:pt modelId="{2B281BA6-1B02-4EDA-AD17-9E4B05FBEB5A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</a:rPr>
            <a:t>What are the sub-processes at work during degradation?</a:t>
          </a:r>
          <a:endParaRPr lang="fr-FR" sz="1600" dirty="0">
            <a:solidFill>
              <a:schemeClr val="tx1"/>
            </a:solidFill>
          </a:endParaRPr>
        </a:p>
      </dgm:t>
    </dgm:pt>
    <dgm:pt modelId="{BFF70371-709B-4CE0-8FE7-7B3F725C053B}" type="parTrans" cxnId="{B918A33E-15A8-4ECA-8AD7-E6E8E527F15D}">
      <dgm:prSet/>
      <dgm:spPr/>
      <dgm:t>
        <a:bodyPr/>
        <a:lstStyle/>
        <a:p>
          <a:endParaRPr lang="fr-FR"/>
        </a:p>
      </dgm:t>
    </dgm:pt>
    <dgm:pt modelId="{045EA682-9598-4D9E-B12A-CF29049715C2}" type="sibTrans" cxnId="{B918A33E-15A8-4ECA-8AD7-E6E8E527F15D}">
      <dgm:prSet/>
      <dgm:spPr/>
      <dgm:t>
        <a:bodyPr/>
        <a:lstStyle/>
        <a:p>
          <a:endParaRPr lang="fr-FR"/>
        </a:p>
      </dgm:t>
    </dgm:pt>
    <dgm:pt modelId="{A264C5DF-2820-453E-8818-8BD000FB5999}">
      <dgm:prSet phldrT="[Texte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n-GB" sz="1600" dirty="0">
              <a:solidFill>
                <a:schemeClr val="tx1"/>
              </a:solidFill>
            </a:rPr>
            <a:t>How can molards be distinguished from other similar landforms (e.g. hummocks or ice-cored moraines)?</a:t>
          </a:r>
          <a:endParaRPr lang="fr-FR" sz="1600" dirty="0">
            <a:solidFill>
              <a:schemeClr val="tx1"/>
            </a:solidFill>
          </a:endParaRPr>
        </a:p>
      </dgm:t>
    </dgm:pt>
    <dgm:pt modelId="{E47B596A-220A-4CE0-8BB6-131688F16FC9}" type="parTrans" cxnId="{02A5E12D-4403-48B2-B4E8-45081FA2A910}">
      <dgm:prSet/>
      <dgm:spPr/>
      <dgm:t>
        <a:bodyPr/>
        <a:lstStyle/>
        <a:p>
          <a:endParaRPr lang="fr-FR"/>
        </a:p>
      </dgm:t>
    </dgm:pt>
    <dgm:pt modelId="{31331423-8AF8-40E0-8E74-805162C3DAD5}" type="sibTrans" cxnId="{02A5E12D-4403-48B2-B4E8-45081FA2A910}">
      <dgm:prSet/>
      <dgm:spPr/>
      <dgm:t>
        <a:bodyPr/>
        <a:lstStyle/>
        <a:p>
          <a:endParaRPr lang="fr-FR"/>
        </a:p>
      </dgm:t>
    </dgm:pt>
    <dgm:pt modelId="{56EA4865-E25E-4E14-B698-C91963FEAAF7}" type="pres">
      <dgm:prSet presAssocID="{533184BC-4F45-4274-91EF-056101AA4F6F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93F4F0A-8DBD-4F12-B5B1-15C5D88B3571}" type="pres">
      <dgm:prSet presAssocID="{36E6A2D5-2D73-4D63-888C-E3B8D0B1B533}" presName="centerShape" presStyleLbl="node0" presStyleIdx="0" presStyleCnt="1" custScaleX="125767" custScaleY="125766" custLinFactNeighborX="195" custLinFactNeighborY="11483"/>
      <dgm:spPr/>
    </dgm:pt>
    <dgm:pt modelId="{B354B167-86AE-4B9F-BABD-81E6F6313491}" type="pres">
      <dgm:prSet presAssocID="{F0A4E464-33CF-4EB2-8DDF-475BC73B6BD3}" presName="parTrans" presStyleLbl="bgSibTrans2D1" presStyleIdx="0" presStyleCnt="3"/>
      <dgm:spPr/>
    </dgm:pt>
    <dgm:pt modelId="{0AFD4643-230D-41ED-AD06-998F0988EE62}" type="pres">
      <dgm:prSet presAssocID="{30919C17-8B29-4C31-A5D6-D3915133019F}" presName="node" presStyleLbl="node1" presStyleIdx="0" presStyleCnt="3" custRadScaleRad="104938" custRadScaleInc="6597">
        <dgm:presLayoutVars>
          <dgm:bulletEnabled val="1"/>
        </dgm:presLayoutVars>
      </dgm:prSet>
      <dgm:spPr/>
    </dgm:pt>
    <dgm:pt modelId="{9ECD5550-CAB0-4E1B-AC32-358CB0811330}" type="pres">
      <dgm:prSet presAssocID="{BFF70371-709B-4CE0-8FE7-7B3F725C053B}" presName="parTrans" presStyleLbl="bgSibTrans2D1" presStyleIdx="1" presStyleCnt="3"/>
      <dgm:spPr/>
    </dgm:pt>
    <dgm:pt modelId="{83B24D22-05E6-4683-B76E-39C4826A86BF}" type="pres">
      <dgm:prSet presAssocID="{2B281BA6-1B02-4EDA-AD17-9E4B05FBEB5A}" presName="node" presStyleLbl="node1" presStyleIdx="1" presStyleCnt="3">
        <dgm:presLayoutVars>
          <dgm:bulletEnabled val="1"/>
        </dgm:presLayoutVars>
      </dgm:prSet>
      <dgm:spPr/>
    </dgm:pt>
    <dgm:pt modelId="{A6432E5C-2A52-40C6-8F61-520B8C8CE72F}" type="pres">
      <dgm:prSet presAssocID="{E47B596A-220A-4CE0-8BB6-131688F16FC9}" presName="parTrans" presStyleLbl="bgSibTrans2D1" presStyleIdx="2" presStyleCnt="3"/>
      <dgm:spPr/>
    </dgm:pt>
    <dgm:pt modelId="{7F836ED6-3AA5-43E2-94A7-1AF472AD74B2}" type="pres">
      <dgm:prSet presAssocID="{A264C5DF-2820-453E-8818-8BD000FB5999}" presName="node" presStyleLbl="node1" presStyleIdx="2" presStyleCnt="3" custRadScaleRad="105204" custRadScaleInc="-6402">
        <dgm:presLayoutVars>
          <dgm:bulletEnabled val="1"/>
        </dgm:presLayoutVars>
      </dgm:prSet>
      <dgm:spPr/>
    </dgm:pt>
  </dgm:ptLst>
  <dgm:cxnLst>
    <dgm:cxn modelId="{79AB3E01-F7A6-4DB8-907E-966C67E6D5C6}" type="presOf" srcId="{30919C17-8B29-4C31-A5D6-D3915133019F}" destId="{0AFD4643-230D-41ED-AD06-998F0988EE62}" srcOrd="0" destOrd="0" presId="urn:microsoft.com/office/officeart/2005/8/layout/radial4"/>
    <dgm:cxn modelId="{2BE4E511-18AC-48BD-81FE-B32C824548F0}" type="presOf" srcId="{E47B596A-220A-4CE0-8BB6-131688F16FC9}" destId="{A6432E5C-2A52-40C6-8F61-520B8C8CE72F}" srcOrd="0" destOrd="0" presId="urn:microsoft.com/office/officeart/2005/8/layout/radial4"/>
    <dgm:cxn modelId="{02A5E12D-4403-48B2-B4E8-45081FA2A910}" srcId="{36E6A2D5-2D73-4D63-888C-E3B8D0B1B533}" destId="{A264C5DF-2820-453E-8818-8BD000FB5999}" srcOrd="2" destOrd="0" parTransId="{E47B596A-220A-4CE0-8BB6-131688F16FC9}" sibTransId="{31331423-8AF8-40E0-8E74-805162C3DAD5}"/>
    <dgm:cxn modelId="{A1E4BE3A-3ACB-4EF4-92C4-98A38912CF99}" type="presOf" srcId="{BFF70371-709B-4CE0-8FE7-7B3F725C053B}" destId="{9ECD5550-CAB0-4E1B-AC32-358CB0811330}" srcOrd="0" destOrd="0" presId="urn:microsoft.com/office/officeart/2005/8/layout/radial4"/>
    <dgm:cxn modelId="{B918A33E-15A8-4ECA-8AD7-E6E8E527F15D}" srcId="{36E6A2D5-2D73-4D63-888C-E3B8D0B1B533}" destId="{2B281BA6-1B02-4EDA-AD17-9E4B05FBEB5A}" srcOrd="1" destOrd="0" parTransId="{BFF70371-709B-4CE0-8FE7-7B3F725C053B}" sibTransId="{045EA682-9598-4D9E-B12A-CF29049715C2}"/>
    <dgm:cxn modelId="{6A9DA05D-F0FF-42C5-84B1-0B8B5FC712AB}" type="presOf" srcId="{36E6A2D5-2D73-4D63-888C-E3B8D0B1B533}" destId="{D93F4F0A-8DBD-4F12-B5B1-15C5D88B3571}" srcOrd="0" destOrd="0" presId="urn:microsoft.com/office/officeart/2005/8/layout/radial4"/>
    <dgm:cxn modelId="{ED320894-B280-42C8-9491-C57EF0EA8731}" type="presOf" srcId="{2B281BA6-1B02-4EDA-AD17-9E4B05FBEB5A}" destId="{83B24D22-05E6-4683-B76E-39C4826A86BF}" srcOrd="0" destOrd="0" presId="urn:microsoft.com/office/officeart/2005/8/layout/radial4"/>
    <dgm:cxn modelId="{0BE36CC9-5AAF-4570-8C46-E270B05E4ADC}" type="presOf" srcId="{533184BC-4F45-4274-91EF-056101AA4F6F}" destId="{56EA4865-E25E-4E14-B698-C91963FEAAF7}" srcOrd="0" destOrd="0" presId="urn:microsoft.com/office/officeart/2005/8/layout/radial4"/>
    <dgm:cxn modelId="{5D78E4CF-2C13-4C06-B441-ACC02ED756F6}" type="presOf" srcId="{F0A4E464-33CF-4EB2-8DDF-475BC73B6BD3}" destId="{B354B167-86AE-4B9F-BABD-81E6F6313491}" srcOrd="0" destOrd="0" presId="urn:microsoft.com/office/officeart/2005/8/layout/radial4"/>
    <dgm:cxn modelId="{5A8DA6E2-2F3B-45C1-94DB-5F711597280C}" srcId="{36E6A2D5-2D73-4D63-888C-E3B8D0B1B533}" destId="{30919C17-8B29-4C31-A5D6-D3915133019F}" srcOrd="0" destOrd="0" parTransId="{F0A4E464-33CF-4EB2-8DDF-475BC73B6BD3}" sibTransId="{F52000BC-DFB7-4578-A131-EFF7942207B2}"/>
    <dgm:cxn modelId="{4BC230ED-A712-4004-86DD-99A9EBC5C8E6}" srcId="{533184BC-4F45-4274-91EF-056101AA4F6F}" destId="{36E6A2D5-2D73-4D63-888C-E3B8D0B1B533}" srcOrd="0" destOrd="0" parTransId="{199B0BE9-F5B1-4647-B3F1-6EA05519BA83}" sibTransId="{F3348938-17EB-4BEC-B823-9F69BFEB1582}"/>
    <dgm:cxn modelId="{AC81E1EE-065E-4995-9D16-5AF61A25BBAD}" type="presOf" srcId="{A264C5DF-2820-453E-8818-8BD000FB5999}" destId="{7F836ED6-3AA5-43E2-94A7-1AF472AD74B2}" srcOrd="0" destOrd="0" presId="urn:microsoft.com/office/officeart/2005/8/layout/radial4"/>
    <dgm:cxn modelId="{5DB60A09-27D6-4FF4-A79B-BD89724547EA}" type="presParOf" srcId="{56EA4865-E25E-4E14-B698-C91963FEAAF7}" destId="{D93F4F0A-8DBD-4F12-B5B1-15C5D88B3571}" srcOrd="0" destOrd="0" presId="urn:microsoft.com/office/officeart/2005/8/layout/radial4"/>
    <dgm:cxn modelId="{20D7ED39-7417-4F4F-8F73-37693D8C8C2B}" type="presParOf" srcId="{56EA4865-E25E-4E14-B698-C91963FEAAF7}" destId="{B354B167-86AE-4B9F-BABD-81E6F6313491}" srcOrd="1" destOrd="0" presId="urn:microsoft.com/office/officeart/2005/8/layout/radial4"/>
    <dgm:cxn modelId="{12EC67C3-B26F-4DCE-B470-3C74E28C3C89}" type="presParOf" srcId="{56EA4865-E25E-4E14-B698-C91963FEAAF7}" destId="{0AFD4643-230D-41ED-AD06-998F0988EE62}" srcOrd="2" destOrd="0" presId="urn:microsoft.com/office/officeart/2005/8/layout/radial4"/>
    <dgm:cxn modelId="{10F8578F-2EBA-4E17-A313-76D862C5118B}" type="presParOf" srcId="{56EA4865-E25E-4E14-B698-C91963FEAAF7}" destId="{9ECD5550-CAB0-4E1B-AC32-358CB0811330}" srcOrd="3" destOrd="0" presId="urn:microsoft.com/office/officeart/2005/8/layout/radial4"/>
    <dgm:cxn modelId="{5FEA7AE1-06DE-4258-99C3-D9DCE47222C5}" type="presParOf" srcId="{56EA4865-E25E-4E14-B698-C91963FEAAF7}" destId="{83B24D22-05E6-4683-B76E-39C4826A86BF}" srcOrd="4" destOrd="0" presId="urn:microsoft.com/office/officeart/2005/8/layout/radial4"/>
    <dgm:cxn modelId="{898BB444-DC6A-4981-A4F3-F928703D4CFC}" type="presParOf" srcId="{56EA4865-E25E-4E14-B698-C91963FEAAF7}" destId="{A6432E5C-2A52-40C6-8F61-520B8C8CE72F}" srcOrd="5" destOrd="0" presId="urn:microsoft.com/office/officeart/2005/8/layout/radial4"/>
    <dgm:cxn modelId="{AFC25FBF-C1B8-47C8-AD0B-881FDB309827}" type="presParOf" srcId="{56EA4865-E25E-4E14-B698-C91963FEAAF7}" destId="{7F836ED6-3AA5-43E2-94A7-1AF472AD74B2}" srcOrd="6" destOrd="0" presId="urn:microsoft.com/office/officeart/2005/8/layout/radial4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tx2"/>
        </a:solidFill>
      </dgm:spPr>
      <dgm:t>
        <a:bodyPr/>
        <a:lstStyle/>
        <a:p>
          <a:r>
            <a:rPr lang="fr-FR" dirty="0" err="1">
              <a:solidFill>
                <a:schemeClr val="bg1"/>
              </a:solidFill>
            </a:rPr>
            <a:t>Preliminary</a:t>
          </a:r>
          <a:r>
            <a:rPr lang="fr-FR" dirty="0">
              <a:solidFill>
                <a:schemeClr val="bg1"/>
              </a:solidFill>
            </a:rPr>
            <a:t> </a:t>
          </a:r>
          <a:r>
            <a:rPr lang="fr-FR" dirty="0" err="1">
              <a:solidFill>
                <a:schemeClr val="bg1"/>
              </a:solidFill>
            </a:rPr>
            <a:t>results</a:t>
          </a:r>
          <a:endParaRPr lang="fr-FR" dirty="0">
            <a:solidFill>
              <a:schemeClr val="bg1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Future </a:t>
          </a:r>
          <a:r>
            <a:rPr lang="fr-FR" dirty="0" err="1">
              <a:solidFill>
                <a:schemeClr val="tx2"/>
              </a:solidFill>
            </a:rPr>
            <a:t>work</a:t>
          </a:r>
          <a:endParaRPr lang="fr-FR" dirty="0">
            <a:solidFill>
              <a:schemeClr val="tx2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Future </a:t>
          </a:r>
          <a:r>
            <a:rPr lang="fr-FR" dirty="0" err="1">
              <a:solidFill>
                <a:schemeClr val="bg1"/>
              </a:solidFill>
            </a:rPr>
            <a:t>work</a:t>
          </a:r>
          <a:endParaRPr lang="fr-FR" dirty="0">
            <a:solidFill>
              <a:schemeClr val="bg1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6E8B714E-974C-4EC5-912C-9574137337EF}" type="doc">
      <dgm:prSet loTypeId="urn:microsoft.com/office/officeart/2008/layout/RadialCluster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7670368-4925-4496-811D-D39507858246}">
      <dgm:prSet phldrT="[Text]" custT="1"/>
      <dgm:spPr>
        <a:noFill/>
        <a:ln w="19050">
          <a:solidFill>
            <a:schemeClr val="tx1"/>
          </a:solidFill>
        </a:ln>
      </dgm:spPr>
      <dgm:t>
        <a:bodyPr/>
        <a:lstStyle/>
        <a:p>
          <a:r>
            <a:rPr lang="en-GB" sz="1400" b="0" dirty="0">
              <a:solidFill>
                <a:schemeClr val="tx1"/>
              </a:solidFill>
            </a:rPr>
            <a:t>numerical model calibration</a:t>
          </a:r>
        </a:p>
      </dgm:t>
    </dgm:pt>
    <dgm:pt modelId="{2D90EE2E-C904-478B-92F2-68AD22E536AE}" type="parTrans" cxnId="{42FD4284-ED24-4FF6-821B-2A1F7E35F8E8}">
      <dgm:prSet/>
      <dgm:spPr/>
      <dgm:t>
        <a:bodyPr/>
        <a:lstStyle/>
        <a:p>
          <a:endParaRPr lang="en-GB"/>
        </a:p>
      </dgm:t>
    </dgm:pt>
    <dgm:pt modelId="{5AA73FA1-D750-46D8-AFC7-5BAB23812C5E}" type="sibTrans" cxnId="{42FD4284-ED24-4FF6-821B-2A1F7E35F8E8}">
      <dgm:prSet/>
      <dgm:spPr/>
      <dgm:t>
        <a:bodyPr/>
        <a:lstStyle/>
        <a:p>
          <a:endParaRPr lang="en-GB"/>
        </a:p>
      </dgm:t>
    </dgm:pt>
    <dgm:pt modelId="{16F9048D-9029-491D-B191-58FC1D436EAC}">
      <dgm:prSet phldrT="[Text]" custT="1"/>
      <dgm:spPr>
        <a:noFill/>
        <a:ln w="12700"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final shape</a:t>
          </a:r>
        </a:p>
      </dgm:t>
    </dgm:pt>
    <dgm:pt modelId="{9F14CBC5-F54C-4B0E-B3A2-0599DFF7252C}" type="parTrans" cxnId="{589F0D80-B29B-4876-B45F-AE1071899004}">
      <dgm:prSet/>
      <dgm:spPr>
        <a:ln w="9525"/>
      </dgm:spPr>
      <dgm:t>
        <a:bodyPr/>
        <a:lstStyle/>
        <a:p>
          <a:endParaRPr lang="en-GB"/>
        </a:p>
      </dgm:t>
    </dgm:pt>
    <dgm:pt modelId="{8D4A92B3-F807-469D-86B7-386FCD34946B}" type="sibTrans" cxnId="{589F0D80-B29B-4876-B45F-AE1071899004}">
      <dgm:prSet/>
      <dgm:spPr/>
      <dgm:t>
        <a:bodyPr/>
        <a:lstStyle/>
        <a:p>
          <a:endParaRPr lang="en-GB"/>
        </a:p>
      </dgm:t>
    </dgm:pt>
    <dgm:pt modelId="{1FAE8949-47E6-47FA-B59E-7EFB43BE73AD}">
      <dgm:prSet phldrT="[Text]" custT="1"/>
      <dgm:spPr>
        <a:noFill/>
        <a:ln w="12700"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air temperature &amp; humidity</a:t>
          </a:r>
        </a:p>
      </dgm:t>
    </dgm:pt>
    <dgm:pt modelId="{CD0CC9DE-EF00-4B3F-AF15-DBD89E77D399}" type="parTrans" cxnId="{81DF78D6-6BEB-46CA-BFF6-A186C26D357A}">
      <dgm:prSet/>
      <dgm:spPr>
        <a:ln w="9525"/>
      </dgm:spPr>
      <dgm:t>
        <a:bodyPr/>
        <a:lstStyle/>
        <a:p>
          <a:endParaRPr lang="en-GB"/>
        </a:p>
      </dgm:t>
    </dgm:pt>
    <dgm:pt modelId="{FFBAEB57-0FE1-41FA-8C60-FB85CD92AD37}" type="sibTrans" cxnId="{81DF78D6-6BEB-46CA-BFF6-A186C26D357A}">
      <dgm:prSet/>
      <dgm:spPr/>
      <dgm:t>
        <a:bodyPr/>
        <a:lstStyle/>
        <a:p>
          <a:endParaRPr lang="en-GB"/>
        </a:p>
      </dgm:t>
    </dgm:pt>
    <dgm:pt modelId="{EE8279FE-9726-44DB-92D4-DF00C4D724DF}">
      <dgm:prSet custT="1"/>
      <dgm:spPr>
        <a:noFill/>
        <a:ln w="12700"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internal temperature evolution</a:t>
          </a:r>
        </a:p>
      </dgm:t>
    </dgm:pt>
    <dgm:pt modelId="{F15C6B92-1FA9-4F47-8727-3A4F58D511C2}" type="parTrans" cxnId="{A31F4D53-9C66-4747-94C3-CD932EAA97F2}">
      <dgm:prSet/>
      <dgm:spPr>
        <a:ln w="9525"/>
      </dgm:spPr>
      <dgm:t>
        <a:bodyPr/>
        <a:lstStyle/>
        <a:p>
          <a:endParaRPr lang="en-GB"/>
        </a:p>
      </dgm:t>
    </dgm:pt>
    <dgm:pt modelId="{7EA0929E-09F4-48D4-BB10-2916CFD448AE}" type="sibTrans" cxnId="{A31F4D53-9C66-4747-94C3-CD932EAA97F2}">
      <dgm:prSet/>
      <dgm:spPr/>
      <dgm:t>
        <a:bodyPr/>
        <a:lstStyle/>
        <a:p>
          <a:endParaRPr lang="en-GB"/>
        </a:p>
      </dgm:t>
    </dgm:pt>
    <dgm:pt modelId="{07967E6D-0454-4489-ADAA-2DC0ED2A4B2C}">
      <dgm:prSet custT="1"/>
      <dgm:spPr>
        <a:noFill/>
        <a:ln w="12700"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grain size</a:t>
          </a:r>
        </a:p>
      </dgm:t>
    </dgm:pt>
    <dgm:pt modelId="{ABB02DC0-6A04-4706-8DCB-46E1397FCFD7}" type="parTrans" cxnId="{DBEF6869-E0FE-4A05-90C0-D0D7F1F6FDC6}">
      <dgm:prSet/>
      <dgm:spPr>
        <a:ln w="9525"/>
      </dgm:spPr>
      <dgm:t>
        <a:bodyPr/>
        <a:lstStyle/>
        <a:p>
          <a:endParaRPr lang="en-GB"/>
        </a:p>
      </dgm:t>
    </dgm:pt>
    <dgm:pt modelId="{5FA95307-CC38-4ED2-8AD3-F8BA6F8F3BEB}" type="sibTrans" cxnId="{DBEF6869-E0FE-4A05-90C0-D0D7F1F6FDC6}">
      <dgm:prSet/>
      <dgm:spPr/>
      <dgm:t>
        <a:bodyPr/>
        <a:lstStyle/>
        <a:p>
          <a:endParaRPr lang="en-GB"/>
        </a:p>
      </dgm:t>
    </dgm:pt>
    <dgm:pt modelId="{0E632180-4374-4749-8CE9-DFEDB88676BD}">
      <dgm:prSet custT="1"/>
      <dgm:spPr>
        <a:noFill/>
        <a:ln w="12700"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ice content</a:t>
          </a:r>
        </a:p>
      </dgm:t>
    </dgm:pt>
    <dgm:pt modelId="{0A82B7BE-AC23-4120-B693-F4AFB337AEB7}" type="parTrans" cxnId="{465155C9-F2F1-411D-B243-AF6FBFCAD4DF}">
      <dgm:prSet/>
      <dgm:spPr>
        <a:ln w="952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F142A07-60BD-44EF-B1B5-D8FF165ACDEC}" type="sibTrans" cxnId="{465155C9-F2F1-411D-B243-AF6FBFCAD4DF}">
      <dgm:prSet/>
      <dgm:spPr/>
      <dgm:t>
        <a:bodyPr/>
        <a:lstStyle/>
        <a:p>
          <a:endParaRPr lang="en-GB"/>
        </a:p>
      </dgm:t>
    </dgm:pt>
    <dgm:pt modelId="{159CE884-4B6D-4503-955C-93700A823ECF}">
      <dgm:prSet custT="1"/>
      <dgm:spPr>
        <a:noFill/>
        <a:ln>
          <a:solidFill>
            <a:schemeClr val="tx1"/>
          </a:solidFill>
        </a:ln>
      </dgm:spPr>
      <dgm:t>
        <a:bodyPr/>
        <a:lstStyle/>
        <a:p>
          <a:r>
            <a:rPr lang="en-GB" sz="1400" dirty="0">
              <a:solidFill>
                <a:schemeClr val="tx1"/>
              </a:solidFill>
            </a:rPr>
            <a:t>degradation processes</a:t>
          </a:r>
        </a:p>
      </dgm:t>
    </dgm:pt>
    <dgm:pt modelId="{28EB8943-218B-4124-9092-572122304BC6}" type="parTrans" cxnId="{4647CDC0-1D9A-4A32-BF7A-299D15305F5D}">
      <dgm:prSet/>
      <dgm:spPr>
        <a:ln w="952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8342FBC6-3BFA-4299-A02C-3C9B6669E5DA}" type="sibTrans" cxnId="{4647CDC0-1D9A-4A32-BF7A-299D15305F5D}">
      <dgm:prSet/>
      <dgm:spPr/>
      <dgm:t>
        <a:bodyPr/>
        <a:lstStyle/>
        <a:p>
          <a:endParaRPr lang="en-GB"/>
        </a:p>
      </dgm:t>
    </dgm:pt>
    <dgm:pt modelId="{43D405AB-50AB-4E53-B9F3-8A0098AEEADD}" type="pres">
      <dgm:prSet presAssocID="{6E8B714E-974C-4EC5-912C-9574137337EF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620B4EC3-8E73-4ED6-B895-833C78DF2CA6}" type="pres">
      <dgm:prSet presAssocID="{27670368-4925-4496-811D-D39507858246}" presName="singleCycle" presStyleCnt="0"/>
      <dgm:spPr/>
    </dgm:pt>
    <dgm:pt modelId="{79795DF5-3CBD-4ABA-B65A-F53B270901F8}" type="pres">
      <dgm:prSet presAssocID="{27670368-4925-4496-811D-D39507858246}" presName="singleCenter" presStyleLbl="node1" presStyleIdx="0" presStyleCnt="7" custScaleX="108860" custScaleY="53374">
        <dgm:presLayoutVars>
          <dgm:chMax val="7"/>
          <dgm:chPref val="7"/>
        </dgm:presLayoutVars>
      </dgm:prSet>
      <dgm:spPr/>
    </dgm:pt>
    <dgm:pt modelId="{C1EFC01E-D413-434B-BA0F-31BCEC833BE9}" type="pres">
      <dgm:prSet presAssocID="{9F14CBC5-F54C-4B0E-B3A2-0599DFF7252C}" presName="Name56" presStyleLbl="parChTrans1D2" presStyleIdx="0" presStyleCnt="6"/>
      <dgm:spPr/>
    </dgm:pt>
    <dgm:pt modelId="{8451E72F-C99E-40F3-87A8-7F7C4FD278DB}" type="pres">
      <dgm:prSet presAssocID="{16F9048D-9029-491D-B191-58FC1D436EAC}" presName="text0" presStyleLbl="node1" presStyleIdx="1" presStyleCnt="7" custScaleX="70025" custScaleY="61315" custRadScaleRad="84244" custRadScaleInc="-43479">
        <dgm:presLayoutVars>
          <dgm:bulletEnabled val="1"/>
        </dgm:presLayoutVars>
      </dgm:prSet>
      <dgm:spPr/>
    </dgm:pt>
    <dgm:pt modelId="{23E1DC54-C44C-47F3-BE19-3C99F1FFF74B}" type="pres">
      <dgm:prSet presAssocID="{CD0CC9DE-EF00-4B3F-AF15-DBD89E77D399}" presName="Name56" presStyleLbl="parChTrans1D2" presStyleIdx="1" presStyleCnt="6"/>
      <dgm:spPr/>
    </dgm:pt>
    <dgm:pt modelId="{0CFAFB41-06A3-47F8-8DCB-ABC8519A7F81}" type="pres">
      <dgm:prSet presAssocID="{1FAE8949-47E6-47FA-B59E-7EFB43BE73AD}" presName="text0" presStyleLbl="node1" presStyleIdx="2" presStyleCnt="7" custScaleX="137484" custScaleY="64501" custRadScaleRad="93569" custRadScaleInc="-82394">
        <dgm:presLayoutVars>
          <dgm:bulletEnabled val="1"/>
        </dgm:presLayoutVars>
      </dgm:prSet>
      <dgm:spPr/>
    </dgm:pt>
    <dgm:pt modelId="{871D6CA4-E217-402D-9645-0B837B1C0AC5}" type="pres">
      <dgm:prSet presAssocID="{28EB8943-218B-4124-9092-572122304BC6}" presName="Name56" presStyleLbl="parChTrans1D2" presStyleIdx="2" presStyleCnt="6"/>
      <dgm:spPr/>
    </dgm:pt>
    <dgm:pt modelId="{88C41480-440B-4E10-8E2C-7EAD87FFABA3}" type="pres">
      <dgm:prSet presAssocID="{159CE884-4B6D-4503-955C-93700A823ECF}" presName="text0" presStyleLbl="node1" presStyleIdx="3" presStyleCnt="7" custScaleX="115788" custScaleY="55948" custRadScaleRad="97786" custRadScaleInc="76581">
        <dgm:presLayoutVars>
          <dgm:bulletEnabled val="1"/>
        </dgm:presLayoutVars>
      </dgm:prSet>
      <dgm:spPr/>
    </dgm:pt>
    <dgm:pt modelId="{CEA987E0-6C39-4A0F-A803-7B659FB9F838}" type="pres">
      <dgm:prSet presAssocID="{F15C6B92-1FA9-4F47-8727-3A4F58D511C2}" presName="Name56" presStyleLbl="parChTrans1D2" presStyleIdx="3" presStyleCnt="6"/>
      <dgm:spPr/>
    </dgm:pt>
    <dgm:pt modelId="{3EA6D11A-BE43-4DB3-8D8A-5B9985E015A8}" type="pres">
      <dgm:prSet presAssocID="{EE8279FE-9726-44DB-92D4-DF00C4D724DF}" presName="text0" presStyleLbl="node1" presStyleIdx="4" presStyleCnt="7" custScaleX="113618" custScaleY="89643" custRadScaleRad="80934" custRadScaleInc="58211">
        <dgm:presLayoutVars>
          <dgm:bulletEnabled val="1"/>
        </dgm:presLayoutVars>
      </dgm:prSet>
      <dgm:spPr/>
    </dgm:pt>
    <dgm:pt modelId="{10CE88CF-2F44-4974-8365-A7C7453E144E}" type="pres">
      <dgm:prSet presAssocID="{ABB02DC0-6A04-4706-8DCB-46E1397FCFD7}" presName="Name56" presStyleLbl="parChTrans1D2" presStyleIdx="4" presStyleCnt="6"/>
      <dgm:spPr/>
    </dgm:pt>
    <dgm:pt modelId="{85A1986F-9E41-42F0-871C-6A957758510D}" type="pres">
      <dgm:prSet presAssocID="{07967E6D-0454-4489-ADAA-2DC0ED2A4B2C}" presName="text0" presStyleLbl="node1" presStyleIdx="5" presStyleCnt="7" custScaleX="87422" custScaleY="52228" custRadScaleRad="96961" custRadScaleInc="35846">
        <dgm:presLayoutVars>
          <dgm:bulletEnabled val="1"/>
        </dgm:presLayoutVars>
      </dgm:prSet>
      <dgm:spPr/>
    </dgm:pt>
    <dgm:pt modelId="{84203E04-7C9A-4028-A307-AE36D1648040}" type="pres">
      <dgm:prSet presAssocID="{0A82B7BE-AC23-4120-B693-F4AFB337AEB7}" presName="Name56" presStyleLbl="parChTrans1D2" presStyleIdx="5" presStyleCnt="6"/>
      <dgm:spPr/>
    </dgm:pt>
    <dgm:pt modelId="{A872F606-74BF-450B-A908-374213B51D17}" type="pres">
      <dgm:prSet presAssocID="{0E632180-4374-4749-8CE9-DFEDB88676BD}" presName="text0" presStyleLbl="node1" presStyleIdx="6" presStyleCnt="7" custScaleX="71370" custScaleY="68015" custRadScaleRad="96482" custRadScaleInc="5246">
        <dgm:presLayoutVars>
          <dgm:bulletEnabled val="1"/>
        </dgm:presLayoutVars>
      </dgm:prSet>
      <dgm:spPr/>
    </dgm:pt>
  </dgm:ptLst>
  <dgm:cxnLst>
    <dgm:cxn modelId="{CB55CB1B-7D16-4E3C-8819-03706412B596}" type="presOf" srcId="{CD0CC9DE-EF00-4B3F-AF15-DBD89E77D399}" destId="{23E1DC54-C44C-47F3-BE19-3C99F1FFF74B}" srcOrd="0" destOrd="0" presId="urn:microsoft.com/office/officeart/2008/layout/RadialCluster"/>
    <dgm:cxn modelId="{82E9EB1C-CCB5-44B1-BA0A-FBA52B1431D8}" type="presOf" srcId="{28EB8943-218B-4124-9092-572122304BC6}" destId="{871D6CA4-E217-402D-9645-0B837B1C0AC5}" srcOrd="0" destOrd="0" presId="urn:microsoft.com/office/officeart/2008/layout/RadialCluster"/>
    <dgm:cxn modelId="{71A39926-6778-41B1-BD35-A535107137B5}" type="presOf" srcId="{F15C6B92-1FA9-4F47-8727-3A4F58D511C2}" destId="{CEA987E0-6C39-4A0F-A803-7B659FB9F838}" srcOrd="0" destOrd="0" presId="urn:microsoft.com/office/officeart/2008/layout/RadialCluster"/>
    <dgm:cxn modelId="{D9365166-39B6-461E-9045-60308B9C2158}" type="presOf" srcId="{07967E6D-0454-4489-ADAA-2DC0ED2A4B2C}" destId="{85A1986F-9E41-42F0-871C-6A957758510D}" srcOrd="0" destOrd="0" presId="urn:microsoft.com/office/officeart/2008/layout/RadialCluster"/>
    <dgm:cxn modelId="{DBEF6869-E0FE-4A05-90C0-D0D7F1F6FDC6}" srcId="{27670368-4925-4496-811D-D39507858246}" destId="{07967E6D-0454-4489-ADAA-2DC0ED2A4B2C}" srcOrd="4" destOrd="0" parTransId="{ABB02DC0-6A04-4706-8DCB-46E1397FCFD7}" sibTransId="{5FA95307-CC38-4ED2-8AD3-F8BA6F8F3BEB}"/>
    <dgm:cxn modelId="{7F922C6D-5632-43C9-A575-FDF4238D9976}" type="presOf" srcId="{0E632180-4374-4749-8CE9-DFEDB88676BD}" destId="{A872F606-74BF-450B-A908-374213B51D17}" srcOrd="0" destOrd="0" presId="urn:microsoft.com/office/officeart/2008/layout/RadialCluster"/>
    <dgm:cxn modelId="{AE3E9E52-AE58-41ED-A991-7FB65D6791ED}" type="presOf" srcId="{0A82B7BE-AC23-4120-B693-F4AFB337AEB7}" destId="{84203E04-7C9A-4028-A307-AE36D1648040}" srcOrd="0" destOrd="0" presId="urn:microsoft.com/office/officeart/2008/layout/RadialCluster"/>
    <dgm:cxn modelId="{A31F4D53-9C66-4747-94C3-CD932EAA97F2}" srcId="{27670368-4925-4496-811D-D39507858246}" destId="{EE8279FE-9726-44DB-92D4-DF00C4D724DF}" srcOrd="3" destOrd="0" parTransId="{F15C6B92-1FA9-4F47-8727-3A4F58D511C2}" sibTransId="{7EA0929E-09F4-48D4-BB10-2916CFD448AE}"/>
    <dgm:cxn modelId="{2C9F0654-9D27-4178-B264-A8766EE4FA28}" type="presOf" srcId="{6E8B714E-974C-4EC5-912C-9574137337EF}" destId="{43D405AB-50AB-4E53-B9F3-8A0098AEEADD}" srcOrd="0" destOrd="0" presId="urn:microsoft.com/office/officeart/2008/layout/RadialCluster"/>
    <dgm:cxn modelId="{11161C55-61AE-4A42-89DA-8A0834D62B3A}" type="presOf" srcId="{159CE884-4B6D-4503-955C-93700A823ECF}" destId="{88C41480-440B-4E10-8E2C-7EAD87FFABA3}" srcOrd="0" destOrd="0" presId="urn:microsoft.com/office/officeart/2008/layout/RadialCluster"/>
    <dgm:cxn modelId="{589F0D80-B29B-4876-B45F-AE1071899004}" srcId="{27670368-4925-4496-811D-D39507858246}" destId="{16F9048D-9029-491D-B191-58FC1D436EAC}" srcOrd="0" destOrd="0" parTransId="{9F14CBC5-F54C-4B0E-B3A2-0599DFF7252C}" sibTransId="{8D4A92B3-F807-469D-86B7-386FCD34946B}"/>
    <dgm:cxn modelId="{42FD4284-ED24-4FF6-821B-2A1F7E35F8E8}" srcId="{6E8B714E-974C-4EC5-912C-9574137337EF}" destId="{27670368-4925-4496-811D-D39507858246}" srcOrd="0" destOrd="0" parTransId="{2D90EE2E-C904-478B-92F2-68AD22E536AE}" sibTransId="{5AA73FA1-D750-46D8-AFC7-5BAB23812C5E}"/>
    <dgm:cxn modelId="{CB99F68E-4535-4C0F-8A8A-5A4922FF6794}" type="presOf" srcId="{16F9048D-9029-491D-B191-58FC1D436EAC}" destId="{8451E72F-C99E-40F3-87A8-7F7C4FD278DB}" srcOrd="0" destOrd="0" presId="urn:microsoft.com/office/officeart/2008/layout/RadialCluster"/>
    <dgm:cxn modelId="{8ABC31A4-325B-4618-B95A-4DD7DDCC19DC}" type="presOf" srcId="{EE8279FE-9726-44DB-92D4-DF00C4D724DF}" destId="{3EA6D11A-BE43-4DB3-8D8A-5B9985E015A8}" srcOrd="0" destOrd="0" presId="urn:microsoft.com/office/officeart/2008/layout/RadialCluster"/>
    <dgm:cxn modelId="{326E5AB2-C9CF-490A-B8E3-350B3BF49074}" type="presOf" srcId="{9F14CBC5-F54C-4B0E-B3A2-0599DFF7252C}" destId="{C1EFC01E-D413-434B-BA0F-31BCEC833BE9}" srcOrd="0" destOrd="0" presId="urn:microsoft.com/office/officeart/2008/layout/RadialCluster"/>
    <dgm:cxn modelId="{4647CDC0-1D9A-4A32-BF7A-299D15305F5D}" srcId="{27670368-4925-4496-811D-D39507858246}" destId="{159CE884-4B6D-4503-955C-93700A823ECF}" srcOrd="2" destOrd="0" parTransId="{28EB8943-218B-4124-9092-572122304BC6}" sibTransId="{8342FBC6-3BFA-4299-A02C-3C9B6669E5DA}"/>
    <dgm:cxn modelId="{465155C9-F2F1-411D-B243-AF6FBFCAD4DF}" srcId="{27670368-4925-4496-811D-D39507858246}" destId="{0E632180-4374-4749-8CE9-DFEDB88676BD}" srcOrd="5" destOrd="0" parTransId="{0A82B7BE-AC23-4120-B693-F4AFB337AEB7}" sibTransId="{DF142A07-60BD-44EF-B1B5-D8FF165ACDEC}"/>
    <dgm:cxn modelId="{04CEEFD2-E797-4BC0-8561-E30F1E0C4499}" type="presOf" srcId="{27670368-4925-4496-811D-D39507858246}" destId="{79795DF5-3CBD-4ABA-B65A-F53B270901F8}" srcOrd="0" destOrd="0" presId="urn:microsoft.com/office/officeart/2008/layout/RadialCluster"/>
    <dgm:cxn modelId="{81DF78D6-6BEB-46CA-BFF6-A186C26D357A}" srcId="{27670368-4925-4496-811D-D39507858246}" destId="{1FAE8949-47E6-47FA-B59E-7EFB43BE73AD}" srcOrd="1" destOrd="0" parTransId="{CD0CC9DE-EF00-4B3F-AF15-DBD89E77D399}" sibTransId="{FFBAEB57-0FE1-41FA-8C60-FB85CD92AD37}"/>
    <dgm:cxn modelId="{E36E42DA-AAAC-448A-8B98-0BA5AE3D52F6}" type="presOf" srcId="{ABB02DC0-6A04-4706-8DCB-46E1397FCFD7}" destId="{10CE88CF-2F44-4974-8365-A7C7453E144E}" srcOrd="0" destOrd="0" presId="urn:microsoft.com/office/officeart/2008/layout/RadialCluster"/>
    <dgm:cxn modelId="{8EFD94FC-4EE7-4DE4-9C0E-35C485897852}" type="presOf" srcId="{1FAE8949-47E6-47FA-B59E-7EFB43BE73AD}" destId="{0CFAFB41-06A3-47F8-8DCB-ABC8519A7F81}" srcOrd="0" destOrd="0" presId="urn:microsoft.com/office/officeart/2008/layout/RadialCluster"/>
    <dgm:cxn modelId="{2D5F7349-A5DA-4EBC-BC86-36C3A45A9878}" type="presParOf" srcId="{43D405AB-50AB-4E53-B9F3-8A0098AEEADD}" destId="{620B4EC3-8E73-4ED6-B895-833C78DF2CA6}" srcOrd="0" destOrd="0" presId="urn:microsoft.com/office/officeart/2008/layout/RadialCluster"/>
    <dgm:cxn modelId="{C23B4DBF-15EB-4D44-B7BF-61041CFCD9F4}" type="presParOf" srcId="{620B4EC3-8E73-4ED6-B895-833C78DF2CA6}" destId="{79795DF5-3CBD-4ABA-B65A-F53B270901F8}" srcOrd="0" destOrd="0" presId="urn:microsoft.com/office/officeart/2008/layout/RadialCluster"/>
    <dgm:cxn modelId="{E916F6EF-D9A3-48ED-8DF4-4099BE5E06D4}" type="presParOf" srcId="{620B4EC3-8E73-4ED6-B895-833C78DF2CA6}" destId="{C1EFC01E-D413-434B-BA0F-31BCEC833BE9}" srcOrd="1" destOrd="0" presId="urn:microsoft.com/office/officeart/2008/layout/RadialCluster"/>
    <dgm:cxn modelId="{9C0B36F1-36E6-4A22-9060-E309623F5050}" type="presParOf" srcId="{620B4EC3-8E73-4ED6-B895-833C78DF2CA6}" destId="{8451E72F-C99E-40F3-87A8-7F7C4FD278DB}" srcOrd="2" destOrd="0" presId="urn:microsoft.com/office/officeart/2008/layout/RadialCluster"/>
    <dgm:cxn modelId="{F59BA7E9-317F-49CB-B7C6-B69C639845D8}" type="presParOf" srcId="{620B4EC3-8E73-4ED6-B895-833C78DF2CA6}" destId="{23E1DC54-C44C-47F3-BE19-3C99F1FFF74B}" srcOrd="3" destOrd="0" presId="urn:microsoft.com/office/officeart/2008/layout/RadialCluster"/>
    <dgm:cxn modelId="{9657FA06-B1B4-4C44-8F01-3408C1F81AFF}" type="presParOf" srcId="{620B4EC3-8E73-4ED6-B895-833C78DF2CA6}" destId="{0CFAFB41-06A3-47F8-8DCB-ABC8519A7F81}" srcOrd="4" destOrd="0" presId="urn:microsoft.com/office/officeart/2008/layout/RadialCluster"/>
    <dgm:cxn modelId="{B8677D71-7DC8-4205-9BD3-8E1EBE116668}" type="presParOf" srcId="{620B4EC3-8E73-4ED6-B895-833C78DF2CA6}" destId="{871D6CA4-E217-402D-9645-0B837B1C0AC5}" srcOrd="5" destOrd="0" presId="urn:microsoft.com/office/officeart/2008/layout/RadialCluster"/>
    <dgm:cxn modelId="{CA7AA7D1-5B20-4F33-9F6E-A5BB33DCC88E}" type="presParOf" srcId="{620B4EC3-8E73-4ED6-B895-833C78DF2CA6}" destId="{88C41480-440B-4E10-8E2C-7EAD87FFABA3}" srcOrd="6" destOrd="0" presId="urn:microsoft.com/office/officeart/2008/layout/RadialCluster"/>
    <dgm:cxn modelId="{77F064DA-1EF1-4FF9-A6B0-10A7A3D51EFE}" type="presParOf" srcId="{620B4EC3-8E73-4ED6-B895-833C78DF2CA6}" destId="{CEA987E0-6C39-4A0F-A803-7B659FB9F838}" srcOrd="7" destOrd="0" presId="urn:microsoft.com/office/officeart/2008/layout/RadialCluster"/>
    <dgm:cxn modelId="{2348C2EE-5E63-446C-8933-2C2FC257E751}" type="presParOf" srcId="{620B4EC3-8E73-4ED6-B895-833C78DF2CA6}" destId="{3EA6D11A-BE43-4DB3-8D8A-5B9985E015A8}" srcOrd="8" destOrd="0" presId="urn:microsoft.com/office/officeart/2008/layout/RadialCluster"/>
    <dgm:cxn modelId="{8E6A7C67-C3F0-4561-8038-D478F71B8CE9}" type="presParOf" srcId="{620B4EC3-8E73-4ED6-B895-833C78DF2CA6}" destId="{10CE88CF-2F44-4974-8365-A7C7453E144E}" srcOrd="9" destOrd="0" presId="urn:microsoft.com/office/officeart/2008/layout/RadialCluster"/>
    <dgm:cxn modelId="{1F2AF11A-EF17-4F8C-8843-DD3F87E572E2}" type="presParOf" srcId="{620B4EC3-8E73-4ED6-B895-833C78DF2CA6}" destId="{85A1986F-9E41-42F0-871C-6A957758510D}" srcOrd="10" destOrd="0" presId="urn:microsoft.com/office/officeart/2008/layout/RadialCluster"/>
    <dgm:cxn modelId="{F34AD18E-E9E3-49D3-BDB0-B17D0CF335AA}" type="presParOf" srcId="{620B4EC3-8E73-4ED6-B895-833C78DF2CA6}" destId="{84203E04-7C9A-4028-A307-AE36D1648040}" srcOrd="11" destOrd="0" presId="urn:microsoft.com/office/officeart/2008/layout/RadialCluster"/>
    <dgm:cxn modelId="{F612DA3C-3E92-48C8-AB98-DAEB51B8C4DE}" type="presParOf" srcId="{620B4EC3-8E73-4ED6-B895-833C78DF2CA6}" destId="{A872F606-74BF-450B-A908-374213B51D17}" srcOrd="12" destOrd="0" presId="urn:microsoft.com/office/officeart/2008/layout/RadialCluster"/>
  </dgm:cxnLst>
  <dgm:bg/>
  <dgm:whole>
    <a:ln w="9525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Future </a:t>
          </a:r>
          <a:r>
            <a:rPr lang="fr-FR" dirty="0" err="1">
              <a:solidFill>
                <a:schemeClr val="bg1"/>
              </a:solidFill>
            </a:rPr>
            <a:t>work</a:t>
          </a:r>
          <a:endParaRPr lang="fr-FR" dirty="0">
            <a:solidFill>
              <a:schemeClr val="bg1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F7802A78-DB90-4B34-B5F9-2ADC4D1C7CE5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A6AF0954-4457-4E61-BC54-858411072297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Background</a:t>
          </a:r>
        </a:p>
      </dgm:t>
    </dgm:pt>
    <dgm:pt modelId="{1EB62224-20AE-4640-9D23-06B1B71D0E0D}" type="parTrans" cxnId="{CD3F42D8-16A8-47A2-9227-9AE895E8BB46}">
      <dgm:prSet/>
      <dgm:spPr/>
      <dgm:t>
        <a:bodyPr/>
        <a:lstStyle/>
        <a:p>
          <a:endParaRPr lang="fr-FR"/>
        </a:p>
      </dgm:t>
    </dgm:pt>
    <dgm:pt modelId="{7216F4CA-D956-41C9-A70B-C256E27A3A8B}" type="sibTrans" cxnId="{CD3F42D8-16A8-47A2-9227-9AE895E8BB46}">
      <dgm:prSet/>
      <dgm:spPr/>
      <dgm:t>
        <a:bodyPr/>
        <a:lstStyle/>
        <a:p>
          <a:endParaRPr lang="fr-FR"/>
        </a:p>
      </dgm:t>
    </dgm:pt>
    <dgm:pt modelId="{70FF10B7-8D75-4DA9-A3FC-8EED3C9DCC3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>
              <a:solidFill>
                <a:schemeClr val="tx2"/>
              </a:solidFill>
            </a:rPr>
            <a:t>Method</a:t>
          </a:r>
        </a:p>
      </dgm:t>
    </dgm:pt>
    <dgm:pt modelId="{65E816B0-3337-4B91-BA5A-19500D3EA5D7}" type="parTrans" cxnId="{DB023CBD-94BF-4B31-A656-A508D62EEB8A}">
      <dgm:prSet/>
      <dgm:spPr/>
      <dgm:t>
        <a:bodyPr/>
        <a:lstStyle/>
        <a:p>
          <a:endParaRPr lang="fr-FR"/>
        </a:p>
      </dgm:t>
    </dgm:pt>
    <dgm:pt modelId="{DAACCB15-4B33-4A16-8CF5-C9690BC698F6}" type="sibTrans" cxnId="{DB023CBD-94BF-4B31-A656-A508D62EEB8A}">
      <dgm:prSet/>
      <dgm:spPr/>
      <dgm:t>
        <a:bodyPr/>
        <a:lstStyle/>
        <a:p>
          <a:endParaRPr lang="fr-FR"/>
        </a:p>
      </dgm:t>
    </dgm:pt>
    <dgm:pt modelId="{72F33214-40ED-406F-9B4B-267CF76D8D60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FR" dirty="0" err="1">
              <a:solidFill>
                <a:schemeClr val="tx2"/>
              </a:solidFill>
            </a:rPr>
            <a:t>Preliminary</a:t>
          </a:r>
          <a:r>
            <a:rPr lang="fr-FR" dirty="0">
              <a:solidFill>
                <a:schemeClr val="tx2"/>
              </a:solidFill>
            </a:rPr>
            <a:t> </a:t>
          </a:r>
          <a:r>
            <a:rPr lang="fr-FR" dirty="0" err="1">
              <a:solidFill>
                <a:schemeClr val="tx2"/>
              </a:solidFill>
            </a:rPr>
            <a:t>results</a:t>
          </a:r>
          <a:endParaRPr lang="fr-FR" dirty="0">
            <a:solidFill>
              <a:schemeClr val="tx2"/>
            </a:solidFill>
          </a:endParaRPr>
        </a:p>
      </dgm:t>
    </dgm:pt>
    <dgm:pt modelId="{4D1C5910-3540-4677-8C02-E7F2AAE5A613}" type="parTrans" cxnId="{3C812308-B00A-41AD-A972-5A498B4393AD}">
      <dgm:prSet/>
      <dgm:spPr/>
      <dgm:t>
        <a:bodyPr/>
        <a:lstStyle/>
        <a:p>
          <a:endParaRPr lang="fr-FR"/>
        </a:p>
      </dgm:t>
    </dgm:pt>
    <dgm:pt modelId="{40C479AF-F6FD-414A-A6AD-33CCA52CF2E3}" type="sibTrans" cxnId="{3C812308-B00A-41AD-A972-5A498B4393AD}">
      <dgm:prSet/>
      <dgm:spPr/>
      <dgm:t>
        <a:bodyPr/>
        <a:lstStyle/>
        <a:p>
          <a:endParaRPr lang="fr-FR"/>
        </a:p>
      </dgm:t>
    </dgm:pt>
    <dgm:pt modelId="{5BBA5994-83A9-4527-9383-5701C8F13951}">
      <dgm:prSet/>
      <dgm:spPr>
        <a:solidFill>
          <a:schemeClr val="tx2"/>
        </a:solidFill>
      </dgm:spPr>
      <dgm:t>
        <a:bodyPr/>
        <a:lstStyle/>
        <a:p>
          <a:r>
            <a:rPr lang="fr-FR" dirty="0">
              <a:solidFill>
                <a:schemeClr val="bg1"/>
              </a:solidFill>
            </a:rPr>
            <a:t>Future </a:t>
          </a:r>
          <a:r>
            <a:rPr lang="fr-FR" dirty="0" err="1">
              <a:solidFill>
                <a:schemeClr val="bg1"/>
              </a:solidFill>
            </a:rPr>
            <a:t>work</a:t>
          </a:r>
          <a:endParaRPr lang="fr-FR" dirty="0">
            <a:solidFill>
              <a:schemeClr val="bg1"/>
            </a:solidFill>
          </a:endParaRPr>
        </a:p>
      </dgm:t>
    </dgm:pt>
    <dgm:pt modelId="{ABF5261B-3231-4B51-91EE-B347C36E7BBA}" type="parTrans" cxnId="{DDE32F16-ABD2-44AB-90C0-D6C9C33AB4CE}">
      <dgm:prSet/>
      <dgm:spPr/>
      <dgm:t>
        <a:bodyPr/>
        <a:lstStyle/>
        <a:p>
          <a:endParaRPr lang="fr-FR"/>
        </a:p>
      </dgm:t>
    </dgm:pt>
    <dgm:pt modelId="{CDB21B6C-F302-4112-A75A-1B980F55EDDA}" type="sibTrans" cxnId="{DDE32F16-ABD2-44AB-90C0-D6C9C33AB4CE}">
      <dgm:prSet/>
      <dgm:spPr/>
      <dgm:t>
        <a:bodyPr/>
        <a:lstStyle/>
        <a:p>
          <a:endParaRPr lang="fr-FR"/>
        </a:p>
      </dgm:t>
    </dgm:pt>
    <dgm:pt modelId="{58AC5BFB-1D50-4FCE-995E-8B172EEE82B8}" type="pres">
      <dgm:prSet presAssocID="{F7802A78-DB90-4B34-B5F9-2ADC4D1C7CE5}" presName="Name0" presStyleCnt="0">
        <dgm:presLayoutVars>
          <dgm:dir/>
          <dgm:animLvl val="lvl"/>
          <dgm:resizeHandles val="exact"/>
        </dgm:presLayoutVars>
      </dgm:prSet>
      <dgm:spPr/>
    </dgm:pt>
    <dgm:pt modelId="{22031292-5CB0-4004-847C-99FF94CB6862}" type="pres">
      <dgm:prSet presAssocID="{A6AF0954-4457-4E61-BC54-858411072297}" presName="parTxOnly" presStyleLbl="node1" presStyleIdx="0" presStyleCnt="4" custLinFactX="-11705" custLinFactNeighborX="-100000" custLinFactNeighborY="-76599">
        <dgm:presLayoutVars>
          <dgm:chMax val="0"/>
          <dgm:chPref val="0"/>
          <dgm:bulletEnabled val="1"/>
        </dgm:presLayoutVars>
      </dgm:prSet>
      <dgm:spPr/>
    </dgm:pt>
    <dgm:pt modelId="{37576C5A-98FE-4413-8475-384AE39FD7A4}" type="pres">
      <dgm:prSet presAssocID="{7216F4CA-D956-41C9-A70B-C256E27A3A8B}" presName="parTxOnlySpace" presStyleCnt="0"/>
      <dgm:spPr/>
    </dgm:pt>
    <dgm:pt modelId="{46A9BB5F-B2BF-4D54-BFE0-9219726C28ED}" type="pres">
      <dgm:prSet presAssocID="{70FF10B7-8D75-4DA9-A3FC-8EED3C9DCC32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B68A14F-A227-4091-B2ED-292460FE2878}" type="pres">
      <dgm:prSet presAssocID="{DAACCB15-4B33-4A16-8CF5-C9690BC698F6}" presName="parTxOnlySpace" presStyleCnt="0"/>
      <dgm:spPr/>
    </dgm:pt>
    <dgm:pt modelId="{8FC708CD-99DD-4EF6-B510-3634A21FC488}" type="pres">
      <dgm:prSet presAssocID="{72F33214-40ED-406F-9B4B-267CF76D8D60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ECCC2C-938A-4C44-B58A-A51F803407D8}" type="pres">
      <dgm:prSet presAssocID="{40C479AF-F6FD-414A-A6AD-33CCA52CF2E3}" presName="parTxOnlySpace" presStyleCnt="0"/>
      <dgm:spPr/>
    </dgm:pt>
    <dgm:pt modelId="{AF8DE166-4C2B-4068-ACE6-9B7D864B80EF}" type="pres">
      <dgm:prSet presAssocID="{5BBA5994-83A9-4527-9383-5701C8F13951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C812308-B00A-41AD-A972-5A498B4393AD}" srcId="{F7802A78-DB90-4B34-B5F9-2ADC4D1C7CE5}" destId="{72F33214-40ED-406F-9B4B-267CF76D8D60}" srcOrd="2" destOrd="0" parTransId="{4D1C5910-3540-4677-8C02-E7F2AAE5A613}" sibTransId="{40C479AF-F6FD-414A-A6AD-33CCA52CF2E3}"/>
    <dgm:cxn modelId="{EE341C0F-211B-416E-8310-B33097E0EE06}" type="presOf" srcId="{5BBA5994-83A9-4527-9383-5701C8F13951}" destId="{AF8DE166-4C2B-4068-ACE6-9B7D864B80EF}" srcOrd="0" destOrd="0" presId="urn:microsoft.com/office/officeart/2005/8/layout/chevron1"/>
    <dgm:cxn modelId="{DDE32F16-ABD2-44AB-90C0-D6C9C33AB4CE}" srcId="{F7802A78-DB90-4B34-B5F9-2ADC4D1C7CE5}" destId="{5BBA5994-83A9-4527-9383-5701C8F13951}" srcOrd="3" destOrd="0" parTransId="{ABF5261B-3231-4B51-91EE-B347C36E7BBA}" sibTransId="{CDB21B6C-F302-4112-A75A-1B980F55EDDA}"/>
    <dgm:cxn modelId="{18D33699-5310-4FAF-B4E2-8738B0D275FD}" type="presOf" srcId="{A6AF0954-4457-4E61-BC54-858411072297}" destId="{22031292-5CB0-4004-847C-99FF94CB6862}" srcOrd="0" destOrd="0" presId="urn:microsoft.com/office/officeart/2005/8/layout/chevron1"/>
    <dgm:cxn modelId="{DB023CBD-94BF-4B31-A656-A508D62EEB8A}" srcId="{F7802A78-DB90-4B34-B5F9-2ADC4D1C7CE5}" destId="{70FF10B7-8D75-4DA9-A3FC-8EED3C9DCC32}" srcOrd="1" destOrd="0" parTransId="{65E816B0-3337-4B91-BA5A-19500D3EA5D7}" sibTransId="{DAACCB15-4B33-4A16-8CF5-C9690BC698F6}"/>
    <dgm:cxn modelId="{B9C37FC6-7730-43F3-B871-62A5B21C3393}" type="presOf" srcId="{F7802A78-DB90-4B34-B5F9-2ADC4D1C7CE5}" destId="{58AC5BFB-1D50-4FCE-995E-8B172EEE82B8}" srcOrd="0" destOrd="0" presId="urn:microsoft.com/office/officeart/2005/8/layout/chevron1"/>
    <dgm:cxn modelId="{A63D22C8-EA40-4863-A026-984041123AB8}" type="presOf" srcId="{72F33214-40ED-406F-9B4B-267CF76D8D60}" destId="{8FC708CD-99DD-4EF6-B510-3634A21FC488}" srcOrd="0" destOrd="0" presId="urn:microsoft.com/office/officeart/2005/8/layout/chevron1"/>
    <dgm:cxn modelId="{7088B4CC-AE12-4CD5-AB9E-412408F78A1C}" type="presOf" srcId="{70FF10B7-8D75-4DA9-A3FC-8EED3C9DCC32}" destId="{46A9BB5F-B2BF-4D54-BFE0-9219726C28ED}" srcOrd="0" destOrd="0" presId="urn:microsoft.com/office/officeart/2005/8/layout/chevron1"/>
    <dgm:cxn modelId="{CD3F42D8-16A8-47A2-9227-9AE895E8BB46}" srcId="{F7802A78-DB90-4B34-B5F9-2ADC4D1C7CE5}" destId="{A6AF0954-4457-4E61-BC54-858411072297}" srcOrd="0" destOrd="0" parTransId="{1EB62224-20AE-4640-9D23-06B1B71D0E0D}" sibTransId="{7216F4CA-D956-41C9-A70B-C256E27A3A8B}"/>
    <dgm:cxn modelId="{11CD2AFA-B00E-4731-B1DF-354B28FF7577}" type="presParOf" srcId="{58AC5BFB-1D50-4FCE-995E-8B172EEE82B8}" destId="{22031292-5CB0-4004-847C-99FF94CB6862}" srcOrd="0" destOrd="0" presId="urn:microsoft.com/office/officeart/2005/8/layout/chevron1"/>
    <dgm:cxn modelId="{A94DB090-430E-4CAF-9C49-9D00CA628EF2}" type="presParOf" srcId="{58AC5BFB-1D50-4FCE-995E-8B172EEE82B8}" destId="{37576C5A-98FE-4413-8475-384AE39FD7A4}" srcOrd="1" destOrd="0" presId="urn:microsoft.com/office/officeart/2005/8/layout/chevron1"/>
    <dgm:cxn modelId="{F0D0D959-17AC-406B-9B0A-191466555D77}" type="presParOf" srcId="{58AC5BFB-1D50-4FCE-995E-8B172EEE82B8}" destId="{46A9BB5F-B2BF-4D54-BFE0-9219726C28ED}" srcOrd="2" destOrd="0" presId="urn:microsoft.com/office/officeart/2005/8/layout/chevron1"/>
    <dgm:cxn modelId="{48C1575C-4659-416D-9F03-007A839A777F}" type="presParOf" srcId="{58AC5BFB-1D50-4FCE-995E-8B172EEE82B8}" destId="{AB68A14F-A227-4091-B2ED-292460FE2878}" srcOrd="3" destOrd="0" presId="urn:microsoft.com/office/officeart/2005/8/layout/chevron1"/>
    <dgm:cxn modelId="{E35BC994-EF7D-4A59-A1F8-8B176C4B4AC2}" type="presParOf" srcId="{58AC5BFB-1D50-4FCE-995E-8B172EEE82B8}" destId="{8FC708CD-99DD-4EF6-B510-3634A21FC488}" srcOrd="4" destOrd="0" presId="urn:microsoft.com/office/officeart/2005/8/layout/chevron1"/>
    <dgm:cxn modelId="{BBFC4657-2C43-4DBB-BF95-C4504C68D0D4}" type="presParOf" srcId="{58AC5BFB-1D50-4FCE-995E-8B172EEE82B8}" destId="{27ECCC2C-938A-4C44-B58A-A51F803407D8}" srcOrd="5" destOrd="0" presId="urn:microsoft.com/office/officeart/2005/8/layout/chevron1"/>
    <dgm:cxn modelId="{2647FADF-C73A-41C1-A320-78E2351A7B13}" type="presParOf" srcId="{58AC5BFB-1D50-4FCE-995E-8B172EEE82B8}" destId="{AF8DE166-4C2B-4068-ACE6-9B7D864B80EF}" srcOrd="6" destOrd="0" presId="urn:microsoft.com/office/officeart/2005/8/layout/chevron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9921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6609" y="0"/>
        <a:ext cx="2958703" cy="3333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3F4F0A-8DBD-4F12-B5B1-15C5D88B3571}">
      <dsp:nvSpPr>
        <dsp:cNvPr id="0" name=""/>
        <dsp:cNvSpPr/>
      </dsp:nvSpPr>
      <dsp:spPr>
        <a:xfrm>
          <a:off x="1781339" y="2755114"/>
          <a:ext cx="2332218" cy="2332200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tx1"/>
              </a:solidFill>
            </a:rPr>
            <a:t>Analogue </a:t>
          </a:r>
          <a:r>
            <a:rPr lang="fr-FR" sz="2000" b="1" kern="1200" dirty="0" err="1">
              <a:solidFill>
                <a:schemeClr val="tx1"/>
              </a:solidFill>
            </a:rPr>
            <a:t>experiments</a:t>
          </a:r>
          <a:endParaRPr lang="fr-FR" sz="2000" b="0" kern="1200" dirty="0">
            <a:solidFill>
              <a:schemeClr val="tx1"/>
            </a:solidFill>
          </a:endParaRP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400" b="0" kern="1200" dirty="0" err="1">
              <a:solidFill>
                <a:schemeClr val="tx1"/>
              </a:solidFill>
              <a:sym typeface="Wingdings" panose="05000000000000000000" pitchFamily="2" charset="2"/>
            </a:rPr>
            <a:t>allow</a:t>
          </a:r>
          <a:r>
            <a:rPr lang="fr-FR" sz="1400" b="0" kern="1200" dirty="0">
              <a:solidFill>
                <a:schemeClr val="tx1"/>
              </a:solidFill>
              <a:sym typeface="Wingdings" panose="05000000000000000000" pitchFamily="2" charset="2"/>
            </a:rPr>
            <a:t> a </a:t>
          </a:r>
          <a:r>
            <a:rPr lang="fr-FR" sz="1400" b="0" kern="1200" dirty="0" err="1">
              <a:solidFill>
                <a:schemeClr val="tx1"/>
              </a:solidFill>
              <a:sym typeface="Wingdings" panose="05000000000000000000" pitchFamily="2" charset="2"/>
            </a:rPr>
            <a:t>controlled</a:t>
          </a:r>
          <a:r>
            <a:rPr lang="fr-FR" sz="1400" b="0" kern="1200" dirty="0">
              <a:solidFill>
                <a:schemeClr val="tx1"/>
              </a:solidFill>
              <a:sym typeface="Wingdings" panose="05000000000000000000" pitchFamily="2" charset="2"/>
            </a:rPr>
            <a:t> and </a:t>
          </a:r>
          <a:r>
            <a:rPr lang="fr-FR" sz="1400" b="0" kern="1200" dirty="0" err="1">
              <a:solidFill>
                <a:schemeClr val="tx1"/>
              </a:solidFill>
              <a:sym typeface="Wingdings" panose="05000000000000000000" pitchFamily="2" charset="2"/>
            </a:rPr>
            <a:t>systematic</a:t>
          </a:r>
          <a:r>
            <a:rPr lang="fr-FR" sz="1400" b="0" kern="1200" dirty="0">
              <a:solidFill>
                <a:schemeClr val="tx1"/>
              </a:solidFill>
              <a:sym typeface="Wingdings" panose="05000000000000000000" pitchFamily="2" charset="2"/>
            </a:rPr>
            <a:t> </a:t>
          </a:r>
          <a:r>
            <a:rPr lang="fr-FR" sz="1400" b="0" kern="1200" dirty="0" err="1">
              <a:solidFill>
                <a:schemeClr val="tx1"/>
              </a:solidFill>
              <a:sym typeface="Wingdings" panose="05000000000000000000" pitchFamily="2" charset="2"/>
            </a:rPr>
            <a:t>study</a:t>
          </a:r>
          <a:r>
            <a:rPr lang="fr-FR" sz="1400" b="0" kern="1200" dirty="0">
              <a:solidFill>
                <a:schemeClr val="tx1"/>
              </a:solidFill>
              <a:sym typeface="Wingdings" panose="05000000000000000000" pitchFamily="2" charset="2"/>
            </a:rPr>
            <a:t> of the </a:t>
          </a:r>
          <a:r>
            <a:rPr lang="fr-FR" sz="1400" b="0" kern="1200" dirty="0" err="1">
              <a:solidFill>
                <a:schemeClr val="tx1"/>
              </a:solidFill>
              <a:sym typeface="Wingdings" panose="05000000000000000000" pitchFamily="2" charset="2"/>
            </a:rPr>
            <a:t>process</a:t>
          </a:r>
          <a:endParaRPr lang="fr-FR" sz="1400" b="0" kern="1200" dirty="0">
            <a:solidFill>
              <a:schemeClr val="tx1"/>
            </a:solidFill>
          </a:endParaRPr>
        </a:p>
      </dsp:txBody>
      <dsp:txXfrm>
        <a:off x="2122884" y="3096657"/>
        <a:ext cx="1649128" cy="1649114"/>
      </dsp:txXfrm>
    </dsp:sp>
    <dsp:sp modelId="{B354B167-86AE-4B9F-BABD-81E6F6313491}">
      <dsp:nvSpPr>
        <dsp:cNvPr id="0" name=""/>
        <dsp:cNvSpPr/>
      </dsp:nvSpPr>
      <dsp:spPr>
        <a:xfrm rot="13458673">
          <a:off x="659206" y="2212085"/>
          <a:ext cx="1616399" cy="5285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FD4643-230D-41ED-AD06-998F0988EE62}">
      <dsp:nvSpPr>
        <dsp:cNvPr id="0" name=""/>
        <dsp:cNvSpPr/>
      </dsp:nvSpPr>
      <dsp:spPr>
        <a:xfrm>
          <a:off x="8256" y="1207093"/>
          <a:ext cx="1761676" cy="140934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What is the range of properties (ice content, grain size…) that allows </a:t>
          </a:r>
          <a:r>
            <a:rPr lang="en-GB" sz="1600" kern="1200" dirty="0" err="1">
              <a:solidFill>
                <a:schemeClr val="tx1"/>
              </a:solidFill>
            </a:rPr>
            <a:t>molard</a:t>
          </a:r>
          <a:r>
            <a:rPr lang="en-GB" sz="1600" kern="1200" dirty="0">
              <a:solidFill>
                <a:schemeClr val="tx1"/>
              </a:solidFill>
            </a:rPr>
            <a:t> formation?</a:t>
          </a:r>
          <a:endParaRPr lang="fr-FR" sz="1600" kern="1200" dirty="0">
            <a:solidFill>
              <a:schemeClr val="tx1"/>
            </a:solidFill>
          </a:endParaRPr>
        </a:p>
      </dsp:txBody>
      <dsp:txXfrm>
        <a:off x="49534" y="1248371"/>
        <a:ext cx="1679120" cy="1326785"/>
      </dsp:txXfrm>
    </dsp:sp>
    <dsp:sp modelId="{9ECD5550-CAB0-4E1B-AC32-358CB0811330}">
      <dsp:nvSpPr>
        <dsp:cNvPr id="0" name=""/>
        <dsp:cNvSpPr/>
      </dsp:nvSpPr>
      <dsp:spPr>
        <a:xfrm rot="16188246">
          <a:off x="2138364" y="1595480"/>
          <a:ext cx="1604072" cy="5285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B24D22-05E6-4683-B76E-39C4826A86BF}">
      <dsp:nvSpPr>
        <dsp:cNvPr id="0" name=""/>
        <dsp:cNvSpPr/>
      </dsp:nvSpPr>
      <dsp:spPr>
        <a:xfrm>
          <a:off x="2056819" y="353029"/>
          <a:ext cx="1761676" cy="140934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What are the sub-processes at work during degradation?</a:t>
          </a:r>
          <a:endParaRPr lang="fr-FR" sz="1600" kern="1200" dirty="0">
            <a:solidFill>
              <a:schemeClr val="tx1"/>
            </a:solidFill>
          </a:endParaRPr>
        </a:p>
      </dsp:txBody>
      <dsp:txXfrm>
        <a:off x="2098097" y="394307"/>
        <a:ext cx="1679120" cy="1326785"/>
      </dsp:txXfrm>
    </dsp:sp>
    <dsp:sp modelId="{A6432E5C-2A52-40C6-8F61-520B8C8CE72F}">
      <dsp:nvSpPr>
        <dsp:cNvPr id="0" name=""/>
        <dsp:cNvSpPr/>
      </dsp:nvSpPr>
      <dsp:spPr>
        <a:xfrm rot="18931844">
          <a:off x="3616077" y="2210998"/>
          <a:ext cx="1608751" cy="528503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836ED6-3AA5-43E2-94A7-1AF472AD74B2}">
      <dsp:nvSpPr>
        <dsp:cNvPr id="0" name=""/>
        <dsp:cNvSpPr/>
      </dsp:nvSpPr>
      <dsp:spPr>
        <a:xfrm>
          <a:off x="4113639" y="1207092"/>
          <a:ext cx="1761676" cy="1409341"/>
        </a:xfrm>
        <a:prstGeom prst="roundRect">
          <a:avLst>
            <a:gd name="adj" fmla="val 1000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How can molards be distinguished from other similar landforms (e.g. hummocks or ice-cored moraines)?</a:t>
          </a:r>
          <a:endParaRPr lang="fr-FR" sz="1600" kern="1200" dirty="0">
            <a:solidFill>
              <a:schemeClr val="tx1"/>
            </a:solidFill>
          </a:endParaRPr>
        </a:p>
      </dsp:txBody>
      <dsp:txXfrm>
        <a:off x="4154917" y="1248370"/>
        <a:ext cx="1679120" cy="13267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bg1"/>
              </a:solidFill>
            </a:rPr>
            <a:t>Preliminary</a:t>
          </a:r>
          <a:r>
            <a:rPr lang="fr-FR" sz="2000" kern="1200" dirty="0">
              <a:solidFill>
                <a:schemeClr val="bg1"/>
              </a:solidFill>
            </a:rPr>
            <a:t> </a:t>
          </a:r>
          <a:r>
            <a:rPr lang="fr-FR" sz="2000" kern="1200" dirty="0" err="1">
              <a:solidFill>
                <a:schemeClr val="bg1"/>
              </a:solidFill>
            </a:rPr>
            <a:t>results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Future </a:t>
          </a:r>
          <a:r>
            <a:rPr lang="fr-FR" sz="2000" kern="1200" dirty="0" err="1">
              <a:solidFill>
                <a:schemeClr val="tx2"/>
              </a:solidFill>
            </a:rPr>
            <a:t>work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Future </a:t>
          </a:r>
          <a:r>
            <a:rPr lang="fr-FR" sz="2000" kern="1200" dirty="0" err="1">
              <a:solidFill>
                <a:schemeClr val="bg1"/>
              </a:solidFill>
            </a:rPr>
            <a:t>work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795DF5-3CBD-4ABA-B65A-F53B270901F8}">
      <dsp:nvSpPr>
        <dsp:cNvPr id="0" name=""/>
        <dsp:cNvSpPr/>
      </dsp:nvSpPr>
      <dsp:spPr>
        <a:xfrm>
          <a:off x="3044876" y="2029930"/>
          <a:ext cx="1634034" cy="801166"/>
        </a:xfrm>
        <a:prstGeom prst="roundRect">
          <a:avLst/>
        </a:prstGeom>
        <a:noFill/>
        <a:ln w="1905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0" kern="1200" dirty="0">
              <a:solidFill>
                <a:schemeClr val="tx1"/>
              </a:solidFill>
            </a:rPr>
            <a:t>numerical model calibration</a:t>
          </a:r>
        </a:p>
      </dsp:txBody>
      <dsp:txXfrm>
        <a:off x="3083986" y="2069040"/>
        <a:ext cx="1555814" cy="722946"/>
      </dsp:txXfrm>
    </dsp:sp>
    <dsp:sp modelId="{C1EFC01E-D413-434B-BA0F-31BCEC833BE9}">
      <dsp:nvSpPr>
        <dsp:cNvPr id="0" name=""/>
        <dsp:cNvSpPr/>
      </dsp:nvSpPr>
      <dsp:spPr>
        <a:xfrm rot="15417378">
          <a:off x="3183269" y="1564312"/>
          <a:ext cx="95590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55900" y="0"/>
              </a:lnTo>
            </a:path>
          </a:pathLst>
        </a:custGeom>
        <a:noFill/>
        <a:ln w="952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51E72F-C99E-40F3-87A8-7F7C4FD278DB}">
      <dsp:nvSpPr>
        <dsp:cNvPr id="0" name=""/>
        <dsp:cNvSpPr/>
      </dsp:nvSpPr>
      <dsp:spPr>
        <a:xfrm>
          <a:off x="3129799" y="482050"/>
          <a:ext cx="704240" cy="616644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final shape</a:t>
          </a:r>
        </a:p>
      </dsp:txBody>
      <dsp:txXfrm>
        <a:off x="3159901" y="512152"/>
        <a:ext cx="644036" cy="556440"/>
      </dsp:txXfrm>
    </dsp:sp>
    <dsp:sp modelId="{23E1DC54-C44C-47F3-BE19-3C99F1FFF74B}">
      <dsp:nvSpPr>
        <dsp:cNvPr id="0" name=""/>
        <dsp:cNvSpPr/>
      </dsp:nvSpPr>
      <dsp:spPr>
        <a:xfrm rot="18316908">
          <a:off x="3937954" y="1629159"/>
          <a:ext cx="98189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81897" y="0"/>
              </a:lnTo>
            </a:path>
          </a:pathLst>
        </a:custGeom>
        <a:noFill/>
        <a:ln w="952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FAFB41-06A3-47F8-8DCB-ABC8519A7F81}">
      <dsp:nvSpPr>
        <dsp:cNvPr id="0" name=""/>
        <dsp:cNvSpPr/>
      </dsp:nvSpPr>
      <dsp:spPr>
        <a:xfrm>
          <a:off x="4250629" y="579701"/>
          <a:ext cx="1382674" cy="648685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air temperature &amp; humidity</a:t>
          </a:r>
        </a:p>
      </dsp:txBody>
      <dsp:txXfrm>
        <a:off x="4282295" y="611367"/>
        <a:ext cx="1319342" cy="585353"/>
      </dsp:txXfrm>
    </dsp:sp>
    <dsp:sp modelId="{871D6CA4-E217-402D-9645-0B837B1C0AC5}">
      <dsp:nvSpPr>
        <dsp:cNvPr id="0" name=""/>
        <dsp:cNvSpPr/>
      </dsp:nvSpPr>
      <dsp:spPr>
        <a:xfrm rot="3178458">
          <a:off x="3945217" y="3270226"/>
          <a:ext cx="110007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100070" y="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C41480-440B-4E10-8E2C-7EAD87FFABA3}">
      <dsp:nvSpPr>
        <dsp:cNvPr id="0" name=""/>
        <dsp:cNvSpPr/>
      </dsp:nvSpPr>
      <dsp:spPr>
        <a:xfrm>
          <a:off x="4456429" y="3709355"/>
          <a:ext cx="1164478" cy="562668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degradation processes</a:t>
          </a:r>
        </a:p>
      </dsp:txBody>
      <dsp:txXfrm>
        <a:off x="4483896" y="3736822"/>
        <a:ext cx="1109544" cy="507734"/>
      </dsp:txXfrm>
    </dsp:sp>
    <dsp:sp modelId="{CEA987E0-6C39-4A0F-A803-7B659FB9F838}">
      <dsp:nvSpPr>
        <dsp:cNvPr id="0" name=""/>
        <dsp:cNvSpPr/>
      </dsp:nvSpPr>
      <dsp:spPr>
        <a:xfrm rot="6447798">
          <a:off x="3264624" y="3176862"/>
          <a:ext cx="724944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24944" y="0"/>
              </a:lnTo>
            </a:path>
          </a:pathLst>
        </a:custGeom>
        <a:noFill/>
        <a:ln w="952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A6D11A-BE43-4DB3-8D8A-5B9985E015A8}">
      <dsp:nvSpPr>
        <dsp:cNvPr id="0" name=""/>
        <dsp:cNvSpPr/>
      </dsp:nvSpPr>
      <dsp:spPr>
        <a:xfrm>
          <a:off x="2805183" y="3522628"/>
          <a:ext cx="1142654" cy="901538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internal temperature evolution</a:t>
          </a:r>
        </a:p>
      </dsp:txBody>
      <dsp:txXfrm>
        <a:off x="2849192" y="3566637"/>
        <a:ext cx="1054636" cy="813520"/>
      </dsp:txXfrm>
    </dsp:sp>
    <dsp:sp modelId="{10CE88CF-2F44-4974-8365-A7C7453E144E}">
      <dsp:nvSpPr>
        <dsp:cNvPr id="0" name=""/>
        <dsp:cNvSpPr/>
      </dsp:nvSpPr>
      <dsp:spPr>
        <a:xfrm rot="9645228">
          <a:off x="2455112" y="2815764"/>
          <a:ext cx="606718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06718" y="0"/>
              </a:lnTo>
            </a:path>
          </a:pathLst>
        </a:custGeom>
        <a:noFill/>
        <a:ln w="952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1986F-9E41-42F0-871C-6A957758510D}">
      <dsp:nvSpPr>
        <dsp:cNvPr id="0" name=""/>
        <dsp:cNvSpPr/>
      </dsp:nvSpPr>
      <dsp:spPr>
        <a:xfrm>
          <a:off x="1592865" y="2806614"/>
          <a:ext cx="879201" cy="525256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grain size</a:t>
          </a:r>
        </a:p>
      </dsp:txBody>
      <dsp:txXfrm>
        <a:off x="1618506" y="2832255"/>
        <a:ext cx="827919" cy="473974"/>
      </dsp:txXfrm>
    </dsp:sp>
    <dsp:sp modelId="{84203E04-7C9A-4028-A307-AE36D1648040}">
      <dsp:nvSpPr>
        <dsp:cNvPr id="0" name=""/>
        <dsp:cNvSpPr/>
      </dsp:nvSpPr>
      <dsp:spPr>
        <a:xfrm rot="12694428">
          <a:off x="2523146" y="1835715"/>
          <a:ext cx="7418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41850" y="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72F606-74BF-450B-A908-374213B51D17}">
      <dsp:nvSpPr>
        <dsp:cNvPr id="0" name=""/>
        <dsp:cNvSpPr/>
      </dsp:nvSpPr>
      <dsp:spPr>
        <a:xfrm>
          <a:off x="1860289" y="1078927"/>
          <a:ext cx="717767" cy="684025"/>
        </a:xfrm>
        <a:prstGeom prst="roundRect">
          <a:avLst/>
        </a:prstGeom>
        <a:noFill/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schemeClr val="tx1"/>
              </a:solidFill>
            </a:rPr>
            <a:t>ice content</a:t>
          </a:r>
        </a:p>
      </dsp:txBody>
      <dsp:txXfrm>
        <a:off x="1893680" y="1112318"/>
        <a:ext cx="650985" cy="617243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Future </a:t>
          </a:r>
          <a:r>
            <a:rPr lang="fr-FR" sz="2000" kern="1200" dirty="0" err="1">
              <a:solidFill>
                <a:schemeClr val="bg1"/>
              </a:solidFill>
            </a:rPr>
            <a:t>work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031292-5CB0-4004-847C-99FF94CB6862}">
      <dsp:nvSpPr>
        <dsp:cNvPr id="0" name=""/>
        <dsp:cNvSpPr/>
      </dsp:nvSpPr>
      <dsp:spPr>
        <a:xfrm>
          <a:off x="0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Background</a:t>
          </a:r>
        </a:p>
      </dsp:txBody>
      <dsp:txXfrm>
        <a:off x="166688" y="0"/>
        <a:ext cx="2958703" cy="333375"/>
      </dsp:txXfrm>
    </dsp:sp>
    <dsp:sp modelId="{46A9BB5F-B2BF-4D54-BFE0-9219726C28ED}">
      <dsp:nvSpPr>
        <dsp:cNvPr id="0" name=""/>
        <dsp:cNvSpPr/>
      </dsp:nvSpPr>
      <dsp:spPr>
        <a:xfrm>
          <a:off x="2968525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tx2"/>
              </a:solidFill>
            </a:rPr>
            <a:t>Method</a:t>
          </a:r>
        </a:p>
      </dsp:txBody>
      <dsp:txXfrm>
        <a:off x="3135213" y="0"/>
        <a:ext cx="2958703" cy="333375"/>
      </dsp:txXfrm>
    </dsp:sp>
    <dsp:sp modelId="{8FC708CD-99DD-4EF6-B510-3634A21FC488}">
      <dsp:nvSpPr>
        <dsp:cNvPr id="0" name=""/>
        <dsp:cNvSpPr/>
      </dsp:nvSpPr>
      <dsp:spPr>
        <a:xfrm>
          <a:off x="5931396" y="0"/>
          <a:ext cx="3292078" cy="333375"/>
        </a:xfrm>
        <a:prstGeom prst="chevron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 err="1">
              <a:solidFill>
                <a:schemeClr val="tx2"/>
              </a:solidFill>
            </a:rPr>
            <a:t>Preliminary</a:t>
          </a:r>
          <a:r>
            <a:rPr lang="fr-FR" sz="2000" kern="1200" dirty="0">
              <a:solidFill>
                <a:schemeClr val="tx2"/>
              </a:solidFill>
            </a:rPr>
            <a:t> </a:t>
          </a:r>
          <a:r>
            <a:rPr lang="fr-FR" sz="2000" kern="1200" dirty="0" err="1">
              <a:solidFill>
                <a:schemeClr val="tx2"/>
              </a:solidFill>
            </a:rPr>
            <a:t>results</a:t>
          </a:r>
          <a:endParaRPr lang="fr-FR" sz="2000" kern="1200" dirty="0">
            <a:solidFill>
              <a:schemeClr val="tx2"/>
            </a:solidFill>
          </a:endParaRPr>
        </a:p>
      </dsp:txBody>
      <dsp:txXfrm>
        <a:off x="6098084" y="0"/>
        <a:ext cx="2958703" cy="333375"/>
      </dsp:txXfrm>
    </dsp:sp>
    <dsp:sp modelId="{AF8DE166-4C2B-4068-ACE6-9B7D864B80EF}">
      <dsp:nvSpPr>
        <dsp:cNvPr id="0" name=""/>
        <dsp:cNvSpPr/>
      </dsp:nvSpPr>
      <dsp:spPr>
        <a:xfrm>
          <a:off x="8894266" y="0"/>
          <a:ext cx="3292078" cy="333375"/>
        </a:xfrm>
        <a:prstGeom prst="chevron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kern="1200" dirty="0">
              <a:solidFill>
                <a:schemeClr val="bg1"/>
              </a:solidFill>
            </a:rPr>
            <a:t>Future </a:t>
          </a:r>
          <a:r>
            <a:rPr lang="fr-FR" sz="2000" kern="1200" dirty="0" err="1">
              <a:solidFill>
                <a:schemeClr val="bg1"/>
              </a:solidFill>
            </a:rPr>
            <a:t>work</a:t>
          </a:r>
          <a:endParaRPr lang="fr-FR" sz="2000" kern="1200" dirty="0">
            <a:solidFill>
              <a:schemeClr val="bg1"/>
            </a:solidFill>
          </a:endParaRPr>
        </a:p>
      </dsp:txBody>
      <dsp:txXfrm>
        <a:off x="9060954" y="0"/>
        <a:ext cx="2958703" cy="3333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B3CF2C-64A8-4923-AF67-735A4E12E209}" type="datetimeFigureOut">
              <a:rPr lang="en-US" smtClean="0"/>
              <a:t>4/29/2021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9ED4FF-19E5-430D-8FB8-59E563C2EE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253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EAACC-8BD5-4AD9-97C1-EFBEB1768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F2A7C4-7897-4745-A142-1C13DD2E43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1FAF3-C88D-420D-8CD3-717127C3C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F908B-13A3-4975-87C5-66DD8BE1862C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4B917-5FFD-4B20-B855-A0ADD65EB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6C2D3-1773-4F37-A706-D0B4EC38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114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4D083-396B-40E3-B4A7-43CECA1AA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311E37-1560-4914-B6D8-60A3AB01D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122741-1F03-4894-A2B7-E3EFE99AF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0DD55-DBA0-4368-A8BA-3E238D3E8430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CFF05-E2F0-4465-BBB5-DA76F06F1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33A66E-3E12-4A12-A497-8FA12D7B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2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2030-0D04-4290-AE71-D641552EB8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297C8E-377F-4C07-B772-12BD96739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23906-8FC3-4A2A-9C05-8B4A17CEA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B7D50-B904-403E-B0BA-46FA075C3A03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4FE55-9254-41F3-92BE-1E8E7424F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288555-A510-418A-A786-16FB32F66A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9704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F8F41-03F1-49E6-A5A5-847CE32F4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28B75C-ECA6-4AC6-8834-16417B2FAB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9B1E3-0B93-4451-B122-1BBDD75BA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917F8-271A-4099-A6FA-29F529FEB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FAE072-7E6E-41F2-9ED7-95D82DAA48D5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5686A-3767-4145-AD29-C0EF6F380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39DDE6-DDB5-4870-9EA4-380A5C8A8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340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5A8F1-C563-44B2-9D09-A1993B9F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0773C3-B436-4FEA-B17B-F9E7A6713F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F39311-A95D-4971-907D-05A08DBF7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B85F6A-9B79-4F0A-BD01-9D7065253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7A18B-1B20-46F6-BC0C-2DB863B10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7AC72D-7AEE-46C4-9D95-AA200560E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F575D-93A9-42D2-A4F0-51177815B78F}" type="datetime1">
              <a:rPr lang="en-GB" smtClean="0"/>
              <a:t>29/04/2021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53D41E-BC0F-4081-A4AA-A1F96EBD8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D529BED-9BA1-4DBC-93D8-00603A201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352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4ED97-ABDF-408D-AA17-F9D1736CB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BAE399-B227-4E46-9327-B7F0BDFC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44373-AE81-41E2-9D08-5375A5D18AA9}" type="datetime1">
              <a:rPr lang="en-GB" smtClean="0"/>
              <a:t>29/04/2021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24113-1CB2-47F2-BFF2-C0EE40739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1E6FB-6724-4C0A-A993-0EDEBF18A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0185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C1975-41DC-4532-8A3A-9C92EB607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012D5-C816-473A-B2DA-0F3DF63F6551}" type="datetime1">
              <a:rPr lang="en-GB" smtClean="0"/>
              <a:t>29/04/2021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13FE36-7824-43B7-8CD2-856F14F3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FFC3DD-2DA2-45E4-8431-D5AB75AF7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512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EDCD7-5062-4974-829A-B94E70D15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37B5AC-3054-40BD-8651-E6D3AC94F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E8C81A-E47C-44F2-A6E1-A931A8098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0EB560-7134-4E27-9AF6-077C4A84B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86A9C-7F8C-49C9-AA40-D9ADD197DA3E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65736F-5E9B-4A14-B3F4-6BB9524C7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7A2284-CAEA-4ADA-957C-3343E2473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153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BF7B-5D57-4325-8E3D-49CD6851A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AA8456-C007-46DE-9609-16B2DE2086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1096A9-9885-4A10-9167-B023FEA72C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EE2DDB-66A1-4B89-A2F6-CFAB789FE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50572-2D42-4F4A-8376-DADC32592440}" type="datetime1">
              <a:rPr lang="en-GB" smtClean="0"/>
              <a:t>29/04/2021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30AA8F-727A-48A8-B95A-98FB81464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A5515A-8B12-4D73-AA27-5EBDF4015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6940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56D4B-44AA-4289-9452-6DE581591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2B13CE-B668-4E3D-91CF-9962E8672B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FEA250-7277-4741-94D4-687910616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E1D79A-7A93-4B25-9CA3-40321607F78A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8ECD8-A238-42B7-8A01-286D813D1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EBAD49-E0DA-4987-A911-0B738FD74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9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9BE2831-C764-447E-920F-70378F3B63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5F102F-5EF6-44F6-AA42-6FCFD7949B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355A5-3C62-4C5C-94BF-818691801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AE8F-02E7-4EF2-B7AD-AC829DE3F2AD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507B75-3F1D-4750-B1F7-C2BC4E1C7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403FD-425F-4C1F-8FC0-D02E318CD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56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678FB4-70AD-4345-AE04-CA3FB2C0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E4EE64-5E4A-4A4B-9F14-A1B06FFCB8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AA876-7769-41DF-9548-2DA923E8D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7533B-231D-4115-9ACA-34D940CC854D}" type="datetime1">
              <a:rPr lang="en-GB" smtClean="0"/>
              <a:t>29/04/2021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59AA49-84BC-40AF-BD1B-C43FB391E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Meven PHILIPPE - vEGU2021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D2963-29A4-4144-A7A6-E240EF92B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659FA-9711-4567-AF6F-0A8C809D86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45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7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8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1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4.png"/><Relationship Id="rId12" Type="http://schemas.microsoft.com/office/2007/relationships/hdphoto" Target="../media/hdphoto2.wdp"/><Relationship Id="rId2" Type="http://schemas.openxmlformats.org/officeDocument/2006/relationships/diagramData" Target="../diagrams/data7.xml"/><Relationship Id="rId16" Type="http://schemas.microsoft.com/office/2007/relationships/hdphoto" Target="../media/hdphoto4.wdp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openxmlformats.org/officeDocument/2006/relationships/image" Target="../media/image17.png"/><Relationship Id="rId5" Type="http://schemas.openxmlformats.org/officeDocument/2006/relationships/diagramColors" Target="../diagrams/colors7.xml"/><Relationship Id="rId15" Type="http://schemas.openxmlformats.org/officeDocument/2006/relationships/image" Target="../media/image19.png"/><Relationship Id="rId10" Type="http://schemas.openxmlformats.org/officeDocument/2006/relationships/image" Target="../media/image16.png"/><Relationship Id="rId4" Type="http://schemas.openxmlformats.org/officeDocument/2006/relationships/diagramQuickStyle" Target="../diagrams/quickStyle7.xml"/><Relationship Id="rId9" Type="http://schemas.microsoft.com/office/2007/relationships/hdphoto" Target="../media/hdphoto1.wdp"/><Relationship Id="rId1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1.png"/><Relationship Id="rId7" Type="http://schemas.openxmlformats.org/officeDocument/2006/relationships/diagramColors" Target="../diagrams/colors8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3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1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diagramQuickStyle" Target="../diagrams/quickStyle11.xml"/><Relationship Id="rId11" Type="http://schemas.openxmlformats.org/officeDocument/2006/relationships/image" Target="../media/image26.png"/><Relationship Id="rId5" Type="http://schemas.openxmlformats.org/officeDocument/2006/relationships/diagramLayout" Target="../diagrams/layout11.xml"/><Relationship Id="rId10" Type="http://schemas.openxmlformats.org/officeDocument/2006/relationships/image" Target="../media/image25.png"/><Relationship Id="rId4" Type="http://schemas.openxmlformats.org/officeDocument/2006/relationships/diagramData" Target="../diagrams/data11.xml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2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diagramQuickStyle" Target="../diagrams/quickStyle12.xml"/><Relationship Id="rId11" Type="http://schemas.openxmlformats.org/officeDocument/2006/relationships/image" Target="../media/image28.png"/><Relationship Id="rId5" Type="http://schemas.openxmlformats.org/officeDocument/2006/relationships/diagramLayout" Target="../diagrams/layout12.xml"/><Relationship Id="rId10" Type="http://schemas.openxmlformats.org/officeDocument/2006/relationships/image" Target="../media/image27.png"/><Relationship Id="rId4" Type="http://schemas.openxmlformats.org/officeDocument/2006/relationships/diagramData" Target="../diagrams/data12.xml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3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diagramQuickStyle" Target="../diagrams/quickStyle13.xml"/><Relationship Id="rId11" Type="http://schemas.openxmlformats.org/officeDocument/2006/relationships/image" Target="../media/image30.png"/><Relationship Id="rId5" Type="http://schemas.openxmlformats.org/officeDocument/2006/relationships/diagramLayout" Target="../diagrams/layout13.xml"/><Relationship Id="rId10" Type="http://schemas.openxmlformats.org/officeDocument/2006/relationships/image" Target="../media/image29.png"/><Relationship Id="rId4" Type="http://schemas.openxmlformats.org/officeDocument/2006/relationships/diagramData" Target="../diagrams/data13.xml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7" Type="http://schemas.openxmlformats.org/officeDocument/2006/relationships/image" Target="../media/image24.png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5.xml"/><Relationship Id="rId11" Type="http://schemas.openxmlformats.org/officeDocument/2006/relationships/image" Target="../media/image35.png"/><Relationship Id="rId5" Type="http://schemas.openxmlformats.org/officeDocument/2006/relationships/diagramColors" Target="../diagrams/colors15.xml"/><Relationship Id="rId10" Type="http://schemas.openxmlformats.org/officeDocument/2006/relationships/image" Target="../media/image34.png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6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6.xml"/><Relationship Id="rId12" Type="http://schemas.openxmlformats.org/officeDocument/2006/relationships/image" Target="../media/image38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diagramQuickStyle" Target="../diagrams/quickStyle16.xml"/><Relationship Id="rId11" Type="http://schemas.openxmlformats.org/officeDocument/2006/relationships/image" Target="../media/image37.png"/><Relationship Id="rId5" Type="http://schemas.openxmlformats.org/officeDocument/2006/relationships/diagramLayout" Target="../diagrams/layout16.xml"/><Relationship Id="rId10" Type="http://schemas.openxmlformats.org/officeDocument/2006/relationships/image" Target="../media/image35.png"/><Relationship Id="rId4" Type="http://schemas.openxmlformats.org/officeDocument/2006/relationships/diagramData" Target="../diagrams/data16.xml"/><Relationship Id="rId9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7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7.xml"/><Relationship Id="rId12" Type="http://schemas.openxmlformats.org/officeDocument/2006/relationships/image" Target="../media/image40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diagramQuickStyle" Target="../diagrams/quickStyle17.xml"/><Relationship Id="rId11" Type="http://schemas.openxmlformats.org/officeDocument/2006/relationships/image" Target="../media/image39.png"/><Relationship Id="rId5" Type="http://schemas.openxmlformats.org/officeDocument/2006/relationships/diagramLayout" Target="../diagrams/layout17.xml"/><Relationship Id="rId10" Type="http://schemas.openxmlformats.org/officeDocument/2006/relationships/image" Target="../media/image36.png"/><Relationship Id="rId4" Type="http://schemas.openxmlformats.org/officeDocument/2006/relationships/diagramData" Target="../diagrams/data17.xml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8.xml"/><Relationship Id="rId3" Type="http://schemas.openxmlformats.org/officeDocument/2006/relationships/slideLayout" Target="../slideLayouts/slideLayout7.xml"/><Relationship Id="rId7" Type="http://schemas.openxmlformats.org/officeDocument/2006/relationships/diagramColors" Target="../diagrams/colors18.xml"/><Relationship Id="rId12" Type="http://schemas.openxmlformats.org/officeDocument/2006/relationships/image" Target="../media/image42.png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diagramQuickStyle" Target="../diagrams/quickStyle18.xml"/><Relationship Id="rId11" Type="http://schemas.openxmlformats.org/officeDocument/2006/relationships/image" Target="../media/image41.png"/><Relationship Id="rId5" Type="http://schemas.openxmlformats.org/officeDocument/2006/relationships/diagramLayout" Target="../diagrams/layout18.xml"/><Relationship Id="rId10" Type="http://schemas.openxmlformats.org/officeDocument/2006/relationships/image" Target="../media/image34.png"/><Relationship Id="rId4" Type="http://schemas.openxmlformats.org/officeDocument/2006/relationships/diagramData" Target="../diagrams/data18.xml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19.xml"/><Relationship Id="rId7" Type="http://schemas.openxmlformats.org/officeDocument/2006/relationships/image" Target="../media/image31.png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Relationship Id="rId9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7" Type="http://schemas.openxmlformats.org/officeDocument/2006/relationships/image" Target="../media/image24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7" Type="http://schemas.openxmlformats.org/officeDocument/2006/relationships/image" Target="../media/image23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diagramLayout" Target="../diagrams/layout22.xml"/><Relationship Id="rId7" Type="http://schemas.openxmlformats.org/officeDocument/2006/relationships/image" Target="../media/image43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Relationship Id="rId9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23.xml"/><Relationship Id="rId12" Type="http://schemas.openxmlformats.org/officeDocument/2006/relationships/image" Target="../media/image3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3.xml"/><Relationship Id="rId11" Type="http://schemas.openxmlformats.org/officeDocument/2006/relationships/image" Target="../media/image31.png"/><Relationship Id="rId5" Type="http://schemas.openxmlformats.org/officeDocument/2006/relationships/diagramLayout" Target="../diagrams/layout23.xml"/><Relationship Id="rId10" Type="http://schemas.openxmlformats.org/officeDocument/2006/relationships/image" Target="../media/image35.png"/><Relationship Id="rId4" Type="http://schemas.openxmlformats.org/officeDocument/2006/relationships/diagramData" Target="../diagrams/data23.xml"/><Relationship Id="rId9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7" Type="http://schemas.openxmlformats.org/officeDocument/2006/relationships/image" Target="../media/image44.png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6.xml"/><Relationship Id="rId3" Type="http://schemas.openxmlformats.org/officeDocument/2006/relationships/diagramLayout" Target="../diagrams/layout25.xml"/><Relationship Id="rId7" Type="http://schemas.openxmlformats.org/officeDocument/2006/relationships/diagramData" Target="../diagrams/data26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5.xml"/><Relationship Id="rId11" Type="http://schemas.microsoft.com/office/2007/relationships/diagramDrawing" Target="../diagrams/drawing26.xml"/><Relationship Id="rId5" Type="http://schemas.openxmlformats.org/officeDocument/2006/relationships/diagramColors" Target="../diagrams/colors25.xml"/><Relationship Id="rId10" Type="http://schemas.openxmlformats.org/officeDocument/2006/relationships/diagramColors" Target="../diagrams/colors26.xml"/><Relationship Id="rId4" Type="http://schemas.openxmlformats.org/officeDocument/2006/relationships/diagramQuickStyle" Target="../diagrams/quickStyle25.xml"/><Relationship Id="rId9" Type="http://schemas.openxmlformats.org/officeDocument/2006/relationships/diagramQuickStyle" Target="../diagrams/quickStyle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226468" y="2383801"/>
            <a:ext cx="77390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/>
              <a:t>Link between molards and permafrost degradation: an experimental study</a:t>
            </a:r>
            <a:endParaRPr lang="en-US" sz="3600" b="1" dirty="0"/>
          </a:p>
        </p:txBody>
      </p:sp>
      <p:sp>
        <p:nvSpPr>
          <p:cNvPr id="6" name="ZoneTexte 5"/>
          <p:cNvSpPr txBox="1"/>
          <p:nvPr/>
        </p:nvSpPr>
        <p:spPr>
          <a:xfrm>
            <a:off x="395287" y="4210846"/>
            <a:ext cx="112490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latin typeface="Calibri" panose="020F0502020204030204" pitchFamily="34" charset="0"/>
                <a:ea typeface="Times New Roman" panose="02020603050405020304" pitchFamily="18" charset="0"/>
              </a:rPr>
              <a:t>Meven Philippe*</a:t>
            </a:r>
            <a:r>
              <a:rPr lang="fr-FR" sz="1600" b="1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Liza Jabbour</a:t>
            </a:r>
            <a:r>
              <a:rPr lang="fr-FR" sz="160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Maxime Leguen</a:t>
            </a:r>
            <a:r>
              <a:rPr lang="fr-FR" sz="160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3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Susan J. Conway</a:t>
            </a:r>
            <a:r>
              <a:rPr lang="fr-FR" sz="160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Marianne Font-Ertlen</a:t>
            </a:r>
            <a:r>
              <a:rPr lang="fr-FR" sz="160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4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</a:rPr>
              <a:t>, Costanza Morino</a:t>
            </a:r>
            <a:r>
              <a:rPr lang="fr-FR" sz="1600" baseline="30000" dirty="0">
                <a:latin typeface="Calibri" panose="020F0502020204030204" pitchFamily="34" charset="0"/>
                <a:ea typeface="Times New Roman" panose="02020603050405020304" pitchFamily="18" charset="0"/>
              </a:rPr>
              <a:t>5</a:t>
            </a:r>
            <a:endParaRPr lang="en-GB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sz="1200" dirty="0"/>
          </a:p>
          <a:p>
            <a:r>
              <a:rPr lang="fr-FR" sz="1200" i="1" baseline="30000"/>
              <a:t>1</a:t>
            </a:r>
            <a:r>
              <a:rPr lang="fr-FR" sz="1200" i="1"/>
              <a:t>Laboratoire </a:t>
            </a:r>
            <a:r>
              <a:rPr lang="fr-FR" sz="1200" i="1" dirty="0"/>
              <a:t>de Planétologie et Géodynamique, CNRS UMR 6112, Université de Nantes, France</a:t>
            </a:r>
            <a:endParaRPr lang="fr-FR" sz="1200" dirty="0"/>
          </a:p>
          <a:p>
            <a:r>
              <a:rPr lang="fr-FR" sz="1200" i="1" baseline="30000" dirty="0"/>
              <a:t>2</a:t>
            </a:r>
            <a:r>
              <a:rPr lang="fr-FR" sz="1200" i="1" dirty="0"/>
              <a:t>Université Paris 1 Panthéon-Sorbonne, 12 Place du Panthéon, 75231 Paris </a:t>
            </a:r>
            <a:endParaRPr lang="fr-FR" sz="1200" dirty="0"/>
          </a:p>
          <a:p>
            <a:r>
              <a:rPr lang="fr-FR" sz="1200" i="1" baseline="30000" dirty="0"/>
              <a:t>3</a:t>
            </a:r>
            <a:r>
              <a:rPr lang="fr-FR" sz="1200" i="1" dirty="0"/>
              <a:t>Université Caen Normandie (UNICAEN), 14000 Caen, France </a:t>
            </a:r>
            <a:endParaRPr lang="fr-FR" sz="1200" dirty="0"/>
          </a:p>
          <a:p>
            <a:r>
              <a:rPr lang="fr-FR" sz="1200" i="1" baseline="30000" dirty="0"/>
              <a:t>4</a:t>
            </a:r>
            <a:r>
              <a:rPr lang="fr-FR" sz="1200" i="1" dirty="0"/>
              <a:t>Université Caen Normandie (UNICAEN), CNRS UMR 6143 M2C, 14000 Caen, France </a:t>
            </a:r>
            <a:endParaRPr lang="fr-FR" sz="1200" dirty="0"/>
          </a:p>
          <a:p>
            <a:r>
              <a:rPr lang="fr-FR" sz="1200" i="1" baseline="30000" dirty="0"/>
              <a:t>5</a:t>
            </a:r>
            <a:r>
              <a:rPr lang="fr-FR" sz="1200" i="1" dirty="0"/>
              <a:t>Laboratoire Environnements Dynamiques et Territoires de la Montagne, CNRS UMR 5204, Université Savoie-Mont Blanc, Le Bourget-du-Lac, France</a:t>
            </a:r>
          </a:p>
          <a:p>
            <a:endParaRPr lang="en-GB" sz="1200" dirty="0"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  <a:p>
            <a:r>
              <a:rPr lang="en-GB" sz="1200" i="1" dirty="0">
                <a:latin typeface="Calibri" panose="020F0502020204030204" pitchFamily="34" charset="0"/>
                <a:ea typeface="Book Antiqua" panose="02040602050305030304" pitchFamily="18" charset="0"/>
                <a:cs typeface="Book Antiqua" panose="02040602050305030304" pitchFamily="18" charset="0"/>
              </a:rPr>
              <a:t>*Corresponding author: philippe.meven@gmail.com</a:t>
            </a:r>
            <a:endParaRPr lang="en-GB" sz="1200" dirty="0">
              <a:latin typeface="Book Antiqua" panose="02040602050305030304" pitchFamily="18" charset="0"/>
              <a:ea typeface="Book Antiqua" panose="02040602050305030304" pitchFamily="18" charset="0"/>
              <a:cs typeface="Book Antiqua" panose="02040602050305030304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84881A4-07A5-495E-9560-569101C90D76}"/>
              </a:ext>
            </a:extLst>
          </p:cNvPr>
          <p:cNvGrpSpPr/>
          <p:nvPr/>
        </p:nvGrpSpPr>
        <p:grpSpPr>
          <a:xfrm>
            <a:off x="395287" y="560868"/>
            <a:ext cx="11398114" cy="1162955"/>
            <a:chOff x="395287" y="560868"/>
            <a:chExt cx="11398114" cy="1162955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0446" y="560868"/>
              <a:ext cx="1162955" cy="1162955"/>
            </a:xfrm>
            <a:prstGeom prst="rect">
              <a:avLst/>
            </a:prstGeom>
          </p:spPr>
        </p:pic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" y="688420"/>
              <a:ext cx="1812676" cy="814288"/>
            </a:xfrm>
            <a:prstGeom prst="rect">
              <a:avLst/>
            </a:prstGeom>
          </p:spPr>
        </p:pic>
        <p:pic>
          <p:nvPicPr>
            <p:cNvPr id="1026" name="Picture 2" descr="M2C | PIREN-Seine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338" y="794407"/>
              <a:ext cx="2370638" cy="708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UMR_C 6112 Laboratoire de Planétologie et Géodynamique - UFR Sciences et  technique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3433" y="608487"/>
              <a:ext cx="2135435" cy="1067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Rectangle 22"/>
          <p:cNvSpPr/>
          <p:nvPr/>
        </p:nvSpPr>
        <p:spPr>
          <a:xfrm>
            <a:off x="0" y="6504568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3962399" y="6550409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" y="0"/>
            <a:ext cx="12192000" cy="3593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9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F9C20EB-4800-4FD2-AE7D-6399FD651985}"/>
              </a:ext>
            </a:extLst>
          </p:cNvPr>
          <p:cNvSpPr txBox="1"/>
          <p:nvPr/>
        </p:nvSpPr>
        <p:spPr>
          <a:xfrm>
            <a:off x="360000" y="844216"/>
            <a:ext cx="60912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err="1"/>
              <a:t>Molards</a:t>
            </a:r>
            <a:r>
              <a:rPr lang="en-GB" sz="1600" b="1" dirty="0"/>
              <a:t> are defined as: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Cones of loose debris </a:t>
            </a:r>
            <a:r>
              <a:rPr lang="en-GB" sz="1600" dirty="0"/>
              <a:t>found in </a:t>
            </a:r>
            <a:r>
              <a:rPr lang="en-GB" sz="1600" b="1" dirty="0"/>
              <a:t>landslide deposits </a:t>
            </a:r>
            <a:r>
              <a:rPr lang="en-GB" sz="1600" dirty="0"/>
              <a:t>in periglacial areas (~ 50 cm to 15 m high), potentially </a:t>
            </a:r>
            <a:r>
              <a:rPr lang="en-GB" sz="1600" b="1" dirty="0"/>
              <a:t>underwater</a:t>
            </a:r>
            <a:r>
              <a:rPr lang="en-GB" sz="1600" dirty="0"/>
              <a:t> in case of coastal landslides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Remnants of </a:t>
            </a:r>
            <a:r>
              <a:rPr lang="en-GB" sz="1600" b="1" dirty="0"/>
              <a:t>ice-cemented blocks of sediment </a:t>
            </a:r>
            <a:r>
              <a:rPr lang="en-GB" sz="1600" dirty="0"/>
              <a:t>that moved within a landslide and degraded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r>
              <a:rPr lang="en-GB" sz="1600" dirty="0"/>
              <a:t>They imply involvement of both ice-cemented and non ice-cemented material in the landslide </a:t>
            </a:r>
            <a:r>
              <a:rPr lang="en-GB" sz="1600" dirty="0">
                <a:sym typeface="Wingdings" panose="05000000000000000000" pitchFamily="2" charset="2"/>
              </a:rPr>
              <a:t> presence of </a:t>
            </a:r>
            <a:r>
              <a:rPr lang="en-GB" sz="1600" b="1" dirty="0">
                <a:sym typeface="Wingdings" panose="05000000000000000000" pitchFamily="2" charset="2"/>
              </a:rPr>
              <a:t>discontinuous permafrost</a:t>
            </a:r>
            <a:r>
              <a:rPr lang="en-GB" sz="1600" dirty="0">
                <a:sym typeface="Wingdings" panose="05000000000000000000" pitchFamily="2" charset="2"/>
              </a:rPr>
              <a:t> at the detachment zone</a:t>
            </a:r>
            <a:endParaRPr lang="en-GB" sz="1600" b="1" dirty="0"/>
          </a:p>
        </p:txBody>
      </p:sp>
      <p:grpSp>
        <p:nvGrpSpPr>
          <p:cNvPr id="14" name="Groupe 13"/>
          <p:cNvGrpSpPr/>
          <p:nvPr/>
        </p:nvGrpSpPr>
        <p:grpSpPr>
          <a:xfrm>
            <a:off x="2924175" y="4384075"/>
            <a:ext cx="8863013" cy="1790700"/>
            <a:chOff x="2847975" y="4862514"/>
            <a:chExt cx="8863013" cy="179070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2"/>
            <a:srcRect l="600" t="2790" r="584" b="2392"/>
            <a:stretch/>
          </p:blipFill>
          <p:spPr>
            <a:xfrm>
              <a:off x="2847975" y="4862514"/>
              <a:ext cx="8863013" cy="17907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3" name="Rectangle 12"/>
            <p:cNvSpPr/>
            <p:nvPr/>
          </p:nvSpPr>
          <p:spPr>
            <a:xfrm>
              <a:off x="2847975" y="4862514"/>
              <a:ext cx="500062" cy="4619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544945" y="5343778"/>
            <a:ext cx="23792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Figure 2: schematic diagram of the degradation from an initial ice-cemented block of sediment to a molard (from </a:t>
            </a:r>
            <a:r>
              <a:rPr lang="en-GB" sz="1200" i="1" dirty="0" err="1"/>
              <a:t>Morino</a:t>
            </a:r>
            <a:r>
              <a:rPr lang="en-GB" sz="1200" i="1" dirty="0"/>
              <a:t> et al., 2019).</a:t>
            </a:r>
            <a:endParaRPr lang="en-US" sz="1200" i="1" dirty="0"/>
          </a:p>
        </p:txBody>
      </p:sp>
      <p:sp>
        <p:nvSpPr>
          <p:cNvPr id="16" name="ZoneTexte 15"/>
          <p:cNvSpPr txBox="1"/>
          <p:nvPr/>
        </p:nvSpPr>
        <p:spPr>
          <a:xfrm>
            <a:off x="9878417" y="3229698"/>
            <a:ext cx="19849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Figure 1: evolution from (</a:t>
            </a:r>
            <a:r>
              <a:rPr lang="en-GB" sz="1200" b="1" i="1" dirty="0"/>
              <a:t>a</a:t>
            </a:r>
            <a:r>
              <a:rPr lang="en-GB" sz="1200" i="1" dirty="0"/>
              <a:t>) an initial ice-cemented block of sediment to (</a:t>
            </a:r>
            <a:r>
              <a:rPr lang="en-GB" sz="1200" b="1" i="1" dirty="0"/>
              <a:t>b</a:t>
            </a:r>
            <a:r>
              <a:rPr lang="en-GB" sz="1200" i="1" dirty="0"/>
              <a:t>) a molard (from </a:t>
            </a:r>
            <a:r>
              <a:rPr lang="en-GB" sz="1200" i="1" dirty="0" err="1"/>
              <a:t>Morino</a:t>
            </a:r>
            <a:r>
              <a:rPr lang="en-GB" sz="1200" i="1" dirty="0"/>
              <a:t> et al., 2019).</a:t>
            </a:r>
            <a:endParaRPr lang="en-US" sz="1200" i="1" dirty="0"/>
          </a:p>
        </p:txBody>
      </p:sp>
      <p:grpSp>
        <p:nvGrpSpPr>
          <p:cNvPr id="30" name="Groupe 29"/>
          <p:cNvGrpSpPr/>
          <p:nvPr/>
        </p:nvGrpSpPr>
        <p:grpSpPr>
          <a:xfrm>
            <a:off x="6873875" y="706698"/>
            <a:ext cx="2882900" cy="3353998"/>
            <a:chOff x="6788150" y="706698"/>
            <a:chExt cx="2882900" cy="3353998"/>
          </a:xfrm>
        </p:grpSpPr>
        <p:grpSp>
          <p:nvGrpSpPr>
            <p:cNvPr id="9" name="Groupe 8"/>
            <p:cNvGrpSpPr/>
            <p:nvPr/>
          </p:nvGrpSpPr>
          <p:grpSpPr>
            <a:xfrm>
              <a:off x="6788150" y="2784346"/>
              <a:ext cx="2882900" cy="1276350"/>
              <a:chOff x="6788150" y="2945766"/>
              <a:chExt cx="2882900" cy="1276350"/>
            </a:xfrm>
          </p:grpSpPr>
          <p:pic>
            <p:nvPicPr>
              <p:cNvPr id="10" name="Image 9"/>
              <p:cNvPicPr>
                <a:picLocks noChangeAspect="1"/>
              </p:cNvPicPr>
              <p:nvPr/>
            </p:nvPicPr>
            <p:blipFill rotWithShape="1">
              <a:blip r:embed="rId3"/>
              <a:srcRect l="50416" t="10871" r="861" b="26707"/>
              <a:stretch/>
            </p:blipFill>
            <p:spPr>
              <a:xfrm>
                <a:off x="6788150" y="2945766"/>
                <a:ext cx="2882900" cy="127635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2" name="ZoneTexte 11"/>
              <p:cNvSpPr txBox="1"/>
              <p:nvPr/>
            </p:nvSpPr>
            <p:spPr>
              <a:xfrm>
                <a:off x="6788150" y="2950753"/>
                <a:ext cx="288000" cy="2880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dirty="0"/>
                  <a:t>b</a:t>
                </a:r>
                <a:endParaRPr lang="en-US" dirty="0"/>
              </a:p>
            </p:txBody>
          </p:sp>
        </p:grpSp>
        <p:grpSp>
          <p:nvGrpSpPr>
            <p:cNvPr id="17" name="Groupe 16"/>
            <p:cNvGrpSpPr/>
            <p:nvPr/>
          </p:nvGrpSpPr>
          <p:grpSpPr>
            <a:xfrm>
              <a:off x="6788150" y="706698"/>
              <a:ext cx="2882900" cy="2072606"/>
              <a:chOff x="6788150" y="706698"/>
              <a:chExt cx="2882900" cy="2072606"/>
            </a:xfrm>
          </p:grpSpPr>
          <p:pic>
            <p:nvPicPr>
              <p:cNvPr id="2" name="Image 1"/>
              <p:cNvPicPr>
                <a:picLocks noChangeAspect="1"/>
              </p:cNvPicPr>
              <p:nvPr/>
            </p:nvPicPr>
            <p:blipFill rotWithShape="1">
              <a:blip r:embed="rId3"/>
              <a:srcRect l="3644" t="1917" r="50156" b="1965"/>
              <a:stretch/>
            </p:blipFill>
            <p:spPr>
              <a:xfrm>
                <a:off x="6788150" y="706698"/>
                <a:ext cx="2882900" cy="207260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9" name="ZoneTexte 28"/>
              <p:cNvSpPr txBox="1"/>
              <p:nvPr/>
            </p:nvSpPr>
            <p:spPr>
              <a:xfrm>
                <a:off x="6788150" y="706698"/>
                <a:ext cx="288000" cy="28800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dirty="0"/>
                  <a:t>a</a:t>
                </a:r>
                <a:endParaRPr lang="en-US"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073B00C-DF3C-43FA-999F-CDCF6C5FED7C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ZoneTexte 12">
            <a:extLst>
              <a:ext uri="{FF2B5EF4-FFF2-40B4-BE49-F238E27FC236}">
                <a16:creationId xmlns:a16="http://schemas.microsoft.com/office/drawing/2014/main" id="{8F97F6FC-EE37-4C40-B747-22F25D7D113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1" name="ZoneTexte 14">
            <a:extLst>
              <a:ext uri="{FF2B5EF4-FFF2-40B4-BE49-F238E27FC236}">
                <a16:creationId xmlns:a16="http://schemas.microsoft.com/office/drawing/2014/main" id="{C40E10E6-1772-4466-BD49-B4AE34EF2FF9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</a:t>
            </a:r>
          </a:p>
        </p:txBody>
      </p:sp>
      <p:graphicFrame>
        <p:nvGraphicFramePr>
          <p:cNvPr id="22" name="Diagramme 13">
            <a:extLst>
              <a:ext uri="{FF2B5EF4-FFF2-40B4-BE49-F238E27FC236}">
                <a16:creationId xmlns:a16="http://schemas.microsoft.com/office/drawing/2014/main" id="{B6B1F487-610A-471A-91AD-FC86BFF1CB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876684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366301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graphicFrame>
        <p:nvGraphicFramePr>
          <p:cNvPr id="14" name="Diagramme 13"/>
          <p:cNvGraphicFramePr/>
          <p:nvPr>
            <p:extLst>
              <p:ext uri="{D42A27DB-BD31-4B8C-83A1-F6EECF244321}">
                <p14:modId xmlns:p14="http://schemas.microsoft.com/office/powerpoint/2010/main" val="3011045052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2909455" y="5131269"/>
            <a:ext cx="4664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/>
              <a:t>Figure 3: </a:t>
            </a:r>
            <a:r>
              <a:rPr lang="en-GB" sz="1200" b="1" i="1" dirty="0"/>
              <a:t>a.</a:t>
            </a:r>
            <a:r>
              <a:rPr lang="en-GB" sz="1200" i="1" dirty="0"/>
              <a:t> cliff constituted of ice saturated permafrost ground (MAAT: Mean Annual Air Temperature); </a:t>
            </a:r>
            <a:r>
              <a:rPr lang="en-GB" sz="1200" b="1" i="1" dirty="0"/>
              <a:t>b.</a:t>
            </a:r>
            <a:r>
              <a:rPr lang="en-GB" sz="1200" i="1" dirty="0"/>
              <a:t> formation of patches of discontinuous permafrost as temperature increases; </a:t>
            </a:r>
            <a:r>
              <a:rPr lang="en-GB" sz="1200" b="1" i="1" dirty="0"/>
              <a:t>c.</a:t>
            </a:r>
            <a:r>
              <a:rPr lang="en-GB" sz="1200" i="1" dirty="0"/>
              <a:t> landslide involving discontinuous permafrost, leaving ice-cemented blocks in the deposits; </a:t>
            </a:r>
            <a:r>
              <a:rPr lang="en-GB" sz="1200" b="1" i="1" dirty="0"/>
              <a:t>d.</a:t>
            </a:r>
            <a:r>
              <a:rPr lang="en-GB" sz="1200" i="1" dirty="0"/>
              <a:t> formation of new patches of discontinuous permafrost, degradation from ice-cemented blocks to molards in the landslide deposits.</a:t>
            </a:r>
            <a:endParaRPr lang="en-US" sz="1200" i="1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F6D1813-7D4E-4F10-ADD6-28289B815B27}"/>
              </a:ext>
            </a:extLst>
          </p:cNvPr>
          <p:cNvSpPr txBox="1"/>
          <p:nvPr/>
        </p:nvSpPr>
        <p:spPr>
          <a:xfrm>
            <a:off x="249086" y="1143857"/>
            <a:ext cx="653172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Increasing temperatures can cause </a:t>
            </a:r>
            <a:r>
              <a:rPr lang="en-GB" sz="1600" b="1" dirty="0"/>
              <a:t>permafrost degradation</a:t>
            </a:r>
            <a:r>
              <a:rPr lang="en-GB" sz="16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…which in turn causes </a:t>
            </a:r>
            <a:r>
              <a:rPr lang="en-GB" sz="1600" b="1" dirty="0"/>
              <a:t>slope instability </a:t>
            </a:r>
            <a:r>
              <a:rPr lang="en-GB" sz="1600" dirty="0">
                <a:sym typeface="Wingdings" panose="05000000000000000000" pitchFamily="2" charset="2"/>
              </a:rPr>
              <a:t> threat for local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/>
              <a:t>Identify zones of discontinuous permafrost can allow us to:</a:t>
            </a:r>
            <a:br>
              <a:rPr lang="en-GB" sz="1600" dirty="0"/>
            </a:br>
            <a:endParaRPr lang="en-GB" sz="1600" dirty="0"/>
          </a:p>
          <a:p>
            <a:pPr marL="1257300" lvl="2" indent="-342900">
              <a:buFont typeface="+mj-lt"/>
              <a:buAutoNum type="arabicPeriod"/>
            </a:pPr>
            <a:r>
              <a:rPr lang="en-GB" sz="1600" dirty="0"/>
              <a:t> </a:t>
            </a:r>
            <a:r>
              <a:rPr lang="en-GB" sz="1600" b="1" dirty="0"/>
              <a:t>Protect</a:t>
            </a:r>
            <a:r>
              <a:rPr lang="en-GB" sz="1600" dirty="0"/>
              <a:t> populations from future natural hazards</a:t>
            </a:r>
          </a:p>
          <a:p>
            <a:pPr marL="1257300" lvl="2" indent="-342900">
              <a:buFont typeface="+mj-lt"/>
              <a:buAutoNum type="arabicPeriod"/>
            </a:pPr>
            <a:endParaRPr lang="en-GB" sz="1600" dirty="0"/>
          </a:p>
          <a:p>
            <a:pPr marL="1257300" lvl="2" indent="-342900">
              <a:buFont typeface="+mj-lt"/>
              <a:buAutoNum type="arabicPeriod"/>
            </a:pPr>
            <a:r>
              <a:rPr lang="en-GB" sz="1600" dirty="0"/>
              <a:t> Better understand </a:t>
            </a:r>
            <a:r>
              <a:rPr lang="en-GB" sz="1600" b="1" dirty="0"/>
              <a:t>state &amp; evolution of permafrost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7750263" y="609600"/>
            <a:ext cx="3852807" cy="5722334"/>
            <a:chOff x="7750263" y="609600"/>
            <a:chExt cx="3852807" cy="5722334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8A13E73-D67B-4B09-9B39-3E548E6C33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3214"/>
            <a:stretch/>
          </p:blipFill>
          <p:spPr>
            <a:xfrm>
              <a:off x="8096015" y="609600"/>
              <a:ext cx="2648557" cy="559641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78C45B3-E45D-4831-850D-3CF7F991133D}"/>
                </a:ext>
              </a:extLst>
            </p:cNvPr>
            <p:cNvSpPr txBox="1"/>
            <p:nvPr/>
          </p:nvSpPr>
          <p:spPr>
            <a:xfrm>
              <a:off x="8096015" y="658295"/>
              <a:ext cx="288000" cy="288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dirty="0"/>
                <a:t>a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5F290-1A20-4716-AE7B-77D600A2CD37}"/>
                </a:ext>
              </a:extLst>
            </p:cNvPr>
            <p:cNvSpPr txBox="1"/>
            <p:nvPr/>
          </p:nvSpPr>
          <p:spPr>
            <a:xfrm>
              <a:off x="8096015" y="1976860"/>
              <a:ext cx="288000" cy="288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dirty="0"/>
                <a:t>b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9E0A086-3733-45E7-98E1-BFFD0CD5EC01}"/>
                </a:ext>
              </a:extLst>
            </p:cNvPr>
            <p:cNvSpPr txBox="1"/>
            <p:nvPr/>
          </p:nvSpPr>
          <p:spPr>
            <a:xfrm>
              <a:off x="8096015" y="3428663"/>
              <a:ext cx="288000" cy="288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dirty="0"/>
                <a:t>c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A7C1929-0F43-4162-9568-949629754BB9}"/>
                </a:ext>
              </a:extLst>
            </p:cNvPr>
            <p:cNvSpPr txBox="1"/>
            <p:nvPr/>
          </p:nvSpPr>
          <p:spPr>
            <a:xfrm>
              <a:off x="8096015" y="4880130"/>
              <a:ext cx="288000" cy="28800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dirty="0"/>
                <a:t>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7C7E5F9-72D1-498C-B2CB-C3F06015F569}"/>
                </a:ext>
              </a:extLst>
            </p:cNvPr>
            <p:cNvSpPr txBox="1"/>
            <p:nvPr/>
          </p:nvSpPr>
          <p:spPr>
            <a:xfrm rot="5400000">
              <a:off x="10779804" y="3184867"/>
              <a:ext cx="118486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/>
                <a:t>time</a:t>
              </a:r>
              <a:endParaRPr lang="en-GB" dirty="0"/>
            </a:p>
          </p:txBody>
        </p:sp>
        <p:sp>
          <p:nvSpPr>
            <p:cNvPr id="24" name="Arrow: Down 23">
              <a:extLst>
                <a:ext uri="{FF2B5EF4-FFF2-40B4-BE49-F238E27FC236}">
                  <a16:creationId xmlns:a16="http://schemas.microsoft.com/office/drawing/2014/main" id="{7A458D79-49E8-45C0-95BE-7C1E69AF03D8}"/>
                </a:ext>
              </a:extLst>
            </p:cNvPr>
            <p:cNvSpPr/>
            <p:nvPr/>
          </p:nvSpPr>
          <p:spPr>
            <a:xfrm>
              <a:off x="10950196" y="658295"/>
              <a:ext cx="191210" cy="5673303"/>
            </a:xfrm>
            <a:prstGeom prst="downArrow">
              <a:avLst>
                <a:gd name="adj1" fmla="val 50000"/>
                <a:gd name="adj2" fmla="val 189130"/>
              </a:avLst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A828B5E-1589-4F71-93F7-34A062898C07}"/>
                </a:ext>
              </a:extLst>
            </p:cNvPr>
            <p:cNvSpPr txBox="1"/>
            <p:nvPr/>
          </p:nvSpPr>
          <p:spPr>
            <a:xfrm rot="5400000">
              <a:off x="7267454" y="1148300"/>
              <a:ext cx="13185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/>
                <a:t>MAAT </a:t>
              </a:r>
              <a:r>
                <a:rPr lang="en-GB" sz="1600" i="1" dirty="0">
                  <a:solidFill>
                    <a:schemeClr val="accent1"/>
                  </a:solidFill>
                </a:rPr>
                <a:t>&lt; 0°C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CF4D7A1-029A-4BA7-9595-BBB98AAF7E14}"/>
                </a:ext>
              </a:extLst>
            </p:cNvPr>
            <p:cNvSpPr txBox="1"/>
            <p:nvPr/>
          </p:nvSpPr>
          <p:spPr>
            <a:xfrm rot="5400000">
              <a:off x="7200835" y="2533486"/>
              <a:ext cx="1451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/>
                <a:t>MAAT </a:t>
              </a:r>
              <a:r>
                <a:rPr lang="en-GB" sz="1600" i="1" dirty="0">
                  <a:solidFill>
                    <a:srgbClr val="FF0000"/>
                  </a:solidFill>
                </a:rPr>
                <a:t>&gt; 0°C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76A5C73-FB8B-4C21-B911-3BC704E83463}"/>
                </a:ext>
              </a:extLst>
            </p:cNvPr>
            <p:cNvSpPr txBox="1"/>
            <p:nvPr/>
          </p:nvSpPr>
          <p:spPr>
            <a:xfrm rot="5400000">
              <a:off x="7193638" y="3972324"/>
              <a:ext cx="1451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/>
                <a:t>MAAT </a:t>
              </a:r>
              <a:r>
                <a:rPr lang="en-GB" sz="1600" i="1" dirty="0">
                  <a:solidFill>
                    <a:srgbClr val="FF0000"/>
                  </a:solidFill>
                </a:rPr>
                <a:t>&gt; 0°C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F322019-7399-43D2-930B-FC5AB64440E8}"/>
                </a:ext>
              </a:extLst>
            </p:cNvPr>
            <p:cNvSpPr txBox="1"/>
            <p:nvPr/>
          </p:nvSpPr>
          <p:spPr>
            <a:xfrm rot="5400000">
              <a:off x="7193638" y="5436755"/>
              <a:ext cx="14518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i="1" dirty="0"/>
                <a:t>MAAT </a:t>
              </a:r>
              <a:r>
                <a:rPr lang="en-GB" sz="1600" i="1" dirty="0">
                  <a:solidFill>
                    <a:srgbClr val="FF0000"/>
                  </a:solidFill>
                </a:rPr>
                <a:t>&gt; 0°C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93457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F9C20EB-4800-4FD2-AE7D-6399FD651985}"/>
              </a:ext>
            </a:extLst>
          </p:cNvPr>
          <p:cNvSpPr txBox="1"/>
          <p:nvPr/>
        </p:nvSpPr>
        <p:spPr>
          <a:xfrm>
            <a:off x="249085" y="1143857"/>
            <a:ext cx="623122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Increasing temperatures can cause </a:t>
            </a:r>
            <a:r>
              <a:rPr lang="en-GB" sz="1600" b="1" dirty="0"/>
              <a:t>permafrost degradation</a:t>
            </a:r>
            <a:r>
              <a:rPr lang="en-GB" sz="1600" dirty="0"/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…which in turn causes </a:t>
            </a:r>
            <a:r>
              <a:rPr lang="en-GB" sz="1600" b="1" dirty="0"/>
              <a:t>slope instability </a:t>
            </a:r>
            <a:r>
              <a:rPr lang="en-GB" sz="1600" dirty="0">
                <a:sym typeface="Wingdings" panose="05000000000000000000" pitchFamily="2" charset="2"/>
              </a:rPr>
              <a:t> threat for local populations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GB" sz="1600" dirty="0"/>
              <a:t>Identify zones of discontinuous permafrost can allow us to:</a:t>
            </a:r>
            <a:br>
              <a:rPr lang="en-GB" sz="1600" dirty="0"/>
            </a:br>
            <a:endParaRPr lang="en-GB" sz="1600" dirty="0"/>
          </a:p>
          <a:p>
            <a:pPr marL="1257300" lvl="2" indent="-342900">
              <a:buFont typeface="+mj-lt"/>
              <a:buAutoNum type="arabicPeriod"/>
            </a:pPr>
            <a:r>
              <a:rPr lang="en-GB" sz="1600" dirty="0"/>
              <a:t> </a:t>
            </a:r>
            <a:r>
              <a:rPr lang="en-GB" sz="1600" b="1" dirty="0"/>
              <a:t>Protect</a:t>
            </a:r>
            <a:r>
              <a:rPr lang="en-GB" sz="1600" dirty="0"/>
              <a:t> populations from future natural hazards</a:t>
            </a:r>
          </a:p>
          <a:p>
            <a:pPr marL="1257300" lvl="2" indent="-342900">
              <a:buFont typeface="+mj-lt"/>
              <a:buAutoNum type="arabicPeriod"/>
            </a:pPr>
            <a:endParaRPr lang="en-GB" sz="1600" dirty="0"/>
          </a:p>
          <a:p>
            <a:pPr marL="1257300" lvl="2" indent="-342900">
              <a:buFont typeface="+mj-lt"/>
              <a:buAutoNum type="arabicPeriod"/>
            </a:pPr>
            <a:r>
              <a:rPr lang="en-GB" sz="1600" dirty="0"/>
              <a:t> Better understand </a:t>
            </a:r>
            <a:r>
              <a:rPr lang="en-GB" sz="1600" b="1" dirty="0"/>
              <a:t>state &amp; evolution of permafrost</a:t>
            </a:r>
          </a:p>
          <a:p>
            <a:pPr marL="1257300" lvl="2" indent="-342900">
              <a:buFont typeface="+mj-lt"/>
              <a:buAutoNum type="arabicPeriod"/>
            </a:pPr>
            <a:endParaRPr lang="en-GB" sz="1600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sz="1600" dirty="0"/>
              <a:t>Molards are </a:t>
            </a:r>
            <a:r>
              <a:rPr lang="en-GB" sz="1600" b="1" dirty="0"/>
              <a:t>markers of these zones of discontinuous permafrost</a:t>
            </a:r>
            <a:r>
              <a:rPr lang="en-GB" sz="1600" dirty="0"/>
              <a:t>, so we have to </a:t>
            </a:r>
            <a:r>
              <a:rPr lang="en-GB" sz="1600" b="1" dirty="0"/>
              <a:t>better understand these morphologies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ZoneTexte 12"/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ZoneTexte 14"/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3</a:t>
            </a:r>
          </a:p>
        </p:txBody>
      </p:sp>
      <p:graphicFrame>
        <p:nvGraphicFramePr>
          <p:cNvPr id="19" name="Diagramme 14">
            <a:extLst>
              <a:ext uri="{FF2B5EF4-FFF2-40B4-BE49-F238E27FC236}">
                <a16:creationId xmlns:a16="http://schemas.microsoft.com/office/drawing/2014/main" id="{ED8FB0E3-5168-43E9-B946-20418761F4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3303026"/>
              </p:ext>
            </p:extLst>
          </p:nvPr>
        </p:nvGraphicFramePr>
        <p:xfrm>
          <a:off x="6249881" y="1143857"/>
          <a:ext cx="5875316" cy="5087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" name="Arrow: Bent-Up 1">
            <a:extLst>
              <a:ext uri="{FF2B5EF4-FFF2-40B4-BE49-F238E27FC236}">
                <a16:creationId xmlns:a16="http://schemas.microsoft.com/office/drawing/2014/main" id="{68365702-D360-467F-9F13-36F507FCB677}"/>
              </a:ext>
            </a:extLst>
          </p:cNvPr>
          <p:cNvSpPr/>
          <p:nvPr/>
        </p:nvSpPr>
        <p:spPr>
          <a:xfrm rot="5400000">
            <a:off x="3840483" y="3043186"/>
            <a:ext cx="669592" cy="4983703"/>
          </a:xfrm>
          <a:prstGeom prst="bentUpArrow">
            <a:avLst>
              <a:gd name="adj1" fmla="val 25000"/>
              <a:gd name="adj2" fmla="val 22285"/>
              <a:gd name="adj3" fmla="val 50000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926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24990CA-6FDB-44BB-B0AD-0B6393BA47CB}"/>
              </a:ext>
            </a:extLst>
          </p:cNvPr>
          <p:cNvSpPr txBox="1"/>
          <p:nvPr/>
        </p:nvSpPr>
        <p:spPr>
          <a:xfrm>
            <a:off x="448778" y="730057"/>
            <a:ext cx="61265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 work in two cold rooms at the M2C in Caen (France), that allow </a:t>
            </a:r>
            <a:r>
              <a:rPr lang="en-GB" sz="1600" b="1" dirty="0"/>
              <a:t>near-field-scale simulations</a:t>
            </a:r>
          </a:p>
        </p:txBody>
      </p: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4273766-DD08-4B07-BBB0-AD128CEE9A6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B8D76CFB-267C-4982-A3C2-A80C11F11E5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ZoneTexte 14">
            <a:extLst>
              <a:ext uri="{FF2B5EF4-FFF2-40B4-BE49-F238E27FC236}">
                <a16:creationId xmlns:a16="http://schemas.microsoft.com/office/drawing/2014/main" id="{0C3D2A3F-BB1A-4C3F-8BC0-558BFC1DE1E1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A2F668-0A19-42A5-B065-F282170BEC98}"/>
              </a:ext>
            </a:extLst>
          </p:cNvPr>
          <p:cNvSpPr txBox="1"/>
          <p:nvPr/>
        </p:nvSpPr>
        <p:spPr>
          <a:xfrm>
            <a:off x="1464817" y="5592932"/>
            <a:ext cx="9062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4: </a:t>
            </a:r>
            <a:r>
              <a:rPr lang="en-GB" sz="1200" b="1" i="1" dirty="0"/>
              <a:t>a.</a:t>
            </a:r>
            <a:r>
              <a:rPr lang="en-GB" sz="1200" i="1" dirty="0"/>
              <a:t> the two cold rooms entrances; </a:t>
            </a:r>
            <a:r>
              <a:rPr lang="en-GB" sz="1200" b="1" i="1" dirty="0"/>
              <a:t>b.</a:t>
            </a:r>
            <a:r>
              <a:rPr lang="en-GB" sz="1200" i="1" dirty="0"/>
              <a:t> the interior of the thawing room with the two drainage boards (for aerial experiments); </a:t>
            </a:r>
            <a:r>
              <a:rPr lang="en-GB" sz="1200" b="1" i="1" dirty="0"/>
              <a:t>c.</a:t>
            </a:r>
            <a:r>
              <a:rPr lang="en-GB" sz="1200" i="1" dirty="0"/>
              <a:t> the water tank (for submerged experiments).</a:t>
            </a:r>
          </a:p>
        </p:txBody>
      </p:sp>
      <p:grpSp>
        <p:nvGrpSpPr>
          <p:cNvPr id="5" name="Groupe 4"/>
          <p:cNvGrpSpPr/>
          <p:nvPr/>
        </p:nvGrpSpPr>
        <p:grpSpPr>
          <a:xfrm>
            <a:off x="1469755" y="1677917"/>
            <a:ext cx="9034083" cy="3798000"/>
            <a:chOff x="1469755" y="1677917"/>
            <a:chExt cx="9034083" cy="3798000"/>
          </a:xfrm>
        </p:grpSpPr>
        <p:grpSp>
          <p:nvGrpSpPr>
            <p:cNvPr id="3" name="Groupe 2"/>
            <p:cNvGrpSpPr/>
            <p:nvPr/>
          </p:nvGrpSpPr>
          <p:grpSpPr>
            <a:xfrm>
              <a:off x="1469755" y="1677917"/>
              <a:ext cx="9034083" cy="3798000"/>
              <a:chOff x="1469755" y="1677917"/>
              <a:chExt cx="9034083" cy="3798000"/>
            </a:xfrm>
          </p:grpSpPr>
          <p:pic>
            <p:nvPicPr>
              <p:cNvPr id="9" name="Espace réservé du contenu 7">
                <a:extLst>
                  <a:ext uri="{FF2B5EF4-FFF2-40B4-BE49-F238E27FC236}">
                    <a16:creationId xmlns:a16="http://schemas.microsoft.com/office/drawing/2014/main" id="{AE5C2EF8-A3BD-40A7-8361-61855A98167B}"/>
                  </a:ext>
                </a:extLst>
              </p:cNvPr>
              <p:cNvPicPr>
                <a:picLocks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499" t="2414" r="27360" b="1853"/>
              <a:stretch/>
            </p:blipFill>
            <p:spPr>
              <a:xfrm>
                <a:off x="4715931" y="1677917"/>
                <a:ext cx="3390889" cy="37974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2" name="Image 16">
                <a:extLst>
                  <a:ext uri="{FF2B5EF4-FFF2-40B4-BE49-F238E27FC236}">
                    <a16:creationId xmlns:a16="http://schemas.microsoft.com/office/drawing/2014/main" id="{3B1D211C-6896-4FF2-805E-5A45F645FF09}"/>
                  </a:ext>
                </a:extLst>
              </p:cNvPr>
              <p:cNvPicPr>
                <a:picLocks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69755" y="1677917"/>
                <a:ext cx="3246176" cy="379749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5" name="Image 14" descr="Une image contenant intérieur, mur&#10;&#10;Description générée automatiquement">
                <a:extLst>
                  <a:ext uri="{FF2B5EF4-FFF2-40B4-BE49-F238E27FC236}">
                    <a16:creationId xmlns:a16="http://schemas.microsoft.com/office/drawing/2014/main" id="{8815CEC5-6C4A-3D49-9934-9F31AA26D3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06820" y="1677917"/>
                <a:ext cx="2397018" cy="37980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4" name="ZoneTexte 3"/>
            <p:cNvSpPr txBox="1"/>
            <p:nvPr/>
          </p:nvSpPr>
          <p:spPr>
            <a:xfrm>
              <a:off x="9689190" y="2892815"/>
              <a:ext cx="814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/>
                <a:t>water tank</a:t>
              </a:r>
              <a:endParaRPr lang="en-US" sz="1400" b="1" dirty="0"/>
            </a:p>
          </p:txBody>
        </p:sp>
        <p:cxnSp>
          <p:nvCxnSpPr>
            <p:cNvPr id="6" name="Connecteur droit avec flèche 5"/>
            <p:cNvCxnSpPr/>
            <p:nvPr/>
          </p:nvCxnSpPr>
          <p:spPr>
            <a:xfrm flipH="1">
              <a:off x="9784080" y="3416531"/>
              <a:ext cx="299258" cy="100584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/>
            <p:cNvSpPr txBox="1"/>
            <p:nvPr/>
          </p:nvSpPr>
          <p:spPr>
            <a:xfrm>
              <a:off x="5772842" y="2755023"/>
              <a:ext cx="105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/>
                <a:t>geotextile sheets</a:t>
              </a:r>
              <a:endParaRPr lang="en-US" sz="1400" b="1" dirty="0"/>
            </a:p>
          </p:txBody>
        </p:sp>
        <p:cxnSp>
          <p:nvCxnSpPr>
            <p:cNvPr id="18" name="Connecteur droit avec flèche 17"/>
            <p:cNvCxnSpPr>
              <a:stCxn id="31" idx="2"/>
            </p:cNvCxnSpPr>
            <p:nvPr/>
          </p:nvCxnSpPr>
          <p:spPr>
            <a:xfrm flipH="1">
              <a:off x="6298019" y="3918478"/>
              <a:ext cx="22628" cy="70430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en angle 19"/>
            <p:cNvCxnSpPr>
              <a:stCxn id="17" idx="1"/>
            </p:cNvCxnSpPr>
            <p:nvPr/>
          </p:nvCxnSpPr>
          <p:spPr>
            <a:xfrm rot="10800000" flipV="1">
              <a:off x="5544590" y="3016632"/>
              <a:ext cx="228253" cy="1561737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en angle 22"/>
            <p:cNvCxnSpPr>
              <a:stCxn id="17" idx="3"/>
            </p:cNvCxnSpPr>
            <p:nvPr/>
          </p:nvCxnSpPr>
          <p:spPr>
            <a:xfrm>
              <a:off x="6823760" y="3016633"/>
              <a:ext cx="350124" cy="1207589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>
              <a:stCxn id="31" idx="2"/>
            </p:cNvCxnSpPr>
            <p:nvPr/>
          </p:nvCxnSpPr>
          <p:spPr>
            <a:xfrm>
              <a:off x="6320647" y="3918478"/>
              <a:ext cx="385132" cy="305744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5795188" y="3395258"/>
              <a:ext cx="10509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/>
                <a:t>drainage boards</a:t>
              </a:r>
              <a:endParaRPr lang="en-US" sz="1400" b="1" dirty="0"/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1864118" y="1814896"/>
              <a:ext cx="8191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chemeClr val="bg1"/>
                  </a:solidFill>
                </a:rPr>
                <a:t>thawing room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3552825" y="1814896"/>
              <a:ext cx="8191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>
                  <a:solidFill>
                    <a:schemeClr val="bg1"/>
                  </a:solidFill>
                </a:rPr>
                <a:t>freezing room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cxnSp>
          <p:nvCxnSpPr>
            <p:cNvPr id="39" name="Connecteur droit avec flèche 38"/>
            <p:cNvCxnSpPr>
              <a:stCxn id="36" idx="2"/>
            </p:cNvCxnSpPr>
            <p:nvPr/>
          </p:nvCxnSpPr>
          <p:spPr>
            <a:xfrm>
              <a:off x="2273693" y="2338116"/>
              <a:ext cx="0" cy="651170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avec flèche 39"/>
            <p:cNvCxnSpPr>
              <a:stCxn id="37" idx="2"/>
            </p:cNvCxnSpPr>
            <p:nvPr/>
          </p:nvCxnSpPr>
          <p:spPr>
            <a:xfrm>
              <a:off x="3962400" y="2338116"/>
              <a:ext cx="0" cy="554699"/>
            </a:xfrm>
            <a:prstGeom prst="straightConnector1">
              <a:avLst/>
            </a:prstGeom>
            <a:ln w="38100"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97271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24990CA-6FDB-44BB-B0AD-0B6393BA47CB}"/>
              </a:ext>
            </a:extLst>
          </p:cNvPr>
          <p:cNvSpPr txBox="1"/>
          <p:nvPr/>
        </p:nvSpPr>
        <p:spPr>
          <a:xfrm>
            <a:off x="448778" y="730057"/>
            <a:ext cx="61265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 work in two cold rooms at the M2C in Caen (France), that allow </a:t>
            </a:r>
            <a:r>
              <a:rPr lang="en-GB" sz="1600" b="1" dirty="0"/>
              <a:t>near-field-scale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Experimental protocol:</a:t>
            </a:r>
          </a:p>
          <a:p>
            <a:pPr lvl="2"/>
            <a:r>
              <a:rPr lang="en-GB" sz="1600" b="1" dirty="0"/>
              <a:t>Fill 30-cm cubic moulds with sediment </a:t>
            </a:r>
            <a:r>
              <a:rPr lang="en-GB" sz="1600" dirty="0"/>
              <a:t>- 3 grain sizes: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Gravel (4-8 mm)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Coarse sand (2-4 mm)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Fine sand (&lt; 1.2 mm)</a:t>
            </a:r>
          </a:p>
        </p:txBody>
      </p: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4273766-DD08-4B07-BBB0-AD128CEE9A6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B8D76CFB-267C-4982-A3C2-A80C11F11E5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ZoneTexte 14">
            <a:extLst>
              <a:ext uri="{FF2B5EF4-FFF2-40B4-BE49-F238E27FC236}">
                <a16:creationId xmlns:a16="http://schemas.microsoft.com/office/drawing/2014/main" id="{0C3D2A3F-BB1A-4C3F-8BC0-558BFC1DE1E1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5</a:t>
            </a:r>
          </a:p>
        </p:txBody>
      </p:sp>
      <p:pic>
        <p:nvPicPr>
          <p:cNvPr id="51" name="Image 50">
            <a:extLst>
              <a:ext uri="{FF2B5EF4-FFF2-40B4-BE49-F238E27FC236}">
                <a16:creationId xmlns:a16="http://schemas.microsoft.com/office/drawing/2014/main" id="{9A1CE51E-F23A-5C4B-8CAA-E1EAAA9A9F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596" b="1119"/>
          <a:stretch/>
        </p:blipFill>
        <p:spPr>
          <a:xfrm>
            <a:off x="7597189" y="557995"/>
            <a:ext cx="3004135" cy="2632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94552C40-13F0-E04C-B18B-250C87644D8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87" b="56411"/>
          <a:stretch/>
        </p:blipFill>
        <p:spPr>
          <a:xfrm>
            <a:off x="2720860" y="3877157"/>
            <a:ext cx="2706310" cy="248737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DD828EB6-39BF-0347-B410-B89BF216081F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09"/>
          <a:stretch/>
        </p:blipFill>
        <p:spPr>
          <a:xfrm>
            <a:off x="6575303" y="3594315"/>
            <a:ext cx="2954295" cy="2636058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7" name="Connecteur droit avec flèche 6"/>
          <p:cNvCxnSpPr>
            <a:cxnSpLocks/>
          </p:cNvCxnSpPr>
          <p:nvPr/>
        </p:nvCxnSpPr>
        <p:spPr>
          <a:xfrm>
            <a:off x="3609975" y="2149783"/>
            <a:ext cx="398721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en angle 11"/>
          <p:cNvCxnSpPr>
            <a:cxnSpLocks/>
          </p:cNvCxnSpPr>
          <p:nvPr/>
        </p:nvCxnSpPr>
        <p:spPr>
          <a:xfrm>
            <a:off x="4092606" y="2370338"/>
            <a:ext cx="2870169" cy="1223977"/>
          </a:xfrm>
          <a:prstGeom prst="bentConnector3">
            <a:avLst>
              <a:gd name="adj1" fmla="val 10010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en angle 53"/>
          <p:cNvCxnSpPr>
            <a:cxnSpLocks/>
          </p:cNvCxnSpPr>
          <p:nvPr/>
        </p:nvCxnSpPr>
        <p:spPr>
          <a:xfrm rot="16200000" flipH="1">
            <a:off x="3759314" y="2830875"/>
            <a:ext cx="1234846" cy="828675"/>
          </a:xfrm>
          <a:prstGeom prst="bentConnector3">
            <a:avLst>
              <a:gd name="adj1" fmla="val -325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1">
            <a:extLst>
              <a:ext uri="{FF2B5EF4-FFF2-40B4-BE49-F238E27FC236}">
                <a16:creationId xmlns:a16="http://schemas.microsoft.com/office/drawing/2014/main" id="{14389E26-C2D4-4246-AAAC-9DA5175B6584}"/>
              </a:ext>
            </a:extLst>
          </p:cNvPr>
          <p:cNvGrpSpPr/>
          <p:nvPr/>
        </p:nvGrpSpPr>
        <p:grpSpPr>
          <a:xfrm>
            <a:off x="1139552" y="1717968"/>
            <a:ext cx="223711" cy="307777"/>
            <a:chOff x="1048114" y="1941897"/>
            <a:chExt cx="360000" cy="495281"/>
          </a:xfrm>
        </p:grpSpPr>
        <p:sp>
          <p:nvSpPr>
            <p:cNvPr id="22" name="Oval 28">
              <a:extLst>
                <a:ext uri="{FF2B5EF4-FFF2-40B4-BE49-F238E27FC236}">
                  <a16:creationId xmlns:a16="http://schemas.microsoft.com/office/drawing/2014/main" id="{2F66239D-C952-49B6-952F-069EAAAF4D1B}"/>
                </a:ext>
              </a:extLst>
            </p:cNvPr>
            <p:cNvSpPr/>
            <p:nvPr/>
          </p:nvSpPr>
          <p:spPr>
            <a:xfrm>
              <a:off x="1048114" y="200953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TextBox 29">
              <a:extLst>
                <a:ext uri="{FF2B5EF4-FFF2-40B4-BE49-F238E27FC236}">
                  <a16:creationId xmlns:a16="http://schemas.microsoft.com/office/drawing/2014/main" id="{11BEF144-884B-45AE-A9EC-4557141A0362}"/>
                </a:ext>
              </a:extLst>
            </p:cNvPr>
            <p:cNvSpPr txBox="1"/>
            <p:nvPr/>
          </p:nvSpPr>
          <p:spPr>
            <a:xfrm>
              <a:off x="1138114" y="1941897"/>
              <a:ext cx="180001" cy="49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18296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424990CA-6FDB-44BB-B0AD-0B6393BA47CB}"/>
              </a:ext>
            </a:extLst>
          </p:cNvPr>
          <p:cNvSpPr txBox="1"/>
          <p:nvPr/>
        </p:nvSpPr>
        <p:spPr>
          <a:xfrm>
            <a:off x="448778" y="730057"/>
            <a:ext cx="612652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We work in two cold rooms at the M2C in Caen (France), that allow </a:t>
            </a:r>
            <a:r>
              <a:rPr lang="en-GB" sz="1600" b="1" dirty="0"/>
              <a:t>near-field-scale simulations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Experimental protocol:</a:t>
            </a:r>
          </a:p>
          <a:p>
            <a:pPr lvl="2"/>
            <a:r>
              <a:rPr lang="en-GB" sz="1600" b="1" dirty="0"/>
              <a:t>Fill 30-cm cubic</a:t>
            </a:r>
            <a:r>
              <a:rPr lang="en-GB" sz="1600" dirty="0"/>
              <a:t> </a:t>
            </a:r>
            <a:r>
              <a:rPr lang="en-GB" sz="1600" b="1" dirty="0"/>
              <a:t>moulds with sediment </a:t>
            </a:r>
            <a:r>
              <a:rPr lang="en-GB" sz="1600" dirty="0"/>
              <a:t>- 3 grain sizes: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Gravel (4-8 mm)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Coarse sand (2-4 mm)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Fine sand (&lt; 1.2 mm)</a:t>
            </a:r>
          </a:p>
          <a:p>
            <a:pPr lvl="2"/>
            <a:r>
              <a:rPr lang="en-GB" sz="1600" dirty="0"/>
              <a:t>Add the calculated amount of </a:t>
            </a:r>
            <a:r>
              <a:rPr lang="en-GB" sz="1600" b="1" dirty="0"/>
              <a:t>water</a:t>
            </a:r>
            <a:r>
              <a:rPr lang="en-GB" sz="1600" dirty="0"/>
              <a:t> (20 to 30 </a:t>
            </a:r>
            <a:r>
              <a:rPr lang="en-GB" sz="1600" dirty="0" err="1"/>
              <a:t>wt</a:t>
            </a:r>
            <a:r>
              <a:rPr lang="en-GB" sz="1600" dirty="0"/>
              <a:t>% depending on the sediment used)</a:t>
            </a:r>
            <a:endParaRPr lang="en-GB" sz="1600" b="1" dirty="0"/>
          </a:p>
          <a:p>
            <a:pPr lvl="2"/>
            <a:r>
              <a:rPr lang="en-GB" sz="1600" b="1" dirty="0"/>
              <a:t>Freeze</a:t>
            </a:r>
            <a:r>
              <a:rPr lang="en-GB" sz="1600" dirty="0"/>
              <a:t> the mixes at – 20°C</a:t>
            </a:r>
          </a:p>
          <a:p>
            <a:pPr lvl="2"/>
            <a:r>
              <a:rPr lang="en-GB" sz="1600" dirty="0"/>
              <a:t>Remove from mould and </a:t>
            </a:r>
            <a:r>
              <a:rPr lang="en-GB" sz="1600" b="1" dirty="0"/>
              <a:t>thaw </a:t>
            </a:r>
            <a:r>
              <a:rPr lang="en-GB" sz="1600" dirty="0"/>
              <a:t>at ambient temperature, </a:t>
            </a:r>
            <a:r>
              <a:rPr lang="en-GB" sz="1600" b="1" dirty="0"/>
              <a:t>aerial</a:t>
            </a:r>
            <a:r>
              <a:rPr lang="en-GB" sz="1600" dirty="0"/>
              <a:t> or </a:t>
            </a:r>
            <a:r>
              <a:rPr lang="en-GB" sz="1600" b="1" dirty="0"/>
              <a:t>submerged</a:t>
            </a:r>
          </a:p>
          <a:p>
            <a:pPr lvl="2"/>
            <a:r>
              <a:rPr lang="en-GB" sz="1600" dirty="0"/>
              <a:t>If submerged, additional variations: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b="1" dirty="0"/>
              <a:t>water level</a:t>
            </a:r>
            <a:r>
              <a:rPr lang="en-GB" sz="1600" dirty="0"/>
              <a:t> (block fully or partially submerged)</a:t>
            </a:r>
          </a:p>
          <a:p>
            <a:pPr marL="1657350" lvl="3" indent="-285750">
              <a:buFont typeface="Courier New" panose="02070309020205020404" pitchFamily="49" charset="0"/>
              <a:buChar char="o"/>
            </a:pPr>
            <a:r>
              <a:rPr lang="en-GB" sz="1600" dirty="0"/>
              <a:t>addition of </a:t>
            </a:r>
            <a:r>
              <a:rPr lang="en-GB" sz="1600" b="1" dirty="0"/>
              <a:t>flow </a:t>
            </a:r>
            <a:r>
              <a:rPr lang="en-GB" sz="1600" dirty="0"/>
              <a:t>in water</a:t>
            </a:r>
          </a:p>
        </p:txBody>
      </p: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4273766-DD08-4B07-BBB0-AD128CEE9A6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B8D76CFB-267C-4982-A3C2-A80C11F11E5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ZoneTexte 14">
            <a:extLst>
              <a:ext uri="{FF2B5EF4-FFF2-40B4-BE49-F238E27FC236}">
                <a16:creationId xmlns:a16="http://schemas.microsoft.com/office/drawing/2014/main" id="{0C3D2A3F-BB1A-4C3F-8BC0-558BFC1DE1E1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6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8422486-C7D2-43DB-945A-F053577584A7}"/>
              </a:ext>
            </a:extLst>
          </p:cNvPr>
          <p:cNvSpPr txBox="1"/>
          <p:nvPr/>
        </p:nvSpPr>
        <p:spPr>
          <a:xfrm>
            <a:off x="1363264" y="5830537"/>
            <a:ext cx="2779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5: schematic diagram of the block-making process (credits: M. </a:t>
            </a:r>
            <a:r>
              <a:rPr lang="en-GB" sz="1200" i="1" dirty="0" err="1"/>
              <a:t>Leguen</a:t>
            </a:r>
            <a:r>
              <a:rPr lang="en-GB" sz="1200" i="1" dirty="0"/>
              <a:t>).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1139552" y="1717968"/>
            <a:ext cx="223711" cy="307777"/>
            <a:chOff x="1048114" y="1941897"/>
            <a:chExt cx="360000" cy="495281"/>
          </a:xfrm>
        </p:grpSpPr>
        <p:sp>
          <p:nvSpPr>
            <p:cNvPr id="28" name="Oval 28">
              <a:extLst>
                <a:ext uri="{FF2B5EF4-FFF2-40B4-BE49-F238E27FC236}">
                  <a16:creationId xmlns:a16="http://schemas.microsoft.com/office/drawing/2014/main" id="{007A8C08-1129-4407-8062-4EE6E6824664}"/>
                </a:ext>
              </a:extLst>
            </p:cNvPr>
            <p:cNvSpPr/>
            <p:nvPr/>
          </p:nvSpPr>
          <p:spPr>
            <a:xfrm>
              <a:off x="1048114" y="200953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5" name="TextBox 29">
              <a:extLst>
                <a:ext uri="{FF2B5EF4-FFF2-40B4-BE49-F238E27FC236}">
                  <a16:creationId xmlns:a16="http://schemas.microsoft.com/office/drawing/2014/main" id="{DB9F29E2-63B3-4BB1-BF34-9677C645BDFE}"/>
                </a:ext>
              </a:extLst>
            </p:cNvPr>
            <p:cNvSpPr txBox="1"/>
            <p:nvPr/>
          </p:nvSpPr>
          <p:spPr>
            <a:xfrm>
              <a:off x="1138114" y="1941897"/>
              <a:ext cx="180001" cy="49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1</a:t>
              </a:r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1139553" y="2694840"/>
            <a:ext cx="223711" cy="307777"/>
            <a:chOff x="1048114" y="1941897"/>
            <a:chExt cx="360000" cy="495281"/>
          </a:xfrm>
        </p:grpSpPr>
        <p:sp>
          <p:nvSpPr>
            <p:cNvPr id="37" name="Oval 28">
              <a:extLst>
                <a:ext uri="{FF2B5EF4-FFF2-40B4-BE49-F238E27FC236}">
                  <a16:creationId xmlns:a16="http://schemas.microsoft.com/office/drawing/2014/main" id="{007A8C08-1129-4407-8062-4EE6E6824664}"/>
                </a:ext>
              </a:extLst>
            </p:cNvPr>
            <p:cNvSpPr/>
            <p:nvPr/>
          </p:nvSpPr>
          <p:spPr>
            <a:xfrm>
              <a:off x="1048114" y="200953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TextBox 29">
              <a:extLst>
                <a:ext uri="{FF2B5EF4-FFF2-40B4-BE49-F238E27FC236}">
                  <a16:creationId xmlns:a16="http://schemas.microsoft.com/office/drawing/2014/main" id="{DB9F29E2-63B3-4BB1-BF34-9677C645BDFE}"/>
                </a:ext>
              </a:extLst>
            </p:cNvPr>
            <p:cNvSpPr txBox="1"/>
            <p:nvPr/>
          </p:nvSpPr>
          <p:spPr>
            <a:xfrm>
              <a:off x="1138114" y="1941897"/>
              <a:ext cx="180001" cy="49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2</a:t>
              </a: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1139553" y="3169773"/>
            <a:ext cx="223711" cy="307777"/>
            <a:chOff x="1048114" y="1941897"/>
            <a:chExt cx="360000" cy="495281"/>
          </a:xfrm>
        </p:grpSpPr>
        <p:sp>
          <p:nvSpPr>
            <p:cNvPr id="44" name="Oval 28">
              <a:extLst>
                <a:ext uri="{FF2B5EF4-FFF2-40B4-BE49-F238E27FC236}">
                  <a16:creationId xmlns:a16="http://schemas.microsoft.com/office/drawing/2014/main" id="{007A8C08-1129-4407-8062-4EE6E6824664}"/>
                </a:ext>
              </a:extLst>
            </p:cNvPr>
            <p:cNvSpPr/>
            <p:nvPr/>
          </p:nvSpPr>
          <p:spPr>
            <a:xfrm>
              <a:off x="1048114" y="200953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5" name="TextBox 29">
              <a:extLst>
                <a:ext uri="{FF2B5EF4-FFF2-40B4-BE49-F238E27FC236}">
                  <a16:creationId xmlns:a16="http://schemas.microsoft.com/office/drawing/2014/main" id="{DB9F29E2-63B3-4BB1-BF34-9677C645BDFE}"/>
                </a:ext>
              </a:extLst>
            </p:cNvPr>
            <p:cNvSpPr txBox="1"/>
            <p:nvPr/>
          </p:nvSpPr>
          <p:spPr>
            <a:xfrm>
              <a:off x="1138114" y="1941897"/>
              <a:ext cx="180001" cy="49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3</a:t>
              </a:r>
            </a:p>
          </p:txBody>
        </p:sp>
      </p:grpSp>
      <p:grpSp>
        <p:nvGrpSpPr>
          <p:cNvPr id="46" name="Groupe 45"/>
          <p:cNvGrpSpPr/>
          <p:nvPr/>
        </p:nvGrpSpPr>
        <p:grpSpPr>
          <a:xfrm>
            <a:off x="1139552" y="3429602"/>
            <a:ext cx="223711" cy="307777"/>
            <a:chOff x="1048114" y="1941897"/>
            <a:chExt cx="360000" cy="495281"/>
          </a:xfrm>
        </p:grpSpPr>
        <p:sp>
          <p:nvSpPr>
            <p:cNvPr id="47" name="Oval 28">
              <a:extLst>
                <a:ext uri="{FF2B5EF4-FFF2-40B4-BE49-F238E27FC236}">
                  <a16:creationId xmlns:a16="http://schemas.microsoft.com/office/drawing/2014/main" id="{007A8C08-1129-4407-8062-4EE6E6824664}"/>
                </a:ext>
              </a:extLst>
            </p:cNvPr>
            <p:cNvSpPr/>
            <p:nvPr/>
          </p:nvSpPr>
          <p:spPr>
            <a:xfrm>
              <a:off x="1048114" y="2009537"/>
              <a:ext cx="360000" cy="36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TextBox 29">
              <a:extLst>
                <a:ext uri="{FF2B5EF4-FFF2-40B4-BE49-F238E27FC236}">
                  <a16:creationId xmlns:a16="http://schemas.microsoft.com/office/drawing/2014/main" id="{DB9F29E2-63B3-4BB1-BF34-9677C645BDFE}"/>
                </a:ext>
              </a:extLst>
            </p:cNvPr>
            <p:cNvSpPr txBox="1"/>
            <p:nvPr/>
          </p:nvSpPr>
          <p:spPr>
            <a:xfrm>
              <a:off x="1138114" y="1941897"/>
              <a:ext cx="180001" cy="49528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4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60B8A0C-932D-4C20-9073-F57A380F6E9D}"/>
              </a:ext>
            </a:extLst>
          </p:cNvPr>
          <p:cNvGrpSpPr/>
          <p:nvPr/>
        </p:nvGrpSpPr>
        <p:grpSpPr>
          <a:xfrm>
            <a:off x="4142509" y="4213500"/>
            <a:ext cx="7874890" cy="2165468"/>
            <a:chOff x="4142509" y="4213500"/>
            <a:chExt cx="7874890" cy="2165468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C69F918-454C-475E-A296-8D3FDA93E9BC}"/>
                </a:ext>
              </a:extLst>
            </p:cNvPr>
            <p:cNvGrpSpPr/>
            <p:nvPr/>
          </p:nvGrpSpPr>
          <p:grpSpPr>
            <a:xfrm>
              <a:off x="4562503" y="4213500"/>
              <a:ext cx="5982249" cy="2134408"/>
              <a:chOff x="1865661" y="3481708"/>
              <a:chExt cx="7849896" cy="2800767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B514DAC8-2D8A-44B7-8B52-94C00E687CB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49" t="3760" r="69780" b="56356"/>
              <a:stretch/>
            </p:blipFill>
            <p:spPr>
              <a:xfrm>
                <a:off x="1865661" y="4303204"/>
                <a:ext cx="1956122" cy="1979271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504748D-B888-46FF-85DA-0825ECD8FB6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67363" r="3441" b="56309"/>
              <a:stretch/>
            </p:blipFill>
            <p:spPr>
              <a:xfrm>
                <a:off x="4385084" y="4114274"/>
                <a:ext cx="2141316" cy="2168201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3C2A2178-23AD-40B2-A7AD-79EA00BC58D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4722" b="97697" l="36234" r="70519">
                            <a14:foregroundMark x1="41558" y1="69482" x2="47013" y2="64107"/>
                            <a14:foregroundMark x1="47013" y1="64107" x2="50519" y2="58541"/>
                            <a14:foregroundMark x1="46753" y1="57774" x2="55195" y2="58349"/>
                            <a14:foregroundMark x1="53766" y1="55470" x2="55455" y2="50480"/>
                            <a14:foregroundMark x1="62597" y1="48752" x2="69870" y2="56622"/>
                            <a14:foregroundMark x1="61818" y1="47601" x2="61818" y2="47601"/>
                            <a14:foregroundMark x1="63896" y1="45298" x2="63896" y2="45298"/>
                            <a14:foregroundMark x1="36623" y1="65643" x2="36623" y2="65643"/>
                            <a14:foregroundMark x1="40909" y1="74856" x2="42078" y2="92131"/>
                            <a14:foregroundMark x1="39351" y1="97121" x2="50909" y2="94626"/>
                            <a14:foregroundMark x1="70909" y1="54702" x2="70909" y2="54702"/>
                            <a14:foregroundMark x1="60779" y1="62956" x2="60779" y2="62956"/>
                            <a14:foregroundMark x1="48961" y1="69674" x2="48442" y2="69674"/>
                            <a14:foregroundMark x1="41818" y1="61804" x2="39091" y2="62764"/>
                            <a14:foregroundMark x1="55714" y1="73704" x2="55714" y2="73704"/>
                            <a14:foregroundMark x1="55714" y1="73896" x2="55325" y2="95777"/>
                            <a14:foregroundMark x1="59740" y1="87908" x2="60649" y2="86564"/>
                            <a14:foregroundMark x1="55974" y1="97121" x2="55974" y2="97121"/>
                            <a14:foregroundMark x1="55714" y1="97697" x2="55714" y2="97697"/>
                            <a14:foregroundMark x1="59221" y1="64875" x2="42597" y2="71977"/>
                            <a14:foregroundMark x1="65065" y1="44722" x2="61558" y2="48944"/>
                            <a14:foregroundMark x1="36234" y1="75816" x2="36234" y2="75816"/>
                            <a14:foregroundMark x1="54026" y1="95585" x2="54026" y2="95585"/>
                            <a14:foregroundMark x1="61169" y1="81766" x2="61169" y2="81766"/>
                            <a14:foregroundMark x1="61169" y1="70633" x2="61169" y2="70633"/>
                            <a14:foregroundMark x1="61039" y1="81574" x2="61039" y2="64491"/>
                            <a14:foregroundMark x1="40649" y1="61228" x2="39870" y2="60845"/>
                          </a14:backgroundRemoval>
                        </a14:imgEffect>
                      </a14:imgLayer>
                    </a14:imgProps>
                  </a:ext>
                </a:extLst>
              </a:blip>
              <a:srcRect l="34590" t="42886" r="27979" b="678"/>
              <a:stretch/>
            </p:blipFill>
            <p:spPr>
              <a:xfrm>
                <a:off x="6970307" y="3481708"/>
                <a:ext cx="2745250" cy="2800767"/>
              </a:xfrm>
              <a:prstGeom prst="rect">
                <a:avLst/>
              </a:prstGeom>
            </p:spPr>
          </p:pic>
          <p:sp>
            <p:nvSpPr>
              <p:cNvPr id="23" name="Arrow: Up 22">
                <a:extLst>
                  <a:ext uri="{FF2B5EF4-FFF2-40B4-BE49-F238E27FC236}">
                    <a16:creationId xmlns:a16="http://schemas.microsoft.com/office/drawing/2014/main" id="{F5749E04-6FBD-4C56-9EF2-34B859B39AD4}"/>
                  </a:ext>
                </a:extLst>
              </p:cNvPr>
              <p:cNvSpPr/>
              <p:nvPr/>
            </p:nvSpPr>
            <p:spPr>
              <a:xfrm rot="5400000">
                <a:off x="3873657" y="5001115"/>
                <a:ext cx="300942" cy="751207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4" name="Arrow: Up 23">
                <a:extLst>
                  <a:ext uri="{FF2B5EF4-FFF2-40B4-BE49-F238E27FC236}">
                    <a16:creationId xmlns:a16="http://schemas.microsoft.com/office/drawing/2014/main" id="{7E57DDCD-D4B3-49E2-8962-4BBCF7B9FCC7}"/>
                  </a:ext>
                </a:extLst>
              </p:cNvPr>
              <p:cNvSpPr/>
              <p:nvPr/>
            </p:nvSpPr>
            <p:spPr>
              <a:xfrm rot="5400000">
                <a:off x="6444233" y="5001115"/>
                <a:ext cx="300942" cy="751207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5" name="Arrow: Up 24">
                <a:extLst>
                  <a:ext uri="{FF2B5EF4-FFF2-40B4-BE49-F238E27FC236}">
                    <a16:creationId xmlns:a16="http://schemas.microsoft.com/office/drawing/2014/main" id="{7C2C51A7-31E0-46D5-8FDF-4530CAFB1B1E}"/>
                  </a:ext>
                </a:extLst>
              </p:cNvPr>
              <p:cNvSpPr/>
              <p:nvPr/>
            </p:nvSpPr>
            <p:spPr>
              <a:xfrm rot="5400000">
                <a:off x="9019719" y="5001115"/>
                <a:ext cx="300942" cy="751207"/>
              </a:xfrm>
              <a:prstGeom prst="upArrow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0E3FB18-EC0F-4FE6-9F5E-2E2D5DA8EBD7}"/>
                </a:ext>
              </a:extLst>
            </p:cNvPr>
            <p:cNvGrpSpPr/>
            <p:nvPr/>
          </p:nvGrpSpPr>
          <p:grpSpPr>
            <a:xfrm>
              <a:off x="6645656" y="4276810"/>
              <a:ext cx="360000" cy="360000"/>
              <a:chOff x="1506944" y="4584434"/>
              <a:chExt cx="360000" cy="360000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007A8C08-1129-4407-8062-4EE6E6824664}"/>
                  </a:ext>
                </a:extLst>
              </p:cNvPr>
              <p:cNvSpPr/>
              <p:nvPr/>
            </p:nvSpPr>
            <p:spPr>
              <a:xfrm>
                <a:off x="1506944" y="4584434"/>
                <a:ext cx="360000" cy="360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9F29E2-63B3-4BB1-BF34-9677C645BDFE}"/>
                  </a:ext>
                </a:extLst>
              </p:cNvPr>
              <p:cNvSpPr txBox="1"/>
              <p:nvPr/>
            </p:nvSpPr>
            <p:spPr>
              <a:xfrm>
                <a:off x="1596944" y="4674434"/>
                <a:ext cx="180000" cy="180000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dirty="0"/>
                  <a:t>1</a:t>
                </a:r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870E53B-1FB4-4152-B2A3-975DC105FBA5}"/>
                </a:ext>
              </a:extLst>
            </p:cNvPr>
            <p:cNvGrpSpPr/>
            <p:nvPr/>
          </p:nvGrpSpPr>
          <p:grpSpPr>
            <a:xfrm>
              <a:off x="8497652" y="4267478"/>
              <a:ext cx="360000" cy="369332"/>
              <a:chOff x="1469334" y="4570436"/>
              <a:chExt cx="360000" cy="369332"/>
            </a:xfrm>
          </p:grpSpPr>
          <p:sp>
            <p:nvSpPr>
              <p:cNvPr id="33" name="Oval 32">
                <a:extLst>
                  <a:ext uri="{FF2B5EF4-FFF2-40B4-BE49-F238E27FC236}">
                    <a16:creationId xmlns:a16="http://schemas.microsoft.com/office/drawing/2014/main" id="{8E50C4D4-7363-4F4F-97E5-537EEA73FFCF}"/>
                  </a:ext>
                </a:extLst>
              </p:cNvPr>
              <p:cNvSpPr/>
              <p:nvPr/>
            </p:nvSpPr>
            <p:spPr>
              <a:xfrm>
                <a:off x="1469334" y="4575102"/>
                <a:ext cx="360000" cy="360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583D142E-9791-4689-BC74-A02B2750FA30}"/>
                  </a:ext>
                </a:extLst>
              </p:cNvPr>
              <p:cNvSpPr txBox="1"/>
              <p:nvPr/>
            </p:nvSpPr>
            <p:spPr>
              <a:xfrm>
                <a:off x="1559334" y="4570436"/>
                <a:ext cx="18000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dirty="0"/>
                  <a:t>2</a:t>
                </a:r>
              </a:p>
            </p:txBody>
          </p:sp>
        </p:grp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7D7B52BD-AA09-4EA4-8BB7-FC6987B068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42610" l="68052" r="95065">
                          <a14:foregroundMark x1="73117" y1="14971" x2="77922" y2="4031"/>
                          <a14:foregroundMark x1="77922" y1="4031" x2="86883" y2="3455"/>
                          <a14:foregroundMark x1="86883" y1="3455" x2="91558" y2="15547"/>
                          <a14:foregroundMark x1="91558" y1="15547" x2="90779" y2="28599"/>
                          <a14:foregroundMark x1="90779" y1="28599" x2="87532" y2="40499"/>
                          <a14:foregroundMark x1="87532" y1="40499" x2="77532" y2="41459"/>
                          <a14:foregroundMark x1="77532" y1="41459" x2="69351" y2="37620"/>
                          <a14:foregroundMark x1="69351" y1="37620" x2="70260" y2="14203"/>
                          <a14:foregroundMark x1="73636" y1="14395" x2="82727" y2="14203"/>
                          <a14:foregroundMark x1="82727" y1="14203" x2="84416" y2="14203"/>
                          <a14:foregroundMark x1="91558" y1="11132" x2="95065" y2="6334"/>
                          <a14:foregroundMark x1="90130" y1="6334" x2="85714" y2="2303"/>
                          <a14:foregroundMark x1="70519" y1="6910" x2="70260" y2="15163"/>
                          <a14:foregroundMark x1="69091" y1="9597" x2="69740" y2="13820"/>
                          <a14:foregroundMark x1="68052" y1="11516" x2="68052" y2="11516"/>
                          <a14:foregroundMark x1="67792" y1="10365" x2="75325" y2="4415"/>
                          <a14:foregroundMark x1="75325" y1="4415" x2="76883" y2="1344"/>
                          <a14:foregroundMark x1="76883" y1="384" x2="86364" y2="0"/>
                          <a14:foregroundMark x1="86364" y1="0" x2="91818" y2="0"/>
                          <a14:foregroundMark x1="91558" y1="1344" x2="94156" y2="5758"/>
                          <a14:foregroundMark x1="68831" y1="42418" x2="77922" y2="41843"/>
                          <a14:foregroundMark x1="77922" y1="41843" x2="87013" y2="42418"/>
                          <a14:foregroundMark x1="87013" y1="42418" x2="89351" y2="29750"/>
                          <a14:foregroundMark x1="89351" y1="29750" x2="88052" y2="14395"/>
                          <a14:foregroundMark x1="69091" y1="15739" x2="69091" y2="42610"/>
                          <a14:foregroundMark x1="69481" y1="16123" x2="73506" y2="4798"/>
                          <a14:foregroundMark x1="73506" y1="4798" x2="76623" y2="1344"/>
                          <a14:backgroundMark x1="68312" y1="3839" x2="71688" y2="2495"/>
                        </a14:backgroundRemoval>
                      </a14:imgEffect>
                    </a14:imgLayer>
                  </a14:imgProps>
                </a:ext>
              </a:extLst>
            </a:blip>
            <a:srcRect l="67363" r="3441" b="56309"/>
            <a:stretch/>
          </p:blipFill>
          <p:spPr>
            <a:xfrm>
              <a:off x="10385545" y="4726626"/>
              <a:ext cx="1631854" cy="1652342"/>
            </a:xfrm>
            <a:prstGeom prst="rect">
              <a:avLst/>
            </a:prstGeom>
            <a:effectLst>
              <a:glow rad="228600">
                <a:schemeClr val="accent1">
                  <a:lumMod val="75000"/>
                  <a:alpha val="40000"/>
                </a:schemeClr>
              </a:glow>
            </a:effectLst>
          </p:spPr>
        </p:pic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BA05679-75E1-421A-B835-9CDDDF26784A}"/>
                </a:ext>
              </a:extLst>
            </p:cNvPr>
            <p:cNvGrpSpPr/>
            <p:nvPr/>
          </p:nvGrpSpPr>
          <p:grpSpPr>
            <a:xfrm>
              <a:off x="10544752" y="4267478"/>
              <a:ext cx="360000" cy="369332"/>
              <a:chOff x="1503000" y="4565770"/>
              <a:chExt cx="360000" cy="369332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E70D1FE-3FAE-40EF-9316-504DED71BF35}"/>
                  </a:ext>
                </a:extLst>
              </p:cNvPr>
              <p:cNvSpPr/>
              <p:nvPr/>
            </p:nvSpPr>
            <p:spPr>
              <a:xfrm>
                <a:off x="1503000" y="4570436"/>
                <a:ext cx="360000" cy="36000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73060BA-3A24-47A3-85E0-68161E42E84A}"/>
                  </a:ext>
                </a:extLst>
              </p:cNvPr>
              <p:cNvSpPr txBox="1"/>
              <p:nvPr/>
            </p:nvSpPr>
            <p:spPr>
              <a:xfrm>
                <a:off x="1593000" y="4565770"/>
                <a:ext cx="180000" cy="369332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algn="ctr"/>
                <a:r>
                  <a:rPr lang="en-GB" dirty="0"/>
                  <a:t>3</a:t>
                </a:r>
              </a:p>
            </p:txBody>
          </p:sp>
        </p:grpSp>
        <p:cxnSp>
          <p:nvCxnSpPr>
            <p:cNvPr id="51" name="Connecteur droit avec flèche 50"/>
            <p:cNvCxnSpPr/>
            <p:nvPr/>
          </p:nvCxnSpPr>
          <p:spPr>
            <a:xfrm flipV="1">
              <a:off x="4462901" y="5222620"/>
              <a:ext cx="0" cy="1071687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ZoneTexte 51"/>
            <p:cNvSpPr txBox="1"/>
            <p:nvPr/>
          </p:nvSpPr>
          <p:spPr>
            <a:xfrm rot="16200000">
              <a:off x="3949836" y="5577510"/>
              <a:ext cx="7239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30 cm</a:t>
              </a:r>
              <a:endParaRPr lang="en-US" sz="1600" dirty="0"/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DF7688C-6F11-49DF-AE5A-F4C7225A45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hq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8932" b="91068" l="10000" r="90000">
                          <a14:foregroundMark x1="36429" y1="90874" x2="37619" y2="90874"/>
                          <a14:foregroundMark x1="62500" y1="91262" x2="62500" y2="91262"/>
                          <a14:foregroundMark x1="37024" y1="8932" x2="37024" y2="8932"/>
                          <a14:foregroundMark x1="64048" y1="8738" x2="64048" y2="87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35" t="4610" r="19983" b="6905"/>
            <a:stretch/>
          </p:blipFill>
          <p:spPr>
            <a:xfrm rot="664995">
              <a:off x="10665393" y="5461473"/>
              <a:ext cx="204642" cy="182646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FE92A7EE-A641-449A-9205-9CD05B8A14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 cstate="hq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8932" b="91068" l="10000" r="90000">
                          <a14:foregroundMark x1="36429" y1="90874" x2="37619" y2="90874"/>
                          <a14:foregroundMark x1="62500" y1="91262" x2="62500" y2="91262"/>
                          <a14:foregroundMark x1="37024" y1="8932" x2="37024" y2="8932"/>
                          <a14:foregroundMark x1="64048" y1="8738" x2="64048" y2="87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35" t="4610" r="19983" b="6905"/>
            <a:stretch/>
          </p:blipFill>
          <p:spPr>
            <a:xfrm rot="664995">
              <a:off x="10827560" y="5944534"/>
              <a:ext cx="167502" cy="149498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292184E5-4E65-47BB-B9F5-1A5E648C68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5" cstate="hq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8932" b="91068" l="10000" r="90000">
                          <a14:foregroundMark x1="36429" y1="90874" x2="37619" y2="90874"/>
                          <a14:foregroundMark x1="62500" y1="91262" x2="62500" y2="91262"/>
                          <a14:foregroundMark x1="37024" y1="8932" x2="37024" y2="8932"/>
                          <a14:foregroundMark x1="64048" y1="8738" x2="64048" y2="873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35" t="4610" r="19983" b="6905"/>
            <a:stretch/>
          </p:blipFill>
          <p:spPr>
            <a:xfrm rot="664995">
              <a:off x="11199019" y="5546196"/>
              <a:ext cx="218066" cy="194627"/>
            </a:xfrm>
            <a:prstGeom prst="rect">
              <a:avLst/>
            </a:prstGeom>
            <a:effectLst>
              <a:glow>
                <a:schemeClr val="accent1"/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1238680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7">
            <a:extLst>
              <a:ext uri="{FF2B5EF4-FFF2-40B4-BE49-F238E27FC236}">
                <a16:creationId xmlns:a16="http://schemas.microsoft.com/office/drawing/2014/main" id="{5DD54C67-2C3B-4352-B292-875F95C2A748}"/>
              </a:ext>
            </a:extLst>
          </p:cNvPr>
          <p:cNvGrpSpPr/>
          <p:nvPr/>
        </p:nvGrpSpPr>
        <p:grpSpPr>
          <a:xfrm>
            <a:off x="4945472" y="478789"/>
            <a:ext cx="6986726" cy="2408854"/>
            <a:chOff x="4736237" y="1244284"/>
            <a:chExt cx="6986726" cy="2408854"/>
          </a:xfrm>
        </p:grpSpPr>
        <p:pic>
          <p:nvPicPr>
            <p:cNvPr id="71" name="Image 10">
              <a:extLst>
                <a:ext uri="{FF2B5EF4-FFF2-40B4-BE49-F238E27FC236}">
                  <a16:creationId xmlns:a16="http://schemas.microsoft.com/office/drawing/2014/main" id="{FEECC143-0F00-41D7-8837-F68B2E0ED121}"/>
                </a:ext>
              </a:extLst>
            </p:cNvPr>
            <p:cNvPicPr/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" t="80867" r="188" b="261"/>
            <a:stretch/>
          </p:blipFill>
          <p:spPr>
            <a:xfrm>
              <a:off x="4736237" y="1277549"/>
              <a:ext cx="6986726" cy="2375589"/>
            </a:xfrm>
            <a:prstGeom prst="rect">
              <a:avLst/>
            </a:prstGeom>
            <a:ln w="9525">
              <a:noFill/>
            </a:ln>
          </p:spPr>
        </p:pic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11261485-A9FD-4D8D-993D-EE53FCC8B1F2}"/>
                </a:ext>
              </a:extLst>
            </p:cNvPr>
            <p:cNvSpPr/>
            <p:nvPr/>
          </p:nvSpPr>
          <p:spPr>
            <a:xfrm>
              <a:off x="8035963" y="1244284"/>
              <a:ext cx="1053465" cy="38480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51774CC9-A9E6-42D3-B6DE-D1B7DC794D63}"/>
                </a:ext>
              </a:extLst>
            </p:cNvPr>
            <p:cNvSpPr/>
            <p:nvPr/>
          </p:nvSpPr>
          <p:spPr>
            <a:xfrm>
              <a:off x="8155979" y="1719101"/>
              <a:ext cx="763905" cy="3695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3FBDA16D-A775-4FCA-A592-8646AD4819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1544" t="4529" r="2752" b="57437"/>
            <a:stretch/>
          </p:blipFill>
          <p:spPr>
            <a:xfrm>
              <a:off x="6950673" y="1290124"/>
              <a:ext cx="829765" cy="832056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21DF6C54-1A0C-45C2-918F-7E6492AD65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1544" t="4529" r="2752" b="57437"/>
            <a:stretch/>
          </p:blipFill>
          <p:spPr>
            <a:xfrm>
              <a:off x="9576430" y="1277549"/>
              <a:ext cx="829765" cy="832056"/>
            </a:xfrm>
            <a:prstGeom prst="rect">
              <a:avLst/>
            </a:prstGeom>
          </p:spPr>
        </p:pic>
      </p:grp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4273766-DD08-4B07-BBB0-AD128CEE9A6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B8D76CFB-267C-4982-A3C2-A80C11F11E5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ZoneTexte 14">
            <a:extLst>
              <a:ext uri="{FF2B5EF4-FFF2-40B4-BE49-F238E27FC236}">
                <a16:creationId xmlns:a16="http://schemas.microsoft.com/office/drawing/2014/main" id="{0C3D2A3F-BB1A-4C3F-8BC0-558BFC1DE1E1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7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44AF22F-C576-4E05-A0B7-363C615F459D}"/>
              </a:ext>
            </a:extLst>
          </p:cNvPr>
          <p:cNvGrpSpPr/>
          <p:nvPr/>
        </p:nvGrpSpPr>
        <p:grpSpPr>
          <a:xfrm>
            <a:off x="259801" y="930461"/>
            <a:ext cx="1684781" cy="5383034"/>
            <a:chOff x="9798002" y="892573"/>
            <a:chExt cx="1684781" cy="5383034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DBAA90E-E915-4AEF-A125-7CA1F3B05A92}"/>
                </a:ext>
              </a:extLst>
            </p:cNvPr>
            <p:cNvGrpSpPr/>
            <p:nvPr/>
          </p:nvGrpSpPr>
          <p:grpSpPr>
            <a:xfrm>
              <a:off x="9798002" y="892573"/>
              <a:ext cx="1684781" cy="5383034"/>
              <a:chOff x="9120339" y="444155"/>
              <a:chExt cx="2210766" cy="7063608"/>
            </a:xfrm>
          </p:grpSpPr>
          <p:pic>
            <p:nvPicPr>
              <p:cNvPr id="49" name="Picture 48">
                <a:extLst>
                  <a:ext uri="{FF2B5EF4-FFF2-40B4-BE49-F238E27FC236}">
                    <a16:creationId xmlns:a16="http://schemas.microsoft.com/office/drawing/2014/main" id="{812B05AA-3C66-4114-8E5B-E5A5923F6A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9448" t="2980" r="872" b="55291"/>
              <a:stretch/>
            </p:blipFill>
            <p:spPr>
              <a:xfrm>
                <a:off x="9120339" y="444155"/>
                <a:ext cx="2210765" cy="2106592"/>
              </a:xfrm>
              <a:prstGeom prst="rect">
                <a:avLst/>
              </a:prstGeom>
            </p:spPr>
          </p:pic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id="{71A73EEE-B9ED-456F-B25A-D003D24FAF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6931" t="48799" r="35240" b="3019"/>
              <a:stretch/>
            </p:blipFill>
            <p:spPr>
              <a:xfrm>
                <a:off x="9189280" y="5075391"/>
                <a:ext cx="2072887" cy="2432372"/>
              </a:xfrm>
              <a:prstGeom prst="rect">
                <a:avLst/>
              </a:prstGeom>
            </p:spPr>
          </p:pic>
          <p:pic>
            <p:nvPicPr>
              <p:cNvPr id="51" name="Picture 50">
                <a:extLst>
                  <a:ext uri="{FF2B5EF4-FFF2-40B4-BE49-F238E27FC236}">
                    <a16:creationId xmlns:a16="http://schemas.microsoft.com/office/drawing/2014/main" id="{1B644EBD-0E82-4A13-A039-2C3E4716A6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69448" t="46744" r="872" b="3472"/>
              <a:stretch/>
            </p:blipFill>
            <p:spPr>
              <a:xfrm>
                <a:off x="9120340" y="2550747"/>
                <a:ext cx="2210765" cy="2513184"/>
              </a:xfrm>
              <a:prstGeom prst="rect">
                <a:avLst/>
              </a:prstGeom>
            </p:spPr>
          </p:pic>
        </p:grpSp>
        <p:sp>
          <p:nvSpPr>
            <p:cNvPr id="38" name="Arrow: Up 37">
              <a:extLst>
                <a:ext uri="{FF2B5EF4-FFF2-40B4-BE49-F238E27FC236}">
                  <a16:creationId xmlns:a16="http://schemas.microsoft.com/office/drawing/2014/main" id="{222907E7-CD47-4E4D-BDFC-7EBFA518E542}"/>
                </a:ext>
              </a:extLst>
            </p:cNvPr>
            <p:cNvSpPr/>
            <p:nvPr/>
          </p:nvSpPr>
          <p:spPr>
            <a:xfrm>
              <a:off x="10503383" y="4438965"/>
              <a:ext cx="229342" cy="57248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Arrow: Up 45">
              <a:extLst>
                <a:ext uri="{FF2B5EF4-FFF2-40B4-BE49-F238E27FC236}">
                  <a16:creationId xmlns:a16="http://schemas.microsoft.com/office/drawing/2014/main" id="{9055B31F-5EF8-4F3B-8170-3D033DD1B129}"/>
                </a:ext>
              </a:extLst>
            </p:cNvPr>
            <p:cNvSpPr/>
            <p:nvPr/>
          </p:nvSpPr>
          <p:spPr>
            <a:xfrm>
              <a:off x="10607892" y="2563515"/>
              <a:ext cx="229342" cy="57248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3" name="Oval 52">
            <a:extLst>
              <a:ext uri="{FF2B5EF4-FFF2-40B4-BE49-F238E27FC236}">
                <a16:creationId xmlns:a16="http://schemas.microsoft.com/office/drawing/2014/main" id="{2B736045-DDC1-4863-9B54-0CE348170B02}"/>
              </a:ext>
            </a:extLst>
          </p:cNvPr>
          <p:cNvSpPr/>
          <p:nvPr/>
        </p:nvSpPr>
        <p:spPr>
          <a:xfrm>
            <a:off x="169801" y="561129"/>
            <a:ext cx="360000" cy="36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A98515C-DE48-422B-96EA-1414908A29CD}"/>
              </a:ext>
            </a:extLst>
          </p:cNvPr>
          <p:cNvSpPr txBox="1"/>
          <p:nvPr/>
        </p:nvSpPr>
        <p:spPr>
          <a:xfrm>
            <a:off x="259801" y="556463"/>
            <a:ext cx="1800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dirty="0"/>
              <a:t>4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BA2A274-7B9D-4D9B-8DD4-D808D89A1E1E}"/>
              </a:ext>
            </a:extLst>
          </p:cNvPr>
          <p:cNvCxnSpPr/>
          <p:nvPr/>
        </p:nvCxnSpPr>
        <p:spPr>
          <a:xfrm>
            <a:off x="2068497" y="1553592"/>
            <a:ext cx="3045041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F59F89C-E82C-4DE5-A650-672ECA11858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891986" y="2546849"/>
            <a:ext cx="3833073" cy="1846558"/>
          </a:xfrm>
          <a:prstGeom prst="bentConnector3">
            <a:avLst>
              <a:gd name="adj1" fmla="val 100061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5" name="Image 9">
            <a:extLst>
              <a:ext uri="{FF2B5EF4-FFF2-40B4-BE49-F238E27FC236}">
                <a16:creationId xmlns:a16="http://schemas.microsoft.com/office/drawing/2014/main" id="{16AFDF2A-ABA6-451B-B991-DD5D859C00D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32268" r="23180"/>
          <a:stretch/>
        </p:blipFill>
        <p:spPr>
          <a:xfrm>
            <a:off x="5113538" y="3653139"/>
            <a:ext cx="3549393" cy="2588997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0F10FF7B-CF8F-4468-8A4B-1A42C0FEA42E}"/>
              </a:ext>
            </a:extLst>
          </p:cNvPr>
          <p:cNvSpPr txBox="1"/>
          <p:nvPr/>
        </p:nvSpPr>
        <p:spPr>
          <a:xfrm>
            <a:off x="8144396" y="597880"/>
            <a:ext cx="1255066" cy="276999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geotextile sheets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CF021E3-6ED2-46E0-880B-F1D46A9A6CF7}"/>
              </a:ext>
            </a:extLst>
          </p:cNvPr>
          <p:cNvSpPr txBox="1"/>
          <p:nvPr/>
        </p:nvSpPr>
        <p:spPr>
          <a:xfrm>
            <a:off x="8173414" y="1048795"/>
            <a:ext cx="1197031" cy="276999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drainage boards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9752938" y="5068891"/>
            <a:ext cx="24390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6: schematic diagram of the experiments start-up configuration for </a:t>
            </a:r>
            <a:r>
              <a:rPr lang="en-GB" sz="1200" b="1" i="1" dirty="0"/>
              <a:t>a.</a:t>
            </a:r>
            <a:r>
              <a:rPr lang="en-GB" sz="1200" i="1" dirty="0"/>
              <a:t> the </a:t>
            </a:r>
            <a:r>
              <a:rPr lang="en-GB" sz="1200" b="1" i="1" dirty="0"/>
              <a:t>aerial experiments</a:t>
            </a:r>
            <a:r>
              <a:rPr lang="en-GB" sz="1200" i="1" dirty="0"/>
              <a:t>, and </a:t>
            </a:r>
            <a:r>
              <a:rPr lang="en-GB" sz="1200" b="1" i="1" dirty="0"/>
              <a:t>b.</a:t>
            </a:r>
            <a:r>
              <a:rPr lang="en-GB" sz="1200" i="1" dirty="0"/>
              <a:t> the </a:t>
            </a:r>
            <a:r>
              <a:rPr lang="en-GB" sz="1200" b="1" i="1" dirty="0"/>
              <a:t>submerged experiments</a:t>
            </a:r>
            <a:r>
              <a:rPr lang="en-GB" sz="1200" i="1" dirty="0"/>
              <a:t>. In </a:t>
            </a:r>
            <a:r>
              <a:rPr lang="en-GB" sz="1200" b="1" i="1" dirty="0"/>
              <a:t>a.</a:t>
            </a:r>
            <a:r>
              <a:rPr lang="en-GB" sz="1200" i="1" dirty="0"/>
              <a:t> geotextile sheets prevent the leaching of fine sediment. Credits: M. </a:t>
            </a:r>
            <a:r>
              <a:rPr lang="en-GB" sz="1200" i="1" dirty="0" err="1"/>
              <a:t>Leguen</a:t>
            </a:r>
            <a:r>
              <a:rPr lang="en-GB" sz="1200" i="1" dirty="0"/>
              <a:t> and L. </a:t>
            </a:r>
            <a:r>
              <a:rPr lang="en-GB" sz="1200" i="1" dirty="0" err="1"/>
              <a:t>Jabbour</a:t>
            </a:r>
            <a:r>
              <a:rPr lang="en-GB" sz="1200" i="1" dirty="0"/>
              <a:t>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D3AA22C-2832-4E79-8DB9-A2EBF1B78C6F}"/>
              </a:ext>
            </a:extLst>
          </p:cNvPr>
          <p:cNvSpPr txBox="1"/>
          <p:nvPr/>
        </p:nvSpPr>
        <p:spPr>
          <a:xfrm>
            <a:off x="4970045" y="588519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485AE9A3-22A4-458E-AE84-1CFC5744AEC1}"/>
              </a:ext>
            </a:extLst>
          </p:cNvPr>
          <p:cNvSpPr txBox="1"/>
          <p:nvPr/>
        </p:nvSpPr>
        <p:spPr>
          <a:xfrm>
            <a:off x="4970045" y="3020976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b</a:t>
            </a:r>
          </a:p>
        </p:txBody>
      </p:sp>
      <p:cxnSp>
        <p:nvCxnSpPr>
          <p:cNvPr id="3" name="Connecteur droit avec flèche 2"/>
          <p:cNvCxnSpPr/>
          <p:nvPr/>
        </p:nvCxnSpPr>
        <p:spPr>
          <a:xfrm>
            <a:off x="8747166" y="3740860"/>
            <a:ext cx="0" cy="164580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/>
          <p:nvPr/>
        </p:nvCxnSpPr>
        <p:spPr>
          <a:xfrm flipH="1">
            <a:off x="5917378" y="3637919"/>
            <a:ext cx="2657476" cy="1013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/>
          <p:cNvCxnSpPr/>
          <p:nvPr/>
        </p:nvCxnSpPr>
        <p:spPr>
          <a:xfrm flipH="1">
            <a:off x="4970045" y="3653139"/>
            <a:ext cx="859256" cy="62440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6835763" y="3304432"/>
            <a:ext cx="82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100 cm</a:t>
            </a:r>
            <a:endParaRPr lang="en-US" sz="1600" dirty="0"/>
          </a:p>
        </p:txBody>
      </p:sp>
      <p:sp>
        <p:nvSpPr>
          <p:cNvPr id="40" name="ZoneTexte 39"/>
          <p:cNvSpPr txBox="1"/>
          <p:nvPr/>
        </p:nvSpPr>
        <p:spPr>
          <a:xfrm rot="5400000">
            <a:off x="8554493" y="4394485"/>
            <a:ext cx="723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64 cm</a:t>
            </a:r>
            <a:endParaRPr lang="en-US" sz="1600" dirty="0"/>
          </a:p>
        </p:txBody>
      </p:sp>
      <p:sp>
        <p:nvSpPr>
          <p:cNvPr id="41" name="ZoneTexte 40"/>
          <p:cNvSpPr txBox="1"/>
          <p:nvPr/>
        </p:nvSpPr>
        <p:spPr>
          <a:xfrm rot="19464321">
            <a:off x="4903823" y="3640174"/>
            <a:ext cx="82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100 cm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74235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roupe 114"/>
          <p:cNvGrpSpPr/>
          <p:nvPr/>
        </p:nvGrpSpPr>
        <p:grpSpPr>
          <a:xfrm>
            <a:off x="1074531" y="4737937"/>
            <a:ext cx="238477" cy="173438"/>
            <a:chOff x="7503369" y="4555374"/>
            <a:chExt cx="396000" cy="288000"/>
          </a:xfrm>
        </p:grpSpPr>
        <p:sp>
          <p:nvSpPr>
            <p:cNvPr id="116" name="Trapèze 115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Rectangle à coins arrondis 116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1071009" y="4344931"/>
            <a:ext cx="238477" cy="173438"/>
            <a:chOff x="7503369" y="4555374"/>
            <a:chExt cx="396000" cy="288000"/>
          </a:xfrm>
          <a:solidFill>
            <a:schemeClr val="bg2">
              <a:lumMod val="75000"/>
            </a:schemeClr>
          </a:solidFill>
        </p:grpSpPr>
        <p:sp>
          <p:nvSpPr>
            <p:cNvPr id="119" name="Trapèze 118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à coins arrondis 119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1074531" y="5153670"/>
            <a:ext cx="238477" cy="173438"/>
            <a:chOff x="7503369" y="4555374"/>
            <a:chExt cx="396000" cy="288000"/>
          </a:xfrm>
          <a:solidFill>
            <a:srgbClr val="FF0000"/>
          </a:solidFill>
        </p:grpSpPr>
        <p:sp>
          <p:nvSpPr>
            <p:cNvPr id="122" name="Trapèze 121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Rectangle à coins arrondis 122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6" name="Groupe 125"/>
          <p:cNvGrpSpPr/>
          <p:nvPr/>
        </p:nvGrpSpPr>
        <p:grpSpPr>
          <a:xfrm rot="16200000">
            <a:off x="1142458" y="5474515"/>
            <a:ext cx="111338" cy="255308"/>
            <a:chOff x="2769493" y="3931997"/>
            <a:chExt cx="184880" cy="423948"/>
          </a:xfrm>
        </p:grpSpPr>
        <p:sp>
          <p:nvSpPr>
            <p:cNvPr id="124" name="Rectangle à coins arrondis 123"/>
            <p:cNvSpPr/>
            <p:nvPr/>
          </p:nvSpPr>
          <p:spPr>
            <a:xfrm rot="16200000" flipH="1">
              <a:off x="2692991" y="4008499"/>
              <a:ext cx="337884" cy="184880"/>
            </a:xfrm>
            <a:prstGeom prst="round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rapèze 124"/>
            <p:cNvSpPr/>
            <p:nvPr/>
          </p:nvSpPr>
          <p:spPr>
            <a:xfrm flipH="1">
              <a:off x="2796588" y="4269881"/>
              <a:ext cx="130691" cy="86064"/>
            </a:xfrm>
            <a:prstGeom prst="trapezoid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7" name="Rectangle 126"/>
          <p:cNvSpPr/>
          <p:nvPr/>
        </p:nvSpPr>
        <p:spPr>
          <a:xfrm rot="16200000">
            <a:off x="1129573" y="5869767"/>
            <a:ext cx="137806" cy="222021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/>
          <p:cNvSpPr/>
          <p:nvPr/>
        </p:nvSpPr>
        <p:spPr>
          <a:xfrm>
            <a:off x="3236096" y="4287342"/>
            <a:ext cx="430467" cy="430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Forme libre 128"/>
          <p:cNvSpPr/>
          <p:nvPr/>
        </p:nvSpPr>
        <p:spPr>
          <a:xfrm>
            <a:off x="3335220" y="4921026"/>
            <a:ext cx="232218" cy="220941"/>
          </a:xfrm>
          <a:custGeom>
            <a:avLst/>
            <a:gdLst>
              <a:gd name="connsiteX0" fmla="*/ 64654 w 849745"/>
              <a:gd name="connsiteY0" fmla="*/ 4412 h 808478"/>
              <a:gd name="connsiteX1" fmla="*/ 240145 w 849745"/>
              <a:gd name="connsiteY1" fmla="*/ 13648 h 808478"/>
              <a:gd name="connsiteX2" fmla="*/ 415636 w 849745"/>
              <a:gd name="connsiteY2" fmla="*/ 32121 h 808478"/>
              <a:gd name="connsiteX3" fmla="*/ 822036 w 849745"/>
              <a:gd name="connsiteY3" fmla="*/ 41357 h 808478"/>
              <a:gd name="connsiteX4" fmla="*/ 840509 w 849745"/>
              <a:gd name="connsiteY4" fmla="*/ 364630 h 808478"/>
              <a:gd name="connsiteX5" fmla="*/ 849745 w 849745"/>
              <a:gd name="connsiteY5" fmla="*/ 595539 h 808478"/>
              <a:gd name="connsiteX6" fmla="*/ 840509 w 849745"/>
              <a:gd name="connsiteY6" fmla="*/ 771030 h 808478"/>
              <a:gd name="connsiteX7" fmla="*/ 785091 w 849745"/>
              <a:gd name="connsiteY7" fmla="*/ 798739 h 808478"/>
              <a:gd name="connsiteX8" fmla="*/ 184727 w 849745"/>
              <a:gd name="connsiteY8" fmla="*/ 807975 h 808478"/>
              <a:gd name="connsiteX9" fmla="*/ 36945 w 849745"/>
              <a:gd name="connsiteY9" fmla="*/ 780266 h 808478"/>
              <a:gd name="connsiteX10" fmla="*/ 18473 w 849745"/>
              <a:gd name="connsiteY10" fmla="*/ 743321 h 808478"/>
              <a:gd name="connsiteX11" fmla="*/ 0 w 849745"/>
              <a:gd name="connsiteY11" fmla="*/ 687903 h 808478"/>
              <a:gd name="connsiteX12" fmla="*/ 9236 w 849745"/>
              <a:gd name="connsiteY12" fmla="*/ 493939 h 808478"/>
              <a:gd name="connsiteX13" fmla="*/ 27709 w 849745"/>
              <a:gd name="connsiteY13" fmla="*/ 263030 h 808478"/>
              <a:gd name="connsiteX14" fmla="*/ 36945 w 849745"/>
              <a:gd name="connsiteY14" fmla="*/ 87539 h 808478"/>
              <a:gd name="connsiteX15" fmla="*/ 64654 w 849745"/>
              <a:gd name="connsiteY15" fmla="*/ 4412 h 80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9745" h="808478">
                <a:moveTo>
                  <a:pt x="64654" y="4412"/>
                </a:moveTo>
                <a:cubicBezTo>
                  <a:pt x="98521" y="-7903"/>
                  <a:pt x="181754" y="8977"/>
                  <a:pt x="240145" y="13648"/>
                </a:cubicBezTo>
                <a:cubicBezTo>
                  <a:pt x="458207" y="31092"/>
                  <a:pt x="13146" y="17998"/>
                  <a:pt x="415636" y="32121"/>
                </a:cubicBezTo>
                <a:cubicBezTo>
                  <a:pt x="551054" y="36873"/>
                  <a:pt x="686569" y="38278"/>
                  <a:pt x="822036" y="41357"/>
                </a:cubicBezTo>
                <a:cubicBezTo>
                  <a:pt x="862575" y="162964"/>
                  <a:pt x="829659" y="55407"/>
                  <a:pt x="840509" y="364630"/>
                </a:cubicBezTo>
                <a:cubicBezTo>
                  <a:pt x="843210" y="441614"/>
                  <a:pt x="846666" y="518569"/>
                  <a:pt x="849745" y="595539"/>
                </a:cubicBezTo>
                <a:cubicBezTo>
                  <a:pt x="846666" y="654036"/>
                  <a:pt x="851469" y="713487"/>
                  <a:pt x="840509" y="771030"/>
                </a:cubicBezTo>
                <a:cubicBezTo>
                  <a:pt x="838676" y="780654"/>
                  <a:pt x="793532" y="798491"/>
                  <a:pt x="785091" y="798739"/>
                </a:cubicBezTo>
                <a:cubicBezTo>
                  <a:pt x="585032" y="804623"/>
                  <a:pt x="384848" y="804896"/>
                  <a:pt x="184727" y="807975"/>
                </a:cubicBezTo>
                <a:cubicBezTo>
                  <a:pt x="158527" y="805960"/>
                  <a:pt x="69035" y="818774"/>
                  <a:pt x="36945" y="780266"/>
                </a:cubicBezTo>
                <a:cubicBezTo>
                  <a:pt x="28131" y="769689"/>
                  <a:pt x="23586" y="756105"/>
                  <a:pt x="18473" y="743321"/>
                </a:cubicBezTo>
                <a:cubicBezTo>
                  <a:pt x="11241" y="725242"/>
                  <a:pt x="0" y="687903"/>
                  <a:pt x="0" y="687903"/>
                </a:cubicBezTo>
                <a:cubicBezTo>
                  <a:pt x="3079" y="623248"/>
                  <a:pt x="5024" y="558530"/>
                  <a:pt x="9236" y="493939"/>
                </a:cubicBezTo>
                <a:cubicBezTo>
                  <a:pt x="14261" y="416887"/>
                  <a:pt x="23651" y="340139"/>
                  <a:pt x="27709" y="263030"/>
                </a:cubicBezTo>
                <a:cubicBezTo>
                  <a:pt x="30788" y="204533"/>
                  <a:pt x="29966" y="145700"/>
                  <a:pt x="36945" y="87539"/>
                </a:cubicBezTo>
                <a:cubicBezTo>
                  <a:pt x="40205" y="60372"/>
                  <a:pt x="30787" y="16727"/>
                  <a:pt x="64654" y="4412"/>
                </a:cubicBezTo>
                <a:close/>
              </a:path>
            </a:pathLst>
          </a:custGeom>
          <a:solidFill>
            <a:srgbClr val="D399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0" name="Connecteur droit 129"/>
          <p:cNvCxnSpPr/>
          <p:nvPr/>
        </p:nvCxnSpPr>
        <p:spPr>
          <a:xfrm>
            <a:off x="3278616" y="5248933"/>
            <a:ext cx="383589" cy="33357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/>
          <p:cNvSpPr/>
          <p:nvPr/>
        </p:nvSpPr>
        <p:spPr>
          <a:xfrm>
            <a:off x="3110750" y="5744902"/>
            <a:ext cx="551455" cy="5514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ZoneTexte 137"/>
          <p:cNvSpPr txBox="1"/>
          <p:nvPr/>
        </p:nvSpPr>
        <p:spPr>
          <a:xfrm>
            <a:off x="1383447" y="4288015"/>
            <a:ext cx="1399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time-lapse cameras</a:t>
            </a:r>
            <a:endParaRPr lang="en-US" sz="1200" dirty="0"/>
          </a:p>
        </p:txBody>
      </p:sp>
      <p:sp>
        <p:nvSpPr>
          <p:cNvPr id="139" name="ZoneTexte 138"/>
          <p:cNvSpPr txBox="1"/>
          <p:nvPr/>
        </p:nvSpPr>
        <p:spPr>
          <a:xfrm>
            <a:off x="1362189" y="4696839"/>
            <a:ext cx="1399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thermal cameras</a:t>
            </a:r>
            <a:endParaRPr lang="en-US" sz="1200" dirty="0"/>
          </a:p>
        </p:txBody>
      </p:sp>
      <p:sp>
        <p:nvSpPr>
          <p:cNvPr id="140" name="ZoneTexte 139"/>
          <p:cNvSpPr txBox="1"/>
          <p:nvPr/>
        </p:nvSpPr>
        <p:spPr>
          <a:xfrm>
            <a:off x="1362162" y="5110433"/>
            <a:ext cx="1399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handheld camera</a:t>
            </a:r>
            <a:endParaRPr lang="en-US" sz="1200" dirty="0"/>
          </a:p>
        </p:txBody>
      </p:sp>
      <p:sp>
        <p:nvSpPr>
          <p:cNvPr id="141" name="ZoneTexte 140"/>
          <p:cNvSpPr txBox="1"/>
          <p:nvPr/>
        </p:nvSpPr>
        <p:spPr>
          <a:xfrm>
            <a:off x="1359705" y="5458046"/>
            <a:ext cx="1453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automated cameras</a:t>
            </a:r>
            <a:endParaRPr lang="en-US" sz="1200" dirty="0"/>
          </a:p>
        </p:txBody>
      </p:sp>
      <p:sp>
        <p:nvSpPr>
          <p:cNvPr id="142" name="ZoneTexte 141"/>
          <p:cNvSpPr txBox="1"/>
          <p:nvPr/>
        </p:nvSpPr>
        <p:spPr>
          <a:xfrm>
            <a:off x="1345741" y="5755000"/>
            <a:ext cx="13993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air temperature &amp; humidity sensor</a:t>
            </a:r>
            <a:endParaRPr lang="en-US" sz="1200" dirty="0"/>
          </a:p>
        </p:txBody>
      </p:sp>
      <p:sp>
        <p:nvSpPr>
          <p:cNvPr id="143" name="ZoneTexte 142"/>
          <p:cNvSpPr txBox="1"/>
          <p:nvPr/>
        </p:nvSpPr>
        <p:spPr>
          <a:xfrm>
            <a:off x="3668520" y="4382482"/>
            <a:ext cx="13993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drainage boards</a:t>
            </a:r>
            <a:endParaRPr lang="en-US" sz="1200" dirty="0"/>
          </a:p>
        </p:txBody>
      </p:sp>
      <p:sp>
        <p:nvSpPr>
          <p:cNvPr id="144" name="ZoneTexte 143"/>
          <p:cNvSpPr txBox="1"/>
          <p:nvPr/>
        </p:nvSpPr>
        <p:spPr>
          <a:xfrm>
            <a:off x="3664788" y="4915605"/>
            <a:ext cx="1553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experimental blocks</a:t>
            </a:r>
            <a:endParaRPr lang="en-US" sz="1200" dirty="0"/>
          </a:p>
        </p:txBody>
      </p:sp>
      <p:sp>
        <p:nvSpPr>
          <p:cNvPr id="147" name="ZoneTexte 146"/>
          <p:cNvSpPr txBox="1"/>
          <p:nvPr/>
        </p:nvSpPr>
        <p:spPr>
          <a:xfrm>
            <a:off x="3653240" y="5299344"/>
            <a:ext cx="1553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supporting trails</a:t>
            </a:r>
            <a:endParaRPr lang="en-US" sz="1200" dirty="0"/>
          </a:p>
        </p:txBody>
      </p:sp>
      <p:sp>
        <p:nvSpPr>
          <p:cNvPr id="149" name="ZoneTexte 148"/>
          <p:cNvSpPr txBox="1"/>
          <p:nvPr/>
        </p:nvSpPr>
        <p:spPr>
          <a:xfrm>
            <a:off x="3662205" y="5899092"/>
            <a:ext cx="15535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water tank</a:t>
            </a:r>
            <a:endParaRPr lang="en-US" sz="1200" dirty="0"/>
          </a:p>
        </p:txBody>
      </p:sp>
      <p:sp>
        <p:nvSpPr>
          <p:cNvPr id="150" name="Rectangle 149"/>
          <p:cNvSpPr/>
          <p:nvPr/>
        </p:nvSpPr>
        <p:spPr>
          <a:xfrm>
            <a:off x="930106" y="3871783"/>
            <a:ext cx="4211781" cy="2506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1" name="ZoneTexte 150"/>
          <p:cNvSpPr txBox="1"/>
          <p:nvPr/>
        </p:nvSpPr>
        <p:spPr>
          <a:xfrm>
            <a:off x="912947" y="3827297"/>
            <a:ext cx="881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Legend</a:t>
            </a:r>
            <a:endParaRPr lang="en-US" sz="16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990CA-6FDB-44BB-B0AD-0B6393BA47CB}"/>
              </a:ext>
            </a:extLst>
          </p:cNvPr>
          <p:cNvSpPr txBox="1"/>
          <p:nvPr/>
        </p:nvSpPr>
        <p:spPr>
          <a:xfrm>
            <a:off x="171153" y="703983"/>
            <a:ext cx="473017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Degradation is observed visually, and </a:t>
            </a:r>
            <a:r>
              <a:rPr lang="en-GB" sz="1600" b="1" dirty="0"/>
              <a:t>several sets of data are acquired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time-lapse pictures</a:t>
            </a:r>
            <a:r>
              <a:rPr lang="en-GB" sz="1600" dirty="0"/>
              <a:t> – every 10 s (submerged) or 30 min (aerial)</a:t>
            </a:r>
            <a:endParaRPr lang="en-GB" sz="1600" b="1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thermal data </a:t>
            </a:r>
            <a:r>
              <a:rPr lang="en-GB" sz="1600" dirty="0"/>
              <a:t>from a thermal camera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sets of photographs </a:t>
            </a:r>
            <a:r>
              <a:rPr lang="en-GB" sz="1600" dirty="0"/>
              <a:t>to perform </a:t>
            </a:r>
            <a:r>
              <a:rPr lang="en-GB" sz="1600" b="1" dirty="0"/>
              <a:t>photogrammetry</a:t>
            </a:r>
            <a:r>
              <a:rPr lang="en-GB" sz="1600" dirty="0"/>
              <a:t> (aerial = automated system; submerged = handheld camera)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dirty="0"/>
              <a:t>air </a:t>
            </a:r>
            <a:r>
              <a:rPr lang="en-GB" sz="1600" b="1" dirty="0"/>
              <a:t>temperature</a:t>
            </a:r>
            <a:r>
              <a:rPr lang="en-GB" sz="1600" dirty="0"/>
              <a:t> and </a:t>
            </a:r>
            <a:r>
              <a:rPr lang="en-GB" sz="1600" b="1" dirty="0"/>
              <a:t>humidity</a:t>
            </a:r>
            <a:r>
              <a:rPr lang="en-GB" sz="1600" dirty="0"/>
              <a:t> (every 30 min)</a:t>
            </a:r>
            <a:r>
              <a:rPr lang="en-GB" sz="1600" b="1" dirty="0"/>
              <a:t> </a:t>
            </a:r>
          </a:p>
        </p:txBody>
      </p:sp>
      <p:graphicFrame>
        <p:nvGraphicFramePr>
          <p:cNvPr id="14" name="Diagramme 13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4273766-DD08-4B07-BBB0-AD128CEE9A6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2">
            <a:extLst>
              <a:ext uri="{FF2B5EF4-FFF2-40B4-BE49-F238E27FC236}">
                <a16:creationId xmlns:a16="http://schemas.microsoft.com/office/drawing/2014/main" id="{B8D76CFB-267C-4982-A3C2-A80C11F11E57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6" name="ZoneTexte 14">
            <a:extLst>
              <a:ext uri="{FF2B5EF4-FFF2-40B4-BE49-F238E27FC236}">
                <a16:creationId xmlns:a16="http://schemas.microsoft.com/office/drawing/2014/main" id="{0C3D2A3F-BB1A-4C3F-8BC0-558BFC1DE1E1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3" name="Rectangle 2"/>
          <p:cNvSpPr/>
          <p:nvPr/>
        </p:nvSpPr>
        <p:spPr>
          <a:xfrm>
            <a:off x="5113251" y="796023"/>
            <a:ext cx="6791498" cy="558615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/>
          <p:cNvSpPr/>
          <p:nvPr/>
        </p:nvSpPr>
        <p:spPr>
          <a:xfrm>
            <a:off x="9390062" y="1385036"/>
            <a:ext cx="1728000" cy="172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Forme libre 110"/>
          <p:cNvSpPr/>
          <p:nvPr/>
        </p:nvSpPr>
        <p:spPr>
          <a:xfrm>
            <a:off x="9809864" y="1831133"/>
            <a:ext cx="849745" cy="808478"/>
          </a:xfrm>
          <a:custGeom>
            <a:avLst/>
            <a:gdLst>
              <a:gd name="connsiteX0" fmla="*/ 64654 w 849745"/>
              <a:gd name="connsiteY0" fmla="*/ 4412 h 808478"/>
              <a:gd name="connsiteX1" fmla="*/ 240145 w 849745"/>
              <a:gd name="connsiteY1" fmla="*/ 13648 h 808478"/>
              <a:gd name="connsiteX2" fmla="*/ 415636 w 849745"/>
              <a:gd name="connsiteY2" fmla="*/ 32121 h 808478"/>
              <a:gd name="connsiteX3" fmla="*/ 822036 w 849745"/>
              <a:gd name="connsiteY3" fmla="*/ 41357 h 808478"/>
              <a:gd name="connsiteX4" fmla="*/ 840509 w 849745"/>
              <a:gd name="connsiteY4" fmla="*/ 364630 h 808478"/>
              <a:gd name="connsiteX5" fmla="*/ 849745 w 849745"/>
              <a:gd name="connsiteY5" fmla="*/ 595539 h 808478"/>
              <a:gd name="connsiteX6" fmla="*/ 840509 w 849745"/>
              <a:gd name="connsiteY6" fmla="*/ 771030 h 808478"/>
              <a:gd name="connsiteX7" fmla="*/ 785091 w 849745"/>
              <a:gd name="connsiteY7" fmla="*/ 798739 h 808478"/>
              <a:gd name="connsiteX8" fmla="*/ 184727 w 849745"/>
              <a:gd name="connsiteY8" fmla="*/ 807975 h 808478"/>
              <a:gd name="connsiteX9" fmla="*/ 36945 w 849745"/>
              <a:gd name="connsiteY9" fmla="*/ 780266 h 808478"/>
              <a:gd name="connsiteX10" fmla="*/ 18473 w 849745"/>
              <a:gd name="connsiteY10" fmla="*/ 743321 h 808478"/>
              <a:gd name="connsiteX11" fmla="*/ 0 w 849745"/>
              <a:gd name="connsiteY11" fmla="*/ 687903 h 808478"/>
              <a:gd name="connsiteX12" fmla="*/ 9236 w 849745"/>
              <a:gd name="connsiteY12" fmla="*/ 493939 h 808478"/>
              <a:gd name="connsiteX13" fmla="*/ 27709 w 849745"/>
              <a:gd name="connsiteY13" fmla="*/ 263030 h 808478"/>
              <a:gd name="connsiteX14" fmla="*/ 36945 w 849745"/>
              <a:gd name="connsiteY14" fmla="*/ 87539 h 808478"/>
              <a:gd name="connsiteX15" fmla="*/ 64654 w 849745"/>
              <a:gd name="connsiteY15" fmla="*/ 4412 h 80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9745" h="808478">
                <a:moveTo>
                  <a:pt x="64654" y="4412"/>
                </a:moveTo>
                <a:cubicBezTo>
                  <a:pt x="98521" y="-7903"/>
                  <a:pt x="181754" y="8977"/>
                  <a:pt x="240145" y="13648"/>
                </a:cubicBezTo>
                <a:cubicBezTo>
                  <a:pt x="458207" y="31092"/>
                  <a:pt x="13146" y="17998"/>
                  <a:pt x="415636" y="32121"/>
                </a:cubicBezTo>
                <a:cubicBezTo>
                  <a:pt x="551054" y="36873"/>
                  <a:pt x="686569" y="38278"/>
                  <a:pt x="822036" y="41357"/>
                </a:cubicBezTo>
                <a:cubicBezTo>
                  <a:pt x="862575" y="162964"/>
                  <a:pt x="829659" y="55407"/>
                  <a:pt x="840509" y="364630"/>
                </a:cubicBezTo>
                <a:cubicBezTo>
                  <a:pt x="843210" y="441614"/>
                  <a:pt x="846666" y="518569"/>
                  <a:pt x="849745" y="595539"/>
                </a:cubicBezTo>
                <a:cubicBezTo>
                  <a:pt x="846666" y="654036"/>
                  <a:pt x="851469" y="713487"/>
                  <a:pt x="840509" y="771030"/>
                </a:cubicBezTo>
                <a:cubicBezTo>
                  <a:pt x="838676" y="780654"/>
                  <a:pt x="793532" y="798491"/>
                  <a:pt x="785091" y="798739"/>
                </a:cubicBezTo>
                <a:cubicBezTo>
                  <a:pt x="585032" y="804623"/>
                  <a:pt x="384848" y="804896"/>
                  <a:pt x="184727" y="807975"/>
                </a:cubicBezTo>
                <a:cubicBezTo>
                  <a:pt x="158527" y="805960"/>
                  <a:pt x="69035" y="818774"/>
                  <a:pt x="36945" y="780266"/>
                </a:cubicBezTo>
                <a:cubicBezTo>
                  <a:pt x="28131" y="769689"/>
                  <a:pt x="23586" y="756105"/>
                  <a:pt x="18473" y="743321"/>
                </a:cubicBezTo>
                <a:cubicBezTo>
                  <a:pt x="11241" y="725242"/>
                  <a:pt x="0" y="687903"/>
                  <a:pt x="0" y="687903"/>
                </a:cubicBezTo>
                <a:cubicBezTo>
                  <a:pt x="3079" y="623248"/>
                  <a:pt x="5024" y="558530"/>
                  <a:pt x="9236" y="493939"/>
                </a:cubicBezTo>
                <a:cubicBezTo>
                  <a:pt x="14261" y="416887"/>
                  <a:pt x="23651" y="340139"/>
                  <a:pt x="27709" y="263030"/>
                </a:cubicBezTo>
                <a:cubicBezTo>
                  <a:pt x="30788" y="204533"/>
                  <a:pt x="29966" y="145700"/>
                  <a:pt x="36945" y="87539"/>
                </a:cubicBezTo>
                <a:cubicBezTo>
                  <a:pt x="40205" y="60372"/>
                  <a:pt x="30787" y="16727"/>
                  <a:pt x="64654" y="4412"/>
                </a:cubicBezTo>
                <a:close/>
              </a:path>
            </a:pathLst>
          </a:custGeom>
          <a:solidFill>
            <a:srgbClr val="D399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/>
          <p:cNvSpPr/>
          <p:nvPr/>
        </p:nvSpPr>
        <p:spPr>
          <a:xfrm>
            <a:off x="6114074" y="1389880"/>
            <a:ext cx="1728000" cy="172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Forme libre 111"/>
          <p:cNvSpPr/>
          <p:nvPr/>
        </p:nvSpPr>
        <p:spPr>
          <a:xfrm>
            <a:off x="6519542" y="1831133"/>
            <a:ext cx="849745" cy="808478"/>
          </a:xfrm>
          <a:custGeom>
            <a:avLst/>
            <a:gdLst>
              <a:gd name="connsiteX0" fmla="*/ 64654 w 849745"/>
              <a:gd name="connsiteY0" fmla="*/ 4412 h 808478"/>
              <a:gd name="connsiteX1" fmla="*/ 240145 w 849745"/>
              <a:gd name="connsiteY1" fmla="*/ 13648 h 808478"/>
              <a:gd name="connsiteX2" fmla="*/ 415636 w 849745"/>
              <a:gd name="connsiteY2" fmla="*/ 32121 h 808478"/>
              <a:gd name="connsiteX3" fmla="*/ 822036 w 849745"/>
              <a:gd name="connsiteY3" fmla="*/ 41357 h 808478"/>
              <a:gd name="connsiteX4" fmla="*/ 840509 w 849745"/>
              <a:gd name="connsiteY4" fmla="*/ 364630 h 808478"/>
              <a:gd name="connsiteX5" fmla="*/ 849745 w 849745"/>
              <a:gd name="connsiteY5" fmla="*/ 595539 h 808478"/>
              <a:gd name="connsiteX6" fmla="*/ 840509 w 849745"/>
              <a:gd name="connsiteY6" fmla="*/ 771030 h 808478"/>
              <a:gd name="connsiteX7" fmla="*/ 785091 w 849745"/>
              <a:gd name="connsiteY7" fmla="*/ 798739 h 808478"/>
              <a:gd name="connsiteX8" fmla="*/ 184727 w 849745"/>
              <a:gd name="connsiteY8" fmla="*/ 807975 h 808478"/>
              <a:gd name="connsiteX9" fmla="*/ 36945 w 849745"/>
              <a:gd name="connsiteY9" fmla="*/ 780266 h 808478"/>
              <a:gd name="connsiteX10" fmla="*/ 18473 w 849745"/>
              <a:gd name="connsiteY10" fmla="*/ 743321 h 808478"/>
              <a:gd name="connsiteX11" fmla="*/ 0 w 849745"/>
              <a:gd name="connsiteY11" fmla="*/ 687903 h 808478"/>
              <a:gd name="connsiteX12" fmla="*/ 9236 w 849745"/>
              <a:gd name="connsiteY12" fmla="*/ 493939 h 808478"/>
              <a:gd name="connsiteX13" fmla="*/ 27709 w 849745"/>
              <a:gd name="connsiteY13" fmla="*/ 263030 h 808478"/>
              <a:gd name="connsiteX14" fmla="*/ 36945 w 849745"/>
              <a:gd name="connsiteY14" fmla="*/ 87539 h 808478"/>
              <a:gd name="connsiteX15" fmla="*/ 64654 w 849745"/>
              <a:gd name="connsiteY15" fmla="*/ 4412 h 80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9745" h="808478">
                <a:moveTo>
                  <a:pt x="64654" y="4412"/>
                </a:moveTo>
                <a:cubicBezTo>
                  <a:pt x="98521" y="-7903"/>
                  <a:pt x="181754" y="8977"/>
                  <a:pt x="240145" y="13648"/>
                </a:cubicBezTo>
                <a:cubicBezTo>
                  <a:pt x="458207" y="31092"/>
                  <a:pt x="13146" y="17998"/>
                  <a:pt x="415636" y="32121"/>
                </a:cubicBezTo>
                <a:cubicBezTo>
                  <a:pt x="551054" y="36873"/>
                  <a:pt x="686569" y="38278"/>
                  <a:pt x="822036" y="41357"/>
                </a:cubicBezTo>
                <a:cubicBezTo>
                  <a:pt x="862575" y="162964"/>
                  <a:pt x="829659" y="55407"/>
                  <a:pt x="840509" y="364630"/>
                </a:cubicBezTo>
                <a:cubicBezTo>
                  <a:pt x="843210" y="441614"/>
                  <a:pt x="846666" y="518569"/>
                  <a:pt x="849745" y="595539"/>
                </a:cubicBezTo>
                <a:cubicBezTo>
                  <a:pt x="846666" y="654036"/>
                  <a:pt x="851469" y="713487"/>
                  <a:pt x="840509" y="771030"/>
                </a:cubicBezTo>
                <a:cubicBezTo>
                  <a:pt x="838676" y="780654"/>
                  <a:pt x="793532" y="798491"/>
                  <a:pt x="785091" y="798739"/>
                </a:cubicBezTo>
                <a:cubicBezTo>
                  <a:pt x="585032" y="804623"/>
                  <a:pt x="384848" y="804896"/>
                  <a:pt x="184727" y="807975"/>
                </a:cubicBezTo>
                <a:cubicBezTo>
                  <a:pt x="158527" y="805960"/>
                  <a:pt x="69035" y="818774"/>
                  <a:pt x="36945" y="780266"/>
                </a:cubicBezTo>
                <a:cubicBezTo>
                  <a:pt x="28131" y="769689"/>
                  <a:pt x="23586" y="756105"/>
                  <a:pt x="18473" y="743321"/>
                </a:cubicBezTo>
                <a:cubicBezTo>
                  <a:pt x="11241" y="725242"/>
                  <a:pt x="0" y="687903"/>
                  <a:pt x="0" y="687903"/>
                </a:cubicBezTo>
                <a:cubicBezTo>
                  <a:pt x="3079" y="623248"/>
                  <a:pt x="5024" y="558530"/>
                  <a:pt x="9236" y="493939"/>
                </a:cubicBezTo>
                <a:cubicBezTo>
                  <a:pt x="14261" y="416887"/>
                  <a:pt x="23651" y="340139"/>
                  <a:pt x="27709" y="263030"/>
                </a:cubicBezTo>
                <a:cubicBezTo>
                  <a:pt x="30788" y="204533"/>
                  <a:pt x="29966" y="145700"/>
                  <a:pt x="36945" y="87539"/>
                </a:cubicBezTo>
                <a:cubicBezTo>
                  <a:pt x="40205" y="60372"/>
                  <a:pt x="30787" y="16727"/>
                  <a:pt x="64654" y="4412"/>
                </a:cubicBezTo>
                <a:close/>
              </a:path>
            </a:pathLst>
          </a:custGeom>
          <a:solidFill>
            <a:srgbClr val="D399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20080" y="1054213"/>
            <a:ext cx="6184669" cy="2319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302866" y="3838978"/>
            <a:ext cx="2426007" cy="2426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e 27"/>
          <p:cNvGrpSpPr/>
          <p:nvPr/>
        </p:nvGrpSpPr>
        <p:grpSpPr>
          <a:xfrm>
            <a:off x="5119807" y="1509414"/>
            <a:ext cx="429816" cy="1450872"/>
            <a:chOff x="4808426" y="1336349"/>
            <a:chExt cx="429816" cy="1450872"/>
          </a:xfrm>
        </p:grpSpPr>
        <p:grpSp>
          <p:nvGrpSpPr>
            <p:cNvPr id="7" name="Groupe 6"/>
            <p:cNvGrpSpPr/>
            <p:nvPr/>
          </p:nvGrpSpPr>
          <p:grpSpPr>
            <a:xfrm>
              <a:off x="4814294" y="1336349"/>
              <a:ext cx="423948" cy="184880"/>
              <a:chOff x="606829" y="3782291"/>
              <a:chExt cx="1105592" cy="482138"/>
            </a:xfrm>
          </p:grpSpPr>
          <p:sp>
            <p:nvSpPr>
              <p:cNvPr id="5" name="Rectangle à coins arrondis 4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rapèze 5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4809892" y="1942251"/>
              <a:ext cx="423948" cy="184880"/>
              <a:chOff x="606829" y="3782291"/>
              <a:chExt cx="1105592" cy="482138"/>
            </a:xfrm>
          </p:grpSpPr>
          <p:sp>
            <p:nvSpPr>
              <p:cNvPr id="17" name="Rectangle à coins arrondis 16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Trapèze 17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e 18"/>
            <p:cNvGrpSpPr/>
            <p:nvPr/>
          </p:nvGrpSpPr>
          <p:grpSpPr>
            <a:xfrm>
              <a:off x="4808426" y="2602341"/>
              <a:ext cx="423948" cy="184880"/>
              <a:chOff x="606829" y="3782291"/>
              <a:chExt cx="1105592" cy="482138"/>
            </a:xfrm>
          </p:grpSpPr>
          <p:sp>
            <p:nvSpPr>
              <p:cNvPr id="20" name="Rectangle à coins arrondis 19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rapèze 20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3" name="Connecteur droit 12"/>
          <p:cNvCxnSpPr/>
          <p:nvPr/>
        </p:nvCxnSpPr>
        <p:spPr>
          <a:xfrm>
            <a:off x="6975302" y="796023"/>
            <a:ext cx="0" cy="2810198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>
            <a:off x="8632305" y="778718"/>
            <a:ext cx="0" cy="282750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/>
          <p:nvPr/>
        </p:nvCxnSpPr>
        <p:spPr>
          <a:xfrm>
            <a:off x="10250517" y="778718"/>
            <a:ext cx="0" cy="2827503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e 28"/>
          <p:cNvGrpSpPr/>
          <p:nvPr/>
        </p:nvGrpSpPr>
        <p:grpSpPr>
          <a:xfrm flipH="1">
            <a:off x="11474933" y="1509414"/>
            <a:ext cx="429816" cy="1450872"/>
            <a:chOff x="4808426" y="1336349"/>
            <a:chExt cx="429816" cy="1450872"/>
          </a:xfrm>
        </p:grpSpPr>
        <p:grpSp>
          <p:nvGrpSpPr>
            <p:cNvPr id="30" name="Groupe 29"/>
            <p:cNvGrpSpPr/>
            <p:nvPr/>
          </p:nvGrpSpPr>
          <p:grpSpPr>
            <a:xfrm>
              <a:off x="4814294" y="1336349"/>
              <a:ext cx="423948" cy="184880"/>
              <a:chOff x="606829" y="3782291"/>
              <a:chExt cx="1105592" cy="482138"/>
            </a:xfrm>
          </p:grpSpPr>
          <p:sp>
            <p:nvSpPr>
              <p:cNvPr id="37" name="Rectangle à coins arrondis 36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rapèze 37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e 30"/>
            <p:cNvGrpSpPr/>
            <p:nvPr/>
          </p:nvGrpSpPr>
          <p:grpSpPr>
            <a:xfrm>
              <a:off x="4809892" y="1942251"/>
              <a:ext cx="423948" cy="184880"/>
              <a:chOff x="606829" y="3782291"/>
              <a:chExt cx="1105592" cy="482138"/>
            </a:xfrm>
          </p:grpSpPr>
          <p:sp>
            <p:nvSpPr>
              <p:cNvPr id="35" name="Rectangle à coins arrondis 34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Trapèze 35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2" name="Groupe 31"/>
            <p:cNvGrpSpPr/>
            <p:nvPr/>
          </p:nvGrpSpPr>
          <p:grpSpPr>
            <a:xfrm>
              <a:off x="4808426" y="2602341"/>
              <a:ext cx="423948" cy="184880"/>
              <a:chOff x="606829" y="3782291"/>
              <a:chExt cx="1105592" cy="482138"/>
            </a:xfrm>
          </p:grpSpPr>
          <p:sp>
            <p:nvSpPr>
              <p:cNvPr id="33" name="Rectangle à coins arrondis 32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rapèze 33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39" name="Groupe 38"/>
          <p:cNvGrpSpPr/>
          <p:nvPr/>
        </p:nvGrpSpPr>
        <p:grpSpPr>
          <a:xfrm flipH="1">
            <a:off x="8200941" y="1509414"/>
            <a:ext cx="429816" cy="1450872"/>
            <a:chOff x="4808426" y="1336349"/>
            <a:chExt cx="429816" cy="1450872"/>
          </a:xfrm>
        </p:grpSpPr>
        <p:grpSp>
          <p:nvGrpSpPr>
            <p:cNvPr id="40" name="Groupe 39"/>
            <p:cNvGrpSpPr/>
            <p:nvPr/>
          </p:nvGrpSpPr>
          <p:grpSpPr>
            <a:xfrm>
              <a:off x="4814294" y="1336349"/>
              <a:ext cx="423948" cy="184880"/>
              <a:chOff x="606829" y="3782291"/>
              <a:chExt cx="1105592" cy="482138"/>
            </a:xfrm>
          </p:grpSpPr>
          <p:sp>
            <p:nvSpPr>
              <p:cNvPr id="47" name="Rectangle à coins arrondis 46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Trapèze 47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1" name="Groupe 40"/>
            <p:cNvGrpSpPr/>
            <p:nvPr/>
          </p:nvGrpSpPr>
          <p:grpSpPr>
            <a:xfrm>
              <a:off x="4809892" y="1942251"/>
              <a:ext cx="423948" cy="184880"/>
              <a:chOff x="606829" y="3782291"/>
              <a:chExt cx="1105592" cy="482138"/>
            </a:xfrm>
          </p:grpSpPr>
          <p:sp>
            <p:nvSpPr>
              <p:cNvPr id="45" name="Rectangle à coins arrondis 44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Trapèze 45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e 41"/>
            <p:cNvGrpSpPr/>
            <p:nvPr/>
          </p:nvGrpSpPr>
          <p:grpSpPr>
            <a:xfrm>
              <a:off x="4808426" y="2602341"/>
              <a:ext cx="423948" cy="184880"/>
              <a:chOff x="606829" y="3782291"/>
              <a:chExt cx="1105592" cy="482138"/>
            </a:xfrm>
          </p:grpSpPr>
          <p:sp>
            <p:nvSpPr>
              <p:cNvPr id="43" name="Rectangle à coins arrondis 42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Trapèze 43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9" name="Groupe 48"/>
          <p:cNvGrpSpPr/>
          <p:nvPr/>
        </p:nvGrpSpPr>
        <p:grpSpPr>
          <a:xfrm>
            <a:off x="8655370" y="1509414"/>
            <a:ext cx="429816" cy="1450872"/>
            <a:chOff x="4808426" y="1336349"/>
            <a:chExt cx="429816" cy="1450872"/>
          </a:xfrm>
        </p:grpSpPr>
        <p:grpSp>
          <p:nvGrpSpPr>
            <p:cNvPr id="50" name="Groupe 49"/>
            <p:cNvGrpSpPr/>
            <p:nvPr/>
          </p:nvGrpSpPr>
          <p:grpSpPr>
            <a:xfrm>
              <a:off x="4814294" y="1336349"/>
              <a:ext cx="423948" cy="184880"/>
              <a:chOff x="606829" y="3782291"/>
              <a:chExt cx="1105592" cy="482138"/>
            </a:xfrm>
          </p:grpSpPr>
          <p:sp>
            <p:nvSpPr>
              <p:cNvPr id="57" name="Rectangle à coins arrondis 56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rapèze 57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e 50"/>
            <p:cNvGrpSpPr/>
            <p:nvPr/>
          </p:nvGrpSpPr>
          <p:grpSpPr>
            <a:xfrm>
              <a:off x="4809892" y="1942251"/>
              <a:ext cx="423948" cy="184880"/>
              <a:chOff x="606829" y="3782291"/>
              <a:chExt cx="1105592" cy="482138"/>
            </a:xfrm>
          </p:grpSpPr>
          <p:sp>
            <p:nvSpPr>
              <p:cNvPr id="55" name="Rectangle à coins arrondis 54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Trapèze 55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2" name="Groupe 51"/>
            <p:cNvGrpSpPr/>
            <p:nvPr/>
          </p:nvGrpSpPr>
          <p:grpSpPr>
            <a:xfrm>
              <a:off x="4808426" y="2602341"/>
              <a:ext cx="423948" cy="184880"/>
              <a:chOff x="606829" y="3782291"/>
              <a:chExt cx="1105592" cy="482138"/>
            </a:xfrm>
          </p:grpSpPr>
          <p:sp>
            <p:nvSpPr>
              <p:cNvPr id="53" name="Rectangle à coins arrondis 52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Trapèze 53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e 81"/>
          <p:cNvGrpSpPr/>
          <p:nvPr/>
        </p:nvGrpSpPr>
        <p:grpSpPr>
          <a:xfrm>
            <a:off x="6877835" y="1389880"/>
            <a:ext cx="190748" cy="1689940"/>
            <a:chOff x="6785471" y="1216815"/>
            <a:chExt cx="190748" cy="1689940"/>
          </a:xfrm>
        </p:grpSpPr>
        <p:grpSp>
          <p:nvGrpSpPr>
            <p:cNvPr id="60" name="Groupe 59"/>
            <p:cNvGrpSpPr/>
            <p:nvPr/>
          </p:nvGrpSpPr>
          <p:grpSpPr>
            <a:xfrm rot="16200000" flipH="1">
              <a:off x="6665937" y="1336349"/>
              <a:ext cx="423948" cy="184880"/>
              <a:chOff x="606829" y="3782291"/>
              <a:chExt cx="1105592" cy="482138"/>
            </a:xfrm>
          </p:grpSpPr>
          <p:sp>
            <p:nvSpPr>
              <p:cNvPr id="67" name="Rectangle à coins arrondis 66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Trapèze 67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1" name="Groupe 60"/>
            <p:cNvGrpSpPr/>
            <p:nvPr/>
          </p:nvGrpSpPr>
          <p:grpSpPr>
            <a:xfrm rot="16200000" flipH="1">
              <a:off x="6670339" y="1942251"/>
              <a:ext cx="423948" cy="184880"/>
              <a:chOff x="606829" y="3782291"/>
              <a:chExt cx="1105592" cy="482138"/>
            </a:xfrm>
          </p:grpSpPr>
          <p:sp>
            <p:nvSpPr>
              <p:cNvPr id="65" name="Rectangle à coins arrondis 64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rapèze 65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2" name="Groupe 61"/>
            <p:cNvGrpSpPr/>
            <p:nvPr/>
          </p:nvGrpSpPr>
          <p:grpSpPr>
            <a:xfrm rot="16200000" flipH="1">
              <a:off x="6671805" y="2602341"/>
              <a:ext cx="423948" cy="184880"/>
              <a:chOff x="606829" y="3782291"/>
              <a:chExt cx="1105592" cy="482138"/>
            </a:xfrm>
          </p:grpSpPr>
          <p:sp>
            <p:nvSpPr>
              <p:cNvPr id="63" name="Rectangle à coins arrondis 62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rapèze 63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3" name="Groupe 82"/>
          <p:cNvGrpSpPr/>
          <p:nvPr/>
        </p:nvGrpSpPr>
        <p:grpSpPr>
          <a:xfrm>
            <a:off x="10158077" y="1389880"/>
            <a:ext cx="190748" cy="1689940"/>
            <a:chOff x="10065713" y="1216815"/>
            <a:chExt cx="190748" cy="1689940"/>
          </a:xfrm>
        </p:grpSpPr>
        <p:grpSp>
          <p:nvGrpSpPr>
            <p:cNvPr id="69" name="Groupe 68"/>
            <p:cNvGrpSpPr/>
            <p:nvPr/>
          </p:nvGrpSpPr>
          <p:grpSpPr>
            <a:xfrm rot="16200000" flipH="1">
              <a:off x="9946179" y="1336349"/>
              <a:ext cx="423948" cy="184880"/>
              <a:chOff x="606829" y="3782291"/>
              <a:chExt cx="1105592" cy="482138"/>
            </a:xfrm>
          </p:grpSpPr>
          <p:sp>
            <p:nvSpPr>
              <p:cNvPr id="70" name="Rectangle à coins arrondis 69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rapèze 70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e 71"/>
            <p:cNvGrpSpPr/>
            <p:nvPr/>
          </p:nvGrpSpPr>
          <p:grpSpPr>
            <a:xfrm rot="16200000" flipH="1">
              <a:off x="9950581" y="1942251"/>
              <a:ext cx="423948" cy="184880"/>
              <a:chOff x="606829" y="3782291"/>
              <a:chExt cx="1105592" cy="482138"/>
            </a:xfrm>
          </p:grpSpPr>
          <p:sp>
            <p:nvSpPr>
              <p:cNvPr id="73" name="Rectangle à coins arrondis 72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rapèze 73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5" name="Groupe 74"/>
            <p:cNvGrpSpPr/>
            <p:nvPr/>
          </p:nvGrpSpPr>
          <p:grpSpPr>
            <a:xfrm rot="16200000" flipH="1">
              <a:off x="9952047" y="2602341"/>
              <a:ext cx="423948" cy="184880"/>
              <a:chOff x="606829" y="3782291"/>
              <a:chExt cx="1105592" cy="482138"/>
            </a:xfrm>
          </p:grpSpPr>
          <p:sp>
            <p:nvSpPr>
              <p:cNvPr id="76" name="Rectangle à coins arrondis 75"/>
              <p:cNvSpPr/>
              <p:nvPr/>
            </p:nvSpPr>
            <p:spPr>
              <a:xfrm>
                <a:off x="606829" y="3782291"/>
                <a:ext cx="881149" cy="482138"/>
              </a:xfrm>
              <a:prstGeom prst="roundRec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rapèze 76"/>
              <p:cNvSpPr/>
              <p:nvPr/>
            </p:nvSpPr>
            <p:spPr>
              <a:xfrm rot="16200000">
                <a:off x="1429789" y="3911139"/>
                <a:ext cx="340822" cy="224443"/>
              </a:xfrm>
              <a:prstGeom prst="trapezoid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8" name="Rectangle 77"/>
          <p:cNvSpPr/>
          <p:nvPr/>
        </p:nvSpPr>
        <p:spPr>
          <a:xfrm>
            <a:off x="5113251" y="5596546"/>
            <a:ext cx="228833" cy="368675"/>
          </a:xfrm>
          <a:prstGeom prst="rect">
            <a:avLst/>
          </a:pr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4" name="Groupe 83"/>
          <p:cNvGrpSpPr/>
          <p:nvPr/>
        </p:nvGrpSpPr>
        <p:grpSpPr>
          <a:xfrm>
            <a:off x="8457370" y="4878004"/>
            <a:ext cx="396000" cy="288000"/>
            <a:chOff x="7503369" y="4555374"/>
            <a:chExt cx="396000" cy="288000"/>
          </a:xfrm>
        </p:grpSpPr>
        <p:sp>
          <p:nvSpPr>
            <p:cNvPr id="81" name="Trapèze 80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à coins arrondis 79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5" name="Groupe 84"/>
          <p:cNvGrpSpPr/>
          <p:nvPr/>
        </p:nvGrpSpPr>
        <p:grpSpPr>
          <a:xfrm rot="19575410">
            <a:off x="5955159" y="3691946"/>
            <a:ext cx="396000" cy="288000"/>
            <a:chOff x="7503369" y="4555374"/>
            <a:chExt cx="396000" cy="288000"/>
          </a:xfrm>
        </p:grpSpPr>
        <p:sp>
          <p:nvSpPr>
            <p:cNvPr id="86" name="Trapèze 85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à coins arrondis 86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solidFill>
              <a:srgbClr val="00B050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8" name="Groupe 87"/>
          <p:cNvGrpSpPr/>
          <p:nvPr/>
        </p:nvGrpSpPr>
        <p:grpSpPr>
          <a:xfrm>
            <a:off x="8461020" y="4205680"/>
            <a:ext cx="396000" cy="288000"/>
            <a:chOff x="7503369" y="4555374"/>
            <a:chExt cx="396000" cy="288000"/>
          </a:xfrm>
          <a:solidFill>
            <a:schemeClr val="bg2">
              <a:lumMod val="75000"/>
            </a:schemeClr>
          </a:solidFill>
        </p:grpSpPr>
        <p:sp>
          <p:nvSpPr>
            <p:cNvPr id="89" name="Trapèze 88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à coins arrondis 89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1" name="Groupe 90"/>
          <p:cNvGrpSpPr/>
          <p:nvPr/>
        </p:nvGrpSpPr>
        <p:grpSpPr>
          <a:xfrm>
            <a:off x="8458723" y="5561458"/>
            <a:ext cx="396000" cy="288000"/>
            <a:chOff x="7503369" y="4555374"/>
            <a:chExt cx="396000" cy="288000"/>
          </a:xfrm>
          <a:solidFill>
            <a:srgbClr val="FF0000"/>
          </a:solidFill>
        </p:grpSpPr>
        <p:sp>
          <p:nvSpPr>
            <p:cNvPr id="92" name="Trapèze 91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Rectangle à coins arrondis 92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4" name="Groupe 93"/>
          <p:cNvGrpSpPr/>
          <p:nvPr/>
        </p:nvGrpSpPr>
        <p:grpSpPr>
          <a:xfrm rot="19575410">
            <a:off x="6154888" y="3982355"/>
            <a:ext cx="396000" cy="288000"/>
            <a:chOff x="7503369" y="4555374"/>
            <a:chExt cx="396000" cy="288000"/>
          </a:xfrm>
          <a:solidFill>
            <a:schemeClr val="bg2">
              <a:lumMod val="75000"/>
            </a:schemeClr>
          </a:solidFill>
        </p:grpSpPr>
        <p:sp>
          <p:nvSpPr>
            <p:cNvPr id="95" name="Trapèze 94"/>
            <p:cNvSpPr/>
            <p:nvPr/>
          </p:nvSpPr>
          <p:spPr>
            <a:xfrm rot="16200000">
              <a:off x="7683369" y="4596939"/>
              <a:ext cx="216000" cy="216000"/>
            </a:xfrm>
            <a:prstGeom prst="trapezoid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à coins arrondis 95"/>
            <p:cNvSpPr/>
            <p:nvPr/>
          </p:nvSpPr>
          <p:spPr>
            <a:xfrm>
              <a:off x="7503369" y="4555374"/>
              <a:ext cx="288000" cy="288000"/>
            </a:xfrm>
            <a:prstGeom prst="roundRect">
              <a:avLst/>
            </a:prstGeom>
            <a:grp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0" name="Forme libre 109"/>
          <p:cNvSpPr/>
          <p:nvPr/>
        </p:nvSpPr>
        <p:spPr>
          <a:xfrm>
            <a:off x="10090996" y="4672422"/>
            <a:ext cx="849745" cy="808478"/>
          </a:xfrm>
          <a:custGeom>
            <a:avLst/>
            <a:gdLst>
              <a:gd name="connsiteX0" fmla="*/ 64654 w 849745"/>
              <a:gd name="connsiteY0" fmla="*/ 4412 h 808478"/>
              <a:gd name="connsiteX1" fmla="*/ 240145 w 849745"/>
              <a:gd name="connsiteY1" fmla="*/ 13648 h 808478"/>
              <a:gd name="connsiteX2" fmla="*/ 415636 w 849745"/>
              <a:gd name="connsiteY2" fmla="*/ 32121 h 808478"/>
              <a:gd name="connsiteX3" fmla="*/ 822036 w 849745"/>
              <a:gd name="connsiteY3" fmla="*/ 41357 h 808478"/>
              <a:gd name="connsiteX4" fmla="*/ 840509 w 849745"/>
              <a:gd name="connsiteY4" fmla="*/ 364630 h 808478"/>
              <a:gd name="connsiteX5" fmla="*/ 849745 w 849745"/>
              <a:gd name="connsiteY5" fmla="*/ 595539 h 808478"/>
              <a:gd name="connsiteX6" fmla="*/ 840509 w 849745"/>
              <a:gd name="connsiteY6" fmla="*/ 771030 h 808478"/>
              <a:gd name="connsiteX7" fmla="*/ 785091 w 849745"/>
              <a:gd name="connsiteY7" fmla="*/ 798739 h 808478"/>
              <a:gd name="connsiteX8" fmla="*/ 184727 w 849745"/>
              <a:gd name="connsiteY8" fmla="*/ 807975 h 808478"/>
              <a:gd name="connsiteX9" fmla="*/ 36945 w 849745"/>
              <a:gd name="connsiteY9" fmla="*/ 780266 h 808478"/>
              <a:gd name="connsiteX10" fmla="*/ 18473 w 849745"/>
              <a:gd name="connsiteY10" fmla="*/ 743321 h 808478"/>
              <a:gd name="connsiteX11" fmla="*/ 0 w 849745"/>
              <a:gd name="connsiteY11" fmla="*/ 687903 h 808478"/>
              <a:gd name="connsiteX12" fmla="*/ 9236 w 849745"/>
              <a:gd name="connsiteY12" fmla="*/ 493939 h 808478"/>
              <a:gd name="connsiteX13" fmla="*/ 27709 w 849745"/>
              <a:gd name="connsiteY13" fmla="*/ 263030 h 808478"/>
              <a:gd name="connsiteX14" fmla="*/ 36945 w 849745"/>
              <a:gd name="connsiteY14" fmla="*/ 87539 h 808478"/>
              <a:gd name="connsiteX15" fmla="*/ 64654 w 849745"/>
              <a:gd name="connsiteY15" fmla="*/ 4412 h 80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49745" h="808478">
                <a:moveTo>
                  <a:pt x="64654" y="4412"/>
                </a:moveTo>
                <a:cubicBezTo>
                  <a:pt x="98521" y="-7903"/>
                  <a:pt x="181754" y="8977"/>
                  <a:pt x="240145" y="13648"/>
                </a:cubicBezTo>
                <a:cubicBezTo>
                  <a:pt x="458207" y="31092"/>
                  <a:pt x="13146" y="17998"/>
                  <a:pt x="415636" y="32121"/>
                </a:cubicBezTo>
                <a:cubicBezTo>
                  <a:pt x="551054" y="36873"/>
                  <a:pt x="686569" y="38278"/>
                  <a:pt x="822036" y="41357"/>
                </a:cubicBezTo>
                <a:cubicBezTo>
                  <a:pt x="862575" y="162964"/>
                  <a:pt x="829659" y="55407"/>
                  <a:pt x="840509" y="364630"/>
                </a:cubicBezTo>
                <a:cubicBezTo>
                  <a:pt x="843210" y="441614"/>
                  <a:pt x="846666" y="518569"/>
                  <a:pt x="849745" y="595539"/>
                </a:cubicBezTo>
                <a:cubicBezTo>
                  <a:pt x="846666" y="654036"/>
                  <a:pt x="851469" y="713487"/>
                  <a:pt x="840509" y="771030"/>
                </a:cubicBezTo>
                <a:cubicBezTo>
                  <a:pt x="838676" y="780654"/>
                  <a:pt x="793532" y="798491"/>
                  <a:pt x="785091" y="798739"/>
                </a:cubicBezTo>
                <a:cubicBezTo>
                  <a:pt x="585032" y="804623"/>
                  <a:pt x="384848" y="804896"/>
                  <a:pt x="184727" y="807975"/>
                </a:cubicBezTo>
                <a:cubicBezTo>
                  <a:pt x="158527" y="805960"/>
                  <a:pt x="69035" y="818774"/>
                  <a:pt x="36945" y="780266"/>
                </a:cubicBezTo>
                <a:cubicBezTo>
                  <a:pt x="28131" y="769689"/>
                  <a:pt x="23586" y="756105"/>
                  <a:pt x="18473" y="743321"/>
                </a:cubicBezTo>
                <a:cubicBezTo>
                  <a:pt x="11241" y="725242"/>
                  <a:pt x="0" y="687903"/>
                  <a:pt x="0" y="687903"/>
                </a:cubicBezTo>
                <a:cubicBezTo>
                  <a:pt x="3079" y="623248"/>
                  <a:pt x="5024" y="558530"/>
                  <a:pt x="9236" y="493939"/>
                </a:cubicBezTo>
                <a:cubicBezTo>
                  <a:pt x="14261" y="416887"/>
                  <a:pt x="23651" y="340139"/>
                  <a:pt x="27709" y="263030"/>
                </a:cubicBezTo>
                <a:cubicBezTo>
                  <a:pt x="30788" y="204533"/>
                  <a:pt x="29966" y="145700"/>
                  <a:pt x="36945" y="87539"/>
                </a:cubicBezTo>
                <a:cubicBezTo>
                  <a:pt x="40205" y="60372"/>
                  <a:pt x="30787" y="16727"/>
                  <a:pt x="64654" y="4412"/>
                </a:cubicBezTo>
                <a:close/>
              </a:path>
            </a:pathLst>
          </a:custGeom>
          <a:solidFill>
            <a:srgbClr val="D399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49">
            <a:extLst>
              <a:ext uri="{FF2B5EF4-FFF2-40B4-BE49-F238E27FC236}">
                <a16:creationId xmlns:a16="http://schemas.microsoft.com/office/drawing/2014/main" id="{88422486-C7D2-43DB-945A-F053577584A7}"/>
              </a:ext>
            </a:extLst>
          </p:cNvPr>
          <p:cNvSpPr txBox="1"/>
          <p:nvPr/>
        </p:nvSpPr>
        <p:spPr>
          <a:xfrm>
            <a:off x="901174" y="3139011"/>
            <a:ext cx="4183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7: schematic diagram of the experimental setup, top view. The aerial experiments are made on drainage boards (top of the schematic) and the submerged ones in a water tank (bottom).</a:t>
            </a:r>
          </a:p>
        </p:txBody>
      </p:sp>
    </p:spTree>
    <p:extLst>
      <p:ext uri="{BB962C8B-B14F-4D97-AF65-F5344CB8AC3E}">
        <p14:creationId xmlns:p14="http://schemas.microsoft.com/office/powerpoint/2010/main" val="767192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9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11DEF-B86E-BD4E-BF73-1B530402C7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23" y="744451"/>
            <a:ext cx="8437426" cy="4797617"/>
          </a:xfrm>
          <a:prstGeom prst="rect">
            <a:avLst/>
          </a:prstGeom>
        </p:spPr>
      </p:pic>
      <p:grpSp>
        <p:nvGrpSpPr>
          <p:cNvPr id="15" name="Groupe 14"/>
          <p:cNvGrpSpPr/>
          <p:nvPr/>
        </p:nvGrpSpPr>
        <p:grpSpPr>
          <a:xfrm>
            <a:off x="152400" y="533400"/>
            <a:ext cx="1182973" cy="447675"/>
            <a:chOff x="152400" y="533400"/>
            <a:chExt cx="1182973" cy="447675"/>
          </a:xfrm>
        </p:grpSpPr>
        <p:sp>
          <p:nvSpPr>
            <p:cNvPr id="6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52400" y="533400"/>
              <a:ext cx="1182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Aerial</a:t>
              </a:r>
              <a:endParaRPr lang="en-GB" sz="1600" b="1" dirty="0"/>
            </a:p>
          </p:txBody>
        </p:sp>
        <p:cxnSp>
          <p:nvCxnSpPr>
            <p:cNvPr id="11" name="Connecteur droit 10"/>
            <p:cNvCxnSpPr/>
            <p:nvPr/>
          </p:nvCxnSpPr>
          <p:spPr>
            <a:xfrm>
              <a:off x="152400" y="981075"/>
              <a:ext cx="11829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12"/>
            <p:cNvCxnSpPr/>
            <p:nvPr/>
          </p:nvCxnSpPr>
          <p:spPr>
            <a:xfrm flipV="1">
              <a:off x="1335373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ZoneTexte 15"/>
          <p:cNvSpPr txBox="1"/>
          <p:nvPr/>
        </p:nvSpPr>
        <p:spPr>
          <a:xfrm>
            <a:off x="1142999" y="1398659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gravel</a:t>
            </a:r>
            <a:endParaRPr lang="en-US" dirty="0"/>
          </a:p>
        </p:txBody>
      </p:sp>
      <p:sp>
        <p:nvSpPr>
          <p:cNvPr id="17" name="ZoneTexte 16"/>
          <p:cNvSpPr txBox="1"/>
          <p:nvPr/>
        </p:nvSpPr>
        <p:spPr>
          <a:xfrm>
            <a:off x="1071561" y="3040073"/>
            <a:ext cx="130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coarse sand</a:t>
            </a:r>
            <a:endParaRPr lang="en-US" dirty="0"/>
          </a:p>
        </p:txBody>
      </p:sp>
      <p:sp>
        <p:nvSpPr>
          <p:cNvPr id="18" name="ZoneTexte 17"/>
          <p:cNvSpPr txBox="1"/>
          <p:nvPr/>
        </p:nvSpPr>
        <p:spPr>
          <a:xfrm>
            <a:off x="1142999" y="4924862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fine sand</a:t>
            </a:r>
            <a:endParaRPr lang="en-US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161924" y="2238375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/>
          <p:cNvCxnSpPr/>
          <p:nvPr/>
        </p:nvCxnSpPr>
        <p:spPr>
          <a:xfrm>
            <a:off x="180974" y="4152900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9096375" y="5815898"/>
            <a:ext cx="2990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8: 3D models and cross-cutting profiles for an experiment with </a:t>
            </a:r>
            <a:r>
              <a:rPr lang="en-GB" sz="1200" b="1" i="1" dirty="0"/>
              <a:t>a. </a:t>
            </a:r>
            <a:r>
              <a:rPr lang="en-GB" sz="1200" i="1" dirty="0"/>
              <a:t>gravel, </a:t>
            </a:r>
            <a:r>
              <a:rPr lang="en-GB" sz="1200" b="1" i="1" dirty="0"/>
              <a:t>b.</a:t>
            </a:r>
            <a:r>
              <a:rPr lang="en-GB" sz="1200" i="1" dirty="0"/>
              <a:t> coarse sand, </a:t>
            </a:r>
            <a:r>
              <a:rPr lang="en-GB" sz="1200" b="1" i="1" dirty="0"/>
              <a:t>c.</a:t>
            </a:r>
            <a:r>
              <a:rPr lang="en-GB" sz="1200" i="1" dirty="0"/>
              <a:t> fine sand. Credits: L. </a:t>
            </a:r>
            <a:r>
              <a:rPr lang="en-GB" sz="1200" i="1" dirty="0" err="1"/>
              <a:t>Jabbour</a:t>
            </a:r>
            <a:r>
              <a:rPr lang="en-GB" sz="1200" i="1" dirty="0"/>
              <a:t>.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194962" y="1753577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a</a:t>
            </a:r>
            <a:endParaRPr lang="en-US" sz="2000" b="1" dirty="0"/>
          </a:p>
        </p:txBody>
      </p:sp>
      <p:sp>
        <p:nvSpPr>
          <p:cNvPr id="24" name="ZoneTexte 23"/>
          <p:cNvSpPr txBox="1"/>
          <p:nvPr/>
        </p:nvSpPr>
        <p:spPr>
          <a:xfrm>
            <a:off x="194962" y="3674522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b</a:t>
            </a:r>
            <a:endParaRPr lang="en-US" sz="2000" b="1" dirty="0"/>
          </a:p>
        </p:txBody>
      </p:sp>
      <p:sp>
        <p:nvSpPr>
          <p:cNvPr id="25" name="ZoneTexte 24"/>
          <p:cNvSpPr txBox="1"/>
          <p:nvPr/>
        </p:nvSpPr>
        <p:spPr>
          <a:xfrm>
            <a:off x="194962" y="5341596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c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8474075" y="863600"/>
            <a:ext cx="1489075" cy="168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474075" y="2428068"/>
            <a:ext cx="1489075" cy="168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581900" y="4334562"/>
            <a:ext cx="1489075" cy="136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599612" y="4334561"/>
            <a:ext cx="1489075" cy="136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053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10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11DEF-B86E-BD4E-BF73-1B530402C7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853"/>
          <a:stretch/>
        </p:blipFill>
        <p:spPr>
          <a:xfrm>
            <a:off x="2314573" y="715232"/>
            <a:ext cx="9496820" cy="162791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695325" y="165735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gravel</a:t>
            </a:r>
            <a:endParaRPr lang="en-US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152400" y="2381250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5686791" y="5184354"/>
            <a:ext cx="3096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9: </a:t>
            </a:r>
            <a:r>
              <a:rPr lang="en-GB" sz="1200" b="1" i="1" dirty="0"/>
              <a:t>a. </a:t>
            </a:r>
            <a:r>
              <a:rPr lang="en-GB" sz="1200" i="1" dirty="0"/>
              <a:t>time-lapse video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gravel. Credits: L. </a:t>
            </a:r>
            <a:r>
              <a:rPr lang="en-GB" sz="1200" i="1" dirty="0" err="1"/>
              <a:t>Jabbour</a:t>
            </a:r>
            <a:r>
              <a:rPr lang="en-GB" sz="1200" i="1" dirty="0"/>
              <a:t>.</a:t>
            </a:r>
          </a:p>
        </p:txBody>
      </p:sp>
      <p:grpSp>
        <p:nvGrpSpPr>
          <p:cNvPr id="14" name="Groupe 13"/>
          <p:cNvGrpSpPr/>
          <p:nvPr/>
        </p:nvGrpSpPr>
        <p:grpSpPr>
          <a:xfrm>
            <a:off x="5767387" y="2805529"/>
            <a:ext cx="6267450" cy="1738445"/>
            <a:chOff x="5891212" y="4330947"/>
            <a:chExt cx="6267450" cy="1738445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91212" y="4974017"/>
              <a:ext cx="6267450" cy="1095375"/>
            </a:xfrm>
            <a:prstGeom prst="rect">
              <a:avLst/>
            </a:prstGeom>
          </p:spPr>
        </p:pic>
        <p:cxnSp>
          <p:nvCxnSpPr>
            <p:cNvPr id="12" name="Connecteur droit avec flèche 11"/>
            <p:cNvCxnSpPr/>
            <p:nvPr/>
          </p:nvCxnSpPr>
          <p:spPr>
            <a:xfrm>
              <a:off x="6362700" y="4714875"/>
              <a:ext cx="544869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8676693" y="4330947"/>
              <a:ext cx="8207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Time</a:t>
              </a:r>
              <a:endParaRPr lang="en-US" sz="1600" dirty="0"/>
            </a:p>
          </p:txBody>
        </p:sp>
      </p:grpSp>
      <p:pic>
        <p:nvPicPr>
          <p:cNvPr id="24" name="C1" descr="C1">
            <a:hlinkClick r:id="" action="ppaction://media"/>
            <a:extLst>
              <a:ext uri="{FF2B5EF4-FFF2-40B4-BE49-F238E27FC236}">
                <a16:creationId xmlns:a16="http://schemas.microsoft.com/office/drawing/2014/main" id="{42006BD4-4A8B-224B-A02F-32A868CF4D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71000" y="2805529"/>
            <a:ext cx="5339225" cy="3003476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311886" y="2870886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26" name="ZoneTexte 25"/>
          <p:cNvSpPr txBox="1"/>
          <p:nvPr/>
        </p:nvSpPr>
        <p:spPr>
          <a:xfrm>
            <a:off x="5806875" y="2725007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  <p:grpSp>
        <p:nvGrpSpPr>
          <p:cNvPr id="21" name="Groupe 20"/>
          <p:cNvGrpSpPr/>
          <p:nvPr/>
        </p:nvGrpSpPr>
        <p:grpSpPr>
          <a:xfrm>
            <a:off x="152400" y="533400"/>
            <a:ext cx="1182973" cy="447675"/>
            <a:chOff x="152400" y="533400"/>
            <a:chExt cx="1182973" cy="447675"/>
          </a:xfrm>
        </p:grpSpPr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52400" y="533400"/>
              <a:ext cx="1182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Aerial</a:t>
              </a:r>
              <a:endParaRPr lang="en-GB" sz="1600" b="1" dirty="0"/>
            </a:p>
          </p:txBody>
        </p:sp>
        <p:cxnSp>
          <p:nvCxnSpPr>
            <p:cNvPr id="27" name="Connecteur droit 26"/>
            <p:cNvCxnSpPr/>
            <p:nvPr/>
          </p:nvCxnSpPr>
          <p:spPr>
            <a:xfrm>
              <a:off x="152400" y="981075"/>
              <a:ext cx="11829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>
            <a:xfrm flipV="1">
              <a:off x="1335373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8552868" y="850808"/>
            <a:ext cx="1736441" cy="1722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2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11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11DEF-B86E-BD4E-BF73-1B530402C7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16" b="30166"/>
          <a:stretch/>
        </p:blipFill>
        <p:spPr>
          <a:xfrm>
            <a:off x="2371723" y="809625"/>
            <a:ext cx="9496820" cy="2009775"/>
          </a:xfrm>
          <a:prstGeom prst="rect">
            <a:avLst/>
          </a:prstGeom>
        </p:spPr>
      </p:pic>
      <p:sp>
        <p:nvSpPr>
          <p:cNvPr id="17" name="ZoneTexte 16"/>
          <p:cNvSpPr txBox="1"/>
          <p:nvPr/>
        </p:nvSpPr>
        <p:spPr>
          <a:xfrm>
            <a:off x="681037" y="1587414"/>
            <a:ext cx="13049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coarse sand</a:t>
            </a:r>
            <a:endParaRPr lang="en-US" dirty="0"/>
          </a:p>
        </p:txBody>
      </p:sp>
      <p:cxnSp>
        <p:nvCxnSpPr>
          <p:cNvPr id="21" name="Connecteur droit 20"/>
          <p:cNvCxnSpPr/>
          <p:nvPr/>
        </p:nvCxnSpPr>
        <p:spPr>
          <a:xfrm>
            <a:off x="209550" y="2886075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C4.mp4" descr="C4.mp4">
            <a:hlinkClick r:id="" action="ppaction://media"/>
            <a:extLst>
              <a:ext uri="{FF2B5EF4-FFF2-40B4-BE49-F238E27FC236}">
                <a16:creationId xmlns:a16="http://schemas.microsoft.com/office/drawing/2014/main" id="{EA076A8D-F2D4-D240-A3EE-126152F793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209550" y="3165995"/>
            <a:ext cx="5448300" cy="3064599"/>
          </a:xfrm>
          <a:prstGeom prst="rect">
            <a:avLst/>
          </a:prstGeom>
        </p:spPr>
      </p:pic>
      <p:grpSp>
        <p:nvGrpSpPr>
          <p:cNvPr id="9" name="Groupe 8"/>
          <p:cNvGrpSpPr/>
          <p:nvPr/>
        </p:nvGrpSpPr>
        <p:grpSpPr>
          <a:xfrm>
            <a:off x="5948362" y="3165995"/>
            <a:ext cx="6200775" cy="1631545"/>
            <a:chOff x="5948362" y="4330947"/>
            <a:chExt cx="6200775" cy="1631545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48362" y="4943317"/>
              <a:ext cx="6200775" cy="1019175"/>
            </a:xfrm>
            <a:prstGeom prst="rect">
              <a:avLst/>
            </a:prstGeom>
          </p:spPr>
        </p:pic>
        <p:cxnSp>
          <p:nvCxnSpPr>
            <p:cNvPr id="23" name="Connecteur droit avec flèche 22"/>
            <p:cNvCxnSpPr/>
            <p:nvPr/>
          </p:nvCxnSpPr>
          <p:spPr>
            <a:xfrm>
              <a:off x="6362700" y="4714875"/>
              <a:ext cx="544869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/>
            <p:cNvSpPr txBox="1"/>
            <p:nvPr/>
          </p:nvSpPr>
          <p:spPr>
            <a:xfrm>
              <a:off x="8676693" y="4330947"/>
              <a:ext cx="8207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Time</a:t>
              </a:r>
              <a:endParaRPr lang="en-US" sz="1600" dirty="0"/>
            </a:p>
          </p:txBody>
        </p:sp>
      </p:grpSp>
      <p:sp>
        <p:nvSpPr>
          <p:cNvPr id="25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5687094" y="5584263"/>
            <a:ext cx="3207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10: </a:t>
            </a:r>
            <a:r>
              <a:rPr lang="en-GB" sz="1200" b="1" i="1" dirty="0"/>
              <a:t>a. </a:t>
            </a:r>
            <a:r>
              <a:rPr lang="en-GB" sz="1200" i="1" dirty="0"/>
              <a:t>time-lapse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coarse sand. Credits: L. </a:t>
            </a:r>
            <a:r>
              <a:rPr lang="en-GB" sz="1200" i="1" dirty="0" err="1"/>
              <a:t>Jabbour</a:t>
            </a:r>
            <a:r>
              <a:rPr lang="en-GB" sz="1200" i="1" dirty="0"/>
              <a:t>.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249037" y="3190920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744026" y="3045041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  <p:grpSp>
        <p:nvGrpSpPr>
          <p:cNvPr id="22" name="Groupe 21"/>
          <p:cNvGrpSpPr/>
          <p:nvPr/>
        </p:nvGrpSpPr>
        <p:grpSpPr>
          <a:xfrm>
            <a:off x="152400" y="533400"/>
            <a:ext cx="1182973" cy="447675"/>
            <a:chOff x="152400" y="533400"/>
            <a:chExt cx="1182973" cy="447675"/>
          </a:xfrm>
        </p:grpSpPr>
        <p:sp>
          <p:nvSpPr>
            <p:cNvPr id="2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52400" y="533400"/>
              <a:ext cx="1182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Aerial</a:t>
              </a:r>
              <a:endParaRPr lang="en-GB" sz="1600" b="1" dirty="0"/>
            </a:p>
          </p:txBody>
        </p:sp>
        <p:cxnSp>
          <p:nvCxnSpPr>
            <p:cNvPr id="29" name="Connecteur droit 28"/>
            <p:cNvCxnSpPr/>
            <p:nvPr/>
          </p:nvCxnSpPr>
          <p:spPr>
            <a:xfrm>
              <a:off x="152400" y="981075"/>
              <a:ext cx="11829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V="1">
              <a:off x="1335373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8676693" y="959261"/>
            <a:ext cx="1658798" cy="1608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0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12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11DEF-B86E-BD4E-BF73-1B530402C7A8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33"/>
          <a:stretch/>
        </p:blipFill>
        <p:spPr>
          <a:xfrm>
            <a:off x="2343148" y="791684"/>
            <a:ext cx="9496820" cy="1467032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723900" y="156332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fine sand</a:t>
            </a:r>
            <a:endParaRPr lang="en-US" dirty="0"/>
          </a:p>
        </p:txBody>
      </p:sp>
      <p:cxnSp>
        <p:nvCxnSpPr>
          <p:cNvPr id="20" name="Connecteur droit 19"/>
          <p:cNvCxnSpPr/>
          <p:nvPr/>
        </p:nvCxnSpPr>
        <p:spPr>
          <a:xfrm>
            <a:off x="152400" y="2381250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e 8"/>
          <p:cNvGrpSpPr/>
          <p:nvPr/>
        </p:nvGrpSpPr>
        <p:grpSpPr>
          <a:xfrm>
            <a:off x="5767387" y="2808329"/>
            <a:ext cx="6210300" cy="1567613"/>
            <a:chOff x="5891212" y="4330947"/>
            <a:chExt cx="6210300" cy="1567613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891212" y="4822235"/>
              <a:ext cx="6210300" cy="1076325"/>
            </a:xfrm>
            <a:prstGeom prst="rect">
              <a:avLst/>
            </a:prstGeom>
          </p:spPr>
        </p:pic>
        <p:cxnSp>
          <p:nvCxnSpPr>
            <p:cNvPr id="19" name="Connecteur droit avec flèche 18"/>
            <p:cNvCxnSpPr/>
            <p:nvPr/>
          </p:nvCxnSpPr>
          <p:spPr>
            <a:xfrm>
              <a:off x="6362700" y="4714875"/>
              <a:ext cx="544869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ZoneTexte 22"/>
            <p:cNvSpPr txBox="1"/>
            <p:nvPr/>
          </p:nvSpPr>
          <p:spPr>
            <a:xfrm>
              <a:off x="8676693" y="4330947"/>
              <a:ext cx="82070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600" dirty="0"/>
                <a:t>Time</a:t>
              </a:r>
              <a:endParaRPr lang="en-US" sz="1600" dirty="0"/>
            </a:p>
          </p:txBody>
        </p:sp>
      </p:grpSp>
      <p:pic>
        <p:nvPicPr>
          <p:cNvPr id="24" name="C3" descr="C3">
            <a:hlinkClick r:id="" action="ppaction://media"/>
            <a:extLst>
              <a:ext uri="{FF2B5EF4-FFF2-40B4-BE49-F238E27FC236}">
                <a16:creationId xmlns:a16="http://schemas.microsoft.com/office/drawing/2014/main" id="{85857C92-C076-8B4C-8D1B-3180611426A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95275" y="2808329"/>
            <a:ext cx="5365431" cy="3018218"/>
          </a:xfrm>
          <a:prstGeom prst="rect">
            <a:avLst/>
          </a:prstGeom>
        </p:spPr>
      </p:pic>
      <p:sp>
        <p:nvSpPr>
          <p:cNvPr id="25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5686791" y="5184354"/>
            <a:ext cx="30508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11: </a:t>
            </a:r>
            <a:r>
              <a:rPr lang="en-GB" sz="1200" b="1" i="1" dirty="0"/>
              <a:t>a. </a:t>
            </a:r>
            <a:r>
              <a:rPr lang="en-GB" sz="1200" i="1" dirty="0"/>
              <a:t>time-lapse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fine sand. Credits: L. </a:t>
            </a:r>
            <a:r>
              <a:rPr lang="en-GB" sz="1200" i="1" dirty="0" err="1"/>
              <a:t>Jabbour</a:t>
            </a:r>
            <a:r>
              <a:rPr lang="en-GB" sz="1200" i="1" dirty="0"/>
              <a:t>.</a:t>
            </a:r>
          </a:p>
        </p:txBody>
      </p:sp>
      <p:sp>
        <p:nvSpPr>
          <p:cNvPr id="26" name="ZoneTexte 25"/>
          <p:cNvSpPr txBox="1"/>
          <p:nvPr/>
        </p:nvSpPr>
        <p:spPr>
          <a:xfrm>
            <a:off x="311886" y="2834088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27" name="ZoneTexte 26"/>
          <p:cNvSpPr txBox="1"/>
          <p:nvPr/>
        </p:nvSpPr>
        <p:spPr>
          <a:xfrm>
            <a:off x="5806875" y="2688209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  <p:grpSp>
        <p:nvGrpSpPr>
          <p:cNvPr id="21" name="Groupe 20"/>
          <p:cNvGrpSpPr/>
          <p:nvPr/>
        </p:nvGrpSpPr>
        <p:grpSpPr>
          <a:xfrm>
            <a:off x="152400" y="533400"/>
            <a:ext cx="1182973" cy="447675"/>
            <a:chOff x="152400" y="533400"/>
            <a:chExt cx="1182973" cy="447675"/>
          </a:xfrm>
        </p:grpSpPr>
        <p:sp>
          <p:nvSpPr>
            <p:cNvPr id="22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52400" y="533400"/>
              <a:ext cx="1182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Aerial</a:t>
              </a:r>
              <a:endParaRPr lang="en-GB" sz="1600" b="1" dirty="0"/>
            </a:p>
          </p:txBody>
        </p:sp>
        <p:cxnSp>
          <p:nvCxnSpPr>
            <p:cNvPr id="28" name="Connecteur droit 27"/>
            <p:cNvCxnSpPr/>
            <p:nvPr/>
          </p:nvCxnSpPr>
          <p:spPr>
            <a:xfrm>
              <a:off x="152400" y="981075"/>
              <a:ext cx="11829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>
            <a:xfrm flipV="1">
              <a:off x="1335373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 29"/>
          <p:cNvSpPr/>
          <p:nvPr/>
        </p:nvSpPr>
        <p:spPr>
          <a:xfrm>
            <a:off x="7674264" y="917885"/>
            <a:ext cx="1489075" cy="136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9757116" y="912968"/>
            <a:ext cx="1489075" cy="1362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189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8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13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335373" y="716035"/>
            <a:ext cx="5967413" cy="5400000"/>
            <a:chOff x="623887" y="669392"/>
            <a:chExt cx="5967413" cy="5400000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6D311DEF-B86E-BD4E-BF73-1B530402C7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153"/>
            <a:stretch/>
          </p:blipFill>
          <p:spPr>
            <a:xfrm>
              <a:off x="1857375" y="669392"/>
              <a:ext cx="4733925" cy="5400000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695325" y="1657350"/>
              <a:ext cx="1162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gravel</a:t>
              </a:r>
              <a:endParaRPr lang="en-US" dirty="0"/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623887" y="3254289"/>
              <a:ext cx="1304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coarse sand</a:t>
              </a:r>
              <a:endParaRPr lang="en-US" dirty="0"/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695325" y="5419836"/>
              <a:ext cx="1162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fine sand</a:t>
              </a:r>
              <a:endParaRPr lang="en-US" dirty="0"/>
            </a:p>
          </p:txBody>
        </p:sp>
      </p:grpSp>
      <p:sp>
        <p:nvSpPr>
          <p:cNvPr id="22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10858500" y="6168464"/>
            <a:ext cx="1333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Credits: L. </a:t>
            </a:r>
            <a:r>
              <a:rPr lang="en-GB" sz="1200" i="1" dirty="0" err="1"/>
              <a:t>Jabbour</a:t>
            </a:r>
            <a:endParaRPr lang="en-GB" sz="1200" i="1" dirty="0"/>
          </a:p>
        </p:txBody>
      </p:sp>
      <p:sp>
        <p:nvSpPr>
          <p:cNvPr id="9" name="Flèche droite 8"/>
          <p:cNvSpPr/>
          <p:nvPr/>
        </p:nvSpPr>
        <p:spPr>
          <a:xfrm>
            <a:off x="7302786" y="1703993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èche droite 18"/>
          <p:cNvSpPr/>
          <p:nvPr/>
        </p:nvSpPr>
        <p:spPr>
          <a:xfrm>
            <a:off x="7302786" y="3300932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droite 22"/>
          <p:cNvSpPr/>
          <p:nvPr/>
        </p:nvSpPr>
        <p:spPr>
          <a:xfrm>
            <a:off x="7302786" y="5466479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8450548" y="1565493"/>
            <a:ext cx="225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conical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rounded top</a:t>
            </a:r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8450547" y="3092869"/>
            <a:ext cx="2252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conical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sharp top</a:t>
            </a:r>
            <a:endParaRPr lang="en-US" dirty="0"/>
          </a:p>
        </p:txBody>
      </p:sp>
      <p:sp>
        <p:nvSpPr>
          <p:cNvPr id="27" name="ZoneTexte 26"/>
          <p:cNvSpPr txBox="1"/>
          <p:nvPr/>
        </p:nvSpPr>
        <p:spPr>
          <a:xfrm>
            <a:off x="8450546" y="5466479"/>
            <a:ext cx="2252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 conical shape</a:t>
            </a:r>
            <a:endParaRPr lang="en-US" dirty="0"/>
          </a:p>
        </p:txBody>
      </p:sp>
      <p:grpSp>
        <p:nvGrpSpPr>
          <p:cNvPr id="25" name="Groupe 24"/>
          <p:cNvGrpSpPr/>
          <p:nvPr/>
        </p:nvGrpSpPr>
        <p:grpSpPr>
          <a:xfrm>
            <a:off x="152400" y="533400"/>
            <a:ext cx="1182973" cy="447675"/>
            <a:chOff x="152400" y="533400"/>
            <a:chExt cx="1182973" cy="447675"/>
          </a:xfrm>
        </p:grpSpPr>
        <p:sp>
          <p:nvSpPr>
            <p:cNvPr id="2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52400" y="533400"/>
              <a:ext cx="11829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Aerial</a:t>
              </a:r>
              <a:endParaRPr lang="en-GB" sz="1600" b="1" dirty="0"/>
            </a:p>
          </p:txBody>
        </p:sp>
        <p:cxnSp>
          <p:nvCxnSpPr>
            <p:cNvPr id="29" name="Connecteur droit 28"/>
            <p:cNvCxnSpPr/>
            <p:nvPr/>
          </p:nvCxnSpPr>
          <p:spPr>
            <a:xfrm>
              <a:off x="152400" y="981075"/>
              <a:ext cx="118297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/>
            <p:cNvCxnSpPr/>
            <p:nvPr/>
          </p:nvCxnSpPr>
          <p:spPr>
            <a:xfrm flipV="1">
              <a:off x="1335373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97813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14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09BD43-E6D3-4584-AE9A-31035A51A96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2844" t="71315" r="40413" b="6789"/>
          <a:stretch/>
        </p:blipFill>
        <p:spPr>
          <a:xfrm>
            <a:off x="3188749" y="2469320"/>
            <a:ext cx="3489920" cy="117182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65B94F6-648D-4A7D-9540-B5EB5A4E462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087" t="50000" r="39174" b="29297"/>
          <a:stretch/>
        </p:blipFill>
        <p:spPr>
          <a:xfrm>
            <a:off x="3098953" y="906293"/>
            <a:ext cx="3679450" cy="110800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3B729E-619E-4115-ADA0-0625CA6337B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739" t="44037" r="38555" b="34067"/>
          <a:stretch/>
        </p:blipFill>
        <p:spPr>
          <a:xfrm>
            <a:off x="3098953" y="3949006"/>
            <a:ext cx="3581418" cy="117182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A03654-F696-4F8B-8F9D-F392B07C90F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1" t="39147" r="14849" b="47883"/>
          <a:stretch/>
        </p:blipFill>
        <p:spPr>
          <a:xfrm>
            <a:off x="7162799" y="4319259"/>
            <a:ext cx="4315712" cy="1024067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114300" y="529479"/>
            <a:ext cx="1440148" cy="451596"/>
            <a:chOff x="114300" y="529479"/>
            <a:chExt cx="1440148" cy="451596"/>
          </a:xfrm>
        </p:grpSpPr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14300" y="529479"/>
              <a:ext cx="1440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Submerged</a:t>
              </a:r>
              <a:endParaRPr lang="en-GB" sz="1600" b="1" dirty="0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14300" y="971550"/>
              <a:ext cx="1440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1554448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/>
          <p:cNvSpPr txBox="1"/>
          <p:nvPr/>
        </p:nvSpPr>
        <p:spPr>
          <a:xfrm>
            <a:off x="1156986" y="1245690"/>
            <a:ext cx="1314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fully submerged</a:t>
            </a:r>
            <a:endParaRPr lang="en-US" dirty="0"/>
          </a:p>
        </p:txBody>
      </p:sp>
      <p:sp>
        <p:nvSpPr>
          <p:cNvPr id="24" name="ZoneTexte 23"/>
          <p:cNvSpPr txBox="1"/>
          <p:nvPr/>
        </p:nvSpPr>
        <p:spPr>
          <a:xfrm>
            <a:off x="1071561" y="2909264"/>
            <a:ext cx="130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</a:t>
            </a:r>
            <a:endParaRPr lang="en-US" dirty="0"/>
          </a:p>
        </p:txBody>
      </p:sp>
      <p:sp>
        <p:nvSpPr>
          <p:cNvPr id="25" name="ZoneTexte 24"/>
          <p:cNvSpPr txBox="1"/>
          <p:nvPr/>
        </p:nvSpPr>
        <p:spPr>
          <a:xfrm>
            <a:off x="1143520" y="4424770"/>
            <a:ext cx="1452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 + current</a:t>
            </a:r>
            <a:endParaRPr lang="en-US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161924" y="2238375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194962" y="3894408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194962" y="1753577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a</a:t>
            </a:r>
            <a:endParaRPr lang="en-US" sz="200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208950" y="3416030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b</a:t>
            </a:r>
            <a:endParaRPr lang="en-US" sz="2000" b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208950" y="4998817"/>
            <a:ext cx="432000" cy="432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b="1" dirty="0"/>
              <a:t>c</a:t>
            </a:r>
            <a:endParaRPr lang="en-US" sz="2000" b="1" dirty="0"/>
          </a:p>
        </p:txBody>
      </p:sp>
      <p:sp>
        <p:nvSpPr>
          <p:cNvPr id="31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7943849" y="5770784"/>
            <a:ext cx="4248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12: 3D models and cross-cutting profiles for an experiment with a block </a:t>
            </a:r>
            <a:r>
              <a:rPr lang="en-GB" sz="1200" b="1" i="1" dirty="0"/>
              <a:t>a. </a:t>
            </a:r>
            <a:r>
              <a:rPr lang="en-GB" sz="1200" i="1" dirty="0"/>
              <a:t>fully submerged, </a:t>
            </a:r>
            <a:r>
              <a:rPr lang="en-GB" sz="1200" b="1" i="1" dirty="0"/>
              <a:t>b.</a:t>
            </a:r>
            <a:r>
              <a:rPr lang="en-GB" sz="1200" i="1" dirty="0"/>
              <a:t> partially submerged, </a:t>
            </a:r>
            <a:r>
              <a:rPr lang="en-GB" sz="1200" b="1" i="1" dirty="0"/>
              <a:t>c.</a:t>
            </a:r>
            <a:r>
              <a:rPr lang="en-GB" sz="1200" i="1" dirty="0"/>
              <a:t> partially submerged and subject to current. Credits: M. </a:t>
            </a:r>
            <a:r>
              <a:rPr lang="en-GB" sz="1200" i="1" dirty="0" err="1"/>
              <a:t>Leguen</a:t>
            </a:r>
            <a:r>
              <a:rPr lang="en-GB" sz="1200" i="1" dirty="0"/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08E3DF2-BAFB-4275-B751-BB01D7592B31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0" t="63025" r="14580" b="22928"/>
          <a:stretch/>
        </p:blipFill>
        <p:spPr>
          <a:xfrm>
            <a:off x="7162799" y="984249"/>
            <a:ext cx="4036343" cy="100330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2B8A0B-2A1C-407D-9B81-217671FB8C2D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00" t="61734" r="7834" b="23907"/>
          <a:stretch/>
        </p:blipFill>
        <p:spPr>
          <a:xfrm>
            <a:off x="7169150" y="2565400"/>
            <a:ext cx="3977608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46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15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65B94F6-648D-4A7D-9540-B5EB5A4E462A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087" t="50000" r="39174" b="29297"/>
          <a:stretch/>
        </p:blipFill>
        <p:spPr>
          <a:xfrm>
            <a:off x="3098953" y="906293"/>
            <a:ext cx="3679450" cy="11080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08E3DF2-BAFB-4275-B751-BB01D7592B31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6" t="62865" r="14580" b="22928"/>
          <a:stretch/>
        </p:blipFill>
        <p:spPr>
          <a:xfrm>
            <a:off x="7045326" y="937672"/>
            <a:ext cx="4149148" cy="1049878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114300" y="529479"/>
            <a:ext cx="1440148" cy="451596"/>
            <a:chOff x="114300" y="529479"/>
            <a:chExt cx="1440148" cy="451596"/>
          </a:xfrm>
        </p:grpSpPr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14300" y="529479"/>
              <a:ext cx="1440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Submerged</a:t>
              </a:r>
              <a:endParaRPr lang="en-GB" sz="1600" b="1" dirty="0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14300" y="971550"/>
              <a:ext cx="1440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1554448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ZoneTexte 22"/>
          <p:cNvSpPr txBox="1"/>
          <p:nvPr/>
        </p:nvSpPr>
        <p:spPr>
          <a:xfrm>
            <a:off x="1156986" y="1245690"/>
            <a:ext cx="13144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fully submerged</a:t>
            </a:r>
            <a:endParaRPr lang="en-US" dirty="0"/>
          </a:p>
        </p:txBody>
      </p:sp>
      <p:cxnSp>
        <p:nvCxnSpPr>
          <p:cNvPr id="32" name="Connecteur droit 31"/>
          <p:cNvCxnSpPr/>
          <p:nvPr/>
        </p:nvCxnSpPr>
        <p:spPr>
          <a:xfrm>
            <a:off x="161924" y="2238375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Expe 5">
            <a:hlinkClick r:id="" action="ppaction://media"/>
            <a:extLst>
              <a:ext uri="{FF2B5EF4-FFF2-40B4-BE49-F238E27FC236}">
                <a16:creationId xmlns:a16="http://schemas.microsoft.com/office/drawing/2014/main" id="{63374C02-F57D-EA4A-8C16-12185FF823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77434" y="2521759"/>
            <a:ext cx="6018566" cy="3385444"/>
          </a:xfrm>
          <a:prstGeom prst="rect">
            <a:avLst/>
          </a:prstGeom>
        </p:spPr>
      </p:pic>
      <p:sp>
        <p:nvSpPr>
          <p:cNvPr id="34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9528693" y="5593272"/>
            <a:ext cx="26210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13: </a:t>
            </a:r>
            <a:r>
              <a:rPr lang="en-GB" sz="1200" b="1" i="1" dirty="0"/>
              <a:t>a. </a:t>
            </a:r>
            <a:r>
              <a:rPr lang="en-GB" sz="1200" i="1" dirty="0"/>
              <a:t>time-lapse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a block fully submerged. Credits: M. </a:t>
            </a:r>
            <a:r>
              <a:rPr lang="en-GB" sz="1200" i="1" dirty="0" err="1"/>
              <a:t>Leguen</a:t>
            </a:r>
            <a:r>
              <a:rPr lang="en-GB" sz="1200" i="1" dirty="0"/>
              <a:t>.</a:t>
            </a:r>
          </a:p>
        </p:txBody>
      </p:sp>
      <p:pic>
        <p:nvPicPr>
          <p:cNvPr id="16" name="Image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57547" y="2523563"/>
            <a:ext cx="2709600" cy="3412595"/>
          </a:xfrm>
          <a:prstGeom prst="rect">
            <a:avLst/>
          </a:prstGeom>
        </p:spPr>
      </p:pic>
      <p:cxnSp>
        <p:nvCxnSpPr>
          <p:cNvPr id="35" name="Connecteur droit avec flèche 34"/>
          <p:cNvCxnSpPr/>
          <p:nvPr/>
        </p:nvCxnSpPr>
        <p:spPr>
          <a:xfrm>
            <a:off x="9324975" y="2521759"/>
            <a:ext cx="0" cy="3259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ZoneTexte 35"/>
          <p:cNvSpPr txBox="1"/>
          <p:nvPr/>
        </p:nvSpPr>
        <p:spPr>
          <a:xfrm rot="5400000">
            <a:off x="9118341" y="3945474"/>
            <a:ext cx="82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Time</a:t>
            </a:r>
            <a:endParaRPr lang="en-US" sz="1600" dirty="0"/>
          </a:p>
        </p:txBody>
      </p:sp>
      <p:sp>
        <p:nvSpPr>
          <p:cNvPr id="37" name="ZoneTexte 36"/>
          <p:cNvSpPr txBox="1"/>
          <p:nvPr/>
        </p:nvSpPr>
        <p:spPr>
          <a:xfrm>
            <a:off x="114300" y="2584730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38" name="ZoneTexte 37"/>
          <p:cNvSpPr txBox="1"/>
          <p:nvPr/>
        </p:nvSpPr>
        <p:spPr>
          <a:xfrm>
            <a:off x="6149011" y="2281532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962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5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16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A09BD43-E6D3-4584-AE9A-31035A51A968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844" t="71315" r="40413" b="6789"/>
          <a:stretch/>
        </p:blipFill>
        <p:spPr>
          <a:xfrm>
            <a:off x="3282666" y="929589"/>
            <a:ext cx="3489920" cy="117182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E2B8A0B-2A1C-407D-9B81-217671FB8C2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49" t="61549" r="7853" b="23909"/>
          <a:stretch/>
        </p:blipFill>
        <p:spPr>
          <a:xfrm>
            <a:off x="7324725" y="929589"/>
            <a:ext cx="4318456" cy="1195436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114300" y="529479"/>
            <a:ext cx="1440148" cy="451596"/>
            <a:chOff x="114300" y="529479"/>
            <a:chExt cx="1440148" cy="451596"/>
          </a:xfrm>
        </p:grpSpPr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14300" y="529479"/>
              <a:ext cx="1440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Submerged</a:t>
              </a:r>
              <a:endParaRPr lang="en-GB" sz="1600" b="1" dirty="0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14300" y="971550"/>
              <a:ext cx="1440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1554448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ZoneTexte 23"/>
          <p:cNvSpPr txBox="1"/>
          <p:nvPr/>
        </p:nvSpPr>
        <p:spPr>
          <a:xfrm>
            <a:off x="1165478" y="1369533"/>
            <a:ext cx="13049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</a:t>
            </a:r>
            <a:endParaRPr lang="en-US" dirty="0"/>
          </a:p>
        </p:txBody>
      </p:sp>
      <p:cxnSp>
        <p:nvCxnSpPr>
          <p:cNvPr id="27" name="Connecteur droit 26"/>
          <p:cNvCxnSpPr/>
          <p:nvPr/>
        </p:nvCxnSpPr>
        <p:spPr>
          <a:xfrm>
            <a:off x="288879" y="2354677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9421338" y="5636401"/>
            <a:ext cx="27706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14: </a:t>
            </a:r>
            <a:r>
              <a:rPr lang="en-GB" sz="1200" b="1" i="1" dirty="0"/>
              <a:t>a. </a:t>
            </a:r>
            <a:r>
              <a:rPr lang="en-GB" sz="1200" i="1" dirty="0"/>
              <a:t>time-lapse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a block partially submerged. Credits: M. </a:t>
            </a:r>
            <a:r>
              <a:rPr lang="en-GB" sz="1200" i="1" dirty="0" err="1"/>
              <a:t>Leguen</a:t>
            </a:r>
            <a:r>
              <a:rPr lang="en-GB" sz="1200" i="1" dirty="0"/>
              <a:t>.</a:t>
            </a:r>
          </a:p>
        </p:txBody>
      </p:sp>
      <p:pic>
        <p:nvPicPr>
          <p:cNvPr id="33" name="EXPE 6">
            <a:hlinkClick r:id="" action="ppaction://media"/>
            <a:extLst>
              <a:ext uri="{FF2B5EF4-FFF2-40B4-BE49-F238E27FC236}">
                <a16:creationId xmlns:a16="http://schemas.microsoft.com/office/drawing/2014/main" id="{D5BBBB76-5B77-7A4C-99A0-67D8686331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88879" y="2607937"/>
            <a:ext cx="6018566" cy="338544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34138" y="2606733"/>
            <a:ext cx="2802697" cy="3420000"/>
          </a:xfrm>
          <a:prstGeom prst="rect">
            <a:avLst/>
          </a:prstGeom>
        </p:spPr>
      </p:pic>
      <p:cxnSp>
        <p:nvCxnSpPr>
          <p:cNvPr id="34" name="Connecteur droit avec flèche 33"/>
          <p:cNvCxnSpPr/>
          <p:nvPr/>
        </p:nvCxnSpPr>
        <p:spPr>
          <a:xfrm>
            <a:off x="9329086" y="2693491"/>
            <a:ext cx="0" cy="3259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ZoneTexte 34"/>
          <p:cNvSpPr txBox="1"/>
          <p:nvPr/>
        </p:nvSpPr>
        <p:spPr>
          <a:xfrm rot="5400000">
            <a:off x="9122452" y="4117206"/>
            <a:ext cx="82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Time</a:t>
            </a:r>
            <a:endParaRPr lang="en-US" sz="1600" dirty="0"/>
          </a:p>
        </p:txBody>
      </p:sp>
      <p:sp>
        <p:nvSpPr>
          <p:cNvPr id="36" name="ZoneTexte 35"/>
          <p:cNvSpPr txBox="1"/>
          <p:nvPr/>
        </p:nvSpPr>
        <p:spPr>
          <a:xfrm>
            <a:off x="305875" y="2626579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37" name="ZoneTexte 36"/>
          <p:cNvSpPr txBox="1"/>
          <p:nvPr/>
        </p:nvSpPr>
        <p:spPr>
          <a:xfrm>
            <a:off x="6340586" y="2390137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90556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17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F3B729E-619E-4115-ADA0-0625CA6337B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3739" t="44037" r="38555" b="34067"/>
          <a:stretch/>
        </p:blipFill>
        <p:spPr>
          <a:xfrm>
            <a:off x="3192871" y="648638"/>
            <a:ext cx="3581418" cy="1171829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FBA03654-F696-4F8B-8F9D-F392B07C90F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1" t="38878" r="14798" b="47961"/>
          <a:stretch/>
        </p:blipFill>
        <p:spPr>
          <a:xfrm>
            <a:off x="7267623" y="929589"/>
            <a:ext cx="4103470" cy="979803"/>
          </a:xfrm>
          <a:prstGeom prst="rect">
            <a:avLst/>
          </a:prstGeom>
        </p:spPr>
      </p:pic>
      <p:grpSp>
        <p:nvGrpSpPr>
          <p:cNvPr id="22" name="Groupe 21"/>
          <p:cNvGrpSpPr/>
          <p:nvPr/>
        </p:nvGrpSpPr>
        <p:grpSpPr>
          <a:xfrm>
            <a:off x="114300" y="529479"/>
            <a:ext cx="1440148" cy="451596"/>
            <a:chOff x="114300" y="529479"/>
            <a:chExt cx="1440148" cy="451596"/>
          </a:xfrm>
        </p:grpSpPr>
        <p:sp>
          <p:nvSpPr>
            <p:cNvPr id="18" name="TextBox 7">
              <a:extLst>
                <a:ext uri="{FF2B5EF4-FFF2-40B4-BE49-F238E27FC236}">
                  <a16:creationId xmlns:a16="http://schemas.microsoft.com/office/drawing/2014/main" id="{5F9C20EB-4800-4FD2-AE7D-6399FD651985}"/>
                </a:ext>
              </a:extLst>
            </p:cNvPr>
            <p:cNvSpPr txBox="1"/>
            <p:nvPr/>
          </p:nvSpPr>
          <p:spPr>
            <a:xfrm>
              <a:off x="114300" y="529479"/>
              <a:ext cx="1440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Submerged</a:t>
              </a:r>
              <a:endParaRPr lang="en-GB" sz="1600" b="1" dirty="0"/>
            </a:p>
          </p:txBody>
        </p:sp>
        <p:cxnSp>
          <p:nvCxnSpPr>
            <p:cNvPr id="19" name="Connecteur droit 18"/>
            <p:cNvCxnSpPr/>
            <p:nvPr/>
          </p:nvCxnSpPr>
          <p:spPr>
            <a:xfrm>
              <a:off x="114300" y="971550"/>
              <a:ext cx="1440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/>
            <p:cNvCxnSpPr/>
            <p:nvPr/>
          </p:nvCxnSpPr>
          <p:spPr>
            <a:xfrm flipV="1">
              <a:off x="1554448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ZoneTexte 24"/>
          <p:cNvSpPr txBox="1"/>
          <p:nvPr/>
        </p:nvSpPr>
        <p:spPr>
          <a:xfrm>
            <a:off x="1237438" y="1124402"/>
            <a:ext cx="1452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 + current</a:t>
            </a:r>
            <a:endParaRPr lang="en-US" dirty="0"/>
          </a:p>
        </p:txBody>
      </p:sp>
      <p:cxnSp>
        <p:nvCxnSpPr>
          <p:cNvPr id="26" name="Connecteur droit 25"/>
          <p:cNvCxnSpPr/>
          <p:nvPr/>
        </p:nvCxnSpPr>
        <p:spPr>
          <a:xfrm>
            <a:off x="161924" y="2238375"/>
            <a:ext cx="11477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expé 20">
            <a:hlinkClick r:id="" action="ppaction://media"/>
            <a:extLst>
              <a:ext uri="{FF2B5EF4-FFF2-40B4-BE49-F238E27FC236}">
                <a16:creationId xmlns:a16="http://schemas.microsoft.com/office/drawing/2014/main" id="{B77B7D9E-223C-3046-A64F-F1EDD24AC10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8667" y="2392341"/>
            <a:ext cx="6007334" cy="3379126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16030" y="2445094"/>
            <a:ext cx="3000374" cy="3456314"/>
          </a:xfrm>
          <a:prstGeom prst="rect">
            <a:avLst/>
          </a:prstGeom>
        </p:spPr>
      </p:pic>
      <p:cxnSp>
        <p:nvCxnSpPr>
          <p:cNvPr id="33" name="Connecteur droit avec flèche 32"/>
          <p:cNvCxnSpPr/>
          <p:nvPr/>
        </p:nvCxnSpPr>
        <p:spPr>
          <a:xfrm>
            <a:off x="9444340" y="2529493"/>
            <a:ext cx="0" cy="325991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ZoneTexte 33"/>
          <p:cNvSpPr txBox="1"/>
          <p:nvPr/>
        </p:nvSpPr>
        <p:spPr>
          <a:xfrm rot="5400000">
            <a:off x="9237706" y="3953208"/>
            <a:ext cx="8207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Time</a:t>
            </a:r>
            <a:endParaRPr lang="en-US" sz="1600" dirty="0"/>
          </a:p>
        </p:txBody>
      </p:sp>
      <p:sp>
        <p:nvSpPr>
          <p:cNvPr id="35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9740664" y="5242124"/>
            <a:ext cx="2451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Figure 15: </a:t>
            </a:r>
            <a:r>
              <a:rPr lang="en-GB" sz="1200" b="1" i="1" dirty="0"/>
              <a:t>a. </a:t>
            </a:r>
            <a:r>
              <a:rPr lang="en-GB" sz="1200" i="1" dirty="0"/>
              <a:t>time-lapse and </a:t>
            </a:r>
            <a:r>
              <a:rPr lang="en-GB" sz="1200" b="1" i="1" dirty="0"/>
              <a:t>b. </a:t>
            </a:r>
            <a:r>
              <a:rPr lang="en-GB" sz="1200" i="1" dirty="0"/>
              <a:t>schematic diagram of morphological evolution of an experiment with a block partially submerged and subject to an unidirectional current. Credits: M. </a:t>
            </a:r>
            <a:r>
              <a:rPr lang="en-GB" sz="1200" i="1" dirty="0" err="1"/>
              <a:t>Leguen</a:t>
            </a:r>
            <a:r>
              <a:rPr lang="en-GB" sz="1200" i="1" dirty="0"/>
              <a:t>.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114300" y="2445094"/>
            <a:ext cx="432000" cy="43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a</a:t>
            </a:r>
            <a:endParaRPr lang="en-US" sz="2000" dirty="0"/>
          </a:p>
        </p:txBody>
      </p:sp>
      <p:sp>
        <p:nvSpPr>
          <p:cNvPr id="37" name="ZoneTexte 36"/>
          <p:cNvSpPr txBox="1"/>
          <p:nvPr/>
        </p:nvSpPr>
        <p:spPr>
          <a:xfrm>
            <a:off x="6121634" y="2261314"/>
            <a:ext cx="432000" cy="432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GB" sz="2000" dirty="0"/>
              <a:t>b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98655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597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18</a:t>
            </a:r>
          </a:p>
        </p:txBody>
      </p:sp>
      <p:sp>
        <p:nvSpPr>
          <p:cNvPr id="22" name="TextBox 100">
            <a:extLst>
              <a:ext uri="{FF2B5EF4-FFF2-40B4-BE49-F238E27FC236}">
                <a16:creationId xmlns:a16="http://schemas.microsoft.com/office/drawing/2014/main" id="{E8CD1D96-1FF3-492A-B6C5-00FFB2CB0209}"/>
              </a:ext>
            </a:extLst>
          </p:cNvPr>
          <p:cNvSpPr txBox="1"/>
          <p:nvPr/>
        </p:nvSpPr>
        <p:spPr>
          <a:xfrm>
            <a:off x="10858500" y="6168464"/>
            <a:ext cx="13338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i="1" dirty="0"/>
              <a:t>Credits: M. </a:t>
            </a:r>
            <a:r>
              <a:rPr lang="en-GB" sz="1200" i="1" dirty="0" err="1"/>
              <a:t>Leguen</a:t>
            </a:r>
            <a:endParaRPr lang="en-GB" sz="1200" i="1" dirty="0"/>
          </a:p>
        </p:txBody>
      </p:sp>
      <p:sp>
        <p:nvSpPr>
          <p:cNvPr id="9" name="Flèche droite 8"/>
          <p:cNvSpPr/>
          <p:nvPr/>
        </p:nvSpPr>
        <p:spPr>
          <a:xfrm>
            <a:off x="7302784" y="1631922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èche droite 18"/>
          <p:cNvSpPr/>
          <p:nvPr/>
        </p:nvSpPr>
        <p:spPr>
          <a:xfrm>
            <a:off x="7302786" y="3300932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droite 22"/>
          <p:cNvSpPr/>
          <p:nvPr/>
        </p:nvSpPr>
        <p:spPr>
          <a:xfrm>
            <a:off x="7302786" y="4893321"/>
            <a:ext cx="1009650" cy="369332"/>
          </a:xfrm>
          <a:prstGeom prst="rightArrow">
            <a:avLst>
              <a:gd name="adj1" fmla="val 50000"/>
              <a:gd name="adj2" fmla="val 145422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8450546" y="1354923"/>
            <a:ext cx="29194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conical shape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single peak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rounded top</a:t>
            </a:r>
            <a:endParaRPr lang="en-US" dirty="0"/>
          </a:p>
        </p:txBody>
      </p:sp>
      <p:sp>
        <p:nvSpPr>
          <p:cNvPr id="26" name="ZoneTexte 25"/>
          <p:cNvSpPr txBox="1"/>
          <p:nvPr/>
        </p:nvSpPr>
        <p:spPr>
          <a:xfrm>
            <a:off x="8450546" y="3162432"/>
            <a:ext cx="2679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double peak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peaks at similar heights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8450546" y="4754821"/>
            <a:ext cx="3316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double peak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one peak takes over the other </a:t>
            </a:r>
            <a:endParaRPr lang="en-US" dirty="0"/>
          </a:p>
        </p:txBody>
      </p:sp>
      <p:grpSp>
        <p:nvGrpSpPr>
          <p:cNvPr id="25" name="Groupe 21">
            <a:extLst>
              <a:ext uri="{FF2B5EF4-FFF2-40B4-BE49-F238E27FC236}">
                <a16:creationId xmlns:a16="http://schemas.microsoft.com/office/drawing/2014/main" id="{9B2A71DF-2FC3-44C2-9383-30E0C721F4CD}"/>
              </a:ext>
            </a:extLst>
          </p:cNvPr>
          <p:cNvGrpSpPr/>
          <p:nvPr/>
        </p:nvGrpSpPr>
        <p:grpSpPr>
          <a:xfrm>
            <a:off x="114300" y="529479"/>
            <a:ext cx="1440148" cy="451596"/>
            <a:chOff x="114300" y="529479"/>
            <a:chExt cx="1440148" cy="451596"/>
          </a:xfrm>
        </p:grpSpPr>
        <p:sp>
          <p:nvSpPr>
            <p:cNvPr id="28" name="TextBox 7">
              <a:extLst>
                <a:ext uri="{FF2B5EF4-FFF2-40B4-BE49-F238E27FC236}">
                  <a16:creationId xmlns:a16="http://schemas.microsoft.com/office/drawing/2014/main" id="{B7CD0ACA-7A3F-4796-A377-7F183C95F52E}"/>
                </a:ext>
              </a:extLst>
            </p:cNvPr>
            <p:cNvSpPr txBox="1"/>
            <p:nvPr/>
          </p:nvSpPr>
          <p:spPr>
            <a:xfrm>
              <a:off x="114300" y="529479"/>
              <a:ext cx="14401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/>
                <a:t>Submerged</a:t>
              </a:r>
              <a:endParaRPr lang="en-GB" sz="1600" b="1" dirty="0"/>
            </a:p>
          </p:txBody>
        </p:sp>
        <p:cxnSp>
          <p:nvCxnSpPr>
            <p:cNvPr id="29" name="Connecteur droit 18">
              <a:extLst>
                <a:ext uri="{FF2B5EF4-FFF2-40B4-BE49-F238E27FC236}">
                  <a16:creationId xmlns:a16="http://schemas.microsoft.com/office/drawing/2014/main" id="{CD2C3746-3A03-42C3-A904-0AD067013E36}"/>
                </a:ext>
              </a:extLst>
            </p:cNvPr>
            <p:cNvCxnSpPr/>
            <p:nvPr/>
          </p:nvCxnSpPr>
          <p:spPr>
            <a:xfrm>
              <a:off x="114300" y="971550"/>
              <a:ext cx="1440148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19">
              <a:extLst>
                <a:ext uri="{FF2B5EF4-FFF2-40B4-BE49-F238E27FC236}">
                  <a16:creationId xmlns:a16="http://schemas.microsoft.com/office/drawing/2014/main" id="{2B53C66B-BADE-435B-B7B6-4BA9196117A1}"/>
                </a:ext>
              </a:extLst>
            </p:cNvPr>
            <p:cNvCxnSpPr/>
            <p:nvPr/>
          </p:nvCxnSpPr>
          <p:spPr>
            <a:xfrm flipV="1">
              <a:off x="1554448" y="533400"/>
              <a:ext cx="0" cy="44767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C8C3AB0-6FBF-46ED-B35A-679EDC55B587}"/>
              </a:ext>
            </a:extLst>
          </p:cNvPr>
          <p:cNvGrpSpPr/>
          <p:nvPr/>
        </p:nvGrpSpPr>
        <p:grpSpPr>
          <a:xfrm>
            <a:off x="1108979" y="1264694"/>
            <a:ext cx="5706842" cy="4441807"/>
            <a:chOff x="1071561" y="906293"/>
            <a:chExt cx="5706842" cy="4441807"/>
          </a:xfrm>
        </p:grpSpPr>
        <p:pic>
          <p:nvPicPr>
            <p:cNvPr id="32" name="Image 8">
              <a:extLst>
                <a:ext uri="{FF2B5EF4-FFF2-40B4-BE49-F238E27FC236}">
                  <a16:creationId xmlns:a16="http://schemas.microsoft.com/office/drawing/2014/main" id="{1F41B159-69D3-4533-8A53-9782EFBEDE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22844" t="71315" r="40413" b="6789"/>
            <a:stretch/>
          </p:blipFill>
          <p:spPr>
            <a:xfrm>
              <a:off x="3188749" y="2469320"/>
              <a:ext cx="3489920" cy="1171829"/>
            </a:xfrm>
            <a:prstGeom prst="rect">
              <a:avLst/>
            </a:prstGeom>
          </p:spPr>
        </p:pic>
        <p:pic>
          <p:nvPicPr>
            <p:cNvPr id="33" name="Image 9">
              <a:extLst>
                <a:ext uri="{FF2B5EF4-FFF2-40B4-BE49-F238E27FC236}">
                  <a16:creationId xmlns:a16="http://schemas.microsoft.com/office/drawing/2014/main" id="{9B792E2C-C302-4415-9F41-2CCE5034FE4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22087" t="50000" r="39174" b="29297"/>
            <a:stretch/>
          </p:blipFill>
          <p:spPr>
            <a:xfrm>
              <a:off x="3098953" y="906293"/>
              <a:ext cx="3679450" cy="1108001"/>
            </a:xfrm>
            <a:prstGeom prst="rect">
              <a:avLst/>
            </a:prstGeom>
          </p:spPr>
        </p:pic>
        <p:pic>
          <p:nvPicPr>
            <p:cNvPr id="34" name="Image 10">
              <a:extLst>
                <a:ext uri="{FF2B5EF4-FFF2-40B4-BE49-F238E27FC236}">
                  <a16:creationId xmlns:a16="http://schemas.microsoft.com/office/drawing/2014/main" id="{A9B58738-BE62-4F80-B038-979A3AE3DD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23739" t="44037" r="38555" b="34067"/>
            <a:stretch/>
          </p:blipFill>
          <p:spPr>
            <a:xfrm>
              <a:off x="3098953" y="3949006"/>
              <a:ext cx="3581418" cy="1171829"/>
            </a:xfrm>
            <a:prstGeom prst="rect">
              <a:avLst/>
            </a:prstGeom>
          </p:spPr>
        </p:pic>
        <p:sp>
          <p:nvSpPr>
            <p:cNvPr id="38" name="ZoneTexte 22">
              <a:extLst>
                <a:ext uri="{FF2B5EF4-FFF2-40B4-BE49-F238E27FC236}">
                  <a16:creationId xmlns:a16="http://schemas.microsoft.com/office/drawing/2014/main" id="{B9A44C40-D403-489D-BAE7-9385361961F1}"/>
                </a:ext>
              </a:extLst>
            </p:cNvPr>
            <p:cNvSpPr txBox="1"/>
            <p:nvPr/>
          </p:nvSpPr>
          <p:spPr>
            <a:xfrm>
              <a:off x="1156986" y="1245690"/>
              <a:ext cx="131445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fully submerged</a:t>
              </a:r>
              <a:endParaRPr lang="en-US" dirty="0"/>
            </a:p>
          </p:txBody>
        </p:sp>
        <p:sp>
          <p:nvSpPr>
            <p:cNvPr id="39" name="ZoneTexte 23">
              <a:extLst>
                <a:ext uri="{FF2B5EF4-FFF2-40B4-BE49-F238E27FC236}">
                  <a16:creationId xmlns:a16="http://schemas.microsoft.com/office/drawing/2014/main" id="{7FD71900-044C-40A4-93B9-0378896319E5}"/>
                </a:ext>
              </a:extLst>
            </p:cNvPr>
            <p:cNvSpPr txBox="1"/>
            <p:nvPr/>
          </p:nvSpPr>
          <p:spPr>
            <a:xfrm>
              <a:off x="1071561" y="2909264"/>
              <a:ext cx="13049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partially submerged</a:t>
              </a:r>
              <a:endParaRPr lang="en-US" dirty="0"/>
            </a:p>
          </p:txBody>
        </p:sp>
        <p:sp>
          <p:nvSpPr>
            <p:cNvPr id="40" name="ZoneTexte 24">
              <a:extLst>
                <a:ext uri="{FF2B5EF4-FFF2-40B4-BE49-F238E27FC236}">
                  <a16:creationId xmlns:a16="http://schemas.microsoft.com/office/drawing/2014/main" id="{72337B97-5171-4433-B6BC-EE8CCEADC30F}"/>
                </a:ext>
              </a:extLst>
            </p:cNvPr>
            <p:cNvSpPr txBox="1"/>
            <p:nvPr/>
          </p:nvSpPr>
          <p:spPr>
            <a:xfrm>
              <a:off x="1143520" y="4424770"/>
              <a:ext cx="1452863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partially submerged + current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214391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447137869"/>
              </p:ext>
            </p:extLst>
          </p:nvPr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19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32416" y="576000"/>
            <a:ext cx="7912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Preliminary observations</a:t>
            </a:r>
          </a:p>
          <a:p>
            <a:endParaRPr lang="en-GB" sz="1600" u="sng" dirty="0"/>
          </a:p>
          <a:p>
            <a:r>
              <a:rPr lang="en-GB" sz="1600" u="sng" dirty="0"/>
              <a:t>Aerial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fine sediment does not favour molard formation without additional processes (rain, wind, </a:t>
            </a:r>
            <a:r>
              <a:rPr lang="en-GB" sz="1600" b="1" dirty="0" err="1"/>
              <a:t>etc</a:t>
            </a:r>
            <a:r>
              <a:rPr lang="en-GB" sz="1600" b="1" dirty="0"/>
              <a:t>)</a:t>
            </a:r>
            <a:r>
              <a:rPr lang="en-GB" sz="1600" dirty="0"/>
              <a:t> – absorbed water likely cements the grains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7157FF-E45E-4219-A712-77BE23F299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33" r="50917"/>
          <a:stretch/>
        </p:blipFill>
        <p:spPr>
          <a:xfrm>
            <a:off x="1826851" y="2306118"/>
            <a:ext cx="8538298" cy="2687204"/>
          </a:xfrm>
          <a:prstGeom prst="rect">
            <a:avLst/>
          </a:prstGeom>
        </p:spPr>
      </p:pic>
      <p:sp>
        <p:nvSpPr>
          <p:cNvPr id="14" name="ZoneTexte 15">
            <a:extLst>
              <a:ext uri="{FF2B5EF4-FFF2-40B4-BE49-F238E27FC236}">
                <a16:creationId xmlns:a16="http://schemas.microsoft.com/office/drawing/2014/main" id="{50990A68-FF98-468D-8B1C-2ED983E061EE}"/>
              </a:ext>
            </a:extLst>
          </p:cNvPr>
          <p:cNvSpPr txBox="1"/>
          <p:nvPr/>
        </p:nvSpPr>
        <p:spPr>
          <a:xfrm>
            <a:off x="1245826" y="3649720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fine sand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012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20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32416" y="576000"/>
            <a:ext cx="791259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Preliminary observations</a:t>
            </a:r>
          </a:p>
          <a:p>
            <a:endParaRPr lang="en-GB" sz="1600" b="1" u="sng" dirty="0"/>
          </a:p>
          <a:p>
            <a:r>
              <a:rPr lang="en-GB" sz="1600" u="sng" dirty="0"/>
              <a:t>Aerial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fine sediment does not favour molard formation without additional processes (rain, wind, </a:t>
            </a:r>
            <a:r>
              <a:rPr lang="en-GB" sz="1600" b="1" dirty="0" err="1"/>
              <a:t>etc</a:t>
            </a:r>
            <a:r>
              <a:rPr lang="en-GB" sz="1600" b="1" dirty="0"/>
              <a:t>)</a:t>
            </a:r>
            <a:r>
              <a:rPr lang="en-GB" sz="1600" dirty="0"/>
              <a:t> – absorbed water likely cements the grains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grain size of the sediment affects the shape of molards</a:t>
            </a:r>
            <a:r>
              <a:rPr lang="en-GB" sz="1600" dirty="0"/>
              <a:t> not especially in terms of angle of repose, but more in terms of roundness of the top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1DD02AB-16B4-4338-96C5-310EF9DEBB9D}"/>
              </a:ext>
            </a:extLst>
          </p:cNvPr>
          <p:cNvGrpSpPr/>
          <p:nvPr/>
        </p:nvGrpSpPr>
        <p:grpSpPr>
          <a:xfrm>
            <a:off x="1089315" y="3114074"/>
            <a:ext cx="10270988" cy="3348155"/>
            <a:chOff x="1115949" y="2687274"/>
            <a:chExt cx="10270988" cy="3348155"/>
          </a:xfrm>
        </p:grpSpPr>
        <p:pic>
          <p:nvPicPr>
            <p:cNvPr id="9" name="Image 6">
              <a:extLst>
                <a:ext uri="{FF2B5EF4-FFF2-40B4-BE49-F238E27FC236}">
                  <a16:creationId xmlns:a16="http://schemas.microsoft.com/office/drawing/2014/main" id="{E4075991-FAD6-4A01-B713-4003DD411F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212"/>
            <a:stretch/>
          </p:blipFill>
          <p:spPr>
            <a:xfrm>
              <a:off x="2949511" y="2687274"/>
              <a:ext cx="8437426" cy="3348155"/>
            </a:xfrm>
            <a:prstGeom prst="rect">
              <a:avLst/>
            </a:prstGeom>
          </p:spPr>
        </p:pic>
        <p:sp>
          <p:nvSpPr>
            <p:cNvPr id="10" name="ZoneTexte 15">
              <a:extLst>
                <a:ext uri="{FF2B5EF4-FFF2-40B4-BE49-F238E27FC236}">
                  <a16:creationId xmlns:a16="http://schemas.microsoft.com/office/drawing/2014/main" id="{D5E9C835-3985-433F-BDB1-446EFE21AEAD}"/>
                </a:ext>
              </a:extLst>
            </p:cNvPr>
            <p:cNvSpPr txBox="1"/>
            <p:nvPr/>
          </p:nvSpPr>
          <p:spPr>
            <a:xfrm>
              <a:off x="1187387" y="3341482"/>
              <a:ext cx="11620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gravel</a:t>
              </a:r>
              <a:endParaRPr lang="en-US" dirty="0"/>
            </a:p>
          </p:txBody>
        </p:sp>
        <p:sp>
          <p:nvSpPr>
            <p:cNvPr id="11" name="ZoneTexte 16">
              <a:extLst>
                <a:ext uri="{FF2B5EF4-FFF2-40B4-BE49-F238E27FC236}">
                  <a16:creationId xmlns:a16="http://schemas.microsoft.com/office/drawing/2014/main" id="{65026B38-118E-4F04-A846-BA01EC08002D}"/>
                </a:ext>
              </a:extLst>
            </p:cNvPr>
            <p:cNvSpPr txBox="1"/>
            <p:nvPr/>
          </p:nvSpPr>
          <p:spPr>
            <a:xfrm>
              <a:off x="1115949" y="4982896"/>
              <a:ext cx="130492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/>
                <a:t>coarse sand</a:t>
              </a:r>
              <a:endParaRPr lang="en-US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8488794" y="3234635"/>
            <a:ext cx="1569606" cy="173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8488794" y="4811007"/>
            <a:ext cx="1569606" cy="173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4901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21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432416" y="576000"/>
            <a:ext cx="791259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Preliminary observations</a:t>
            </a:r>
          </a:p>
          <a:p>
            <a:endParaRPr lang="en-GB" sz="1600" b="1" u="sng" dirty="0"/>
          </a:p>
          <a:p>
            <a:r>
              <a:rPr lang="en-GB" sz="1600" u="sng" dirty="0"/>
              <a:t>Aerial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fine sediment does not favour molard formation without additional processes (rain, wind, </a:t>
            </a:r>
            <a:r>
              <a:rPr lang="en-GB" sz="1600" b="1" dirty="0" err="1"/>
              <a:t>etc</a:t>
            </a:r>
            <a:r>
              <a:rPr lang="en-GB" sz="1600" b="1" dirty="0"/>
              <a:t>)</a:t>
            </a:r>
            <a:r>
              <a:rPr lang="en-GB" sz="1600" dirty="0"/>
              <a:t> – absorbed water likely cements the grains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grain size of the sediment affects the shape of molards</a:t>
            </a:r>
            <a:r>
              <a:rPr lang="en-GB" sz="1600" dirty="0"/>
              <a:t> not especially in terms of angle of repose, but more in terms of roundness of the top</a:t>
            </a:r>
          </a:p>
          <a:p>
            <a:endParaRPr lang="en-GB" sz="1600" dirty="0"/>
          </a:p>
          <a:p>
            <a:r>
              <a:rPr lang="en-GB" sz="1600" u="sng" dirty="0"/>
              <a:t>Submerged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submerged molards seem to be generally rounder </a:t>
            </a:r>
            <a:r>
              <a:rPr lang="en-GB" sz="1600" dirty="0"/>
              <a:t>- the weight of the water column plays a role; the buoyancy/friction effects on falling grains, and the shear stress effects on rolling grains</a:t>
            </a:r>
          </a:p>
        </p:txBody>
      </p:sp>
      <p:pic>
        <p:nvPicPr>
          <p:cNvPr id="8" name="Image 6">
            <a:extLst>
              <a:ext uri="{FF2B5EF4-FFF2-40B4-BE49-F238E27FC236}">
                <a16:creationId xmlns:a16="http://schemas.microsoft.com/office/drawing/2014/main" id="{66F68CBD-465A-42FA-B617-2927C0A5BCC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9" t="32738" r="2109" b="29411"/>
          <a:stretch/>
        </p:blipFill>
        <p:spPr>
          <a:xfrm>
            <a:off x="4388712" y="3444360"/>
            <a:ext cx="7788199" cy="1706133"/>
          </a:xfrm>
          <a:prstGeom prst="rect">
            <a:avLst/>
          </a:prstGeom>
        </p:spPr>
      </p:pic>
      <p:pic>
        <p:nvPicPr>
          <p:cNvPr id="13" name="Image 9">
            <a:extLst>
              <a:ext uri="{FF2B5EF4-FFF2-40B4-BE49-F238E27FC236}">
                <a16:creationId xmlns:a16="http://schemas.microsoft.com/office/drawing/2014/main" id="{F3F39E2A-C918-4328-8191-9D4FCC3902B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2087" t="50000" r="39174" b="29297"/>
          <a:stretch/>
        </p:blipFill>
        <p:spPr>
          <a:xfrm>
            <a:off x="4509789" y="5261701"/>
            <a:ext cx="3388897" cy="1020506"/>
          </a:xfrm>
          <a:prstGeom prst="rect">
            <a:avLst/>
          </a:prstGeom>
        </p:spPr>
      </p:pic>
      <p:pic>
        <p:nvPicPr>
          <p:cNvPr id="14" name="Image 12">
            <a:extLst>
              <a:ext uri="{FF2B5EF4-FFF2-40B4-BE49-F238E27FC236}">
                <a16:creationId xmlns:a16="http://schemas.microsoft.com/office/drawing/2014/main" id="{2AE49703-99ED-4F73-AAAD-8FFB701CE7D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3" t="63246" r="14569" b="22752"/>
          <a:stretch/>
        </p:blipFill>
        <p:spPr>
          <a:xfrm>
            <a:off x="8345009" y="5360027"/>
            <a:ext cx="3710868" cy="929134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96C3D05-4B98-4BEA-9890-26631B2AAF5E}"/>
              </a:ext>
            </a:extLst>
          </p:cNvPr>
          <p:cNvSpPr txBox="1"/>
          <p:nvPr/>
        </p:nvSpPr>
        <p:spPr>
          <a:xfrm>
            <a:off x="3223851" y="3879096"/>
            <a:ext cx="11620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aerial</a:t>
            </a:r>
            <a:endParaRPr lang="en-US" dirty="0"/>
          </a:p>
        </p:txBody>
      </p:sp>
      <p:sp>
        <p:nvSpPr>
          <p:cNvPr id="17" name="ZoneTexte 15">
            <a:extLst>
              <a:ext uri="{FF2B5EF4-FFF2-40B4-BE49-F238E27FC236}">
                <a16:creationId xmlns:a16="http://schemas.microsoft.com/office/drawing/2014/main" id="{D70656E3-6B7D-43EA-B6C5-7579A48502F7}"/>
              </a:ext>
            </a:extLst>
          </p:cNvPr>
          <p:cNvSpPr txBox="1"/>
          <p:nvPr/>
        </p:nvSpPr>
        <p:spPr>
          <a:xfrm>
            <a:off x="3159303" y="5645628"/>
            <a:ext cx="129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submerged</a:t>
            </a:r>
            <a:endParaRPr lang="en-US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996C3D05-4B98-4BEA-9890-26631B2AAF5E}"/>
              </a:ext>
            </a:extLst>
          </p:cNvPr>
          <p:cNvSpPr txBox="1"/>
          <p:nvPr/>
        </p:nvSpPr>
        <p:spPr>
          <a:xfrm>
            <a:off x="3223851" y="4191629"/>
            <a:ext cx="1162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/>
              <a:t>slope &gt; 31°</a:t>
            </a:r>
            <a:endParaRPr lang="en-US" sz="1600" i="1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996C3D05-4B98-4BEA-9890-26631B2AAF5E}"/>
              </a:ext>
            </a:extLst>
          </p:cNvPr>
          <p:cNvSpPr txBox="1"/>
          <p:nvPr/>
        </p:nvSpPr>
        <p:spPr>
          <a:xfrm>
            <a:off x="3223851" y="5943653"/>
            <a:ext cx="11620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i="1" dirty="0"/>
              <a:t>slope &lt; 25°</a:t>
            </a:r>
            <a:endParaRPr lang="en-US" sz="1600" i="1" dirty="0"/>
          </a:p>
        </p:txBody>
      </p:sp>
      <p:sp>
        <p:nvSpPr>
          <p:cNvPr id="15" name="Rectangle 14"/>
          <p:cNvSpPr/>
          <p:nvPr/>
        </p:nvSpPr>
        <p:spPr>
          <a:xfrm>
            <a:off x="9550976" y="3537572"/>
            <a:ext cx="1569606" cy="1735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4628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432416" y="576000"/>
            <a:ext cx="79125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/>
              <a:t>Preliminary observations</a:t>
            </a:r>
          </a:p>
          <a:p>
            <a:endParaRPr lang="en-GB" sz="1600" b="1" u="sng" dirty="0"/>
          </a:p>
          <a:p>
            <a:r>
              <a:rPr lang="en-GB" sz="1600" u="sng" dirty="0"/>
              <a:t>Aerial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fine sediment does not favour molard formation without additional processes (rain, wind, </a:t>
            </a:r>
            <a:r>
              <a:rPr lang="en-GB" sz="1600" b="1" dirty="0" err="1"/>
              <a:t>etc</a:t>
            </a:r>
            <a:r>
              <a:rPr lang="en-GB" sz="1600" b="1" dirty="0"/>
              <a:t>)</a:t>
            </a:r>
            <a:r>
              <a:rPr lang="en-GB" sz="1600" dirty="0"/>
              <a:t> – absorbed water likely cements the grains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grain size of the sediment affects the shape of molards</a:t>
            </a:r>
            <a:r>
              <a:rPr lang="en-GB" sz="1600" dirty="0"/>
              <a:t> not especially in terms of angle of repose, but more in terms of roundness of the top</a:t>
            </a:r>
          </a:p>
          <a:p>
            <a:endParaRPr lang="en-GB" sz="1600" dirty="0"/>
          </a:p>
          <a:p>
            <a:r>
              <a:rPr lang="en-GB" sz="1600" u="sng" dirty="0"/>
              <a:t>Submerged</a:t>
            </a:r>
            <a:r>
              <a:rPr lang="en-GB" sz="16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submerged molards seem to be generally rounder </a:t>
            </a:r>
            <a:r>
              <a:rPr lang="en-GB" sz="1600" dirty="0"/>
              <a:t>- the weight of the water column plays a role; the buoyancy/friction effects on falling grains, and </a:t>
            </a:r>
            <a:r>
              <a:rPr lang="en-GB" sz="1600"/>
              <a:t>the shear </a:t>
            </a:r>
            <a:r>
              <a:rPr lang="en-GB" sz="1600" dirty="0"/>
              <a:t>stress effects on rolling grains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 b="1" dirty="0"/>
              <a:t>submerged molards show more varied morphologies</a:t>
            </a:r>
            <a:r>
              <a:rPr lang="en-GB" sz="1600" dirty="0"/>
              <a:t>, depending on the conditions (e.g. water flow, partial submersion), compared to the aerial molards</a:t>
            </a:r>
          </a:p>
        </p:txBody>
      </p:sp>
      <p:pic>
        <p:nvPicPr>
          <p:cNvPr id="10" name="Image 10">
            <a:extLst>
              <a:ext uri="{FF2B5EF4-FFF2-40B4-BE49-F238E27FC236}">
                <a16:creationId xmlns:a16="http://schemas.microsoft.com/office/drawing/2014/main" id="{34B0DBC6-6D01-4115-809C-AF8E35FE83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39" t="44037" r="38555" b="34067"/>
          <a:stretch/>
        </p:blipFill>
        <p:spPr>
          <a:xfrm>
            <a:off x="9021177" y="4337388"/>
            <a:ext cx="2959237" cy="968253"/>
          </a:xfrm>
          <a:prstGeom prst="rect">
            <a:avLst/>
          </a:prstGeom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7B35AA04-EFB3-43AA-B99F-6267D04517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69" t="39142" r="14840" b="48012"/>
          <a:stretch/>
        </p:blipFill>
        <p:spPr>
          <a:xfrm>
            <a:off x="8867036" y="5490684"/>
            <a:ext cx="3324963" cy="781510"/>
          </a:xfrm>
          <a:prstGeom prst="rect">
            <a:avLst/>
          </a:prstGeom>
        </p:spPr>
      </p:pic>
      <p:graphicFrame>
        <p:nvGraphicFramePr>
          <p:cNvPr id="2" name="Diagramme 1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22</a:t>
            </a:r>
          </a:p>
        </p:txBody>
      </p:sp>
      <p:pic>
        <p:nvPicPr>
          <p:cNvPr id="9" name="Image 9">
            <a:extLst>
              <a:ext uri="{FF2B5EF4-FFF2-40B4-BE49-F238E27FC236}">
                <a16:creationId xmlns:a16="http://schemas.microsoft.com/office/drawing/2014/main" id="{81E242C1-1F4D-45CD-AD34-8DE7B4665DF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2087" t="50000" r="39174" b="29297"/>
          <a:stretch/>
        </p:blipFill>
        <p:spPr>
          <a:xfrm>
            <a:off x="639227" y="4451088"/>
            <a:ext cx="2936314" cy="884218"/>
          </a:xfrm>
          <a:prstGeom prst="rect">
            <a:avLst/>
          </a:prstGeom>
        </p:spPr>
      </p:pic>
      <p:pic>
        <p:nvPicPr>
          <p:cNvPr id="12" name="Image 12">
            <a:extLst>
              <a:ext uri="{FF2B5EF4-FFF2-40B4-BE49-F238E27FC236}">
                <a16:creationId xmlns:a16="http://schemas.microsoft.com/office/drawing/2014/main" id="{44CB3486-DC22-4E35-BF17-27FD0840CF5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17" t="63088" r="14571" b="22854"/>
          <a:stretch/>
        </p:blipFill>
        <p:spPr>
          <a:xfrm>
            <a:off x="432416" y="5450206"/>
            <a:ext cx="3558356" cy="90010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687DF0F-9D7F-4AA1-ABB1-0F37718D6E99}"/>
              </a:ext>
            </a:extLst>
          </p:cNvPr>
          <p:cNvSpPr txBox="1"/>
          <p:nvPr/>
        </p:nvSpPr>
        <p:spPr>
          <a:xfrm>
            <a:off x="-1" y="4337388"/>
            <a:ext cx="173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fully submerged</a:t>
            </a:r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927E51A-D493-4A29-904E-F71BD68215E1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22844" t="71315" r="40413" b="6789"/>
          <a:stretch/>
        </p:blipFill>
        <p:spPr>
          <a:xfrm>
            <a:off x="4830927" y="4383164"/>
            <a:ext cx="2681401" cy="900348"/>
          </a:xfrm>
          <a:prstGeom prst="rect">
            <a:avLst/>
          </a:prstGeom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3912CBC5-0365-45C4-BB28-C3B9461F7619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37" t="61561" r="7849" b="23900"/>
          <a:stretch/>
        </p:blipFill>
        <p:spPr>
          <a:xfrm>
            <a:off x="4692649" y="5490684"/>
            <a:ext cx="3090461" cy="84285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FC05199F-D488-4ED8-9DEF-A40986D7DC07}"/>
              </a:ext>
            </a:extLst>
          </p:cNvPr>
          <p:cNvSpPr txBox="1"/>
          <p:nvPr/>
        </p:nvSpPr>
        <p:spPr>
          <a:xfrm>
            <a:off x="3575541" y="4349725"/>
            <a:ext cx="2130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E7DD53D-083E-444E-B8A5-DFD51766C9CA}"/>
              </a:ext>
            </a:extLst>
          </p:cNvPr>
          <p:cNvSpPr txBox="1"/>
          <p:nvPr/>
        </p:nvSpPr>
        <p:spPr>
          <a:xfrm>
            <a:off x="7920585" y="4341370"/>
            <a:ext cx="21308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partially submerged + current</a:t>
            </a:r>
          </a:p>
        </p:txBody>
      </p:sp>
    </p:spTree>
    <p:extLst>
      <p:ext uri="{BB962C8B-B14F-4D97-AF65-F5344CB8AC3E}">
        <p14:creationId xmlns:p14="http://schemas.microsoft.com/office/powerpoint/2010/main" val="254517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F405BB7-638D-412D-9F42-EA60B5E385F0}"/>
              </a:ext>
            </a:extLst>
          </p:cNvPr>
          <p:cNvSpPr txBox="1"/>
          <p:nvPr/>
        </p:nvSpPr>
        <p:spPr>
          <a:xfrm>
            <a:off x="324000" y="1512000"/>
            <a:ext cx="57821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Finish the processing </a:t>
            </a:r>
            <a:r>
              <a:rPr lang="en-GB" sz="1600" dirty="0"/>
              <a:t>and analyse of acquired data (3D models, time lapse photographs, thermal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Study the </a:t>
            </a:r>
            <a:r>
              <a:rPr lang="en-GB" sz="1600" b="1" dirty="0"/>
              <a:t>internal temperature evolution </a:t>
            </a:r>
            <a:r>
              <a:rPr lang="en-GB" sz="1600" dirty="0"/>
              <a:t>of the models</a:t>
            </a:r>
          </a:p>
        </p:txBody>
      </p:sp>
      <p:graphicFrame>
        <p:nvGraphicFramePr>
          <p:cNvPr id="7" name="Diagramme 6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23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D69DF21-1738-4165-9987-8D784C20179F}"/>
              </a:ext>
            </a:extLst>
          </p:cNvPr>
          <p:cNvGrpSpPr/>
          <p:nvPr/>
        </p:nvGrpSpPr>
        <p:grpSpPr>
          <a:xfrm>
            <a:off x="5234352" y="2844063"/>
            <a:ext cx="6237647" cy="3128606"/>
            <a:chOff x="2198861" y="3004726"/>
            <a:chExt cx="6237647" cy="3128606"/>
          </a:xfrm>
        </p:grpSpPr>
        <p:sp>
          <p:nvSpPr>
            <p:cNvPr id="13" name="TextBox 100">
              <a:extLst>
                <a:ext uri="{FF2B5EF4-FFF2-40B4-BE49-F238E27FC236}">
                  <a16:creationId xmlns:a16="http://schemas.microsoft.com/office/drawing/2014/main" id="{A13A9183-F812-45E1-8216-20A87F3EB11A}"/>
                </a:ext>
              </a:extLst>
            </p:cNvPr>
            <p:cNvSpPr txBox="1"/>
            <p:nvPr/>
          </p:nvSpPr>
          <p:spPr>
            <a:xfrm>
              <a:off x="3126542" y="5671667"/>
              <a:ext cx="48130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i="1" dirty="0"/>
                <a:t>Figure 16: schematic diagram of an experiment monitoring the internal temperature of a model, from the state of an initial block to a molard.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B413223-678F-4FC6-8FCF-9CF6C2F35B59}"/>
                </a:ext>
              </a:extLst>
            </p:cNvPr>
            <p:cNvGrpSpPr/>
            <p:nvPr/>
          </p:nvGrpSpPr>
          <p:grpSpPr>
            <a:xfrm>
              <a:off x="2198861" y="3004726"/>
              <a:ext cx="6237647" cy="2574903"/>
              <a:chOff x="2198861" y="3004726"/>
              <a:chExt cx="6237647" cy="2574903"/>
            </a:xfrm>
          </p:grpSpPr>
          <p:grpSp>
            <p:nvGrpSpPr>
              <p:cNvPr id="4" name="Group 3">
                <a:extLst>
                  <a:ext uri="{FF2B5EF4-FFF2-40B4-BE49-F238E27FC236}">
                    <a16:creationId xmlns:a16="http://schemas.microsoft.com/office/drawing/2014/main" id="{51E0BA50-15AE-4970-94D3-1D4020560744}"/>
                  </a:ext>
                </a:extLst>
              </p:cNvPr>
              <p:cNvGrpSpPr/>
              <p:nvPr/>
            </p:nvGrpSpPr>
            <p:grpSpPr>
              <a:xfrm>
                <a:off x="2198861" y="3695656"/>
                <a:ext cx="6237647" cy="1883973"/>
                <a:chOff x="3066151" y="3870859"/>
                <a:chExt cx="4370961" cy="1320173"/>
              </a:xfrm>
            </p:grpSpPr>
            <p:pic>
              <p:nvPicPr>
                <p:cNvPr id="12" name="Picture 3">
                  <a:extLst>
                    <a:ext uri="{FF2B5EF4-FFF2-40B4-BE49-F238E27FC236}">
                      <a16:creationId xmlns:a16="http://schemas.microsoft.com/office/drawing/2014/main" id="{2D5E17DC-D117-4738-8049-3AF7F31804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3066151" y="3870859"/>
                  <a:ext cx="4370961" cy="1320173"/>
                </a:xfrm>
                <a:prstGeom prst="rect">
                  <a:avLst/>
                </a:prstGeom>
              </p:spPr>
            </p:pic>
            <p:sp>
              <p:nvSpPr>
                <p:cNvPr id="14" name="Flèche droite 37">
                  <a:extLst>
                    <a:ext uri="{FF2B5EF4-FFF2-40B4-BE49-F238E27FC236}">
                      <a16:creationId xmlns:a16="http://schemas.microsoft.com/office/drawing/2014/main" id="{F7CE652E-5958-4843-8F3E-A98B18846CD2}"/>
                    </a:ext>
                  </a:extLst>
                </p:cNvPr>
                <p:cNvSpPr/>
                <p:nvPr/>
              </p:nvSpPr>
              <p:spPr>
                <a:xfrm>
                  <a:off x="4993588" y="4318503"/>
                  <a:ext cx="533661" cy="189146"/>
                </a:xfrm>
                <a:prstGeom prst="rightArrow">
                  <a:avLst>
                    <a:gd name="adj1" fmla="val 50000"/>
                    <a:gd name="adj2" fmla="val 142857"/>
                  </a:avLst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6C3D66E-0E7D-42D0-93A3-F2233265C25A}"/>
                  </a:ext>
                </a:extLst>
              </p:cNvPr>
              <p:cNvSpPr txBox="1"/>
              <p:nvPr/>
            </p:nvSpPr>
            <p:spPr>
              <a:xfrm>
                <a:off x="4818100" y="3004726"/>
                <a:ext cx="142996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 dirty="0"/>
                  <a:t>temperature sensors</a:t>
                </a: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82968060-D044-43BA-8CF9-E81C3988F76E}"/>
                  </a:ext>
                </a:extLst>
              </p:cNvPr>
              <p:cNvCxnSpPr>
                <a:cxnSpLocks/>
                <a:stCxn id="3" idx="2"/>
              </p:cNvCxnSpPr>
              <p:nvPr/>
            </p:nvCxnSpPr>
            <p:spPr>
              <a:xfrm>
                <a:off x="5533083" y="3589501"/>
                <a:ext cx="1125836" cy="65293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172FB843-172B-49A8-92BD-7C7B031696EB}"/>
                  </a:ext>
                </a:extLst>
              </p:cNvPr>
              <p:cNvCxnSpPr>
                <a:cxnSpLocks/>
                <a:stCxn id="3" idx="2"/>
              </p:cNvCxnSpPr>
              <p:nvPr/>
            </p:nvCxnSpPr>
            <p:spPr>
              <a:xfrm flipH="1">
                <a:off x="4295775" y="3589501"/>
                <a:ext cx="1237308" cy="84152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195983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>
            <a:extLst>
              <a:ext uri="{FF2B5EF4-FFF2-40B4-BE49-F238E27FC236}">
                <a16:creationId xmlns:a16="http://schemas.microsoft.com/office/drawing/2014/main" id="{132C4EAD-926E-4758-86CD-A33A982CB53C}"/>
              </a:ext>
            </a:extLst>
          </p:cNvPr>
          <p:cNvGrpSpPr/>
          <p:nvPr/>
        </p:nvGrpSpPr>
        <p:grpSpPr>
          <a:xfrm>
            <a:off x="3849949" y="1818059"/>
            <a:ext cx="7975524" cy="5003475"/>
            <a:chOff x="4631273" y="2392267"/>
            <a:chExt cx="6912792" cy="4319259"/>
          </a:xfrm>
        </p:grpSpPr>
        <p:graphicFrame>
          <p:nvGraphicFramePr>
            <p:cNvPr id="44" name="Diagram 43">
              <a:extLst>
                <a:ext uri="{FF2B5EF4-FFF2-40B4-BE49-F238E27FC236}">
                  <a16:creationId xmlns:a16="http://schemas.microsoft.com/office/drawing/2014/main" id="{03492970-1A19-4C2C-BD47-FE8DEE6DC980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9169990"/>
                </p:ext>
              </p:extLst>
            </p:nvPr>
          </p:nvGraphicFramePr>
          <p:xfrm>
            <a:off x="4631273" y="2392267"/>
            <a:ext cx="6912792" cy="431925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1101C1F-C595-45FE-9B9D-0E377CB3126A}"/>
                </a:ext>
              </a:extLst>
            </p:cNvPr>
            <p:cNvCxnSpPr>
              <a:cxnSpLocks/>
              <a:endCxn id="65" idx="1"/>
            </p:cNvCxnSpPr>
            <p:nvPr/>
          </p:nvCxnSpPr>
          <p:spPr>
            <a:xfrm>
              <a:off x="8688960" y="4480320"/>
              <a:ext cx="118059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D59223A-0AEC-40E5-99C5-285036B046C4}"/>
                </a:ext>
              </a:extLst>
            </p:cNvPr>
            <p:cNvSpPr txBox="1"/>
            <p:nvPr/>
          </p:nvSpPr>
          <p:spPr>
            <a:xfrm>
              <a:off x="9869550" y="3909089"/>
              <a:ext cx="1481786" cy="1142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/>
                <a:t>exploration of a parameter space impractical for the laboratory </a:t>
              </a:r>
              <a:r>
                <a:rPr lang="en-GB" sz="1600" dirty="0"/>
                <a:t>(e.g. bigger scales)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7F405BB7-638D-412D-9F42-EA60B5E385F0}"/>
              </a:ext>
            </a:extLst>
          </p:cNvPr>
          <p:cNvSpPr txBox="1"/>
          <p:nvPr/>
        </p:nvSpPr>
        <p:spPr>
          <a:xfrm>
            <a:off x="324000" y="1512000"/>
            <a:ext cx="578213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Finish the processing </a:t>
            </a:r>
            <a:r>
              <a:rPr lang="en-GB" sz="1600" dirty="0"/>
              <a:t>and analyse of acquired data (3D models, time lapse photographs, thermal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Study the </a:t>
            </a:r>
            <a:r>
              <a:rPr lang="en-GB" sz="1600" b="1" dirty="0"/>
              <a:t>internal temperature evolution </a:t>
            </a:r>
            <a:r>
              <a:rPr lang="en-GB" sz="1600" dirty="0"/>
              <a:t>of the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Calibrate a numerical model</a:t>
            </a:r>
            <a:endParaRPr lang="en-GB" sz="1600" dirty="0"/>
          </a:p>
        </p:txBody>
      </p:sp>
      <p:graphicFrame>
        <p:nvGraphicFramePr>
          <p:cNvPr id="7" name="Diagramme 6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24058091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F405BB7-638D-412D-9F42-EA60B5E385F0}"/>
              </a:ext>
            </a:extLst>
          </p:cNvPr>
          <p:cNvSpPr txBox="1"/>
          <p:nvPr/>
        </p:nvSpPr>
        <p:spPr>
          <a:xfrm>
            <a:off x="324000" y="1512000"/>
            <a:ext cx="57821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Finish the processing </a:t>
            </a:r>
            <a:r>
              <a:rPr lang="en-GB" sz="1600" dirty="0"/>
              <a:t>and analyse of acquired data (3D models, time lapse photographs, thermal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Study the </a:t>
            </a:r>
            <a:r>
              <a:rPr lang="en-GB" sz="1600" b="1" dirty="0"/>
              <a:t>internal temperature evolution </a:t>
            </a:r>
            <a:r>
              <a:rPr lang="en-GB" sz="1600" dirty="0"/>
              <a:t>of the models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/>
              <a:t>Calibrate a numerical model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Help to </a:t>
            </a:r>
            <a:r>
              <a:rPr lang="en-GB" sz="1600" b="1" dirty="0"/>
              <a:t>define recognition criteria for molards </a:t>
            </a:r>
            <a:r>
              <a:rPr lang="en-GB" sz="1600" dirty="0"/>
              <a:t>in the field &amp; on remote sensing imagery</a:t>
            </a:r>
          </a:p>
        </p:txBody>
      </p:sp>
      <p:graphicFrame>
        <p:nvGraphicFramePr>
          <p:cNvPr id="7" name="Diagramme 6"/>
          <p:cNvGraphicFramePr/>
          <p:nvPr/>
        </p:nvGraphicFramePr>
        <p:xfrm>
          <a:off x="0" y="0"/>
          <a:ext cx="12192000" cy="3333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7DA76A9-2CE0-4E77-A842-769F768855B2}"/>
              </a:ext>
            </a:extLst>
          </p:cNvPr>
          <p:cNvSpPr/>
          <p:nvPr/>
        </p:nvSpPr>
        <p:spPr>
          <a:xfrm>
            <a:off x="-1" y="6498695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ZoneTexte 12">
            <a:extLst>
              <a:ext uri="{FF2B5EF4-FFF2-40B4-BE49-F238E27FC236}">
                <a16:creationId xmlns:a16="http://schemas.microsoft.com/office/drawing/2014/main" id="{0EF88332-C814-46A5-B52F-BF5E8B3CB6CC}"/>
              </a:ext>
            </a:extLst>
          </p:cNvPr>
          <p:cNvSpPr txBox="1"/>
          <p:nvPr/>
        </p:nvSpPr>
        <p:spPr>
          <a:xfrm>
            <a:off x="3962400" y="6544535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E86D7B5B-0371-4A85-9DA8-A4C47C82FF7C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25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37E0C9D-4B45-4049-9877-24A6F74E07B0}"/>
              </a:ext>
            </a:extLst>
          </p:cNvPr>
          <p:cNvGrpSpPr/>
          <p:nvPr/>
        </p:nvGrpSpPr>
        <p:grpSpPr>
          <a:xfrm>
            <a:off x="6496426" y="1362013"/>
            <a:ext cx="5455235" cy="4626531"/>
            <a:chOff x="6496426" y="1717120"/>
            <a:chExt cx="5455235" cy="4626531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97157DF-CC04-4186-AA49-D20A0AD1F225}"/>
                </a:ext>
              </a:extLst>
            </p:cNvPr>
            <p:cNvSpPr txBox="1"/>
            <p:nvPr/>
          </p:nvSpPr>
          <p:spPr>
            <a:xfrm>
              <a:off x="8062328" y="2790230"/>
              <a:ext cx="1302675" cy="7386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morphological properties (e.g. global shape)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B8C172F-9E31-4FD1-84D3-F84E76F2C9B0}"/>
                </a:ext>
              </a:extLst>
            </p:cNvPr>
            <p:cNvSpPr txBox="1"/>
            <p:nvPr/>
          </p:nvSpPr>
          <p:spPr>
            <a:xfrm>
              <a:off x="6496426" y="2654393"/>
              <a:ext cx="1452024" cy="954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compositional properties (e.g. grain size of the sediment)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A15F294-4C24-4796-83D0-36CABA10A28D}"/>
                </a:ext>
              </a:extLst>
            </p:cNvPr>
            <p:cNvSpPr txBox="1"/>
            <p:nvPr/>
          </p:nvSpPr>
          <p:spPr>
            <a:xfrm>
              <a:off x="10103060" y="2654393"/>
              <a:ext cx="1848600" cy="954107"/>
            </a:xfrm>
            <a:prstGeom prst="rect">
              <a:avLst/>
            </a:prstGeom>
            <a:noFill/>
            <a:ln>
              <a:solidFill>
                <a:schemeClr val="tx1"/>
              </a:solidFill>
              <a:prstDash val="lgDash"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landscape-scale properties (e.g. spatial distribution in landslide deposits)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8771CE1-312A-47F8-A863-9FE716224B79}"/>
                </a:ext>
              </a:extLst>
            </p:cNvPr>
            <p:cNvSpPr txBox="1"/>
            <p:nvPr/>
          </p:nvSpPr>
          <p:spPr>
            <a:xfrm>
              <a:off x="8087043" y="5526406"/>
              <a:ext cx="2783676" cy="817245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/>
                <a:t>distinguish molards from similar morphologies (e.g. hummocks, ice-cored moraines)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B4EA54-1FBC-4AFB-8D05-94C47958A6AD}"/>
                </a:ext>
              </a:extLst>
            </p:cNvPr>
            <p:cNvSpPr txBox="1"/>
            <p:nvPr/>
          </p:nvSpPr>
          <p:spPr>
            <a:xfrm>
              <a:off x="6496426" y="1717120"/>
              <a:ext cx="286857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i="1" dirty="0" err="1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labwork</a:t>
              </a:r>
              <a:endParaRPr lang="en-GB" sz="1600" b="1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DF4B876-99DF-4525-AA19-013FB0987062}"/>
                </a:ext>
              </a:extLst>
            </p:cNvPr>
            <p:cNvSpPr txBox="1"/>
            <p:nvPr/>
          </p:nvSpPr>
          <p:spPr>
            <a:xfrm>
              <a:off x="10103060" y="1720850"/>
              <a:ext cx="1848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i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remote sensing study</a:t>
              </a:r>
              <a:endParaRPr lang="en-GB" sz="1600" i="1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B3C899FA-FED8-4B62-B3FE-9A6471791970}"/>
                </a:ext>
              </a:extLst>
            </p:cNvPr>
            <p:cNvCxnSpPr>
              <a:cxnSpLocks/>
              <a:stCxn id="83" idx="2"/>
              <a:endCxn id="96" idx="0"/>
            </p:cNvCxnSpPr>
            <p:nvPr/>
          </p:nvCxnSpPr>
          <p:spPr>
            <a:xfrm rot="16200000" flipH="1">
              <a:off x="7391706" y="3439231"/>
              <a:ext cx="1917906" cy="2256443"/>
            </a:xfrm>
            <a:prstGeom prst="bentConnector3">
              <a:avLst>
                <a:gd name="adj1" fmla="val 60183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D790E5E-D32D-4A70-B3A6-244DE98DF4E6}"/>
                </a:ext>
              </a:extLst>
            </p:cNvPr>
            <p:cNvCxnSpPr>
              <a:cxnSpLocks/>
              <a:stCxn id="82" idx="2"/>
            </p:cNvCxnSpPr>
            <p:nvPr/>
          </p:nvCxnSpPr>
          <p:spPr>
            <a:xfrm>
              <a:off x="8713666" y="3528894"/>
              <a:ext cx="0" cy="12338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onnector: Elbow 38">
              <a:extLst>
                <a:ext uri="{FF2B5EF4-FFF2-40B4-BE49-F238E27FC236}">
                  <a16:creationId xmlns:a16="http://schemas.microsoft.com/office/drawing/2014/main" id="{6C4B56D9-0258-426A-A739-534503264AD4}"/>
                </a:ext>
              </a:extLst>
            </p:cNvPr>
            <p:cNvCxnSpPr>
              <a:stCxn id="85" idx="2"/>
              <a:endCxn id="96" idx="0"/>
            </p:cNvCxnSpPr>
            <p:nvPr/>
          </p:nvCxnSpPr>
          <p:spPr>
            <a:xfrm rot="5400000">
              <a:off x="9294168" y="3793214"/>
              <a:ext cx="1917906" cy="1548479"/>
            </a:xfrm>
            <a:prstGeom prst="bentConnector3">
              <a:avLst>
                <a:gd name="adj1" fmla="val 60183"/>
              </a:avLst>
            </a:prstGeom>
            <a:ln>
              <a:solidFill>
                <a:schemeClr val="tx1"/>
              </a:solidFill>
              <a:prstDash val="lg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Left Brace 74">
              <a:extLst>
                <a:ext uri="{FF2B5EF4-FFF2-40B4-BE49-F238E27FC236}">
                  <a16:creationId xmlns:a16="http://schemas.microsoft.com/office/drawing/2014/main" id="{D578AABB-3215-4570-BDD4-8B47B069CB1B}"/>
                </a:ext>
              </a:extLst>
            </p:cNvPr>
            <p:cNvSpPr/>
            <p:nvPr/>
          </p:nvSpPr>
          <p:spPr>
            <a:xfrm rot="5400000">
              <a:off x="7748720" y="804619"/>
              <a:ext cx="363985" cy="2868573"/>
            </a:xfrm>
            <a:prstGeom prst="leftBrac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4" name="Left Brace 83">
              <a:extLst>
                <a:ext uri="{FF2B5EF4-FFF2-40B4-BE49-F238E27FC236}">
                  <a16:creationId xmlns:a16="http://schemas.microsoft.com/office/drawing/2014/main" id="{0E6E4702-7249-4E71-A0C5-4D2E60C59576}"/>
                </a:ext>
              </a:extLst>
            </p:cNvPr>
            <p:cNvSpPr/>
            <p:nvPr/>
          </p:nvSpPr>
          <p:spPr>
            <a:xfrm rot="5400000">
              <a:off x="10845368" y="1314605"/>
              <a:ext cx="363985" cy="1848601"/>
            </a:xfrm>
            <a:prstGeom prst="leftBrac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2230746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6504568"/>
            <a:ext cx="12192000" cy="3593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ZoneTexte 23"/>
          <p:cNvSpPr txBox="1"/>
          <p:nvPr/>
        </p:nvSpPr>
        <p:spPr>
          <a:xfrm>
            <a:off x="3962399" y="6550409"/>
            <a:ext cx="4267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Meven PHILIPPE – vEGU2021 session CR5.4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" y="0"/>
            <a:ext cx="12192000" cy="35930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ZoneTexte 14">
            <a:extLst>
              <a:ext uri="{FF2B5EF4-FFF2-40B4-BE49-F238E27FC236}">
                <a16:creationId xmlns:a16="http://schemas.microsoft.com/office/drawing/2014/main" id="{416749A2-021D-4E70-8350-4AC3A693E8D8}"/>
              </a:ext>
            </a:extLst>
          </p:cNvPr>
          <p:cNvSpPr txBox="1"/>
          <p:nvPr/>
        </p:nvSpPr>
        <p:spPr>
          <a:xfrm>
            <a:off x="10751999" y="6544535"/>
            <a:ext cx="1440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26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D802B08-4438-43D9-859B-3C13BF1F7D2A}"/>
              </a:ext>
            </a:extLst>
          </p:cNvPr>
          <p:cNvGrpSpPr/>
          <p:nvPr/>
        </p:nvGrpSpPr>
        <p:grpSpPr>
          <a:xfrm>
            <a:off x="6340115" y="5886955"/>
            <a:ext cx="5748920" cy="586565"/>
            <a:chOff x="395287" y="560868"/>
            <a:chExt cx="11398114" cy="1162955"/>
          </a:xfrm>
        </p:grpSpPr>
        <p:pic>
          <p:nvPicPr>
            <p:cNvPr id="13" name="Image 8">
              <a:extLst>
                <a:ext uri="{FF2B5EF4-FFF2-40B4-BE49-F238E27FC236}">
                  <a16:creationId xmlns:a16="http://schemas.microsoft.com/office/drawing/2014/main" id="{A89D58CB-4E53-4F7E-B424-1D6C99812F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0446" y="560868"/>
              <a:ext cx="1162955" cy="1162955"/>
            </a:xfrm>
            <a:prstGeom prst="rect">
              <a:avLst/>
            </a:prstGeom>
          </p:spPr>
        </p:pic>
        <p:pic>
          <p:nvPicPr>
            <p:cNvPr id="14" name="Image 9">
              <a:extLst>
                <a:ext uri="{FF2B5EF4-FFF2-40B4-BE49-F238E27FC236}">
                  <a16:creationId xmlns:a16="http://schemas.microsoft.com/office/drawing/2014/main" id="{47363361-3188-4875-8019-8B56E60E4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287" y="688420"/>
              <a:ext cx="1812676" cy="814288"/>
            </a:xfrm>
            <a:prstGeom prst="rect">
              <a:avLst/>
            </a:prstGeom>
          </p:spPr>
        </p:pic>
        <p:pic>
          <p:nvPicPr>
            <p:cNvPr id="15" name="Picture 2" descr="M2C | PIREN-Seine">
              <a:extLst>
                <a:ext uri="{FF2B5EF4-FFF2-40B4-BE49-F238E27FC236}">
                  <a16:creationId xmlns:a16="http://schemas.microsoft.com/office/drawing/2014/main" id="{789B0179-B39A-4422-BB43-F04437BE1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4338" y="794407"/>
              <a:ext cx="2370638" cy="708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UMR_C 6112 Laboratoire de Planétologie et Géodynamique - UFR Sciences et  techniques">
              <a:extLst>
                <a:ext uri="{FF2B5EF4-FFF2-40B4-BE49-F238E27FC236}">
                  <a16:creationId xmlns:a16="http://schemas.microsoft.com/office/drawing/2014/main" id="{95ABFF0F-0BE3-4985-B5BF-BC42DF94FD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3433" y="608487"/>
              <a:ext cx="2135435" cy="1067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70F50E8-33A6-4A5E-9F1F-487F3003299F}"/>
              </a:ext>
            </a:extLst>
          </p:cNvPr>
          <p:cNvSpPr txBox="1"/>
          <p:nvPr/>
        </p:nvSpPr>
        <p:spPr>
          <a:xfrm>
            <a:off x="67454" y="388052"/>
            <a:ext cx="114433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References</a:t>
            </a:r>
          </a:p>
          <a:p>
            <a:endParaRPr lang="en-GB" sz="1200" dirty="0"/>
          </a:p>
          <a:p>
            <a:r>
              <a:rPr lang="en-GB" sz="1400" b="0" i="0" dirty="0">
                <a:effectLst/>
              </a:rPr>
              <a:t>- Allen, S.K. et al. (2009). Exploring steep bedrock permafrost and its relationship with recent slope failures in the Southern Alps of New Zealand. </a:t>
            </a:r>
            <a:r>
              <a:rPr lang="en-GB" sz="1400" b="0" i="1" dirty="0">
                <a:effectLst/>
              </a:rPr>
              <a:t>Permafrost </a:t>
            </a:r>
            <a:r>
              <a:rPr lang="en-GB" sz="1400" b="0" i="1" dirty="0" err="1">
                <a:effectLst/>
              </a:rPr>
              <a:t>Periglac</a:t>
            </a:r>
            <a:r>
              <a:rPr lang="en-GB" sz="1400" b="0" i="1" dirty="0">
                <a:effectLst/>
              </a:rPr>
              <a:t>. Process.</a:t>
            </a:r>
            <a:r>
              <a:rPr lang="en-GB" sz="1400" b="0" i="0" dirty="0">
                <a:effectLst/>
              </a:rPr>
              <a:t>, 20: 345-356.</a:t>
            </a:r>
          </a:p>
          <a:p>
            <a:r>
              <a:rPr lang="en-GB" sz="1400" b="0" i="0" u="none" strike="noStrike" baseline="0" dirty="0">
                <a:solidFill>
                  <a:srgbClr val="000000"/>
                </a:solidFill>
              </a:rPr>
              <a:t>-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Brideau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M. et al. (2009). Preliminary description and slope stability analyses of the 2008 Little Salmon Lake and 2007 Mt. Steele landslides, Yukon. 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Yukon </a:t>
            </a:r>
            <a:r>
              <a:rPr lang="en-GB" sz="1400" b="0" i="1" u="none" strike="noStrike" baseline="0" dirty="0" err="1">
                <a:solidFill>
                  <a:srgbClr val="000000"/>
                </a:solidFill>
              </a:rPr>
              <a:t>Explor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. Geol.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119–134.</a:t>
            </a:r>
          </a:p>
          <a:p>
            <a:pPr algn="l"/>
            <a:r>
              <a:rPr lang="en-GB" sz="1400" b="0" i="0" dirty="0">
                <a:effectLst/>
              </a:rPr>
              <a:t>- </a:t>
            </a:r>
            <a:r>
              <a:rPr lang="en-GB" sz="1400" b="0" i="0" dirty="0" err="1">
                <a:effectLst/>
              </a:rPr>
              <a:t>Dramis</a:t>
            </a:r>
            <a:r>
              <a:rPr lang="en-GB" sz="1400" b="0" i="0" dirty="0">
                <a:effectLst/>
              </a:rPr>
              <a:t>, F. et al. (1995). Mountain permafrost and slope instability in the Italian Alps: The Val Pola Landslide. </a:t>
            </a:r>
            <a:r>
              <a:rPr lang="en-GB" sz="1400" b="0" i="1" dirty="0">
                <a:effectLst/>
              </a:rPr>
              <a:t>Permafrost </a:t>
            </a:r>
            <a:r>
              <a:rPr lang="en-GB" sz="1400" b="0" i="1" dirty="0" err="1">
                <a:effectLst/>
              </a:rPr>
              <a:t>Periglac</a:t>
            </a:r>
            <a:r>
              <a:rPr lang="en-GB" sz="1400" b="0" i="1" dirty="0">
                <a:effectLst/>
              </a:rPr>
              <a:t>. Process.</a:t>
            </a:r>
            <a:r>
              <a:rPr lang="en-GB" sz="1400" b="0" i="0" dirty="0">
                <a:effectLst/>
              </a:rPr>
              <a:t>, 6: 73-81.</a:t>
            </a:r>
            <a:endParaRPr lang="en-GB" sz="1400" b="0" i="0" u="none" strike="noStrike" baseline="0" dirty="0"/>
          </a:p>
          <a:p>
            <a:pPr algn="l"/>
            <a:r>
              <a:rPr lang="en-GB" sz="1400" b="0" i="0" u="none" strike="noStrike" baseline="0" dirty="0"/>
              <a:t>- Fischer, L. et al. (2006). Geology, glacier retreat and permafrost degradation as controlling factors of slope instabilities in a high-mountain rock wall: the Monte Rosa east face. </a:t>
            </a:r>
            <a:r>
              <a:rPr lang="en-GB" sz="1400" b="0" i="1" u="none" strike="noStrike" baseline="0" dirty="0"/>
              <a:t>Natural Hazards and Earth System Sciences</a:t>
            </a:r>
            <a:r>
              <a:rPr lang="en-GB" sz="1400" b="0" i="0" u="none" strike="noStrike" baseline="0" dirty="0"/>
              <a:t>, 6(5):761 -772.</a:t>
            </a:r>
          </a:p>
          <a:p>
            <a:pPr algn="l"/>
            <a:r>
              <a:rPr lang="en-GB" sz="1400" b="0" u="none" strike="noStrike" baseline="0" dirty="0"/>
              <a:t>- Gómez, A. et al. (2003). Talus </a:t>
            </a:r>
            <a:r>
              <a:rPr lang="en-GB" sz="1400" b="0" i="0" u="none" strike="noStrike" baseline="0" dirty="0"/>
              <a:t>instability in a recent deglaciation area and its relationship to buried ice and snow cover evolution (Picacho del Veleta, Sierra Nevada, Spain). </a:t>
            </a:r>
            <a:r>
              <a:rPr lang="en-GB" sz="1400" b="0" i="1" u="none" strike="noStrike" baseline="0" dirty="0" err="1"/>
              <a:t>Geogr</a:t>
            </a:r>
            <a:r>
              <a:rPr lang="en-GB" sz="1400" b="0" i="1" u="none" strike="noStrike" baseline="0" dirty="0"/>
              <a:t>. Ann</a:t>
            </a:r>
            <a:r>
              <a:rPr lang="en-GB" sz="1400" b="0" i="0" u="none" strike="noStrike" baseline="0" dirty="0"/>
              <a:t>., 85 A (2): 165–182.</a:t>
            </a:r>
          </a:p>
          <a:p>
            <a:r>
              <a:rPr lang="en-GB" sz="1400" i="1" dirty="0"/>
              <a:t>- </a:t>
            </a:r>
            <a:r>
              <a:rPr lang="en-GB" sz="1400" dirty="0" err="1"/>
              <a:t>Haeberli</a:t>
            </a:r>
            <a:r>
              <a:rPr lang="en-GB" sz="1400" dirty="0"/>
              <a:t>, W. et al. (2017). Increasing risks related to landslides from degrading permafrost into new lakes in de-glaciating mountain range. </a:t>
            </a:r>
            <a:r>
              <a:rPr lang="en-GB" sz="1400" i="1" dirty="0"/>
              <a:t>Geomorphology</a:t>
            </a:r>
            <a:r>
              <a:rPr lang="en-GB" sz="1400" dirty="0"/>
              <a:t>, Volume 293, Part B, Pages 405-417.</a:t>
            </a:r>
          </a:p>
          <a:p>
            <a:r>
              <a:rPr lang="en-GB" sz="1400" dirty="0"/>
              <a:t>- Harris, C. et al. (2003). Warming permafrost in European mountains. </a:t>
            </a:r>
            <a:r>
              <a:rPr lang="en-GB" sz="1400" i="1" dirty="0"/>
              <a:t>Global and Planetary Change</a:t>
            </a:r>
            <a:r>
              <a:rPr lang="en-GB" sz="1400" dirty="0"/>
              <a:t>, Volume 39, Issues 3–4, Pages 215-225.</a:t>
            </a:r>
          </a:p>
          <a:p>
            <a:r>
              <a:rPr lang="en-GB" sz="1400" b="0" i="0" u="none" strike="noStrike" baseline="0" dirty="0">
                <a:solidFill>
                  <a:srgbClr val="000000"/>
                </a:solidFill>
              </a:rPr>
              <a:t>-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Kellerer-Pirklbauer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A. et al. (2012). Climate change and rock fall events in high mountain areas: numerous and extensive rock falls in 2007 at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Mittlerer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Burgstall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Central Austria. </a:t>
            </a:r>
            <a:r>
              <a:rPr lang="en-GB" sz="1400" b="0" i="1" u="none" strike="noStrike" baseline="0" dirty="0" err="1">
                <a:solidFill>
                  <a:srgbClr val="000000"/>
                </a:solidFill>
              </a:rPr>
              <a:t>Geogr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. Ann.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Ser. A94 (1), 59–78.</a:t>
            </a:r>
          </a:p>
          <a:p>
            <a:r>
              <a:rPr lang="en-GB" sz="1400" dirty="0"/>
              <a:t>- </a:t>
            </a:r>
            <a:r>
              <a:rPr lang="en-GB" sz="1400" b="0" i="0" dirty="0" err="1">
                <a:effectLst/>
              </a:rPr>
              <a:t>Krautblatter</a:t>
            </a:r>
            <a:r>
              <a:rPr lang="en-GB" sz="1400" b="0" i="0" dirty="0">
                <a:effectLst/>
              </a:rPr>
              <a:t>, M. et al. (2013). Why permafrost rocks become unstable: a rock–ice‐mechanical model in time and space. </a:t>
            </a:r>
            <a:r>
              <a:rPr lang="en-GB" sz="1400" b="0" i="1" dirty="0">
                <a:effectLst/>
              </a:rPr>
              <a:t>Earth Surf. Process. Landforms</a:t>
            </a:r>
            <a:r>
              <a:rPr lang="en-GB" sz="1400" b="0" i="0" dirty="0">
                <a:effectLst/>
              </a:rPr>
              <a:t>, 38: 876-887.</a:t>
            </a:r>
          </a:p>
          <a:p>
            <a:r>
              <a:rPr lang="en-GB" sz="1400" dirty="0"/>
              <a:t>- Lyle, R. et al. (2003). Landslides on ice-rich slopes - a geohazard in a changing climate. </a:t>
            </a:r>
            <a:r>
              <a:rPr lang="en-GB" sz="1400" b="0" i="1" dirty="0">
                <a:effectLst/>
              </a:rPr>
              <a:t>6th Canadian Geohazards Conference.</a:t>
            </a:r>
          </a:p>
          <a:p>
            <a:r>
              <a:rPr lang="en-GB" sz="1400" b="0" i="0" u="none" strike="noStrike" baseline="0" dirty="0">
                <a:solidFill>
                  <a:srgbClr val="000000"/>
                </a:solidFill>
              </a:rPr>
              <a:t>-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Milana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J.P. (2016). Molards and their relation to landslides involving permafrost failure. </a:t>
            </a:r>
            <a:r>
              <a:rPr lang="en-GB" sz="1400" b="0" i="1" u="none" strike="noStrike" baseline="0" dirty="0" err="1">
                <a:solidFill>
                  <a:srgbClr val="000000"/>
                </a:solidFill>
              </a:rPr>
              <a:t>Permafr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. </a:t>
            </a:r>
            <a:r>
              <a:rPr lang="en-GB" sz="1400" b="0" i="1" u="none" strike="noStrike" baseline="0" dirty="0" err="1">
                <a:solidFill>
                  <a:srgbClr val="000000"/>
                </a:solidFill>
              </a:rPr>
              <a:t>Periglac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. Process. 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27, 271–284. </a:t>
            </a:r>
          </a:p>
          <a:p>
            <a:r>
              <a:rPr lang="en-GB" sz="1400" b="0" i="0" u="none" strike="noStrike" baseline="0" dirty="0">
                <a:solidFill>
                  <a:srgbClr val="000000"/>
                </a:solidFill>
              </a:rPr>
              <a:t>-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Morino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C. et al. (2019). Molards as an indicator of permafrost degradation and landslide processes. 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Earth and Planetary Science Letters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, Volume 516, Pages 136-147.</a:t>
            </a:r>
          </a:p>
          <a:p>
            <a:r>
              <a:rPr lang="en-GB" sz="1400" b="0" i="0" u="none" strike="noStrike" baseline="0" dirty="0">
                <a:solidFill>
                  <a:srgbClr val="000000"/>
                </a:solidFill>
              </a:rPr>
              <a:t>- Sæmundsson, Þ. et al. (2018). The triggering factors of the </a:t>
            </a:r>
            <a:r>
              <a:rPr lang="en-GB" sz="1400" b="0" i="0" u="none" strike="noStrike" baseline="0" dirty="0" err="1">
                <a:solidFill>
                  <a:srgbClr val="000000"/>
                </a:solidFill>
              </a:rPr>
              <a:t>Móafellshyrna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 debris slide in northern Iceland: intense precipitation, earthquake activity and thawing of mountain permafrost. </a:t>
            </a:r>
            <a:r>
              <a:rPr lang="en-GB" sz="1400" b="0" i="1" u="none" strike="noStrike" baseline="0" dirty="0">
                <a:solidFill>
                  <a:srgbClr val="000000"/>
                </a:solidFill>
              </a:rPr>
              <a:t>Sci. Total Environ. </a:t>
            </a:r>
            <a:r>
              <a:rPr lang="en-GB" sz="1400" b="0" i="0" u="none" strike="noStrike" baseline="0" dirty="0">
                <a:solidFill>
                  <a:srgbClr val="000000"/>
                </a:solidFill>
              </a:rPr>
              <a:t>621, 1163–1175.</a:t>
            </a:r>
          </a:p>
          <a:p>
            <a:r>
              <a:rPr lang="en-GB" sz="1400" i="1" dirty="0"/>
              <a:t>- </a:t>
            </a:r>
            <a:r>
              <a:rPr lang="en-GB" sz="1400" b="0" i="0" dirty="0">
                <a:effectLst/>
              </a:rPr>
              <a:t>Wei, M. et al. (2006). Slope instability phenomena in permafrost regions of Qinghai-Tibet Plateau, China. </a:t>
            </a:r>
            <a:r>
              <a:rPr lang="en-GB" sz="1400" b="0" i="1" dirty="0">
                <a:effectLst/>
              </a:rPr>
              <a:t>Landslides</a:t>
            </a:r>
            <a:r>
              <a:rPr lang="en-GB" sz="1400" i="0" dirty="0">
                <a:effectLst/>
              </a:rPr>
              <a:t> 3, </a:t>
            </a:r>
            <a:r>
              <a:rPr lang="en-GB" sz="1400" b="0" i="0" dirty="0">
                <a:effectLst/>
              </a:rPr>
              <a:t>260–264.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0259477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2339</TotalTime>
  <Words>2696</Words>
  <Application>Microsoft Office PowerPoint</Application>
  <PresentationFormat>Widescreen</PresentationFormat>
  <Paragraphs>428</Paragraphs>
  <Slides>27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Book Antiqua</vt:lpstr>
      <vt:lpstr>Calibri</vt:lpstr>
      <vt:lpstr>Calibri Light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 between molards and permafrost degradation: an experimental study</dc:title>
  <dc:creator>Meven Philippe</dc:creator>
  <cp:lastModifiedBy>Meven Philippe</cp:lastModifiedBy>
  <cp:revision>180</cp:revision>
  <dcterms:created xsi:type="dcterms:W3CDTF">2021-04-11T12:26:18Z</dcterms:created>
  <dcterms:modified xsi:type="dcterms:W3CDTF">2021-04-29T14:54:33Z</dcterms:modified>
</cp:coreProperties>
</file>