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90383" r:id="rId1"/>
  </p:sldMasterIdLst>
  <p:notesMasterIdLst>
    <p:notesMasterId r:id="rId15"/>
  </p:notesMasterIdLst>
  <p:handoutMasterIdLst>
    <p:handoutMasterId r:id="rId16"/>
  </p:handoutMasterIdLst>
  <p:sldIdLst>
    <p:sldId id="798" r:id="rId2"/>
    <p:sldId id="831" r:id="rId3"/>
    <p:sldId id="821" r:id="rId4"/>
    <p:sldId id="851" r:id="rId5"/>
    <p:sldId id="856" r:id="rId6"/>
    <p:sldId id="822" r:id="rId7"/>
    <p:sldId id="857" r:id="rId8"/>
    <p:sldId id="852" r:id="rId9"/>
    <p:sldId id="853" r:id="rId10"/>
    <p:sldId id="854" r:id="rId11"/>
    <p:sldId id="855" r:id="rId12"/>
    <p:sldId id="829" r:id="rId13"/>
    <p:sldId id="804" r:id="rId1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90000"/>
    <a:srgbClr val="C10000"/>
    <a:srgbClr val="0070C0"/>
    <a:srgbClr val="0000FF"/>
    <a:srgbClr val="0000C0"/>
    <a:srgbClr val="00B0F0"/>
    <a:srgbClr val="C5D9CD"/>
    <a:srgbClr val="00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439" autoAdjust="0"/>
  </p:normalViewPr>
  <p:slideViewPr>
    <p:cSldViewPr>
      <p:cViewPr varScale="1">
        <p:scale>
          <a:sx n="76" d="100"/>
          <a:sy n="76" d="100"/>
        </p:scale>
        <p:origin x="1032" y="42"/>
      </p:cViewPr>
      <p:guideLst>
        <p:guide orient="horz" pos="2160"/>
        <p:guide pos="2880"/>
        <p:guide pos="22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09188BB-23CB-448B-9B55-EA4EAF59EADF}" type="datetimeFigureOut">
              <a:rPr lang="zh-CN" altLang="en-US"/>
              <a:pPr>
                <a:defRPr/>
              </a:pPr>
              <a:t>2021/4/23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48E8AC2-E812-4BE6-8515-70842971AA3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4892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A3E7EEA-103F-41EC-A3F4-D384ECCFB4C7}" type="datetimeFigureOut">
              <a:rPr lang="zh-CN" altLang="en-US"/>
              <a:pPr>
                <a:defRPr/>
              </a:pPr>
              <a:t>2021/4/23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191DE12-10B6-4D36-8827-37A7930047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8552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1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329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558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241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57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738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300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737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201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763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116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F987290-1E1B-45AA-9919-725FAF3F9C59}" type="datetime1">
              <a:rPr lang="zh-CN" altLang="en-US" smtClean="0"/>
              <a:t>2021/4/23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DE12-10B6-4D36-8827-37A7930047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033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5"/>
          <p:cNvSpPr>
            <a:spLocks noChangeShapeType="1"/>
          </p:cNvSpPr>
          <p:nvPr userDrawn="1"/>
        </p:nvSpPr>
        <p:spPr bwMode="auto">
          <a:xfrm>
            <a:off x="0" y="2924944"/>
            <a:ext cx="6705600" cy="0"/>
          </a:xfrm>
          <a:prstGeom prst="line">
            <a:avLst/>
          </a:prstGeom>
          <a:noFill/>
          <a:ln w="19050">
            <a:solidFill>
              <a:srgbClr val="C1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0" y="0"/>
            <a:ext cx="381000" cy="4724400"/>
          </a:xfrm>
          <a:prstGeom prst="rect">
            <a:avLst/>
          </a:prstGeom>
          <a:solidFill>
            <a:srgbClr val="C1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rot="5400000">
            <a:off x="0" y="4716463"/>
            <a:ext cx="381000" cy="381000"/>
          </a:xfrm>
          <a:prstGeom prst="rtTriangle">
            <a:avLst/>
          </a:prstGeom>
          <a:solidFill>
            <a:srgbClr val="C1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Line 10"/>
          <p:cNvSpPr>
            <a:spLocks noChangeShapeType="1"/>
          </p:cNvSpPr>
          <p:nvPr userDrawn="1"/>
        </p:nvSpPr>
        <p:spPr bwMode="auto">
          <a:xfrm flipH="1">
            <a:off x="-15875" y="2924944"/>
            <a:ext cx="3952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3"/>
            <a:ext cx="7772400" cy="1470025"/>
          </a:xfrm>
        </p:spPr>
        <p:txBody>
          <a:bodyPr/>
          <a:lstStyle>
            <a:lvl1pPr algn="ctr">
              <a:defRPr>
                <a:ea typeface="黑体" pitchFamily="2" charset="-122"/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pic>
        <p:nvPicPr>
          <p:cNvPr id="14" name="Picture 16" descr="Logo-WuhanUni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76410" y="160979"/>
            <a:ext cx="777090" cy="820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q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F41CB-5FC0-4E84-99F2-50337CC1BA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2" indent="0">
              <a:buNone/>
              <a:defRPr sz="1350"/>
            </a:lvl2pPr>
            <a:lvl3pPr marL="685783" indent="0">
              <a:buNone/>
              <a:defRPr sz="1200"/>
            </a:lvl3pPr>
            <a:lvl4pPr marL="1028675" indent="0">
              <a:buNone/>
              <a:defRPr sz="1050"/>
            </a:lvl4pPr>
            <a:lvl5pPr marL="1371566" indent="0">
              <a:buNone/>
              <a:defRPr sz="1050"/>
            </a:lvl5pPr>
            <a:lvl6pPr marL="1714457" indent="0">
              <a:buNone/>
              <a:defRPr sz="1050"/>
            </a:lvl6pPr>
            <a:lvl7pPr marL="2057348" indent="0">
              <a:buNone/>
              <a:defRPr sz="1050"/>
            </a:lvl7pPr>
            <a:lvl8pPr marL="2400240" indent="0">
              <a:buNone/>
              <a:defRPr sz="1050"/>
            </a:lvl8pPr>
            <a:lvl9pPr marL="2743132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535115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461127"/>
            <a:ext cx="1038225" cy="3571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3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6096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6096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715257" y="6500823"/>
            <a:ext cx="1038225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灯片编号占位符 13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黑体" pitchFamily="2" charset="-122"/>
              </a:defRPr>
            </a:lvl1pPr>
          </a:lstStyle>
          <a:p>
            <a:pPr>
              <a:defRPr/>
            </a:pPr>
            <a:fld id="{ECA047B8-47C7-47E9-9708-F987528D2E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027" name="Line 17"/>
          <p:cNvSpPr>
            <a:spLocks noChangeShapeType="1"/>
          </p:cNvSpPr>
          <p:nvPr/>
        </p:nvSpPr>
        <p:spPr bwMode="auto">
          <a:xfrm>
            <a:off x="6705600" y="6416675"/>
            <a:ext cx="2438400" cy="0"/>
          </a:xfrm>
          <a:prstGeom prst="line">
            <a:avLst/>
          </a:prstGeom>
          <a:noFill/>
          <a:ln w="19050">
            <a:solidFill>
              <a:srgbClr val="C1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28" name="Line 3"/>
          <p:cNvSpPr>
            <a:spLocks noChangeShapeType="1"/>
          </p:cNvSpPr>
          <p:nvPr/>
        </p:nvSpPr>
        <p:spPr bwMode="auto">
          <a:xfrm>
            <a:off x="0" y="1063625"/>
            <a:ext cx="6705600" cy="0"/>
          </a:xfrm>
          <a:prstGeom prst="line">
            <a:avLst/>
          </a:prstGeom>
          <a:noFill/>
          <a:ln w="19050">
            <a:solidFill>
              <a:srgbClr val="C1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6351"/>
            <a:ext cx="7859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171575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381000" cy="4724400"/>
          </a:xfrm>
          <a:prstGeom prst="rect">
            <a:avLst/>
          </a:prstGeom>
          <a:solidFill>
            <a:srgbClr val="C1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2" name="AutoShape 8"/>
          <p:cNvSpPr>
            <a:spLocks noChangeArrowheads="1"/>
          </p:cNvSpPr>
          <p:nvPr/>
        </p:nvSpPr>
        <p:spPr bwMode="auto">
          <a:xfrm rot="5400000">
            <a:off x="0" y="4716463"/>
            <a:ext cx="381000" cy="381000"/>
          </a:xfrm>
          <a:prstGeom prst="rtTriangle">
            <a:avLst/>
          </a:prstGeom>
          <a:solidFill>
            <a:srgbClr val="C1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8763000" y="5486400"/>
            <a:ext cx="381000" cy="1371600"/>
          </a:xfrm>
          <a:prstGeom prst="rect">
            <a:avLst/>
          </a:prstGeom>
          <a:solidFill>
            <a:srgbClr val="C1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4" name="AutoShape 10"/>
          <p:cNvSpPr>
            <a:spLocks noChangeArrowheads="1"/>
          </p:cNvSpPr>
          <p:nvPr/>
        </p:nvSpPr>
        <p:spPr bwMode="auto">
          <a:xfrm rot="-5400000">
            <a:off x="8763000" y="5105400"/>
            <a:ext cx="381000" cy="381000"/>
          </a:xfrm>
          <a:prstGeom prst="rtTriangle">
            <a:avLst/>
          </a:prstGeom>
          <a:solidFill>
            <a:srgbClr val="C1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H="1">
            <a:off x="-15875" y="1052513"/>
            <a:ext cx="3952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H="1">
            <a:off x="8748721" y="6413500"/>
            <a:ext cx="39528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15" name="Picture 16" descr="Logo-WuhanUni.gif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176410" y="160979"/>
            <a:ext cx="777090" cy="8200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384" r:id="rId1"/>
    <p:sldLayoutId id="2147490385" r:id="rId2"/>
    <p:sldLayoutId id="2147490386" r:id="rId3"/>
    <p:sldLayoutId id="2147490387" r:id="rId4"/>
    <p:sldLayoutId id="2147490388" r:id="rId5"/>
    <p:sldLayoutId id="2147490389" r:id="rId6"/>
    <p:sldLayoutId id="2147490390" r:id="rId7"/>
    <p:sldLayoutId id="2147490391" r:id="rId8"/>
    <p:sldLayoutId id="2147490392" r:id="rId9"/>
    <p:sldLayoutId id="2147490393" r:id="rId10"/>
    <p:sldLayoutId id="214749039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+mj-lt"/>
          <a:ea typeface="+mj-ea"/>
          <a:cs typeface="宋体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Times New Roman" pitchFamily="18" charset="0"/>
          <a:ea typeface="宋体" charset="-122"/>
          <a:cs typeface="宋体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Times New Roman" pitchFamily="18" charset="0"/>
          <a:ea typeface="宋体" charset="-122"/>
          <a:cs typeface="宋体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Times New Roman" pitchFamily="18" charset="0"/>
          <a:ea typeface="宋体" charset="-122"/>
          <a:cs typeface="宋体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700">
          <a:solidFill>
            <a:schemeClr val="tx1"/>
          </a:solidFill>
          <a:latin typeface="Times New Roman" pitchFamily="18" charset="0"/>
          <a:ea typeface="宋体" charset="-122"/>
          <a:cs typeface="宋体" charset="0"/>
        </a:defRPr>
      </a:lvl5pPr>
      <a:lvl6pPr marL="342892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imes New Roman" pitchFamily="18" charset="0"/>
          <a:ea typeface="宋体" charset="-122"/>
        </a:defRPr>
      </a:lvl6pPr>
      <a:lvl7pPr marL="685783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imes New Roman" pitchFamily="18" charset="0"/>
          <a:ea typeface="宋体" charset="-122"/>
        </a:defRPr>
      </a:lvl7pPr>
      <a:lvl8pPr marL="1028675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imes New Roman" pitchFamily="18" charset="0"/>
          <a:ea typeface="宋体" charset="-122"/>
        </a:defRPr>
      </a:lvl8pPr>
      <a:lvl9pPr marL="1371566"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Times New Roman" pitchFamily="18" charset="0"/>
          <a:ea typeface="宋体" charset="-122"/>
        </a:defRPr>
      </a:lvl9pPr>
    </p:titleStyle>
    <p:bodyStyle>
      <a:lvl1pPr marL="257168" indent="-257168" algn="just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p"/>
        <a:defRPr kumimoji="1" sz="2100">
          <a:solidFill>
            <a:srgbClr val="0000FF"/>
          </a:solidFill>
          <a:latin typeface="+mn-lt"/>
          <a:ea typeface="+mn-ea"/>
          <a:cs typeface="宋体" charset="0"/>
        </a:defRPr>
      </a:lvl1pPr>
      <a:lvl2pPr marL="557199" indent="-214308" algn="just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800">
          <a:solidFill>
            <a:schemeClr val="tx1"/>
          </a:solidFill>
          <a:latin typeface="+mn-lt"/>
          <a:ea typeface="+mn-ea"/>
        </a:defRPr>
      </a:lvl2pPr>
      <a:lvl3pPr marL="857228" indent="-171446" algn="just" rtl="0" eaLnBrk="0" fontAlgn="base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20" indent="-171446" algn="just" rtl="0" eaLnBrk="0" fontAlgn="base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12" indent="-171446" algn="just" rtl="0" eaLnBrk="0" fontAlgn="base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03" indent="-171446" algn="just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795" indent="-171446" algn="just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686" indent="-171446" algn="just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577" indent="-171446" algn="just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6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2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0224"/>
            <a:ext cx="9144000" cy="1957776"/>
          </a:xfrm>
          <a:prstGeom prst="rect">
            <a:avLst/>
          </a:prstGeom>
          <a:noFill/>
          <a:effectLst/>
        </p:spPr>
      </p:pic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23218" y="3409576"/>
            <a:ext cx="6840487" cy="720725"/>
          </a:xfrm>
        </p:spPr>
        <p:txBody>
          <a:bodyPr/>
          <a:lstStyle/>
          <a:p>
            <a:pPr eaLnBrk="1" hangingPunct="1"/>
            <a:r>
              <a:rPr lang="en-US" altLang="zh-CN" sz="2000" dirty="0" err="1"/>
              <a:t>Jie</a:t>
            </a:r>
            <a:r>
              <a:rPr lang="en-US" altLang="zh-CN" sz="2000" dirty="0"/>
              <a:t> Li, </a:t>
            </a:r>
            <a:r>
              <a:rPr lang="en-US" altLang="zh-CN" sz="2000" dirty="0" err="1"/>
              <a:t>Yongqiang</a:t>
            </a:r>
            <a:r>
              <a:rPr lang="en-US" altLang="zh-CN" sz="2000" dirty="0"/>
              <a:t> Yuan, Shi Huang, </a:t>
            </a:r>
            <a:r>
              <a:rPr lang="en-US" altLang="zh-CN" sz="2000" dirty="0" err="1"/>
              <a:t>Chengbo</a:t>
            </a:r>
            <a:r>
              <a:rPr lang="en-US" altLang="zh-CN" sz="2000" dirty="0"/>
              <a:t> Liu, </a:t>
            </a:r>
            <a:r>
              <a:rPr lang="en-US" altLang="zh-CN" sz="2000" dirty="0" err="1"/>
              <a:t>Jiaqing</a:t>
            </a:r>
            <a:r>
              <a:rPr lang="en-US" altLang="zh-CN" sz="2000" dirty="0"/>
              <a:t> Lou, and </a:t>
            </a:r>
            <a:r>
              <a:rPr lang="en-US" altLang="zh-CN" sz="2000" dirty="0" err="1"/>
              <a:t>Xingxing</a:t>
            </a:r>
            <a:r>
              <a:rPr lang="en-US" altLang="zh-CN" sz="2000" dirty="0"/>
              <a:t> Li</a:t>
            </a:r>
            <a:endParaRPr kumimoji="0"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2195736" y="4725144"/>
            <a:ext cx="4752703" cy="74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0639" bIns="0" anchor="ctr"/>
          <a:lstStyle/>
          <a:p>
            <a:pPr marL="39688" algn="ctr">
              <a:lnSpc>
                <a:spcPct val="120000"/>
              </a:lnSpc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Times New Roman"/>
                <a:sym typeface="Lucida Grande" charset="0"/>
              </a:rPr>
              <a:t>2021.4.27</a:t>
            </a:r>
            <a:endParaRPr lang="zh-CN" altLang="en-US" sz="2000" dirty="0">
              <a:solidFill>
                <a:srgbClr val="000000"/>
              </a:solidFill>
              <a:latin typeface="Times New Roman"/>
              <a:sym typeface="Lucida Grande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0973" y="1700808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+mj-lt"/>
              </a:rPr>
              <a:t>Examination and Enhancement of solar radiation pressure model for BDS-3 satellites</a:t>
            </a:r>
            <a:endParaRPr lang="zh-CN" altLang="zh-CN" sz="3600" dirty="0">
              <a:latin typeface="+mj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80" y="-127253"/>
            <a:ext cx="2374281" cy="118961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07704" y="4292344"/>
            <a:ext cx="6156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+mn-lt"/>
              </a:rPr>
              <a:t>School of Geodesy and Geomatics, Wuhan University</a:t>
            </a:r>
          </a:p>
        </p:txBody>
      </p:sp>
    </p:spTree>
    <p:extLst>
      <p:ext uri="{BB962C8B-B14F-4D97-AF65-F5344CB8AC3E}">
        <p14:creationId xmlns:p14="http://schemas.microsoft.com/office/powerpoint/2010/main" val="87384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Overview</a:t>
            </a:r>
            <a:endParaRPr lang="en-US" altLang="zh-CN" sz="36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00977" y="1253504"/>
            <a:ext cx="850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n-lt"/>
              </a:rPr>
              <a:t>W</a:t>
            </a:r>
            <a:r>
              <a:rPr lang="en-US" altLang="zh-CN" sz="2400" dirty="0" smtClean="0">
                <a:latin typeface="+mn-lt"/>
              </a:rPr>
              <a:t>e </a:t>
            </a:r>
            <a:r>
              <a:rPr lang="en-US" altLang="zh-CN" sz="2400" dirty="0">
                <a:latin typeface="+mn-lt"/>
              </a:rPr>
              <a:t>focus </a:t>
            </a:r>
            <a:r>
              <a:rPr lang="en-US" altLang="zh-CN" sz="2400" dirty="0" smtClean="0">
                <a:latin typeface="+mn-lt"/>
              </a:rPr>
              <a:t>on the </a:t>
            </a:r>
            <a:r>
              <a:rPr lang="en-US" altLang="zh-CN" sz="2400" b="1" dirty="0" smtClean="0">
                <a:latin typeface="+mn-lt"/>
              </a:rPr>
              <a:t>SRP </a:t>
            </a:r>
            <a:r>
              <a:rPr lang="en-US" altLang="zh-CN" sz="2400" b="1" dirty="0">
                <a:latin typeface="+mn-lt"/>
              </a:rPr>
              <a:t>models</a:t>
            </a:r>
            <a:r>
              <a:rPr lang="en-US" altLang="zh-CN" sz="2400" dirty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of </a:t>
            </a:r>
            <a:r>
              <a:rPr lang="en-US" altLang="zh-CN" sz="2400" dirty="0">
                <a:latin typeface="+mn-lt"/>
              </a:rPr>
              <a:t>BDS-3 </a:t>
            </a:r>
            <a:r>
              <a:rPr lang="en-US" altLang="zh-CN" sz="2400" dirty="0" smtClean="0">
                <a:latin typeface="+mn-lt"/>
              </a:rPr>
              <a:t>satellites to improve BDS-3 </a:t>
            </a:r>
            <a:r>
              <a:rPr lang="en-US" altLang="zh-CN" sz="2400" dirty="0">
                <a:latin typeface="+mn-lt"/>
              </a:rPr>
              <a:t>precise orbit </a:t>
            </a:r>
            <a:r>
              <a:rPr lang="en-US" altLang="zh-CN" sz="2400" dirty="0" smtClean="0">
                <a:latin typeface="+mn-lt"/>
              </a:rPr>
              <a:t>determination(POD) performance.</a:t>
            </a:r>
            <a:endParaRPr lang="zh-CN" altLang="en-US" sz="2400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1570" y="2265039"/>
            <a:ext cx="84948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latin typeface="+mn-lt"/>
              </a:rPr>
              <a:t>Analysis </a:t>
            </a:r>
            <a:r>
              <a:rPr lang="en-US" altLang="zh-CN" sz="2400" dirty="0" smtClean="0">
                <a:latin typeface="+mn-lt"/>
              </a:rPr>
              <a:t>of the ECOM model and ECOM2 model</a:t>
            </a:r>
          </a:p>
          <a:p>
            <a:endParaRPr lang="en-US" altLang="zh-CN" sz="2400" b="1" dirty="0" smtClean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latin typeface="+mn-lt"/>
              </a:rPr>
              <a:t>Enhancement </a:t>
            </a:r>
            <a:r>
              <a:rPr lang="en-US" altLang="zh-CN" sz="2400" dirty="0" smtClean="0">
                <a:latin typeface="+mn-lt"/>
              </a:rPr>
              <a:t>of ECOM and ECOM2 model</a:t>
            </a:r>
          </a:p>
          <a:p>
            <a:endParaRPr lang="en-US" altLang="zh-CN" sz="2400" dirty="0" smtClean="0">
              <a:latin typeface="+mn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latin typeface="+mn-lt"/>
              </a:rPr>
              <a:t>Performance</a:t>
            </a:r>
            <a:r>
              <a:rPr lang="en-US" altLang="zh-CN" sz="2400" dirty="0" smtClean="0">
                <a:latin typeface="+mn-lt"/>
              </a:rPr>
              <a:t> of a priori Box-Wing (BW) models</a:t>
            </a:r>
            <a:r>
              <a:rPr lang="en-US" altLang="zh-CN" sz="2400" b="1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using different </a:t>
            </a:r>
            <a:r>
              <a:rPr lang="en-US" altLang="zh-CN" sz="2400" dirty="0">
                <a:latin typeface="+mn-lt"/>
              </a:rPr>
              <a:t>geometrical and optical coefficients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0977" y="1342231"/>
            <a:ext cx="8558247" cy="7920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endParaRPr lang="zh-CN" altLang="en-US" sz="2000" dirty="0" smtClean="0">
              <a:solidFill>
                <a:schemeClr val="tx1"/>
              </a:solidFill>
              <a:ea typeface="黑体" pitchFamily="2" charset="-122"/>
            </a:endParaRPr>
          </a:p>
        </p:txBody>
      </p:sp>
      <p:sp>
        <p:nvSpPr>
          <p:cNvPr id="16" name="矩形 15">
            <a:hlinkClick r:id="rId3" action="ppaction://hlinksldjump"/>
          </p:cNvPr>
          <p:cNvSpPr/>
          <p:nvPr/>
        </p:nvSpPr>
        <p:spPr>
          <a:xfrm>
            <a:off x="2555776" y="5099921"/>
            <a:ext cx="1800200" cy="973484"/>
          </a:xfrm>
          <a:prstGeom prst="rect">
            <a:avLst/>
          </a:prstGeom>
          <a:solidFill>
            <a:srgbClr val="C10000"/>
          </a:solidFill>
          <a:ln w="12700">
            <a:noFill/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2600" dirty="0" smtClean="0">
                <a:solidFill>
                  <a:schemeClr val="bg1"/>
                </a:solidFill>
                <a:ea typeface="黑体" pitchFamily="2" charset="-122"/>
              </a:rPr>
              <a:t>Method</a:t>
            </a:r>
            <a:endParaRPr lang="zh-CN" altLang="en-US" sz="2600" dirty="0" smtClean="0">
              <a:solidFill>
                <a:schemeClr val="bg1"/>
              </a:solidFill>
              <a:ea typeface="黑体" pitchFamily="2" charset="-122"/>
            </a:endParaRPr>
          </a:p>
        </p:txBody>
      </p:sp>
      <p:sp>
        <p:nvSpPr>
          <p:cNvPr id="17" name="矩形 16">
            <a:hlinkClick r:id="rId4" action="ppaction://hlinksldjump"/>
          </p:cNvPr>
          <p:cNvSpPr/>
          <p:nvPr/>
        </p:nvSpPr>
        <p:spPr>
          <a:xfrm>
            <a:off x="400977" y="5099921"/>
            <a:ext cx="1800200" cy="973484"/>
          </a:xfrm>
          <a:prstGeom prst="rect">
            <a:avLst/>
          </a:prstGeom>
          <a:solidFill>
            <a:srgbClr val="C10000"/>
          </a:solidFill>
          <a:ln w="12700">
            <a:noFill/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2600" dirty="0" smtClean="0">
                <a:solidFill>
                  <a:schemeClr val="bg1"/>
                </a:solidFill>
                <a:ea typeface="黑体" pitchFamily="2" charset="-122"/>
              </a:rPr>
              <a:t>Background</a:t>
            </a:r>
            <a:endParaRPr lang="zh-CN" altLang="en-US" sz="2600" dirty="0" smtClean="0">
              <a:solidFill>
                <a:schemeClr val="bg1"/>
              </a:solidFill>
              <a:ea typeface="黑体" pitchFamily="2" charset="-122"/>
            </a:endParaRPr>
          </a:p>
        </p:txBody>
      </p:sp>
      <p:sp>
        <p:nvSpPr>
          <p:cNvPr id="18" name="矩形 17">
            <a:hlinkClick r:id="rId5" action="ppaction://hlinksldjump"/>
          </p:cNvPr>
          <p:cNvSpPr/>
          <p:nvPr/>
        </p:nvSpPr>
        <p:spPr>
          <a:xfrm>
            <a:off x="4716016" y="5099921"/>
            <a:ext cx="1800200" cy="973484"/>
          </a:xfrm>
          <a:prstGeom prst="rect">
            <a:avLst/>
          </a:prstGeom>
          <a:solidFill>
            <a:srgbClr val="C10000"/>
          </a:solidFill>
          <a:ln w="12700">
            <a:noFill/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2600" dirty="0" smtClean="0">
                <a:solidFill>
                  <a:schemeClr val="bg1"/>
                </a:solidFill>
                <a:ea typeface="黑体" pitchFamily="2" charset="-122"/>
              </a:rPr>
              <a:t>Result</a:t>
            </a:r>
            <a:endParaRPr lang="zh-CN" altLang="en-US" sz="2600" dirty="0" smtClean="0">
              <a:solidFill>
                <a:schemeClr val="bg1"/>
              </a:solidFill>
              <a:ea typeface="黑体" pitchFamily="2" charset="-122"/>
            </a:endParaRPr>
          </a:p>
        </p:txBody>
      </p:sp>
      <p:sp>
        <p:nvSpPr>
          <p:cNvPr id="19" name="矩形 18">
            <a:hlinkClick r:id="rId6" action="ppaction://hlinksldjump"/>
          </p:cNvPr>
          <p:cNvSpPr/>
          <p:nvPr/>
        </p:nvSpPr>
        <p:spPr>
          <a:xfrm>
            <a:off x="6876256" y="5099921"/>
            <a:ext cx="1800200" cy="973484"/>
          </a:xfrm>
          <a:prstGeom prst="rect">
            <a:avLst/>
          </a:prstGeom>
          <a:solidFill>
            <a:srgbClr val="C10000"/>
          </a:solidFill>
          <a:ln w="12700">
            <a:noFill/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altLang="zh-CN" sz="2600" dirty="0" smtClean="0">
                <a:solidFill>
                  <a:schemeClr val="bg1"/>
                </a:solidFill>
                <a:ea typeface="黑体" pitchFamily="2" charset="-122"/>
              </a:rPr>
              <a:t>Summary</a:t>
            </a:r>
            <a:endParaRPr lang="zh-CN" altLang="en-US" sz="2600" dirty="0" smtClean="0">
              <a:solidFill>
                <a:schemeClr val="bg1"/>
              </a:solidFill>
              <a:ea typeface="黑体" pitchFamily="2" charset="-122"/>
            </a:endParaRPr>
          </a:p>
        </p:txBody>
      </p:sp>
      <p:pic>
        <p:nvPicPr>
          <p:cNvPr id="13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5"/>
          <p:cNvSpPr txBox="1"/>
          <p:nvPr/>
        </p:nvSpPr>
        <p:spPr>
          <a:xfrm>
            <a:off x="699601" y="6274813"/>
            <a:ext cx="42094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Navigation</a:t>
            </a:r>
            <a:r>
              <a:rPr lang="en-US" altLang="de-AT" sz="14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: </a:t>
            </a:r>
            <a:r>
              <a:rPr lang="de-AT" sz="1400" dirty="0" smtClean="0">
                <a:latin typeface="+mn-lt"/>
              </a:rPr>
              <a:t>Click </a:t>
            </a:r>
            <a:r>
              <a:rPr lang="de-AT" sz="1400" dirty="0" err="1" smtClean="0">
                <a:latin typeface="+mn-lt"/>
              </a:rPr>
              <a:t>buttons</a:t>
            </a:r>
            <a:r>
              <a:rPr lang="de-AT" sz="1400" dirty="0" smtClean="0">
                <a:latin typeface="+mn-lt"/>
              </a:rPr>
              <a:t> </a:t>
            </a:r>
            <a:r>
              <a:rPr lang="de-AT" sz="1400" dirty="0" err="1" smtClean="0">
                <a:latin typeface="+mn-lt"/>
              </a:rPr>
              <a:t>for</a:t>
            </a:r>
            <a:r>
              <a:rPr lang="de-AT" sz="1400" dirty="0" smtClean="0">
                <a:latin typeface="+mn-lt"/>
              </a:rPr>
              <a:t> </a:t>
            </a:r>
            <a:r>
              <a:rPr lang="de-AT" sz="1400" dirty="0" err="1" smtClean="0">
                <a:latin typeface="+mn-lt"/>
              </a:rPr>
              <a:t>more</a:t>
            </a:r>
            <a:r>
              <a:rPr lang="de-AT" sz="1400" dirty="0" smtClean="0">
                <a:latin typeface="+mn-lt"/>
              </a:rPr>
              <a:t> </a:t>
            </a:r>
            <a:r>
              <a:rPr lang="de-AT" sz="1400" dirty="0" err="1" smtClean="0">
                <a:latin typeface="+mn-lt"/>
              </a:rPr>
              <a:t>information</a:t>
            </a:r>
            <a:endParaRPr lang="de-AT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7255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39552" y="1700808"/>
            <a:ext cx="446449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lt"/>
              </a:rPr>
              <a:t>BDS-3 has been </a:t>
            </a:r>
            <a:r>
              <a:rPr lang="en-US" altLang="zh-CN" sz="2000" b="1" dirty="0" smtClean="0">
                <a:latin typeface="+mn-lt"/>
              </a:rPr>
              <a:t>completed</a:t>
            </a:r>
            <a:r>
              <a:rPr lang="en-US" altLang="zh-CN" sz="2000" dirty="0" smtClean="0">
                <a:latin typeface="+mn-lt"/>
              </a:rPr>
              <a:t> in June 2020. </a:t>
            </a:r>
            <a:endParaRPr lang="en-US" altLang="zh-CN" sz="2000" dirty="0">
              <a:latin typeface="+mn-lt"/>
            </a:endParaRPr>
          </a:p>
          <a:p>
            <a:pPr>
              <a:spcBef>
                <a:spcPts val="1200"/>
              </a:spcBef>
            </a:pPr>
            <a:endParaRPr lang="en-US" altLang="zh-CN" sz="2000" dirty="0" smtClean="0"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US" altLang="zh-CN" sz="2000" dirty="0" smtClean="0">
                <a:latin typeface="+mn-lt"/>
              </a:rPr>
              <a:t>BDS-3 constellation: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latin typeface="+mn-lt"/>
              </a:rPr>
              <a:t>3 </a:t>
            </a:r>
            <a:r>
              <a:rPr lang="en-US" altLang="zh-CN" sz="2000" dirty="0">
                <a:latin typeface="+mn-lt"/>
              </a:rPr>
              <a:t>Geostationary Earth </a:t>
            </a:r>
            <a:r>
              <a:rPr lang="en-US" altLang="zh-CN" sz="2000" dirty="0" smtClean="0">
                <a:latin typeface="+mn-lt"/>
              </a:rPr>
              <a:t>Orbit (GEO) satellites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latin typeface="+mn-lt"/>
              </a:rPr>
              <a:t>3 </a:t>
            </a:r>
            <a:r>
              <a:rPr lang="en-US" altLang="zh-CN" sz="2000" dirty="0">
                <a:latin typeface="+mn-lt"/>
              </a:rPr>
              <a:t>Inclined Geosynchronous Orbit (IGSO) </a:t>
            </a:r>
            <a:r>
              <a:rPr lang="en-US" altLang="zh-CN" sz="2000" dirty="0" smtClean="0">
                <a:latin typeface="+mn-lt"/>
              </a:rPr>
              <a:t>satellites</a:t>
            </a:r>
            <a:endParaRPr lang="en-US" altLang="zh-CN" sz="2000" dirty="0">
              <a:latin typeface="+mn-lt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latin typeface="+mn-lt"/>
              </a:rPr>
              <a:t>24 </a:t>
            </a:r>
            <a:r>
              <a:rPr lang="en-US" altLang="zh-CN" sz="2000" dirty="0">
                <a:latin typeface="+mn-lt"/>
              </a:rPr>
              <a:t>Medium Earth Orbit (MEO) </a:t>
            </a:r>
            <a:r>
              <a:rPr lang="en-US" altLang="zh-CN" sz="2000" dirty="0" smtClean="0">
                <a:latin typeface="+mn-lt"/>
              </a:rPr>
              <a:t>satellites </a:t>
            </a:r>
            <a:r>
              <a:rPr lang="en-US" altLang="zh-CN" sz="2000" dirty="0">
                <a:latin typeface="+mn-lt"/>
              </a:rPr>
              <a:t>(two </a:t>
            </a:r>
            <a:r>
              <a:rPr lang="en-US" altLang="zh-CN" sz="2000" dirty="0" smtClean="0">
                <a:latin typeface="+mn-lt"/>
              </a:rPr>
              <a:t>manufacturers as follow)	</a:t>
            </a:r>
          </a:p>
        </p:txBody>
      </p:sp>
      <p:sp>
        <p:nvSpPr>
          <p:cNvPr id="8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Background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1" r="28604"/>
          <a:stretch/>
        </p:blipFill>
        <p:spPr>
          <a:xfrm>
            <a:off x="5102304" y="1279014"/>
            <a:ext cx="3772213" cy="330322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048258" y="4652096"/>
            <a:ext cx="4087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ea typeface="黑体" panose="02010609060101010101" pitchFamily="49" charset="-122"/>
              </a:rPr>
              <a:t>Fig 1 BDS-3 satellites constellation from </a:t>
            </a:r>
            <a:r>
              <a:rPr lang="en-US" altLang="zh-CN" sz="1400" dirty="0" smtClean="0">
                <a:solidFill>
                  <a:srgbClr val="0070C0"/>
                </a:solidFill>
                <a:ea typeface="黑体" panose="02010609060101010101" pitchFamily="49" charset="-122"/>
              </a:rPr>
              <a:t>http</a:t>
            </a:r>
            <a:r>
              <a:rPr lang="en-US" altLang="zh-CN" sz="1400" dirty="0">
                <a:solidFill>
                  <a:srgbClr val="0070C0"/>
                </a:solidFill>
                <a:ea typeface="黑体" panose="02010609060101010101" pitchFamily="49" charset="-122"/>
              </a:rPr>
              <a:t>://</a:t>
            </a:r>
            <a:r>
              <a:rPr lang="en-US" altLang="zh-CN" sz="1400" dirty="0" smtClean="0">
                <a:solidFill>
                  <a:srgbClr val="0070C0"/>
                </a:solidFill>
                <a:ea typeface="黑体" panose="02010609060101010101" pitchFamily="49" charset="-122"/>
              </a:rPr>
              <a:t>www.csno-tarc.cn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1560" y="1124744"/>
            <a:ext cx="197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BDS-3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1580" y="5063070"/>
            <a:ext cx="78952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 smtClean="0">
                <a:latin typeface="+mn-lt"/>
              </a:rPr>
              <a:t>CAST</a:t>
            </a:r>
            <a:r>
              <a:rPr lang="en-US" altLang="zh-CN" dirty="0" smtClean="0">
                <a:latin typeface="+mn-lt"/>
              </a:rPr>
              <a:t>: </a:t>
            </a:r>
            <a:r>
              <a:rPr lang="en-US" altLang="zh-CN" dirty="0">
                <a:latin typeface="+mn-lt"/>
              </a:rPr>
              <a:t>satellites developed by China Academy of Space Technology</a:t>
            </a:r>
            <a:r>
              <a:rPr lang="en-US" altLang="zh-CN" dirty="0" smtClean="0">
                <a:latin typeface="+mn-lt"/>
              </a:rPr>
              <a:t> </a:t>
            </a:r>
          </a:p>
          <a:p>
            <a:r>
              <a:rPr lang="en-US" altLang="zh-CN" dirty="0" smtClean="0">
                <a:latin typeface="+mn-lt"/>
              </a:rPr>
              <a:t>  	  with </a:t>
            </a:r>
            <a:r>
              <a:rPr lang="en-US" altLang="zh-CN" dirty="0">
                <a:latin typeface="+mn-lt"/>
              </a:rPr>
              <a:t>one </a:t>
            </a:r>
            <a:r>
              <a:rPr lang="en-US" altLang="zh-CN" dirty="0" smtClean="0">
                <a:latin typeface="+mn-lt"/>
              </a:rPr>
              <a:t>satellite structure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b="1" dirty="0" smtClean="0">
                <a:latin typeface="+mn-lt"/>
              </a:rPr>
              <a:t>SECM</a:t>
            </a:r>
            <a:r>
              <a:rPr lang="en-US" altLang="zh-CN" dirty="0" smtClean="0">
                <a:latin typeface="+mn-lt"/>
              </a:rPr>
              <a:t>:</a:t>
            </a:r>
            <a:r>
              <a:rPr lang="en-US" altLang="zh-CN" dirty="0">
                <a:latin typeface="+mn-lt"/>
              </a:rPr>
              <a:t> satellites developed by Shanghai Engineering Center for </a:t>
            </a:r>
            <a:r>
              <a:rPr lang="en-US" altLang="zh-CN" dirty="0" smtClean="0">
                <a:latin typeface="+mn-lt"/>
              </a:rPr>
              <a:t>Microsatellites 	  with two structures</a:t>
            </a:r>
            <a:r>
              <a:rPr lang="en-US" altLang="zh-CN" dirty="0">
                <a:latin typeface="+mn-lt"/>
              </a:rPr>
              <a:t>, namely SECM-A</a:t>
            </a:r>
            <a:r>
              <a:rPr lang="en-US" altLang="zh-CN" b="1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and SECM-B </a:t>
            </a:r>
            <a:r>
              <a:rPr lang="en-US" altLang="zh-CN" dirty="0" smtClean="0">
                <a:latin typeface="+mn-lt"/>
              </a:rPr>
              <a:t>respectively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4930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73128" y="1539225"/>
            <a:ext cx="4101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+mn-lt"/>
              </a:rPr>
              <a:t>SRP is the </a:t>
            </a:r>
            <a:r>
              <a:rPr lang="en-US" altLang="zh-CN" sz="2000" b="1" dirty="0">
                <a:latin typeface="+mn-lt"/>
              </a:rPr>
              <a:t>main non-conservative </a:t>
            </a:r>
            <a:r>
              <a:rPr lang="en-US" altLang="zh-CN" sz="2000" dirty="0">
                <a:latin typeface="+mn-lt"/>
              </a:rPr>
              <a:t>orbit perturbation for </a:t>
            </a:r>
            <a:r>
              <a:rPr lang="en-US" altLang="zh-CN" sz="2000" dirty="0" smtClean="0">
                <a:latin typeface="+mn-lt"/>
              </a:rPr>
              <a:t>BDS-3 satellites.</a:t>
            </a:r>
          </a:p>
        </p:txBody>
      </p:sp>
      <p:sp>
        <p:nvSpPr>
          <p:cNvPr id="8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Background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3128" y="1124744"/>
            <a:ext cx="197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SRP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31690" y="1412776"/>
            <a:ext cx="440480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+mn-lt"/>
              </a:rPr>
              <a:t>Main SRP models: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+mn-lt"/>
              </a:rPr>
              <a:t>Empirical SRP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latin typeface="+mn-lt"/>
              </a:rPr>
              <a:t>correct </a:t>
            </a:r>
            <a:r>
              <a:rPr lang="en-US" altLang="zh-CN" sz="1600" dirty="0">
                <a:latin typeface="+mn-lt"/>
              </a:rPr>
              <a:t>effects of SRP by adjusting a few parameters in a simple empirical acceleration </a:t>
            </a:r>
            <a:r>
              <a:rPr lang="en-US" altLang="zh-CN" sz="1600" dirty="0" smtClean="0">
                <a:latin typeface="+mn-lt"/>
              </a:rPr>
              <a:t>formula</a:t>
            </a:r>
            <a:r>
              <a:rPr lang="en-US" altLang="zh-CN" sz="1600" dirty="0">
                <a:latin typeface="+mn-lt"/>
              </a:rPr>
              <a:t> without knowledge </a:t>
            </a:r>
            <a:r>
              <a:rPr lang="en-US" altLang="zh-CN" sz="1600" dirty="0" smtClean="0">
                <a:latin typeface="+mn-lt"/>
              </a:rPr>
              <a:t>of </a:t>
            </a:r>
            <a:r>
              <a:rPr lang="en-US" altLang="zh-CN" sz="1600" dirty="0">
                <a:latin typeface="+mn-lt"/>
              </a:rPr>
              <a:t>physical </a:t>
            </a:r>
            <a:r>
              <a:rPr lang="en-US" altLang="zh-CN" sz="1600" dirty="0" smtClean="0">
                <a:latin typeface="+mn-lt"/>
              </a:rPr>
              <a:t>principles.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lt"/>
              </a:rPr>
              <a:t>e</a:t>
            </a:r>
            <a:r>
              <a:rPr lang="en-US" altLang="zh-CN" sz="1600" dirty="0" smtClean="0">
                <a:latin typeface="+mn-lt"/>
              </a:rPr>
              <a:t>.g. ECOM model; ECOM2 model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dirty="0">
                <a:latin typeface="+mn-lt"/>
              </a:rPr>
              <a:t>Analytical SRP </a:t>
            </a:r>
            <a:r>
              <a:rPr lang="en-US" altLang="zh-CN" dirty="0" smtClean="0">
                <a:latin typeface="+mn-lt"/>
              </a:rPr>
              <a:t>models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lt"/>
              </a:rPr>
              <a:t>rebuild SRP </a:t>
            </a:r>
            <a:r>
              <a:rPr lang="en-US" altLang="zh-CN" sz="1600" dirty="0" smtClean="0">
                <a:latin typeface="+mn-lt"/>
              </a:rPr>
              <a:t>acceleration </a:t>
            </a:r>
            <a:r>
              <a:rPr lang="en-US" altLang="zh-CN" sz="1600" dirty="0">
                <a:latin typeface="+mn-lt"/>
              </a:rPr>
              <a:t>by </a:t>
            </a:r>
            <a:r>
              <a:rPr lang="en-US" altLang="zh-CN" sz="1600" dirty="0" smtClean="0">
                <a:latin typeface="+mn-lt"/>
              </a:rPr>
              <a:t>physics, these models need a good knowledge of </a:t>
            </a:r>
            <a:r>
              <a:rPr lang="en-US" altLang="zh-CN" sz="1600" dirty="0">
                <a:latin typeface="+mn-lt"/>
              </a:rPr>
              <a:t>the satellite </a:t>
            </a:r>
            <a:r>
              <a:rPr lang="en-US" altLang="zh-CN" sz="1600" dirty="0" smtClean="0">
                <a:latin typeface="+mn-lt"/>
              </a:rPr>
              <a:t>metadata, and nominal </a:t>
            </a:r>
            <a:r>
              <a:rPr lang="en-US" altLang="zh-CN" sz="1600" dirty="0">
                <a:latin typeface="+mn-lt"/>
              </a:rPr>
              <a:t>attitude</a:t>
            </a:r>
            <a:r>
              <a:rPr lang="en-US" altLang="zh-CN" dirty="0">
                <a:latin typeface="+mn-lt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latin typeface="+mn-lt"/>
              </a:rPr>
              <a:t>e.g</a:t>
            </a:r>
            <a:r>
              <a:rPr lang="en-US" altLang="zh-CN" sz="1600" dirty="0">
                <a:latin typeface="+mn-lt"/>
              </a:rPr>
              <a:t>. </a:t>
            </a:r>
            <a:r>
              <a:rPr lang="en-US" altLang="zh-CN" sz="1600" dirty="0" smtClean="0">
                <a:latin typeface="+mn-lt"/>
              </a:rPr>
              <a:t> </a:t>
            </a:r>
            <a:r>
              <a:rPr lang="en-US" altLang="zh-CN" sz="1600" dirty="0">
                <a:latin typeface="+mn-lt"/>
              </a:rPr>
              <a:t>A</a:t>
            </a:r>
            <a:r>
              <a:rPr lang="en-US" altLang="zh-CN" sz="1600" dirty="0" smtClean="0">
                <a:latin typeface="+mn-lt"/>
              </a:rPr>
              <a:t>djustable Box-Wing model (ABW model)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Semi-empirical </a:t>
            </a:r>
            <a:r>
              <a:rPr lang="en-US" altLang="zh-CN" dirty="0">
                <a:latin typeface="+mn-lt"/>
              </a:rPr>
              <a:t>SRP </a:t>
            </a:r>
            <a:r>
              <a:rPr lang="en-US" altLang="zh-CN" dirty="0" smtClean="0">
                <a:latin typeface="+mn-lt"/>
              </a:rPr>
              <a:t>models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latin typeface="+mn-lt"/>
              </a:rPr>
              <a:t>improve </a:t>
            </a:r>
            <a:r>
              <a:rPr lang="en-US" altLang="zh-CN" sz="1600" dirty="0">
                <a:latin typeface="+mn-lt"/>
              </a:rPr>
              <a:t>a priori models from </a:t>
            </a:r>
            <a:r>
              <a:rPr lang="en-US" altLang="zh-CN" sz="1600" dirty="0" smtClean="0">
                <a:latin typeface="+mn-lt"/>
              </a:rPr>
              <a:t>the </a:t>
            </a:r>
            <a:r>
              <a:rPr lang="en-US" altLang="zh-CN" sz="1600" dirty="0">
                <a:latin typeface="+mn-lt"/>
              </a:rPr>
              <a:t>long arc </a:t>
            </a:r>
            <a:r>
              <a:rPr lang="en-US" altLang="zh-CN" sz="1600" dirty="0" smtClean="0">
                <a:latin typeface="+mn-lt"/>
              </a:rPr>
              <a:t>adjustment of model properties</a:t>
            </a:r>
            <a:r>
              <a:rPr lang="en-US" altLang="zh-CN" sz="1600" dirty="0">
                <a:latin typeface="+mn-lt"/>
              </a:rPr>
              <a:t>, </a:t>
            </a:r>
            <a:r>
              <a:rPr lang="en-US" altLang="zh-CN" sz="1600" dirty="0" smtClean="0">
                <a:latin typeface="+mn-lt"/>
              </a:rPr>
              <a:t> compensate the </a:t>
            </a:r>
            <a:r>
              <a:rPr lang="en-US" altLang="zh-CN" sz="1600" dirty="0">
                <a:latin typeface="+mn-lt"/>
              </a:rPr>
              <a:t>lack of accurate dimensions and optical properties </a:t>
            </a:r>
            <a:r>
              <a:rPr lang="en-US" altLang="zh-CN" sz="1600" dirty="0" smtClean="0">
                <a:latin typeface="+mn-lt"/>
              </a:rPr>
              <a:t>for satellites.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lt"/>
              </a:rPr>
              <a:t>e</a:t>
            </a:r>
            <a:r>
              <a:rPr lang="en-US" altLang="zh-CN" sz="1600" dirty="0" smtClean="0">
                <a:latin typeface="+mn-lt"/>
              </a:rPr>
              <a:t>.g. a priori box-wing model</a:t>
            </a:r>
            <a:endParaRPr lang="en-US" altLang="zh-CN" sz="1600" dirty="0">
              <a:latin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4331" y="5549659"/>
            <a:ext cx="3888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ea typeface="黑体" panose="02010609060101010101" pitchFamily="49" charset="-122"/>
              </a:rPr>
              <a:t>Fig 2 main orbit perturbations for satellites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17" y="2436207"/>
            <a:ext cx="4224529" cy="306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0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t="15315" r="2616" b="16615"/>
          <a:stretch/>
        </p:blipFill>
        <p:spPr>
          <a:xfrm>
            <a:off x="395536" y="3263584"/>
            <a:ext cx="6408712" cy="3286518"/>
          </a:xfrm>
          <a:prstGeom prst="rect">
            <a:avLst/>
          </a:prstGeom>
        </p:spPr>
      </p:pic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11560" y="1543604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</a:rPr>
              <a:t>SRP models used in this study:</a:t>
            </a:r>
          </a:p>
          <a:p>
            <a:pPr marL="342900" indent="-34290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latin typeface="+mn-lt"/>
              </a:rPr>
              <a:t>ECOM: ECOM model with 5 parameters</a:t>
            </a:r>
          </a:p>
          <a:p>
            <a:pPr marL="342900" indent="-34290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latin typeface="+mn-lt"/>
              </a:rPr>
              <a:t>ECOM2</a:t>
            </a:r>
          </a:p>
          <a:p>
            <a:pPr marL="342900" indent="-342900">
              <a:lnSpc>
                <a:spcPts val="2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latin typeface="+mn-lt"/>
              </a:rPr>
              <a:t>BW</a:t>
            </a:r>
            <a:r>
              <a:rPr lang="en-US" altLang="zh-CN" sz="2000" dirty="0">
                <a:latin typeface="+mn-lt"/>
              </a:rPr>
              <a:t>: the a priori </a:t>
            </a:r>
            <a:r>
              <a:rPr lang="en-US" altLang="zh-CN" sz="2000" dirty="0" smtClean="0">
                <a:latin typeface="+mn-lt"/>
              </a:rPr>
              <a:t>box-wing in combination with five-parameter </a:t>
            </a:r>
            <a:r>
              <a:rPr lang="en-US" altLang="zh-CN" sz="2000" dirty="0">
                <a:latin typeface="+mn-lt"/>
              </a:rPr>
              <a:t>ECOM </a:t>
            </a:r>
            <a:r>
              <a:rPr lang="en-US" altLang="zh-CN" sz="2000" dirty="0" smtClean="0">
                <a:latin typeface="+mn-lt"/>
              </a:rPr>
              <a:t>model</a:t>
            </a:r>
            <a:endParaRPr lang="en-US" altLang="zh-CN" sz="2000" dirty="0">
              <a:latin typeface="+mn-lt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lt"/>
              </a:rPr>
              <a:t>The </a:t>
            </a:r>
            <a:r>
              <a:rPr lang="en-US" altLang="zh-CN" sz="2000" dirty="0" smtClean="0">
                <a:latin typeface="+mn-lt"/>
              </a:rPr>
              <a:t>distribution of stations is as follow:</a:t>
            </a:r>
            <a:endParaRPr lang="en-US" altLang="zh-CN" sz="2000" dirty="0">
              <a:latin typeface="+mn-lt"/>
            </a:endParaRPr>
          </a:p>
        </p:txBody>
      </p:sp>
      <p:sp>
        <p:nvSpPr>
          <p:cNvPr id="8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Method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79840" y="472441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138 MEGX stations (blue)</a:t>
            </a:r>
          </a:p>
          <a:p>
            <a:pPr algn="ctr"/>
            <a:r>
              <a:rPr lang="en-US" altLang="zh-CN" dirty="0" smtClean="0">
                <a:latin typeface="+mn-lt"/>
              </a:rPr>
              <a:t> 26   </a:t>
            </a:r>
            <a:r>
              <a:rPr lang="en-US" altLang="zh-CN" dirty="0" err="1" smtClean="0">
                <a:latin typeface="+mn-lt"/>
              </a:rPr>
              <a:t>iGMAS</a:t>
            </a:r>
            <a:r>
              <a:rPr lang="en-US" altLang="zh-CN" dirty="0" smtClean="0">
                <a:latin typeface="+mn-lt"/>
              </a:rPr>
              <a:t> stations (pink)</a:t>
            </a:r>
            <a:endParaRPr lang="zh-CN" altLang="en-US" dirty="0">
              <a:latin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55676" y="6413706"/>
            <a:ext cx="3888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ea typeface="黑体" panose="02010609060101010101" pitchFamily="49" charset="-122"/>
              </a:rPr>
              <a:t>Fig 3 </a:t>
            </a:r>
            <a:r>
              <a:rPr lang="en-US" altLang="zh-CN" sz="1400" dirty="0"/>
              <a:t>The distribution of </a:t>
            </a:r>
            <a:r>
              <a:rPr lang="en-US" altLang="zh-CN" sz="1400" dirty="0" smtClean="0"/>
              <a:t>stations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3128" y="1124744"/>
            <a:ext cx="197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Strategy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7231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73128" y="1124744"/>
            <a:ext cx="371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Parameter analysis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ECOM model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9512" y="5064194"/>
            <a:ext cx="87129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D0 estimates of </a:t>
            </a:r>
            <a:r>
              <a:rPr lang="en-US" altLang="zh-CN" b="1" dirty="0" smtClean="0">
                <a:latin typeface="+mn-lt"/>
              </a:rPr>
              <a:t>C34 </a:t>
            </a:r>
            <a:r>
              <a:rPr lang="en-US" altLang="zh-CN" dirty="0" smtClean="0">
                <a:latin typeface="+mn-lt"/>
              </a:rPr>
              <a:t>and</a:t>
            </a:r>
            <a:r>
              <a:rPr lang="en-US" altLang="zh-CN" b="1" dirty="0" smtClean="0">
                <a:latin typeface="+mn-lt"/>
              </a:rPr>
              <a:t> C35 </a:t>
            </a:r>
            <a:r>
              <a:rPr lang="en-US" altLang="zh-CN" dirty="0">
                <a:latin typeface="+mn-lt"/>
              </a:rPr>
              <a:t>satellites </a:t>
            </a:r>
            <a:r>
              <a:rPr lang="en-US" altLang="zh-CN" dirty="0" smtClean="0">
                <a:latin typeface="+mn-lt"/>
              </a:rPr>
              <a:t>are not consistent </a:t>
            </a:r>
            <a:r>
              <a:rPr lang="en-US" altLang="zh-CN" dirty="0">
                <a:latin typeface="+mn-lt"/>
              </a:rPr>
              <a:t>with other </a:t>
            </a:r>
            <a:r>
              <a:rPr lang="en-US" altLang="zh-CN" dirty="0" smtClean="0">
                <a:latin typeface="+mn-lt"/>
              </a:rPr>
              <a:t>SECM-A satellites. The masses of these two satellites from </a:t>
            </a:r>
            <a:r>
              <a:rPr lang="en-US" altLang="zh-CN" dirty="0">
                <a:latin typeface="+mn-lt"/>
              </a:rPr>
              <a:t>metadata </a:t>
            </a:r>
            <a:r>
              <a:rPr lang="en-US" altLang="zh-CN" dirty="0" smtClean="0">
                <a:latin typeface="+mn-lt"/>
              </a:rPr>
              <a:t>are larger than their </a:t>
            </a:r>
            <a:r>
              <a:rPr lang="en-US" altLang="zh-CN" dirty="0">
                <a:latin typeface="+mn-lt"/>
              </a:rPr>
              <a:t>actual </a:t>
            </a:r>
            <a:r>
              <a:rPr lang="en-US" altLang="zh-CN" dirty="0" smtClean="0">
                <a:latin typeface="+mn-lt"/>
              </a:rPr>
              <a:t>masses;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The variation tendency of B0 </a:t>
            </a:r>
            <a:r>
              <a:rPr lang="en-US" altLang="zh-CN" dirty="0">
                <a:latin typeface="+mn-lt"/>
              </a:rPr>
              <a:t>estimates </a:t>
            </a:r>
            <a:r>
              <a:rPr lang="en-US" altLang="zh-CN" dirty="0" smtClean="0">
                <a:latin typeface="+mn-lt"/>
              </a:rPr>
              <a:t>for </a:t>
            </a:r>
            <a:r>
              <a:rPr lang="en-US" altLang="zh-CN" b="1" dirty="0">
                <a:latin typeface="+mn-lt"/>
              </a:rPr>
              <a:t>C45</a:t>
            </a:r>
            <a:r>
              <a:rPr lang="en-US" altLang="zh-CN" dirty="0">
                <a:latin typeface="+mn-lt"/>
              </a:rPr>
              <a:t> and </a:t>
            </a:r>
            <a:r>
              <a:rPr lang="en-US" altLang="zh-CN" b="1" dirty="0">
                <a:latin typeface="+mn-lt"/>
              </a:rPr>
              <a:t>C46</a:t>
            </a:r>
            <a:r>
              <a:rPr lang="en-US" altLang="zh-CN" dirty="0">
                <a:latin typeface="+mn-lt"/>
              </a:rPr>
              <a:t>  satellites </a:t>
            </a:r>
            <a:r>
              <a:rPr lang="en-US" altLang="zh-CN" dirty="0" smtClean="0">
                <a:latin typeface="+mn-lt"/>
              </a:rPr>
              <a:t>is obviously different from other CAST satellites. These two satellites </a:t>
            </a:r>
            <a:r>
              <a:rPr lang="en-US" altLang="zh-CN" dirty="0">
                <a:latin typeface="+mn-lt"/>
              </a:rPr>
              <a:t>are</a:t>
            </a:r>
            <a:r>
              <a:rPr lang="en-US" altLang="zh-CN" dirty="0" smtClean="0">
                <a:latin typeface="+mn-lt"/>
              </a:rPr>
              <a:t> likely to have a </a:t>
            </a:r>
            <a:r>
              <a:rPr lang="en-US" altLang="zh-CN" b="1" dirty="0" smtClean="0">
                <a:latin typeface="+mn-lt"/>
              </a:rPr>
              <a:t>new structure</a:t>
            </a:r>
            <a:r>
              <a:rPr lang="en-US" altLang="zh-CN" dirty="0" smtClean="0">
                <a:latin typeface="+mn-lt"/>
              </a:rPr>
              <a:t>.</a:t>
            </a:r>
            <a:endParaRPr lang="zh-CN" altLang="en-US" dirty="0">
              <a:latin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55576" y="4756417"/>
            <a:ext cx="36904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ea typeface="黑体" panose="02010609060101010101" pitchFamily="49" charset="-122"/>
              </a:rPr>
              <a:t>Fig </a:t>
            </a:r>
            <a:r>
              <a:rPr lang="en-US" altLang="zh-CN" sz="1400" dirty="0">
                <a:ea typeface="黑体" panose="02010609060101010101" pitchFamily="49" charset="-122"/>
              </a:rPr>
              <a:t>4 ECOM D0 estimates </a:t>
            </a:r>
            <a:r>
              <a:rPr lang="en-US" altLang="zh-CN" sz="1400" dirty="0" smtClean="0">
                <a:ea typeface="黑体" panose="02010609060101010101" pitchFamily="49" charset="-122"/>
              </a:rPr>
              <a:t>of SECM-A. 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57289" y="4714086"/>
            <a:ext cx="36904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ea typeface="黑体" panose="02010609060101010101" pitchFamily="49" charset="-122"/>
              </a:rPr>
              <a:t>Fig 5 </a:t>
            </a:r>
            <a:r>
              <a:rPr lang="en-US" altLang="zh-CN" sz="1400" dirty="0">
                <a:ea typeface="黑体" panose="02010609060101010101" pitchFamily="49" charset="-122"/>
              </a:rPr>
              <a:t>ECOM </a:t>
            </a:r>
            <a:r>
              <a:rPr lang="en-US" altLang="zh-CN" sz="1400" dirty="0" smtClean="0">
                <a:ea typeface="黑体" panose="02010609060101010101" pitchFamily="49" charset="-122"/>
              </a:rPr>
              <a:t>B0 </a:t>
            </a:r>
            <a:r>
              <a:rPr lang="en-US" altLang="zh-CN" sz="1400" dirty="0">
                <a:ea typeface="黑体" panose="02010609060101010101" pitchFamily="49" charset="-122"/>
              </a:rPr>
              <a:t>estimates </a:t>
            </a:r>
            <a:r>
              <a:rPr lang="en-US" altLang="zh-CN" sz="1400" dirty="0" smtClean="0">
                <a:ea typeface="黑体" panose="02010609060101010101" pitchFamily="49" charset="-122"/>
              </a:rPr>
              <a:t>of CAST. 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378" y="1572066"/>
            <a:ext cx="4198232" cy="31530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977" y="1582342"/>
            <a:ext cx="4206968" cy="314280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35696" y="3789040"/>
            <a:ext cx="1656184" cy="432048"/>
          </a:xfrm>
          <a:prstGeom prst="rect">
            <a:avLst/>
          </a:prstGeom>
          <a:noFill/>
          <a:ln w="19050">
            <a:solidFill>
              <a:srgbClr val="D9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endParaRPr lang="zh-CN" altLang="en-US" sz="2000" dirty="0" smtClean="0">
              <a:solidFill>
                <a:schemeClr val="tx1"/>
              </a:solidFill>
              <a:ea typeface="黑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08104" y="1916832"/>
            <a:ext cx="792088" cy="1630704"/>
          </a:xfrm>
          <a:prstGeom prst="rect">
            <a:avLst/>
          </a:prstGeom>
          <a:noFill/>
          <a:ln w="19050">
            <a:solidFill>
              <a:srgbClr val="D9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endParaRPr lang="zh-CN" altLang="en-US" sz="2000" dirty="0" smtClean="0">
              <a:solidFill>
                <a:schemeClr val="tx1"/>
              </a:solidFill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409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8398" b="13147"/>
          <a:stretch/>
        </p:blipFill>
        <p:spPr>
          <a:xfrm>
            <a:off x="5004048" y="1844824"/>
            <a:ext cx="3927279" cy="2952328"/>
          </a:xfrm>
          <a:prstGeom prst="rect">
            <a:avLst/>
          </a:prstGeom>
        </p:spPr>
      </p:pic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73128" y="1124744"/>
            <a:ext cx="371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POD results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ECOM model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268" y="1556792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</a:rPr>
              <a:t>24h obit overlaps</a:t>
            </a:r>
            <a:endParaRPr lang="zh-CN" altLang="en-US" sz="2000" dirty="0">
              <a:latin typeface="+mn-lt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074628"/>
              </p:ext>
            </p:extLst>
          </p:nvPr>
        </p:nvGraphicFramePr>
        <p:xfrm>
          <a:off x="544997" y="2852936"/>
          <a:ext cx="4392489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92900">
                  <a:extLst>
                    <a:ext uri="{9D8B030D-6E8A-4147-A177-3AD203B41FA5}">
                      <a16:colId xmlns:a16="http://schemas.microsoft.com/office/drawing/2014/main" val="1593116211"/>
                    </a:ext>
                  </a:extLst>
                </a:gridCol>
                <a:gridCol w="835293">
                  <a:extLst>
                    <a:ext uri="{9D8B030D-6E8A-4147-A177-3AD203B41FA5}">
                      <a16:colId xmlns:a16="http://schemas.microsoft.com/office/drawing/2014/main" val="310453191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68432193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7709793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851843138"/>
                    </a:ext>
                  </a:extLst>
                </a:gridCol>
              </a:tblGrid>
              <a:tr h="512414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Along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Cross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Radial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1D RMS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06566"/>
                  </a:ext>
                </a:extLst>
              </a:tr>
              <a:tr h="3027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CAST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6.71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4.27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1.99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4.73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720516"/>
                  </a:ext>
                </a:extLst>
              </a:tr>
              <a:tr h="3027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SECM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6.01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3.81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1.61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4.21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80122"/>
                  </a:ext>
                </a:extLst>
              </a:tr>
              <a:tr h="3027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IGSO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17.32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12.16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4.83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12.53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77693"/>
                  </a:ext>
                </a:extLst>
              </a:tr>
              <a:tr h="3027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GEO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337.86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35.92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18.36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196.45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3110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218359" y="5154727"/>
            <a:ext cx="87129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The average 1D RMS values of the MEO (without results in the eclipse season)</a:t>
            </a:r>
            <a:r>
              <a:rPr lang="zh-CN" altLang="en-US" dirty="0" smtClean="0">
                <a:latin typeface="+mn-lt"/>
              </a:rPr>
              <a:t>、</a:t>
            </a:r>
            <a:r>
              <a:rPr lang="en-US" altLang="zh-CN" dirty="0" smtClean="0">
                <a:latin typeface="+mn-lt"/>
              </a:rPr>
              <a:t>IGSO</a:t>
            </a:r>
            <a:r>
              <a:rPr lang="zh-CN" altLang="en-US" dirty="0" smtClean="0">
                <a:latin typeface="+mn-lt"/>
              </a:rPr>
              <a:t>、</a:t>
            </a:r>
            <a:r>
              <a:rPr lang="en-US" altLang="zh-CN" dirty="0" smtClean="0">
                <a:latin typeface="+mn-lt"/>
              </a:rPr>
              <a:t>GEO satellites are about 5 cm</a:t>
            </a:r>
            <a:r>
              <a:rPr lang="zh-CN" altLang="en-US" dirty="0" smtClean="0">
                <a:latin typeface="+mn-lt"/>
              </a:rPr>
              <a:t>、</a:t>
            </a:r>
            <a:r>
              <a:rPr lang="en-US" altLang="zh-CN" dirty="0" smtClean="0">
                <a:latin typeface="+mn-lt"/>
              </a:rPr>
              <a:t>13 cm and 197 cm, respectively;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The overlapping results </a:t>
            </a:r>
            <a:r>
              <a:rPr lang="en-US" altLang="zh-CN" dirty="0">
                <a:latin typeface="+mn-lt"/>
              </a:rPr>
              <a:t>have an obvious </a:t>
            </a:r>
            <a:r>
              <a:rPr lang="en-US" altLang="zh-CN" dirty="0" smtClean="0">
                <a:latin typeface="+mn-lt"/>
              </a:rPr>
              <a:t>reduction when the satellites enter the eclipse season.</a:t>
            </a:r>
            <a:endParaRPr lang="zh-CN" altLang="en-US" dirty="0">
              <a:latin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29145" y="2276872"/>
            <a:ext cx="457652" cy="231842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endParaRPr lang="zh-CN" altLang="en-US" sz="2000" dirty="0" smtClean="0">
              <a:solidFill>
                <a:schemeClr val="tx1"/>
              </a:solidFill>
              <a:ea typeface="黑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92762" y="2276872"/>
            <a:ext cx="416299" cy="23184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endParaRPr lang="zh-CN" altLang="en-US" sz="2000" dirty="0" smtClean="0">
              <a:solidFill>
                <a:schemeClr val="tx1"/>
              </a:solidFill>
              <a:ea typeface="黑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6838" y="2102053"/>
            <a:ext cx="4681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Table 1  </a:t>
            </a:r>
            <a:r>
              <a:rPr lang="en-US" altLang="zh-CN" sz="1400" dirty="0"/>
              <a:t>O</a:t>
            </a:r>
            <a:r>
              <a:rPr lang="en-US" altLang="zh-CN" sz="1400" dirty="0" smtClean="0"/>
              <a:t>rbit overlapping results for MEO (CAST </a:t>
            </a:r>
            <a:r>
              <a:rPr lang="en-US" altLang="zh-CN" sz="1400" dirty="0"/>
              <a:t>and SECM </a:t>
            </a:r>
            <a:r>
              <a:rPr lang="en-US" altLang="zh-CN" sz="1400" dirty="0" smtClean="0"/>
              <a:t>respectively, without results in the eclipse season)</a:t>
            </a:r>
            <a:r>
              <a:rPr lang="zh-CN" altLang="en-US" sz="1400" dirty="0" smtClean="0"/>
              <a:t>、</a:t>
            </a:r>
            <a:r>
              <a:rPr lang="en-US" altLang="zh-CN" sz="1400" dirty="0" smtClean="0"/>
              <a:t>IGSO and GEO satellites in 2020</a:t>
            </a:r>
            <a:endParaRPr lang="zh-CN" altLang="en-US" sz="14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290631" y="4773176"/>
            <a:ext cx="3604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Fig 6  Overlapping results for C20 in 2020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98492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73128" y="1124744"/>
            <a:ext cx="371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Enhanced ECOM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ECOM model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9552" y="1579734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latin typeface="+mn-lt"/>
              </a:rPr>
              <a:t>Add </a:t>
            </a:r>
            <a:r>
              <a:rPr lang="en-US" altLang="zh-CN" b="1" dirty="0">
                <a:latin typeface="+mn-lt"/>
              </a:rPr>
              <a:t>parameters</a:t>
            </a:r>
            <a:r>
              <a:rPr lang="en-US" altLang="zh-CN" dirty="0">
                <a:latin typeface="+mn-lt"/>
              </a:rPr>
              <a:t> into </a:t>
            </a:r>
            <a:r>
              <a:rPr lang="en-US" altLang="zh-CN" dirty="0" smtClean="0">
                <a:latin typeface="+mn-lt"/>
              </a:rPr>
              <a:t>ECOM model (higher </a:t>
            </a:r>
            <a:r>
              <a:rPr lang="en-US" altLang="zh-CN" dirty="0">
                <a:latin typeface="+mn-lt"/>
              </a:rPr>
              <a:t>harmonic </a:t>
            </a:r>
            <a:r>
              <a:rPr lang="en-US" altLang="zh-CN" dirty="0" smtClean="0">
                <a:latin typeface="+mn-lt"/>
              </a:rPr>
              <a:t>terms in </a:t>
            </a:r>
            <a:r>
              <a:rPr lang="en-US" altLang="zh-CN" b="1" dirty="0" smtClean="0">
                <a:latin typeface="+mn-lt"/>
              </a:rPr>
              <a:t>D</a:t>
            </a:r>
            <a:r>
              <a:rPr lang="en-US" altLang="zh-CN" dirty="0" smtClean="0">
                <a:latin typeface="+mn-lt"/>
              </a:rPr>
              <a:t> direction)</a:t>
            </a:r>
            <a:endParaRPr lang="zh-CN" altLang="en-US" sz="20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5030" r="4445" b="7877"/>
          <a:stretch/>
        </p:blipFill>
        <p:spPr>
          <a:xfrm>
            <a:off x="573128" y="2204864"/>
            <a:ext cx="3888432" cy="313144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051720" y="2723396"/>
            <a:ext cx="936104" cy="228978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endParaRPr lang="zh-CN" altLang="en-US" sz="2000" dirty="0" smtClean="0">
              <a:solidFill>
                <a:schemeClr val="tx1"/>
              </a:solidFill>
              <a:ea typeface="黑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3128" y="5241072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Fig 7</a:t>
            </a:r>
            <a:r>
              <a:rPr lang="en-US" altLang="zh-CN" sz="1400" dirty="0" smtClean="0"/>
              <a:t> overlapping results </a:t>
            </a:r>
            <a:r>
              <a:rPr lang="en-US" altLang="zh-CN" sz="1400" dirty="0"/>
              <a:t>for C20 in eclipse </a:t>
            </a:r>
            <a:r>
              <a:rPr lang="en-US" altLang="zh-CN" sz="1400" dirty="0" smtClean="0"/>
              <a:t>season.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88024" y="2779499"/>
            <a:ext cx="41068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The </a:t>
            </a:r>
            <a:r>
              <a:rPr lang="en-US" altLang="zh-CN" b="1" dirty="0" smtClean="0">
                <a:latin typeface="+mn-lt"/>
              </a:rPr>
              <a:t>improvements</a:t>
            </a:r>
            <a:r>
              <a:rPr lang="en-US" altLang="zh-CN" dirty="0" smtClean="0">
                <a:latin typeface="+mn-lt"/>
              </a:rPr>
              <a:t> of  1D RMS values achieve </a:t>
            </a:r>
            <a:r>
              <a:rPr lang="en-US" altLang="zh-CN" b="1" dirty="0" smtClean="0">
                <a:latin typeface="+mn-lt"/>
              </a:rPr>
              <a:t>61.51%</a:t>
            </a:r>
            <a:r>
              <a:rPr lang="en-US" altLang="zh-CN" dirty="0" smtClean="0">
                <a:latin typeface="+mn-lt"/>
              </a:rPr>
              <a:t> for MEO satellites in eclipse season using ECOM_Dc model and </a:t>
            </a:r>
            <a:r>
              <a:rPr lang="en-US" altLang="zh-CN" b="1" dirty="0" smtClean="0">
                <a:latin typeface="+mn-lt"/>
              </a:rPr>
              <a:t>51.75%</a:t>
            </a:r>
            <a:r>
              <a:rPr lang="en-US" altLang="zh-CN" dirty="0" smtClean="0">
                <a:latin typeface="+mn-lt"/>
              </a:rPr>
              <a:t> using ECOM_Ds;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1D RMS values of GEO satellites are </a:t>
            </a:r>
            <a:r>
              <a:rPr lang="en-US" altLang="zh-CN" b="1" dirty="0" smtClean="0">
                <a:latin typeface="+mn-lt"/>
              </a:rPr>
              <a:t>improved</a:t>
            </a:r>
            <a:r>
              <a:rPr lang="en-US" altLang="zh-CN" dirty="0" smtClean="0">
                <a:latin typeface="+mn-lt"/>
              </a:rPr>
              <a:t> </a:t>
            </a:r>
            <a:r>
              <a:rPr lang="en-US" altLang="zh-CN" b="1" dirty="0" smtClean="0">
                <a:latin typeface="+mn-lt"/>
              </a:rPr>
              <a:t>41.75%</a:t>
            </a:r>
            <a:r>
              <a:rPr lang="en-US" altLang="zh-CN" dirty="0" smtClean="0">
                <a:latin typeface="+mn-lt"/>
              </a:rPr>
              <a:t> by employing ECOM_Dc, and </a:t>
            </a:r>
            <a:r>
              <a:rPr lang="en-US" altLang="zh-CN" b="1" dirty="0" smtClean="0">
                <a:latin typeface="+mn-lt"/>
              </a:rPr>
              <a:t>40.98%</a:t>
            </a:r>
            <a:r>
              <a:rPr lang="en-US" altLang="zh-CN" dirty="0" smtClean="0">
                <a:latin typeface="+mn-lt"/>
              </a:rPr>
              <a:t> by </a:t>
            </a:r>
            <a:r>
              <a:rPr lang="en-US" altLang="zh-CN" dirty="0">
                <a:latin typeface="+mn-lt"/>
              </a:rPr>
              <a:t>ECOM_Ds in all </a:t>
            </a:r>
            <a:r>
              <a:rPr lang="en-US" altLang="zh-CN" dirty="0" smtClean="0">
                <a:latin typeface="+mn-lt"/>
              </a:rPr>
              <a:t>period. </a:t>
            </a:r>
            <a:endParaRPr lang="zh-CN" altLang="en-US" dirty="0">
              <a:latin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3128" y="5671395"/>
            <a:ext cx="4860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 smtClean="0">
                <a:solidFill>
                  <a:srgbClr val="C00000"/>
                </a:solidFill>
              </a:rPr>
              <a:t>ECOM_Dc</a:t>
            </a:r>
            <a:r>
              <a:rPr lang="en-US" altLang="zh-CN" sz="1400" dirty="0">
                <a:solidFill>
                  <a:srgbClr val="000000"/>
                </a:solidFill>
              </a:rPr>
              <a:t>: </a:t>
            </a:r>
            <a:r>
              <a:rPr lang="en-US" altLang="zh-CN" sz="1400" dirty="0" smtClean="0">
                <a:solidFill>
                  <a:srgbClr val="000000"/>
                </a:solidFill>
              </a:rPr>
              <a:t>ECOM </a:t>
            </a:r>
            <a:r>
              <a:rPr lang="en-US" altLang="zh-CN" sz="1400" dirty="0">
                <a:solidFill>
                  <a:srgbClr val="000000"/>
                </a:solidFill>
              </a:rPr>
              <a:t>model added with the parameter Dc</a:t>
            </a:r>
          </a:p>
          <a:p>
            <a:pPr lvl="0"/>
            <a:r>
              <a:rPr lang="en-US" altLang="zh-CN" sz="1400" dirty="0">
                <a:solidFill>
                  <a:srgbClr val="C00000"/>
                </a:solidFill>
              </a:rPr>
              <a:t>ECOM_Ds</a:t>
            </a:r>
            <a:r>
              <a:rPr lang="en-US" altLang="zh-CN" sz="1400" dirty="0">
                <a:solidFill>
                  <a:srgbClr val="000000"/>
                </a:solidFill>
              </a:rPr>
              <a:t>: </a:t>
            </a:r>
            <a:r>
              <a:rPr lang="en-US" altLang="zh-CN" sz="1400" dirty="0" smtClean="0">
                <a:solidFill>
                  <a:srgbClr val="000000"/>
                </a:solidFill>
              </a:rPr>
              <a:t>ECOM </a:t>
            </a:r>
            <a:r>
              <a:rPr lang="en-US" altLang="zh-CN" sz="1400" dirty="0">
                <a:solidFill>
                  <a:srgbClr val="000000"/>
                </a:solidFill>
              </a:rPr>
              <a:t>model added with the parameter Ds </a:t>
            </a:r>
            <a:endParaRPr lang="zh-CN" alt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362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9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ECOM2 model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7861" y="1122784"/>
            <a:ext cx="371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POD results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2393"/>
              </p:ext>
            </p:extLst>
          </p:nvPr>
        </p:nvGraphicFramePr>
        <p:xfrm>
          <a:off x="539552" y="3068960"/>
          <a:ext cx="4392488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92900">
                  <a:extLst>
                    <a:ext uri="{9D8B030D-6E8A-4147-A177-3AD203B41FA5}">
                      <a16:colId xmlns:a16="http://schemas.microsoft.com/office/drawing/2014/main" val="1593116211"/>
                    </a:ext>
                  </a:extLst>
                </a:gridCol>
                <a:gridCol w="835293">
                  <a:extLst>
                    <a:ext uri="{9D8B030D-6E8A-4147-A177-3AD203B41FA5}">
                      <a16:colId xmlns:a16="http://schemas.microsoft.com/office/drawing/2014/main" val="310453191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68432193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177097933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851843138"/>
                    </a:ext>
                  </a:extLst>
                </a:gridCol>
              </a:tblGrid>
              <a:tr h="404754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Along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Cross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Radial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1D RMS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06566"/>
                  </a:ext>
                </a:extLst>
              </a:tr>
              <a:tr h="2343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CAST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6.51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4.97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2.29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4.91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720516"/>
                  </a:ext>
                </a:extLst>
              </a:tr>
              <a:tr h="2343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SECM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6.24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4.44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2.45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4.64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80122"/>
                  </a:ext>
                </a:extLst>
              </a:tr>
              <a:tr h="2343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IGSO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16.56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12.39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6.42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12.51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77693"/>
                  </a:ext>
                </a:extLst>
              </a:tr>
              <a:tr h="2343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GEO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359.84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30.95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18.33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208.79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3110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514032" y="2276872"/>
            <a:ext cx="4706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</a:rPr>
              <a:t>Table </a:t>
            </a:r>
            <a:r>
              <a:rPr lang="en-US" altLang="zh-CN" sz="1400" dirty="0" smtClean="0">
                <a:solidFill>
                  <a:srgbClr val="000000"/>
                </a:solidFill>
              </a:rPr>
              <a:t>2  </a:t>
            </a:r>
            <a:r>
              <a:rPr lang="en-US" altLang="zh-CN" sz="1400" dirty="0">
                <a:solidFill>
                  <a:srgbClr val="000000"/>
                </a:solidFill>
              </a:rPr>
              <a:t>O</a:t>
            </a:r>
            <a:r>
              <a:rPr lang="en-US" altLang="zh-CN" sz="1400" dirty="0" smtClean="0">
                <a:solidFill>
                  <a:srgbClr val="000000"/>
                </a:solidFill>
              </a:rPr>
              <a:t>rbit overlapping </a:t>
            </a:r>
            <a:r>
              <a:rPr lang="en-US" altLang="zh-CN" sz="1400" dirty="0">
                <a:solidFill>
                  <a:srgbClr val="000000"/>
                </a:solidFill>
              </a:rPr>
              <a:t>results for </a:t>
            </a:r>
            <a:r>
              <a:rPr lang="en-US" altLang="zh-CN" sz="1400" dirty="0" smtClean="0">
                <a:solidFill>
                  <a:srgbClr val="000000"/>
                </a:solidFill>
              </a:rPr>
              <a:t>MEO (</a:t>
            </a:r>
            <a:r>
              <a:rPr lang="en-US" altLang="zh-CN" sz="1400" dirty="0">
                <a:solidFill>
                  <a:srgbClr val="000000"/>
                </a:solidFill>
              </a:rPr>
              <a:t>CAST and SECM respectively, without results in the eclipse </a:t>
            </a:r>
            <a:r>
              <a:rPr lang="en-US" altLang="zh-CN" sz="1400" dirty="0" smtClean="0">
                <a:solidFill>
                  <a:srgbClr val="000000"/>
                </a:solidFill>
              </a:rPr>
              <a:t>season)</a:t>
            </a:r>
            <a:r>
              <a:rPr lang="zh-CN" altLang="en-US" sz="1400" dirty="0">
                <a:solidFill>
                  <a:srgbClr val="000000"/>
                </a:solidFill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</a:rPr>
              <a:t>IGSO and GEO satellites </a:t>
            </a:r>
            <a:r>
              <a:rPr lang="en-US" altLang="zh-CN" sz="1400" dirty="0" smtClean="0">
                <a:solidFill>
                  <a:srgbClr val="000000"/>
                </a:solidFill>
              </a:rPr>
              <a:t>in 2020</a:t>
            </a:r>
            <a:endParaRPr lang="zh-CN" altLang="en-US" sz="1400" dirty="0">
              <a:solidFill>
                <a:srgbClr val="00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3222" y="1592346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</a:rPr>
              <a:t>24h obit overlaps</a:t>
            </a:r>
            <a:endParaRPr lang="zh-CN" altLang="en-US" sz="2000" dirty="0">
              <a:latin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86032" y="1593799"/>
            <a:ext cx="3960440" cy="71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+mn-lt"/>
              </a:rPr>
              <a:t>Correlation </a:t>
            </a:r>
            <a:r>
              <a:rPr lang="en-US" altLang="zh-CN" sz="2000" dirty="0" smtClean="0">
                <a:latin typeface="+mn-lt"/>
              </a:rPr>
              <a:t>analysis of SRP parameters</a:t>
            </a:r>
            <a:endParaRPr lang="zh-CN" altLang="en-US" sz="2000" dirty="0"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08104" y="5373221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Fig </a:t>
            </a:r>
            <a:r>
              <a:rPr lang="en-US" altLang="zh-CN" sz="1400" dirty="0" smtClean="0"/>
              <a:t>8 Correlation coefficients of SRP parameters.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14032" y="5663444"/>
            <a:ext cx="4880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D0 </a:t>
            </a:r>
            <a:r>
              <a:rPr lang="en-US" altLang="zh-CN" dirty="0">
                <a:latin typeface="+mn-lt"/>
              </a:rPr>
              <a:t>estimates show a </a:t>
            </a:r>
            <a:r>
              <a:rPr lang="en-US" altLang="zh-CN" b="1" dirty="0" smtClean="0">
                <a:latin typeface="+mn-lt"/>
              </a:rPr>
              <a:t>strong </a:t>
            </a:r>
            <a:r>
              <a:rPr lang="en-US" altLang="zh-CN" b="1" dirty="0">
                <a:latin typeface="+mn-lt"/>
              </a:rPr>
              <a:t>correlation </a:t>
            </a:r>
            <a:r>
              <a:rPr lang="en-US" altLang="zh-CN" dirty="0" smtClean="0">
                <a:latin typeface="+mn-lt"/>
              </a:rPr>
              <a:t>with D2c estimates for satellites in slot-A and slot-B . </a:t>
            </a:r>
            <a:endParaRPr lang="zh-CN" altLang="en-US" dirty="0">
              <a:latin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220072" y="2388133"/>
            <a:ext cx="3708412" cy="2883564"/>
            <a:chOff x="5256076" y="2256890"/>
            <a:chExt cx="3600400" cy="2776996"/>
          </a:xfrm>
        </p:grpSpPr>
        <p:pic>
          <p:nvPicPr>
            <p:cNvPr id="16" name="图片 1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6076" y="2256890"/>
              <a:ext cx="3600400" cy="2776996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6588224" y="3284984"/>
              <a:ext cx="468052" cy="432048"/>
            </a:xfrm>
            <a:prstGeom prst="rect">
              <a:avLst/>
            </a:prstGeom>
            <a:noFill/>
            <a:ln w="19050">
              <a:solidFill>
                <a:srgbClr val="D90000"/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zh-CN" altLang="en-US" sz="2000" dirty="0" smtClean="0">
                <a:solidFill>
                  <a:schemeClr val="tx1"/>
                </a:solidFill>
                <a:ea typeface="黑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277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73128" y="1124744"/>
            <a:ext cx="371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Enhanced ECOM2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ECOM2 model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4212" y="1686526"/>
            <a:ext cx="5737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000000"/>
                </a:solidFill>
                <a:latin typeface="Times New Roman"/>
              </a:rPr>
              <a:t>Remove parameter</a:t>
            </a:r>
            <a:r>
              <a:rPr lang="en-US" altLang="zh-CN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altLang="zh-CN" b="1" dirty="0" smtClean="0">
                <a:solidFill>
                  <a:srgbClr val="000000"/>
                </a:solidFill>
                <a:latin typeface="Times New Roman"/>
              </a:rPr>
              <a:t>D2c</a:t>
            </a:r>
            <a:r>
              <a:rPr lang="en-US" altLang="zh-CN" dirty="0" smtClean="0">
                <a:solidFill>
                  <a:srgbClr val="000000"/>
                </a:solidFill>
                <a:latin typeface="Times New Roman"/>
              </a:rPr>
              <a:t> in ECOM2 model (</a:t>
            </a:r>
            <a:r>
              <a:rPr lang="en-US" altLang="zh-CN" b="1" dirty="0" smtClean="0">
                <a:solidFill>
                  <a:srgbClr val="000000"/>
                </a:solidFill>
                <a:latin typeface="Times New Roman"/>
              </a:rPr>
              <a:t>8ECOM2</a:t>
            </a:r>
            <a:r>
              <a:rPr lang="en-US" altLang="zh-CN" dirty="0" smtClean="0">
                <a:solidFill>
                  <a:srgbClr val="000000"/>
                </a:solidFill>
                <a:latin typeface="Times New Roman"/>
              </a:rPr>
              <a:t>)</a:t>
            </a:r>
            <a:endParaRPr lang="zh-CN" altLang="en-US" sz="2000" dirty="0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818923"/>
              </p:ext>
            </p:extLst>
          </p:nvPr>
        </p:nvGraphicFramePr>
        <p:xfrm>
          <a:off x="573128" y="2636912"/>
          <a:ext cx="5616623" cy="3261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1593116211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1429312671"/>
                    </a:ext>
                  </a:extLst>
                </a:gridCol>
                <a:gridCol w="909955">
                  <a:extLst>
                    <a:ext uri="{9D8B030D-6E8A-4147-A177-3AD203B41FA5}">
                      <a16:colId xmlns:a16="http://schemas.microsoft.com/office/drawing/2014/main" val="3104531919"/>
                    </a:ext>
                  </a:extLst>
                </a:gridCol>
                <a:gridCol w="941334">
                  <a:extLst>
                    <a:ext uri="{9D8B030D-6E8A-4147-A177-3AD203B41FA5}">
                      <a16:colId xmlns:a16="http://schemas.microsoft.com/office/drawing/2014/main" val="1684321930"/>
                    </a:ext>
                  </a:extLst>
                </a:gridCol>
                <a:gridCol w="941334">
                  <a:extLst>
                    <a:ext uri="{9D8B030D-6E8A-4147-A177-3AD203B41FA5}">
                      <a16:colId xmlns:a16="http://schemas.microsoft.com/office/drawing/2014/main" val="3177097933"/>
                    </a:ext>
                  </a:extLst>
                </a:gridCol>
                <a:gridCol w="941334">
                  <a:extLst>
                    <a:ext uri="{9D8B030D-6E8A-4147-A177-3AD203B41FA5}">
                      <a16:colId xmlns:a16="http://schemas.microsoft.com/office/drawing/2014/main" val="2475089504"/>
                    </a:ext>
                  </a:extLst>
                </a:gridCol>
              </a:tblGrid>
              <a:tr h="291088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Model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Along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Cross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Radial 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+mn-lt"/>
                        </a:rPr>
                        <a:t>1D RMS [cm]</a:t>
                      </a:r>
                      <a:endParaRPr lang="zh-CN" altLang="en-US" sz="1600" dirty="0" smtClean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6506566"/>
                  </a:ext>
                </a:extLst>
              </a:tr>
              <a:tr h="22729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CAST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Slot-B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7.23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4.88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3.23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5.37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6720516"/>
                  </a:ext>
                </a:extLst>
              </a:tr>
              <a:tr h="2272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8ECOM2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+mn-lt"/>
                        </a:rPr>
                        <a:t>6.85</a:t>
                      </a:r>
                      <a:endParaRPr lang="zh-CN" altLang="en-US" sz="16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4.28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2.14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4.82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29373"/>
                  </a:ext>
                </a:extLst>
              </a:tr>
              <a:tr h="22729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CAST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Slot-C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8.25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8.21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2.49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6.87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2080122"/>
                  </a:ext>
                </a:extLst>
              </a:tr>
              <a:tr h="2272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8ECOM2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7.92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6.40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2.03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6.00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664183"/>
                  </a:ext>
                </a:extLst>
              </a:tr>
              <a:tr h="22729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SECM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Slot-A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5.75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3.95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1.74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4.15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9477693"/>
                  </a:ext>
                </a:extLst>
              </a:tr>
              <a:tr h="2272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8ECOM2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5.65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3.70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1.59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4.01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3583680"/>
                  </a:ext>
                </a:extLst>
              </a:tr>
              <a:tr h="22729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SECM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Slot-C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7.78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5.99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3.04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5.94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453110"/>
                  </a:ext>
                </a:extLst>
              </a:tr>
              <a:tr h="22729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8ECOM2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7.52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4.71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1.93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5.24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891926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1187624" y="2300613"/>
            <a:ext cx="59866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</a:rPr>
              <a:t>Table 3</a:t>
            </a:r>
            <a:r>
              <a:rPr lang="en-US" altLang="zh-CN" sz="1400" dirty="0" smtClean="0">
                <a:solidFill>
                  <a:srgbClr val="000000"/>
                </a:solidFill>
              </a:rPr>
              <a:t>  </a:t>
            </a:r>
            <a:r>
              <a:rPr lang="en-US" altLang="zh-CN" sz="1400" dirty="0">
                <a:solidFill>
                  <a:srgbClr val="000000"/>
                </a:solidFill>
              </a:rPr>
              <a:t>O</a:t>
            </a:r>
            <a:r>
              <a:rPr lang="en-US" altLang="zh-CN" sz="1400" dirty="0" smtClean="0">
                <a:solidFill>
                  <a:srgbClr val="000000"/>
                </a:solidFill>
              </a:rPr>
              <a:t>rbit overlapping </a:t>
            </a:r>
            <a:r>
              <a:rPr lang="en-US" altLang="zh-CN" sz="1400" dirty="0">
                <a:solidFill>
                  <a:srgbClr val="000000"/>
                </a:solidFill>
              </a:rPr>
              <a:t>results for </a:t>
            </a:r>
            <a:r>
              <a:rPr lang="en-US" altLang="zh-CN" sz="1400" dirty="0" smtClean="0">
                <a:solidFill>
                  <a:srgbClr val="000000"/>
                </a:solidFill>
              </a:rPr>
              <a:t>MEO satellites.</a:t>
            </a:r>
            <a:endParaRPr lang="zh-CN" altLang="en-US" sz="1400" dirty="0">
              <a:solidFill>
                <a:srgbClr val="00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87451" y="2954729"/>
            <a:ext cx="27869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+mn-lt"/>
              </a:rPr>
              <a:t>8ECOM2 </a:t>
            </a:r>
            <a:r>
              <a:rPr lang="en-US" altLang="zh-CN" dirty="0" smtClean="0">
                <a:latin typeface="+mn-lt"/>
              </a:rPr>
              <a:t>model </a:t>
            </a:r>
            <a:r>
              <a:rPr lang="en-US" altLang="zh-CN" b="1" dirty="0" smtClean="0">
                <a:latin typeface="+mn-lt"/>
              </a:rPr>
              <a:t>perform better</a:t>
            </a:r>
            <a:r>
              <a:rPr lang="en-US" altLang="zh-CN" dirty="0" smtClean="0">
                <a:latin typeface="+mn-lt"/>
              </a:rPr>
              <a:t> than ECOM2 model;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The improvements of 1D RMS values achieve </a:t>
            </a:r>
            <a:r>
              <a:rPr lang="en-US" altLang="zh-CN" b="1" dirty="0" smtClean="0">
                <a:latin typeface="+mn-lt"/>
              </a:rPr>
              <a:t>about</a:t>
            </a:r>
            <a:r>
              <a:rPr lang="en-US" altLang="zh-CN" dirty="0" smtClean="0">
                <a:latin typeface="+mn-lt"/>
              </a:rPr>
              <a:t> </a:t>
            </a:r>
            <a:r>
              <a:rPr lang="en-US" altLang="zh-CN" b="1" dirty="0" smtClean="0">
                <a:latin typeface="+mn-lt"/>
              </a:rPr>
              <a:t>10%</a:t>
            </a:r>
            <a:r>
              <a:rPr lang="en-US" altLang="zh-CN" dirty="0" smtClean="0">
                <a:latin typeface="+mn-lt"/>
              </a:rPr>
              <a:t> except for SECM satellites in slot-C.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4415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9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BW model</a:t>
            </a:r>
            <a:endParaRPr lang="en-US" altLang="zh-CN" sz="32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544" y="1086062"/>
            <a:ext cx="371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POD results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13" name="图片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29" y="1976584"/>
            <a:ext cx="4752528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13"/>
          <p:cNvSpPr/>
          <p:nvPr/>
        </p:nvSpPr>
        <p:spPr>
          <a:xfrm>
            <a:off x="423461" y="4520095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Fig 9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RMS values of orbit prediction using different </a:t>
            </a:r>
            <a:r>
              <a:rPr lang="en-US" altLang="zh-CN" sz="1400" dirty="0" smtClean="0"/>
              <a:t>optical coefficients </a:t>
            </a:r>
            <a:r>
              <a:rPr lang="en-US" altLang="zh-CN" sz="1400" dirty="0"/>
              <a:t>and different arc lengths. </a:t>
            </a:r>
            <a:endParaRPr lang="en-US" altLang="zh-CN" sz="1400" dirty="0" smtClean="0"/>
          </a:p>
        </p:txBody>
      </p:sp>
      <p:sp>
        <p:nvSpPr>
          <p:cNvPr id="15" name="文本框 14"/>
          <p:cNvSpPr txBox="1"/>
          <p:nvPr/>
        </p:nvSpPr>
        <p:spPr>
          <a:xfrm>
            <a:off x="467544" y="1553136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</a:rPr>
              <a:t>Prediction</a:t>
            </a:r>
            <a:endParaRPr lang="zh-CN" altLang="en-US" sz="2000" dirty="0">
              <a:latin typeface="+mn-lt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70720"/>
              </p:ext>
            </p:extLst>
          </p:nvPr>
        </p:nvGraphicFramePr>
        <p:xfrm>
          <a:off x="4898370" y="2594619"/>
          <a:ext cx="3871712" cy="268612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90453">
                  <a:extLst>
                    <a:ext uri="{9D8B030D-6E8A-4147-A177-3AD203B41FA5}">
                      <a16:colId xmlns:a16="http://schemas.microsoft.com/office/drawing/2014/main" val="418908397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42931267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684321930"/>
                    </a:ext>
                  </a:extLst>
                </a:gridCol>
                <a:gridCol w="775339">
                  <a:extLst>
                    <a:ext uri="{9D8B030D-6E8A-4147-A177-3AD203B41FA5}">
                      <a16:colId xmlns:a16="http://schemas.microsoft.com/office/drawing/2014/main" val="3177097933"/>
                    </a:ext>
                  </a:extLst>
                </a:gridCol>
                <a:gridCol w="749736">
                  <a:extLst>
                    <a:ext uri="{9D8B030D-6E8A-4147-A177-3AD203B41FA5}">
                      <a16:colId xmlns:a16="http://schemas.microsoft.com/office/drawing/2014/main" val="2475089504"/>
                    </a:ext>
                  </a:extLst>
                </a:gridCol>
              </a:tblGrid>
              <a:tr h="6744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SLR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Model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#NP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Mean</a:t>
                      </a:r>
                    </a:p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[cm]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+mn-lt"/>
                        </a:rPr>
                        <a:t>STD [cm]</a:t>
                      </a:r>
                      <a:endParaRPr lang="zh-CN" altLang="en-US" sz="1600" dirty="0" smtClean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650656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C20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ECOM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651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4.61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4.05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6720516"/>
                  </a:ext>
                </a:extLst>
              </a:tr>
              <a:tr h="14004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BW1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+mn-lt"/>
                        </a:rPr>
                        <a:t>651</a:t>
                      </a:r>
                      <a:endParaRPr lang="zh-CN" altLang="en-US" sz="16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3.35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3.66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191543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BW2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+mn-lt"/>
                        </a:rPr>
                        <a:t>651</a:t>
                      </a:r>
                      <a:endParaRPr lang="zh-CN" altLang="en-US" sz="16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3.13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3.66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133204"/>
                  </a:ext>
                </a:extLst>
              </a:tr>
              <a:tr h="16861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C29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ECOM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439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-4.64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4.41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29373"/>
                  </a:ext>
                </a:extLst>
              </a:tr>
              <a:tr h="2419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BW1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+mn-lt"/>
                        </a:rPr>
                        <a:t>439</a:t>
                      </a:r>
                      <a:endParaRPr lang="zh-CN" altLang="en-US" sz="16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-3.02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2.70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8601664"/>
                  </a:ext>
                </a:extLst>
              </a:tr>
              <a:tr h="1686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BW2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+mn-lt"/>
                        </a:rPr>
                        <a:t>439</a:t>
                      </a:r>
                      <a:endParaRPr lang="zh-CN" altLang="en-US" sz="16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-1.36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+mn-lt"/>
                        </a:rPr>
                        <a:t>2.74</a:t>
                      </a:r>
                      <a:endParaRPr lang="zh-CN" alt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640752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4898370" y="2019325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srgbClr val="000000"/>
                </a:solidFill>
              </a:rPr>
              <a:t>Table 4  SLR residuals of </a:t>
            </a:r>
            <a:r>
              <a:rPr lang="en-US" altLang="zh-CN" sz="1400" dirty="0" smtClean="0">
                <a:solidFill>
                  <a:srgbClr val="000000"/>
                </a:solidFill>
              </a:rPr>
              <a:t>satellite </a:t>
            </a:r>
            <a:r>
              <a:rPr lang="en-US" altLang="zh-CN" sz="1400" dirty="0">
                <a:solidFill>
                  <a:srgbClr val="000000"/>
                </a:solidFill>
              </a:rPr>
              <a:t>orbits while </a:t>
            </a:r>
            <a:r>
              <a:rPr lang="en-US" altLang="zh-CN" sz="1400" dirty="0" smtClean="0">
                <a:solidFill>
                  <a:srgbClr val="000000"/>
                </a:solidFill>
              </a:rPr>
              <a:t>adopting ECOM, BW1 </a:t>
            </a:r>
            <a:r>
              <a:rPr lang="en-US" altLang="zh-CN" sz="1400" dirty="0">
                <a:solidFill>
                  <a:srgbClr val="000000"/>
                </a:solidFill>
              </a:rPr>
              <a:t>and </a:t>
            </a:r>
            <a:r>
              <a:rPr lang="en-US" altLang="zh-CN" sz="1400" dirty="0" smtClean="0">
                <a:solidFill>
                  <a:srgbClr val="000000"/>
                </a:solidFill>
              </a:rPr>
              <a:t>BW2 model.</a:t>
            </a:r>
            <a:endParaRPr lang="zh-CN" altLang="en-US" sz="1400" dirty="0">
              <a:solidFill>
                <a:srgbClr val="00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99925" y="1576474"/>
            <a:ext cx="2089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</a:rPr>
              <a:t>SLR validation</a:t>
            </a:r>
            <a:endParaRPr lang="zh-CN" altLang="en-US" sz="2000" dirty="0">
              <a:latin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87957" y="5517232"/>
            <a:ext cx="39708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srgbClr val="C00000"/>
                </a:solidFill>
              </a:rPr>
              <a:t>BW1</a:t>
            </a:r>
            <a:r>
              <a:rPr lang="en-US" altLang="zh-CN" sz="1400" dirty="0">
                <a:solidFill>
                  <a:srgbClr val="000000"/>
                </a:solidFill>
              </a:rPr>
              <a:t>: </a:t>
            </a:r>
            <a:r>
              <a:rPr lang="en-US" altLang="zh-CN" sz="1400" dirty="0" smtClean="0">
                <a:solidFill>
                  <a:srgbClr val="000000"/>
                </a:solidFill>
              </a:rPr>
              <a:t>BW </a:t>
            </a:r>
            <a:r>
              <a:rPr lang="en-US" altLang="zh-CN" sz="1400" dirty="0">
                <a:solidFill>
                  <a:srgbClr val="000000"/>
                </a:solidFill>
              </a:rPr>
              <a:t>model with the geometrical and optical properties from BDS-3 metadata</a:t>
            </a:r>
          </a:p>
          <a:p>
            <a:pPr lvl="0"/>
            <a:r>
              <a:rPr lang="en-US" altLang="zh-CN" sz="1400" dirty="0">
                <a:solidFill>
                  <a:srgbClr val="C00000"/>
                </a:solidFill>
              </a:rPr>
              <a:t>BW2</a:t>
            </a:r>
            <a:r>
              <a:rPr lang="en-US" altLang="zh-CN" sz="1400" dirty="0">
                <a:solidFill>
                  <a:srgbClr val="000000"/>
                </a:solidFill>
              </a:rPr>
              <a:t>: </a:t>
            </a:r>
            <a:r>
              <a:rPr lang="en-US" altLang="zh-CN" sz="1400" dirty="0" smtClean="0">
                <a:solidFill>
                  <a:srgbClr val="000000"/>
                </a:solidFill>
              </a:rPr>
              <a:t>BW model </a:t>
            </a:r>
            <a:r>
              <a:rPr lang="en-US" altLang="zh-CN" sz="1400" dirty="0">
                <a:solidFill>
                  <a:srgbClr val="000000"/>
                </a:solidFill>
              </a:rPr>
              <a:t>with more detailed geometrical and optical coefficients</a:t>
            </a:r>
            <a:endParaRPr lang="zh-CN" altLang="en-US" sz="1400" dirty="0">
              <a:solidFill>
                <a:srgbClr val="00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834" y="5177380"/>
            <a:ext cx="48245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+mn-lt"/>
              </a:rPr>
              <a:t>BW2 model </a:t>
            </a:r>
            <a:r>
              <a:rPr lang="en-US" altLang="zh-CN" dirty="0" smtClean="0">
                <a:latin typeface="+mn-lt"/>
              </a:rPr>
              <a:t>shows </a:t>
            </a:r>
            <a:r>
              <a:rPr lang="en-US" altLang="zh-CN" dirty="0">
                <a:latin typeface="+mn-lt"/>
              </a:rPr>
              <a:t>a </a:t>
            </a:r>
            <a:r>
              <a:rPr lang="en-US" altLang="zh-CN" b="1" dirty="0">
                <a:latin typeface="+mn-lt"/>
              </a:rPr>
              <a:t>superior performance </a:t>
            </a:r>
            <a:r>
              <a:rPr lang="en-US" altLang="zh-CN" dirty="0" smtClean="0">
                <a:latin typeface="+mn-lt"/>
              </a:rPr>
              <a:t>in orbit </a:t>
            </a:r>
            <a:r>
              <a:rPr lang="en-US" altLang="zh-CN" dirty="0">
                <a:latin typeface="+mn-lt"/>
              </a:rPr>
              <a:t>prediction </a:t>
            </a:r>
            <a:r>
              <a:rPr lang="en-US" altLang="zh-CN" dirty="0" smtClean="0">
                <a:latin typeface="+mn-lt"/>
              </a:rPr>
              <a:t>especially </a:t>
            </a:r>
            <a:r>
              <a:rPr lang="en-US" altLang="zh-CN" dirty="0">
                <a:latin typeface="+mn-lt"/>
              </a:rPr>
              <a:t>for SECM satellites</a:t>
            </a:r>
            <a:r>
              <a:rPr lang="en-US" altLang="zh-CN" dirty="0" smtClean="0">
                <a:latin typeface="+mn-lt"/>
              </a:rPr>
              <a:t>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+mn-lt"/>
              </a:rPr>
              <a:t>Both STD values and mean biases of </a:t>
            </a:r>
            <a:r>
              <a:rPr lang="en-US" altLang="zh-CN" dirty="0">
                <a:latin typeface="+mn-lt"/>
              </a:rPr>
              <a:t>SLR residuals </a:t>
            </a:r>
            <a:r>
              <a:rPr lang="en-US" altLang="zh-CN" dirty="0" smtClean="0">
                <a:latin typeface="+mn-lt"/>
              </a:rPr>
              <a:t>reduce when BW models are applied.</a:t>
            </a:r>
          </a:p>
        </p:txBody>
      </p:sp>
    </p:spTree>
    <p:extLst>
      <p:ext uri="{BB962C8B-B14F-4D97-AF65-F5344CB8AC3E}">
        <p14:creationId xmlns:p14="http://schemas.microsoft.com/office/powerpoint/2010/main" val="3396593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标题 3"/>
          <p:cNvSpPr txBox="1"/>
          <p:nvPr/>
        </p:nvSpPr>
        <p:spPr bwMode="auto">
          <a:xfrm>
            <a:off x="539552" y="332658"/>
            <a:ext cx="4536504" cy="485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eaLnBrk="0" hangingPunct="0">
              <a:defRPr/>
            </a:pPr>
            <a:r>
              <a:rPr lang="en-US" altLang="zh-CN" sz="3600" kern="0" dirty="0" smtClean="0">
                <a:latin typeface="+mj-lt"/>
                <a:ea typeface="黑体" panose="02010609060101010101" pitchFamily="2" charset="-122"/>
                <a:cs typeface="Times New Roman" panose="02020603050405020304" pitchFamily="18" charset="0"/>
              </a:rPr>
              <a:t>Summary</a:t>
            </a:r>
            <a:endParaRPr lang="en-US" altLang="zh-CN" sz="3600" kern="0" dirty="0">
              <a:latin typeface="+mj-lt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827584" y="1988840"/>
            <a:ext cx="756167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  <a:ea typeface="黑体" panose="02010609060101010101" pitchFamily="49" charset="-122"/>
              </a:rPr>
              <a:t>The masses of C34 and C35 satellites from metadata are likely to be larger than their actual masses; a new structure exists for C45 and C46 satellites;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  <a:ea typeface="黑体" panose="02010609060101010101" pitchFamily="49" charset="-122"/>
              </a:rPr>
              <a:t>Adding higher harmonic terms in D direction into ECOM model can obviously improve overlapping results in the eclipse season;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  <a:ea typeface="黑体" panose="02010609060101010101" pitchFamily="49" charset="-122"/>
              </a:rPr>
              <a:t>Removing parameter D2c in ECOM2 model make POD performance better;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n-lt"/>
                <a:ea typeface="黑体" panose="02010609060101010101" pitchFamily="49" charset="-122"/>
              </a:rPr>
              <a:t>By applying the </a:t>
            </a:r>
            <a:r>
              <a:rPr lang="en-US" altLang="zh-CN" sz="2000" dirty="0">
                <a:latin typeface="+mn-lt"/>
                <a:ea typeface="黑体" panose="02010609060101010101" pitchFamily="49" charset="-122"/>
              </a:rPr>
              <a:t>detailed geometrical and optical </a:t>
            </a:r>
            <a:r>
              <a:rPr lang="en-US" altLang="zh-CN" sz="2000" dirty="0" smtClean="0">
                <a:latin typeface="+mn-lt"/>
                <a:ea typeface="黑体" panose="02010609060101010101" pitchFamily="49" charset="-122"/>
              </a:rPr>
              <a:t>coefficients</a:t>
            </a:r>
            <a:r>
              <a:rPr lang="en-US" altLang="zh-CN" sz="2000" dirty="0">
                <a:latin typeface="+mn-lt"/>
                <a:ea typeface="黑体" panose="02010609060101010101" pitchFamily="49" charset="-122"/>
              </a:rPr>
              <a:t>, smaller  STD values and mean </a:t>
            </a:r>
            <a:r>
              <a:rPr lang="en-US" altLang="zh-CN" sz="2000" dirty="0" smtClean="0">
                <a:latin typeface="+mn-lt"/>
                <a:ea typeface="黑体" panose="02010609060101010101" pitchFamily="49" charset="-122"/>
              </a:rPr>
              <a:t>biases </a:t>
            </a:r>
            <a:r>
              <a:rPr lang="en-US" altLang="zh-CN" sz="2000" dirty="0">
                <a:latin typeface="+mn-lt"/>
                <a:ea typeface="黑体" panose="02010609060101010101" pitchFamily="49" charset="-122"/>
              </a:rPr>
              <a:t>of SLR </a:t>
            </a:r>
            <a:r>
              <a:rPr lang="en-US" altLang="zh-CN" sz="2000" dirty="0" smtClean="0">
                <a:latin typeface="+mn-lt"/>
                <a:ea typeface="黑体" panose="02010609060101010101" pitchFamily="49" charset="-122"/>
              </a:rPr>
              <a:t>residuals can achieve with the a priori BW model.</a:t>
            </a:r>
          </a:p>
        </p:txBody>
      </p:sp>
    </p:spTree>
    <p:extLst>
      <p:ext uri="{BB962C8B-B14F-4D97-AF65-F5344CB8AC3E}">
        <p14:creationId xmlns:p14="http://schemas.microsoft.com/office/powerpoint/2010/main" val="2012568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20080" y="1196753"/>
            <a:ext cx="79667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>
              <a:lnSpc>
                <a:spcPct val="120000"/>
              </a:lnSpc>
              <a:spcBef>
                <a:spcPct val="20000"/>
              </a:spcBef>
            </a:pPr>
            <a:endParaRPr kumimoji="1" lang="en-US" altLang="zh-CN" sz="2000" kern="0" dirty="0">
              <a:solidFill>
                <a:srgbClr val="0000FF"/>
              </a:solidFill>
              <a:latin typeface="+mn-lt"/>
              <a:ea typeface="黑体" panose="02010609060101010101" pitchFamily="2" charset="-122"/>
            </a:endParaRPr>
          </a:p>
          <a:p>
            <a:pPr marL="800100" lvl="1" indent="-342900" eaLnBrk="0" hangingPunct="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kumimoji="1" lang="en-US" altLang="zh-CN" sz="2000" kern="0" dirty="0">
              <a:solidFill>
                <a:srgbClr val="0000FF"/>
              </a:solidFill>
              <a:latin typeface="+mn-lt"/>
              <a:ea typeface="黑体" panose="02010609060101010101" pitchFamily="2" charset="-122"/>
            </a:endParaRPr>
          </a:p>
        </p:txBody>
      </p:sp>
      <p:pic>
        <p:nvPicPr>
          <p:cNvPr id="47" name="Picture 2" descr="https://timgsa.baidu.com/timg?image&amp;quality=80&amp;size=b9999_10000&amp;sec=1558332497719&amp;di=1f89ba442fefbf15429d5821ecc9626a&amp;imgtype=0&amp;src=http%3A%2F%2Fpic.baike.soso.com%2Fp%2F20131108%2F20131108144850-191477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26" y="0"/>
            <a:ext cx="1429334" cy="112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6553200" y="6356358"/>
            <a:ext cx="2133600" cy="365125"/>
          </a:xfrm>
        </p:spPr>
        <p:txBody>
          <a:bodyPr/>
          <a:lstStyle/>
          <a:p>
            <a:pPr>
              <a:defRPr/>
            </a:pPr>
            <a:fld id="{C9DF41CB-5FC0-4E84-99F2-50337CC1BA2E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607096" y="3068962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lt"/>
                <a:ea typeface="黑体" panose="02010609060101010101" pitchFamily="49" charset="-122"/>
              </a:rPr>
              <a:t>Thanks</a:t>
            </a:r>
            <a:r>
              <a:rPr lang="zh-CN" altLang="en-US" sz="4800" dirty="0" smtClean="0">
                <a:latin typeface="+mn-lt"/>
                <a:ea typeface="黑体" panose="02010609060101010101" pitchFamily="49" charset="-122"/>
              </a:rPr>
              <a:t>！</a:t>
            </a:r>
            <a:endParaRPr lang="en-US" altLang="zh-CN" sz="4800" dirty="0"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1998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默认设计模板">
  <a:themeElements>
    <a:clrScheme name="3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wrap="none" rtlCol="0" anchor="ctr">
        <a:noAutofit/>
      </a:bodyPr>
      <a:lstStyle>
        <a:defPPr algn="ctr">
          <a:defRPr sz="2000" dirty="0" smtClean="0">
            <a:solidFill>
              <a:schemeClr val="tx1"/>
            </a:solidFill>
            <a:ea typeface="黑体" pitchFamily="2" charset="-122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lnDef>
      <a:spPr>
        <a:ln w="1270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24976</TotalTime>
  <Words>1139</Words>
  <Application>Microsoft Office PowerPoint</Application>
  <PresentationFormat>全屏显示(4:3)</PresentationFormat>
  <Paragraphs>271</Paragraphs>
  <Slides>13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Lucida Grande</vt:lpstr>
      <vt:lpstr>黑体</vt:lpstr>
      <vt:lpstr>宋体</vt:lpstr>
      <vt:lpstr>Arial</vt:lpstr>
      <vt:lpstr>Calibri</vt:lpstr>
      <vt:lpstr>Times New Roman</vt:lpstr>
      <vt:lpstr>Wingdings</vt:lpstr>
      <vt:lpstr>4_默认设计模板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qinyujie</dc:creator>
  <cp:lastModifiedBy>李婕</cp:lastModifiedBy>
  <cp:revision>2340</cp:revision>
  <dcterms:created xsi:type="dcterms:W3CDTF">2014-06-13T12:56:36Z</dcterms:created>
  <dcterms:modified xsi:type="dcterms:W3CDTF">2021-04-23T06:47:12Z</dcterms:modified>
</cp:coreProperties>
</file>