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144" d="100"/>
          <a:sy n="144" d="100"/>
        </p:scale>
        <p:origin x="-732" y="-90"/>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5FF87BE-9D62-43D9-A154-9962599A2C19}" type="datetimeFigureOut">
              <a:rPr lang="en-US" smtClean="0"/>
              <a:pPr/>
              <a:t>4/20/2021</a:t>
            </a:fld>
            <a:endParaRPr 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67D969-1FD5-4BC8-8DC2-0C0A1F60EBF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en-US" dirty="0"/>
          </a:p>
        </p:txBody>
      </p:sp>
      <p:sp>
        <p:nvSpPr>
          <p:cNvPr id="4" name="灯片编号占位符 3"/>
          <p:cNvSpPr>
            <a:spLocks noGrp="1"/>
          </p:cNvSpPr>
          <p:nvPr>
            <p:ph type="sldNum" sz="quarter" idx="10"/>
          </p:nvPr>
        </p:nvSpPr>
        <p:spPr/>
        <p:txBody>
          <a:bodyPr/>
          <a:lstStyle/>
          <a:p>
            <a:fld id="{0367D969-1FD5-4BC8-8DC2-0C0A1F60EBFB}" type="slidenum">
              <a:rPr lang="en-US" smtClean="0"/>
              <a:pPr/>
              <a:t>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1"/>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2021/4/20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pPr/>
              <a:t>2021/4/20</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meng et.al. 2021文章翻译\EGU.jpg"/>
          <p:cNvPicPr>
            <a:picLocks noChangeAspect="1" noChangeArrowheads="1"/>
          </p:cNvPicPr>
          <p:nvPr/>
        </p:nvPicPr>
        <p:blipFill>
          <a:blip r:embed="rId3" cstate="print"/>
          <a:srcRect/>
          <a:stretch>
            <a:fillRect/>
          </a:stretch>
        </p:blipFill>
        <p:spPr bwMode="auto">
          <a:xfrm>
            <a:off x="28800" y="558000"/>
            <a:ext cx="6021042" cy="4007243"/>
          </a:xfrm>
          <a:prstGeom prst="rect">
            <a:avLst/>
          </a:prstGeom>
          <a:noFill/>
        </p:spPr>
      </p:pic>
      <p:pic>
        <p:nvPicPr>
          <p:cNvPr id="1028" name="Picture 4"/>
          <p:cNvPicPr>
            <a:picLocks noChangeAspect="1" noChangeArrowheads="1"/>
          </p:cNvPicPr>
          <p:nvPr/>
        </p:nvPicPr>
        <p:blipFill>
          <a:blip r:embed="rId4" cstate="print"/>
          <a:srcRect l="3030" r="6060"/>
          <a:stretch>
            <a:fillRect/>
          </a:stretch>
        </p:blipFill>
        <p:spPr bwMode="auto">
          <a:xfrm>
            <a:off x="7944385" y="36000"/>
            <a:ext cx="1199615" cy="373807"/>
          </a:xfrm>
          <a:prstGeom prst="rect">
            <a:avLst/>
          </a:prstGeom>
          <a:noFill/>
          <a:ln w="9525">
            <a:noFill/>
            <a:miter lim="800000"/>
            <a:headEnd/>
            <a:tailEnd/>
          </a:ln>
          <a:effectLst/>
        </p:spPr>
      </p:pic>
      <p:sp>
        <p:nvSpPr>
          <p:cNvPr id="5" name="矩形 4"/>
          <p:cNvSpPr/>
          <p:nvPr/>
        </p:nvSpPr>
        <p:spPr>
          <a:xfrm>
            <a:off x="-71470" y="-36000"/>
            <a:ext cx="6858048" cy="646331"/>
          </a:xfrm>
          <a:prstGeom prst="rect">
            <a:avLst/>
          </a:prstGeom>
        </p:spPr>
        <p:txBody>
          <a:bodyPr wrap="square">
            <a:spAutoFit/>
          </a:bodyPr>
          <a:lstStyle/>
          <a:p>
            <a:pPr algn="ctr"/>
            <a:r>
              <a:rPr lang="en-US" b="1" dirty="0" smtClean="0">
                <a:latin typeface="Times New Roman" pitchFamily="18" charset="0"/>
                <a:cs typeface="Times New Roman" pitchFamily="18" charset="0"/>
              </a:rPr>
              <a:t>Unusual Mw 7.0 Extensional Aegean Earthquake Related to African Slab Rollback and Formation of  Plate Boundary in Anatolia</a:t>
            </a:r>
            <a:endParaRPr lang="en-US" b="1" dirty="0">
              <a:latin typeface="Times New Roman" pitchFamily="18" charset="0"/>
              <a:cs typeface="Times New Roman" pitchFamily="18" charset="0"/>
            </a:endParaRPr>
          </a:p>
        </p:txBody>
      </p:sp>
      <p:pic>
        <p:nvPicPr>
          <p:cNvPr id="1029" name="Picture 5"/>
          <p:cNvPicPr>
            <a:picLocks noChangeAspect="1" noChangeArrowheads="1"/>
          </p:cNvPicPr>
          <p:nvPr/>
        </p:nvPicPr>
        <p:blipFill>
          <a:blip r:embed="rId5" cstate="print"/>
          <a:srcRect/>
          <a:stretch>
            <a:fillRect/>
          </a:stretch>
        </p:blipFill>
        <p:spPr bwMode="auto">
          <a:xfrm>
            <a:off x="7560000" y="36000"/>
            <a:ext cx="343313" cy="359203"/>
          </a:xfrm>
          <a:prstGeom prst="rect">
            <a:avLst/>
          </a:prstGeom>
          <a:noFill/>
          <a:ln w="9525">
            <a:noFill/>
            <a:miter lim="800000"/>
            <a:headEnd/>
            <a:tailEnd/>
          </a:ln>
          <a:effectLst/>
        </p:spPr>
      </p:pic>
      <p:pic>
        <p:nvPicPr>
          <p:cNvPr id="1030" name="Picture 6"/>
          <p:cNvPicPr>
            <a:picLocks noChangeAspect="1" noChangeArrowheads="1"/>
          </p:cNvPicPr>
          <p:nvPr/>
        </p:nvPicPr>
        <p:blipFill>
          <a:blip r:embed="rId6" cstate="print"/>
          <a:srcRect/>
          <a:stretch>
            <a:fillRect/>
          </a:stretch>
        </p:blipFill>
        <p:spPr bwMode="auto">
          <a:xfrm>
            <a:off x="6858016" y="36000"/>
            <a:ext cx="668138" cy="358231"/>
          </a:xfrm>
          <a:prstGeom prst="rect">
            <a:avLst/>
          </a:prstGeom>
          <a:noFill/>
          <a:ln w="9525">
            <a:noFill/>
            <a:miter lim="800000"/>
            <a:headEnd/>
            <a:tailEnd/>
          </a:ln>
          <a:effectLst/>
        </p:spPr>
      </p:pic>
      <p:pic>
        <p:nvPicPr>
          <p:cNvPr id="1026" name="Picture 2"/>
          <p:cNvPicPr>
            <a:picLocks noChangeAspect="1" noChangeArrowheads="1"/>
          </p:cNvPicPr>
          <p:nvPr/>
        </p:nvPicPr>
        <p:blipFill>
          <a:blip r:embed="rId7" cstate="print"/>
          <a:srcRect/>
          <a:stretch>
            <a:fillRect/>
          </a:stretch>
        </p:blipFill>
        <p:spPr bwMode="auto">
          <a:xfrm>
            <a:off x="7012800" y="497238"/>
            <a:ext cx="357190" cy="356799"/>
          </a:xfrm>
          <a:prstGeom prst="rect">
            <a:avLst/>
          </a:prstGeom>
          <a:noFill/>
          <a:ln w="9525">
            <a:noFill/>
            <a:miter lim="800000"/>
            <a:headEnd/>
            <a:tailEnd/>
          </a:ln>
          <a:effectLst/>
        </p:spPr>
      </p:pic>
      <p:sp>
        <p:nvSpPr>
          <p:cNvPr id="11" name="矩形 10"/>
          <p:cNvSpPr/>
          <p:nvPr/>
        </p:nvSpPr>
        <p:spPr>
          <a:xfrm>
            <a:off x="18000" y="4589520"/>
            <a:ext cx="2714644" cy="553998"/>
          </a:xfrm>
          <a:prstGeom prst="rect">
            <a:avLst/>
          </a:prstGeom>
        </p:spPr>
        <p:txBody>
          <a:bodyPr wrap="square">
            <a:spAutoFit/>
          </a:bodyPr>
          <a:lstStyle/>
          <a:p>
            <a:r>
              <a:rPr lang="nn-NO" sz="1000" dirty="0" smtClean="0">
                <a:latin typeface="Times New Roman" pitchFamily="18" charset="0"/>
                <a:cs typeface="Times New Roman" pitchFamily="18" charset="0"/>
              </a:rPr>
              <a:t>Jiannan Meng</a:t>
            </a:r>
            <a:r>
              <a:rPr lang="nn-NO" sz="1000" baseline="30000" dirty="0" smtClean="0">
                <a:latin typeface="Times New Roman" pitchFamily="18" charset="0"/>
                <a:cs typeface="Times New Roman" pitchFamily="18" charset="0"/>
              </a:rPr>
              <a:t>1,2</a:t>
            </a:r>
            <a:r>
              <a:rPr lang="nn-NO" sz="1000" dirty="0" smtClean="0">
                <a:latin typeface="Times New Roman" pitchFamily="18" charset="0"/>
                <a:cs typeface="Times New Roman" pitchFamily="18" charset="0"/>
              </a:rPr>
              <a:t>, Ozan Sinoplu</a:t>
            </a:r>
            <a:r>
              <a:rPr lang="nn-NO" sz="1000" baseline="30000" dirty="0" smtClean="0">
                <a:latin typeface="Times New Roman" pitchFamily="18" charset="0"/>
                <a:cs typeface="Times New Roman" pitchFamily="18" charset="0"/>
              </a:rPr>
              <a:t>1</a:t>
            </a:r>
            <a:r>
              <a:rPr lang="nn-NO" sz="1000" dirty="0" smtClean="0">
                <a:latin typeface="Times New Roman" pitchFamily="18" charset="0"/>
                <a:cs typeface="Times New Roman" pitchFamily="18" charset="0"/>
              </a:rPr>
              <a:t>,Zhipeng  Zhou</a:t>
            </a:r>
            <a:r>
              <a:rPr lang="nn-NO" sz="1000" baseline="30000" dirty="0" smtClean="0">
                <a:latin typeface="Times New Roman" pitchFamily="18" charset="0"/>
                <a:cs typeface="Times New Roman" pitchFamily="18" charset="0"/>
              </a:rPr>
              <a:t>1</a:t>
            </a:r>
            <a:r>
              <a:rPr lang="nn-NO" sz="1000" dirty="0" smtClean="0">
                <a:latin typeface="Times New Roman" pitchFamily="18" charset="0"/>
                <a:cs typeface="Times New Roman" pitchFamily="18" charset="0"/>
              </a:rPr>
              <a:t>, </a:t>
            </a:r>
          </a:p>
          <a:p>
            <a:r>
              <a:rPr lang="nn-NO" sz="1000" dirty="0" smtClean="0">
                <a:latin typeface="Times New Roman" pitchFamily="18" charset="0"/>
                <a:cs typeface="Times New Roman" pitchFamily="18" charset="0"/>
              </a:rPr>
              <a:t>Bulent Tokay</a:t>
            </a:r>
            <a:r>
              <a:rPr lang="nn-NO" sz="1000" baseline="30000" dirty="0" smtClean="0">
                <a:latin typeface="Times New Roman" pitchFamily="18" charset="0"/>
                <a:cs typeface="Times New Roman" pitchFamily="18" charset="0"/>
              </a:rPr>
              <a:t>3</a:t>
            </a:r>
            <a:r>
              <a:rPr lang="nn-NO" sz="1000" dirty="0" smtClean="0">
                <a:latin typeface="Times New Roman" pitchFamily="18" charset="0"/>
                <a:cs typeface="Times New Roman" pitchFamily="18" charset="0"/>
              </a:rPr>
              <a:t>, Timothy Kusky</a:t>
            </a:r>
            <a:r>
              <a:rPr lang="nn-NO" sz="1000" baseline="30000" dirty="0" smtClean="0">
                <a:latin typeface="Times New Roman" pitchFamily="18" charset="0"/>
                <a:cs typeface="Times New Roman" pitchFamily="18" charset="0"/>
              </a:rPr>
              <a:t>1,2,3</a:t>
            </a:r>
            <a:r>
              <a:rPr lang="nn-NO" sz="1000" dirty="0" smtClean="0">
                <a:latin typeface="Times New Roman" pitchFamily="18" charset="0"/>
                <a:cs typeface="Times New Roman" pitchFamily="18" charset="0"/>
              </a:rPr>
              <a:t>*, </a:t>
            </a:r>
          </a:p>
          <a:p>
            <a:r>
              <a:rPr lang="en-US" sz="1000" dirty="0" err="1" smtClean="0">
                <a:latin typeface="Times New Roman" pitchFamily="18" charset="0"/>
                <a:cs typeface="Times New Roman" pitchFamily="18" charset="0"/>
              </a:rPr>
              <a:t>Erdin</a:t>
            </a:r>
            <a:r>
              <a:rPr lang="en-US" sz="1000" dirty="0" smtClean="0">
                <a:latin typeface="Times New Roman" pitchFamily="18" charset="0"/>
                <a:cs typeface="Times New Roman" pitchFamily="18" charset="0"/>
              </a:rPr>
              <a:t> Bozkurt</a:t>
            </a:r>
            <a:r>
              <a:rPr lang="en-US" sz="1000" baseline="30000" dirty="0" smtClean="0">
                <a:latin typeface="Times New Roman" pitchFamily="18" charset="0"/>
                <a:cs typeface="Times New Roman" pitchFamily="18" charset="0"/>
              </a:rPr>
              <a:t>3 </a:t>
            </a:r>
            <a:r>
              <a:rPr lang="zh-CN" altLang="en-US" sz="1000" baseline="-25000" dirty="0" smtClean="0">
                <a:latin typeface="Times New Roman" pitchFamily="18" charset="0"/>
                <a:cs typeface="Times New Roman" pitchFamily="18" charset="0"/>
              </a:rPr>
              <a:t>，</a:t>
            </a:r>
            <a:r>
              <a:rPr lang="en-US" sz="1000" dirty="0" smtClean="0">
                <a:latin typeface="Times New Roman" pitchFamily="18" charset="0"/>
                <a:cs typeface="Times New Roman" pitchFamily="18" charset="0"/>
              </a:rPr>
              <a:t>Lu Wang</a:t>
            </a:r>
            <a:r>
              <a:rPr lang="en-US" sz="1000" baseline="30000" dirty="0" smtClean="0">
                <a:latin typeface="Times New Roman" pitchFamily="18" charset="0"/>
                <a:cs typeface="Times New Roman" pitchFamily="18" charset="0"/>
              </a:rPr>
              <a:t>1</a:t>
            </a:r>
            <a:endParaRPr lang="en-US" sz="1000" baseline="30000" dirty="0">
              <a:latin typeface="Times New Roman" pitchFamily="18" charset="0"/>
              <a:cs typeface="Times New Roman" pitchFamily="18" charset="0"/>
            </a:endParaRPr>
          </a:p>
        </p:txBody>
      </p:sp>
      <p:sp>
        <p:nvSpPr>
          <p:cNvPr id="12" name="矩形 11"/>
          <p:cNvSpPr/>
          <p:nvPr/>
        </p:nvSpPr>
        <p:spPr>
          <a:xfrm>
            <a:off x="2714644" y="4589502"/>
            <a:ext cx="6572264" cy="553998"/>
          </a:xfrm>
          <a:prstGeom prst="rect">
            <a:avLst/>
          </a:prstGeom>
        </p:spPr>
        <p:txBody>
          <a:bodyPr wrap="square">
            <a:spAutoFit/>
          </a:bodyPr>
          <a:lstStyle/>
          <a:p>
            <a:r>
              <a:rPr lang="en-US" sz="1000" dirty="0" smtClean="0">
                <a:latin typeface="Times New Roman" pitchFamily="18" charset="0"/>
                <a:cs typeface="Times New Roman" pitchFamily="18" charset="0"/>
              </a:rPr>
              <a:t>1.Center for Global Tectonics, School of Earth Sciences, China University of Geosciences, Wuhan 430074, China. </a:t>
            </a:r>
          </a:p>
          <a:p>
            <a:r>
              <a:rPr lang="en-US" sz="1000" dirty="0" smtClean="0">
                <a:latin typeface="Times New Roman" pitchFamily="18" charset="0"/>
                <a:cs typeface="Times New Roman" pitchFamily="18" charset="0"/>
              </a:rPr>
              <a:t>2.Three Gorges Research Center for </a:t>
            </a:r>
            <a:r>
              <a:rPr lang="en-US" sz="1000" dirty="0" err="1" smtClean="0">
                <a:latin typeface="Times New Roman" pitchFamily="18" charset="0"/>
                <a:cs typeface="Times New Roman" pitchFamily="18" charset="0"/>
              </a:rPr>
              <a:t>Geohazards</a:t>
            </a:r>
            <a:r>
              <a:rPr lang="en-US" sz="1000" dirty="0" smtClean="0">
                <a:latin typeface="Times New Roman" pitchFamily="18" charset="0"/>
                <a:cs typeface="Times New Roman" pitchFamily="18" charset="0"/>
              </a:rPr>
              <a:t>, China University of Geosciences, Wuhan 430074, China. </a:t>
            </a:r>
          </a:p>
          <a:p>
            <a:r>
              <a:rPr lang="en-US" sz="1000" dirty="0" smtClean="0">
                <a:latin typeface="Times New Roman" pitchFamily="18" charset="0"/>
                <a:cs typeface="Times New Roman" pitchFamily="18" charset="0"/>
              </a:rPr>
              <a:t>3.Department of Geological Engineering, Middle East Technical University, Ankara, Turkey. *email: tkusky@gmail.com</a:t>
            </a:r>
            <a:endParaRPr lang="en-US" sz="1000" dirty="0">
              <a:latin typeface="Times New Roman" pitchFamily="18" charset="0"/>
              <a:cs typeface="Times New Roman" pitchFamily="18" charset="0"/>
            </a:endParaRPr>
          </a:p>
        </p:txBody>
      </p:sp>
      <p:sp>
        <p:nvSpPr>
          <p:cNvPr id="16" name="矩形 15"/>
          <p:cNvSpPr/>
          <p:nvPr/>
        </p:nvSpPr>
        <p:spPr>
          <a:xfrm>
            <a:off x="6000760" y="616239"/>
            <a:ext cx="3214678" cy="2169825"/>
          </a:xfrm>
          <a:prstGeom prst="rect">
            <a:avLst/>
          </a:prstGeom>
        </p:spPr>
        <p:txBody>
          <a:bodyPr wrap="square">
            <a:spAutoFit/>
          </a:bodyPr>
          <a:lstStyle/>
          <a:p>
            <a:pPr>
              <a:lnSpc>
                <a:spcPct val="150000"/>
              </a:lnSpc>
            </a:pPr>
            <a:r>
              <a:rPr lang="en-US" sz="1000" b="1" dirty="0" smtClean="0">
                <a:latin typeface="Times New Roman" pitchFamily="18" charset="0"/>
                <a:cs typeface="Times New Roman" pitchFamily="18" charset="0"/>
              </a:rPr>
              <a:t>Introduction</a:t>
            </a:r>
          </a:p>
          <a:p>
            <a:pPr>
              <a:lnSpc>
                <a:spcPct val="150000"/>
              </a:lnSpc>
            </a:pPr>
            <a:r>
              <a:rPr lang="en-US" sz="1000" dirty="0" smtClean="0">
                <a:latin typeface="Times New Roman" pitchFamily="18" charset="0"/>
                <a:cs typeface="Times New Roman" pitchFamily="18" charset="0"/>
              </a:rPr>
              <a:t>The earthquake mechanism is a hot topic, but not enough attention are paid to the upper crust earthquake of </a:t>
            </a:r>
            <a:r>
              <a:rPr lang="en-US" sz="1000" dirty="0" err="1" smtClean="0">
                <a:latin typeface="Times New Roman" pitchFamily="18" charset="0"/>
                <a:cs typeface="Times New Roman" pitchFamily="18" charset="0"/>
              </a:rPr>
              <a:t>subduction</a:t>
            </a:r>
            <a:r>
              <a:rPr lang="en-US" sz="1000" dirty="0" smtClean="0">
                <a:latin typeface="Times New Roman" pitchFamily="18" charset="0"/>
                <a:cs typeface="Times New Roman" pitchFamily="18" charset="0"/>
              </a:rPr>
              <a:t> </a:t>
            </a:r>
            <a:r>
              <a:rPr lang="en-US" sz="1000" dirty="0" smtClean="0">
                <a:latin typeface="Times New Roman" pitchFamily="18" charset="0"/>
                <a:cs typeface="Times New Roman" pitchFamily="18" charset="0"/>
              </a:rPr>
              <a:t>zone.  </a:t>
            </a:r>
          </a:p>
          <a:p>
            <a:pPr>
              <a:lnSpc>
                <a:spcPct val="150000"/>
              </a:lnSpc>
            </a:pPr>
            <a:r>
              <a:rPr lang="en-US" sz="1000" dirty="0" smtClean="0">
                <a:latin typeface="Times New Roman" pitchFamily="18" charset="0"/>
                <a:cs typeface="Times New Roman" pitchFamily="18" charset="0"/>
              </a:rPr>
              <a:t>The Mw 7.0 earthquake caused </a:t>
            </a:r>
            <a:r>
              <a:rPr lang="en-US" sz="1000" b="1" dirty="0" smtClean="0">
                <a:solidFill>
                  <a:srgbClr val="FF0000"/>
                </a:solidFill>
                <a:latin typeface="Times New Roman" pitchFamily="18" charset="0"/>
                <a:cs typeface="Times New Roman" pitchFamily="18" charset="0"/>
              </a:rPr>
              <a:t>119</a:t>
            </a:r>
            <a:r>
              <a:rPr lang="en-US" sz="1000" dirty="0" smtClean="0">
                <a:latin typeface="Times New Roman" pitchFamily="18" charset="0"/>
                <a:cs typeface="Times New Roman" pitchFamily="18" charset="0"/>
              </a:rPr>
              <a:t> </a:t>
            </a:r>
            <a:r>
              <a:rPr lang="en-US" sz="1000" dirty="0" smtClean="0">
                <a:solidFill>
                  <a:srgbClr val="FF0000"/>
                </a:solidFill>
                <a:latin typeface="Times New Roman" pitchFamily="18" charset="0"/>
                <a:cs typeface="Times New Roman" pitchFamily="18" charset="0"/>
              </a:rPr>
              <a:t>people died, </a:t>
            </a:r>
            <a:r>
              <a:rPr lang="en-US" sz="1000" b="1" dirty="0" smtClean="0">
                <a:solidFill>
                  <a:srgbClr val="FF0000"/>
                </a:solidFill>
                <a:latin typeface="Times New Roman" pitchFamily="18" charset="0"/>
                <a:cs typeface="Times New Roman" pitchFamily="18" charset="0"/>
              </a:rPr>
              <a:t>1053</a:t>
            </a:r>
            <a:r>
              <a:rPr lang="en-US" sz="1000" dirty="0" smtClean="0">
                <a:solidFill>
                  <a:srgbClr val="FF0000"/>
                </a:solidFill>
                <a:latin typeface="Times New Roman" pitchFamily="18" charset="0"/>
                <a:cs typeface="Times New Roman" pitchFamily="18" charset="0"/>
              </a:rPr>
              <a:t> people injured</a:t>
            </a:r>
            <a:r>
              <a:rPr lang="en-US" sz="1000" dirty="0" smtClean="0">
                <a:latin typeface="Times New Roman" pitchFamily="18" charset="0"/>
                <a:cs typeface="Times New Roman" pitchFamily="18" charset="0"/>
              </a:rPr>
              <a:t>, and hundreds of  buildings were destroyed! We interpret this event as the result of slab subduction and roll back.</a:t>
            </a:r>
          </a:p>
          <a:p>
            <a:pPr>
              <a:lnSpc>
                <a:spcPct val="150000"/>
              </a:lnSpc>
            </a:pPr>
            <a:r>
              <a:rPr lang="en-US" sz="1000" dirty="0" smtClean="0">
                <a:latin typeface="Times New Roman" pitchFamily="18" charset="0"/>
                <a:cs typeface="Times New Roman" pitchFamily="18" charset="0"/>
              </a:rPr>
              <a:t>Probably </a:t>
            </a:r>
            <a:r>
              <a:rPr lang="en-US" sz="1000" b="1" dirty="0" smtClean="0">
                <a:latin typeface="Times New Roman" pitchFamily="18" charset="0"/>
                <a:cs typeface="Times New Roman" pitchFamily="18" charset="0"/>
              </a:rPr>
              <a:t>a divergent plate boundary is forming today.</a:t>
            </a:r>
            <a:endParaRPr lang="en-US" sz="1000" dirty="0" smtClean="0">
              <a:latin typeface="Times New Roman" pitchFamily="18" charset="0"/>
              <a:cs typeface="Times New Roman" pitchFamily="18" charset="0"/>
            </a:endParaRPr>
          </a:p>
        </p:txBody>
      </p:sp>
      <p:sp>
        <p:nvSpPr>
          <p:cNvPr id="17" name="矩形 16"/>
          <p:cNvSpPr/>
          <p:nvPr/>
        </p:nvSpPr>
        <p:spPr>
          <a:xfrm>
            <a:off x="6072198" y="2792416"/>
            <a:ext cx="3071802" cy="1708160"/>
          </a:xfrm>
          <a:prstGeom prst="rect">
            <a:avLst/>
          </a:prstGeom>
        </p:spPr>
        <p:txBody>
          <a:bodyPr wrap="square">
            <a:spAutoFit/>
          </a:bodyPr>
          <a:lstStyle/>
          <a:p>
            <a:pPr>
              <a:lnSpc>
                <a:spcPct val="150000"/>
              </a:lnSpc>
            </a:pPr>
            <a:r>
              <a:rPr lang="en-US" sz="1000" b="1" dirty="0" smtClean="0">
                <a:latin typeface="Times New Roman" pitchFamily="18" charset="0"/>
                <a:cs typeface="Times New Roman" pitchFamily="18" charset="0"/>
              </a:rPr>
              <a:t>                           Interpretation</a:t>
            </a:r>
          </a:p>
          <a:p>
            <a:r>
              <a:rPr lang="en-US" sz="1000" dirty="0" smtClean="0">
                <a:latin typeface="Times New Roman" pitchFamily="18" charset="0"/>
                <a:cs typeface="Times New Roman" pitchFamily="18" charset="0"/>
              </a:rPr>
              <a:t>Aegean and Anatolian upper crust being pulled apart by north–south extensional stresses resulting from slab rollback, where the African plate is subducting northwards beneath Eurasia. The slab is sinking by gravitational forces, causing it to retreat southwards. Since the retreating African slab is coupled with the overriding plate, it tears the upper plate apart as it retreats, breaking it into numerous small plates with frequent earthquakes along their boundaries. </a:t>
            </a:r>
          </a:p>
        </p:txBody>
      </p:sp>
      <p:pic>
        <p:nvPicPr>
          <p:cNvPr id="19" name="Picture 6" descr="Bolum Logo_Ingilizce"/>
          <p:cNvPicPr preferRelativeResize="0">
            <a:picLocks noChangeAspect="1" noChangeArrowheads="1"/>
          </p:cNvPicPr>
          <p:nvPr/>
        </p:nvPicPr>
        <p:blipFill>
          <a:blip r:embed="rId8" cstate="print"/>
          <a:srcRect/>
          <a:stretch>
            <a:fillRect/>
          </a:stretch>
        </p:blipFill>
        <p:spPr bwMode="auto">
          <a:xfrm>
            <a:off x="7560000" y="497238"/>
            <a:ext cx="362295" cy="360000"/>
          </a:xfrm>
          <a:prstGeom prst="rect">
            <a:avLst/>
          </a:prstGeom>
          <a:noFill/>
          <a:ln w="9525">
            <a:noFill/>
            <a:miter lim="800000"/>
            <a:headEnd/>
            <a:tailEnd/>
          </a:ln>
        </p:spPr>
      </p:pic>
      <p:pic>
        <p:nvPicPr>
          <p:cNvPr id="21" name="Picture 11"/>
          <p:cNvPicPr>
            <a:picLocks noChangeAspect="1" noChangeArrowheads="1"/>
          </p:cNvPicPr>
          <p:nvPr/>
        </p:nvPicPr>
        <p:blipFill>
          <a:blip r:embed="rId9" cstate="print"/>
          <a:srcRect/>
          <a:stretch>
            <a:fillRect/>
          </a:stretch>
        </p:blipFill>
        <p:spPr bwMode="auto">
          <a:xfrm>
            <a:off x="8072462" y="497238"/>
            <a:ext cx="928662" cy="34318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1655</TotalTime>
  <Words>237</Words>
  <PresentationFormat>全屏显示(16:9)</PresentationFormat>
  <Paragraphs>14</Paragraphs>
  <Slides>1</Slides>
  <Notes>1</Notes>
  <HiddenSlides>0</HiddenSlides>
  <MMClips>0</MMClips>
  <ScaleCrop>false</ScaleCrop>
  <HeadingPairs>
    <vt:vector size="4" baseType="variant">
      <vt:variant>
        <vt:lpstr>主题</vt:lpstr>
      </vt:variant>
      <vt:variant>
        <vt:i4>1</vt:i4>
      </vt:variant>
      <vt:variant>
        <vt:lpstr>幻灯片标题</vt:lpstr>
      </vt:variant>
      <vt:variant>
        <vt:i4>1</vt:i4>
      </vt:variant>
    </vt:vector>
  </HeadingPairs>
  <TitlesOfParts>
    <vt:vector size="2" baseType="lpstr">
      <vt:lpstr>Office 主题</vt:lpstr>
      <vt:lpstr>幻灯片 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Johnathson</cp:lastModifiedBy>
  <cp:revision>106</cp:revision>
  <dcterms:created xsi:type="dcterms:W3CDTF">2021-04-05T14:01:30Z</dcterms:created>
  <dcterms:modified xsi:type="dcterms:W3CDTF">2021-04-20T13:37:38Z</dcterms:modified>
</cp:coreProperties>
</file>