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AA705"/>
    <a:srgbClr val="A52B2D"/>
    <a:srgbClr val="CC863E"/>
    <a:srgbClr val="D14995"/>
    <a:srgbClr val="230210"/>
    <a:srgbClr val="720071"/>
    <a:srgbClr val="512A53"/>
    <a:srgbClr val="6EB64B"/>
    <a:srgbClr val="FF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51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1670"/>
            <a:ext cx="9144000" cy="9131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19980" b="11995"/>
          <a:stretch/>
        </p:blipFill>
        <p:spPr>
          <a:xfrm>
            <a:off x="4165325" y="4216221"/>
            <a:ext cx="3861350" cy="2032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r="16413" b="12612"/>
          <a:stretch/>
        </p:blipFill>
        <p:spPr>
          <a:xfrm>
            <a:off x="160020" y="4216221"/>
            <a:ext cx="3867014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9208" b="12585"/>
          <a:stretch/>
        </p:blipFill>
        <p:spPr>
          <a:xfrm>
            <a:off x="8164966" y="4216221"/>
            <a:ext cx="3867014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60119"/>
            <a:ext cx="2628900" cy="52168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0119"/>
            <a:ext cx="7734300" cy="521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7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0"/>
            <a:ext cx="7023538" cy="8500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6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4400"/>
            <a:ext cx="10515600" cy="10506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57399"/>
            <a:ext cx="5157787" cy="51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57399"/>
            <a:ext cx="5183188" cy="51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7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1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52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33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886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5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1385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1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3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975"/>
            <a:ext cx="10515600" cy="914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01531"/>
            <a:ext cx="10515600" cy="40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867776"/>
          </a:xfrm>
          <a:prstGeom prst="rect">
            <a:avLst/>
          </a:prstGeom>
          <a:solidFill>
            <a:srgbClr val="FFC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52" y="32214"/>
            <a:ext cx="4781007" cy="796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36" y="6363795"/>
            <a:ext cx="1907652" cy="411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99" y="6321535"/>
            <a:ext cx="1516476" cy="447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36" y="6327702"/>
            <a:ext cx="1282241" cy="44095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422BD9-680C-4588-973B-D03EB9CDE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/>
          <a:stretch/>
        </p:blipFill>
        <p:spPr>
          <a:xfrm>
            <a:off x="0" y="6321535"/>
            <a:ext cx="1868214" cy="4532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AD618B-F27C-4179-875B-2ACB8551DD6D}"/>
              </a:ext>
            </a:extLst>
          </p:cNvPr>
          <p:cNvGrpSpPr/>
          <p:nvPr userDrawn="1"/>
        </p:nvGrpSpPr>
        <p:grpSpPr>
          <a:xfrm>
            <a:off x="3971881" y="6363795"/>
            <a:ext cx="3830201" cy="394333"/>
            <a:chOff x="4820295" y="6406698"/>
            <a:chExt cx="3830201" cy="3943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9B551C-C00D-4C03-9379-9B4556FDE5C6}"/>
                </a:ext>
              </a:extLst>
            </p:cNvPr>
            <p:cNvGrpSpPr/>
            <p:nvPr userDrawn="1"/>
          </p:nvGrpSpPr>
          <p:grpSpPr>
            <a:xfrm>
              <a:off x="5255656" y="6406698"/>
              <a:ext cx="3394840" cy="369332"/>
              <a:chOff x="3339847" y="6348178"/>
              <a:chExt cx="3481949" cy="3693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0E4D617-AB63-4F4E-B53E-1CF66021A315}"/>
                  </a:ext>
                </a:extLst>
              </p:cNvPr>
              <p:cNvGrpSpPr/>
              <p:nvPr userDrawn="1"/>
            </p:nvGrpSpPr>
            <p:grpSpPr>
              <a:xfrm>
                <a:off x="3339847" y="6379254"/>
                <a:ext cx="3082899" cy="325369"/>
                <a:chOff x="3339847" y="6379254"/>
                <a:chExt cx="3082899" cy="325369"/>
              </a:xfrm>
            </p:grpSpPr>
            <p:sp>
              <p:nvSpPr>
                <p:cNvPr id="18" name="Slide Number Placeholder 6">
                  <a:extLst>
                    <a:ext uri="{FF2B5EF4-FFF2-40B4-BE49-F238E27FC236}">
                      <a16:creationId xmlns:a16="http://schemas.microsoft.com/office/drawing/2014/main" id="{243544DE-3F54-4124-8D9E-CA6A047A125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339847" y="6379254"/>
                  <a:ext cx="3082899" cy="290734"/>
                </a:xfrm>
                <a:prstGeom prst="rect">
                  <a:avLst/>
                </a:prstGeom>
              </p:spPr>
              <p:txBody>
                <a:bodyPr vert="horz" lIns="0" tIns="0" rIns="0" bIns="0" rtlCol="0" anchor="ctr" anchorCtr="0"/>
                <a:lstStyle>
                  <a:defPPr>
                    <a:defRPr lang="en-US"/>
                  </a:defPPr>
                  <a:lvl1pPr marL="0" algn="r" defTabSz="4572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800" dirty="0">
                      <a:solidFill>
                        <a:srgbClr val="575656"/>
                      </a:solidFill>
                      <a:latin typeface="+mn-lt"/>
                      <a:cs typeface="Calibri" panose="020F0502020204030204" pitchFamily="34" charset="0"/>
                    </a:rPr>
                    <a:t>jostal@ceh.ac.uk                </a:t>
                  </a:r>
                  <a:endParaRPr lang="en-GB" sz="1800" dirty="0">
                    <a:solidFill>
                      <a:srgbClr val="575656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9" name="Picture 1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5E9ED282-ABDF-4A42-B053-016701419BB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5877" y="6393948"/>
                  <a:ext cx="310674" cy="310675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E30B5A-59D8-42ED-9495-9C2913B91CD0}"/>
                  </a:ext>
                </a:extLst>
              </p:cNvPr>
              <p:cNvSpPr txBox="1"/>
              <p:nvPr userDrawn="1"/>
            </p:nvSpPr>
            <p:spPr>
              <a:xfrm>
                <a:off x="5552195" y="6348178"/>
                <a:ext cx="1269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5B5A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  <a:r>
                  <a:rPr lang="en-US" sz="1800" dirty="0" err="1">
                    <a:solidFill>
                      <a:srgbClr val="5B5A5A"/>
                    </a:solidFill>
                    <a:latin typeface="+mn-lt"/>
                    <a:cs typeface="Calibri" panose="020F0502020204030204" pitchFamily="34" charset="0"/>
                  </a:rPr>
                  <a:t>joshtalib</a:t>
                </a:r>
                <a:endParaRPr lang="en-GB" sz="1800" dirty="0">
                  <a:solidFill>
                    <a:srgbClr val="5B5A5A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Graphic 13" descr="Envelope">
              <a:extLst>
                <a:ext uri="{FF2B5EF4-FFF2-40B4-BE49-F238E27FC236}">
                  <a16:creationId xmlns:a16="http://schemas.microsoft.com/office/drawing/2014/main" id="{DB566FF6-2DFB-4616-8A6F-3C2082B3F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820295" y="6406698"/>
              <a:ext cx="394333" cy="39433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04" y="6332848"/>
            <a:ext cx="1081410" cy="4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../media/image26.jpeg"/><Relationship Id="rId2" Type="http://schemas.openxmlformats.org/officeDocument/2006/relationships/image" Target="../media/image6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D514CF-5633-4C69-ADD2-E1768639C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1095704"/>
            <a:ext cx="11098924" cy="16380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smtClean="0"/>
              <a:t>influence </a:t>
            </a:r>
            <a:r>
              <a:rPr lang="en-US" sz="3600" b="1" dirty="0" smtClean="0"/>
              <a:t>of </a:t>
            </a:r>
            <a:r>
              <a:rPr lang="en-US" sz="3600" b="1" dirty="0" err="1" smtClean="0"/>
              <a:t>intraseasonal</a:t>
            </a:r>
            <a:r>
              <a:rPr lang="en-US" sz="3600" b="1" dirty="0" smtClean="0"/>
              <a:t> </a:t>
            </a:r>
            <a:r>
              <a:rPr lang="en-US" sz="3600" b="1" dirty="0"/>
              <a:t>soil moisture-atmosphere feedbacks on the West African monsoon circulation</a:t>
            </a:r>
            <a:endParaRPr lang="en-GB" sz="3600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19DEEF5-FACA-411C-A65E-5A42051C9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6802"/>
            <a:ext cx="9144000" cy="9131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000" dirty="0"/>
              <a:t>Joshua Talib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400" dirty="0"/>
              <a:t>jostal@ceh.ac.uk </a:t>
            </a:r>
            <a:endParaRPr lang="en-GB" sz="14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Christopher </a:t>
            </a:r>
            <a:r>
              <a:rPr lang="en-US" sz="1600" dirty="0" smtClean="0"/>
              <a:t>Taylor, Cornelia </a:t>
            </a:r>
            <a:r>
              <a:rPr lang="en-US" sz="1600" dirty="0" err="1" smtClean="0"/>
              <a:t>Klien</a:t>
            </a:r>
            <a:r>
              <a:rPr lang="en-US" sz="1600" dirty="0" smtClean="0"/>
              <a:t>, Bethan Harris,</a:t>
            </a:r>
            <a:r>
              <a:rPr lang="en-US" sz="1600" dirty="0"/>
              <a:t> </a:t>
            </a:r>
            <a:r>
              <a:rPr lang="en-US" sz="1600" dirty="0" err="1" smtClean="0"/>
              <a:t>Seonaid</a:t>
            </a:r>
            <a:r>
              <a:rPr lang="en-US" sz="1600" dirty="0" smtClean="0"/>
              <a:t> </a:t>
            </a:r>
            <a:r>
              <a:rPr lang="en-US" sz="1600" dirty="0"/>
              <a:t>Anderson,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Semeena Shamsudheen (</a:t>
            </a:r>
            <a:r>
              <a:rPr lang="en-US" sz="1600" dirty="0" smtClean="0"/>
              <a:t>UKCEH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8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160" y="0"/>
            <a:ext cx="7057571" cy="850089"/>
          </a:xfrm>
        </p:spPr>
        <p:txBody>
          <a:bodyPr>
            <a:noAutofit/>
          </a:bodyPr>
          <a:lstStyle/>
          <a:p>
            <a:r>
              <a:rPr lang="en-GB" sz="2200" b="1" u="sng" dirty="0" smtClean="0"/>
              <a:t>Introduction and Motivation: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Land-atmosphere feedbacks across West Africa</a:t>
            </a:r>
            <a:endParaRPr lang="en-GB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161" y="6029313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Janicot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9161" y="1011324"/>
            <a:ext cx="8730988" cy="5179588"/>
            <a:chOff x="1857829" y="1321700"/>
            <a:chExt cx="8821952" cy="4737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829" y="1326778"/>
              <a:ext cx="4525042" cy="45686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618" y="3495529"/>
              <a:ext cx="3574862" cy="256384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6436432" y="3959817"/>
              <a:ext cx="7749" cy="3642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436431" y="3148109"/>
              <a:ext cx="0" cy="8117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72247" t="15352" r="6119" b="43055"/>
            <a:stretch/>
          </p:blipFill>
          <p:spPr>
            <a:xfrm>
              <a:off x="6483150" y="1321700"/>
              <a:ext cx="4196631" cy="207456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6436432" y="1336479"/>
              <a:ext cx="7749" cy="18116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6513240" y="4086004"/>
              <a:ext cx="293309" cy="406059"/>
            </a:xfrm>
            <a:prstGeom prst="straightConnector1">
              <a:avLst/>
            </a:prstGeom>
            <a:ln w="3810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487444" y="3186928"/>
              <a:ext cx="409265" cy="308601"/>
            </a:xfrm>
            <a:prstGeom prst="straightConnector1">
              <a:avLst/>
            </a:prstGeom>
            <a:ln w="3810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8051056" y="3065338"/>
            <a:ext cx="1148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Taylor, 2008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8768" y="610404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Klein et al., 2021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79863" y="1135665"/>
            <a:ext cx="31543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Rainfall variability across West Africa (</a:t>
            </a:r>
            <a:r>
              <a:rPr lang="en-GB" sz="1600" dirty="0" err="1" smtClean="0"/>
              <a:t>Janicot</a:t>
            </a:r>
            <a:r>
              <a:rPr lang="en-GB" sz="1600" dirty="0" smtClean="0"/>
              <a:t> et al., 2010) has been to shown to promote land-atmosphere feedbacks.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1400" dirty="0"/>
              <a:t>Taylor et al., 2008: Land-atmosphere feedbacks control characteristics of the Sahel mode</a:t>
            </a:r>
            <a:r>
              <a:rPr lang="en-GB" sz="14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1400" dirty="0" smtClean="0"/>
              <a:t>Klein et al., 2021: Soil moisture conditions affect </a:t>
            </a:r>
            <a:r>
              <a:rPr lang="en-GB" sz="1400" dirty="0" smtClean="0"/>
              <a:t>storm intensification.</a:t>
            </a: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However, the impact </a:t>
            </a:r>
            <a:r>
              <a:rPr lang="en-GB" sz="1600" dirty="0" smtClean="0"/>
              <a:t>of </a:t>
            </a:r>
            <a:r>
              <a:rPr lang="en-GB" sz="1600" dirty="0" err="1" smtClean="0"/>
              <a:t>intraseasonal</a:t>
            </a:r>
            <a:r>
              <a:rPr lang="en-GB" sz="1600" dirty="0" smtClean="0"/>
              <a:t> </a:t>
            </a:r>
            <a:r>
              <a:rPr lang="en-GB" sz="1600" dirty="0" smtClean="0"/>
              <a:t>land-atmosphere feedbacks </a:t>
            </a:r>
            <a:r>
              <a:rPr lang="en-GB" sz="1600" dirty="0" smtClean="0"/>
              <a:t>is yet </a:t>
            </a:r>
            <a:r>
              <a:rPr lang="en-GB" sz="1600" dirty="0" smtClean="0"/>
              <a:t>to be explored?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this study we use various satellite observations and ERA5 </a:t>
            </a:r>
            <a:r>
              <a:rPr lang="en-GB" sz="1600" dirty="0" smtClean="0"/>
              <a:t>reanalysis </a:t>
            </a:r>
            <a:r>
              <a:rPr lang="en-GB" sz="1600" dirty="0" smtClean="0"/>
              <a:t>to investigate </a:t>
            </a:r>
            <a:r>
              <a:rPr lang="en-GB" sz="1600" dirty="0" err="1" smtClean="0"/>
              <a:t>intraseasonal</a:t>
            </a:r>
            <a:r>
              <a:rPr lang="en-GB" sz="1600" dirty="0" smtClean="0"/>
              <a:t> land-atmosphere feedbacks.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327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 smtClean="0"/>
              <a:t>Methodology: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Detecting </a:t>
            </a:r>
            <a:r>
              <a:rPr lang="en-GB" sz="2200" b="1" dirty="0" err="1" smtClean="0"/>
              <a:t>intraseasonal</a:t>
            </a:r>
            <a:r>
              <a:rPr lang="en-GB" sz="2200" b="1" dirty="0"/>
              <a:t> </a:t>
            </a:r>
            <a:r>
              <a:rPr lang="en-GB" sz="2200" b="1" dirty="0" smtClean="0"/>
              <a:t>variability using OLR data</a:t>
            </a:r>
            <a:endParaRPr lang="en-GB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013" y="955049"/>
            <a:ext cx="5029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Take OLR readings across West/Central Africa (JJAS 1979-2020).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8101"/>
                </a:solidFill>
              </a:rPr>
              <a:t>Remove </a:t>
            </a:r>
            <a:r>
              <a:rPr lang="en-GB" sz="2000" dirty="0">
                <a:solidFill>
                  <a:srgbClr val="008101"/>
                </a:solidFill>
              </a:rPr>
              <a:t>seasonal cycle using Fourier Transform.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20071"/>
                </a:solidFill>
              </a:rPr>
              <a:t>Apply a 20-200 day </a:t>
            </a:r>
            <a:r>
              <a:rPr lang="en-GB" sz="2000" dirty="0" err="1">
                <a:solidFill>
                  <a:srgbClr val="720071"/>
                </a:solidFill>
              </a:rPr>
              <a:t>bandpass</a:t>
            </a:r>
            <a:r>
              <a:rPr lang="en-GB" sz="2000" dirty="0">
                <a:solidFill>
                  <a:srgbClr val="720071"/>
                </a:solidFill>
              </a:rPr>
              <a:t> filter.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3503" y="5713962"/>
            <a:ext cx="43524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Example of computing 20-200 day filtered OLR data.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15" y="955049"/>
            <a:ext cx="6451492" cy="48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/>
              <a:t>Methodology:</a:t>
            </a:r>
            <a:r>
              <a:rPr lang="en-GB" sz="2200" b="1" dirty="0"/>
              <a:t/>
            </a:r>
            <a:br>
              <a:rPr lang="en-GB" sz="2200" b="1" dirty="0"/>
            </a:br>
            <a:r>
              <a:rPr lang="en-GB" sz="2200" b="1" dirty="0"/>
              <a:t>Detecting </a:t>
            </a:r>
            <a:r>
              <a:rPr lang="en-GB" sz="2200" b="1" dirty="0" err="1"/>
              <a:t>intraseasonal</a:t>
            </a:r>
            <a:r>
              <a:rPr lang="en-GB" sz="2200" b="1" dirty="0"/>
              <a:t> variability using OLR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47311"/>
          <a:stretch/>
        </p:blipFill>
        <p:spPr>
          <a:xfrm>
            <a:off x="5566065" y="1213994"/>
            <a:ext cx="5989361" cy="4497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013" y="955049"/>
            <a:ext cx="5029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Take OLR readings across West/Central Africa </a:t>
            </a:r>
            <a:r>
              <a:rPr lang="en-GB" sz="2000" dirty="0" smtClean="0"/>
              <a:t>(JJAS 1979-2020).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8101"/>
                </a:solidFill>
              </a:rPr>
              <a:t>Remove seasonal cycle using Fourier Transform.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20071"/>
                </a:solidFill>
              </a:rPr>
              <a:t>Apply a 20-200 day </a:t>
            </a:r>
            <a:r>
              <a:rPr lang="en-GB" sz="2000" dirty="0" err="1">
                <a:solidFill>
                  <a:srgbClr val="720071"/>
                </a:solidFill>
              </a:rPr>
              <a:t>bandpass</a:t>
            </a:r>
            <a:r>
              <a:rPr lang="en-GB" sz="2000" dirty="0">
                <a:solidFill>
                  <a:srgbClr val="720071"/>
                </a:solidFill>
              </a:rPr>
              <a:t> filter</a:t>
            </a:r>
            <a:r>
              <a:rPr lang="en-GB" sz="2000" dirty="0" smtClean="0">
                <a:solidFill>
                  <a:srgbClr val="72007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D14995"/>
                </a:solidFill>
              </a:rPr>
              <a:t>Produce EOF of filtered OLR.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2007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5740" y="5713962"/>
            <a:ext cx="32480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EOF1 of </a:t>
            </a:r>
            <a:r>
              <a:rPr lang="en-US" sz="1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20-200 day filtered OLR data.</a:t>
            </a:r>
          </a:p>
        </p:txBody>
      </p:sp>
    </p:spTree>
    <p:extLst>
      <p:ext uri="{BB962C8B-B14F-4D97-AF65-F5344CB8AC3E}">
        <p14:creationId xmlns:p14="http://schemas.microsoft.com/office/powerpoint/2010/main" val="16774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9" r="9240" b="48872"/>
          <a:stretch/>
        </p:blipFill>
        <p:spPr>
          <a:xfrm>
            <a:off x="9734719" y="869771"/>
            <a:ext cx="2376313" cy="2101884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 smtClean="0"/>
              <a:t>Methodology: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Identifying </a:t>
            </a:r>
            <a:r>
              <a:rPr lang="en-GB" sz="2200" b="1" dirty="0" err="1" smtClean="0"/>
              <a:t>intraseasonal</a:t>
            </a:r>
            <a:r>
              <a:rPr lang="en-GB" sz="2200" b="1" dirty="0" smtClean="0"/>
              <a:t> dry and wet spells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43271" y="873592"/>
            <a:ext cx="5785376" cy="5391420"/>
            <a:chOff x="5494285" y="873592"/>
            <a:chExt cx="5785376" cy="53914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52" t="-1" r="21554" b="63422"/>
            <a:stretch/>
          </p:blipFill>
          <p:spPr>
            <a:xfrm>
              <a:off x="6589420" y="2777394"/>
              <a:ext cx="4690241" cy="22926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65385" y="5618681"/>
              <a:ext cx="4312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</a:rPr>
                <a:t>High index – Low OLR – High rainfall. </a:t>
              </a:r>
              <a:endParaRPr lang="en-GB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GB" b="1" dirty="0" smtClean="0">
                  <a:solidFill>
                    <a:schemeClr val="bg2">
                      <a:lumMod val="25000"/>
                    </a:schemeClr>
                  </a:solidFill>
                </a:rPr>
                <a:t>Low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</a:rPr>
                <a:t>index – High OLR – Low </a:t>
              </a:r>
              <a:r>
                <a:rPr lang="en-GB" b="1" dirty="0" smtClean="0">
                  <a:solidFill>
                    <a:schemeClr val="bg2">
                      <a:lumMod val="25000"/>
                    </a:schemeClr>
                  </a:solidFill>
                </a:rPr>
                <a:t>rainfall.</a:t>
              </a:r>
              <a:endParaRPr lang="en-GB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94285" y="2583848"/>
              <a:ext cx="4649357" cy="2996471"/>
              <a:chOff x="4974022" y="2898869"/>
              <a:chExt cx="5101727" cy="327487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74022" y="2898869"/>
                <a:ext cx="1911575" cy="2812712"/>
                <a:chOff x="2969662" y="3316942"/>
                <a:chExt cx="1557514" cy="2516561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2969662" y="3316942"/>
                  <a:ext cx="570690" cy="576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995187" y="5493266"/>
                  <a:ext cx="531989" cy="3402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12" t="85429" r="31305" b="1822"/>
              <a:stretch/>
            </p:blipFill>
            <p:spPr>
              <a:xfrm>
                <a:off x="6473329" y="5361819"/>
                <a:ext cx="3602420" cy="81192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7" t="-1" r="59838" b="66527"/>
            <a:stretch/>
          </p:blipFill>
          <p:spPr>
            <a:xfrm>
              <a:off x="5998780" y="873592"/>
              <a:ext cx="4490460" cy="209806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68013" y="955049"/>
            <a:ext cx="5029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Take OLR readings across West/Central Africa (JJAS 1979-2020).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8101"/>
                </a:solidFill>
              </a:rPr>
              <a:t>Remove </a:t>
            </a:r>
            <a:r>
              <a:rPr lang="en-GB" sz="2000" dirty="0">
                <a:solidFill>
                  <a:srgbClr val="008101"/>
                </a:solidFill>
              </a:rPr>
              <a:t>seasonal cycle using Fourier Transform.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20071"/>
                </a:solidFill>
              </a:rPr>
              <a:t>Apply a 20-200 day </a:t>
            </a:r>
            <a:r>
              <a:rPr lang="en-GB" sz="2000" dirty="0" err="1">
                <a:solidFill>
                  <a:srgbClr val="720071"/>
                </a:solidFill>
              </a:rPr>
              <a:t>bandpass</a:t>
            </a:r>
            <a:r>
              <a:rPr lang="en-GB" sz="2000" dirty="0">
                <a:solidFill>
                  <a:srgbClr val="720071"/>
                </a:solidFill>
              </a:rPr>
              <a:t> filter</a:t>
            </a:r>
            <a:r>
              <a:rPr lang="en-GB" sz="2000" dirty="0" smtClean="0">
                <a:solidFill>
                  <a:srgbClr val="72007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D14995"/>
                </a:solidFill>
              </a:rPr>
              <a:t>Produce EOF of filtered OLR</a:t>
            </a:r>
            <a:r>
              <a:rPr lang="en-GB" sz="2000" dirty="0" smtClean="0">
                <a:solidFill>
                  <a:srgbClr val="D14995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Compute </a:t>
            </a:r>
            <a:r>
              <a:rPr lang="en-GB" sz="2000" dirty="0"/>
              <a:t>a composite of +/- 1 standard deviation events of </a:t>
            </a:r>
            <a:r>
              <a:rPr lang="en-GB" sz="2000" dirty="0" smtClean="0"/>
              <a:t>the EOF1 principal component </a:t>
            </a:r>
            <a:r>
              <a:rPr lang="en-GB" sz="2000" dirty="0"/>
              <a:t>time </a:t>
            </a:r>
            <a:r>
              <a:rPr lang="en-GB" sz="2000" dirty="0" smtClean="0"/>
              <a:t>series lasting </a:t>
            </a:r>
            <a:r>
              <a:rPr lang="en-GB" sz="2000" dirty="0"/>
              <a:t>for &gt;= 3 days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863E"/>
                </a:solidFill>
              </a:rPr>
              <a:t>Events are only included if they occur after monsoon onset, which is defined using </a:t>
            </a:r>
            <a:r>
              <a:rPr lang="en-GB" sz="2000" dirty="0" err="1" smtClean="0">
                <a:solidFill>
                  <a:srgbClr val="CC863E"/>
                </a:solidFill>
              </a:rPr>
              <a:t>Janicot</a:t>
            </a:r>
            <a:r>
              <a:rPr lang="en-GB" sz="2000" dirty="0" smtClean="0">
                <a:solidFill>
                  <a:srgbClr val="CC863E"/>
                </a:solidFill>
              </a:rPr>
              <a:t> et al., 2003 methodology.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57 wet and 36 dry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events are identified.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11652531" y="2848071"/>
            <a:ext cx="258945" cy="186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597155" y="5157446"/>
            <a:ext cx="22576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Sahel-averaged OLR anomalies during (top) wet and (bottom) dry </a:t>
            </a:r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intraseasonal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events.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8726" y="3017622"/>
            <a:ext cx="167230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Number of events in each composite. Lined and dotted hatching denotes events associated with monsoon onset and pre-monsoon respectively.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014" y="0"/>
            <a:ext cx="6974358" cy="850089"/>
          </a:xfrm>
        </p:spPr>
        <p:txBody>
          <a:bodyPr>
            <a:noAutofit/>
          </a:bodyPr>
          <a:lstStyle/>
          <a:p>
            <a:r>
              <a:rPr lang="en-GB" sz="2200" b="1" u="sng" dirty="0" smtClean="0"/>
              <a:t>Results: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Land surface response to </a:t>
            </a:r>
            <a:r>
              <a:rPr lang="en-GB" sz="2200" b="1" dirty="0" err="1" smtClean="0"/>
              <a:t>intraseasonal</a:t>
            </a:r>
            <a:r>
              <a:rPr lang="en-GB" sz="2200" b="1" dirty="0" smtClean="0"/>
              <a:t> events.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8013" y="955049"/>
            <a:ext cx="652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Satellite </a:t>
            </a:r>
            <a:r>
              <a:rPr lang="en-GB" sz="2000" dirty="0" smtClean="0"/>
              <a:t>observations are </a:t>
            </a:r>
            <a:r>
              <a:rPr lang="en-GB" sz="2000" dirty="0" smtClean="0"/>
              <a:t>used to </a:t>
            </a:r>
            <a:r>
              <a:rPr lang="en-GB" sz="2000" dirty="0" smtClean="0"/>
              <a:t>identify a surface response. </a:t>
            </a:r>
            <a:r>
              <a:rPr lang="en-GB" sz="2000" dirty="0" smtClean="0"/>
              <a:t>Observations used include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A52B2D"/>
                </a:solidFill>
              </a:rPr>
              <a:t>ESA CCI soil </a:t>
            </a:r>
            <a:r>
              <a:rPr lang="en-GB" sz="2000" dirty="0">
                <a:solidFill>
                  <a:srgbClr val="A52B2D"/>
                </a:solidFill>
              </a:rPr>
              <a:t>m</a:t>
            </a:r>
            <a:r>
              <a:rPr lang="en-GB" sz="2000" dirty="0" smtClean="0">
                <a:solidFill>
                  <a:srgbClr val="A52B2D"/>
                </a:solidFill>
              </a:rPr>
              <a:t>oisture.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AA705"/>
                </a:solidFill>
              </a:rPr>
              <a:t>SEVIRI land surface temperatures.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8000"/>
                </a:solidFill>
              </a:rPr>
              <a:t>Microwave </a:t>
            </a:r>
            <a:r>
              <a:rPr lang="en-GB" sz="2000" dirty="0" smtClean="0">
                <a:solidFill>
                  <a:srgbClr val="008000"/>
                </a:solidFill>
              </a:rPr>
              <a:t>radiation-derived </a:t>
            </a:r>
            <a:r>
              <a:rPr lang="en-GB" sz="2000" dirty="0" smtClean="0">
                <a:solidFill>
                  <a:srgbClr val="008000"/>
                </a:solidFill>
              </a:rPr>
              <a:t>vegetation optical depth.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013" y="2894041"/>
            <a:ext cx="6353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During an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dry event, the Sahel surface dries and warms. There is also evidence of decreased vegetation.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surface drying and warming is indicative of increased surface sensible heat flux and decreased latent heat flux.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opposite of these processes is observed during a wet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event (not shown).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32573" y="2617061"/>
            <a:ext cx="5303295" cy="3696742"/>
            <a:chOff x="6878230" y="2509629"/>
            <a:chExt cx="5157638" cy="38041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" r="89526"/>
            <a:stretch/>
          </p:blipFill>
          <p:spPr>
            <a:xfrm>
              <a:off x="6878230" y="2509629"/>
              <a:ext cx="655455" cy="3804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3"/>
            <a:stretch/>
          </p:blipFill>
          <p:spPr>
            <a:xfrm>
              <a:off x="7509409" y="2509630"/>
              <a:ext cx="4526459" cy="380417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069556" y="955048"/>
            <a:ext cx="3700943" cy="1852887"/>
            <a:chOff x="8640167" y="906517"/>
            <a:chExt cx="3395701" cy="1662012"/>
          </a:xfrm>
        </p:grpSpPr>
        <p:grpSp>
          <p:nvGrpSpPr>
            <p:cNvPr id="10" name="Group 9"/>
            <p:cNvGrpSpPr/>
            <p:nvPr/>
          </p:nvGrpSpPr>
          <p:grpSpPr>
            <a:xfrm>
              <a:off x="9200644" y="906517"/>
              <a:ext cx="2835224" cy="1662012"/>
              <a:chOff x="3135688" y="662152"/>
              <a:chExt cx="2887308" cy="17184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32" t="38506" b="42413"/>
              <a:stretch/>
            </p:blipFill>
            <p:spPr>
              <a:xfrm>
                <a:off x="3185132" y="662152"/>
                <a:ext cx="2837864" cy="130853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35" t="93928" r="16455" b="-78"/>
              <a:stretch/>
            </p:blipFill>
            <p:spPr>
              <a:xfrm>
                <a:off x="3135688" y="1958785"/>
                <a:ext cx="1979985" cy="42180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6" r="88234" b="42413"/>
            <a:stretch/>
          </p:blipFill>
          <p:spPr>
            <a:xfrm>
              <a:off x="8640167" y="906517"/>
              <a:ext cx="637040" cy="1265570"/>
            </a:xfrm>
            <a:prstGeom prst="rect">
              <a:avLst/>
            </a:prstGeom>
          </p:spPr>
        </p:pic>
      </p:grpSp>
      <p:pic>
        <p:nvPicPr>
          <p:cNvPr id="19" name="Graphic 36" descr="Satellite">
            <a:extLst>
              <a:ext uri="{FF2B5EF4-FFF2-40B4-BE49-F238E27FC236}">
                <a16:creationId xmlns:a16="http://schemas.microsoft.com/office/drawing/2014/main" id="{BCE98196-54F9-4B7F-96F2-BBD3573F7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78891" y="955048"/>
            <a:ext cx="856977" cy="8569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22783" y="5681213"/>
            <a:ext cx="506561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Sahel-averaged (brown) soil moisture, (yellow) LST and (green) VOD plus (cyan) precipitation and (purple) OLR anomaly during a dry </a:t>
            </a:r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intraseasonal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event.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3970" y="2001449"/>
            <a:ext cx="155481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Composite-mean soil moisture during day 5.0 of dry </a:t>
            </a:r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intraseasonal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event.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013" y="0"/>
            <a:ext cx="7354683" cy="850089"/>
          </a:xfrm>
        </p:spPr>
        <p:txBody>
          <a:bodyPr>
            <a:noAutofit/>
          </a:bodyPr>
          <a:lstStyle/>
          <a:p>
            <a:r>
              <a:rPr lang="en-GB" sz="2200" b="1" u="sng" dirty="0"/>
              <a:t>Results: </a:t>
            </a:r>
            <a:r>
              <a:rPr lang="en-GB" sz="2200" b="1" u="sng" dirty="0" smtClean="0"/>
              <a:t/>
            </a:r>
            <a:br>
              <a:rPr lang="en-GB" sz="2200" b="1" u="sng" dirty="0" smtClean="0"/>
            </a:br>
            <a:r>
              <a:rPr lang="en-GB" sz="2200" b="1" dirty="0" smtClean="0"/>
              <a:t>Land-atmosphere feedback associated with surface response.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6" y="1127006"/>
            <a:ext cx="5527548" cy="5061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013" y="1111662"/>
            <a:ext cx="61655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Using ERA5 reanalysis, we identify that the surface response to </a:t>
            </a:r>
            <a:r>
              <a:rPr lang="en-GB" sz="2000" dirty="0" err="1" smtClean="0"/>
              <a:t>intraseasonal</a:t>
            </a:r>
            <a:r>
              <a:rPr lang="en-GB" sz="2000" dirty="0"/>
              <a:t> </a:t>
            </a:r>
            <a:r>
              <a:rPr lang="en-GB" sz="2000" dirty="0" smtClean="0"/>
              <a:t>variability impacts the dynamics of the West African monsoon.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 </a:t>
            </a:r>
            <a:r>
              <a:rPr lang="en-GB" sz="2000" dirty="0" err="1" smtClean="0"/>
              <a:t>intraseasonal</a:t>
            </a:r>
            <a:r>
              <a:rPr lang="en-GB" sz="2000" dirty="0"/>
              <a:t> </a:t>
            </a:r>
            <a:r>
              <a:rPr lang="en-GB" sz="2000" dirty="0" smtClean="0"/>
              <a:t>dry event promotes (a) low-level atmospheric heating, (b) a negative surface pressure tendency, and (d) increased vorticity across the Sahel.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Surface warming across the Sahel also promotes (e) an intensification and southward shift of the African Easterly Jet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combined effect of enhanced low-level monsoon westerlies and an intensified AEJ, increases low-tropospheric shear across Southern West Africa.</a:t>
            </a:r>
            <a:endParaRPr lang="en-GB" sz="2000" dirty="0" smtClean="0"/>
          </a:p>
        </p:txBody>
      </p:sp>
      <p:pic>
        <p:nvPicPr>
          <p:cNvPr id="12" name="Graphic 28" descr="Monitor">
            <a:extLst>
              <a:ext uri="{FF2B5EF4-FFF2-40B4-BE49-F238E27FC236}">
                <a16:creationId xmlns:a16="http://schemas.microsoft.com/office/drawing/2014/main" id="{9025215E-A15D-44A4-903E-DCF3AC713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587795" y="867847"/>
            <a:ext cx="511876" cy="5183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57554" y="5770606"/>
            <a:ext cx="2642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Hoevmullers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(-15-20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°E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) during </a:t>
            </a:r>
          </a:p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an </a:t>
            </a:r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intraseasonal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dry event. 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u="sng" dirty="0"/>
              <a:t>Results: </a:t>
            </a:r>
            <a:br>
              <a:rPr lang="en-GB" sz="2200" b="1" u="sng" dirty="0"/>
            </a:br>
            <a:r>
              <a:rPr lang="en-GB" sz="2200" b="1" dirty="0" smtClean="0"/>
              <a:t>Convective storm response to </a:t>
            </a:r>
            <a:r>
              <a:rPr lang="en-GB" sz="2200" b="1" dirty="0" err="1" smtClean="0"/>
              <a:t>intraseasonal</a:t>
            </a:r>
            <a:r>
              <a:rPr lang="en-GB" sz="2200" b="1" dirty="0" smtClean="0"/>
              <a:t> land-atmosphere feedbacks.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031562" y="909288"/>
            <a:ext cx="3582823" cy="1983685"/>
            <a:chOff x="3098112" y="4256945"/>
            <a:chExt cx="4013450" cy="2109284"/>
          </a:xfrm>
        </p:grpSpPr>
        <p:grpSp>
          <p:nvGrpSpPr>
            <p:cNvPr id="10" name="Group 9"/>
            <p:cNvGrpSpPr/>
            <p:nvPr/>
          </p:nvGrpSpPr>
          <p:grpSpPr>
            <a:xfrm>
              <a:off x="3098112" y="4256945"/>
              <a:ext cx="4013450" cy="2109284"/>
              <a:chOff x="843589" y="2412124"/>
              <a:chExt cx="2936194" cy="154684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43589" y="2412124"/>
                <a:ext cx="2936194" cy="1546842"/>
                <a:chOff x="7310122" y="2717825"/>
                <a:chExt cx="2936194" cy="1546842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247" t="70000"/>
                <a:stretch/>
              </p:blipFill>
              <p:spPr>
                <a:xfrm>
                  <a:off x="7616015" y="2717825"/>
                  <a:ext cx="2630301" cy="1546842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0" t="70918" r="91677"/>
                <a:stretch/>
              </p:blipFill>
              <p:spPr>
                <a:xfrm>
                  <a:off x="7310122" y="2765122"/>
                  <a:ext cx="378239" cy="1499545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3605314" y="2497916"/>
                <a:ext cx="141890" cy="1497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153966" y="4256945"/>
              <a:ext cx="868532" cy="233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93117" y="2892973"/>
            <a:ext cx="4064876" cy="3378424"/>
            <a:chOff x="6438899" y="1635995"/>
            <a:chExt cx="4926041" cy="3899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13"/>
            <a:stretch/>
          </p:blipFill>
          <p:spPr>
            <a:xfrm>
              <a:off x="7126514" y="1635995"/>
              <a:ext cx="4238426" cy="38999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89565"/>
            <a:stretch/>
          </p:blipFill>
          <p:spPr>
            <a:xfrm>
              <a:off x="6438899" y="1635995"/>
              <a:ext cx="725715" cy="389991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68013" y="1111662"/>
            <a:ext cx="61655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Dry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events are associated with enhanced low-troposphere shear and humidity across Southern West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Using 1800 UTC </a:t>
            </a:r>
            <a:r>
              <a:rPr lang="en-GB" sz="2000" dirty="0" err="1"/>
              <a:t>M</a:t>
            </a:r>
            <a:r>
              <a:rPr lang="en-GB" sz="2000" dirty="0" err="1" smtClean="0"/>
              <a:t>eteosat</a:t>
            </a:r>
            <a:r>
              <a:rPr lang="en-GB" sz="2000" dirty="0" smtClean="0"/>
              <a:t> thermal infrared brightness temperatures, we analyse changes in </a:t>
            </a:r>
            <a:r>
              <a:rPr lang="en-GB" sz="2000" dirty="0" smtClean="0"/>
              <a:t>deep convection characteristics.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During a dry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</a:t>
            </a:r>
            <a:r>
              <a:rPr lang="en-GB" sz="2000" dirty="0" smtClean="0"/>
              <a:t>event, </a:t>
            </a:r>
            <a:r>
              <a:rPr lang="en-GB" sz="2000" dirty="0" smtClean="0"/>
              <a:t>the minimum cloud top </a:t>
            </a:r>
            <a:r>
              <a:rPr lang="en-GB" sz="2000" dirty="0" smtClean="0"/>
              <a:t>temperature associated with each convective storm </a:t>
            </a:r>
            <a:r>
              <a:rPr lang="en-GB" sz="2000" dirty="0" smtClean="0"/>
              <a:t>decreases (blue), indicative of </a:t>
            </a:r>
            <a:r>
              <a:rPr lang="en-GB" sz="2000" dirty="0" smtClean="0"/>
              <a:t>storm intensification, </a:t>
            </a:r>
            <a:r>
              <a:rPr lang="en-GB" sz="2000" dirty="0" smtClean="0"/>
              <a:t>whilst total cloud cover reduces (grey).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Analysis of atmospheric changes at 12 UTC illustrates that both humidity (black) and shear (green) </a:t>
            </a:r>
            <a:r>
              <a:rPr lang="en-GB" sz="2000" dirty="0" smtClean="0"/>
              <a:t>changes play </a:t>
            </a:r>
            <a:r>
              <a:rPr lang="en-GB" sz="2000" dirty="0" smtClean="0"/>
              <a:t>a role in storm intensification. </a:t>
            </a:r>
          </a:p>
        </p:txBody>
      </p:sp>
      <p:cxnSp>
        <p:nvCxnSpPr>
          <p:cNvPr id="26" name="Curved Connector 25"/>
          <p:cNvCxnSpPr>
            <a:endCxn id="23" idx="1"/>
          </p:cNvCxnSpPr>
          <p:nvPr/>
        </p:nvCxnSpPr>
        <p:spPr>
          <a:xfrm>
            <a:off x="5983014" y="1639614"/>
            <a:ext cx="1048548" cy="2918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5927834" y="3452648"/>
            <a:ext cx="2065283" cy="52069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5970695" y="4847897"/>
            <a:ext cx="1913628" cy="4650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614385" y="1079553"/>
            <a:ext cx="15971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Changes in low-level (filled) q and (arrows) shear during a dry </a:t>
            </a:r>
            <a:r>
              <a:rPr lang="en-US" sz="1400" dirty="0" err="1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intraseasonal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event. 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6717" y="5648309"/>
            <a:ext cx="591668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Zonal-mean changes in 18 UTC (blue) convective storm cloud top temperature, (grey) total cloud cover below -40</a:t>
            </a:r>
            <a:r>
              <a:rPr lang="en-US" sz="14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°C, 12 UTC (purple) surface CAPE, (green) low-level shear, and (green) low-level shear.</a:t>
            </a:r>
            <a:endParaRPr lang="en-US" sz="14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u="sng" dirty="0" smtClean="0"/>
              <a:t>Conclusions and future work</a:t>
            </a:r>
            <a:endParaRPr lang="en-GB" sz="22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14" y="1001014"/>
            <a:ext cx="11548241" cy="4075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u="sng" dirty="0" smtClean="0"/>
              <a:t>Conclusions:</a:t>
            </a:r>
          </a:p>
          <a:p>
            <a:pPr marL="342900" indent="-342900"/>
            <a:r>
              <a:rPr lang="en-GB" sz="2000" dirty="0" smtClean="0"/>
              <a:t>Surprisingly, even with heterogeneous daily precipitation variations across West Africa, the surface responds to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variability.</a:t>
            </a:r>
          </a:p>
          <a:p>
            <a:pPr marL="342900" indent="-342900"/>
            <a:r>
              <a:rPr lang="en-GB" sz="2000" dirty="0" smtClean="0"/>
              <a:t>The surface response </a:t>
            </a:r>
            <a:r>
              <a:rPr lang="en-GB" sz="2000" dirty="0" smtClean="0"/>
              <a:t>feeds back </a:t>
            </a:r>
            <a:r>
              <a:rPr lang="en-GB" sz="2000" dirty="0" smtClean="0"/>
              <a:t>onto the atmosphere affecting the dynamics of the West African monsoon and characteristics of deep convection.</a:t>
            </a:r>
            <a:endParaRPr lang="en-GB" sz="2000" u="sng" dirty="0" smtClean="0"/>
          </a:p>
          <a:p>
            <a:pPr marL="0" indent="0">
              <a:buNone/>
            </a:pPr>
            <a:r>
              <a:rPr lang="en-GB" sz="2000" u="sng" dirty="0" smtClean="0"/>
              <a:t>Future work: </a:t>
            </a:r>
            <a:endParaRPr lang="en-GB" sz="2000" dirty="0" smtClean="0"/>
          </a:p>
          <a:p>
            <a:pPr marL="342900" indent="-342900"/>
            <a:r>
              <a:rPr lang="en-GB" sz="2000" dirty="0" smtClean="0"/>
              <a:t>Does the surface response affect monsoon onset?</a:t>
            </a:r>
          </a:p>
          <a:p>
            <a:pPr marL="342900" indent="-342900"/>
            <a:r>
              <a:rPr lang="en-GB" sz="2000" dirty="0"/>
              <a:t>Emma Barton UKCEH </a:t>
            </a:r>
            <a:r>
              <a:rPr lang="en-GB" sz="2000" dirty="0" smtClean="0"/>
              <a:t>– Can understanding the surface response to </a:t>
            </a:r>
            <a:r>
              <a:rPr lang="en-GB" sz="2000" dirty="0" err="1" smtClean="0"/>
              <a:t>intraseasonal</a:t>
            </a:r>
            <a:r>
              <a:rPr lang="en-GB" sz="2000" dirty="0" smtClean="0"/>
              <a:t> variability improve </a:t>
            </a:r>
            <a:r>
              <a:rPr lang="en-GB" sz="2000" dirty="0" err="1" smtClean="0"/>
              <a:t>subseasonal</a:t>
            </a:r>
            <a:r>
              <a:rPr lang="en-GB" sz="2000" dirty="0" smtClean="0"/>
              <a:t> forecasts? </a:t>
            </a:r>
          </a:p>
          <a:p>
            <a:pPr marL="342900" indent="-342900"/>
            <a:r>
              <a:rPr lang="en-GB" sz="2000" dirty="0"/>
              <a:t>Bethan Harris UKCEH - Produce a global assessment of </a:t>
            </a:r>
            <a:r>
              <a:rPr lang="en-GB" sz="2000" dirty="0" err="1"/>
              <a:t>intraseasonal</a:t>
            </a:r>
            <a:r>
              <a:rPr lang="en-GB" sz="2000" dirty="0"/>
              <a:t> variability of land-atmosphere feedbacks. </a:t>
            </a:r>
          </a:p>
          <a:p>
            <a:pPr marL="342900" indent="-342900"/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1FDFF3-09F3-4B48-A0F3-AE2314ADC9EB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AD618B-F27C-4179-875B-2ACB8551DD6D}"/>
              </a:ext>
            </a:extLst>
          </p:cNvPr>
          <p:cNvGrpSpPr/>
          <p:nvPr/>
        </p:nvGrpSpPr>
        <p:grpSpPr>
          <a:xfrm>
            <a:off x="5174087" y="5168054"/>
            <a:ext cx="6419386" cy="810806"/>
            <a:chOff x="4691339" y="6402858"/>
            <a:chExt cx="5113851" cy="44818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9B551C-C00D-4C03-9379-9B4556FDE5C6}"/>
                </a:ext>
              </a:extLst>
            </p:cNvPr>
            <p:cNvGrpSpPr/>
            <p:nvPr userDrawn="1"/>
          </p:nvGrpSpPr>
          <p:grpSpPr>
            <a:xfrm>
              <a:off x="5457160" y="6455302"/>
              <a:ext cx="4348030" cy="348660"/>
              <a:chOff x="3546520" y="6396782"/>
              <a:chExt cx="4459596" cy="3486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0E4D617-AB63-4F4E-B53E-1CF66021A315}"/>
                  </a:ext>
                </a:extLst>
              </p:cNvPr>
              <p:cNvGrpSpPr/>
              <p:nvPr userDrawn="1"/>
            </p:nvGrpSpPr>
            <p:grpSpPr>
              <a:xfrm>
                <a:off x="3546520" y="6396782"/>
                <a:ext cx="2967517" cy="348660"/>
                <a:chOff x="3546520" y="6396782"/>
                <a:chExt cx="2967517" cy="348660"/>
              </a:xfrm>
            </p:grpSpPr>
            <p:sp>
              <p:nvSpPr>
                <p:cNvPr id="13" name="Slide Number Placeholder 6">
                  <a:extLst>
                    <a:ext uri="{FF2B5EF4-FFF2-40B4-BE49-F238E27FC236}">
                      <a16:creationId xmlns:a16="http://schemas.microsoft.com/office/drawing/2014/main" id="{243544DE-3F54-4124-8D9E-CA6A047A125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546520" y="6396782"/>
                  <a:ext cx="2305850" cy="290734"/>
                </a:xfrm>
                <a:prstGeom prst="rect">
                  <a:avLst/>
                </a:prstGeom>
              </p:spPr>
              <p:txBody>
                <a:bodyPr vert="horz" lIns="0" tIns="0" rIns="0" bIns="0" rtlCol="0" anchor="ctr" anchorCtr="0"/>
                <a:lstStyle>
                  <a:defPPr>
                    <a:defRPr lang="en-US"/>
                  </a:defPPr>
                  <a:lvl1pPr marL="0" algn="r" defTabSz="4572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800" dirty="0">
                      <a:latin typeface="+mn-lt"/>
                      <a:cs typeface="Calibri" panose="020F0502020204030204" pitchFamily="34" charset="0"/>
                    </a:rPr>
                    <a:t>jostal@ceh.ac.uk                </a:t>
                  </a:r>
                  <a:endParaRPr lang="en-GB" sz="2800" dirty="0">
                    <a:latin typeface="+mn-lt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4" name="Picture 13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5E9ED282-ABDF-4A42-B053-016701419BB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5000" y="6396782"/>
                  <a:ext cx="579037" cy="34866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30B5A-59D8-42ED-9495-9C2913B91CD0}"/>
                  </a:ext>
                </a:extLst>
              </p:cNvPr>
              <p:cNvSpPr txBox="1"/>
              <p:nvPr userDrawn="1"/>
            </p:nvSpPr>
            <p:spPr>
              <a:xfrm>
                <a:off x="6514037" y="6396782"/>
                <a:ext cx="1492079" cy="289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  <a:r>
                  <a:rPr lang="en-US" sz="2800" dirty="0" err="1">
                    <a:cs typeface="Calibri" panose="020F0502020204030204" pitchFamily="34" charset="0"/>
                  </a:rPr>
                  <a:t>joshtalib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Graphic 13" descr="Envelope">
              <a:extLst>
                <a:ext uri="{FF2B5EF4-FFF2-40B4-BE49-F238E27FC236}">
                  <a16:creationId xmlns:a16="http://schemas.microsoft.com/office/drawing/2014/main" id="{DB566FF6-2DFB-4616-8A6F-3C2082B3F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691339" y="6402858"/>
              <a:ext cx="685258" cy="44818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AD618B-F27C-4179-875B-2ACB8551DD6D}"/>
              </a:ext>
            </a:extLst>
          </p:cNvPr>
          <p:cNvGrpSpPr/>
          <p:nvPr/>
        </p:nvGrpSpPr>
        <p:grpSpPr>
          <a:xfrm>
            <a:off x="3971881" y="6363795"/>
            <a:ext cx="3830201" cy="394333"/>
            <a:chOff x="4820295" y="6406698"/>
            <a:chExt cx="3830201" cy="3943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9B551C-C00D-4C03-9379-9B4556FDE5C6}"/>
                </a:ext>
              </a:extLst>
            </p:cNvPr>
            <p:cNvGrpSpPr/>
            <p:nvPr userDrawn="1"/>
          </p:nvGrpSpPr>
          <p:grpSpPr>
            <a:xfrm>
              <a:off x="5255656" y="6406698"/>
              <a:ext cx="3394840" cy="369332"/>
              <a:chOff x="3339847" y="6348178"/>
              <a:chExt cx="3481949" cy="36933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0E4D617-AB63-4F4E-B53E-1CF66021A315}"/>
                  </a:ext>
                </a:extLst>
              </p:cNvPr>
              <p:cNvGrpSpPr/>
              <p:nvPr userDrawn="1"/>
            </p:nvGrpSpPr>
            <p:grpSpPr>
              <a:xfrm>
                <a:off x="3339847" y="6379254"/>
                <a:ext cx="3082899" cy="325369"/>
                <a:chOff x="3339847" y="6379254"/>
                <a:chExt cx="3082899" cy="325369"/>
              </a:xfrm>
            </p:grpSpPr>
            <p:sp>
              <p:nvSpPr>
                <p:cNvPr id="21" name="Slide Number Placeholder 6">
                  <a:extLst>
                    <a:ext uri="{FF2B5EF4-FFF2-40B4-BE49-F238E27FC236}">
                      <a16:creationId xmlns:a16="http://schemas.microsoft.com/office/drawing/2014/main" id="{243544DE-3F54-4124-8D9E-CA6A047A125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339847" y="6379254"/>
                  <a:ext cx="3082899" cy="290734"/>
                </a:xfrm>
                <a:prstGeom prst="rect">
                  <a:avLst/>
                </a:prstGeom>
              </p:spPr>
              <p:txBody>
                <a:bodyPr vert="horz" lIns="0" tIns="0" rIns="0" bIns="0" rtlCol="0" anchor="ctr" anchorCtr="0"/>
                <a:lstStyle>
                  <a:defPPr>
                    <a:defRPr lang="en-US"/>
                  </a:defPPr>
                  <a:lvl1pPr marL="0" algn="r" defTabSz="4572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800" dirty="0">
                      <a:solidFill>
                        <a:srgbClr val="575656"/>
                      </a:solidFill>
                      <a:latin typeface="+mn-lt"/>
                      <a:cs typeface="Calibri" panose="020F0502020204030204" pitchFamily="34" charset="0"/>
                    </a:rPr>
                    <a:t>jostal@ceh.ac.uk                </a:t>
                  </a:r>
                  <a:endParaRPr lang="en-GB" sz="1800" dirty="0">
                    <a:solidFill>
                      <a:srgbClr val="575656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2" name="Picture 21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5E9ED282-ABDF-4A42-B053-016701419BB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5877" y="6393948"/>
                  <a:ext cx="310674" cy="310675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E30B5A-59D8-42ED-9495-9C2913B91CD0}"/>
                  </a:ext>
                </a:extLst>
              </p:cNvPr>
              <p:cNvSpPr txBox="1"/>
              <p:nvPr userDrawn="1"/>
            </p:nvSpPr>
            <p:spPr>
              <a:xfrm>
                <a:off x="5552195" y="6348178"/>
                <a:ext cx="1269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5B5A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  <a:r>
                  <a:rPr lang="en-US" sz="1800" dirty="0" err="1">
                    <a:solidFill>
                      <a:srgbClr val="5B5A5A"/>
                    </a:solidFill>
                    <a:latin typeface="+mn-lt"/>
                    <a:cs typeface="Calibri" panose="020F0502020204030204" pitchFamily="34" charset="0"/>
                  </a:rPr>
                  <a:t>joshtalib</a:t>
                </a:r>
                <a:endParaRPr lang="en-GB" sz="1800" dirty="0">
                  <a:solidFill>
                    <a:srgbClr val="5B5A5A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" name="Graphic 13" descr="Envelope">
              <a:extLst>
                <a:ext uri="{FF2B5EF4-FFF2-40B4-BE49-F238E27FC236}">
                  <a16:creationId xmlns:a16="http://schemas.microsoft.com/office/drawing/2014/main" id="{DB566FF6-2DFB-4616-8A6F-3C2082B3F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820295" y="6406698"/>
              <a:ext cx="394333" cy="39433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02053" y="5107522"/>
            <a:ext cx="461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Get in contact:</a:t>
            </a:r>
            <a:endParaRPr lang="en-GB" sz="4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0369" r="12132"/>
          <a:stretch/>
        </p:blipFill>
        <p:spPr>
          <a:xfrm>
            <a:off x="11125980" y="4193256"/>
            <a:ext cx="934986" cy="97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4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SWIFT_2020.potx" id="{3C2FC94B-5EED-4506-BCFE-614D95671AF5}" vid="{9068BEA8-7D02-4C85-813A-719B56B2D3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8ADD8310ED2498776990EE81DC1D0" ma:contentTypeVersion="13" ma:contentTypeDescription="Create a new document." ma:contentTypeScope="" ma:versionID="4aceebf128ad419ed77db67b042a8b5f">
  <xsd:schema xmlns:xsd="http://www.w3.org/2001/XMLSchema" xmlns:xs="http://www.w3.org/2001/XMLSchema" xmlns:p="http://schemas.microsoft.com/office/2006/metadata/properties" xmlns:ns3="79e14fe7-1893-49af-82cb-c17a3f6f4595" xmlns:ns4="dcba40e1-1bb6-46b8-9164-094c3d1e3b49" targetNamespace="http://schemas.microsoft.com/office/2006/metadata/properties" ma:root="true" ma:fieldsID="3b33b2d6e6523a650f08b236a891f466" ns3:_="" ns4:_="">
    <xsd:import namespace="79e14fe7-1893-49af-82cb-c17a3f6f4595"/>
    <xsd:import namespace="dcba40e1-1bb6-46b8-9164-094c3d1e3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14fe7-1893-49af-82cb-c17a3f6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a40e1-1bb6-46b8-9164-094c3d1e3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5D96CA-6F93-466D-82E2-6A73A55DDD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4DF88-FDD6-4D91-A7F6-0A31D7137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14fe7-1893-49af-82cb-c17a3f6f4595"/>
    <ds:schemaRef ds:uri="dcba40e1-1bb6-46b8-9164-094c3d1e3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73F964-7A70-487C-9710-39C98F502C41}">
  <ds:schemaRefs>
    <ds:schemaRef ds:uri="http://schemas.openxmlformats.org/package/2006/metadata/core-properties"/>
    <ds:schemaRef ds:uri="dcba40e1-1bb6-46b8-9164-094c3d1e3b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9e14fe7-1893-49af-82cb-c17a3f6f4595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PowerPointTemplate_SWIFT_2020</Template>
  <TotalTime>388</TotalTime>
  <Words>902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Wingdings</vt:lpstr>
      <vt:lpstr>Office Theme</vt:lpstr>
      <vt:lpstr>The influence of intraseasonal soil moisture-atmosphere feedbacks on the West African monsoon circulation</vt:lpstr>
      <vt:lpstr>Introduction and Motivation: Land-atmosphere feedbacks across West Africa</vt:lpstr>
      <vt:lpstr>Methodology: Detecting intraseasonal variability using OLR data</vt:lpstr>
      <vt:lpstr>Methodology: Detecting intraseasonal variability using OLR data</vt:lpstr>
      <vt:lpstr>Methodology: Identifying intraseasonal dry and wet spells</vt:lpstr>
      <vt:lpstr>Results: Land surface response to intraseasonal events.</vt:lpstr>
      <vt:lpstr>Results:  Land-atmosphere feedback associated with surface response.</vt:lpstr>
      <vt:lpstr>Results:  Convective storm response to intraseasonal land-atmosphere feedbacks.</vt:lpstr>
      <vt:lpstr>Conclusions and future work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Phillips</dc:creator>
  <cp:lastModifiedBy>Talib, Joshua F.</cp:lastModifiedBy>
  <cp:revision>37</cp:revision>
  <dcterms:created xsi:type="dcterms:W3CDTF">2021-02-10T11:11:01Z</dcterms:created>
  <dcterms:modified xsi:type="dcterms:W3CDTF">2021-04-23T13:53:22Z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0x010100C998ADD8310ED2498776990EE81DC1D0</vt:lpwstr>
  </property>
</Properties>
</file>